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4"/>
    <p:sldMasterId id="2147483911" r:id="rId5"/>
    <p:sldMasterId id="2147483944" r:id="rId6"/>
  </p:sldMasterIdLst>
  <p:notesMasterIdLst>
    <p:notesMasterId r:id="rId34"/>
  </p:notesMasterIdLst>
  <p:handoutMasterIdLst>
    <p:handoutMasterId r:id="rId35"/>
  </p:handoutMasterIdLst>
  <p:sldIdLst>
    <p:sldId id="1700" r:id="rId7"/>
    <p:sldId id="1725" r:id="rId8"/>
    <p:sldId id="1726" r:id="rId9"/>
    <p:sldId id="1706" r:id="rId10"/>
    <p:sldId id="1705" r:id="rId11"/>
    <p:sldId id="1707" r:id="rId12"/>
    <p:sldId id="1708" r:id="rId13"/>
    <p:sldId id="1709" r:id="rId14"/>
    <p:sldId id="1710" r:id="rId15"/>
    <p:sldId id="1711" r:id="rId16"/>
    <p:sldId id="1712" r:id="rId17"/>
    <p:sldId id="1713" r:id="rId18"/>
    <p:sldId id="1714" r:id="rId19"/>
    <p:sldId id="1715" r:id="rId20"/>
    <p:sldId id="1716" r:id="rId21"/>
    <p:sldId id="1717" r:id="rId22"/>
    <p:sldId id="1718" r:id="rId23"/>
    <p:sldId id="1719" r:id="rId24"/>
    <p:sldId id="1720" r:id="rId25"/>
    <p:sldId id="1721" r:id="rId26"/>
    <p:sldId id="1722" r:id="rId27"/>
    <p:sldId id="1727" r:id="rId28"/>
    <p:sldId id="1728" r:id="rId29"/>
    <p:sldId id="1729" r:id="rId30"/>
    <p:sldId id="1730" r:id="rId31"/>
    <p:sldId id="1723" r:id="rId32"/>
    <p:sldId id="1724" r:id="rId33"/>
  </p:sldIdLst>
  <p:sldSz cx="9144000" cy="6858000" type="screen4x3"/>
  <p:notesSz cx="7086600" cy="93726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2">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28C"/>
    <a:srgbClr val="D33819"/>
    <a:srgbClr val="C0C0C0"/>
    <a:srgbClr val="E6E6E6"/>
    <a:srgbClr val="FFFF66"/>
    <a:srgbClr val="DDDDDD"/>
    <a:srgbClr val="EAEAEA"/>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68777" autoAdjust="0"/>
  </p:normalViewPr>
  <p:slideViewPr>
    <p:cSldViewPr snapToGrid="0" showGuides="1">
      <p:cViewPr varScale="1">
        <p:scale>
          <a:sx n="47" d="100"/>
          <a:sy n="47" d="100"/>
        </p:scale>
        <p:origin x="1160" y="44"/>
      </p:cViewPr>
      <p:guideLst>
        <p:guide orient="horz" pos="2160"/>
        <p:guide pos="2880"/>
      </p:guideLst>
    </p:cSldViewPr>
  </p:slideViewPr>
  <p:outlineViewPr>
    <p:cViewPr>
      <p:scale>
        <a:sx n="25" d="100"/>
        <a:sy n="25"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4" d="100"/>
          <a:sy n="84" d="100"/>
        </p:scale>
        <p:origin x="-3024" y="-96"/>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70860" cy="468951"/>
          </a:xfrm>
          <a:prstGeom prst="rect">
            <a:avLst/>
          </a:prstGeom>
          <a:noFill/>
          <a:ln w="9525">
            <a:noFill/>
            <a:miter lim="800000"/>
            <a:headEnd/>
            <a:tailEnd/>
          </a:ln>
          <a:effectLst/>
        </p:spPr>
        <p:txBody>
          <a:bodyPr vert="horz" wrap="square" lIns="94929" tIns="47465" rIns="94929" bIns="47465" numCol="1" anchor="t" anchorCtr="0" compatLnSpc="1">
            <a:prstTxWarp prst="textNoShape">
              <a:avLst/>
            </a:prstTxWarp>
          </a:bodyPr>
          <a:lstStyle>
            <a:lvl1pPr algn="l" defTabSz="949382">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4015740" y="0"/>
            <a:ext cx="3070860" cy="468951"/>
          </a:xfrm>
          <a:prstGeom prst="rect">
            <a:avLst/>
          </a:prstGeom>
          <a:noFill/>
          <a:ln w="9525">
            <a:noFill/>
            <a:miter lim="800000"/>
            <a:headEnd/>
            <a:tailEnd/>
          </a:ln>
          <a:effectLst/>
        </p:spPr>
        <p:txBody>
          <a:bodyPr vert="horz" wrap="square" lIns="94929" tIns="47465" rIns="94929" bIns="47465" numCol="1" anchor="t" anchorCtr="0" compatLnSpc="1">
            <a:prstTxWarp prst="textNoShape">
              <a:avLst/>
            </a:prstTxWarp>
          </a:bodyPr>
          <a:lstStyle>
            <a:lvl1pPr algn="r" defTabSz="949382">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903651"/>
            <a:ext cx="3070860" cy="468950"/>
          </a:xfrm>
          <a:prstGeom prst="rect">
            <a:avLst/>
          </a:prstGeom>
          <a:noFill/>
          <a:ln w="9525">
            <a:noFill/>
            <a:miter lim="800000"/>
            <a:headEnd/>
            <a:tailEnd/>
          </a:ln>
          <a:effectLst/>
        </p:spPr>
        <p:txBody>
          <a:bodyPr vert="horz" wrap="square" lIns="94929" tIns="47465" rIns="94929" bIns="47465" numCol="1" anchor="b" anchorCtr="0" compatLnSpc="1">
            <a:prstTxWarp prst="textNoShape">
              <a:avLst/>
            </a:prstTxWarp>
          </a:bodyPr>
          <a:lstStyle>
            <a:lvl1pPr algn="l" defTabSz="949382">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4015740" y="8903651"/>
            <a:ext cx="3070860" cy="468950"/>
          </a:xfrm>
          <a:prstGeom prst="rect">
            <a:avLst/>
          </a:prstGeom>
          <a:noFill/>
          <a:ln w="9525">
            <a:noFill/>
            <a:miter lim="800000"/>
            <a:headEnd/>
            <a:tailEnd/>
          </a:ln>
          <a:effectLst/>
        </p:spPr>
        <p:txBody>
          <a:bodyPr vert="horz" wrap="square" lIns="94929" tIns="47465" rIns="94929" bIns="47465" numCol="1" anchor="b" anchorCtr="0" compatLnSpc="1">
            <a:prstTxWarp prst="textNoShape">
              <a:avLst/>
            </a:prstTxWarp>
          </a:bodyPr>
          <a:lstStyle>
            <a:lvl1pPr algn="r" defTabSz="949382">
              <a:spcBef>
                <a:spcPct val="0"/>
              </a:spcBef>
              <a:spcAft>
                <a:spcPct val="0"/>
              </a:spcAft>
              <a:buClrTx/>
              <a:defRPr sz="1200">
                <a:solidFill>
                  <a:schemeClr val="tx1"/>
                </a:solidFill>
                <a:latin typeface="Times New Roman" pitchFamily="18" charset="0"/>
              </a:defRPr>
            </a:lvl1pPr>
          </a:lstStyle>
          <a:p>
            <a:pPr>
              <a:defRPr/>
            </a:pPr>
            <a:fld id="{A1E13CDA-EB91-452A-8C73-71C9C028AD44}" type="slidenum">
              <a:rPr lang="en-US" altLang="en-US"/>
              <a:pPr>
                <a:defRPr/>
              </a:pPr>
              <a:t>‹#›</a:t>
            </a:fld>
            <a:endParaRPr lang="en-US" altLang="en-US"/>
          </a:p>
        </p:txBody>
      </p:sp>
    </p:spTree>
    <p:extLst>
      <p:ext uri="{BB962C8B-B14F-4D97-AF65-F5344CB8AC3E}">
        <p14:creationId xmlns:p14="http://schemas.microsoft.com/office/powerpoint/2010/main" val="2169216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Overhead"/>
          <p:cNvSpPr>
            <a:spLocks noGrp="1" noRot="1" noChangeAspect="1" noChangeArrowheads="1" noTextEdit="1"/>
          </p:cNvSpPr>
          <p:nvPr>
            <p:ph type="sldImg" idx="2"/>
          </p:nvPr>
        </p:nvSpPr>
        <p:spPr bwMode="auto">
          <a:xfrm>
            <a:off x="809625" y="635000"/>
            <a:ext cx="5475288" cy="4106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19947" y="4939181"/>
            <a:ext cx="6271313" cy="3866838"/>
          </a:xfrm>
          <a:prstGeom prst="rect">
            <a:avLst/>
          </a:prstGeom>
          <a:noFill/>
          <a:ln w="9525">
            <a:noFill/>
            <a:miter lim="800000"/>
            <a:headEnd/>
            <a:tailEnd/>
          </a:ln>
          <a:effectLst/>
        </p:spPr>
        <p:txBody>
          <a:bodyPr vert="horz" wrap="square" lIns="94929" tIns="47465" rIns="94929" bIns="47465"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715222" y="323304"/>
            <a:ext cx="5662718" cy="214469"/>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60703" eaLnBrk="0" hangingPunct="0">
              <a:lnSpc>
                <a:spcPts val="1910"/>
              </a:lnSpc>
              <a:spcBef>
                <a:spcPts val="637"/>
              </a:spcBef>
              <a:spcAft>
                <a:spcPct val="0"/>
              </a:spcAft>
              <a:buClrTx/>
              <a:buFont typeface="Wingdings" pitchFamily="2" charset="2"/>
              <a:buNone/>
              <a:tabLst>
                <a:tab pos="5696289"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296252" y="323304"/>
            <a:ext cx="2636149" cy="158451"/>
          </a:xfrm>
          <a:prstGeom prst="rect">
            <a:avLst/>
          </a:prstGeom>
          <a:noFill/>
          <a:ln w="9525">
            <a:noFill/>
            <a:miter lim="800000"/>
            <a:headEnd/>
            <a:tailEnd/>
          </a:ln>
          <a:effectLst/>
        </p:spPr>
        <p:txBody>
          <a:bodyPr lIns="0" tIns="0" rIns="0" bIns="0" anchor="b"/>
          <a:lstStyle/>
          <a:p>
            <a:pPr algn="r" defTabSz="960703" eaLnBrk="0" hangingPunct="0">
              <a:lnSpc>
                <a:spcPts val="1910"/>
              </a:lnSpc>
              <a:spcBef>
                <a:spcPts val="637"/>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0AA1463F-30EE-4238-BA0D-53E41EAEE98E}" type="slidenum">
              <a:rPr lang="en-US" sz="1100" b="0" i="1">
                <a:solidFill>
                  <a:srgbClr val="000000"/>
                </a:solidFill>
                <a:latin typeface="Times New Roman" pitchFamily="18" charset="0"/>
                <a:cs typeface="Times New Roman" pitchFamily="18" charset="0"/>
              </a:rPr>
              <a:pPr algn="r" defTabSz="960703" eaLnBrk="0" hangingPunct="0">
                <a:lnSpc>
                  <a:spcPts val="1910"/>
                </a:lnSpc>
                <a:spcBef>
                  <a:spcPts val="637"/>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19947" y="8978874"/>
            <a:ext cx="62713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69159" y="8978874"/>
            <a:ext cx="6149923" cy="264085"/>
          </a:xfrm>
          <a:prstGeom prst="rect">
            <a:avLst/>
          </a:prstGeom>
          <a:noFill/>
          <a:ln w="9525">
            <a:noFill/>
            <a:miter lim="800000"/>
            <a:headEnd/>
            <a:tailEnd/>
          </a:ln>
          <a:effectLst/>
        </p:spPr>
        <p:txBody>
          <a:bodyPr vert="horz" wrap="square" lIns="94929" tIns="47465" rIns="94929" bIns="47465" numCol="1" anchor="b" anchorCtr="0" compatLnSpc="1">
            <a:prstTxWarp prst="textNoShape">
              <a:avLst/>
            </a:prstTxWarp>
          </a:bodyPr>
          <a:lstStyle>
            <a:lvl1pPr algn="l" defTabSz="949382">
              <a:spcBef>
                <a:spcPct val="0"/>
              </a:spcBef>
              <a:spcAft>
                <a:spcPct val="0"/>
              </a:spcAft>
              <a:buClrTx/>
              <a:tabLst>
                <a:tab pos="2794772" algn="ctr"/>
              </a:tabLst>
              <a:defRPr sz="1200" b="0">
                <a:solidFill>
                  <a:schemeClr val="tx1"/>
                </a:solidFill>
                <a:latin typeface="Arial" charset="0"/>
              </a:defRPr>
            </a:lvl1pPr>
          </a:lstStyle>
          <a:p>
            <a:pPr>
              <a:defRPr/>
            </a:pPr>
            <a:r>
              <a:rPr lang="en-US" altLang="en-US"/>
              <a:t>	Introduction to BillingCenter Configuration - </a:t>
            </a:r>
            <a:fld id="{5754BCF3-CEE0-4420-997D-652BAA7E6D49}" type="slidenum">
              <a:rPr lang="en-US" altLang="en-US"/>
              <a:pPr>
                <a:defRPr/>
              </a:pPr>
              <a:t>‹#›</a:t>
            </a:fld>
            <a:endParaRPr lang="en-US" altLang="en-US"/>
          </a:p>
        </p:txBody>
      </p:sp>
    </p:spTree>
    <p:extLst>
      <p:ext uri="{BB962C8B-B14F-4D97-AF65-F5344CB8AC3E}">
        <p14:creationId xmlns:p14="http://schemas.microsoft.com/office/powerpoint/2010/main" val="3769056362"/>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0B7F93F9-8C48-403C-9892-CD5AA2DDB12E}" type="slidenum">
              <a:rPr lang="en-US" altLang="en-US" sz="1200" b="0">
                <a:solidFill>
                  <a:schemeClr val="tx1"/>
                </a:solidFill>
              </a:rPr>
              <a:pPr eaLnBrk="1" hangingPunct="1"/>
              <a:t>4</a:t>
            </a:fld>
            <a:endParaRPr lang="en-US" altLang="en-US" sz="1200" b="0">
              <a:solidFill>
                <a:schemeClr val="tx1"/>
              </a:solidFill>
            </a:endParaRPr>
          </a:p>
        </p:txBody>
      </p:sp>
      <p:sp>
        <p:nvSpPr>
          <p:cNvPr id="49156" name="Rectangle 2"/>
          <p:cNvSpPr>
            <a:spLocks noGrp="1" noRot="1" noChangeAspect="1" noChangeArrowheads="1" noTextEdit="1"/>
          </p:cNvSpPr>
          <p:nvPr>
            <p:ph type="sldImg"/>
          </p:nvPr>
        </p:nvSpPr>
        <p:spPr>
          <a:xfrm>
            <a:off x="808038" y="635000"/>
            <a:ext cx="5476875" cy="4106863"/>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45056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Whenever a preupdate rule triggers functionality that adds, updates, or deletes database entities, the preupdate rules on those entities do not fire. This behavior is designed to prevent endless loops. However, it also means that a preupdate rule doesn't always fire when the associated base entity is changed.</a:t>
            </a:r>
          </a:p>
          <a:p>
            <a:r>
              <a:rPr lang="en-US" smtClean="0"/>
              <a:t>It is tempting to make frequent use of preupdate rules because they are generally easy to code. However, you need to be aware of the limitation noted in the second bullet. For this reason, Guidewire recommends using plugins, which are discussed in the slides that follow. </a:t>
            </a:r>
          </a:p>
        </p:txBody>
      </p:sp>
      <p:sp>
        <p:nvSpPr>
          <p:cNvPr id="5734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732BDE41-C0D3-411B-A0BF-04ADFDE0E070}" type="slidenum">
              <a:rPr lang="en-US" altLang="en-US" sz="1200" b="0">
                <a:solidFill>
                  <a:schemeClr val="tx1"/>
                </a:solidFill>
              </a:rPr>
              <a:pPr eaLnBrk="1" hangingPunct="1"/>
              <a:t>13</a:t>
            </a:fld>
            <a:endParaRPr lang="en-US" altLang="en-US" sz="1200" b="0">
              <a:solidFill>
                <a:schemeClr val="tx1"/>
              </a:solidFill>
            </a:endParaRPr>
          </a:p>
        </p:txBody>
      </p:sp>
    </p:spTree>
    <p:extLst>
      <p:ext uri="{BB962C8B-B14F-4D97-AF65-F5344CB8AC3E}">
        <p14:creationId xmlns:p14="http://schemas.microsoft.com/office/powerpoint/2010/main" val="2531457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A331DD08-B5CA-497E-855F-96E1444277FB}" type="slidenum">
              <a:rPr lang="en-US" altLang="en-US" sz="1200" b="0">
                <a:solidFill>
                  <a:schemeClr val="tx1"/>
                </a:solidFill>
              </a:rPr>
              <a:pPr eaLnBrk="1" hangingPunct="1"/>
              <a:t>14</a:t>
            </a:fld>
            <a:endParaRPr lang="en-US" altLang="en-US" sz="1200" b="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7776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2D033644-13BC-4095-9AF5-593CC2FCB47A}" type="slidenum">
              <a:rPr lang="en-US" altLang="en-US" sz="1200" b="0">
                <a:solidFill>
                  <a:schemeClr val="tx1"/>
                </a:solidFill>
              </a:rPr>
              <a:pPr eaLnBrk="1" hangingPunct="1"/>
              <a:t>15</a:t>
            </a:fld>
            <a:endParaRPr lang="en-US" altLang="en-US" sz="1200" b="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registry allows integration developers to change the location of the implementation. </a:t>
            </a:r>
          </a:p>
        </p:txBody>
      </p:sp>
    </p:spTree>
    <p:extLst>
      <p:ext uri="{BB962C8B-B14F-4D97-AF65-F5344CB8AC3E}">
        <p14:creationId xmlns:p14="http://schemas.microsoft.com/office/powerpoint/2010/main" val="1012366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67D4F506-8F72-497B-AF65-52CDB1BC2773}" type="slidenum">
              <a:rPr lang="en-US" altLang="en-US" sz="1200" b="0">
                <a:solidFill>
                  <a:schemeClr val="tx1"/>
                </a:solidFill>
              </a:rPr>
              <a:pPr eaLnBrk="1" hangingPunct="1"/>
              <a:t>16</a:t>
            </a:fld>
            <a:endParaRPr lang="en-US" altLang="en-US" sz="1200" b="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8962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1A933194-3314-4E38-BF79-36539D4B7CD3}" type="slidenum">
              <a:rPr lang="en-US" altLang="en-US" sz="1200" b="0">
                <a:solidFill>
                  <a:schemeClr val="tx1"/>
                </a:solidFill>
              </a:rPr>
              <a:pPr eaLnBrk="1" hangingPunct="1"/>
              <a:t>17</a:t>
            </a:fld>
            <a:endParaRPr lang="en-US" altLang="en-US" sz="1200" b="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75296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ADBD687A-4298-4843-AEC4-0EBAFCC59C27}" type="slidenum">
              <a:rPr lang="en-US" altLang="en-US" sz="1200" b="0">
                <a:solidFill>
                  <a:schemeClr val="tx1"/>
                </a:solidFill>
              </a:rPr>
              <a:pPr eaLnBrk="1" hangingPunct="1"/>
              <a:t>18</a:t>
            </a:fld>
            <a:endParaRPr lang="en-US" altLang="en-US" sz="1200" b="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example, the customer has requested a customization of the function to not always return the value in the InvoiceFee field of the billing plan.</a:t>
            </a:r>
          </a:p>
          <a:p>
            <a:pPr eaLnBrk="1" hangingPunct="1"/>
            <a:r>
              <a:rPr lang="en-US" smtClean="0"/>
              <a:t>Best practices for customizing functions include:</a:t>
            </a:r>
          </a:p>
          <a:p>
            <a:pPr lvl="1" eaLnBrk="1" hangingPunct="1"/>
            <a:r>
              <a:rPr lang="en-US" smtClean="0"/>
              <a:t>Comment out the original function.  Make a copy of the function for editing with new logic.</a:t>
            </a:r>
          </a:p>
          <a:p>
            <a:pPr lvl="1" eaLnBrk="1" hangingPunct="1"/>
            <a:r>
              <a:rPr lang="en-US" smtClean="0"/>
              <a:t>Add a comment directly above your new function, describing what new logic you have added.</a:t>
            </a:r>
          </a:p>
          <a:p>
            <a:pPr lvl="1" eaLnBrk="1" hangingPunct="1"/>
            <a:r>
              <a:rPr lang="en-US" smtClean="0"/>
              <a:t>Use /* ..*/ style comments, and separate the "old-code" comment from the "explanation of new code" comment, because the comment directly above the function will be generated into Gosu documentation ("gosudoc"), as seen in the second screenshot.</a:t>
            </a:r>
          </a:p>
        </p:txBody>
      </p:sp>
    </p:spTree>
    <p:extLst>
      <p:ext uri="{BB962C8B-B14F-4D97-AF65-F5344CB8AC3E}">
        <p14:creationId xmlns:p14="http://schemas.microsoft.com/office/powerpoint/2010/main" val="1420146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451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1269AE33-B3E0-4F41-A43B-DE8696886D2C}" type="slidenum">
              <a:rPr lang="en-US" altLang="en-US" sz="1200" b="0">
                <a:solidFill>
                  <a:schemeClr val="tx1"/>
                </a:solidFill>
              </a:rPr>
              <a:pPr eaLnBrk="1" hangingPunct="1"/>
              <a:t>19</a:t>
            </a:fld>
            <a:endParaRPr lang="en-US" altLang="en-US" sz="1200" b="0">
              <a:solidFill>
                <a:schemeClr val="tx1"/>
              </a:solidFill>
            </a:endParaRPr>
          </a:p>
        </p:txBody>
      </p:sp>
    </p:spTree>
    <p:extLst>
      <p:ext uri="{BB962C8B-B14F-4D97-AF65-F5344CB8AC3E}">
        <p14:creationId xmlns:p14="http://schemas.microsoft.com/office/powerpoint/2010/main" val="490985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CB495D26-195F-4D63-9966-756E14D43470}" type="slidenum">
              <a:rPr lang="en-US" altLang="en-US" sz="1200" b="0">
                <a:solidFill>
                  <a:schemeClr val="tx1"/>
                </a:solidFill>
              </a:rPr>
              <a:pPr eaLnBrk="1" hangingPunct="1"/>
              <a:t>20</a:t>
            </a:fld>
            <a:endParaRPr lang="en-US" altLang="en-US" sz="1200" b="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37992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0336C89E-3F17-41BF-B23B-D8EAE17B2778}" type="slidenum">
              <a:rPr lang="en-US" altLang="en-US" sz="1200" b="0">
                <a:solidFill>
                  <a:schemeClr val="tx1"/>
                </a:solidFill>
              </a:rPr>
              <a:pPr eaLnBrk="1" hangingPunct="1"/>
              <a:t>21</a:t>
            </a:fld>
            <a:endParaRPr lang="en-US" altLang="en-US" sz="1200" b="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most cases, business rule set has a small set of methods you are expected to use. For example, assignment rules use assignManually() and assignByRoundRobin().</a:t>
            </a:r>
          </a:p>
        </p:txBody>
      </p:sp>
    </p:spTree>
    <p:extLst>
      <p:ext uri="{BB962C8B-B14F-4D97-AF65-F5344CB8AC3E}">
        <p14:creationId xmlns:p14="http://schemas.microsoft.com/office/powerpoint/2010/main" val="2828737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047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65D20791-319D-4866-8480-71D3D46E9068}" type="slidenum">
              <a:rPr lang="en-US" altLang="en-US" sz="1200" b="0">
                <a:solidFill>
                  <a:schemeClr val="tx1"/>
                </a:solidFill>
              </a:rPr>
              <a:pPr eaLnBrk="1" hangingPunct="1"/>
              <a:t>5</a:t>
            </a:fld>
            <a:endParaRPr lang="en-US" altLang="en-US" sz="1200" b="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BillingCenter has extra behavior for the Account, Policy, and Producer tabs so that you can be taken to one of two different location groups: </a:t>
            </a:r>
          </a:p>
          <a:p>
            <a:pPr lvl="1"/>
            <a:r>
              <a:rPr lang="en-US" smtClean="0"/>
              <a:t>If you click the tab name, you are taken to a search location group for accounts, policies, or producers.</a:t>
            </a:r>
          </a:p>
          <a:p>
            <a:pPr lvl="1"/>
            <a:r>
              <a:rPr lang="en-US" smtClean="0"/>
              <a:t>If you click a link to a specific account, policy, or producer, you navigate to a typical location group.</a:t>
            </a:r>
          </a:p>
          <a:p>
            <a:r>
              <a:rPr lang="en-US" smtClean="0"/>
              <a:t>This behavior is implemented by means of a forward, which immediately forwards the user to the appropriate location. </a:t>
            </a:r>
          </a:p>
        </p:txBody>
      </p:sp>
    </p:spTree>
    <p:extLst>
      <p:ext uri="{BB962C8B-B14F-4D97-AF65-F5344CB8AC3E}">
        <p14:creationId xmlns:p14="http://schemas.microsoft.com/office/powerpoint/2010/main" val="240650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01579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832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869D685A-9474-444F-A126-EE2EE3852385}" type="slidenum">
              <a:rPr lang="en-US" altLang="en-US" sz="1200" b="0">
                <a:solidFill>
                  <a:schemeClr val="tx1"/>
                </a:solidFill>
              </a:rPr>
              <a:pPr eaLnBrk="1" hangingPunct="1"/>
              <a:t>26</a:t>
            </a:fld>
            <a:endParaRPr lang="en-US" altLang="en-US" sz="1200" b="0">
              <a:solidFill>
                <a:schemeClr val="tx1"/>
              </a:solidFill>
            </a:endParaRPr>
          </a:p>
        </p:txBody>
      </p:sp>
      <p:sp>
        <p:nvSpPr>
          <p:cNvPr id="67588" name="Rectangle 2"/>
          <p:cNvSpPr>
            <a:spLocks noGrp="1" noRot="1" noChangeAspect="1" noChangeArrowheads="1" noTextEdit="1"/>
          </p:cNvSpPr>
          <p:nvPr>
            <p:ph type="sldImg"/>
          </p:nvPr>
        </p:nvSpPr>
        <p:spPr>
          <a:xfrm>
            <a:off x="808038" y="635000"/>
            <a:ext cx="5476875" cy="4106863"/>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76473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F1849-C783-4F45-BDF6-75CB4B4E0564}" type="slidenum">
              <a:rPr lang="en-US" smtClean="0"/>
              <a:t>27</a:t>
            </a:fld>
            <a:endParaRPr lang="en-US"/>
          </a:p>
        </p:txBody>
      </p:sp>
    </p:spTree>
    <p:extLst>
      <p:ext uri="{BB962C8B-B14F-4D97-AF65-F5344CB8AC3E}">
        <p14:creationId xmlns:p14="http://schemas.microsoft.com/office/powerpoint/2010/main" val="339686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9B2686EE-FBC0-441E-98DD-4E8FEE62E5D1}" type="slidenum">
              <a:rPr lang="en-US" altLang="en-US" sz="1200" b="0">
                <a:solidFill>
                  <a:schemeClr val="tx1"/>
                </a:solidFill>
              </a:rPr>
              <a:pPr eaLnBrk="1" hangingPunct="1"/>
              <a:t>6</a:t>
            </a:fld>
            <a:endParaRPr lang="en-US" altLang="en-US" sz="1200" b="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AccountsGroup is the search location group for accounts.</a:t>
            </a:r>
          </a:p>
          <a:p>
            <a:r>
              <a:rPr lang="en-US" smtClean="0"/>
              <a:t>AccountGroup is the location group for a specific account.</a:t>
            </a:r>
          </a:p>
          <a:p>
            <a:r>
              <a:rPr lang="en-US" smtClean="0"/>
              <a:t>Similarly, producers and policies have two location groups.</a:t>
            </a:r>
          </a:p>
        </p:txBody>
      </p:sp>
    </p:spTree>
    <p:extLst>
      <p:ext uri="{BB962C8B-B14F-4D97-AF65-F5344CB8AC3E}">
        <p14:creationId xmlns:p14="http://schemas.microsoft.com/office/powerpoint/2010/main" val="2465505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FF66D835-E89A-4FE9-8774-C12C1DA8C73F}" type="slidenum">
              <a:rPr lang="en-US" altLang="en-US" sz="1200" b="0">
                <a:solidFill>
                  <a:schemeClr val="tx1"/>
                </a:solidFill>
              </a:rPr>
              <a:pPr eaLnBrk="1" hangingPunct="1"/>
              <a:t>7</a:t>
            </a:fld>
            <a:endParaRPr lang="en-US" altLang="en-US" sz="1200" b="0">
              <a:solidFill>
                <a:schemeClr val="tx1"/>
              </a:solidFill>
            </a:endParaRPr>
          </a:p>
        </p:txBody>
      </p:sp>
      <p:sp>
        <p:nvSpPr>
          <p:cNvPr id="52228" name="Rectangle 2"/>
          <p:cNvSpPr>
            <a:spLocks noGrp="1" noRot="1" noChangeAspect="1" noChangeArrowheads="1" noTextEdit="1"/>
          </p:cNvSpPr>
          <p:nvPr>
            <p:ph type="sldImg"/>
          </p:nvPr>
        </p:nvSpPr>
        <p:spPr>
          <a:xfrm>
            <a:off x="808038" y="635000"/>
            <a:ext cx="5476875" cy="4106863"/>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BillingCenter base application comes with several wizards, many of them accessible from the Account</a:t>
            </a:r>
            <a:r>
              <a:rPr lang="en-US" smtClean="0">
                <a:sym typeface="Wingdings" pitchFamily="2" charset="2"/>
              </a:rPr>
              <a:t></a:t>
            </a:r>
            <a:r>
              <a:rPr lang="en-US" smtClean="0"/>
              <a:t>New Transaction menu.</a:t>
            </a:r>
          </a:p>
        </p:txBody>
      </p:sp>
    </p:spTree>
    <p:extLst>
      <p:ext uri="{BB962C8B-B14F-4D97-AF65-F5344CB8AC3E}">
        <p14:creationId xmlns:p14="http://schemas.microsoft.com/office/powerpoint/2010/main" val="3424887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92F551DC-CDCD-48B0-A9FB-2288129491D0}" type="slidenum">
              <a:rPr lang="en-US" altLang="en-US" sz="1200" b="0">
                <a:solidFill>
                  <a:schemeClr val="tx1"/>
                </a:solidFill>
              </a:rPr>
              <a:pPr eaLnBrk="1" hangingPunct="1"/>
              <a:t>8</a:t>
            </a:fld>
            <a:endParaRPr lang="en-US" altLang="en-US" sz="1200" b="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40244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F8B25EF3-ACE4-48C5-B509-608094CB0E32}" type="slidenum">
              <a:rPr lang="en-US" altLang="en-US" sz="1200" b="0">
                <a:solidFill>
                  <a:schemeClr val="tx1"/>
                </a:solidFill>
              </a:rPr>
              <a:pPr eaLnBrk="1" hangingPunct="1"/>
              <a:t>9</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xfrm>
            <a:off x="808038" y="635000"/>
            <a:ext cx="5476875" cy="4106863"/>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slides that follow discuss business rules and plugins. Classes, enhancements, and workflows are covered later in the course. </a:t>
            </a:r>
          </a:p>
          <a:p>
            <a:pPr lvl="1" eaLnBrk="1" hangingPunct="1"/>
            <a:r>
              <a:rPr lang="en-US" smtClean="0"/>
              <a:t>A </a:t>
            </a:r>
            <a:r>
              <a:rPr lang="en-US" b="1" smtClean="0"/>
              <a:t>class</a:t>
            </a:r>
            <a:r>
              <a:rPr lang="en-US" smtClean="0"/>
              <a:t> is a specification (think of it as a blueprint or pattern and a set of instructions) of how to construct something.</a:t>
            </a:r>
          </a:p>
          <a:p>
            <a:pPr lvl="1" eaLnBrk="1" hangingPunct="1"/>
            <a:r>
              <a:rPr lang="en-US" smtClean="0"/>
              <a:t>An </a:t>
            </a:r>
            <a:r>
              <a:rPr lang="en-US" b="1" smtClean="0"/>
              <a:t>enhancement</a:t>
            </a:r>
            <a:r>
              <a:rPr lang="en-US" smtClean="0"/>
              <a:t> is a set of code that enhances the functionality of an existing Guidewire type.</a:t>
            </a:r>
          </a:p>
          <a:p>
            <a:pPr lvl="1" eaLnBrk="1" hangingPunct="1"/>
            <a:r>
              <a:rPr lang="en-US" smtClean="0"/>
              <a:t>A </a:t>
            </a:r>
            <a:r>
              <a:rPr lang="en-US" b="1" smtClean="0"/>
              <a:t>workflow</a:t>
            </a:r>
            <a:r>
              <a:rPr lang="en-US" smtClean="0"/>
              <a:t> is a multi-step system process designed to manage a complex business process.</a:t>
            </a:r>
          </a:p>
          <a:p>
            <a:pPr lvl="1" eaLnBrk="1" hangingPunct="1">
              <a:buFontTx/>
              <a:buNone/>
            </a:pPr>
            <a:endParaRPr lang="en-US" smtClean="0"/>
          </a:p>
        </p:txBody>
      </p:sp>
    </p:spTree>
    <p:extLst>
      <p:ext uri="{BB962C8B-B14F-4D97-AF65-F5344CB8AC3E}">
        <p14:creationId xmlns:p14="http://schemas.microsoft.com/office/powerpoint/2010/main" val="2166432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2B7BE8B5-8201-4E29-B112-7D0D6C23C9F2}" type="slidenum">
              <a:rPr lang="en-US" altLang="en-US" sz="1200" b="0">
                <a:solidFill>
                  <a:schemeClr val="tx1"/>
                </a:solidFill>
              </a:rPr>
              <a:pPr eaLnBrk="1" hangingPunct="1"/>
              <a:t>10</a:t>
            </a:fld>
            <a:endParaRPr lang="en-US" altLang="en-US" sz="1200" b="0">
              <a:solidFill>
                <a:schemeClr val="tx1"/>
              </a:solidFill>
            </a:endParaRPr>
          </a:p>
        </p:txBody>
      </p:sp>
      <p:sp>
        <p:nvSpPr>
          <p:cNvPr id="55300" name="Rectangle 2"/>
          <p:cNvSpPr>
            <a:spLocks noGrp="1" noRot="1" noChangeAspect="1" noChangeArrowheads="1" noTextEdit="1"/>
          </p:cNvSpPr>
          <p:nvPr>
            <p:ph type="sldImg"/>
          </p:nvPr>
        </p:nvSpPr>
        <p:spPr>
          <a:xfrm>
            <a:off x="808038" y="635000"/>
            <a:ext cx="5476875" cy="4106863"/>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07893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A99E1B34-32B3-4526-84E7-C8B0A093A779}" type="slidenum">
              <a:rPr lang="en-US" altLang="en-US" sz="1200" b="0">
                <a:solidFill>
                  <a:schemeClr val="tx1"/>
                </a:solidFill>
              </a:rPr>
              <a:pPr eaLnBrk="1" hangingPunct="1"/>
              <a:t>11</a:t>
            </a:fld>
            <a:endParaRPr lang="en-US" altLang="en-US" sz="1200" b="0">
              <a:solidFill>
                <a:schemeClr val="tx1"/>
              </a:solidFill>
            </a:endParaRPr>
          </a:p>
        </p:txBody>
      </p:sp>
      <p:sp>
        <p:nvSpPr>
          <p:cNvPr id="56324" name="Rectangle 2"/>
          <p:cNvSpPr>
            <a:spLocks noGrp="1" noRot="1" noChangeAspect="1" noChangeArrowheads="1" noTextEdit="1"/>
          </p:cNvSpPr>
          <p:nvPr>
            <p:ph type="sldImg"/>
          </p:nvPr>
        </p:nvSpPr>
        <p:spPr>
          <a:xfrm>
            <a:off x="808038" y="635000"/>
            <a:ext cx="5476875" cy="4106863"/>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behavior described above is true for all business rules in BillingCenter, but it is not true for all business rules in all Guidewire applications. For example, PolicyCenter submission rules are never called automatically, but instead are called explicitly by exposed Gosu code inside workflows.</a:t>
            </a:r>
          </a:p>
          <a:p>
            <a:pPr eaLnBrk="1" hangingPunct="1"/>
            <a:r>
              <a:rPr lang="en-US" smtClean="0"/>
              <a:t>Account Preupdate rules execute any work that needs to be done against the account just before it is committed to the database.</a:t>
            </a:r>
          </a:p>
          <a:p>
            <a:pPr eaLnBrk="1" hangingPunct="1"/>
            <a:r>
              <a:rPr lang="en-US" smtClean="0"/>
              <a:t>Guidewire BillingCenter uses events and messaging to communicate with external systems. Event-fired rules create message “payloads” in response to specific events.</a:t>
            </a:r>
          </a:p>
        </p:txBody>
      </p:sp>
    </p:spTree>
    <p:extLst>
      <p:ext uri="{BB962C8B-B14F-4D97-AF65-F5344CB8AC3E}">
        <p14:creationId xmlns:p14="http://schemas.microsoft.com/office/powerpoint/2010/main" val="2480885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Introduction to BillingCenter Configuration - </a:t>
            </a:r>
            <a:fld id="{5754BCF3-CEE0-4420-997D-652BAA7E6D49}" type="slidenum">
              <a:rPr lang="en-US" altLang="en-US" smtClean="0"/>
              <a:pPr>
                <a:defRPr/>
              </a:pPr>
              <a:t>12</a:t>
            </a:fld>
            <a:endParaRPr lang="en-US" altLang="en-US"/>
          </a:p>
        </p:txBody>
      </p:sp>
    </p:spTree>
    <p:extLst>
      <p:ext uri="{BB962C8B-B14F-4D97-AF65-F5344CB8AC3E}">
        <p14:creationId xmlns:p14="http://schemas.microsoft.com/office/powerpoint/2010/main" val="2965573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98747159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28766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53625411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81902240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7" y="106135"/>
            <a:ext cx="3237409"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4" y="2574132"/>
            <a:ext cx="8348837" cy="492443"/>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pPr defTabSz="457200" fontAlgn="auto">
              <a:spcBef>
                <a:spcPts val="0"/>
              </a:spcBef>
              <a:spcAft>
                <a:spcPts val="0"/>
              </a:spcAft>
              <a:buClrTx/>
              <a:defRPr/>
            </a:pPr>
            <a:endParaRPr lang="en-US" b="0">
              <a:solidFill>
                <a:srgbClr val="0033A0"/>
              </a:solidFill>
            </a:endParaRPr>
          </a:p>
        </p:txBody>
      </p:sp>
    </p:spTree>
    <p:extLst>
      <p:ext uri="{BB962C8B-B14F-4D97-AF65-F5344CB8AC3E}">
        <p14:creationId xmlns:p14="http://schemas.microsoft.com/office/powerpoint/2010/main" val="1318596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568668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9144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863"/>
            <a:ext cx="9144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089816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7" y="106135"/>
            <a:ext cx="3237409"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352176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85524522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0160949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9144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5098151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8320505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65393067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763730"/>
            <a:ext cx="0" cy="865637"/>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7" y="106135"/>
            <a:ext cx="3237409" cy="1562623"/>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smtClean="0"/>
              <a:t>Double Line Title Here</a:t>
            </a:r>
            <a:br>
              <a:rPr lang="en-US" dirty="0" smtClean="0"/>
            </a:br>
            <a:r>
              <a:rPr lang="en-US" dirty="0" smtClean="0"/>
              <a:t>Double Line Title Here</a:t>
            </a:r>
            <a:endParaRPr lang="en-US" dirty="0"/>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822694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510502"/>
            <a:ext cx="2624563" cy="744557"/>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41649242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510502"/>
            <a:ext cx="2624563" cy="744557"/>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20438380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378952" cy="82804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1" y="6335346"/>
            <a:ext cx="1029775"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481868"/>
            <a:ext cx="8385048" cy="4425696"/>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44624845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smtClean="0"/>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549401"/>
            <a:ext cx="8417052" cy="441536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Tree>
    <p:extLst>
      <p:ext uri="{BB962C8B-B14F-4D97-AF65-F5344CB8AC3E}">
        <p14:creationId xmlns:p14="http://schemas.microsoft.com/office/powerpoint/2010/main" val="3055021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549400"/>
            <a:ext cx="4030790" cy="4425696"/>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549400"/>
            <a:ext cx="4030790" cy="4425696"/>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2958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549400"/>
            <a:ext cx="2688336"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549400"/>
            <a:ext cx="2688336"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549400"/>
            <a:ext cx="2688336"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24564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68580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62910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68580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2431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8623468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48975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68580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29613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6858000"/>
          </a:xfrm>
          <a:prstGeom prst="rect">
            <a:avLst/>
          </a:prstGeom>
        </p:spPr>
      </p:pic>
      <p:sp>
        <p:nvSpPr>
          <p:cNvPr id="5"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180106351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60"/>
            <a:ext cx="9144000" cy="6856680"/>
          </a:xfrm>
          <a:prstGeom prst="rect">
            <a:avLst/>
          </a:prstGeom>
        </p:spPr>
      </p:pic>
      <p:sp>
        <p:nvSpPr>
          <p:cNvPr id="5"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329418193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357242154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378952" cy="82804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1" y="6335346"/>
            <a:ext cx="1029775"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481868"/>
            <a:ext cx="8385048" cy="4425696"/>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26749878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2" y="5802219"/>
            <a:ext cx="2024449"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02445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8" y="5616679"/>
            <a:ext cx="1812123" cy="819563"/>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5486401"/>
            <a:ext cx="2509524" cy="1211287"/>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95290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6858000"/>
          </a:xfrm>
          <a:prstGeom prst="rect">
            <a:avLst/>
          </a:prstGeom>
        </p:spPr>
      </p:pic>
    </p:spTree>
    <p:extLst>
      <p:ext uri="{BB962C8B-B14F-4D97-AF65-F5344CB8AC3E}">
        <p14:creationId xmlns:p14="http://schemas.microsoft.com/office/powerpoint/2010/main" val="81039963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3081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013122654"/>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7" y="106135"/>
            <a:ext cx="3237409" cy="1562623"/>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19899773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8" y="5804887"/>
            <a:ext cx="2024449"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8" y="5616679"/>
            <a:ext cx="1812123" cy="819563"/>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95806108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5486401"/>
            <a:ext cx="2509524" cy="1211287"/>
          </a:xfrm>
          <a:prstGeom prst="rect">
            <a:avLst/>
          </a:prstGeom>
        </p:spPr>
      </p:pic>
    </p:spTree>
    <p:extLst>
      <p:ext uri="{BB962C8B-B14F-4D97-AF65-F5344CB8AC3E}">
        <p14:creationId xmlns:p14="http://schemas.microsoft.com/office/powerpoint/2010/main" val="14484002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36650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794599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191543809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40"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1"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6553202"/>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2001-2014. All rights reserved.</a:t>
            </a:r>
            <a:br>
              <a:rPr lang="en-US" sz="450" dirty="0">
                <a:solidFill>
                  <a:schemeClr val="tx1"/>
                </a:solidFill>
                <a:latin typeface="+mn-lt"/>
                <a:cs typeface="Arial" pitchFamily="34" charset="0"/>
              </a:rPr>
            </a:br>
            <a:r>
              <a:rPr lang="en-US" sz="45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6" y="5998464"/>
            <a:ext cx="1819311" cy="521208"/>
          </a:xfrm>
          <a:prstGeom prst="rect">
            <a:avLst/>
          </a:prstGeom>
        </p:spPr>
      </p:pic>
      <p:sp>
        <p:nvSpPr>
          <p:cNvPr id="7" name="txt Lesson Subtitle"/>
          <p:cNvSpPr>
            <a:spLocks noGrp="1"/>
          </p:cNvSpPr>
          <p:nvPr>
            <p:ph type="body" sz="quarter" idx="10"/>
          </p:nvPr>
        </p:nvSpPr>
        <p:spPr>
          <a:xfrm>
            <a:off x="5718127" y="5946573"/>
            <a:ext cx="3089327" cy="273255"/>
          </a:xfrm>
        </p:spPr>
        <p:txBody>
          <a:bodyPr/>
          <a:lstStyle>
            <a:lvl1pPr algn="r">
              <a:buNone/>
              <a:defRPr sz="12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9" y="2957372"/>
            <a:ext cx="8348662" cy="700229"/>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
        <p:nvSpPr>
          <p:cNvPr id="14" name="rec Background Gradient"/>
          <p:cNvSpPr/>
          <p:nvPr userDrawn="1"/>
        </p:nvSpPr>
        <p:spPr bwMode="auto">
          <a:xfrm>
            <a:off x="81940"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a:ln>
                <a:noFill/>
              </a:ln>
              <a:solidFill>
                <a:srgbClr val="333333"/>
              </a:solidFill>
              <a:effectLst/>
              <a:latin typeface="+mj-lt"/>
            </a:endParaRPr>
          </a:p>
        </p:txBody>
      </p:sp>
      <p:grpSp>
        <p:nvGrpSpPr>
          <p:cNvPr id="15" name="rec GW Sidebar"/>
          <p:cNvGrpSpPr/>
          <p:nvPr userDrawn="1"/>
        </p:nvGrpSpPr>
        <p:grpSpPr>
          <a:xfrm>
            <a:off x="1"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30" name="txt Copyright 2001-2013"/>
          <p:cNvSpPr txBox="1"/>
          <p:nvPr userDrawn="1"/>
        </p:nvSpPr>
        <p:spPr>
          <a:xfrm>
            <a:off x="5410200" y="6553202"/>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2001-2014. All rights reserved.</a:t>
            </a:r>
            <a:br>
              <a:rPr lang="en-US" sz="450" dirty="0">
                <a:solidFill>
                  <a:schemeClr val="tx1"/>
                </a:solidFill>
                <a:latin typeface="+mn-lt"/>
                <a:cs typeface="Arial" pitchFamily="34" charset="0"/>
              </a:rPr>
            </a:br>
            <a:r>
              <a:rPr lang="en-US" sz="450" dirty="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6" y="5998464"/>
            <a:ext cx="1819311" cy="521208"/>
          </a:xfrm>
          <a:prstGeom prst="rect">
            <a:avLst/>
          </a:prstGeom>
        </p:spPr>
      </p:pic>
    </p:spTree>
    <p:extLst>
      <p:ext uri="{BB962C8B-B14F-4D97-AF65-F5344CB8AC3E}">
        <p14:creationId xmlns:p14="http://schemas.microsoft.com/office/powerpoint/2010/main" val="1272486688"/>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0013187"/>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4"/>
            <a:ext cx="8321040" cy="742951"/>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3"/>
            <a:ext cx="8321040" cy="38100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30553303"/>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4" y="914399"/>
            <a:ext cx="4083050" cy="54864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497211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7706536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18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4" y="1752600"/>
            <a:ext cx="4083050" cy="4637088"/>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1436284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3360546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752604"/>
            <a:ext cx="2651760" cy="4637089"/>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4"/>
            <a:ext cx="2651760" cy="4637089"/>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4"/>
            <a:ext cx="2651760" cy="4637089"/>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Right Column Subtitle</a:t>
            </a:r>
          </a:p>
        </p:txBody>
      </p:sp>
    </p:spTree>
    <p:extLst>
      <p:ext uri="{BB962C8B-B14F-4D97-AF65-F5344CB8AC3E}">
        <p14:creationId xmlns:p14="http://schemas.microsoft.com/office/powerpoint/2010/main" val="2931074065"/>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4"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9483001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2"/>
            <a:ext cx="8318500" cy="742951"/>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4"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7577948"/>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4"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7121858"/>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4"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47231247"/>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2"/>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1"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4"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31477728"/>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4"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19436400"/>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914404"/>
            <a:ext cx="2651760" cy="5475289"/>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03840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78655"/>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752604"/>
            <a:ext cx="2651760" cy="4637089"/>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213177832"/>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4" y="914404"/>
            <a:ext cx="4083050" cy="5475289"/>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690021"/>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4" y="1752600"/>
            <a:ext cx="4083050" cy="4637088"/>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0558807"/>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11860098"/>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746507"/>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914404"/>
            <a:ext cx="2651760" cy="5475289"/>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7445720"/>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1752604"/>
            <a:ext cx="2651760" cy="4637089"/>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1162628399"/>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4754563" y="914404"/>
            <a:ext cx="4083050" cy="5475289"/>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6950607"/>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4321107"/>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5126479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703887349"/>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
        <p:nvSpPr>
          <p:cNvPr id="3" name="txt Title Fixed NotesOnly"/>
          <p:cNvSpPr txBox="1">
            <a:spLocks noChangeArrowheads="1"/>
          </p:cNvSpPr>
          <p:nvPr userDrawn="1"/>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Tree>
    <p:extLst>
      <p:ext uri="{BB962C8B-B14F-4D97-AF65-F5344CB8AC3E}">
        <p14:creationId xmlns:p14="http://schemas.microsoft.com/office/powerpoint/2010/main" val="2368190000"/>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74737705"/>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78071254"/>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04212704"/>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88129501"/>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104196597"/>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3" name="txt Topic Content"/>
          <p:cNvSpPr>
            <a:spLocks noGrp="1"/>
          </p:cNvSpPr>
          <p:nvPr>
            <p:ph idx="1" hasCustomPrompt="1"/>
          </p:nvPr>
        </p:nvSpPr>
        <p:spPr>
          <a:xfrm>
            <a:off x="519114" y="914400"/>
            <a:ext cx="8318500" cy="54864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Tree>
    <p:extLst>
      <p:ext uri="{BB962C8B-B14F-4D97-AF65-F5344CB8AC3E}">
        <p14:creationId xmlns:p14="http://schemas.microsoft.com/office/powerpoint/2010/main" val="2285763466"/>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14532662"/>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35428739"/>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45273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67825701"/>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31022975"/>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1"/>
            <a:ext cx="8305800" cy="80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dirty="0">
                <a:solidFill>
                  <a:schemeClr val="accent1"/>
                </a:solidFill>
              </a:rPr>
              <a:t>This lesson uses the notes section for additional explanation and information.</a:t>
            </a:r>
            <a:r>
              <a:rPr lang="en-US" sz="1200" dirty="0">
                <a:solidFill>
                  <a:schemeClr val="accent1"/>
                </a:solidFill>
              </a:rPr>
              <a:t> </a:t>
            </a:r>
            <a:br>
              <a:rPr lang="en-US" sz="1200" dirty="0">
                <a:solidFill>
                  <a:schemeClr val="accent1"/>
                </a:solidFill>
              </a:rPr>
            </a:br>
            <a:r>
              <a:rPr lang="en-US" sz="1200" b="0" dirty="0">
                <a:solidFill>
                  <a:schemeClr val="accent1"/>
                </a:solidFill>
              </a:rPr>
              <a:t>To view the notes in PowerPoint, select View </a:t>
            </a:r>
            <a:r>
              <a:rPr lang="en-US" sz="1200" b="0" dirty="0">
                <a:solidFill>
                  <a:schemeClr val="accent1"/>
                </a:solidFill>
                <a:sym typeface="Wingdings" pitchFamily="2" charset="2"/>
              </a:rPr>
              <a:t> Normal or </a:t>
            </a:r>
            <a:r>
              <a:rPr lang="en-US" sz="1200" b="0" dirty="0">
                <a:solidFill>
                  <a:schemeClr val="accent1"/>
                </a:solidFill>
              </a:rPr>
              <a:t>View </a:t>
            </a:r>
            <a:r>
              <a:rPr lang="en-US" sz="1200" b="0" dirty="0">
                <a:solidFill>
                  <a:schemeClr val="accent1"/>
                </a:solidFill>
                <a:sym typeface="Wingdings" pitchFamily="2" charset="2"/>
              </a:rPr>
              <a:t> </a:t>
            </a:r>
            <a:r>
              <a:rPr lang="en-US" sz="1200" b="0" dirty="0">
                <a:solidFill>
                  <a:schemeClr val="accent1"/>
                </a:solidFill>
              </a:rPr>
              <a:t>Notes Page. </a:t>
            </a:r>
            <a:br>
              <a:rPr lang="en-US" sz="1200" b="0" dirty="0">
                <a:solidFill>
                  <a:schemeClr val="accent1"/>
                </a:solidFill>
              </a:rPr>
            </a:br>
            <a:r>
              <a:rPr lang="en-US" sz="1200" b="0" dirty="0">
                <a:solidFill>
                  <a:schemeClr val="accent1"/>
                </a:solidFill>
              </a:rPr>
              <a:t>When printing </a:t>
            </a:r>
            <a:r>
              <a:rPr lang="en-US" sz="1200" dirty="0">
                <a:solidFill>
                  <a:schemeClr val="accent1"/>
                </a:solidFill>
              </a:rPr>
              <a:t>notes, select Note Pages and</a:t>
            </a:r>
            <a:r>
              <a:rPr lang="en-US" sz="1200" baseline="0" dirty="0">
                <a:solidFill>
                  <a:schemeClr val="accent1"/>
                </a:solidFill>
              </a:rPr>
              <a:t> </a:t>
            </a:r>
            <a:r>
              <a:rPr lang="en-US" sz="1200" b="0" dirty="0">
                <a:solidFill>
                  <a:schemeClr val="accent1"/>
                </a:solidFill>
              </a:rPr>
              <a:t>Print hidden slides.</a:t>
            </a:r>
          </a:p>
          <a:p>
            <a:pPr lvl="1" algn="l">
              <a:spcBef>
                <a:spcPct val="20000"/>
              </a:spcBef>
              <a:buSzPct val="90000"/>
              <a:buFont typeface="Wingdings 2" pitchFamily="18" charset="2"/>
              <a:buNone/>
            </a:pPr>
            <a:endParaRPr lang="en-US" sz="105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2674369979"/>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2034361357"/>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
        <p:nvSpPr>
          <p:cNvPr id="3" name="txt Content"/>
          <p:cNvSpPr>
            <a:spLocks noGrp="1"/>
          </p:cNvSpPr>
          <p:nvPr>
            <p:ph idx="1" hasCustomPrompt="1"/>
          </p:nvPr>
        </p:nvSpPr>
        <p:spPr>
          <a:xfrm>
            <a:off x="519114" y="914400"/>
            <a:ext cx="8318500" cy="54864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Tree>
    <p:extLst>
      <p:ext uri="{BB962C8B-B14F-4D97-AF65-F5344CB8AC3E}">
        <p14:creationId xmlns:p14="http://schemas.microsoft.com/office/powerpoint/2010/main" val="1597184804"/>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4" y="1447800"/>
            <a:ext cx="8318500" cy="49530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3284235250"/>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6" y="114303"/>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Notices</a:t>
            </a:r>
            <a:endParaRPr lang="en-US" sz="2400" dirty="0">
              <a:latin typeface="+mj-lt"/>
            </a:endParaRPr>
          </a:p>
        </p:txBody>
      </p:sp>
      <p:sp>
        <p:nvSpPr>
          <p:cNvPr id="4" name="txt Notice Fixed"/>
          <p:cNvSpPr/>
          <p:nvPr userDrawn="1"/>
        </p:nvSpPr>
        <p:spPr>
          <a:xfrm>
            <a:off x="521210"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dirty="0">
                <a:solidFill>
                  <a:schemeClr val="bg1"/>
                </a:solidFill>
              </a:rPr>
              <a:t>Copyright © 2001-2014 Guidewire Software, Inc. All rights reserved.</a:t>
            </a:r>
            <a:br>
              <a:rPr lang="en-US" sz="1200" b="1" dirty="0">
                <a:solidFill>
                  <a:schemeClr val="bg1"/>
                </a:solidFill>
              </a:rPr>
            </a:br>
            <a:endParaRPr lang="en-US" sz="1200" b="1" dirty="0">
              <a:solidFill>
                <a:schemeClr val="bg1"/>
              </a:solidFill>
            </a:endParaRPr>
          </a:p>
          <a:p>
            <a:pPr marL="0" indent="0">
              <a:buFont typeface="Wingdings 3" pitchFamily="18" charset="2"/>
              <a:buNone/>
            </a:pPr>
            <a:r>
              <a:rPr lang="en-US" sz="105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dirty="0" err="1">
                <a:solidFill>
                  <a:schemeClr val="bg1"/>
                </a:solidFill>
              </a:rPr>
              <a:t>DataHub</a:t>
            </a:r>
            <a:r>
              <a:rPr lang="en-US" sz="1050" b="0" dirty="0">
                <a:solidFill>
                  <a:schemeClr val="bg1"/>
                </a:solidFill>
              </a:rPr>
              <a:t>, Guidewire </a:t>
            </a:r>
            <a:r>
              <a:rPr lang="en-US" sz="1050" b="0" dirty="0" err="1">
                <a:solidFill>
                  <a:schemeClr val="bg1"/>
                </a:solidFill>
              </a:rPr>
              <a:t>InfoCenter</a:t>
            </a:r>
            <a:r>
              <a:rPr lang="en-US" sz="105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All other trademarks are the property of their respective owners.</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2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05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Guidewire products are protected by one or more United States patents.</a:t>
            </a:r>
          </a:p>
        </p:txBody>
      </p:sp>
    </p:spTree>
    <p:extLst>
      <p:ext uri="{BB962C8B-B14F-4D97-AF65-F5344CB8AC3E}">
        <p14:creationId xmlns:p14="http://schemas.microsoft.com/office/powerpoint/2010/main" val="381714253"/>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9" y="106138"/>
            <a:ext cx="3237409"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408957"/>
            <a:ext cx="2777457"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6" y="2612604"/>
            <a:ext cx="8348837" cy="415498"/>
          </a:xfrm>
        </p:spPr>
        <p:txBody>
          <a:bodyPr wrap="square" anchor="ctr" anchorCtr="0">
            <a:spAutoFit/>
          </a:bodyPr>
          <a:lstStyle>
            <a:lvl1pPr algn="l">
              <a:defRPr sz="3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4" y="3269360"/>
            <a:ext cx="8327698" cy="541969"/>
          </a:xfrm>
        </p:spPr>
        <p:txBody>
          <a:bodyPr anchor="ctr" anchorCtr="0">
            <a:noAutofit/>
          </a:bodyPr>
          <a:lstStyle>
            <a:lvl1pPr marL="0" indent="0">
              <a:buFont typeface="Arial" panose="020B0604020202020204" pitchFamily="34" charset="0"/>
              <a:buNone/>
              <a:defRPr sz="1500">
                <a:solidFill>
                  <a:schemeClr val="accent2"/>
                </a:solidFill>
              </a:defRPr>
            </a:lvl1pPr>
            <a:lvl2pPr marL="0" indent="0">
              <a:buNone/>
              <a:defRPr>
                <a:solidFill>
                  <a:schemeClr val="bg2"/>
                </a:solidFill>
              </a:defRPr>
            </a:lvl2pPr>
            <a:lvl3pPr marL="171450" indent="0">
              <a:buNone/>
              <a:defRPr/>
            </a:lvl3pPr>
          </a:lstStyle>
          <a:p>
            <a:pPr lvl="0"/>
            <a:r>
              <a:rPr lang="en-US" dirty="0"/>
              <a:t>Speaker’s Full Name or Subtitle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51"/>
            <a:ext cx="4572000" cy="249655"/>
          </a:xfrm>
          <a:prstGeom prst="rect">
            <a:avLst/>
          </a:prstGeom>
        </p:spPr>
        <p:txBody>
          <a:bodyPr vert="horz" lIns="0" tIns="0" rIns="0" bIns="0" rtlCol="0" anchor="b" anchorCtr="0"/>
          <a:lstStyle>
            <a:lvl1pPr algn="l">
              <a:defRPr sz="600">
                <a:solidFill>
                  <a:schemeClr val="accent2"/>
                </a:solidFill>
                <a:latin typeface="Arial" panose="020B0604020202020204" pitchFamily="34" charset="0"/>
                <a:cs typeface="Arial" panose="020B0604020202020204" pitchFamily="34" charset="0"/>
              </a:defRPr>
            </a:lvl1pPr>
            <a:lvl2pPr marL="0" indent="0">
              <a:defRPr sz="563"/>
            </a:lvl2pPr>
            <a:lvl3pPr marL="0" indent="0">
              <a:defRPr sz="563"/>
            </a:lvl3pPr>
            <a:lvl4pPr marL="0" indent="0">
              <a:defRPr sz="563"/>
            </a:lvl4pPr>
            <a:lvl5pPr marL="0" indent="0">
              <a:defRPr sz="563"/>
            </a:lvl5pPr>
            <a:lvl6pPr marL="0" indent="0">
              <a:defRPr sz="563"/>
            </a:lvl6pPr>
            <a:lvl7pPr marL="0" indent="0">
              <a:defRPr sz="563"/>
            </a:lvl7pPr>
            <a:lvl8pPr marL="0" indent="0">
              <a:defRPr sz="563"/>
            </a:lvl8pPr>
            <a:lvl9pPr marL="0" indent="0">
              <a:defRPr sz="563"/>
            </a:lvl9pPr>
          </a:lstStyle>
          <a:p>
            <a:endParaRPr lang="en-US" dirty="0"/>
          </a:p>
        </p:txBody>
      </p:sp>
    </p:spTree>
    <p:extLst>
      <p:ext uri="{BB962C8B-B14F-4D97-AF65-F5344CB8AC3E}">
        <p14:creationId xmlns:p14="http://schemas.microsoft.com/office/powerpoint/2010/main" val="27047876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4232806877"/>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9" y="5616680"/>
            <a:ext cx="1812123" cy="819563"/>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5486402"/>
            <a:ext cx="2509524" cy="1211287"/>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4243073"/>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2221186"/>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5955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118604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image" Target="../media/image6.pn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image" Target="../media/image2.png"/><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theme" Target="../theme/theme3.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 Id="rId8" Type="http://schemas.openxmlformats.org/officeDocument/2006/relationships/slideLayout" Target="../slideLayouts/slideLayout53.xml"/><Relationship Id="rId3" Type="http://schemas.openxmlformats.org/officeDocument/2006/relationships/slideLayout" Target="../slideLayouts/slideLayout48.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20" Type="http://schemas.openxmlformats.org/officeDocument/2006/relationships/slideLayout" Target="../slideLayouts/slideLayout65.xml"/><Relationship Id="rId41"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90E58302-D2C9-4F32-ACBE-D37AEBD9923F}"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907"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8" r:id="rId12"/>
    <p:sldLayoutId id="2147483909" r:id="rId13"/>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365760"/>
            <a:ext cx="8378952" cy="82804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457739"/>
            <a:ext cx="8378952" cy="450574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bwMode="black">
          <a:xfrm>
            <a:off x="7723970" y="6322756"/>
            <a:ext cx="1039031" cy="297329"/>
          </a:xfrm>
          <a:prstGeom prst="rect">
            <a:avLst/>
          </a:prstGeom>
        </p:spPr>
      </p:pic>
    </p:spTree>
    <p:extLst>
      <p:ext uri="{BB962C8B-B14F-4D97-AF65-F5344CB8AC3E}">
        <p14:creationId xmlns:p14="http://schemas.microsoft.com/office/powerpoint/2010/main" val="1803171279"/>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 id="2147483928" r:id="rId17"/>
    <p:sldLayoutId id="2147483929" r:id="rId18"/>
    <p:sldLayoutId id="2147483930" r:id="rId19"/>
    <p:sldLayoutId id="2147483931" r:id="rId20"/>
    <p:sldLayoutId id="2147483932" r:id="rId21"/>
    <p:sldLayoutId id="2147483933" r:id="rId22"/>
    <p:sldLayoutId id="2147483934" r:id="rId23"/>
    <p:sldLayoutId id="2147483935" r:id="rId24"/>
    <p:sldLayoutId id="2147483936" r:id="rId25"/>
    <p:sldLayoutId id="2147483937" r:id="rId26"/>
    <p:sldLayoutId id="2147483938" r:id="rId27"/>
    <p:sldLayoutId id="2147483939" r:id="rId28"/>
    <p:sldLayoutId id="2147483940" r:id="rId29"/>
    <p:sldLayoutId id="2147483941" r:id="rId30"/>
    <p:sldLayoutId id="2147483942" r:id="rId31"/>
    <p:sldLayoutId id="2147483943" r:id="rId32"/>
  </p:sldLayoutIdLst>
  <p:timing>
    <p:tnLst>
      <p:par>
        <p:cTn id="1" dur="indefinite" restart="never" nodeType="tmRoot"/>
      </p:par>
    </p:tnLst>
  </p:timing>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1" y="6553414"/>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1"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7412042" y="6543678"/>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4"/>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7" y="6475148"/>
            <a:ext cx="519113" cy="227013"/>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spTree>
    <p:extLst>
      <p:ext uri="{BB962C8B-B14F-4D97-AF65-F5344CB8AC3E}">
        <p14:creationId xmlns:p14="http://schemas.microsoft.com/office/powerpoint/2010/main" val="582195193"/>
      </p:ext>
    </p:extLst>
  </p:cSld>
  <p:clrMap bg1="dk2" tx1="lt1" bg2="dk1" tx2="lt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 id="2147483961" r:id="rId17"/>
    <p:sldLayoutId id="2147483962" r:id="rId18"/>
    <p:sldLayoutId id="2147483963" r:id="rId19"/>
    <p:sldLayoutId id="2147483964" r:id="rId20"/>
    <p:sldLayoutId id="2147483965" r:id="rId21"/>
    <p:sldLayoutId id="2147483966" r:id="rId22"/>
    <p:sldLayoutId id="2147483967" r:id="rId23"/>
    <p:sldLayoutId id="2147483968" r:id="rId24"/>
    <p:sldLayoutId id="2147483969" r:id="rId25"/>
    <p:sldLayoutId id="2147483970" r:id="rId26"/>
    <p:sldLayoutId id="2147483971" r:id="rId27"/>
    <p:sldLayoutId id="2147483972" r:id="rId28"/>
    <p:sldLayoutId id="2147483973" r:id="rId29"/>
    <p:sldLayoutId id="2147483974" r:id="rId30"/>
    <p:sldLayoutId id="2147483975" r:id="rId31"/>
    <p:sldLayoutId id="2147483976" r:id="rId32"/>
    <p:sldLayoutId id="2147483977" r:id="rId33"/>
    <p:sldLayoutId id="2147483978" r:id="rId34"/>
    <p:sldLayoutId id="2147483979" r:id="rId35"/>
    <p:sldLayoutId id="2147483980" r:id="rId36"/>
    <p:sldLayoutId id="2147483981" r:id="rId37"/>
    <p:sldLayoutId id="2147483982" r:id="rId38"/>
    <p:sldLayoutId id="2147483983" r:id="rId39"/>
    <p:sldLayoutId id="2147483984" r:id="rId40"/>
    <p:sldLayoutId id="2147483985" r:id="rId41"/>
    <p:sldLayoutId id="2147483986" r:id="rId42"/>
    <p:sldLayoutId id="2147483987" r:id="rId43"/>
  </p:sldLayoutIdLst>
  <p:transition/>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44.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44.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44.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5.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44.xml"/><Relationship Id="rId5" Type="http://schemas.openxmlformats.org/officeDocument/2006/relationships/image" Target="../media/image28.wmf"/><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4" y="2480074"/>
            <a:ext cx="8348837" cy="984885"/>
          </a:xfrm>
        </p:spPr>
        <p:txBody>
          <a:bodyPr/>
          <a:lstStyle/>
          <a:p>
            <a:r>
              <a:rPr lang="en-US" dirty="0"/>
              <a:t>Introduction to</a:t>
            </a:r>
            <a:br>
              <a:rPr lang="en-US" dirty="0"/>
            </a:br>
            <a:r>
              <a:rPr lang="en-US" dirty="0"/>
              <a:t>BillingCenter Configuration</a:t>
            </a:r>
          </a:p>
        </p:txBody>
      </p:sp>
      <p:sp>
        <p:nvSpPr>
          <p:cNvPr id="6" name="Footer Placeholder 5"/>
          <p:cNvSpPr>
            <a:spLocks noGrp="1"/>
          </p:cNvSpPr>
          <p:nvPr>
            <p:ph type="ftr" sz="quarter" idx="3"/>
          </p:nvPr>
        </p:nvSpPr>
        <p:spPr/>
        <p:txBody>
          <a:bodyPr/>
          <a:lstStyle/>
          <a:p>
            <a:pPr defTabSz="457200" fontAlgn="auto">
              <a:spcBef>
                <a:spcPts val="0"/>
              </a:spcBef>
              <a:spcAft>
                <a:spcPts val="0"/>
              </a:spcAft>
              <a:buClrTx/>
              <a:defRPr/>
            </a:pPr>
            <a:r>
              <a:rPr lang="en-US" b="0">
                <a:solidFill>
                  <a:srgbClr val="0033A0"/>
                </a:solidFill>
              </a:rPr>
              <a:t>© 2020 Cognizant</a:t>
            </a:r>
          </a:p>
        </p:txBody>
      </p:sp>
    </p:spTree>
    <p:extLst>
      <p:ext uri="{BB962C8B-B14F-4D97-AF65-F5344CB8AC3E}">
        <p14:creationId xmlns:p14="http://schemas.microsoft.com/office/powerpoint/2010/main" val="1746887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Business rule sets</a:t>
            </a:r>
          </a:p>
        </p:txBody>
      </p:sp>
      <p:sp>
        <p:nvSpPr>
          <p:cNvPr id="21507" name="Rectangle 3"/>
          <p:cNvSpPr>
            <a:spLocks noGrp="1" noChangeArrowheads="1"/>
          </p:cNvSpPr>
          <p:nvPr>
            <p:ph idx="1"/>
          </p:nvPr>
        </p:nvSpPr>
        <p:spPr>
          <a:xfrm>
            <a:off x="519113" y="914400"/>
            <a:ext cx="8318500" cy="963613"/>
          </a:xfrm>
        </p:spPr>
        <p:txBody>
          <a:bodyPr/>
          <a:lstStyle/>
          <a:p>
            <a:pPr>
              <a:buFont typeface="Arial" charset="0"/>
              <a:buChar char="•"/>
            </a:pPr>
            <a:r>
              <a:rPr lang="en-US" smtClean="0"/>
              <a:t>A </a:t>
            </a:r>
            <a:r>
              <a:rPr lang="en-US" b="1" smtClean="0"/>
              <a:t>business rule set</a:t>
            </a:r>
            <a:r>
              <a:rPr lang="en-US" smtClean="0"/>
              <a:t> is a set of rules that execute a specific type of business logic</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199" y="1702315"/>
            <a:ext cx="4279493" cy="468985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8" name="Rectangle 3"/>
          <p:cNvSpPr txBox="1">
            <a:spLocks noChangeArrowheads="1"/>
          </p:cNvSpPr>
          <p:nvPr/>
        </p:nvSpPr>
        <p:spPr bwMode="auto">
          <a:xfrm>
            <a:off x="4799013" y="1819275"/>
            <a:ext cx="4208462" cy="2547938"/>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4628C"/>
              </a:buClr>
              <a:buSzPct val="90000"/>
              <a:buFont typeface="Arial" charset="0"/>
              <a:buChar char="•"/>
              <a:defRPr/>
            </a:pPr>
            <a:r>
              <a:rPr lang="en-US" sz="2400" b="0" kern="0" dirty="0">
                <a:solidFill>
                  <a:srgbClr val="000000"/>
                </a:solidFill>
                <a:latin typeface="Arial"/>
                <a:ea typeface="Calibri" pitchFamily="34" charset="0"/>
                <a:cs typeface="Calibri" pitchFamily="34" charset="0"/>
              </a:rPr>
              <a:t>Examples:</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kern="0" dirty="0">
                <a:solidFill>
                  <a:srgbClr val="000000"/>
                </a:solidFill>
                <a:latin typeface="Arial"/>
                <a:ea typeface="Calibri" pitchFamily="34" charset="0"/>
                <a:cs typeface="Calibri" pitchFamily="34" charset="0"/>
              </a:rPr>
              <a:t>Assignment</a:t>
            </a:r>
            <a:r>
              <a:rPr lang="en-US" sz="2200" b="0" kern="0" dirty="0">
                <a:solidFill>
                  <a:srgbClr val="000000"/>
                </a:solidFill>
                <a:latin typeface="Arial"/>
                <a:ea typeface="Calibri" pitchFamily="34" charset="0"/>
                <a:cs typeface="Calibri" pitchFamily="34" charset="0"/>
              </a:rPr>
              <a:t> - assign ownable objects to groups and users</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kern="0" dirty="0">
                <a:solidFill>
                  <a:srgbClr val="000000"/>
                </a:solidFill>
                <a:latin typeface="Arial"/>
                <a:ea typeface="Calibri" pitchFamily="34" charset="0"/>
                <a:cs typeface="Calibri" pitchFamily="34" charset="0"/>
              </a:rPr>
              <a:t>Preupdate</a:t>
            </a:r>
            <a:r>
              <a:rPr lang="en-US" sz="2200" b="0" kern="0" dirty="0">
                <a:solidFill>
                  <a:srgbClr val="000000"/>
                </a:solidFill>
                <a:latin typeface="Arial"/>
                <a:ea typeface="Calibri" pitchFamily="34" charset="0"/>
                <a:cs typeface="Calibri" pitchFamily="34" charset="0"/>
              </a:rPr>
              <a:t> – take actions before data is committed to database</a:t>
            </a:r>
          </a:p>
        </p:txBody>
      </p:sp>
    </p:spTree>
    <p:extLst>
      <p:ext uri="{BB962C8B-B14F-4D97-AF65-F5344CB8AC3E}">
        <p14:creationId xmlns:p14="http://schemas.microsoft.com/office/powerpoint/2010/main" val="10403118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Business rule triggers</a:t>
            </a:r>
          </a:p>
        </p:txBody>
      </p:sp>
      <p:sp>
        <p:nvSpPr>
          <p:cNvPr id="22531" name="Rectangle 3"/>
          <p:cNvSpPr>
            <a:spLocks noGrp="1" noChangeArrowheads="1"/>
          </p:cNvSpPr>
          <p:nvPr>
            <p:ph idx="1"/>
          </p:nvPr>
        </p:nvSpPr>
        <p:spPr>
          <a:xfrm>
            <a:off x="519113" y="3370263"/>
            <a:ext cx="8318500" cy="2027237"/>
          </a:xfrm>
        </p:spPr>
        <p:txBody>
          <a:bodyPr/>
          <a:lstStyle/>
          <a:p>
            <a:pPr>
              <a:buFont typeface="Arial" charset="0"/>
              <a:buChar char="•"/>
            </a:pPr>
            <a:r>
              <a:rPr lang="en-US" dirty="0" smtClean="0"/>
              <a:t>Every set of rules automatically executed under some given condition, known as rule triggers</a:t>
            </a:r>
          </a:p>
          <a:p>
            <a:pPr lvl="1"/>
            <a:r>
              <a:rPr lang="en-US" dirty="0" smtClean="0"/>
              <a:t>Most triggers relate to creation of or change to instance of  given entity</a:t>
            </a:r>
          </a:p>
          <a:p>
            <a:pPr>
              <a:buFont typeface="Arial" charset="0"/>
              <a:buChar char="•"/>
            </a:pPr>
            <a:r>
              <a:rPr lang="en-US" dirty="0" smtClean="0"/>
              <a:t>Some rule sets can also be called manually</a:t>
            </a:r>
          </a:p>
        </p:txBody>
      </p:sp>
      <p:sp>
        <p:nvSpPr>
          <p:cNvPr id="22557" name="AutoShape 6"/>
          <p:cNvSpPr>
            <a:spLocks noChangeArrowheads="1"/>
          </p:cNvSpPr>
          <p:nvPr/>
        </p:nvSpPr>
        <p:spPr bwMode="auto">
          <a:xfrm>
            <a:off x="3754438" y="922338"/>
            <a:ext cx="1250950" cy="1105590"/>
          </a:xfrm>
          <a:prstGeom prst="cube">
            <a:avLst>
              <a:gd name="adj" fmla="val 16977"/>
            </a:avLst>
          </a:prstGeom>
          <a:noFill/>
          <a:ln w="28575">
            <a:solidFill>
              <a:srgbClr val="7A7AAD"/>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2533" name="Group 41"/>
          <p:cNvGrpSpPr>
            <a:grpSpLocks/>
          </p:cNvGrpSpPr>
          <p:nvPr/>
        </p:nvGrpSpPr>
        <p:grpSpPr bwMode="auto">
          <a:xfrm>
            <a:off x="1189038" y="1084263"/>
            <a:ext cx="963612" cy="785812"/>
            <a:chOff x="729" y="3059"/>
            <a:chExt cx="607" cy="495"/>
          </a:xfrm>
        </p:grpSpPr>
        <p:grpSp>
          <p:nvGrpSpPr>
            <p:cNvPr id="22542" name="Group 42"/>
            <p:cNvGrpSpPr>
              <a:grpSpLocks/>
            </p:cNvGrpSpPr>
            <p:nvPr/>
          </p:nvGrpSpPr>
          <p:grpSpPr bwMode="auto">
            <a:xfrm>
              <a:off x="836" y="3059"/>
              <a:ext cx="500" cy="495"/>
              <a:chOff x="2064" y="3278"/>
              <a:chExt cx="500" cy="495"/>
            </a:xfrm>
          </p:grpSpPr>
          <p:sp>
            <p:nvSpPr>
              <p:cNvPr id="22553" name="Rectangle 43"/>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22554" name="Rectangle 44"/>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22555" name="AutoShape 45"/>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22543" name="Group 46"/>
            <p:cNvGrpSpPr>
              <a:grpSpLocks/>
            </p:cNvGrpSpPr>
            <p:nvPr/>
          </p:nvGrpSpPr>
          <p:grpSpPr bwMode="auto">
            <a:xfrm>
              <a:off x="729" y="3115"/>
              <a:ext cx="512" cy="334"/>
              <a:chOff x="4250" y="2059"/>
              <a:chExt cx="438" cy="286"/>
            </a:xfrm>
          </p:grpSpPr>
          <p:sp>
            <p:nvSpPr>
              <p:cNvPr id="22544" name="Freeform 47"/>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5" name="Freeform 48"/>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6" name="Freeform 49"/>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7" name="Freeform 50"/>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8" name="Freeform 51"/>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9" name="Freeform 52"/>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0" name="Freeform 53"/>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1" name="Freeform 54"/>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2" name="Freeform 55"/>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2534" name="Text Box 56"/>
          <p:cNvSpPr txBox="1">
            <a:spLocks noChangeArrowheads="1"/>
          </p:cNvSpPr>
          <p:nvPr/>
        </p:nvSpPr>
        <p:spPr bwMode="auto">
          <a:xfrm>
            <a:off x="750888" y="2470150"/>
            <a:ext cx="25384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D33819"/>
                </a:solidFill>
              </a:rPr>
              <a:t>When an account is updated...</a:t>
            </a:r>
          </a:p>
        </p:txBody>
      </p:sp>
      <p:sp>
        <p:nvSpPr>
          <p:cNvPr id="22535" name="Text Box 57"/>
          <p:cNvSpPr txBox="1">
            <a:spLocks noChangeArrowheads="1"/>
          </p:cNvSpPr>
          <p:nvPr/>
        </p:nvSpPr>
        <p:spPr bwMode="auto">
          <a:xfrm>
            <a:off x="5240338" y="2470150"/>
            <a:ext cx="33369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D33819"/>
                </a:solidFill>
              </a:rPr>
              <a:t>...execute these rule sets in this order</a:t>
            </a:r>
          </a:p>
        </p:txBody>
      </p:sp>
      <p:sp>
        <p:nvSpPr>
          <p:cNvPr id="22540" name="Line 67"/>
          <p:cNvSpPr>
            <a:spLocks noChangeShapeType="1"/>
          </p:cNvSpPr>
          <p:nvPr/>
        </p:nvSpPr>
        <p:spPr bwMode="auto">
          <a:xfrm>
            <a:off x="2297113" y="1493838"/>
            <a:ext cx="1452562" cy="0"/>
          </a:xfrm>
          <a:prstGeom prst="line">
            <a:avLst/>
          </a:prstGeom>
          <a:noFill/>
          <a:ln w="28575">
            <a:solidFill>
              <a:srgbClr val="04628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1" name="AutoShape 68"/>
          <p:cNvSpPr>
            <a:spLocks/>
          </p:cNvSpPr>
          <p:nvPr/>
        </p:nvSpPr>
        <p:spPr bwMode="auto">
          <a:xfrm>
            <a:off x="5035550" y="860425"/>
            <a:ext cx="579438" cy="1077913"/>
          </a:xfrm>
          <a:prstGeom prst="leftBrace">
            <a:avLst>
              <a:gd name="adj1" fmla="val 15502"/>
              <a:gd name="adj2" fmla="val 50000"/>
            </a:avLst>
          </a:prstGeom>
          <a:noFill/>
          <a:ln w="28575">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161" y="1395952"/>
            <a:ext cx="1645920" cy="41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2161" y="1003921"/>
            <a:ext cx="2468880" cy="41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 name="Group 8"/>
          <p:cNvGrpSpPr>
            <a:grpSpLocks/>
          </p:cNvGrpSpPr>
          <p:nvPr/>
        </p:nvGrpSpPr>
        <p:grpSpPr bwMode="auto">
          <a:xfrm rot="16200000" flipH="1">
            <a:off x="3959142" y="1223246"/>
            <a:ext cx="620712" cy="641350"/>
            <a:chOff x="2438" y="1135"/>
            <a:chExt cx="2663" cy="2747"/>
          </a:xfrm>
        </p:grpSpPr>
        <p:sp>
          <p:nvSpPr>
            <p:cNvPr id="36" name="Freeform 9"/>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a:p>
          </p:txBody>
        </p:sp>
        <p:sp>
          <p:nvSpPr>
            <p:cNvPr id="37" name="AutoShape 10"/>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Tree>
    <p:extLst>
      <p:ext uri="{BB962C8B-B14F-4D97-AF65-F5344CB8AC3E}">
        <p14:creationId xmlns:p14="http://schemas.microsoft.com/office/powerpoint/2010/main" val="402603057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Simple business rule example</a:t>
            </a:r>
          </a:p>
        </p:txBody>
      </p:sp>
      <p:sp>
        <p:nvSpPr>
          <p:cNvPr id="23555" name="Content Placeholder 2"/>
          <p:cNvSpPr>
            <a:spLocks noGrp="1"/>
          </p:cNvSpPr>
          <p:nvPr>
            <p:ph idx="1"/>
          </p:nvPr>
        </p:nvSpPr>
        <p:spPr>
          <a:xfrm>
            <a:off x="519113" y="914400"/>
            <a:ext cx="8318500" cy="2554288"/>
          </a:xfrm>
        </p:spPr>
        <p:txBody>
          <a:bodyPr/>
          <a:lstStyle/>
          <a:p>
            <a:pPr>
              <a:buFont typeface="Arial" charset="0"/>
              <a:buChar char="•"/>
            </a:pPr>
            <a:r>
              <a:rPr lang="en-US" smtClean="0"/>
              <a:t>This preupdate rule writes a history record for a new account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592" y="1693700"/>
            <a:ext cx="2812417" cy="153289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38" y="3849431"/>
            <a:ext cx="8713851" cy="205230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 name="Freeform 2"/>
          <p:cNvSpPr/>
          <p:nvPr/>
        </p:nvSpPr>
        <p:spPr>
          <a:xfrm>
            <a:off x="1804329" y="2519916"/>
            <a:ext cx="322183" cy="1307805"/>
          </a:xfrm>
          <a:custGeom>
            <a:avLst/>
            <a:gdLst>
              <a:gd name="connsiteX0" fmla="*/ 3206 w 322183"/>
              <a:gd name="connsiteY0" fmla="*/ 0 h 1307805"/>
              <a:gd name="connsiteX1" fmla="*/ 45736 w 322183"/>
              <a:gd name="connsiteY1" fmla="*/ 786810 h 1307805"/>
              <a:gd name="connsiteX2" fmla="*/ 322183 w 322183"/>
              <a:gd name="connsiteY2" fmla="*/ 1307805 h 1307805"/>
            </a:gdLst>
            <a:ahLst/>
            <a:cxnLst>
              <a:cxn ang="0">
                <a:pos x="connsiteX0" y="connsiteY0"/>
              </a:cxn>
              <a:cxn ang="0">
                <a:pos x="connsiteX1" y="connsiteY1"/>
              </a:cxn>
              <a:cxn ang="0">
                <a:pos x="connsiteX2" y="connsiteY2"/>
              </a:cxn>
            </a:cxnLst>
            <a:rect l="l" t="t" r="r" b="b"/>
            <a:pathLst>
              <a:path w="322183" h="1307805">
                <a:moveTo>
                  <a:pt x="3206" y="0"/>
                </a:moveTo>
                <a:cubicBezTo>
                  <a:pt x="-2111" y="284421"/>
                  <a:pt x="-7427" y="568843"/>
                  <a:pt x="45736" y="786810"/>
                </a:cubicBezTo>
                <a:cubicBezTo>
                  <a:pt x="98899" y="1004777"/>
                  <a:pt x="210541" y="1156291"/>
                  <a:pt x="322183" y="1307805"/>
                </a:cubicBezTo>
              </a:path>
            </a:pathLst>
          </a:custGeom>
          <a:ln w="19050">
            <a:solidFill>
              <a:srgbClr val="D33819"/>
            </a:solidFill>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25630950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How BillingCenter handles preupdate rules</a:t>
            </a:r>
          </a:p>
        </p:txBody>
      </p:sp>
      <p:sp>
        <p:nvSpPr>
          <p:cNvPr id="3" name="Content Placeholder 2"/>
          <p:cNvSpPr>
            <a:spLocks noGrp="1"/>
          </p:cNvSpPr>
          <p:nvPr>
            <p:ph idx="1"/>
          </p:nvPr>
        </p:nvSpPr>
        <p:spPr/>
        <p:txBody>
          <a:bodyPr/>
          <a:lstStyle/>
          <a:p>
            <a:pPr>
              <a:defRPr/>
            </a:pPr>
            <a:r>
              <a:rPr lang="en-US" dirty="0" smtClean="0"/>
              <a:t>Before committing a set of changed entities, </a:t>
            </a:r>
            <a:r>
              <a:rPr lang="en-US" dirty="0" err="1" smtClean="0"/>
              <a:t>BillingCenter</a:t>
            </a:r>
            <a:r>
              <a:rPr lang="en-US" dirty="0" smtClean="0"/>
              <a:t>:</a:t>
            </a:r>
          </a:p>
          <a:p>
            <a:pPr marL="857250" lvl="1" indent="-457200">
              <a:buFont typeface="+mj-lt"/>
              <a:buAutoNum type="arabicPeriod"/>
              <a:defRPr/>
            </a:pPr>
            <a:r>
              <a:rPr lang="en-US" dirty="0" smtClean="0"/>
              <a:t>Populates a list of </a:t>
            </a:r>
            <a:r>
              <a:rPr lang="en-US" dirty="0" err="1" smtClean="0"/>
              <a:t>preupdate</a:t>
            </a:r>
            <a:r>
              <a:rPr lang="en-US" dirty="0" smtClean="0"/>
              <a:t> rules for all new and changed entities</a:t>
            </a:r>
          </a:p>
          <a:p>
            <a:pPr marL="857250" lvl="1" indent="-457200">
              <a:buFont typeface="+mj-lt"/>
              <a:buAutoNum type="arabicPeriod"/>
              <a:defRPr/>
            </a:pPr>
            <a:r>
              <a:rPr lang="en-US" dirty="0" smtClean="0"/>
              <a:t>Executes internal “before update” logic</a:t>
            </a:r>
          </a:p>
          <a:p>
            <a:pPr marL="1198563" lvl="2" indent="-457200">
              <a:defRPr/>
            </a:pPr>
            <a:r>
              <a:rPr lang="en-US" dirty="0" smtClean="0"/>
              <a:t>Typically, relevant plugin methods are executed during this phase</a:t>
            </a:r>
          </a:p>
          <a:p>
            <a:pPr marL="857250" lvl="1" indent="-457200">
              <a:buFont typeface="+mj-lt"/>
              <a:buAutoNum type="arabicPeriod"/>
              <a:defRPr/>
            </a:pPr>
            <a:r>
              <a:rPr lang="en-US" dirty="0" smtClean="0"/>
              <a:t>Executes the </a:t>
            </a:r>
            <a:r>
              <a:rPr lang="en-US" dirty="0" err="1" smtClean="0"/>
              <a:t>preupdate</a:t>
            </a:r>
            <a:r>
              <a:rPr lang="en-US" dirty="0" smtClean="0"/>
              <a:t> rules in the list</a:t>
            </a:r>
          </a:p>
          <a:p>
            <a:pPr marL="514350" indent="-457200">
              <a:defRPr/>
            </a:pPr>
            <a:r>
              <a:rPr lang="en-US" dirty="0" smtClean="0"/>
              <a:t>Only </a:t>
            </a:r>
            <a:r>
              <a:rPr lang="en-US" dirty="0" err="1" smtClean="0"/>
              <a:t>preupdate</a:t>
            </a:r>
            <a:r>
              <a:rPr lang="en-US" dirty="0" smtClean="0"/>
              <a:t> rules in the list are executed</a:t>
            </a:r>
          </a:p>
          <a:p>
            <a:pPr marL="857250" lvl="1" indent="-457200">
              <a:defRPr/>
            </a:pPr>
            <a:r>
              <a:rPr lang="en-US" dirty="0" smtClean="0"/>
              <a:t>No </a:t>
            </a:r>
            <a:r>
              <a:rPr lang="en-US" dirty="0" err="1" smtClean="0"/>
              <a:t>preupdate</a:t>
            </a:r>
            <a:r>
              <a:rPr lang="en-US" dirty="0" smtClean="0"/>
              <a:t> rule is executed for entities that are created or changed as a result of the internal logic</a:t>
            </a:r>
          </a:p>
          <a:p>
            <a:pPr marL="514350" indent="-457200">
              <a:buFont typeface="Wingdings 3" pitchFamily="18" charset="2"/>
              <a:buNone/>
              <a:defRPr/>
            </a:pPr>
            <a:endParaRPr lang="en-US" dirty="0"/>
          </a:p>
        </p:txBody>
      </p:sp>
    </p:spTree>
    <p:extLst>
      <p:ext uri="{BB962C8B-B14F-4D97-AF65-F5344CB8AC3E}">
        <p14:creationId xmlns:p14="http://schemas.microsoft.com/office/powerpoint/2010/main" val="160568985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Guidewire plugins</a:t>
            </a:r>
          </a:p>
        </p:txBody>
      </p:sp>
      <p:sp>
        <p:nvSpPr>
          <p:cNvPr id="25603" name="Rectangle 3"/>
          <p:cNvSpPr>
            <a:spLocks noGrp="1" noChangeArrowheads="1"/>
          </p:cNvSpPr>
          <p:nvPr>
            <p:ph idx="1"/>
          </p:nvPr>
        </p:nvSpPr>
        <p:spPr/>
        <p:txBody>
          <a:bodyPr/>
          <a:lstStyle/>
          <a:p>
            <a:pPr>
              <a:buFont typeface="Arial" charset="0"/>
              <a:buChar char="•"/>
            </a:pPr>
            <a:r>
              <a:rPr lang="en-US" smtClean="0"/>
              <a:t>A </a:t>
            </a:r>
            <a:r>
              <a:rPr lang="en-US" b="1" smtClean="0"/>
              <a:t>plugin</a:t>
            </a:r>
            <a:r>
              <a:rPr lang="en-US" smtClean="0"/>
              <a:t> is a set of functions that BillingCenter </a:t>
            </a:r>
            <a:br>
              <a:rPr lang="en-US" smtClean="0"/>
            </a:br>
            <a:r>
              <a:rPr lang="en-US" smtClean="0"/>
              <a:t>invokes to perform an action or calculate a result</a:t>
            </a:r>
          </a:p>
          <a:p>
            <a:pPr lvl="1"/>
            <a:r>
              <a:rPr lang="en-US" smtClean="0"/>
              <a:t>Plugins are implemented in either Gosu or Java</a:t>
            </a:r>
          </a:p>
          <a:p>
            <a:pPr>
              <a:buFont typeface="Arial" charset="0"/>
              <a:buChar char="•"/>
            </a:pPr>
            <a:r>
              <a:rPr lang="en-US" smtClean="0"/>
              <a:t>Plugins provide a means for customers to modify internal BillingCenter behavior</a:t>
            </a:r>
          </a:p>
          <a:p>
            <a:pPr>
              <a:buFont typeface="Arial" charset="0"/>
              <a:buChar char="•"/>
            </a:pPr>
            <a:r>
              <a:rPr lang="en-US" smtClean="0"/>
              <a:t>Plugins are the predominant model for Gosu configuration in BillingCenter </a:t>
            </a:r>
          </a:p>
          <a:p>
            <a:pPr>
              <a:buFont typeface="Arial" charset="0"/>
              <a:buChar char="•"/>
            </a:pPr>
            <a:r>
              <a:rPr lang="en-US" smtClean="0"/>
              <a:t>Every plugin has default behavior, so there is no requirement to modify any plugin</a:t>
            </a:r>
          </a:p>
          <a:p>
            <a:pPr>
              <a:buFont typeface="Arial" charset="0"/>
              <a:buChar char="•"/>
            </a:pPr>
            <a:r>
              <a:rPr lang="en-US" smtClean="0"/>
              <a:t>See </a:t>
            </a:r>
            <a:r>
              <a:rPr lang="en-US" i="1" smtClean="0"/>
              <a:t>BillingCenter Integration Guide</a:t>
            </a:r>
            <a:r>
              <a:rPr lang="en-US" smtClean="0"/>
              <a:t> for detailed information on plugins</a:t>
            </a:r>
          </a:p>
          <a:p>
            <a:pPr>
              <a:buFont typeface="Arial" charset="0"/>
              <a:buChar char="•"/>
            </a:pPr>
            <a:endParaRPr lang="en-US" smtClean="0"/>
          </a:p>
        </p:txBody>
      </p:sp>
      <p:grpSp>
        <p:nvGrpSpPr>
          <p:cNvPr id="25604" name="Group 4"/>
          <p:cNvGrpSpPr>
            <a:grpSpLocks/>
          </p:cNvGrpSpPr>
          <p:nvPr/>
        </p:nvGrpSpPr>
        <p:grpSpPr bwMode="auto">
          <a:xfrm>
            <a:off x="7366000" y="269875"/>
            <a:ext cx="842963" cy="915988"/>
            <a:chOff x="4500" y="2736"/>
            <a:chExt cx="531" cy="577"/>
          </a:xfrm>
        </p:grpSpPr>
        <p:sp>
          <p:nvSpPr>
            <p:cNvPr id="25629" name="Freeform 5"/>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25630" name="Rectangle 6"/>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31" name="Rectangle 7"/>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32" name="Rectangle 8"/>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33" name="Line 9"/>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34" name="Line 10"/>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35" name="Freeform 11"/>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25636"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5637"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5638"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639"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nvGrpSpPr>
          <p:cNvPr id="25605" name="Group 16"/>
          <p:cNvGrpSpPr>
            <a:grpSpLocks/>
          </p:cNvGrpSpPr>
          <p:nvPr/>
        </p:nvGrpSpPr>
        <p:grpSpPr bwMode="auto">
          <a:xfrm>
            <a:off x="7607300" y="468313"/>
            <a:ext cx="842963" cy="915987"/>
            <a:chOff x="4500" y="2736"/>
            <a:chExt cx="531" cy="577"/>
          </a:xfrm>
        </p:grpSpPr>
        <p:sp>
          <p:nvSpPr>
            <p:cNvPr id="25618" name="Freeform 17"/>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25619" name="Rectangle 18"/>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20" name="Rectangle 19"/>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21" name="Rectangle 20"/>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22" name="Line 21"/>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23" name="Line 22"/>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24" name="Freeform 23"/>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25625" name="Rectangle 24"/>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5626" name="Rectangle 25"/>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5627" name="Freeform 26"/>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628" name="Freeform 27"/>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nvGrpSpPr>
          <p:cNvPr id="25606" name="Group 28"/>
          <p:cNvGrpSpPr>
            <a:grpSpLocks/>
          </p:cNvGrpSpPr>
          <p:nvPr/>
        </p:nvGrpSpPr>
        <p:grpSpPr bwMode="auto">
          <a:xfrm>
            <a:off x="7827963" y="722313"/>
            <a:ext cx="842962" cy="915987"/>
            <a:chOff x="4500" y="2736"/>
            <a:chExt cx="531" cy="577"/>
          </a:xfrm>
        </p:grpSpPr>
        <p:sp>
          <p:nvSpPr>
            <p:cNvPr id="25607" name="Freeform 29"/>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25608" name="Rectangle 30"/>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09" name="Rectangle 31"/>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10" name="Rectangle 32"/>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11" name="Line 33"/>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2" name="Line 34"/>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3" name="Freeform 35"/>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25614" name="Rectangle 36"/>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5615" name="Rectangle 37"/>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5616" name="Freeform 38"/>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617" name="Freeform 39"/>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Tree>
    <p:extLst>
      <p:ext uri="{BB962C8B-B14F-4D97-AF65-F5344CB8AC3E}">
        <p14:creationId xmlns:p14="http://schemas.microsoft.com/office/powerpoint/2010/main" val="349113109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26" y="1060782"/>
            <a:ext cx="8848763" cy="464890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6627" name="Rectangle 3"/>
          <p:cNvSpPr>
            <a:spLocks noGrp="1" noChangeArrowheads="1"/>
          </p:cNvSpPr>
          <p:nvPr>
            <p:ph type="title"/>
          </p:nvPr>
        </p:nvSpPr>
        <p:spPr/>
        <p:txBody>
          <a:bodyPr/>
          <a:lstStyle/>
          <a:p>
            <a:pPr eaLnBrk="1" hangingPunct="1"/>
            <a:r>
              <a:rPr lang="en-US" smtClean="0"/>
              <a:t>Plugin registry points to where plugin implementation is located</a:t>
            </a:r>
          </a:p>
        </p:txBody>
      </p:sp>
      <p:sp>
        <p:nvSpPr>
          <p:cNvPr id="26628" name="Rectangle 4"/>
          <p:cNvSpPr>
            <a:spLocks noGrp="1" noChangeArrowheads="1"/>
          </p:cNvSpPr>
          <p:nvPr>
            <p:ph idx="1"/>
          </p:nvPr>
        </p:nvSpPr>
        <p:spPr>
          <a:xfrm>
            <a:off x="519113" y="5826647"/>
            <a:ext cx="8318500" cy="691116"/>
          </a:xfrm>
          <a:noFill/>
        </p:spPr>
        <p:txBody>
          <a:bodyPr/>
          <a:lstStyle/>
          <a:p>
            <a:pPr>
              <a:buFont typeface="Arial" charset="0"/>
              <a:buChar char="•"/>
            </a:pPr>
            <a:r>
              <a:rPr lang="en-US" dirty="0" smtClean="0"/>
              <a:t>Configuration developers should not modify the registry</a:t>
            </a:r>
          </a:p>
        </p:txBody>
      </p:sp>
      <p:sp>
        <p:nvSpPr>
          <p:cNvPr id="26629" name="AutoShape 6"/>
          <p:cNvSpPr>
            <a:spLocks noChangeArrowheads="1"/>
          </p:cNvSpPr>
          <p:nvPr/>
        </p:nvSpPr>
        <p:spPr bwMode="auto">
          <a:xfrm>
            <a:off x="5334922" y="1715534"/>
            <a:ext cx="3117962" cy="357188"/>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0" name="Text Box 7"/>
          <p:cNvSpPr txBox="1">
            <a:spLocks noChangeArrowheads="1"/>
          </p:cNvSpPr>
          <p:nvPr/>
        </p:nvSpPr>
        <p:spPr bwMode="auto">
          <a:xfrm>
            <a:off x="6018037" y="3370613"/>
            <a:ext cx="2715566" cy="553998"/>
          </a:xfrm>
          <a:prstGeom prst="rect">
            <a:avLst/>
          </a:prstGeom>
          <a:no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rgbClr val="D33819"/>
                </a:solidFill>
              </a:rPr>
              <a:t>Class that implements </a:t>
            </a:r>
            <a:r>
              <a:rPr lang="en-US" sz="1800" dirty="0" err="1" smtClean="0">
                <a:solidFill>
                  <a:srgbClr val="D33819"/>
                </a:solidFill>
              </a:rPr>
              <a:t>IInvoice</a:t>
            </a:r>
            <a:r>
              <a:rPr lang="en-US" sz="1800" dirty="0" smtClean="0">
                <a:solidFill>
                  <a:srgbClr val="D33819"/>
                </a:solidFill>
              </a:rPr>
              <a:t> </a:t>
            </a:r>
            <a:r>
              <a:rPr lang="en-US" sz="1800" dirty="0">
                <a:solidFill>
                  <a:srgbClr val="D33819"/>
                </a:solidFill>
              </a:rPr>
              <a:t>plugin</a:t>
            </a:r>
          </a:p>
        </p:txBody>
      </p:sp>
      <p:sp>
        <p:nvSpPr>
          <p:cNvPr id="26631" name="Line 8"/>
          <p:cNvSpPr>
            <a:spLocks noChangeShapeType="1"/>
          </p:cNvSpPr>
          <p:nvPr/>
        </p:nvSpPr>
        <p:spPr bwMode="auto">
          <a:xfrm flipH="1">
            <a:off x="6667500" y="2072723"/>
            <a:ext cx="541374" cy="1261028"/>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6632" name="AutoShape 12"/>
          <p:cNvSpPr>
            <a:spLocks noChangeArrowheads="1"/>
          </p:cNvSpPr>
          <p:nvPr/>
        </p:nvSpPr>
        <p:spPr bwMode="auto">
          <a:xfrm>
            <a:off x="793490" y="2000326"/>
            <a:ext cx="750887" cy="187325"/>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61483957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14" y="703262"/>
            <a:ext cx="7456761" cy="491172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7651" name="Rectangle 3"/>
          <p:cNvSpPr>
            <a:spLocks noGrp="1" noChangeArrowheads="1"/>
          </p:cNvSpPr>
          <p:nvPr>
            <p:ph type="title"/>
          </p:nvPr>
        </p:nvSpPr>
        <p:spPr/>
        <p:txBody>
          <a:bodyPr/>
          <a:lstStyle/>
          <a:p>
            <a:pPr eaLnBrk="1" hangingPunct="1"/>
            <a:r>
              <a:rPr lang="en-US" smtClean="0"/>
              <a:t>Example of class that implements a plugin</a:t>
            </a:r>
          </a:p>
        </p:txBody>
      </p:sp>
      <p:sp>
        <p:nvSpPr>
          <p:cNvPr id="27652" name="Rectangle 4"/>
          <p:cNvSpPr>
            <a:spLocks noGrp="1" noChangeArrowheads="1"/>
          </p:cNvSpPr>
          <p:nvPr>
            <p:ph idx="1"/>
          </p:nvPr>
        </p:nvSpPr>
        <p:spPr>
          <a:xfrm>
            <a:off x="519113" y="5685634"/>
            <a:ext cx="8318500" cy="704555"/>
          </a:xfrm>
        </p:spPr>
        <p:txBody>
          <a:bodyPr/>
          <a:lstStyle/>
          <a:p>
            <a:pPr>
              <a:buFont typeface="Arial" charset="0"/>
              <a:buChar char="•"/>
            </a:pPr>
            <a:r>
              <a:rPr lang="en-US" sz="2200" dirty="0" smtClean="0"/>
              <a:t>Make all modifications to a plugin in the implementation</a:t>
            </a:r>
          </a:p>
        </p:txBody>
      </p:sp>
      <p:sp>
        <p:nvSpPr>
          <p:cNvPr id="27653" name="AutoShape 10"/>
          <p:cNvSpPr>
            <a:spLocks noChangeArrowheads="1"/>
          </p:cNvSpPr>
          <p:nvPr/>
        </p:nvSpPr>
        <p:spPr bwMode="auto">
          <a:xfrm>
            <a:off x="1625452" y="665124"/>
            <a:ext cx="3850315" cy="315912"/>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 name="Rectangle 1"/>
          <p:cNvSpPr/>
          <p:nvPr/>
        </p:nvSpPr>
        <p:spPr>
          <a:xfrm>
            <a:off x="5847906" y="645372"/>
            <a:ext cx="2977117" cy="584775"/>
          </a:xfrm>
          <a:prstGeom prst="rect">
            <a:avLst/>
          </a:prstGeom>
          <a:solidFill>
            <a:schemeClr val="tx1"/>
          </a:solidFill>
        </p:spPr>
        <p:txBody>
          <a:bodyPr wrap="square">
            <a:spAutoFit/>
          </a:bodyPr>
          <a:lstStyle/>
          <a:p>
            <a:pPr eaLnBrk="1" hangingPunct="1"/>
            <a:r>
              <a:rPr lang="en-US" sz="1600" dirty="0">
                <a:solidFill>
                  <a:srgbClr val="D33819"/>
                </a:solidFill>
              </a:rPr>
              <a:t>Location of </a:t>
            </a:r>
            <a:r>
              <a:rPr lang="en-US" sz="1600" dirty="0" smtClean="0">
                <a:solidFill>
                  <a:srgbClr val="D33819"/>
                </a:solidFill>
              </a:rPr>
              <a:t>class that implements </a:t>
            </a:r>
            <a:r>
              <a:rPr lang="en-US" sz="1600" dirty="0" err="1" smtClean="0">
                <a:solidFill>
                  <a:srgbClr val="D33819"/>
                </a:solidFill>
              </a:rPr>
              <a:t>IInvoice</a:t>
            </a:r>
            <a:r>
              <a:rPr lang="en-US" sz="1600" dirty="0" smtClean="0">
                <a:solidFill>
                  <a:srgbClr val="D33819"/>
                </a:solidFill>
              </a:rPr>
              <a:t> </a:t>
            </a:r>
            <a:r>
              <a:rPr lang="en-US" sz="1600" dirty="0">
                <a:solidFill>
                  <a:srgbClr val="D33819"/>
                </a:solidFill>
              </a:rPr>
              <a:t>plugin</a:t>
            </a:r>
          </a:p>
        </p:txBody>
      </p:sp>
      <p:cxnSp>
        <p:nvCxnSpPr>
          <p:cNvPr id="4" name="Straight Connector 3"/>
          <p:cNvCxnSpPr/>
          <p:nvPr/>
        </p:nvCxnSpPr>
        <p:spPr bwMode="auto">
          <a:xfrm>
            <a:off x="5475767" y="823080"/>
            <a:ext cx="744280" cy="0"/>
          </a:xfrm>
          <a:prstGeom prst="line">
            <a:avLst/>
          </a:prstGeom>
          <a:noFill/>
          <a:ln w="19050" cap="flat" cmpd="sng" algn="ctr">
            <a:solidFill>
              <a:srgbClr val="D33819"/>
            </a:solidFill>
            <a:prstDash val="solid"/>
            <a:round/>
            <a:headEnd type="none" w="med" len="med"/>
            <a:tailEnd type="none" w="med" len="med"/>
          </a:ln>
          <a:effectLst/>
        </p:spPr>
      </p:cxnSp>
    </p:spTree>
    <p:extLst>
      <p:ext uri="{BB962C8B-B14F-4D97-AF65-F5344CB8AC3E}">
        <p14:creationId xmlns:p14="http://schemas.microsoft.com/office/powerpoint/2010/main" val="26136632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729147"/>
            <a:ext cx="8259763" cy="431249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9698" name="AutoShape 2"/>
          <p:cNvSpPr>
            <a:spLocks noGrp="1" noChangeAspect="1" noChangeArrowheads="1"/>
          </p:cNvSpPr>
          <p:nvPr>
            <p:ph type="title"/>
          </p:nvPr>
        </p:nvSpPr>
        <p:spPr/>
        <p:txBody>
          <a:bodyPr/>
          <a:lstStyle/>
          <a:p>
            <a:pPr eaLnBrk="1" hangingPunct="1"/>
            <a:r>
              <a:rPr lang="en-US" smtClean="0"/>
              <a:t>Simple example: plugin before customization</a:t>
            </a:r>
          </a:p>
        </p:txBody>
      </p:sp>
      <p:sp>
        <p:nvSpPr>
          <p:cNvPr id="29699" name="Rectangle 3"/>
          <p:cNvSpPr>
            <a:spLocks noGrp="1" noChangeArrowheads="1"/>
          </p:cNvSpPr>
          <p:nvPr>
            <p:ph idx="1"/>
          </p:nvPr>
        </p:nvSpPr>
        <p:spPr>
          <a:xfrm>
            <a:off x="519113" y="5131843"/>
            <a:ext cx="8318500" cy="1335088"/>
          </a:xfrm>
        </p:spPr>
        <p:txBody>
          <a:bodyPr/>
          <a:lstStyle/>
          <a:p>
            <a:pPr>
              <a:buFont typeface="Arial" charset="0"/>
              <a:buChar char="•"/>
            </a:pPr>
            <a:r>
              <a:rPr lang="en-US" dirty="0" smtClean="0"/>
              <a:t>Allows you to customize the function that returns the invoice fee</a:t>
            </a:r>
          </a:p>
        </p:txBody>
      </p:sp>
      <p:sp>
        <p:nvSpPr>
          <p:cNvPr id="29703" name="AutoShape 6"/>
          <p:cNvSpPr>
            <a:spLocks noChangeArrowheads="1"/>
          </p:cNvSpPr>
          <p:nvPr/>
        </p:nvSpPr>
        <p:spPr bwMode="auto">
          <a:xfrm>
            <a:off x="962793" y="4420907"/>
            <a:ext cx="7740213" cy="663271"/>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9701" name="Text Box 7"/>
          <p:cNvSpPr txBox="1">
            <a:spLocks noChangeArrowheads="1"/>
          </p:cNvSpPr>
          <p:nvPr/>
        </p:nvSpPr>
        <p:spPr bwMode="auto">
          <a:xfrm>
            <a:off x="5424488" y="1390650"/>
            <a:ext cx="244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Before custom code</a:t>
            </a:r>
          </a:p>
        </p:txBody>
      </p:sp>
    </p:spTree>
    <p:extLst>
      <p:ext uri="{BB962C8B-B14F-4D97-AF65-F5344CB8AC3E}">
        <p14:creationId xmlns:p14="http://schemas.microsoft.com/office/powerpoint/2010/main" val="414636614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768124"/>
            <a:ext cx="8781489" cy="357527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0724" name="Rectangle 2"/>
          <p:cNvSpPr>
            <a:spLocks noGrp="1" noChangeArrowheads="1"/>
          </p:cNvSpPr>
          <p:nvPr>
            <p:ph type="title"/>
          </p:nvPr>
        </p:nvSpPr>
        <p:spPr/>
        <p:txBody>
          <a:bodyPr/>
          <a:lstStyle/>
          <a:p>
            <a:pPr eaLnBrk="1" hangingPunct="1"/>
            <a:r>
              <a:rPr lang="en-US" smtClean="0"/>
              <a:t>Simple example: plugin after customization</a:t>
            </a:r>
          </a:p>
        </p:txBody>
      </p:sp>
      <p:sp>
        <p:nvSpPr>
          <p:cNvPr id="30726" name="Text Box 6"/>
          <p:cNvSpPr txBox="1">
            <a:spLocks noChangeArrowheads="1"/>
          </p:cNvSpPr>
          <p:nvPr/>
        </p:nvSpPr>
        <p:spPr bwMode="auto">
          <a:xfrm>
            <a:off x="5905728" y="3113088"/>
            <a:ext cx="2428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819"/>
                </a:solidFill>
              </a:rPr>
              <a:t>Custom code added</a:t>
            </a:r>
          </a:p>
        </p:txBody>
      </p:sp>
      <p:sp>
        <p:nvSpPr>
          <p:cNvPr id="30727" name="Text Box 7"/>
          <p:cNvSpPr txBox="1">
            <a:spLocks noChangeArrowheads="1"/>
          </p:cNvSpPr>
          <p:nvPr/>
        </p:nvSpPr>
        <p:spPr bwMode="auto">
          <a:xfrm>
            <a:off x="1622425" y="1305042"/>
            <a:ext cx="6875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819"/>
                </a:solidFill>
              </a:rPr>
              <a:t>Original code is commented out—available for reference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7239" y="5194538"/>
            <a:ext cx="6667046" cy="128995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783771" y="1613017"/>
            <a:ext cx="7249886" cy="640326"/>
          </a:xfrm>
          <a:prstGeom prst="roundRect">
            <a:avLst/>
          </a:prstGeom>
          <a:noFill/>
          <a:ln w="19050" algn="ctr">
            <a:solidFill>
              <a:srgbClr val="0070C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2221603" y="6005414"/>
            <a:ext cx="6488567" cy="379069"/>
          </a:xfrm>
          <a:prstGeom prst="roundRect">
            <a:avLst/>
          </a:prstGeom>
          <a:noFill/>
          <a:ln w="19050" algn="ctr">
            <a:solidFill>
              <a:srgbClr val="0070C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Text Box 6"/>
          <p:cNvSpPr txBox="1">
            <a:spLocks noChangeArrowheads="1"/>
          </p:cNvSpPr>
          <p:nvPr/>
        </p:nvSpPr>
        <p:spPr bwMode="auto">
          <a:xfrm>
            <a:off x="407367" y="4501748"/>
            <a:ext cx="48214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smtClean="0">
                <a:solidFill>
                  <a:srgbClr val="04628C"/>
                </a:solidFill>
              </a:rPr>
              <a:t>Comment directly above method is generated into gosudoc</a:t>
            </a:r>
            <a:endParaRPr lang="en-US" sz="1800" dirty="0">
              <a:solidFill>
                <a:srgbClr val="04628C"/>
              </a:solidFill>
            </a:endParaRPr>
          </a:p>
        </p:txBody>
      </p:sp>
      <p:sp>
        <p:nvSpPr>
          <p:cNvPr id="5" name="Freeform 4"/>
          <p:cNvSpPr/>
          <p:nvPr/>
        </p:nvSpPr>
        <p:spPr>
          <a:xfrm>
            <a:off x="318477" y="2041071"/>
            <a:ext cx="1918537" cy="4147458"/>
          </a:xfrm>
          <a:custGeom>
            <a:avLst/>
            <a:gdLst>
              <a:gd name="connsiteX0" fmla="*/ 448966 w 1918537"/>
              <a:gd name="connsiteY0" fmla="*/ 0 h 4147458"/>
              <a:gd name="connsiteX1" fmla="*/ 89737 w 1918537"/>
              <a:gd name="connsiteY1" fmla="*/ 2481943 h 4147458"/>
              <a:gd name="connsiteX2" fmla="*/ 1918537 w 1918537"/>
              <a:gd name="connsiteY2" fmla="*/ 4147458 h 4147458"/>
            </a:gdLst>
            <a:ahLst/>
            <a:cxnLst>
              <a:cxn ang="0">
                <a:pos x="connsiteX0" y="connsiteY0"/>
              </a:cxn>
              <a:cxn ang="0">
                <a:pos x="connsiteX1" y="connsiteY1"/>
              </a:cxn>
              <a:cxn ang="0">
                <a:pos x="connsiteX2" y="connsiteY2"/>
              </a:cxn>
            </a:cxnLst>
            <a:rect l="l" t="t" r="r" b="b"/>
            <a:pathLst>
              <a:path w="1918537" h="4147458">
                <a:moveTo>
                  <a:pt x="448966" y="0"/>
                </a:moveTo>
                <a:cubicBezTo>
                  <a:pt x="146887" y="895350"/>
                  <a:pt x="-155191" y="1790700"/>
                  <a:pt x="89737" y="2481943"/>
                </a:cubicBezTo>
                <a:cubicBezTo>
                  <a:pt x="334665" y="3173186"/>
                  <a:pt x="1126601" y="3660322"/>
                  <a:pt x="1918537" y="4147458"/>
                </a:cubicBezTo>
              </a:path>
            </a:pathLst>
          </a:custGeom>
          <a:ln w="19050">
            <a:solidFill>
              <a:srgbClr val="0070C0"/>
            </a:solidFill>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45468805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smtClean="0"/>
              <a:t>List of plugin implementation classes</a:t>
            </a:r>
          </a:p>
        </p:txBody>
      </p:sp>
      <p:sp>
        <p:nvSpPr>
          <p:cNvPr id="31747" name="Rectangle 3"/>
          <p:cNvSpPr>
            <a:spLocks noGrp="1" noChangeArrowheads="1"/>
          </p:cNvSpPr>
          <p:nvPr>
            <p:ph idx="1"/>
          </p:nvPr>
        </p:nvSpPr>
        <p:spPr>
          <a:xfrm>
            <a:off x="3708400" y="1192213"/>
            <a:ext cx="5129213" cy="5197475"/>
          </a:xfrm>
        </p:spPr>
        <p:txBody>
          <a:bodyPr/>
          <a:lstStyle/>
          <a:p>
            <a:pPr>
              <a:buFont typeface="Arial" charset="0"/>
              <a:buChar char="•"/>
            </a:pPr>
            <a:r>
              <a:rPr lang="en-US" smtClean="0"/>
              <a:t>Many functions in BillingCenter available to be customized</a:t>
            </a:r>
          </a:p>
          <a:p>
            <a:pPr>
              <a:buFont typeface="Arial" charset="0"/>
              <a:buChar char="•"/>
            </a:pPr>
            <a:r>
              <a:rPr lang="en-US" smtClean="0"/>
              <a:t>Best way to find them is to look through the implementations to see what is there</a:t>
            </a:r>
          </a:p>
          <a:p>
            <a:pPr>
              <a:buFont typeface="Arial" charset="0"/>
              <a:buChar char="•"/>
            </a:pPr>
            <a:r>
              <a:rPr lang="en-US" smtClean="0"/>
              <a:t>Non-exposed functionality may be requested of BillingCenter Product Management for future product planning</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90" y="607939"/>
            <a:ext cx="2510613" cy="59572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9500673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5619751"/>
            <a:ext cx="226822" cy="123111"/>
          </a:xfrm>
          <a:prstGeom prst="rect">
            <a:avLst/>
          </a:prstGeom>
        </p:spPr>
        <p:txBody>
          <a:bodyPr vert="horz" wrap="square" lIns="0" tIns="0" rIns="0" bIns="0" rtlCol="0">
            <a:spAutoFit/>
          </a:bodyPr>
          <a:lstStyle/>
          <a:p>
            <a:pPr defTabSz="457200" fontAlgn="auto">
              <a:spcBef>
                <a:spcPts val="0"/>
              </a:spcBef>
              <a:spcAft>
                <a:spcPts val="0"/>
              </a:spcAft>
              <a:buClrTx/>
              <a:defRPr/>
            </a:pPr>
            <a:r>
              <a:rPr lang="en-US" sz="800" b="0">
                <a:solidFill>
                  <a:srgbClr val="0033A0"/>
                </a:solidFill>
                <a:latin typeface="Arial" panose="020B0604020202020204" pitchFamily="34" charset="0"/>
              </a:rPr>
              <a:t>6</a:t>
            </a:r>
            <a:endParaRPr lang="en-US" sz="800" b="0" dirty="0">
              <a:solidFill>
                <a:srgbClr val="0033A0"/>
              </a:solidFill>
              <a:latin typeface="Arial" panose="020B0604020202020204" pitchFamily="34" charset="0"/>
            </a:endParaRPr>
          </a:p>
        </p:txBody>
      </p:sp>
      <p:sp>
        <p:nvSpPr>
          <p:cNvPr id="6" name="Title 5"/>
          <p:cNvSpPr>
            <a:spLocks noGrp="1"/>
          </p:cNvSpPr>
          <p:nvPr>
            <p:ph type="title"/>
          </p:nvPr>
        </p:nvSpPr>
        <p:spPr>
          <a:xfrm>
            <a:off x="737936" y="1131571"/>
            <a:ext cx="7828548" cy="784458"/>
          </a:xfrm>
        </p:spPr>
        <p:txBody>
          <a:bodyPr/>
          <a:lstStyle/>
          <a:p>
            <a:r>
              <a:rPr lang="en-US" sz="3200" dirty="0"/>
              <a:t>Lesson Objective</a:t>
            </a:r>
          </a:p>
        </p:txBody>
      </p:sp>
      <p:sp>
        <p:nvSpPr>
          <p:cNvPr id="7" name="Content Placeholder 6"/>
          <p:cNvSpPr>
            <a:spLocks noGrp="1"/>
          </p:cNvSpPr>
          <p:nvPr>
            <p:ph sz="quarter" idx="13"/>
          </p:nvPr>
        </p:nvSpPr>
        <p:spPr>
          <a:xfrm>
            <a:off x="737937" y="2030414"/>
            <a:ext cx="8063163" cy="3311525"/>
          </a:xfrm>
        </p:spPr>
        <p:txBody>
          <a:bodyPr>
            <a:normAutofit/>
          </a:bodyPr>
          <a:lstStyle/>
          <a:p>
            <a:r>
              <a:rPr lang="en-US" sz="2400" dirty="0"/>
              <a:t>By the end of this lesson, you should be able to:</a:t>
            </a:r>
          </a:p>
          <a:p>
            <a:pPr lvl="1"/>
            <a:r>
              <a:rPr lang="en-US" sz="2400" dirty="0"/>
              <a:t>List examples of user interface elements unique to BillingCenter</a:t>
            </a:r>
          </a:p>
          <a:p>
            <a:pPr lvl="1"/>
            <a:r>
              <a:rPr lang="en-US" sz="2400" dirty="0"/>
              <a:t>Explain the purpose of business rules</a:t>
            </a:r>
          </a:p>
          <a:p>
            <a:pPr lvl="1"/>
            <a:r>
              <a:rPr lang="en-US" sz="2400" dirty="0"/>
              <a:t>Explain what a </a:t>
            </a:r>
            <a:r>
              <a:rPr lang="en-US" sz="2400" dirty="0" err="1"/>
              <a:t>Gosu</a:t>
            </a:r>
            <a:r>
              <a:rPr lang="en-US" sz="2400" dirty="0"/>
              <a:t> plugin is</a:t>
            </a:r>
          </a:p>
          <a:p>
            <a:pPr lvl="1"/>
            <a:r>
              <a:rPr lang="en-US" sz="2400" dirty="0"/>
              <a:t>Override a function to change default behavior in BillingCenter</a:t>
            </a:r>
          </a:p>
          <a:p>
            <a:pPr lvl="1"/>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3769411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Plugin or business rule? </a:t>
            </a:r>
          </a:p>
        </p:txBody>
      </p:sp>
      <p:sp>
        <p:nvSpPr>
          <p:cNvPr id="32771" name="Rectangle 3"/>
          <p:cNvSpPr>
            <a:spLocks noGrp="1" noChangeArrowheads="1"/>
          </p:cNvSpPr>
          <p:nvPr>
            <p:ph idx="1"/>
          </p:nvPr>
        </p:nvSpPr>
        <p:spPr/>
        <p:txBody>
          <a:bodyPr/>
          <a:lstStyle/>
          <a:p>
            <a:pPr>
              <a:buFont typeface="Arial" charset="0"/>
              <a:buChar char="•"/>
            </a:pPr>
            <a:r>
              <a:rPr lang="en-US" smtClean="0"/>
              <a:t>Both plugins and business rules</a:t>
            </a:r>
          </a:p>
          <a:p>
            <a:pPr lvl="1"/>
            <a:r>
              <a:rPr lang="en-US" smtClean="0"/>
              <a:t>Are triggered at a predetermined time</a:t>
            </a:r>
          </a:p>
          <a:p>
            <a:pPr lvl="1"/>
            <a:r>
              <a:rPr lang="en-US" smtClean="0"/>
              <a:t>Satisfy a specific business need</a:t>
            </a:r>
          </a:p>
          <a:p>
            <a:pPr lvl="1"/>
            <a:r>
              <a:rPr lang="en-US" smtClean="0"/>
              <a:t>Provide the means for developers to configure BillingCenter behavior </a:t>
            </a:r>
          </a:p>
          <a:p>
            <a:pPr>
              <a:buFont typeface="Arial" charset="0"/>
              <a:buChar char="•"/>
            </a:pPr>
            <a:r>
              <a:rPr lang="en-US" smtClean="0"/>
              <a:t>With every release of BillingCenter, new Gosu plugins are introduced</a:t>
            </a:r>
          </a:p>
        </p:txBody>
      </p:sp>
    </p:spTree>
    <p:extLst>
      <p:ext uri="{BB962C8B-B14F-4D97-AF65-F5344CB8AC3E}">
        <p14:creationId xmlns:p14="http://schemas.microsoft.com/office/powerpoint/2010/main" val="410090608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25" name="Rectangle 80"/>
          <p:cNvSpPr>
            <a:spLocks noGrp="1" noChangeArrowheads="1"/>
          </p:cNvSpPr>
          <p:nvPr>
            <p:ph type="title"/>
          </p:nvPr>
        </p:nvSpPr>
        <p:spPr>
          <a:xfrm>
            <a:off x="365125" y="120650"/>
            <a:ext cx="8778875" cy="742950"/>
          </a:xfrm>
        </p:spPr>
        <p:txBody>
          <a:bodyPr/>
          <a:lstStyle/>
          <a:p>
            <a:pPr eaLnBrk="1" hangingPunct="1"/>
            <a:r>
              <a:rPr lang="en-US" dirty="0" smtClean="0"/>
              <a:t>How plugins and business rules compare</a:t>
            </a:r>
          </a:p>
        </p:txBody>
      </p:sp>
      <p:graphicFrame>
        <p:nvGraphicFramePr>
          <p:cNvPr id="4" name="Table 3"/>
          <p:cNvGraphicFramePr>
            <a:graphicFrameLocks noGrp="1"/>
          </p:cNvGraphicFramePr>
          <p:nvPr>
            <p:extLst>
              <p:ext uri="{D42A27DB-BD31-4B8C-83A1-F6EECF244321}">
                <p14:modId xmlns:p14="http://schemas.microsoft.com/office/powerpoint/2010/main" val="1454466612"/>
              </p:ext>
            </p:extLst>
          </p:nvPr>
        </p:nvGraphicFramePr>
        <p:xfrm>
          <a:off x="268380" y="814006"/>
          <a:ext cx="8609806" cy="5090160"/>
        </p:xfrm>
        <a:graphic>
          <a:graphicData uri="http://schemas.openxmlformats.org/drawingml/2006/table">
            <a:tbl>
              <a:tblPr firstRow="1" bandRow="1">
                <a:tableStyleId>{5C22544A-7EE6-4342-B048-85BDC9FD1C3A}</a:tableStyleId>
              </a:tblPr>
              <a:tblGrid>
                <a:gridCol w="3862979">
                  <a:extLst>
                    <a:ext uri="{9D8B030D-6E8A-4147-A177-3AD203B41FA5}">
                      <a16:colId xmlns:a16="http://schemas.microsoft.com/office/drawing/2014/main" val="20000"/>
                    </a:ext>
                  </a:extLst>
                </a:gridCol>
                <a:gridCol w="4746827">
                  <a:extLst>
                    <a:ext uri="{9D8B030D-6E8A-4147-A177-3AD203B41FA5}">
                      <a16:colId xmlns:a16="http://schemas.microsoft.com/office/drawing/2014/main" val="20001"/>
                    </a:ext>
                  </a:extLst>
                </a:gridCol>
              </a:tblGrid>
              <a:tr h="370840">
                <a:tc>
                  <a:txBody>
                    <a:bodyPr/>
                    <a:lstStyle/>
                    <a:p>
                      <a:r>
                        <a:rPr lang="en-US" sz="2000" dirty="0" smtClean="0"/>
                        <a:t>Plugins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Business rules</a:t>
                      </a:r>
                      <a:endParaRPr lang="en-US" sz="2000" dirty="0"/>
                    </a:p>
                  </a:txBody>
                  <a:tcPr/>
                </a:tc>
                <a:extLst>
                  <a:ext uri="{0D108BD9-81ED-4DB2-BD59-A6C34878D82A}">
                    <a16:rowId xmlns:a16="http://schemas.microsoft.com/office/drawing/2014/main" val="10000"/>
                  </a:ext>
                </a:extLst>
              </a:tr>
              <a:tr h="370840">
                <a:tc>
                  <a:txBody>
                    <a:bodyPr/>
                    <a:lstStyle/>
                    <a:p>
                      <a:r>
                        <a:rPr lang="en-US" sz="2000" dirty="0" smtClean="0">
                          <a:solidFill>
                            <a:schemeClr val="tx2">
                              <a:lumMod val="85000"/>
                              <a:lumOff val="15000"/>
                            </a:schemeClr>
                          </a:solidFill>
                        </a:rPr>
                        <a:t>Require a plugin registry</a:t>
                      </a:r>
                      <a:r>
                        <a:rPr lang="en-US" sz="2000" baseline="0" dirty="0" smtClean="0">
                          <a:solidFill>
                            <a:schemeClr val="tx2">
                              <a:lumMod val="85000"/>
                              <a:lumOff val="15000"/>
                            </a:schemeClr>
                          </a:solidFill>
                        </a:rPr>
                        <a:t> element</a:t>
                      </a:r>
                      <a:endParaRPr lang="en-US" sz="2000" dirty="0">
                        <a:solidFill>
                          <a:schemeClr val="tx2">
                            <a:lumMod val="85000"/>
                            <a:lumOff val="15000"/>
                          </a:schemeClr>
                        </a:solidFill>
                      </a:endParaRPr>
                    </a:p>
                  </a:txBody>
                  <a:tcPr/>
                </a:tc>
                <a:tc>
                  <a:txBody>
                    <a:bodyPr/>
                    <a:lstStyle/>
                    <a:p>
                      <a:r>
                        <a:rPr lang="en-US" sz="2000" dirty="0" smtClean="0">
                          <a:solidFill>
                            <a:schemeClr val="tx2">
                              <a:lumMod val="85000"/>
                              <a:lumOff val="15000"/>
                            </a:schemeClr>
                          </a:solidFill>
                        </a:rPr>
                        <a:t>Have no registry</a:t>
                      </a:r>
                      <a:endParaRPr lang="en-US" sz="2000" dirty="0">
                        <a:solidFill>
                          <a:schemeClr val="tx2">
                            <a:lumMod val="85000"/>
                            <a:lumOff val="15000"/>
                          </a:schemeClr>
                        </a:solidFill>
                      </a:endParaRPr>
                    </a:p>
                  </a:txBody>
                  <a:tcPr/>
                </a:tc>
                <a:extLst>
                  <a:ext uri="{0D108BD9-81ED-4DB2-BD59-A6C34878D82A}">
                    <a16:rowId xmlns:a16="http://schemas.microsoft.com/office/drawing/2014/main" val="10001"/>
                  </a:ext>
                </a:extLst>
              </a:tr>
              <a:tr h="370840">
                <a:tc>
                  <a:txBody>
                    <a:bodyPr/>
                    <a:lstStyle/>
                    <a:p>
                      <a:r>
                        <a:rPr lang="en-US" sz="2000" dirty="0" smtClean="0">
                          <a:solidFill>
                            <a:schemeClr val="tx2">
                              <a:lumMod val="85000"/>
                              <a:lumOff val="15000"/>
                            </a:schemeClr>
                          </a:solidFill>
                        </a:rPr>
                        <a:t>Implemented in Gosu or Java</a:t>
                      </a:r>
                      <a:endParaRPr lang="en-US" sz="2000" dirty="0">
                        <a:solidFill>
                          <a:schemeClr val="tx2">
                            <a:lumMod val="85000"/>
                            <a:lumOff val="15000"/>
                          </a:schemeClr>
                        </a:solidFill>
                      </a:endParaRPr>
                    </a:p>
                  </a:txBody>
                  <a:tcPr/>
                </a:tc>
                <a:tc>
                  <a:txBody>
                    <a:bodyPr/>
                    <a:lstStyle/>
                    <a:p>
                      <a:r>
                        <a:rPr lang="en-US" sz="2000" dirty="0" smtClean="0">
                          <a:solidFill>
                            <a:schemeClr val="tx2">
                              <a:lumMod val="85000"/>
                              <a:lumOff val="15000"/>
                            </a:schemeClr>
                          </a:solidFill>
                        </a:rPr>
                        <a:t>Implemented in Gosu only</a:t>
                      </a:r>
                      <a:endParaRPr lang="en-US" sz="2000" dirty="0">
                        <a:solidFill>
                          <a:schemeClr val="tx2">
                            <a:lumMod val="85000"/>
                            <a:lumOff val="15000"/>
                          </a:schemeClr>
                        </a:solidFill>
                      </a:endParaRPr>
                    </a:p>
                  </a:txBody>
                  <a:tcPr/>
                </a:tc>
                <a:extLst>
                  <a:ext uri="{0D108BD9-81ED-4DB2-BD59-A6C34878D82A}">
                    <a16:rowId xmlns:a16="http://schemas.microsoft.com/office/drawing/2014/main" val="10002"/>
                  </a:ext>
                </a:extLst>
              </a:tr>
              <a:tr h="370840">
                <a:tc>
                  <a:txBody>
                    <a:bodyPr/>
                    <a:lstStyle/>
                    <a:p>
                      <a:r>
                        <a:rPr lang="en-US" sz="2000" dirty="0" smtClean="0">
                          <a:solidFill>
                            <a:schemeClr val="tx2">
                              <a:lumMod val="85000"/>
                              <a:lumOff val="15000"/>
                            </a:schemeClr>
                          </a:solidFill>
                        </a:rPr>
                        <a:t>Are classes with all the capabilities of a class</a:t>
                      </a:r>
                      <a:endParaRPr lang="en-US" sz="2000" dirty="0">
                        <a:solidFill>
                          <a:schemeClr val="tx2">
                            <a:lumMod val="85000"/>
                            <a:lumOff val="15000"/>
                          </a:schemeClr>
                        </a:solidFill>
                      </a:endParaRPr>
                    </a:p>
                  </a:txBody>
                  <a:tcPr/>
                </a:tc>
                <a:tc rowSpan="2">
                  <a:txBody>
                    <a:bodyPr/>
                    <a:lstStyle/>
                    <a:p>
                      <a:r>
                        <a:rPr lang="en-US" sz="2000" dirty="0" smtClean="0">
                          <a:solidFill>
                            <a:schemeClr val="tx2">
                              <a:lumMod val="85000"/>
                              <a:lumOff val="15000"/>
                            </a:schemeClr>
                          </a:solidFill>
                        </a:rPr>
                        <a:t>Are code snippets that use a small set of methods you are expected to use</a:t>
                      </a:r>
                      <a:endParaRPr lang="en-US" sz="2000" dirty="0">
                        <a:solidFill>
                          <a:schemeClr val="tx2">
                            <a:lumMod val="85000"/>
                            <a:lumOff val="15000"/>
                          </a:schemeClr>
                        </a:solidFill>
                      </a:endParaRPr>
                    </a:p>
                  </a:txBody>
                  <a:tcPr anchor="ctr"/>
                </a:tc>
                <a:extLst>
                  <a:ext uri="{0D108BD9-81ED-4DB2-BD59-A6C34878D82A}">
                    <a16:rowId xmlns:a16="http://schemas.microsoft.com/office/drawing/2014/main" val="10003"/>
                  </a:ext>
                </a:extLst>
              </a:tr>
              <a:tr h="343163">
                <a:tc>
                  <a:txBody>
                    <a:bodyPr/>
                    <a:lstStyle/>
                    <a:p>
                      <a:r>
                        <a:rPr lang="en-US" sz="2000" dirty="0" smtClean="0">
                          <a:solidFill>
                            <a:schemeClr val="tx2">
                              <a:lumMod val="85000"/>
                              <a:lumOff val="15000"/>
                            </a:schemeClr>
                          </a:solidFill>
                        </a:rPr>
                        <a:t>Always</a:t>
                      </a:r>
                      <a:r>
                        <a:rPr lang="en-US" sz="2000" baseline="0" dirty="0" smtClean="0">
                          <a:solidFill>
                            <a:schemeClr val="tx2">
                              <a:lumMod val="85000"/>
                              <a:lumOff val="15000"/>
                            </a:schemeClr>
                          </a:solidFill>
                        </a:rPr>
                        <a:t> implement an interface that has at least one method</a:t>
                      </a:r>
                      <a:endParaRPr lang="en-US" sz="2000" dirty="0">
                        <a:solidFill>
                          <a:schemeClr val="tx2">
                            <a:lumMod val="85000"/>
                            <a:lumOff val="15000"/>
                          </a:schemeClr>
                        </a:solidFill>
                      </a:endParaRPr>
                    </a:p>
                  </a:txBody>
                  <a:tcPr/>
                </a:tc>
                <a:tc vMerge="1">
                  <a:txBody>
                    <a:bodyPr/>
                    <a:lstStyle/>
                    <a:p>
                      <a:endParaRPr lang="en-US" dirty="0">
                        <a:solidFill>
                          <a:schemeClr val="bg1"/>
                        </a:solidFill>
                      </a:endParaRPr>
                    </a:p>
                  </a:txBody>
                  <a:tcPr/>
                </a:tc>
                <a:extLst>
                  <a:ext uri="{0D108BD9-81ED-4DB2-BD59-A6C34878D82A}">
                    <a16:rowId xmlns:a16="http://schemas.microsoft.com/office/drawing/2014/main" val="10004"/>
                  </a:ext>
                </a:extLst>
              </a:tr>
              <a:tr h="370840">
                <a:tc>
                  <a:txBody>
                    <a:bodyPr/>
                    <a:lstStyle/>
                    <a:p>
                      <a:r>
                        <a:rPr lang="en-US" sz="2000" dirty="0" smtClean="0">
                          <a:solidFill>
                            <a:schemeClr val="tx2">
                              <a:lumMod val="85000"/>
                              <a:lumOff val="15000"/>
                            </a:schemeClr>
                          </a:solidFill>
                        </a:rPr>
                        <a:t>Always execute required logic</a:t>
                      </a:r>
                    </a:p>
                  </a:txBody>
                  <a:tcPr/>
                </a:tc>
                <a:tc>
                  <a:txBody>
                    <a:bodyPr/>
                    <a:lstStyle/>
                    <a:p>
                      <a:r>
                        <a:rPr lang="en-US" sz="2000" dirty="0" smtClean="0">
                          <a:solidFill>
                            <a:schemeClr val="tx2">
                              <a:lumMod val="85000"/>
                              <a:lumOff val="15000"/>
                            </a:schemeClr>
                          </a:solidFill>
                        </a:rPr>
                        <a:t>Often execute optional logic</a:t>
                      </a:r>
                      <a:endParaRPr lang="en-US" sz="2000" dirty="0">
                        <a:solidFill>
                          <a:schemeClr val="tx2">
                            <a:lumMod val="85000"/>
                            <a:lumOff val="15000"/>
                          </a:schemeClr>
                        </a:solidFill>
                      </a:endParaRPr>
                    </a:p>
                  </a:txBody>
                  <a:tcPr/>
                </a:tc>
                <a:extLst>
                  <a:ext uri="{0D108BD9-81ED-4DB2-BD59-A6C34878D82A}">
                    <a16:rowId xmlns:a16="http://schemas.microsoft.com/office/drawing/2014/main" val="10005"/>
                  </a:ext>
                </a:extLst>
              </a:tr>
              <a:tr h="370840">
                <a:tc>
                  <a:txBody>
                    <a:bodyPr/>
                    <a:lstStyle/>
                    <a:p>
                      <a:r>
                        <a:rPr lang="en-US" sz="2000" dirty="0" smtClean="0">
                          <a:solidFill>
                            <a:schemeClr val="tx2">
                              <a:lumMod val="85000"/>
                              <a:lumOff val="15000"/>
                            </a:schemeClr>
                          </a:solidFill>
                        </a:rPr>
                        <a:t>Have</a:t>
                      </a:r>
                      <a:r>
                        <a:rPr lang="en-US" sz="2000" baseline="0" dirty="0" smtClean="0">
                          <a:solidFill>
                            <a:schemeClr val="tx2">
                              <a:lumMod val="85000"/>
                              <a:lumOff val="15000"/>
                            </a:schemeClr>
                          </a:solidFill>
                        </a:rPr>
                        <a:t> no hierarchical structure</a:t>
                      </a:r>
                      <a:endParaRPr lang="en-US" sz="2000" dirty="0">
                        <a:solidFill>
                          <a:schemeClr val="tx2">
                            <a:lumMod val="85000"/>
                            <a:lumOff val="15000"/>
                          </a:schemeClr>
                        </a:solidFill>
                      </a:endParaRPr>
                    </a:p>
                  </a:txBody>
                  <a:tcPr/>
                </a:tc>
                <a:tc>
                  <a:txBody>
                    <a:bodyPr/>
                    <a:lstStyle/>
                    <a:p>
                      <a:r>
                        <a:rPr lang="en-US" sz="2000" dirty="0" smtClean="0">
                          <a:solidFill>
                            <a:schemeClr val="tx2">
                              <a:lumMod val="85000"/>
                              <a:lumOff val="15000"/>
                            </a:schemeClr>
                          </a:solidFill>
                        </a:rPr>
                        <a:t>Are in a hierarchy—if</a:t>
                      </a:r>
                      <a:r>
                        <a:rPr lang="en-US" sz="2000" baseline="0" dirty="0" smtClean="0">
                          <a:solidFill>
                            <a:schemeClr val="tx2">
                              <a:lumMod val="85000"/>
                              <a:lumOff val="15000"/>
                            </a:schemeClr>
                          </a:solidFill>
                        </a:rPr>
                        <a:t> parent rule is true, child rules are executed</a:t>
                      </a:r>
                      <a:endParaRPr lang="en-US" sz="2000" dirty="0" smtClean="0">
                        <a:solidFill>
                          <a:schemeClr val="tx2">
                            <a:lumMod val="85000"/>
                            <a:lumOff val="15000"/>
                          </a:schemeClr>
                        </a:solidFill>
                      </a:endParaRPr>
                    </a:p>
                  </a:txBody>
                  <a:tcPr/>
                </a:tc>
                <a:extLst>
                  <a:ext uri="{0D108BD9-81ED-4DB2-BD59-A6C34878D82A}">
                    <a16:rowId xmlns:a16="http://schemas.microsoft.com/office/drawing/2014/main" val="10006"/>
                  </a:ext>
                </a:extLst>
              </a:tr>
              <a:tr h="370840">
                <a:tc>
                  <a:txBody>
                    <a:bodyPr/>
                    <a:lstStyle/>
                    <a:p>
                      <a:r>
                        <a:rPr lang="en-US" sz="2000" dirty="0" smtClean="0">
                          <a:solidFill>
                            <a:schemeClr val="tx2">
                              <a:lumMod val="85000"/>
                              <a:lumOff val="15000"/>
                            </a:schemeClr>
                          </a:solidFill>
                        </a:rPr>
                        <a:t>Have</a:t>
                      </a:r>
                      <a:r>
                        <a:rPr lang="en-US" sz="2000" baseline="0" dirty="0" smtClean="0">
                          <a:solidFill>
                            <a:schemeClr val="tx2">
                              <a:lumMod val="85000"/>
                              <a:lumOff val="15000"/>
                            </a:schemeClr>
                          </a:solidFill>
                        </a:rPr>
                        <a:t> no root entity</a:t>
                      </a:r>
                      <a:endParaRPr lang="en-US" sz="2000" dirty="0">
                        <a:solidFill>
                          <a:schemeClr val="tx2">
                            <a:lumMod val="85000"/>
                            <a:lumOff val="15000"/>
                          </a:schemeClr>
                        </a:solidFill>
                      </a:endParaRPr>
                    </a:p>
                  </a:txBody>
                  <a:tcPr/>
                </a:tc>
                <a:tc>
                  <a:txBody>
                    <a:bodyPr/>
                    <a:lstStyle/>
                    <a:p>
                      <a:r>
                        <a:rPr lang="en-US" sz="2000" dirty="0" smtClean="0">
                          <a:solidFill>
                            <a:schemeClr val="tx2">
                              <a:lumMod val="85000"/>
                              <a:lumOff val="15000"/>
                            </a:schemeClr>
                          </a:solidFill>
                        </a:rPr>
                        <a:t>Tied to a single ("root")</a:t>
                      </a:r>
                      <a:r>
                        <a:rPr lang="en-US" sz="2000" baseline="0" dirty="0" smtClean="0">
                          <a:solidFill>
                            <a:schemeClr val="tx2">
                              <a:lumMod val="85000"/>
                              <a:lumOff val="15000"/>
                            </a:schemeClr>
                          </a:solidFill>
                        </a:rPr>
                        <a:t> </a:t>
                      </a:r>
                      <a:r>
                        <a:rPr lang="en-US" sz="2000" dirty="0" smtClean="0">
                          <a:solidFill>
                            <a:schemeClr val="tx2">
                              <a:lumMod val="85000"/>
                              <a:lumOff val="15000"/>
                            </a:schemeClr>
                          </a:solidFill>
                        </a:rPr>
                        <a:t>entity </a:t>
                      </a:r>
                    </a:p>
                  </a:txBody>
                  <a:tcPr/>
                </a:tc>
                <a:extLst>
                  <a:ext uri="{0D108BD9-81ED-4DB2-BD59-A6C34878D82A}">
                    <a16:rowId xmlns:a16="http://schemas.microsoft.com/office/drawing/2014/main" val="10007"/>
                  </a:ext>
                </a:extLst>
              </a:tr>
              <a:tr h="370840">
                <a:tc>
                  <a:txBody>
                    <a:bodyPr/>
                    <a:lstStyle/>
                    <a:p>
                      <a:r>
                        <a:rPr lang="en-US" sz="2000" dirty="0" smtClean="0">
                          <a:solidFill>
                            <a:schemeClr val="tx2">
                              <a:lumMod val="85000"/>
                              <a:lumOff val="15000"/>
                            </a:schemeClr>
                          </a:solidFill>
                        </a:rPr>
                        <a:t>Have functions you can configure</a:t>
                      </a:r>
                      <a:endParaRPr lang="en-US" sz="2000" dirty="0">
                        <a:solidFill>
                          <a:schemeClr val="tx2">
                            <a:lumMod val="85000"/>
                            <a:lumOff val="15000"/>
                          </a:schemeClr>
                        </a:solidFill>
                      </a:endParaRPr>
                    </a:p>
                  </a:txBody>
                  <a:tcPr/>
                </a:tc>
                <a:tc>
                  <a:txBody>
                    <a:bodyPr/>
                    <a:lstStyle/>
                    <a:p>
                      <a:r>
                        <a:rPr lang="en-US" sz="2000" dirty="0" smtClean="0">
                          <a:solidFill>
                            <a:schemeClr val="tx2">
                              <a:lumMod val="85000"/>
                              <a:lumOff val="15000"/>
                            </a:schemeClr>
                          </a:solidFill>
                        </a:rPr>
                        <a:t>Have condition/action structure</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9228526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821800" y="2566794"/>
            <a:ext cx="67310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pPr defTabSz="685800">
              <a:buClrTx/>
              <a:defRPr/>
            </a:pPr>
            <a:r>
              <a:rPr lang="en-US" sz="3000" kern="0" dirty="0">
                <a:latin typeface="Arial"/>
              </a:rPr>
              <a:t>DEMO</a:t>
            </a:r>
          </a:p>
        </p:txBody>
      </p:sp>
    </p:spTree>
    <p:extLst>
      <p:ext uri="{BB962C8B-B14F-4D97-AF65-F5344CB8AC3E}">
        <p14:creationId xmlns:p14="http://schemas.microsoft.com/office/powerpoint/2010/main" val="3987627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800" dirty="0">
                <a:solidFill>
                  <a:schemeClr val="bg1"/>
                </a:solidFill>
              </a:rPr>
              <a:t>Provide demo details&lt;The video creator to fill this slide&gt;</a:t>
            </a:r>
          </a:p>
        </p:txBody>
      </p:sp>
    </p:spTree>
    <p:extLst>
      <p:ext uri="{BB962C8B-B14F-4D97-AF65-F5344CB8AC3E}">
        <p14:creationId xmlns:p14="http://schemas.microsoft.com/office/powerpoint/2010/main" val="1697228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821800" y="2566794"/>
            <a:ext cx="67310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pPr defTabSz="685800">
              <a:buClrTx/>
              <a:defRPr/>
            </a:pPr>
            <a:r>
              <a:rPr lang="en-US" sz="3000" kern="0" dirty="0">
                <a:latin typeface="Arial"/>
              </a:rPr>
              <a:t>LAB</a:t>
            </a:r>
          </a:p>
        </p:txBody>
      </p:sp>
    </p:spTree>
    <p:extLst>
      <p:ext uri="{BB962C8B-B14F-4D97-AF65-F5344CB8AC3E}">
        <p14:creationId xmlns:p14="http://schemas.microsoft.com/office/powerpoint/2010/main" val="21799933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727" y="1633339"/>
            <a:ext cx="7253727" cy="1231106"/>
          </a:xfrm>
          <a:prstGeom prst="rect">
            <a:avLst/>
          </a:prstGeom>
        </p:spPr>
        <p:txBody>
          <a:bodyPr wrap="square">
            <a:spAutoFit/>
          </a:bodyPr>
          <a:lstStyle/>
          <a:p>
            <a:pPr indent="-285750" algn="l" defTabSz="457200" fontAlgn="auto">
              <a:spcBef>
                <a:spcPts val="0"/>
              </a:spcBef>
              <a:spcAft>
                <a:spcPts val="0"/>
              </a:spcAft>
              <a:buClrTx/>
              <a:buFont typeface="Arial" panose="020B0604020202020204" pitchFamily="34" charset="0"/>
              <a:buChar char="•"/>
              <a:defRPr/>
            </a:pPr>
            <a:r>
              <a:rPr lang="en-US" sz="1800" b="0" dirty="0">
                <a:solidFill>
                  <a:srgbClr val="00739E"/>
                </a:solidFill>
                <a:latin typeface="CIDFont+F5"/>
              </a:rPr>
              <a:t>Complete the exercises in below chapter in the 	“</a:t>
            </a:r>
            <a:r>
              <a:rPr lang="en-US" sz="1800" b="0" dirty="0" smtClean="0">
                <a:solidFill>
                  <a:srgbClr val="00739E"/>
                </a:solidFill>
                <a:latin typeface="CIDFont+F5"/>
              </a:rPr>
              <a:t>BC10_Conf_K_StudentWorkBook </a:t>
            </a:r>
            <a:r>
              <a:rPr lang="en-US" sz="1800" b="0" dirty="0">
                <a:solidFill>
                  <a:srgbClr val="00739E"/>
                </a:solidFill>
                <a:latin typeface="CIDFont+F5"/>
              </a:rPr>
              <a:t>“ work book</a:t>
            </a:r>
          </a:p>
          <a:p>
            <a:pPr marL="285750" indent="-285750" algn="l" defTabSz="457200" fontAlgn="auto">
              <a:spcBef>
                <a:spcPts val="0"/>
              </a:spcBef>
              <a:spcAft>
                <a:spcPts val="0"/>
              </a:spcAft>
              <a:buClrTx/>
              <a:buFont typeface="Arial" panose="020B0604020202020204" pitchFamily="34" charset="0"/>
              <a:buChar char="•"/>
              <a:defRPr/>
            </a:pPr>
            <a:endParaRPr lang="en-US" sz="1800" b="0" dirty="0">
              <a:solidFill>
                <a:srgbClr val="00739E"/>
              </a:solidFill>
              <a:latin typeface="CIDFont+F5"/>
            </a:endParaRPr>
          </a:p>
          <a:p>
            <a:pPr algn="l" defTabSz="457200" fontAlgn="auto">
              <a:spcBef>
                <a:spcPts val="0"/>
              </a:spcBef>
              <a:spcAft>
                <a:spcPts val="0"/>
              </a:spcAft>
              <a:buClrTx/>
            </a:pPr>
            <a:r>
              <a:rPr lang="en-US" sz="1800" b="0" dirty="0">
                <a:solidFill>
                  <a:srgbClr val="00739E"/>
                </a:solidFill>
                <a:latin typeface="CIDFont+F5"/>
              </a:rPr>
              <a:t>		</a:t>
            </a:r>
            <a:r>
              <a:rPr lang="en-US" sz="1800" dirty="0">
                <a:solidFill>
                  <a:srgbClr val="00739E"/>
                </a:solidFill>
                <a:latin typeface="CIDFont+F5"/>
              </a:rPr>
              <a:t>Lesson 1 Configuration Basics</a:t>
            </a:r>
          </a:p>
        </p:txBody>
      </p:sp>
    </p:spTree>
    <p:extLst>
      <p:ext uri="{BB962C8B-B14F-4D97-AF65-F5344CB8AC3E}">
        <p14:creationId xmlns:p14="http://schemas.microsoft.com/office/powerpoint/2010/main" val="2404177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n-US" smtClean="0"/>
              <a:t>Lesson objectives review</a:t>
            </a:r>
          </a:p>
        </p:txBody>
      </p:sp>
      <p:sp>
        <p:nvSpPr>
          <p:cNvPr id="34819"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List examples of user interface elements unique to BillingCenter</a:t>
            </a:r>
          </a:p>
          <a:p>
            <a:pPr lvl="1" eaLnBrk="1" hangingPunct="1"/>
            <a:r>
              <a:rPr lang="en-US" dirty="0" smtClean="0"/>
              <a:t>Explain the purpose of business rules</a:t>
            </a:r>
          </a:p>
          <a:p>
            <a:pPr lvl="1" eaLnBrk="1" hangingPunct="1"/>
            <a:r>
              <a:rPr lang="en-US" dirty="0" smtClean="0"/>
              <a:t>Explain what a Gosu plugin is</a:t>
            </a:r>
          </a:p>
          <a:p>
            <a:pPr lvl="1" eaLnBrk="1" hangingPunct="1"/>
            <a:r>
              <a:rPr lang="en-US" dirty="0" smtClean="0"/>
              <a:t>Override a function to change default behavior in BillingCenter</a:t>
            </a:r>
          </a:p>
        </p:txBody>
      </p:sp>
    </p:spTree>
    <p:extLst>
      <p:ext uri="{BB962C8B-B14F-4D97-AF65-F5344CB8AC3E}">
        <p14:creationId xmlns:p14="http://schemas.microsoft.com/office/powerpoint/2010/main" val="139798538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9474" b="19474"/>
          <a:stretch>
            <a:fillRect/>
          </a:stretch>
        </p:blipFill>
        <p:spPr/>
      </p:pic>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68334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5619751"/>
            <a:ext cx="226822" cy="123111"/>
          </a:xfrm>
          <a:prstGeom prst="rect">
            <a:avLst/>
          </a:prstGeom>
        </p:spPr>
        <p:txBody>
          <a:bodyPr vert="horz" wrap="square" lIns="0" tIns="0" rIns="0" bIns="0" rtlCol="0">
            <a:spAutoFit/>
          </a:bodyPr>
          <a:lstStyle/>
          <a:p>
            <a:pPr defTabSz="457200" fontAlgn="auto">
              <a:spcBef>
                <a:spcPts val="0"/>
              </a:spcBef>
              <a:spcAft>
                <a:spcPts val="0"/>
              </a:spcAft>
              <a:buClrTx/>
              <a:defRPr/>
            </a:pPr>
            <a:r>
              <a:rPr lang="en-US" sz="800" b="0">
                <a:solidFill>
                  <a:srgbClr val="0033A0"/>
                </a:solidFill>
                <a:latin typeface="Arial" panose="020B0604020202020204" pitchFamily="34" charset="0"/>
              </a:rPr>
              <a:t>6</a:t>
            </a:r>
            <a:endParaRPr lang="en-US" sz="800" b="0" dirty="0">
              <a:solidFill>
                <a:srgbClr val="0033A0"/>
              </a:solidFill>
              <a:latin typeface="Arial" panose="020B0604020202020204" pitchFamily="34" charset="0"/>
            </a:endParaRPr>
          </a:p>
        </p:txBody>
      </p:sp>
      <p:sp>
        <p:nvSpPr>
          <p:cNvPr id="6" name="Title 5"/>
          <p:cNvSpPr>
            <a:spLocks noGrp="1"/>
          </p:cNvSpPr>
          <p:nvPr>
            <p:ph type="title"/>
          </p:nvPr>
        </p:nvSpPr>
        <p:spPr>
          <a:xfrm>
            <a:off x="737936" y="1131571"/>
            <a:ext cx="7828548" cy="784458"/>
          </a:xfrm>
        </p:spPr>
        <p:txBody>
          <a:bodyPr/>
          <a:lstStyle/>
          <a:p>
            <a:r>
              <a:rPr lang="en-US" sz="3200" dirty="0"/>
              <a:t>Lesson Outline</a:t>
            </a:r>
          </a:p>
        </p:txBody>
      </p:sp>
      <p:sp>
        <p:nvSpPr>
          <p:cNvPr id="7" name="Content Placeholder 6"/>
          <p:cNvSpPr>
            <a:spLocks noGrp="1"/>
          </p:cNvSpPr>
          <p:nvPr>
            <p:ph sz="quarter" idx="13"/>
          </p:nvPr>
        </p:nvSpPr>
        <p:spPr>
          <a:xfrm>
            <a:off x="737937" y="2030414"/>
            <a:ext cx="8063163" cy="3311525"/>
          </a:xfrm>
        </p:spPr>
        <p:txBody>
          <a:bodyPr/>
          <a:lstStyle/>
          <a:p>
            <a:pPr>
              <a:lnSpc>
                <a:spcPct val="150000"/>
              </a:lnSpc>
            </a:pPr>
            <a:r>
              <a:rPr lang="en-US" sz="2400" dirty="0"/>
              <a:t>BillingCenter user interface</a:t>
            </a:r>
          </a:p>
          <a:p>
            <a:pPr>
              <a:lnSpc>
                <a:spcPct val="150000"/>
              </a:lnSpc>
            </a:pPr>
            <a:r>
              <a:rPr lang="en-US" sz="2400" dirty="0">
                <a:solidFill>
                  <a:srgbClr val="C0C0C0"/>
                </a:solidFill>
              </a:rPr>
              <a:t>BillingCenter business logic</a:t>
            </a:r>
          </a:p>
          <a:p>
            <a:endParaRPr lang="en-US" dirty="0"/>
          </a:p>
          <a:p>
            <a:endParaRPr lang="en-US" dirty="0"/>
          </a:p>
        </p:txBody>
      </p:sp>
    </p:spTree>
    <p:extLst>
      <p:ext uri="{BB962C8B-B14F-4D97-AF65-F5344CB8AC3E}">
        <p14:creationId xmlns:p14="http://schemas.microsoft.com/office/powerpoint/2010/main" val="8537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12"/>
          <p:cNvSpPr>
            <a:spLocks noChangeArrowheads="1"/>
          </p:cNvSpPr>
          <p:nvPr/>
        </p:nvSpPr>
        <p:spPr bwMode="auto">
          <a:xfrm>
            <a:off x="520700" y="3892550"/>
            <a:ext cx="8197850" cy="1798638"/>
          </a:xfrm>
          <a:prstGeom prst="rect">
            <a:avLst/>
          </a:prstGeom>
          <a:noFill/>
          <a:ln w="28575" algn="ctr">
            <a:solidFill>
              <a:srgbClr val="8F8F5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5" name="Rectangle 13"/>
          <p:cNvSpPr txBox="1">
            <a:spLocks noChangeArrowheads="1"/>
          </p:cNvSpPr>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3400" b="1" i="0" u="none" strike="noStrike" kern="0" cap="none" spc="0" normalizeH="0" baseline="0" noProof="0" smtClean="0">
                <a:ln>
                  <a:noFill/>
                </a:ln>
                <a:solidFill>
                  <a:srgbClr val="04628C"/>
                </a:solidFill>
                <a:effectLst/>
                <a:uLnTx/>
                <a:uFillTx/>
                <a:latin typeface="Calibri" pitchFamily="34" charset="0"/>
                <a:cs typeface="Calibri" pitchFamily="34" charset="0"/>
              </a:rPr>
              <a:t>BillingCenter user interface</a:t>
            </a:r>
          </a:p>
        </p:txBody>
      </p:sp>
      <p:sp>
        <p:nvSpPr>
          <p:cNvPr id="56" name="Rectangle 24"/>
          <p:cNvSpPr txBox="1">
            <a:spLocks noChangeArrowheads="1"/>
          </p:cNvSpPr>
          <p:nvPr/>
        </p:nvSpPr>
        <p:spPr bwMode="auto">
          <a:xfrm>
            <a:off x="2743200" y="914400"/>
            <a:ext cx="609441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2500" b="0" i="0" u="none" strike="noStrike" kern="0" cap="none" spc="0" normalizeH="0" baseline="0" noProof="0" smtClean="0">
                <a:ln>
                  <a:noFill/>
                </a:ln>
                <a:solidFill>
                  <a:srgbClr val="000000"/>
                </a:solidFill>
                <a:effectLst/>
                <a:uLnTx/>
                <a:uFillTx/>
                <a:latin typeface="Arial"/>
                <a:cs typeface="Calibri" pitchFamily="34" charset="0"/>
              </a:rPr>
              <a:t>User interface in BillingCenter base application is built almost entirely from functionality at platform level</a:t>
            </a:r>
          </a:p>
        </p:txBody>
      </p:sp>
      <p:sp>
        <p:nvSpPr>
          <p:cNvPr id="57" name="Text Box 14"/>
          <p:cNvSpPr txBox="1">
            <a:spLocks noChangeArrowheads="1"/>
          </p:cNvSpPr>
          <p:nvPr/>
        </p:nvSpPr>
        <p:spPr bwMode="auto">
          <a:xfrm>
            <a:off x="1122363" y="39433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0" fontAlgn="auto" latinLnBrk="0" hangingPunct="0">
              <a:lnSpc>
                <a:spcPct val="100000"/>
              </a:lnSpc>
              <a:spcBef>
                <a:spcPts val="0"/>
              </a:spcBef>
              <a:spcAft>
                <a:spcPct val="0"/>
              </a:spcAft>
              <a:buClrTx/>
              <a:buSzTx/>
              <a:buFontTx/>
              <a:buNone/>
              <a:tabLst/>
              <a:defRPr/>
            </a:pPr>
            <a:r>
              <a:rPr kumimoji="0" lang="en-US" sz="2000" b="1" i="0" u="none" strike="noStrike" kern="0" cap="none" spc="0" normalizeH="0" baseline="0" noProof="0">
                <a:ln>
                  <a:noFill/>
                </a:ln>
                <a:solidFill>
                  <a:srgbClr val="000000"/>
                </a:solidFill>
                <a:effectLst/>
                <a:uLnTx/>
                <a:uFillTx/>
                <a:latin typeface="Arial" charset="0"/>
              </a:rPr>
              <a:t>Guidewire Platform</a:t>
            </a:r>
            <a:r>
              <a:rPr kumimoji="0" lang="en-US" sz="2000" b="1" i="0" u="none" strike="noStrike" kern="0" cap="none" spc="0" normalizeH="0" baseline="0" noProof="0">
                <a:ln>
                  <a:noFill/>
                </a:ln>
                <a:solidFill>
                  <a:srgbClr val="8F8F5C"/>
                </a:solidFill>
                <a:effectLst/>
                <a:uLnTx/>
                <a:uFillTx/>
                <a:latin typeface="Arial" charset="0"/>
              </a:rPr>
              <a:t>,</a:t>
            </a:r>
            <a:br>
              <a:rPr kumimoji="0" lang="en-US" sz="2000" b="1" i="0" u="none" strike="noStrike" kern="0" cap="none" spc="0" normalizeH="0" baseline="0" noProof="0">
                <a:ln>
                  <a:noFill/>
                </a:ln>
                <a:solidFill>
                  <a:srgbClr val="8F8F5C"/>
                </a:solidFill>
                <a:effectLst/>
                <a:uLnTx/>
                <a:uFillTx/>
                <a:latin typeface="Arial" charset="0"/>
              </a:rPr>
            </a:br>
            <a:r>
              <a:rPr kumimoji="0" lang="en-US" sz="2000" b="1" i="0" u="none" strike="noStrike" kern="0" cap="none" spc="0" normalizeH="0" baseline="0" noProof="0">
                <a:ln>
                  <a:noFill/>
                </a:ln>
                <a:solidFill>
                  <a:srgbClr val="8F8F5C"/>
                </a:solidFill>
                <a:effectLst/>
                <a:uLnTx/>
                <a:uFillTx/>
                <a:latin typeface="Arial" charset="0"/>
              </a:rPr>
              <a:t>with a common technology for configuring...</a:t>
            </a:r>
          </a:p>
        </p:txBody>
      </p:sp>
      <p:sp>
        <p:nvSpPr>
          <p:cNvPr id="58" name="Text Box 15"/>
          <p:cNvSpPr txBox="1">
            <a:spLocks noChangeArrowheads="1"/>
          </p:cNvSpPr>
          <p:nvPr/>
        </p:nvSpPr>
        <p:spPr bwMode="auto">
          <a:xfrm>
            <a:off x="757238" y="48212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2000" b="1" i="0" u="none" strike="noStrike" kern="0" cap="none" spc="0" normalizeH="0" baseline="0" noProof="0">
                <a:ln>
                  <a:noFill/>
                </a:ln>
                <a:solidFill>
                  <a:srgbClr val="8F8F5C"/>
                </a:solidFill>
                <a:effectLst/>
                <a:uLnTx/>
                <a:uFillTx/>
                <a:latin typeface="Arial" charset="0"/>
              </a:rPr>
              <a:t>Data</a:t>
            </a:r>
            <a:br>
              <a:rPr kumimoji="0" lang="en-US" sz="2000" b="1" i="0" u="none" strike="noStrike" kern="0" cap="none" spc="0" normalizeH="0" baseline="0" noProof="0">
                <a:ln>
                  <a:noFill/>
                </a:ln>
                <a:solidFill>
                  <a:srgbClr val="8F8F5C"/>
                </a:solidFill>
                <a:effectLst/>
                <a:uLnTx/>
                <a:uFillTx/>
                <a:latin typeface="Arial" charset="0"/>
              </a:rPr>
            </a:br>
            <a:r>
              <a:rPr kumimoji="0" lang="en-US" sz="2000" b="1" i="0" u="none" strike="noStrike" kern="0" cap="none" spc="0" normalizeH="0" baseline="0" noProof="0">
                <a:ln>
                  <a:noFill/>
                </a:ln>
                <a:solidFill>
                  <a:srgbClr val="8F8F5C"/>
                </a:solidFill>
                <a:effectLst/>
                <a:uLnTx/>
                <a:uFillTx/>
                <a:latin typeface="Arial" charset="0"/>
              </a:rPr>
              <a:t>Model</a:t>
            </a:r>
          </a:p>
        </p:txBody>
      </p:sp>
      <p:sp>
        <p:nvSpPr>
          <p:cNvPr id="59" name="Rectangle 16"/>
          <p:cNvSpPr>
            <a:spLocks noChangeArrowheads="1"/>
          </p:cNvSpPr>
          <p:nvPr/>
        </p:nvSpPr>
        <p:spPr bwMode="auto">
          <a:xfrm>
            <a:off x="663575" y="4684713"/>
            <a:ext cx="1560513" cy="882650"/>
          </a:xfrm>
          <a:prstGeom prst="rect">
            <a:avLst/>
          </a:prstGeom>
          <a:noFill/>
          <a:ln w="28575" algn="ctr">
            <a:solidFill>
              <a:srgbClr val="8F8F5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0" name="Text Box 17"/>
          <p:cNvSpPr txBox="1">
            <a:spLocks noChangeArrowheads="1"/>
          </p:cNvSpPr>
          <p:nvPr/>
        </p:nvSpPr>
        <p:spPr bwMode="auto">
          <a:xfrm>
            <a:off x="2847975" y="48212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2000" b="1" i="0" u="none" strike="noStrike" kern="0" cap="none" spc="0" normalizeH="0" baseline="0" noProof="0">
                <a:ln>
                  <a:noFill/>
                </a:ln>
                <a:solidFill>
                  <a:srgbClr val="D33819"/>
                </a:solidFill>
                <a:effectLst/>
                <a:uLnTx/>
                <a:uFillTx/>
                <a:latin typeface="Arial" charset="0"/>
              </a:rPr>
              <a:t>User</a:t>
            </a:r>
            <a:br>
              <a:rPr kumimoji="0" lang="en-US" sz="2000" b="1" i="0" u="none" strike="noStrike" kern="0" cap="none" spc="0" normalizeH="0" baseline="0" noProof="0">
                <a:ln>
                  <a:noFill/>
                </a:ln>
                <a:solidFill>
                  <a:srgbClr val="D33819"/>
                </a:solidFill>
                <a:effectLst/>
                <a:uLnTx/>
                <a:uFillTx/>
                <a:latin typeface="Arial" charset="0"/>
              </a:rPr>
            </a:br>
            <a:r>
              <a:rPr kumimoji="0" lang="en-US" sz="2000" b="1" i="0" u="none" strike="noStrike" kern="0" cap="none" spc="0" normalizeH="0" baseline="0" noProof="0">
                <a:ln>
                  <a:noFill/>
                </a:ln>
                <a:solidFill>
                  <a:srgbClr val="D33819"/>
                </a:solidFill>
                <a:effectLst/>
                <a:uLnTx/>
                <a:uFillTx/>
                <a:latin typeface="Arial" charset="0"/>
              </a:rPr>
              <a:t>Interface</a:t>
            </a:r>
          </a:p>
        </p:txBody>
      </p:sp>
      <p:sp>
        <p:nvSpPr>
          <p:cNvPr id="61" name="Rectangle 18"/>
          <p:cNvSpPr>
            <a:spLocks noChangeArrowheads="1"/>
          </p:cNvSpPr>
          <p:nvPr/>
        </p:nvSpPr>
        <p:spPr bwMode="auto">
          <a:xfrm>
            <a:off x="2754313" y="4684713"/>
            <a:ext cx="1560512" cy="882650"/>
          </a:xfrm>
          <a:prstGeom prst="rect">
            <a:avLst/>
          </a:prstGeom>
          <a:noFill/>
          <a:ln w="28575" algn="ctr">
            <a:solidFill>
              <a:srgbClr val="D3381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2" name="Text Box 19"/>
          <p:cNvSpPr txBox="1">
            <a:spLocks noChangeArrowheads="1"/>
          </p:cNvSpPr>
          <p:nvPr/>
        </p:nvSpPr>
        <p:spPr bwMode="auto">
          <a:xfrm>
            <a:off x="4940300" y="48212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2000" b="1" i="0" u="none" strike="noStrike" kern="0" cap="none" spc="0" normalizeH="0" baseline="0" noProof="0">
                <a:ln>
                  <a:noFill/>
                </a:ln>
                <a:solidFill>
                  <a:srgbClr val="8F8F5C"/>
                </a:solidFill>
                <a:effectLst/>
                <a:uLnTx/>
                <a:uFillTx/>
                <a:latin typeface="Arial" charset="0"/>
              </a:rPr>
              <a:t>Business</a:t>
            </a:r>
            <a:br>
              <a:rPr kumimoji="0" lang="en-US" sz="2000" b="1" i="0" u="none" strike="noStrike" kern="0" cap="none" spc="0" normalizeH="0" baseline="0" noProof="0">
                <a:ln>
                  <a:noFill/>
                </a:ln>
                <a:solidFill>
                  <a:srgbClr val="8F8F5C"/>
                </a:solidFill>
                <a:effectLst/>
                <a:uLnTx/>
                <a:uFillTx/>
                <a:latin typeface="Arial" charset="0"/>
              </a:rPr>
            </a:br>
            <a:r>
              <a:rPr kumimoji="0" lang="en-US" sz="2000" b="1" i="0" u="none" strike="noStrike" kern="0" cap="none" spc="0" normalizeH="0" baseline="0" noProof="0">
                <a:ln>
                  <a:noFill/>
                </a:ln>
                <a:solidFill>
                  <a:srgbClr val="8F8F5C"/>
                </a:solidFill>
                <a:effectLst/>
                <a:uLnTx/>
                <a:uFillTx/>
                <a:latin typeface="Arial" charset="0"/>
              </a:rPr>
              <a:t>Logic</a:t>
            </a:r>
          </a:p>
        </p:txBody>
      </p:sp>
      <p:sp>
        <p:nvSpPr>
          <p:cNvPr id="63" name="Rectangle 20"/>
          <p:cNvSpPr>
            <a:spLocks noChangeArrowheads="1"/>
          </p:cNvSpPr>
          <p:nvPr/>
        </p:nvSpPr>
        <p:spPr bwMode="auto">
          <a:xfrm>
            <a:off x="4846638" y="4684713"/>
            <a:ext cx="1560512" cy="882650"/>
          </a:xfrm>
          <a:prstGeom prst="rect">
            <a:avLst/>
          </a:prstGeom>
          <a:noFill/>
          <a:ln w="28575" algn="ctr">
            <a:solidFill>
              <a:srgbClr val="8F8F5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4" name="Text Box 21"/>
          <p:cNvSpPr txBox="1">
            <a:spLocks noChangeArrowheads="1"/>
          </p:cNvSpPr>
          <p:nvPr/>
        </p:nvSpPr>
        <p:spPr bwMode="auto">
          <a:xfrm>
            <a:off x="7032625" y="48212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2000" b="1" i="0" u="none" strike="noStrike" kern="0" cap="none" spc="0" normalizeH="0" baseline="0" noProof="0">
                <a:ln>
                  <a:noFill/>
                </a:ln>
                <a:solidFill>
                  <a:srgbClr val="8F8F5C"/>
                </a:solidFill>
                <a:effectLst/>
                <a:uLnTx/>
                <a:uFillTx/>
                <a:latin typeface="Arial" charset="0"/>
              </a:rPr>
              <a:t>Integration</a:t>
            </a:r>
            <a:br>
              <a:rPr kumimoji="0" lang="en-US" sz="2000" b="1" i="0" u="none" strike="noStrike" kern="0" cap="none" spc="0" normalizeH="0" baseline="0" noProof="0">
                <a:ln>
                  <a:noFill/>
                </a:ln>
                <a:solidFill>
                  <a:srgbClr val="8F8F5C"/>
                </a:solidFill>
                <a:effectLst/>
                <a:uLnTx/>
                <a:uFillTx/>
                <a:latin typeface="Arial" charset="0"/>
              </a:rPr>
            </a:br>
            <a:r>
              <a:rPr kumimoji="0" lang="en-US" sz="2000" b="1" i="0" u="none" strike="noStrike" kern="0" cap="none" spc="0" normalizeH="0" baseline="0" noProof="0">
                <a:ln>
                  <a:noFill/>
                </a:ln>
                <a:solidFill>
                  <a:srgbClr val="8F8F5C"/>
                </a:solidFill>
                <a:effectLst/>
                <a:uLnTx/>
                <a:uFillTx/>
                <a:latin typeface="Arial" charset="0"/>
              </a:rPr>
              <a:t>APIs</a:t>
            </a:r>
          </a:p>
        </p:txBody>
      </p:sp>
      <p:sp>
        <p:nvSpPr>
          <p:cNvPr id="65" name="Rectangle 22"/>
          <p:cNvSpPr>
            <a:spLocks noChangeArrowheads="1"/>
          </p:cNvSpPr>
          <p:nvPr/>
        </p:nvSpPr>
        <p:spPr bwMode="auto">
          <a:xfrm>
            <a:off x="6938963" y="4684713"/>
            <a:ext cx="1560512" cy="882650"/>
          </a:xfrm>
          <a:prstGeom prst="rect">
            <a:avLst/>
          </a:prstGeom>
          <a:noFill/>
          <a:ln w="28575" algn="ctr">
            <a:solidFill>
              <a:srgbClr val="8F8F5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6" name="Rectangle 13"/>
          <p:cNvSpPr>
            <a:spLocks noChangeArrowheads="1"/>
          </p:cNvSpPr>
          <p:nvPr/>
        </p:nvSpPr>
        <p:spPr bwMode="auto">
          <a:xfrm>
            <a:off x="392113" y="1501775"/>
            <a:ext cx="2128837" cy="1955800"/>
          </a:xfrm>
          <a:prstGeom prst="rect">
            <a:avLst/>
          </a:prstGeom>
          <a:noFill/>
          <a:ln w="28575" algn="ctr">
            <a:solidFill>
              <a:srgbClr val="E78A2D"/>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 name="Text Box 14"/>
          <p:cNvSpPr txBox="1">
            <a:spLocks noChangeArrowheads="1"/>
          </p:cNvSpPr>
          <p:nvPr/>
        </p:nvSpPr>
        <p:spPr bwMode="auto">
          <a:xfrm>
            <a:off x="504825" y="1487488"/>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0" fontAlgn="auto" latinLnBrk="0" hangingPunct="0">
              <a:lnSpc>
                <a:spcPct val="100000"/>
              </a:lnSpc>
              <a:spcBef>
                <a:spcPts val="0"/>
              </a:spcBef>
              <a:spcAft>
                <a:spcPct val="0"/>
              </a:spcAft>
              <a:buClrTx/>
              <a:buSzTx/>
              <a:buFontTx/>
              <a:buNone/>
              <a:tabLst/>
              <a:defRPr/>
            </a:pPr>
            <a:r>
              <a:rPr kumimoji="0" lang="en-US" sz="2000" b="1" i="0" u="none" strike="noStrike" kern="0" cap="none" spc="0" normalizeH="0" baseline="0" noProof="0">
                <a:ln>
                  <a:noFill/>
                </a:ln>
                <a:solidFill>
                  <a:srgbClr val="000000"/>
                </a:solidFill>
                <a:effectLst/>
                <a:uLnTx/>
                <a:uFillTx/>
                <a:latin typeface="Arial" charset="0"/>
              </a:rPr>
              <a:t>BillingCenter</a:t>
            </a:r>
          </a:p>
        </p:txBody>
      </p:sp>
      <p:sp>
        <p:nvSpPr>
          <p:cNvPr id="68" name="Text Box 4"/>
          <p:cNvSpPr txBox="1">
            <a:spLocks noChangeArrowheads="1"/>
          </p:cNvSpPr>
          <p:nvPr/>
        </p:nvSpPr>
        <p:spPr bwMode="auto">
          <a:xfrm>
            <a:off x="1557338" y="26638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C0C0C0"/>
                </a:solidFill>
                <a:effectLst/>
                <a:uLnTx/>
                <a:uFillTx/>
                <a:latin typeface="Arial" charset="0"/>
              </a:rPr>
              <a:t>Int.</a:t>
            </a:r>
            <a:br>
              <a:rPr kumimoji="0" lang="en-US" sz="1800" b="1" i="0" u="none" strike="noStrike" kern="0" cap="none" spc="0" normalizeH="0" baseline="0" noProof="0">
                <a:ln>
                  <a:noFill/>
                </a:ln>
                <a:solidFill>
                  <a:srgbClr val="C0C0C0"/>
                </a:solidFill>
                <a:effectLst/>
                <a:uLnTx/>
                <a:uFillTx/>
                <a:latin typeface="Arial" charset="0"/>
              </a:rPr>
            </a:br>
            <a:r>
              <a:rPr kumimoji="0" lang="en-US" sz="1800" b="1" i="0" u="none" strike="noStrike" kern="0" cap="none" spc="0" normalizeH="0" baseline="0" noProof="0">
                <a:ln>
                  <a:noFill/>
                </a:ln>
                <a:solidFill>
                  <a:srgbClr val="C0C0C0"/>
                </a:solidFill>
                <a:effectLst/>
                <a:uLnTx/>
                <a:uFillTx/>
                <a:latin typeface="Arial" charset="0"/>
              </a:rPr>
              <a:t>APIs</a:t>
            </a:r>
          </a:p>
        </p:txBody>
      </p:sp>
      <p:sp>
        <p:nvSpPr>
          <p:cNvPr id="69" name="Text Box 5"/>
          <p:cNvSpPr txBox="1">
            <a:spLocks noChangeArrowheads="1"/>
          </p:cNvSpPr>
          <p:nvPr/>
        </p:nvSpPr>
        <p:spPr bwMode="auto">
          <a:xfrm>
            <a:off x="533400" y="26638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C0C0C0"/>
                </a:solidFill>
                <a:effectLst/>
                <a:uLnTx/>
                <a:uFillTx/>
                <a:latin typeface="Arial" charset="0"/>
              </a:rPr>
              <a:t>Bus.</a:t>
            </a:r>
            <a:br>
              <a:rPr kumimoji="0" lang="en-US" sz="1800" b="1" i="0" u="none" strike="noStrike" kern="0" cap="none" spc="0" normalizeH="0" baseline="0" noProof="0">
                <a:ln>
                  <a:noFill/>
                </a:ln>
                <a:solidFill>
                  <a:srgbClr val="C0C0C0"/>
                </a:solidFill>
                <a:effectLst/>
                <a:uLnTx/>
                <a:uFillTx/>
                <a:latin typeface="Arial" charset="0"/>
              </a:rPr>
            </a:br>
            <a:r>
              <a:rPr kumimoji="0" lang="en-US" sz="1800" b="1" i="0" u="none" strike="noStrike" kern="0" cap="none" spc="0" normalizeH="0" baseline="0" noProof="0">
                <a:ln>
                  <a:noFill/>
                </a:ln>
                <a:solidFill>
                  <a:srgbClr val="C0C0C0"/>
                </a:solidFill>
                <a:effectLst/>
                <a:uLnTx/>
                <a:uFillTx/>
                <a:latin typeface="Arial" charset="0"/>
              </a:rPr>
              <a:t>Logic</a:t>
            </a:r>
          </a:p>
        </p:txBody>
      </p:sp>
      <p:sp>
        <p:nvSpPr>
          <p:cNvPr id="70" name="Text Box 6"/>
          <p:cNvSpPr txBox="1">
            <a:spLocks noChangeArrowheads="1"/>
          </p:cNvSpPr>
          <p:nvPr/>
        </p:nvSpPr>
        <p:spPr bwMode="auto">
          <a:xfrm>
            <a:off x="533400" y="19224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C0C0C0"/>
                </a:solidFill>
                <a:effectLst/>
                <a:uLnTx/>
                <a:uFillTx/>
                <a:latin typeface="Arial" charset="0"/>
              </a:rPr>
              <a:t>Data</a:t>
            </a:r>
            <a:br>
              <a:rPr kumimoji="0" lang="en-US" sz="1800" b="1" i="0" u="none" strike="noStrike" kern="0" cap="none" spc="0" normalizeH="0" baseline="0" noProof="0">
                <a:ln>
                  <a:noFill/>
                </a:ln>
                <a:solidFill>
                  <a:srgbClr val="C0C0C0"/>
                </a:solidFill>
                <a:effectLst/>
                <a:uLnTx/>
                <a:uFillTx/>
                <a:latin typeface="Arial" charset="0"/>
              </a:rPr>
            </a:br>
            <a:r>
              <a:rPr kumimoji="0" lang="en-US" sz="1800" b="1" i="0" u="none" strike="noStrike" kern="0" cap="none" spc="0" normalizeH="0" baseline="0" noProof="0">
                <a:ln>
                  <a:noFill/>
                </a:ln>
                <a:solidFill>
                  <a:srgbClr val="C0C0C0"/>
                </a:solidFill>
                <a:effectLst/>
                <a:uLnTx/>
                <a:uFillTx/>
                <a:latin typeface="Arial" charset="0"/>
              </a:rPr>
              <a:t>Model</a:t>
            </a:r>
          </a:p>
        </p:txBody>
      </p:sp>
      <p:sp>
        <p:nvSpPr>
          <p:cNvPr id="71" name="Rectangle 33"/>
          <p:cNvSpPr>
            <a:spLocks noChangeArrowheads="1"/>
          </p:cNvSpPr>
          <p:nvPr/>
        </p:nvSpPr>
        <p:spPr bwMode="auto">
          <a:xfrm>
            <a:off x="465138" y="1874838"/>
            <a:ext cx="930275" cy="646112"/>
          </a:xfrm>
          <a:prstGeom prst="rect">
            <a:avLst/>
          </a:prstGeom>
          <a:noFill/>
          <a:ln w="28575" algn="ctr">
            <a:solidFill>
              <a:srgbClr val="C0C0C0"/>
            </a:solid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dirty="0">
              <a:ln>
                <a:noFill/>
              </a:ln>
              <a:solidFill>
                <a:srgbClr val="E78A2D"/>
              </a:solidFill>
              <a:effectLst/>
              <a:uLnTx/>
              <a:uFillTx/>
            </a:endParaRPr>
          </a:p>
        </p:txBody>
      </p:sp>
      <p:sp>
        <p:nvSpPr>
          <p:cNvPr id="72" name="Rectangle 34"/>
          <p:cNvSpPr>
            <a:spLocks noChangeArrowheads="1"/>
          </p:cNvSpPr>
          <p:nvPr/>
        </p:nvSpPr>
        <p:spPr bwMode="auto">
          <a:xfrm>
            <a:off x="1489075" y="1874838"/>
            <a:ext cx="930275" cy="646112"/>
          </a:xfrm>
          <a:prstGeom prst="rect">
            <a:avLst/>
          </a:prstGeom>
          <a:noFill/>
          <a:ln w="28575" algn="ctr">
            <a:solidFill>
              <a:srgbClr val="E78A2D"/>
            </a:solid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dirty="0">
              <a:ln>
                <a:noFill/>
              </a:ln>
              <a:solidFill>
                <a:srgbClr val="E78A2D"/>
              </a:solidFill>
              <a:effectLst/>
              <a:uLnTx/>
              <a:uFillTx/>
            </a:endParaRPr>
          </a:p>
        </p:txBody>
      </p:sp>
      <p:sp>
        <p:nvSpPr>
          <p:cNvPr id="73" name="Rectangle 35"/>
          <p:cNvSpPr>
            <a:spLocks noChangeArrowheads="1"/>
          </p:cNvSpPr>
          <p:nvPr/>
        </p:nvSpPr>
        <p:spPr bwMode="auto">
          <a:xfrm>
            <a:off x="1489075" y="2616200"/>
            <a:ext cx="930275" cy="646113"/>
          </a:xfrm>
          <a:prstGeom prst="rect">
            <a:avLst/>
          </a:prstGeom>
          <a:noFill/>
          <a:ln w="28575" algn="ctr">
            <a:solidFill>
              <a:srgbClr val="C0C0C0"/>
            </a:solid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dirty="0">
              <a:ln>
                <a:noFill/>
              </a:ln>
              <a:solidFill>
                <a:srgbClr val="E78A2D"/>
              </a:solidFill>
              <a:effectLst/>
              <a:uLnTx/>
              <a:uFillTx/>
            </a:endParaRPr>
          </a:p>
        </p:txBody>
      </p:sp>
      <p:sp>
        <p:nvSpPr>
          <p:cNvPr id="74" name="Rectangle 36"/>
          <p:cNvSpPr>
            <a:spLocks noChangeArrowheads="1"/>
          </p:cNvSpPr>
          <p:nvPr/>
        </p:nvSpPr>
        <p:spPr bwMode="auto">
          <a:xfrm>
            <a:off x="465138" y="2616200"/>
            <a:ext cx="930275" cy="646113"/>
          </a:xfrm>
          <a:prstGeom prst="rect">
            <a:avLst/>
          </a:prstGeom>
          <a:noFill/>
          <a:ln w="28575" algn="ctr">
            <a:solidFill>
              <a:srgbClr val="C0C0C0"/>
            </a:solid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dirty="0">
              <a:ln>
                <a:noFill/>
              </a:ln>
              <a:solidFill>
                <a:srgbClr val="E78A2D"/>
              </a:solidFill>
              <a:effectLst/>
              <a:uLnTx/>
              <a:uFillTx/>
            </a:endParaRPr>
          </a:p>
        </p:txBody>
      </p:sp>
      <p:sp>
        <p:nvSpPr>
          <p:cNvPr id="75" name="Text Box 37"/>
          <p:cNvSpPr txBox="1">
            <a:spLocks noChangeArrowheads="1"/>
          </p:cNvSpPr>
          <p:nvPr/>
        </p:nvSpPr>
        <p:spPr bwMode="auto">
          <a:xfrm>
            <a:off x="1557338" y="1922463"/>
            <a:ext cx="793750" cy="549275"/>
          </a:xfrm>
          <a:prstGeom prst="rect">
            <a:avLst/>
          </a:prstGeom>
          <a:noFill/>
          <a:ln w="28575" algn="ctr">
            <a:noFill/>
            <a:miter lim="800000"/>
            <a:headEnd/>
            <a:tailEnd/>
          </a:ln>
        </p:spPr>
        <p:txBody>
          <a:bodyPr lIns="0" tIns="0" rIns="0" bIns="0"/>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0" i="0" u="none" strike="noStrike" kern="0" cap="none" spc="0" normalizeH="0" baseline="0" noProof="0" dirty="0">
                <a:ln>
                  <a:noFill/>
                </a:ln>
                <a:solidFill>
                  <a:srgbClr val="E78A2D"/>
                </a:solidFill>
                <a:effectLst/>
                <a:uLnTx/>
                <a:uFillTx/>
              </a:rPr>
              <a:t>User</a:t>
            </a:r>
            <a:br>
              <a:rPr kumimoji="0" lang="en-US" sz="1800" b="0" i="0" u="none" strike="noStrike" kern="0" cap="none" spc="0" normalizeH="0" baseline="0" noProof="0" dirty="0">
                <a:ln>
                  <a:noFill/>
                </a:ln>
                <a:solidFill>
                  <a:srgbClr val="E78A2D"/>
                </a:solidFill>
                <a:effectLst/>
                <a:uLnTx/>
                <a:uFillTx/>
              </a:rPr>
            </a:br>
            <a:r>
              <a:rPr kumimoji="0" lang="en-US" sz="1800" b="0" i="0" u="none" strike="noStrike" kern="0" cap="none" spc="0" normalizeH="0" baseline="0" noProof="0" dirty="0">
                <a:ln>
                  <a:noFill/>
                </a:ln>
                <a:solidFill>
                  <a:srgbClr val="E78A2D"/>
                </a:solidFill>
                <a:effectLst/>
                <a:uLnTx/>
                <a:uFillTx/>
              </a:rPr>
              <a:t>Inter.</a:t>
            </a:r>
          </a:p>
        </p:txBody>
      </p:sp>
      <p:sp>
        <p:nvSpPr>
          <p:cNvPr id="76" name="AutoShape 49"/>
          <p:cNvSpPr>
            <a:spLocks noChangeArrowheads="1"/>
          </p:cNvSpPr>
          <p:nvPr/>
        </p:nvSpPr>
        <p:spPr bwMode="auto">
          <a:xfrm>
            <a:off x="996950" y="3371850"/>
            <a:ext cx="914400" cy="646113"/>
          </a:xfrm>
          <a:prstGeom prst="upArrow">
            <a:avLst>
              <a:gd name="adj1" fmla="val 50000"/>
              <a:gd name="adj2" fmla="val 25000"/>
            </a:avLst>
          </a:prstGeom>
          <a:gradFill rotWithShape="1">
            <a:gsLst>
              <a:gs pos="0">
                <a:srgbClr val="FF9933"/>
              </a:gs>
              <a:gs pos="100000">
                <a:srgbClr val="8F8F5C"/>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21770650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Location groups in BillingCenter application</a:t>
            </a:r>
            <a:endParaRPr lang="en-US" sz="2600" smtClean="0"/>
          </a:p>
        </p:txBody>
      </p:sp>
      <p:sp>
        <p:nvSpPr>
          <p:cNvPr id="16388" name="Content Placeholder 17"/>
          <p:cNvSpPr>
            <a:spLocks noGrp="1"/>
          </p:cNvSpPr>
          <p:nvPr>
            <p:ph idx="1"/>
          </p:nvPr>
        </p:nvSpPr>
        <p:spPr/>
        <p:txBody>
          <a:bodyPr/>
          <a:lstStyle/>
          <a:p>
            <a:pPr>
              <a:buFont typeface="Arial" charset="0"/>
              <a:buChar char="•"/>
            </a:pPr>
            <a:r>
              <a:rPr lang="en-US" smtClean="0"/>
              <a:t>Some tabs have two location groups</a:t>
            </a:r>
          </a:p>
        </p:txBody>
      </p:sp>
      <p:sp>
        <p:nvSpPr>
          <p:cNvPr id="16389" name="Text Box 7"/>
          <p:cNvSpPr txBox="1">
            <a:spLocks noChangeArrowheads="1"/>
          </p:cNvSpPr>
          <p:nvPr/>
        </p:nvSpPr>
        <p:spPr bwMode="auto">
          <a:xfrm>
            <a:off x="407988" y="1493838"/>
            <a:ext cx="2479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D33819"/>
                </a:solidFill>
              </a:rPr>
              <a:t>DesktopGroup.pcf</a:t>
            </a:r>
            <a:endParaRPr lang="en-US" dirty="0">
              <a:solidFill>
                <a:srgbClr val="D33819"/>
              </a:solidFill>
            </a:endParaRPr>
          </a:p>
        </p:txBody>
      </p:sp>
      <p:sp>
        <p:nvSpPr>
          <p:cNvPr id="16390" name="Text Box 9"/>
          <p:cNvSpPr txBox="1">
            <a:spLocks noChangeArrowheads="1"/>
          </p:cNvSpPr>
          <p:nvPr/>
        </p:nvSpPr>
        <p:spPr bwMode="auto">
          <a:xfrm>
            <a:off x="3068638" y="1493838"/>
            <a:ext cx="2282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819"/>
                </a:solidFill>
              </a:rPr>
              <a:t>PolicyGroup.pcf</a:t>
            </a:r>
            <a:r>
              <a:rPr lang="en-US"/>
              <a:t/>
            </a:r>
            <a:br>
              <a:rPr lang="en-US"/>
            </a:br>
            <a:r>
              <a:rPr lang="en-US">
                <a:solidFill>
                  <a:srgbClr val="04628C"/>
                </a:solidFill>
              </a:rPr>
              <a:t>PoliciesGroup.pcf</a:t>
            </a:r>
          </a:p>
        </p:txBody>
      </p:sp>
      <p:sp>
        <p:nvSpPr>
          <p:cNvPr id="16391" name="Text Box 10"/>
          <p:cNvSpPr txBox="1">
            <a:spLocks noChangeArrowheads="1"/>
          </p:cNvSpPr>
          <p:nvPr/>
        </p:nvSpPr>
        <p:spPr bwMode="auto">
          <a:xfrm>
            <a:off x="5473700" y="1493838"/>
            <a:ext cx="234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SearchGroup.pcf</a:t>
            </a:r>
          </a:p>
        </p:txBody>
      </p:sp>
      <p:sp>
        <p:nvSpPr>
          <p:cNvPr id="16392" name="Text Box 12"/>
          <p:cNvSpPr txBox="1">
            <a:spLocks noChangeArrowheads="1"/>
          </p:cNvSpPr>
          <p:nvPr/>
        </p:nvSpPr>
        <p:spPr bwMode="auto">
          <a:xfrm>
            <a:off x="193675" y="4248150"/>
            <a:ext cx="248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AccountGroup.pcf</a:t>
            </a:r>
            <a:r>
              <a:rPr lang="en-US"/>
              <a:t/>
            </a:r>
            <a:br>
              <a:rPr lang="en-US"/>
            </a:br>
            <a:r>
              <a:rPr lang="en-US">
                <a:solidFill>
                  <a:srgbClr val="04628C"/>
                </a:solidFill>
              </a:rPr>
              <a:t>AccountsGroup.pcf</a:t>
            </a:r>
            <a:br>
              <a:rPr lang="en-US">
                <a:solidFill>
                  <a:srgbClr val="04628C"/>
                </a:solidFill>
              </a:rPr>
            </a:br>
            <a:endParaRPr lang="en-US">
              <a:solidFill>
                <a:srgbClr val="04628C"/>
              </a:solidFill>
            </a:endParaRPr>
          </a:p>
        </p:txBody>
      </p:sp>
      <p:sp>
        <p:nvSpPr>
          <p:cNvPr id="16393" name="Text Box 14"/>
          <p:cNvSpPr txBox="1">
            <a:spLocks noChangeArrowheads="1"/>
          </p:cNvSpPr>
          <p:nvPr/>
        </p:nvSpPr>
        <p:spPr bwMode="auto">
          <a:xfrm>
            <a:off x="3043238" y="4248150"/>
            <a:ext cx="30257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ProducerDetailGroup.pcf </a:t>
            </a:r>
            <a:r>
              <a:rPr lang="en-US">
                <a:solidFill>
                  <a:srgbClr val="04628C"/>
                </a:solidFill>
              </a:rPr>
              <a:t>ProducersGroup.pcf</a:t>
            </a:r>
            <a:br>
              <a:rPr lang="en-US">
                <a:solidFill>
                  <a:srgbClr val="04628C"/>
                </a:solidFill>
              </a:rPr>
            </a:br>
            <a:r>
              <a:rPr lang="en-US">
                <a:solidFill>
                  <a:srgbClr val="04628C"/>
                </a:solidFill>
              </a:rPr>
              <a:t/>
            </a:r>
            <a:br>
              <a:rPr lang="en-US">
                <a:solidFill>
                  <a:srgbClr val="04628C"/>
                </a:solidFill>
              </a:rPr>
            </a:br>
            <a:endParaRPr lang="en-US">
              <a:solidFill>
                <a:srgbClr val="04628C"/>
              </a:solidFill>
            </a:endParaRPr>
          </a:p>
        </p:txBody>
      </p:sp>
      <p:sp>
        <p:nvSpPr>
          <p:cNvPr id="16394" name="Text Box 15"/>
          <p:cNvSpPr txBox="1">
            <a:spLocks noChangeArrowheads="1"/>
          </p:cNvSpPr>
          <p:nvPr/>
        </p:nvSpPr>
        <p:spPr bwMode="auto">
          <a:xfrm>
            <a:off x="6216650" y="4248150"/>
            <a:ext cx="2646363"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Admin.pcf</a:t>
            </a:r>
            <a:r>
              <a:rPr lang="en-US"/>
              <a:t/>
            </a:r>
            <a:br>
              <a:rPr lang="en-US"/>
            </a:br>
            <a:r>
              <a:rPr lang="en-US" b="0">
                <a:solidFill>
                  <a:schemeClr val="bg1"/>
                </a:solidFill>
              </a:rPr>
              <a:t>(Visible only if user can view any administration screen)</a:t>
            </a:r>
          </a:p>
        </p:txBody>
      </p:sp>
      <p:sp>
        <p:nvSpPr>
          <p:cNvPr id="16395" name="Line 16"/>
          <p:cNvSpPr>
            <a:spLocks noChangeShapeType="1"/>
          </p:cNvSpPr>
          <p:nvPr/>
        </p:nvSpPr>
        <p:spPr bwMode="auto">
          <a:xfrm>
            <a:off x="1308099" y="1851025"/>
            <a:ext cx="1374775" cy="1077785"/>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6" name="Line 17"/>
          <p:cNvSpPr>
            <a:spLocks noChangeShapeType="1"/>
          </p:cNvSpPr>
          <p:nvPr/>
        </p:nvSpPr>
        <p:spPr bwMode="auto">
          <a:xfrm>
            <a:off x="3956049" y="2076451"/>
            <a:ext cx="1110802" cy="85236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7" name="Line 18"/>
          <p:cNvSpPr>
            <a:spLocks noChangeShapeType="1"/>
          </p:cNvSpPr>
          <p:nvPr/>
        </p:nvSpPr>
        <p:spPr bwMode="auto">
          <a:xfrm>
            <a:off x="6454774" y="1879600"/>
            <a:ext cx="699060" cy="104921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8" name="Line 20"/>
          <p:cNvSpPr>
            <a:spLocks noChangeShapeType="1"/>
          </p:cNvSpPr>
          <p:nvPr/>
        </p:nvSpPr>
        <p:spPr bwMode="auto">
          <a:xfrm flipV="1">
            <a:off x="1328738" y="3309937"/>
            <a:ext cx="2627311" cy="936625"/>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9" name="Line 22"/>
          <p:cNvSpPr>
            <a:spLocks noChangeShapeType="1"/>
          </p:cNvSpPr>
          <p:nvPr/>
        </p:nvSpPr>
        <p:spPr bwMode="auto">
          <a:xfrm flipV="1">
            <a:off x="4586287" y="3309937"/>
            <a:ext cx="1308903" cy="92075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400" name="Line 23"/>
          <p:cNvSpPr>
            <a:spLocks noChangeShapeType="1"/>
          </p:cNvSpPr>
          <p:nvPr/>
        </p:nvSpPr>
        <p:spPr bwMode="auto">
          <a:xfrm flipV="1">
            <a:off x="7539831" y="3283680"/>
            <a:ext cx="786588" cy="964469"/>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401" name="Text Box 26"/>
          <p:cNvSpPr txBox="1">
            <a:spLocks noChangeArrowheads="1"/>
          </p:cNvSpPr>
          <p:nvPr/>
        </p:nvSpPr>
        <p:spPr bwMode="auto">
          <a:xfrm>
            <a:off x="350838" y="5456238"/>
            <a:ext cx="542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Note: Blue indicates a search location group</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01" y="2928810"/>
            <a:ext cx="8869680" cy="35487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0789028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795338"/>
            <a:ext cx="6635973" cy="4603910"/>
          </a:xfrm>
          <a:prstGeom prst="rect">
            <a:avLst/>
          </a:prstGeom>
          <a:noFill/>
          <a:ln w="9525">
            <a:solidFill>
              <a:srgbClr val="000000"/>
            </a:solidFill>
            <a:miter lim="800000"/>
            <a:headEnd/>
            <a:tailEnd/>
          </a:ln>
          <a:effectLst>
            <a:outerShdw blurRad="63500" dist="35921" dir="2700000" algn="ctr" rotWithShape="0">
              <a:srgbClr val="FFFFFF">
                <a:lumMod val="65000"/>
              </a:srgbClr>
            </a:outerShdw>
          </a:effectLst>
          <a:extLst>
            <a:ext uri="{909E8E84-426E-40DD-AFC4-6F175D3DCCD1}">
              <a14:hiddenFill xmlns:a14="http://schemas.microsoft.com/office/drawing/2010/main">
                <a:solidFill>
                  <a:schemeClr val="accent1"/>
                </a:solidFill>
              </a14:hiddenFill>
            </a:ext>
          </a:extLst>
        </p:spPr>
      </p:pic>
      <p:sp>
        <p:nvSpPr>
          <p:cNvPr id="9" name="Rectangle 4"/>
          <p:cNvSpPr txBox="1">
            <a:spLocks noChangeArrowheads="1"/>
          </p:cNvSpPr>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3400" b="1" i="0" u="none" strike="noStrike" kern="0" cap="none" spc="0" normalizeH="0" baseline="0" noProof="0" smtClean="0">
                <a:ln>
                  <a:noFill/>
                </a:ln>
                <a:solidFill>
                  <a:srgbClr val="04628C"/>
                </a:solidFill>
                <a:effectLst/>
                <a:uLnTx/>
                <a:uFillTx/>
                <a:latin typeface="Calibri" pitchFamily="34" charset="0"/>
                <a:cs typeface="Calibri" pitchFamily="34" charset="0"/>
              </a:rPr>
              <a:t>Account location groups</a:t>
            </a:r>
          </a:p>
        </p:txBody>
      </p:sp>
      <p:sp>
        <p:nvSpPr>
          <p:cNvPr id="10" name="Text Box 7"/>
          <p:cNvSpPr txBox="1">
            <a:spLocks noChangeArrowheads="1"/>
          </p:cNvSpPr>
          <p:nvPr/>
        </p:nvSpPr>
        <p:spPr bwMode="auto">
          <a:xfrm rot="-5400000">
            <a:off x="-906728" y="2681288"/>
            <a:ext cx="2489200" cy="304800"/>
          </a:xfrm>
          <a:prstGeom prst="rect">
            <a:avLst/>
          </a:prstGeom>
          <a:solidFill>
            <a:srgbClr val="FFFF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2000" b="1" i="0" u="none" strike="noStrike" kern="0" cap="none" spc="0" normalizeH="0" baseline="0" noProof="0" dirty="0" err="1">
                <a:ln>
                  <a:noFill/>
                </a:ln>
                <a:solidFill>
                  <a:srgbClr val="D33819"/>
                </a:solidFill>
                <a:effectLst/>
                <a:uLnTx/>
                <a:uFillTx/>
                <a:latin typeface="Arial" charset="0"/>
              </a:rPr>
              <a:t>AccountGroup.pcf</a:t>
            </a:r>
            <a:endParaRPr kumimoji="0" lang="en-US" sz="2000" b="1" i="0" u="none" strike="noStrike" kern="0" cap="none" spc="0" normalizeH="0" baseline="0" noProof="0" dirty="0">
              <a:ln>
                <a:noFill/>
              </a:ln>
              <a:solidFill>
                <a:srgbClr val="D33819"/>
              </a:solidFill>
              <a:effectLst/>
              <a:uLnTx/>
              <a:uFillTx/>
              <a:latin typeface="Arial" charset="0"/>
            </a:endParaRPr>
          </a:p>
        </p:txBody>
      </p:sp>
      <p:sp>
        <p:nvSpPr>
          <p:cNvPr id="11" name="Text Box 8"/>
          <p:cNvSpPr txBox="1">
            <a:spLocks noChangeArrowheads="1"/>
          </p:cNvSpPr>
          <p:nvPr/>
        </p:nvSpPr>
        <p:spPr bwMode="auto">
          <a:xfrm rot="-5400000">
            <a:off x="164653" y="4283075"/>
            <a:ext cx="2489200" cy="304800"/>
          </a:xfrm>
          <a:prstGeom prst="rect">
            <a:avLst/>
          </a:prstGeom>
          <a:solidFill>
            <a:srgbClr val="FFFF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2000" b="1" i="0" u="none" strike="noStrike" kern="0" cap="none" spc="0" normalizeH="0" baseline="0" noProof="0" dirty="0" err="1">
                <a:ln>
                  <a:noFill/>
                </a:ln>
                <a:solidFill>
                  <a:srgbClr val="D33819"/>
                </a:solidFill>
                <a:effectLst/>
                <a:uLnTx/>
                <a:uFillTx/>
                <a:latin typeface="Arial" charset="0"/>
              </a:rPr>
              <a:t>AccountsGroup.pcf</a:t>
            </a:r>
            <a:endParaRPr kumimoji="0" lang="en-US" sz="2000" b="1" i="0" u="none" strike="noStrike" kern="0" cap="none" spc="0" normalizeH="0" baseline="0" noProof="0" dirty="0">
              <a:ln>
                <a:noFill/>
              </a:ln>
              <a:solidFill>
                <a:srgbClr val="D33819"/>
              </a:solidFill>
              <a:effectLst/>
              <a:uLnTx/>
              <a:uFillTx/>
              <a:latin typeface="Arial" charset="0"/>
            </a:endParaRPr>
          </a:p>
        </p:txBody>
      </p:sp>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0569" y="2212975"/>
            <a:ext cx="7328812" cy="4190999"/>
          </a:xfrm>
          <a:prstGeom prst="rect">
            <a:avLst/>
          </a:prstGeom>
          <a:noFill/>
          <a:ln w="9525">
            <a:solidFill>
              <a:srgbClr val="000000"/>
            </a:solidFill>
            <a:miter lim="800000"/>
            <a:headEnd/>
            <a:tailEnd/>
          </a:ln>
          <a:effectLst>
            <a:outerShdw blurRad="63500" dist="35921" dir="2700000" algn="ctr" rotWithShape="0">
              <a:srgbClr val="FFFFFF">
                <a:lumMod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4468252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45" y="723900"/>
            <a:ext cx="7265987" cy="47244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8436" name="Rectangle 2"/>
          <p:cNvSpPr>
            <a:spLocks noGrp="1" noChangeArrowheads="1"/>
          </p:cNvSpPr>
          <p:nvPr>
            <p:ph type="title"/>
          </p:nvPr>
        </p:nvSpPr>
        <p:spPr>
          <a:noFill/>
        </p:spPr>
        <p:txBody>
          <a:bodyPr/>
          <a:lstStyle/>
          <a:p>
            <a:pPr eaLnBrk="1" hangingPunct="1"/>
            <a:r>
              <a:rPr lang="en-US" smtClean="0"/>
              <a:t>BillingCenter wizards</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5076" y="1625559"/>
            <a:ext cx="5324475" cy="477202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grpSp>
        <p:nvGrpSpPr>
          <p:cNvPr id="2" name="Group 1"/>
          <p:cNvGrpSpPr/>
          <p:nvPr/>
        </p:nvGrpSpPr>
        <p:grpSpPr>
          <a:xfrm>
            <a:off x="2068450" y="4189857"/>
            <a:ext cx="2349500" cy="2163763"/>
            <a:chOff x="250825" y="4010025"/>
            <a:chExt cx="2349500" cy="2163763"/>
          </a:xfrm>
        </p:grpSpPr>
        <p:pic>
          <p:nvPicPr>
            <p:cNvPr id="18437" name="Picture 43" descr="j009297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8463" y="4010025"/>
              <a:ext cx="1611312"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8" name="Group 44"/>
            <p:cNvGrpSpPr>
              <a:grpSpLocks/>
            </p:cNvGrpSpPr>
            <p:nvPr/>
          </p:nvGrpSpPr>
          <p:grpSpPr bwMode="auto">
            <a:xfrm rot="1237658">
              <a:off x="1989138" y="4527550"/>
              <a:ext cx="487362" cy="201613"/>
              <a:chOff x="2866" y="703"/>
              <a:chExt cx="1270" cy="562"/>
            </a:xfrm>
          </p:grpSpPr>
          <p:sp>
            <p:nvSpPr>
              <p:cNvPr id="18448" name="Line 45"/>
              <p:cNvSpPr>
                <a:spLocks noChangeShapeType="1"/>
              </p:cNvSpPr>
              <p:nvPr/>
            </p:nvSpPr>
            <p:spPr bwMode="auto">
              <a:xfrm rot="-1436835">
                <a:off x="2866" y="1150"/>
                <a:ext cx="396" cy="11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9" name="Line 46"/>
              <p:cNvSpPr>
                <a:spLocks noChangeShapeType="1"/>
              </p:cNvSpPr>
              <p:nvPr/>
            </p:nvSpPr>
            <p:spPr bwMode="auto">
              <a:xfrm rot="20163165" flipV="1">
                <a:off x="3209" y="899"/>
                <a:ext cx="572" cy="17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0" name="Line 47"/>
              <p:cNvSpPr>
                <a:spLocks noChangeShapeType="1"/>
              </p:cNvSpPr>
              <p:nvPr/>
            </p:nvSpPr>
            <p:spPr bwMode="auto">
              <a:xfrm rot="-1436835">
                <a:off x="3720" y="703"/>
                <a:ext cx="416" cy="8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39" name="Group 48"/>
            <p:cNvGrpSpPr>
              <a:grpSpLocks/>
            </p:cNvGrpSpPr>
            <p:nvPr/>
          </p:nvGrpSpPr>
          <p:grpSpPr bwMode="auto">
            <a:xfrm rot="2211366">
              <a:off x="1970088" y="4637088"/>
              <a:ext cx="487362" cy="201612"/>
              <a:chOff x="2866" y="703"/>
              <a:chExt cx="1270" cy="562"/>
            </a:xfrm>
          </p:grpSpPr>
          <p:sp>
            <p:nvSpPr>
              <p:cNvPr id="18445" name="Line 49"/>
              <p:cNvSpPr>
                <a:spLocks noChangeShapeType="1"/>
              </p:cNvSpPr>
              <p:nvPr/>
            </p:nvSpPr>
            <p:spPr bwMode="auto">
              <a:xfrm rot="-1436835">
                <a:off x="2866" y="1150"/>
                <a:ext cx="396" cy="11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6" name="Line 50"/>
              <p:cNvSpPr>
                <a:spLocks noChangeShapeType="1"/>
              </p:cNvSpPr>
              <p:nvPr/>
            </p:nvSpPr>
            <p:spPr bwMode="auto">
              <a:xfrm rot="20163165" flipV="1">
                <a:off x="3209" y="899"/>
                <a:ext cx="572" cy="17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7" name="Line 51"/>
              <p:cNvSpPr>
                <a:spLocks noChangeShapeType="1"/>
              </p:cNvSpPr>
              <p:nvPr/>
            </p:nvSpPr>
            <p:spPr bwMode="auto">
              <a:xfrm rot="-1436835">
                <a:off x="3720" y="703"/>
                <a:ext cx="416" cy="8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40" name="Group 52"/>
            <p:cNvGrpSpPr>
              <a:grpSpLocks/>
            </p:cNvGrpSpPr>
            <p:nvPr/>
          </p:nvGrpSpPr>
          <p:grpSpPr bwMode="auto">
            <a:xfrm rot="543063">
              <a:off x="1955800" y="4437063"/>
              <a:ext cx="487363" cy="201612"/>
              <a:chOff x="2866" y="703"/>
              <a:chExt cx="1270" cy="562"/>
            </a:xfrm>
          </p:grpSpPr>
          <p:sp>
            <p:nvSpPr>
              <p:cNvPr id="18442" name="Line 53"/>
              <p:cNvSpPr>
                <a:spLocks noChangeShapeType="1"/>
              </p:cNvSpPr>
              <p:nvPr/>
            </p:nvSpPr>
            <p:spPr bwMode="auto">
              <a:xfrm rot="-1436835">
                <a:off x="2866" y="1150"/>
                <a:ext cx="396" cy="11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3" name="Line 54"/>
              <p:cNvSpPr>
                <a:spLocks noChangeShapeType="1"/>
              </p:cNvSpPr>
              <p:nvPr/>
            </p:nvSpPr>
            <p:spPr bwMode="auto">
              <a:xfrm rot="20163165" flipV="1">
                <a:off x="3209" y="899"/>
                <a:ext cx="572" cy="17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4" name="Line 55"/>
              <p:cNvSpPr>
                <a:spLocks noChangeShapeType="1"/>
              </p:cNvSpPr>
              <p:nvPr/>
            </p:nvSpPr>
            <p:spPr bwMode="auto">
              <a:xfrm rot="-1436835">
                <a:off x="3720" y="703"/>
                <a:ext cx="416" cy="8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41" name="Text Box 6"/>
            <p:cNvSpPr txBox="1">
              <a:spLocks noChangeArrowheads="1"/>
            </p:cNvSpPr>
            <p:nvPr/>
          </p:nvSpPr>
          <p:spPr bwMode="auto">
            <a:xfrm>
              <a:off x="250825" y="5564188"/>
              <a:ext cx="2349500" cy="60960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4628C"/>
                  </a:solidFill>
                </a:rPr>
                <a:t>New Disbursement wizard</a:t>
              </a:r>
            </a:p>
          </p:txBody>
        </p:sp>
      </p:grpSp>
    </p:spTree>
    <p:extLst>
      <p:ext uri="{BB962C8B-B14F-4D97-AF65-F5344CB8AC3E}">
        <p14:creationId xmlns:p14="http://schemas.microsoft.com/office/powerpoint/2010/main" val="352198379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Lesson outline</a:t>
            </a:r>
          </a:p>
        </p:txBody>
      </p:sp>
      <p:sp>
        <p:nvSpPr>
          <p:cNvPr id="19459"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BillingCenter user interface</a:t>
            </a:r>
          </a:p>
          <a:p>
            <a:pPr>
              <a:lnSpc>
                <a:spcPct val="150000"/>
              </a:lnSpc>
              <a:buFont typeface="Arial" charset="0"/>
              <a:buChar char="•"/>
            </a:pPr>
            <a:r>
              <a:rPr lang="en-US" sz="2800" dirty="0" smtClean="0"/>
              <a:t>BillingCenter business logic</a:t>
            </a:r>
          </a:p>
        </p:txBody>
      </p:sp>
    </p:spTree>
    <p:extLst>
      <p:ext uri="{BB962C8B-B14F-4D97-AF65-F5344CB8AC3E}">
        <p14:creationId xmlns:p14="http://schemas.microsoft.com/office/powerpoint/2010/main" val="134651432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0"/>
          <p:cNvSpPr>
            <a:spLocks noChangeArrowheads="1"/>
          </p:cNvSpPr>
          <p:nvPr/>
        </p:nvSpPr>
        <p:spPr bwMode="auto">
          <a:xfrm>
            <a:off x="520700" y="3767138"/>
            <a:ext cx="8197850" cy="1798637"/>
          </a:xfrm>
          <a:prstGeom prst="rect">
            <a:avLst/>
          </a:prstGeom>
          <a:noFill/>
          <a:ln w="28575" algn="ctr">
            <a:solidFill>
              <a:srgbClr val="8F8F5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 name="Rectangle 11"/>
          <p:cNvSpPr txBox="1">
            <a:spLocks noChangeArrowheads="1"/>
          </p:cNvSpPr>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3400" b="1" i="0" u="none" strike="noStrike" kern="0" cap="none" spc="0" normalizeH="0" baseline="0" noProof="0" smtClean="0">
                <a:ln>
                  <a:noFill/>
                </a:ln>
                <a:solidFill>
                  <a:srgbClr val="04628C"/>
                </a:solidFill>
                <a:effectLst/>
                <a:uLnTx/>
                <a:uFillTx/>
                <a:latin typeface="Calibri" pitchFamily="34" charset="0"/>
                <a:cs typeface="Calibri" pitchFamily="34" charset="0"/>
              </a:rPr>
              <a:t>BillingCenter business logic</a:t>
            </a:r>
          </a:p>
        </p:txBody>
      </p:sp>
      <p:sp>
        <p:nvSpPr>
          <p:cNvPr id="34" name="Rectangle 22"/>
          <p:cNvSpPr txBox="1">
            <a:spLocks noChangeArrowheads="1"/>
          </p:cNvSpPr>
          <p:nvPr/>
        </p:nvSpPr>
        <p:spPr bwMode="auto">
          <a:xfrm>
            <a:off x="2703513" y="914400"/>
            <a:ext cx="61341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2400" b="0" i="0" u="none" strike="noStrike" kern="0" cap="none" spc="0" normalizeH="0" baseline="0" noProof="0" smtClean="0">
                <a:ln>
                  <a:noFill/>
                </a:ln>
                <a:solidFill>
                  <a:srgbClr val="000000"/>
                </a:solidFill>
                <a:effectLst/>
                <a:uLnTx/>
                <a:uFillTx/>
                <a:latin typeface="Arial"/>
                <a:cs typeface="Calibri" pitchFamily="34" charset="0"/>
              </a:rPr>
              <a:t>BillingCenter uses </a:t>
            </a:r>
            <a:r>
              <a:rPr kumimoji="0" lang="en-US" sz="2400" b="1" i="0" u="none" strike="noStrike" kern="0" cap="none" spc="0" normalizeH="0" baseline="0" noProof="0" smtClean="0">
                <a:ln>
                  <a:noFill/>
                </a:ln>
                <a:solidFill>
                  <a:srgbClr val="000000"/>
                </a:solidFill>
                <a:effectLst/>
                <a:uLnTx/>
                <a:uFillTx/>
                <a:latin typeface="Arial"/>
                <a:cs typeface="Calibri" pitchFamily="34" charset="0"/>
              </a:rPr>
              <a:t>business rules</a:t>
            </a:r>
            <a:r>
              <a:rPr kumimoji="0" lang="en-US" sz="2400" b="0" i="0" u="none" strike="noStrike" kern="0" cap="none" spc="0" normalizeH="0" baseline="0" noProof="0" smtClean="0">
                <a:ln>
                  <a:noFill/>
                </a:ln>
                <a:solidFill>
                  <a:srgbClr val="000000"/>
                </a:solidFill>
                <a:effectLst/>
                <a:uLnTx/>
                <a:uFillTx/>
                <a:latin typeface="Arial"/>
                <a:cs typeface="Calibri" pitchFamily="34" charset="0"/>
              </a:rPr>
              <a:t>,</a:t>
            </a:r>
            <a:r>
              <a:rPr kumimoji="0" lang="en-US" sz="2400" b="1" i="0" u="none" strike="noStrike" kern="0" cap="none" spc="0" normalizeH="0" baseline="0" noProof="0" smtClean="0">
                <a:ln>
                  <a:noFill/>
                </a:ln>
                <a:solidFill>
                  <a:srgbClr val="000000"/>
                </a:solidFill>
                <a:effectLst/>
                <a:uLnTx/>
                <a:uFillTx/>
                <a:latin typeface="Arial"/>
                <a:cs typeface="Calibri" pitchFamily="34" charset="0"/>
              </a:rPr>
              <a:t> plugins</a:t>
            </a:r>
            <a:r>
              <a:rPr kumimoji="0" lang="en-US" sz="2400" b="0" i="0" u="none" strike="noStrike" kern="0" cap="none" spc="0" normalizeH="0" baseline="0" noProof="0" smtClean="0">
                <a:ln>
                  <a:noFill/>
                </a:ln>
                <a:solidFill>
                  <a:srgbClr val="000000"/>
                </a:solidFill>
                <a:effectLst/>
                <a:uLnTx/>
                <a:uFillTx/>
                <a:latin typeface="Arial"/>
                <a:cs typeface="Calibri" pitchFamily="34" charset="0"/>
              </a:rPr>
              <a:t>,</a:t>
            </a:r>
            <a:r>
              <a:rPr kumimoji="0" lang="en-US" sz="2400" b="1" i="0" u="none" strike="noStrike" kern="0" cap="none" spc="0" normalizeH="0" baseline="0" noProof="0" smtClean="0">
                <a:ln>
                  <a:noFill/>
                </a:ln>
                <a:solidFill>
                  <a:srgbClr val="000000"/>
                </a:solidFill>
                <a:effectLst/>
                <a:uLnTx/>
                <a:uFillTx/>
                <a:latin typeface="Arial"/>
                <a:cs typeface="Calibri" pitchFamily="34" charset="0"/>
              </a:rPr>
              <a:t> classes</a:t>
            </a:r>
            <a:r>
              <a:rPr kumimoji="0" lang="en-US" sz="2400" b="0" i="0" u="none" strike="noStrike" kern="0" cap="none" spc="0" normalizeH="0" baseline="0" noProof="0" smtClean="0">
                <a:ln>
                  <a:noFill/>
                </a:ln>
                <a:solidFill>
                  <a:srgbClr val="000000"/>
                </a:solidFill>
                <a:effectLst/>
                <a:uLnTx/>
                <a:uFillTx/>
                <a:latin typeface="Arial"/>
                <a:cs typeface="Calibri" pitchFamily="34" charset="0"/>
              </a:rPr>
              <a:t>,</a:t>
            </a:r>
            <a:r>
              <a:rPr kumimoji="0" lang="en-US" sz="2400" b="1" i="0" u="none" strike="noStrike" kern="0" cap="none" spc="0" normalizeH="0" baseline="0" noProof="0" smtClean="0">
                <a:ln>
                  <a:noFill/>
                </a:ln>
                <a:solidFill>
                  <a:srgbClr val="000000"/>
                </a:solidFill>
                <a:effectLst/>
                <a:uLnTx/>
                <a:uFillTx/>
                <a:latin typeface="Arial"/>
                <a:cs typeface="Calibri" pitchFamily="34" charset="0"/>
              </a:rPr>
              <a:t> enhancements</a:t>
            </a:r>
            <a:r>
              <a:rPr kumimoji="0" lang="en-US" sz="2400" b="0" i="0" u="none" strike="noStrike" kern="0" cap="none" spc="0" normalizeH="0" baseline="0" noProof="0" smtClean="0">
                <a:ln>
                  <a:noFill/>
                </a:ln>
                <a:solidFill>
                  <a:srgbClr val="000000"/>
                </a:solidFill>
                <a:effectLst/>
                <a:uLnTx/>
                <a:uFillTx/>
                <a:latin typeface="Arial"/>
                <a:cs typeface="Calibri" pitchFamily="34" charset="0"/>
              </a:rPr>
              <a:t>, and </a:t>
            </a:r>
            <a:r>
              <a:rPr kumimoji="0" lang="en-US" sz="2400" b="1" i="0" u="none" strike="noStrike" kern="0" cap="none" spc="0" normalizeH="0" baseline="0" noProof="0" smtClean="0">
                <a:ln>
                  <a:noFill/>
                </a:ln>
                <a:solidFill>
                  <a:srgbClr val="000000"/>
                </a:solidFill>
                <a:effectLst/>
                <a:uLnTx/>
                <a:uFillTx/>
                <a:latin typeface="Arial"/>
                <a:cs typeface="Calibri" pitchFamily="34" charset="0"/>
              </a:rPr>
              <a:t>workflows</a:t>
            </a:r>
            <a:r>
              <a:rPr kumimoji="0" lang="en-US" sz="2400" b="0" i="0" u="none" strike="noStrike" kern="0" cap="none" spc="0" normalizeH="0" baseline="0" noProof="0" smtClean="0">
                <a:ln>
                  <a:noFill/>
                </a:ln>
                <a:solidFill>
                  <a:srgbClr val="000000"/>
                </a:solidFill>
                <a:effectLst/>
                <a:uLnTx/>
                <a:uFillTx/>
                <a:latin typeface="Arial"/>
                <a:cs typeface="Calibri" pitchFamily="34" charset="0"/>
              </a:rPr>
              <a:t> to execute business logic required for bill processing</a:t>
            </a:r>
          </a:p>
        </p:txBody>
      </p:sp>
      <p:sp>
        <p:nvSpPr>
          <p:cNvPr id="35" name="Text Box 12"/>
          <p:cNvSpPr txBox="1">
            <a:spLocks noChangeArrowheads="1"/>
          </p:cNvSpPr>
          <p:nvPr/>
        </p:nvSpPr>
        <p:spPr bwMode="auto">
          <a:xfrm>
            <a:off x="1122363" y="3817938"/>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0" fontAlgn="auto" latinLnBrk="0" hangingPunct="0">
              <a:lnSpc>
                <a:spcPct val="100000"/>
              </a:lnSpc>
              <a:spcBef>
                <a:spcPts val="0"/>
              </a:spcBef>
              <a:spcAft>
                <a:spcPct val="0"/>
              </a:spcAft>
              <a:buClrTx/>
              <a:buSzTx/>
              <a:buFontTx/>
              <a:buNone/>
              <a:tabLst/>
              <a:defRPr/>
            </a:pPr>
            <a:r>
              <a:rPr kumimoji="0" lang="en-US" sz="2000" b="1" i="0" u="none" strike="noStrike" kern="0" cap="none" spc="0" normalizeH="0" baseline="0" noProof="0">
                <a:ln>
                  <a:noFill/>
                </a:ln>
                <a:solidFill>
                  <a:srgbClr val="000000"/>
                </a:solidFill>
                <a:effectLst/>
                <a:uLnTx/>
                <a:uFillTx/>
                <a:latin typeface="Arial" charset="0"/>
              </a:rPr>
              <a:t>Guidewire Platform</a:t>
            </a:r>
            <a:r>
              <a:rPr kumimoji="0" lang="en-US" sz="2000" b="1" i="0" u="none" strike="noStrike" kern="0" cap="none" spc="0" normalizeH="0" baseline="0" noProof="0">
                <a:ln>
                  <a:noFill/>
                </a:ln>
                <a:solidFill>
                  <a:srgbClr val="8F8F5C"/>
                </a:solidFill>
                <a:effectLst/>
                <a:uLnTx/>
                <a:uFillTx/>
                <a:latin typeface="Arial" charset="0"/>
              </a:rPr>
              <a:t>,</a:t>
            </a:r>
            <a:br>
              <a:rPr kumimoji="0" lang="en-US" sz="2000" b="1" i="0" u="none" strike="noStrike" kern="0" cap="none" spc="0" normalizeH="0" baseline="0" noProof="0">
                <a:ln>
                  <a:noFill/>
                </a:ln>
                <a:solidFill>
                  <a:srgbClr val="8F8F5C"/>
                </a:solidFill>
                <a:effectLst/>
                <a:uLnTx/>
                <a:uFillTx/>
                <a:latin typeface="Arial" charset="0"/>
              </a:rPr>
            </a:br>
            <a:r>
              <a:rPr kumimoji="0" lang="en-US" sz="2000" b="1" i="0" u="none" strike="noStrike" kern="0" cap="none" spc="0" normalizeH="0" baseline="0" noProof="0">
                <a:ln>
                  <a:noFill/>
                </a:ln>
                <a:solidFill>
                  <a:srgbClr val="8F8F5C"/>
                </a:solidFill>
                <a:effectLst/>
                <a:uLnTx/>
                <a:uFillTx/>
                <a:latin typeface="Arial" charset="0"/>
              </a:rPr>
              <a:t>with a common technology for configuring...</a:t>
            </a:r>
          </a:p>
        </p:txBody>
      </p:sp>
      <p:sp>
        <p:nvSpPr>
          <p:cNvPr id="36" name="Text Box 13"/>
          <p:cNvSpPr txBox="1">
            <a:spLocks noChangeArrowheads="1"/>
          </p:cNvSpPr>
          <p:nvPr/>
        </p:nvSpPr>
        <p:spPr bwMode="auto">
          <a:xfrm>
            <a:off x="757238" y="4695825"/>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2000" b="1" i="0" u="none" strike="noStrike" kern="0" cap="none" spc="0" normalizeH="0" baseline="0" noProof="0">
                <a:ln>
                  <a:noFill/>
                </a:ln>
                <a:solidFill>
                  <a:srgbClr val="8F8F5C"/>
                </a:solidFill>
                <a:effectLst/>
                <a:uLnTx/>
                <a:uFillTx/>
                <a:latin typeface="Arial" charset="0"/>
              </a:rPr>
              <a:t>Data</a:t>
            </a:r>
            <a:br>
              <a:rPr kumimoji="0" lang="en-US" sz="2000" b="1" i="0" u="none" strike="noStrike" kern="0" cap="none" spc="0" normalizeH="0" baseline="0" noProof="0">
                <a:ln>
                  <a:noFill/>
                </a:ln>
                <a:solidFill>
                  <a:srgbClr val="8F8F5C"/>
                </a:solidFill>
                <a:effectLst/>
                <a:uLnTx/>
                <a:uFillTx/>
                <a:latin typeface="Arial" charset="0"/>
              </a:rPr>
            </a:br>
            <a:r>
              <a:rPr kumimoji="0" lang="en-US" sz="2000" b="1" i="0" u="none" strike="noStrike" kern="0" cap="none" spc="0" normalizeH="0" baseline="0" noProof="0">
                <a:ln>
                  <a:noFill/>
                </a:ln>
                <a:solidFill>
                  <a:srgbClr val="8F8F5C"/>
                </a:solidFill>
                <a:effectLst/>
                <a:uLnTx/>
                <a:uFillTx/>
                <a:latin typeface="Arial" charset="0"/>
              </a:rPr>
              <a:t>Model</a:t>
            </a:r>
          </a:p>
        </p:txBody>
      </p:sp>
      <p:sp>
        <p:nvSpPr>
          <p:cNvPr id="37" name="Rectangle 14"/>
          <p:cNvSpPr>
            <a:spLocks noChangeArrowheads="1"/>
          </p:cNvSpPr>
          <p:nvPr/>
        </p:nvSpPr>
        <p:spPr bwMode="auto">
          <a:xfrm>
            <a:off x="663575" y="4559300"/>
            <a:ext cx="1560513" cy="882650"/>
          </a:xfrm>
          <a:prstGeom prst="rect">
            <a:avLst/>
          </a:prstGeom>
          <a:noFill/>
          <a:ln w="28575" algn="ctr">
            <a:solidFill>
              <a:srgbClr val="8F8F5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 name="Text Box 17"/>
          <p:cNvSpPr txBox="1">
            <a:spLocks noChangeArrowheads="1"/>
          </p:cNvSpPr>
          <p:nvPr/>
        </p:nvSpPr>
        <p:spPr bwMode="auto">
          <a:xfrm>
            <a:off x="4940300" y="4695825"/>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2000" b="1" i="0" u="none" strike="noStrike" kern="0" cap="none" spc="0" normalizeH="0" baseline="0" noProof="0">
                <a:ln>
                  <a:noFill/>
                </a:ln>
                <a:solidFill>
                  <a:srgbClr val="D33819"/>
                </a:solidFill>
                <a:effectLst/>
                <a:uLnTx/>
                <a:uFillTx/>
                <a:latin typeface="Arial" charset="0"/>
              </a:rPr>
              <a:t>Business</a:t>
            </a:r>
            <a:br>
              <a:rPr kumimoji="0" lang="en-US" sz="2000" b="1" i="0" u="none" strike="noStrike" kern="0" cap="none" spc="0" normalizeH="0" baseline="0" noProof="0">
                <a:ln>
                  <a:noFill/>
                </a:ln>
                <a:solidFill>
                  <a:srgbClr val="D33819"/>
                </a:solidFill>
                <a:effectLst/>
                <a:uLnTx/>
                <a:uFillTx/>
                <a:latin typeface="Arial" charset="0"/>
              </a:rPr>
            </a:br>
            <a:r>
              <a:rPr kumimoji="0" lang="en-US" sz="2000" b="1" i="0" u="none" strike="noStrike" kern="0" cap="none" spc="0" normalizeH="0" baseline="0" noProof="0">
                <a:ln>
                  <a:noFill/>
                </a:ln>
                <a:solidFill>
                  <a:srgbClr val="D33819"/>
                </a:solidFill>
                <a:effectLst/>
                <a:uLnTx/>
                <a:uFillTx/>
                <a:latin typeface="Arial" charset="0"/>
              </a:rPr>
              <a:t>Logic</a:t>
            </a:r>
          </a:p>
        </p:txBody>
      </p:sp>
      <p:sp>
        <p:nvSpPr>
          <p:cNvPr id="39" name="Rectangle 18"/>
          <p:cNvSpPr>
            <a:spLocks noChangeArrowheads="1"/>
          </p:cNvSpPr>
          <p:nvPr/>
        </p:nvSpPr>
        <p:spPr bwMode="auto">
          <a:xfrm>
            <a:off x="4846638" y="4559300"/>
            <a:ext cx="1560512" cy="882650"/>
          </a:xfrm>
          <a:prstGeom prst="rect">
            <a:avLst/>
          </a:prstGeom>
          <a:noFill/>
          <a:ln w="28575" algn="ctr">
            <a:solidFill>
              <a:srgbClr val="D3381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 name="Text Box 19"/>
          <p:cNvSpPr txBox="1">
            <a:spLocks noChangeArrowheads="1"/>
          </p:cNvSpPr>
          <p:nvPr/>
        </p:nvSpPr>
        <p:spPr bwMode="auto">
          <a:xfrm>
            <a:off x="7032625" y="4695825"/>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2000" b="1" i="0" u="none" strike="noStrike" kern="0" cap="none" spc="0" normalizeH="0" baseline="0" noProof="0">
                <a:ln>
                  <a:noFill/>
                </a:ln>
                <a:solidFill>
                  <a:srgbClr val="8F8F5C"/>
                </a:solidFill>
                <a:effectLst/>
                <a:uLnTx/>
                <a:uFillTx/>
                <a:latin typeface="Arial" charset="0"/>
              </a:rPr>
              <a:t>Integration</a:t>
            </a:r>
            <a:br>
              <a:rPr kumimoji="0" lang="en-US" sz="2000" b="1" i="0" u="none" strike="noStrike" kern="0" cap="none" spc="0" normalizeH="0" baseline="0" noProof="0">
                <a:ln>
                  <a:noFill/>
                </a:ln>
                <a:solidFill>
                  <a:srgbClr val="8F8F5C"/>
                </a:solidFill>
                <a:effectLst/>
                <a:uLnTx/>
                <a:uFillTx/>
                <a:latin typeface="Arial" charset="0"/>
              </a:rPr>
            </a:br>
            <a:r>
              <a:rPr kumimoji="0" lang="en-US" sz="2000" b="1" i="0" u="none" strike="noStrike" kern="0" cap="none" spc="0" normalizeH="0" baseline="0" noProof="0">
                <a:ln>
                  <a:noFill/>
                </a:ln>
                <a:solidFill>
                  <a:srgbClr val="8F8F5C"/>
                </a:solidFill>
                <a:effectLst/>
                <a:uLnTx/>
                <a:uFillTx/>
                <a:latin typeface="Arial" charset="0"/>
              </a:rPr>
              <a:t>APIs</a:t>
            </a:r>
          </a:p>
        </p:txBody>
      </p:sp>
      <p:sp>
        <p:nvSpPr>
          <p:cNvPr id="41" name="Rectangle 20"/>
          <p:cNvSpPr>
            <a:spLocks noChangeArrowheads="1"/>
          </p:cNvSpPr>
          <p:nvPr/>
        </p:nvSpPr>
        <p:spPr bwMode="auto">
          <a:xfrm>
            <a:off x="6938963" y="4559300"/>
            <a:ext cx="1560512" cy="882650"/>
          </a:xfrm>
          <a:prstGeom prst="rect">
            <a:avLst/>
          </a:prstGeom>
          <a:noFill/>
          <a:ln w="28575" algn="ctr">
            <a:solidFill>
              <a:srgbClr val="8F8F5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 name="Text Box 25"/>
          <p:cNvSpPr txBox="1">
            <a:spLocks noChangeArrowheads="1"/>
          </p:cNvSpPr>
          <p:nvPr/>
        </p:nvSpPr>
        <p:spPr bwMode="auto">
          <a:xfrm>
            <a:off x="2847975" y="4695825"/>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2000" b="1" i="0" u="none" strike="noStrike" kern="0" cap="none" spc="0" normalizeH="0" baseline="0" noProof="0">
                <a:ln>
                  <a:noFill/>
                </a:ln>
                <a:solidFill>
                  <a:srgbClr val="8F8F5C"/>
                </a:solidFill>
                <a:effectLst/>
                <a:uLnTx/>
                <a:uFillTx/>
                <a:latin typeface="Arial" charset="0"/>
              </a:rPr>
              <a:t>User</a:t>
            </a:r>
            <a:br>
              <a:rPr kumimoji="0" lang="en-US" sz="2000" b="1" i="0" u="none" strike="noStrike" kern="0" cap="none" spc="0" normalizeH="0" baseline="0" noProof="0">
                <a:ln>
                  <a:noFill/>
                </a:ln>
                <a:solidFill>
                  <a:srgbClr val="8F8F5C"/>
                </a:solidFill>
                <a:effectLst/>
                <a:uLnTx/>
                <a:uFillTx/>
                <a:latin typeface="Arial" charset="0"/>
              </a:rPr>
            </a:br>
            <a:r>
              <a:rPr kumimoji="0" lang="en-US" sz="2000" b="1" i="0" u="none" strike="noStrike" kern="0" cap="none" spc="0" normalizeH="0" baseline="0" noProof="0">
                <a:ln>
                  <a:noFill/>
                </a:ln>
                <a:solidFill>
                  <a:srgbClr val="8F8F5C"/>
                </a:solidFill>
                <a:effectLst/>
                <a:uLnTx/>
                <a:uFillTx/>
                <a:latin typeface="Arial" charset="0"/>
              </a:rPr>
              <a:t>Interface</a:t>
            </a:r>
          </a:p>
        </p:txBody>
      </p:sp>
      <p:sp>
        <p:nvSpPr>
          <p:cNvPr id="43" name="Rectangle 26"/>
          <p:cNvSpPr>
            <a:spLocks noChangeArrowheads="1"/>
          </p:cNvSpPr>
          <p:nvPr/>
        </p:nvSpPr>
        <p:spPr bwMode="auto">
          <a:xfrm>
            <a:off x="2754313" y="4559300"/>
            <a:ext cx="1560512" cy="882650"/>
          </a:xfrm>
          <a:prstGeom prst="rect">
            <a:avLst/>
          </a:prstGeom>
          <a:noFill/>
          <a:ln w="28575" algn="ctr">
            <a:solidFill>
              <a:srgbClr val="8F8F5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 name="Rectangle 13"/>
          <p:cNvSpPr>
            <a:spLocks noChangeArrowheads="1"/>
          </p:cNvSpPr>
          <p:nvPr/>
        </p:nvSpPr>
        <p:spPr bwMode="auto">
          <a:xfrm>
            <a:off x="460375" y="1376363"/>
            <a:ext cx="2128838" cy="1955800"/>
          </a:xfrm>
          <a:prstGeom prst="rect">
            <a:avLst/>
          </a:prstGeom>
          <a:noFill/>
          <a:ln w="28575" algn="ctr">
            <a:solidFill>
              <a:srgbClr val="E78A2D"/>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5" name="Text Box 14"/>
          <p:cNvSpPr txBox="1">
            <a:spLocks noChangeArrowheads="1"/>
          </p:cNvSpPr>
          <p:nvPr/>
        </p:nvSpPr>
        <p:spPr bwMode="auto">
          <a:xfrm>
            <a:off x="573088" y="1362075"/>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0" fontAlgn="auto" latinLnBrk="0" hangingPunct="0">
              <a:lnSpc>
                <a:spcPct val="100000"/>
              </a:lnSpc>
              <a:spcBef>
                <a:spcPts val="0"/>
              </a:spcBef>
              <a:spcAft>
                <a:spcPct val="0"/>
              </a:spcAft>
              <a:buClrTx/>
              <a:buSzTx/>
              <a:buFontTx/>
              <a:buNone/>
              <a:tabLst/>
              <a:defRPr/>
            </a:pPr>
            <a:r>
              <a:rPr kumimoji="0" lang="en-US" sz="2000" b="1" i="0" u="none" strike="noStrike" kern="0" cap="none" spc="0" normalizeH="0" baseline="0" noProof="0">
                <a:ln>
                  <a:noFill/>
                </a:ln>
                <a:solidFill>
                  <a:srgbClr val="000000"/>
                </a:solidFill>
                <a:effectLst/>
                <a:uLnTx/>
                <a:uFillTx/>
                <a:latin typeface="Arial" charset="0"/>
              </a:rPr>
              <a:t>BillingCenter</a:t>
            </a:r>
          </a:p>
        </p:txBody>
      </p:sp>
      <p:sp>
        <p:nvSpPr>
          <p:cNvPr id="46" name="Text Box 4"/>
          <p:cNvSpPr txBox="1">
            <a:spLocks noChangeArrowheads="1"/>
          </p:cNvSpPr>
          <p:nvPr/>
        </p:nvSpPr>
        <p:spPr bwMode="auto">
          <a:xfrm>
            <a:off x="1625600" y="253841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C0C0C0"/>
                </a:solidFill>
                <a:effectLst/>
                <a:uLnTx/>
                <a:uFillTx/>
                <a:latin typeface="Arial" charset="0"/>
              </a:rPr>
              <a:t>Int.</a:t>
            </a:r>
            <a:br>
              <a:rPr kumimoji="0" lang="en-US" sz="1800" b="1" i="0" u="none" strike="noStrike" kern="0" cap="none" spc="0" normalizeH="0" baseline="0" noProof="0">
                <a:ln>
                  <a:noFill/>
                </a:ln>
                <a:solidFill>
                  <a:srgbClr val="C0C0C0"/>
                </a:solidFill>
                <a:effectLst/>
                <a:uLnTx/>
                <a:uFillTx/>
                <a:latin typeface="Arial" charset="0"/>
              </a:rPr>
            </a:br>
            <a:r>
              <a:rPr kumimoji="0" lang="en-US" sz="1800" b="1" i="0" u="none" strike="noStrike" kern="0" cap="none" spc="0" normalizeH="0" baseline="0" noProof="0">
                <a:ln>
                  <a:noFill/>
                </a:ln>
                <a:solidFill>
                  <a:srgbClr val="C0C0C0"/>
                </a:solidFill>
                <a:effectLst/>
                <a:uLnTx/>
                <a:uFillTx/>
                <a:latin typeface="Arial" charset="0"/>
              </a:rPr>
              <a:t>APIs</a:t>
            </a:r>
          </a:p>
        </p:txBody>
      </p:sp>
      <p:sp>
        <p:nvSpPr>
          <p:cNvPr id="47" name="Text Box 5"/>
          <p:cNvSpPr txBox="1">
            <a:spLocks noChangeArrowheads="1"/>
          </p:cNvSpPr>
          <p:nvPr/>
        </p:nvSpPr>
        <p:spPr bwMode="auto">
          <a:xfrm>
            <a:off x="601663" y="2538413"/>
            <a:ext cx="793750" cy="549275"/>
          </a:xfrm>
          <a:prstGeom prst="rect">
            <a:avLst/>
          </a:prstGeom>
          <a:noFill/>
          <a:ln w="28575" algn="ctr">
            <a:noFill/>
            <a:miter lim="800000"/>
            <a:headEnd/>
            <a:tailEnd/>
          </a:ln>
        </p:spPr>
        <p:txBody>
          <a:bodyPr lIns="0" tIns="0" rIns="0" bIns="0"/>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0" i="0" u="none" strike="noStrike" kern="0" cap="none" spc="0" normalizeH="0" baseline="0" noProof="0" dirty="0">
                <a:ln>
                  <a:noFill/>
                </a:ln>
                <a:solidFill>
                  <a:srgbClr val="E78A2D"/>
                </a:solidFill>
                <a:effectLst/>
                <a:uLnTx/>
                <a:uFillTx/>
              </a:rPr>
              <a:t>Bus.</a:t>
            </a:r>
            <a:br>
              <a:rPr kumimoji="0" lang="en-US" sz="1800" b="0" i="0" u="none" strike="noStrike" kern="0" cap="none" spc="0" normalizeH="0" baseline="0" noProof="0" dirty="0">
                <a:ln>
                  <a:noFill/>
                </a:ln>
                <a:solidFill>
                  <a:srgbClr val="E78A2D"/>
                </a:solidFill>
                <a:effectLst/>
                <a:uLnTx/>
                <a:uFillTx/>
              </a:rPr>
            </a:br>
            <a:r>
              <a:rPr kumimoji="0" lang="en-US" sz="1800" b="0" i="0" u="none" strike="noStrike" kern="0" cap="none" spc="0" normalizeH="0" baseline="0" noProof="0" dirty="0">
                <a:ln>
                  <a:noFill/>
                </a:ln>
                <a:solidFill>
                  <a:srgbClr val="E78A2D"/>
                </a:solidFill>
                <a:effectLst/>
                <a:uLnTx/>
                <a:uFillTx/>
              </a:rPr>
              <a:t>Logic</a:t>
            </a:r>
          </a:p>
        </p:txBody>
      </p:sp>
      <p:sp>
        <p:nvSpPr>
          <p:cNvPr id="48" name="Text Box 6"/>
          <p:cNvSpPr txBox="1">
            <a:spLocks noChangeArrowheads="1"/>
          </p:cNvSpPr>
          <p:nvPr/>
        </p:nvSpPr>
        <p:spPr bwMode="auto">
          <a:xfrm>
            <a:off x="601663" y="179705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C0C0C0"/>
                </a:solidFill>
                <a:effectLst/>
                <a:uLnTx/>
                <a:uFillTx/>
                <a:latin typeface="Arial" charset="0"/>
              </a:rPr>
              <a:t>Data</a:t>
            </a:r>
            <a:br>
              <a:rPr kumimoji="0" lang="en-US" sz="1800" b="1" i="0" u="none" strike="noStrike" kern="0" cap="none" spc="0" normalizeH="0" baseline="0" noProof="0">
                <a:ln>
                  <a:noFill/>
                </a:ln>
                <a:solidFill>
                  <a:srgbClr val="C0C0C0"/>
                </a:solidFill>
                <a:effectLst/>
                <a:uLnTx/>
                <a:uFillTx/>
                <a:latin typeface="Arial" charset="0"/>
              </a:rPr>
            </a:br>
            <a:r>
              <a:rPr kumimoji="0" lang="en-US" sz="1800" b="1" i="0" u="none" strike="noStrike" kern="0" cap="none" spc="0" normalizeH="0" baseline="0" noProof="0">
                <a:ln>
                  <a:noFill/>
                </a:ln>
                <a:solidFill>
                  <a:srgbClr val="C0C0C0"/>
                </a:solidFill>
                <a:effectLst/>
                <a:uLnTx/>
                <a:uFillTx/>
                <a:latin typeface="Arial" charset="0"/>
              </a:rPr>
              <a:t>Model</a:t>
            </a:r>
          </a:p>
        </p:txBody>
      </p:sp>
      <p:sp>
        <p:nvSpPr>
          <p:cNvPr id="49" name="Rectangle 33"/>
          <p:cNvSpPr>
            <a:spLocks noChangeArrowheads="1"/>
          </p:cNvSpPr>
          <p:nvPr/>
        </p:nvSpPr>
        <p:spPr bwMode="auto">
          <a:xfrm>
            <a:off x="533400" y="1749425"/>
            <a:ext cx="930275" cy="646113"/>
          </a:xfrm>
          <a:prstGeom prst="rect">
            <a:avLst/>
          </a:prstGeom>
          <a:noFill/>
          <a:ln w="28575" algn="ctr">
            <a:solidFill>
              <a:srgbClr val="C0C0C0"/>
            </a:solid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dirty="0">
              <a:ln>
                <a:noFill/>
              </a:ln>
              <a:solidFill>
                <a:srgbClr val="E78A2D"/>
              </a:solidFill>
              <a:effectLst/>
              <a:uLnTx/>
              <a:uFillTx/>
            </a:endParaRPr>
          </a:p>
        </p:txBody>
      </p:sp>
      <p:sp>
        <p:nvSpPr>
          <p:cNvPr id="50" name="Rectangle 34"/>
          <p:cNvSpPr>
            <a:spLocks noChangeArrowheads="1"/>
          </p:cNvSpPr>
          <p:nvPr/>
        </p:nvSpPr>
        <p:spPr bwMode="auto">
          <a:xfrm>
            <a:off x="1557338" y="1749425"/>
            <a:ext cx="930275" cy="646113"/>
          </a:xfrm>
          <a:prstGeom prst="rect">
            <a:avLst/>
          </a:prstGeom>
          <a:noFill/>
          <a:ln w="28575" algn="ctr">
            <a:solidFill>
              <a:srgbClr val="C0C0C0"/>
            </a:solid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dirty="0">
              <a:ln>
                <a:noFill/>
              </a:ln>
              <a:solidFill>
                <a:srgbClr val="E78A2D"/>
              </a:solidFill>
              <a:effectLst/>
              <a:uLnTx/>
              <a:uFillTx/>
            </a:endParaRPr>
          </a:p>
        </p:txBody>
      </p:sp>
      <p:sp>
        <p:nvSpPr>
          <p:cNvPr id="51" name="Rectangle 35"/>
          <p:cNvSpPr>
            <a:spLocks noChangeArrowheads="1"/>
          </p:cNvSpPr>
          <p:nvPr/>
        </p:nvSpPr>
        <p:spPr bwMode="auto">
          <a:xfrm>
            <a:off x="1557338" y="2490788"/>
            <a:ext cx="930275" cy="646112"/>
          </a:xfrm>
          <a:prstGeom prst="rect">
            <a:avLst/>
          </a:prstGeom>
          <a:noFill/>
          <a:ln w="28575" algn="ctr">
            <a:solidFill>
              <a:srgbClr val="C0C0C0"/>
            </a:solid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dirty="0">
              <a:ln>
                <a:noFill/>
              </a:ln>
              <a:solidFill>
                <a:srgbClr val="E78A2D"/>
              </a:solidFill>
              <a:effectLst/>
              <a:uLnTx/>
              <a:uFillTx/>
            </a:endParaRPr>
          </a:p>
        </p:txBody>
      </p:sp>
      <p:sp>
        <p:nvSpPr>
          <p:cNvPr id="52" name="Rectangle 36"/>
          <p:cNvSpPr>
            <a:spLocks noChangeArrowheads="1"/>
          </p:cNvSpPr>
          <p:nvPr/>
        </p:nvSpPr>
        <p:spPr bwMode="auto">
          <a:xfrm>
            <a:off x="533400" y="2490788"/>
            <a:ext cx="930275" cy="646112"/>
          </a:xfrm>
          <a:prstGeom prst="rect">
            <a:avLst/>
          </a:prstGeom>
          <a:noFill/>
          <a:ln w="28575" algn="ctr">
            <a:solidFill>
              <a:srgbClr val="E78A2D"/>
            </a:solid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dirty="0">
              <a:ln>
                <a:noFill/>
              </a:ln>
              <a:solidFill>
                <a:srgbClr val="E78A2D"/>
              </a:solidFill>
              <a:effectLst/>
              <a:uLnTx/>
              <a:uFillTx/>
            </a:endParaRPr>
          </a:p>
        </p:txBody>
      </p:sp>
      <p:sp>
        <p:nvSpPr>
          <p:cNvPr id="53" name="Text Box 37"/>
          <p:cNvSpPr txBox="1">
            <a:spLocks noChangeArrowheads="1"/>
          </p:cNvSpPr>
          <p:nvPr/>
        </p:nvSpPr>
        <p:spPr bwMode="auto">
          <a:xfrm>
            <a:off x="1625600" y="179705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0" cap="none" spc="0" normalizeH="0" baseline="0" noProof="0">
                <a:ln>
                  <a:noFill/>
                </a:ln>
                <a:solidFill>
                  <a:srgbClr val="C0C0C0"/>
                </a:solidFill>
                <a:effectLst/>
                <a:uLnTx/>
                <a:uFillTx/>
                <a:latin typeface="Arial" charset="0"/>
              </a:rPr>
              <a:t>User</a:t>
            </a:r>
            <a:br>
              <a:rPr kumimoji="0" lang="en-US" sz="1800" b="1" i="0" u="none" strike="noStrike" kern="0" cap="none" spc="0" normalizeH="0" baseline="0" noProof="0">
                <a:ln>
                  <a:noFill/>
                </a:ln>
                <a:solidFill>
                  <a:srgbClr val="C0C0C0"/>
                </a:solidFill>
                <a:effectLst/>
                <a:uLnTx/>
                <a:uFillTx/>
                <a:latin typeface="Arial" charset="0"/>
              </a:rPr>
            </a:br>
            <a:r>
              <a:rPr kumimoji="0" lang="en-US" sz="1800" b="1" i="0" u="none" strike="noStrike" kern="0" cap="none" spc="0" normalizeH="0" baseline="0" noProof="0">
                <a:ln>
                  <a:noFill/>
                </a:ln>
                <a:solidFill>
                  <a:srgbClr val="C0C0C0"/>
                </a:solidFill>
                <a:effectLst/>
                <a:uLnTx/>
                <a:uFillTx/>
                <a:latin typeface="Arial" charset="0"/>
              </a:rPr>
              <a:t>Inter.</a:t>
            </a:r>
          </a:p>
        </p:txBody>
      </p:sp>
      <p:sp>
        <p:nvSpPr>
          <p:cNvPr id="54" name="AutoShape 49"/>
          <p:cNvSpPr>
            <a:spLocks noChangeArrowheads="1"/>
          </p:cNvSpPr>
          <p:nvPr/>
        </p:nvSpPr>
        <p:spPr bwMode="auto">
          <a:xfrm>
            <a:off x="1065213" y="3246438"/>
            <a:ext cx="914400" cy="646112"/>
          </a:xfrm>
          <a:prstGeom prst="upArrow">
            <a:avLst>
              <a:gd name="adj1" fmla="val 50000"/>
              <a:gd name="adj2" fmla="val 25000"/>
            </a:avLst>
          </a:prstGeom>
          <a:gradFill rotWithShape="1">
            <a:gsLst>
              <a:gs pos="0">
                <a:srgbClr val="FF9933"/>
              </a:gs>
              <a:gs pos="100000">
                <a:srgbClr val="8F8F5C"/>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
                <a:srgbClr val="FFFFFF"/>
              </a:buClr>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356631206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3.xml><?xml version="1.0" encoding="utf-8"?>
<a:theme xmlns:a="http://schemas.openxmlformats.org/drawingml/2006/main" name="1_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5FAFC6-09F4-4E02-80A8-53DB03ECCB3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CD3CE7C-63D3-42D8-80B9-7FA3078F74B7}">
  <ds:schemaRefs>
    <ds:schemaRef ds:uri="http://schemas.microsoft.com/sharepoint/v3/contenttype/forms"/>
  </ds:schemaRefs>
</ds:datastoreItem>
</file>

<file path=customXml/itemProps3.xml><?xml version="1.0" encoding="utf-8"?>
<ds:datastoreItem xmlns:ds="http://schemas.openxmlformats.org/officeDocument/2006/customXml" ds:itemID="{3B0BD39E-CC97-4834-AD57-6ABC2C9D556B}"/>
</file>

<file path=docProps/app.xml><?xml version="1.0" encoding="utf-8"?>
<Properties xmlns="http://schemas.openxmlformats.org/officeDocument/2006/extended-properties" xmlns:vt="http://schemas.openxmlformats.org/officeDocument/2006/docPropsVTypes">
  <Template/>
  <TotalTime>21436</TotalTime>
  <Words>1598</Words>
  <Application>Microsoft Office PowerPoint</Application>
  <PresentationFormat>On-screen Show (4:3)</PresentationFormat>
  <Paragraphs>199</Paragraphs>
  <Slides>27</Slides>
  <Notes>23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CIDFont+F5</vt:lpstr>
      <vt:lpstr>Courier New</vt:lpstr>
      <vt:lpstr>Times New Roman</vt:lpstr>
      <vt:lpstr>Wingdings</vt:lpstr>
      <vt:lpstr>Wingdings 2</vt:lpstr>
      <vt:lpstr>Wingdings 3</vt:lpstr>
      <vt:lpstr>1_test-template</vt:lpstr>
      <vt:lpstr>CognizantTheme</vt:lpstr>
      <vt:lpstr>1_Emerald_Template</vt:lpstr>
      <vt:lpstr>Introduction to BillingCenter Configuration</vt:lpstr>
      <vt:lpstr>Lesson Objective</vt:lpstr>
      <vt:lpstr>Lesson Outline</vt:lpstr>
      <vt:lpstr>PowerPoint Presentation</vt:lpstr>
      <vt:lpstr>Location groups in BillingCenter application</vt:lpstr>
      <vt:lpstr>PowerPoint Presentation</vt:lpstr>
      <vt:lpstr>BillingCenter wizards</vt:lpstr>
      <vt:lpstr>Lesson outline</vt:lpstr>
      <vt:lpstr>PowerPoint Presentation</vt:lpstr>
      <vt:lpstr>Business rule sets</vt:lpstr>
      <vt:lpstr>Business rule triggers</vt:lpstr>
      <vt:lpstr>Simple business rule example</vt:lpstr>
      <vt:lpstr>How BillingCenter handles preupdate rules</vt:lpstr>
      <vt:lpstr>Guidewire plugins</vt:lpstr>
      <vt:lpstr>Plugin registry points to where plugin implementation is located</vt:lpstr>
      <vt:lpstr>Example of class that implements a plugin</vt:lpstr>
      <vt:lpstr>Simple example: plugin before customization</vt:lpstr>
      <vt:lpstr>Simple example: plugin after customization</vt:lpstr>
      <vt:lpstr>List of plugin implementation classes</vt:lpstr>
      <vt:lpstr>Plugin or business rule? </vt:lpstr>
      <vt:lpstr>How plugins and business rules compare</vt:lpstr>
      <vt:lpstr>PowerPoint Presentation</vt:lpstr>
      <vt:lpstr>PowerPoint Presentation</vt:lpstr>
      <vt:lpstr>PowerPoint Presentation</vt:lpstr>
      <vt:lpstr>PowerPoint Presentation</vt:lpstr>
      <vt:lpstr>Lesson objectives review</vt:lpstr>
      <vt:lpstr>PowerPoint Presentation</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ClaimCenter Configuration</dc:title>
  <dc:creator>Julia Tower</dc:creator>
  <dc:description>060</dc:description>
  <cp:lastModifiedBy>Mohanraj, Anitha (cognizant)</cp:lastModifiedBy>
  <cp:revision>1869</cp:revision>
  <cp:lastPrinted>2013-10-18T18:23:39Z</cp:lastPrinted>
  <dcterms:created xsi:type="dcterms:W3CDTF">2007-08-02T20:13:16Z</dcterms:created>
  <dcterms:modified xsi:type="dcterms:W3CDTF">2020-12-11T16:25:23Z</dcterms:modified>
  <cp:category>060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