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1" r:id="rId5"/>
  </p:sldMasterIdLst>
  <p:notesMasterIdLst>
    <p:notesMasterId r:id="rId27"/>
  </p:notesMasterIdLst>
  <p:sldIdLst>
    <p:sldId id="262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4" r:id="rId20"/>
    <p:sldId id="266" r:id="rId21"/>
    <p:sldId id="265" r:id="rId22"/>
    <p:sldId id="267" r:id="rId23"/>
    <p:sldId id="257" r:id="rId24"/>
    <p:sldId id="268" r:id="rId25"/>
    <p:sldId id="263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1E88A3-D6B7-42D2-9F78-92102ECA48A5}" v="1" dt="2021-01-15T05:47:00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, Esther (Cognizant)" userId="S::877901@cognizant.com::e5418058-c0ca-4724-b77a-a2000d15e872" providerId="AD" clId="Web-{331E88A3-D6B7-42D2-9F78-92102ECA48A5}"/>
    <pc:docChg chg="modSld">
      <pc:chgData name="Jacob, Esther (Cognizant)" userId="S::877901@cognizant.com::e5418058-c0ca-4724-b77a-a2000d15e872" providerId="AD" clId="Web-{331E88A3-D6B7-42D2-9F78-92102ECA48A5}" dt="2021-01-15T05:47:00.609" v="0" actId="14100"/>
      <pc:docMkLst>
        <pc:docMk/>
      </pc:docMkLst>
      <pc:sldChg chg="modSp">
        <pc:chgData name="Jacob, Esther (Cognizant)" userId="S::877901@cognizant.com::e5418058-c0ca-4724-b77a-a2000d15e872" providerId="AD" clId="Web-{331E88A3-D6B7-42D2-9F78-92102ECA48A5}" dt="2021-01-15T05:47:00.609" v="0" actId="14100"/>
        <pc:sldMkLst>
          <pc:docMk/>
          <pc:sldMk cId="3482987254" sldId="277"/>
        </pc:sldMkLst>
        <pc:picChg chg="mod">
          <ac:chgData name="Jacob, Esther (Cognizant)" userId="S::877901@cognizant.com::e5418058-c0ca-4724-b77a-a2000d15e872" providerId="AD" clId="Web-{331E88A3-D6B7-42D2-9F78-92102ECA48A5}" dt="2021-01-15T05:47:00.609" v="0" actId="14100"/>
          <ac:picMkLst>
            <pc:docMk/>
            <pc:sldMk cId="3482987254" sldId="277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E57DD-ADDD-4745-87B4-446084BB16A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BD393-F23F-45BB-8510-2BBB000B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7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/>
            </a:br>
            <a:r>
              <a:rPr lang="en-US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Double Line Title Here</a:t>
            </a:r>
            <a:br>
              <a:rPr lang="en-US"/>
            </a:br>
            <a:r>
              <a:rPr lang="en-US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0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51A205F-2ED8-44D7-8862-333F943005AB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21148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51A205F-2ED8-44D7-8862-333F9430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8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51A205F-2ED8-44D7-8862-333F943005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0751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51A205F-2ED8-44D7-8862-333F943005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778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Divider Title Goes Here</a:t>
            </a:r>
            <a:br>
              <a:rPr lang="en-US"/>
            </a:br>
            <a:r>
              <a:rPr lang="en-US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314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Divider Title Goes Here</a:t>
            </a:r>
            <a:br>
              <a:rPr lang="en-US"/>
            </a:br>
            <a:r>
              <a:rPr lang="en-US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142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Divider Title Goes Here</a:t>
            </a:r>
            <a:br>
              <a:rPr lang="en-US"/>
            </a:br>
            <a:r>
              <a:rPr lang="en-US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905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Divider Title Goes Here</a:t>
            </a:r>
            <a:br>
              <a:rPr lang="en-US"/>
            </a:br>
            <a:r>
              <a:rPr lang="en-US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7081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022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/>
            </a:br>
            <a:r>
              <a:rPr lang="en-US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54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431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3750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51A205F-2ED8-44D7-8862-333F943005AB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897047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615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749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194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571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5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2718668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54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645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44053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8788" y="2218028"/>
            <a:ext cx="8348662" cy="342900"/>
          </a:xfrm>
        </p:spPr>
        <p:txBody>
          <a:bodyPr anchor="t"/>
          <a:lstStyle>
            <a:lvl1pPr algn="r">
              <a:lnSpc>
                <a:spcPct val="100000"/>
              </a:lnSpc>
              <a:spcAft>
                <a:spcPct val="20000"/>
              </a:spcAft>
              <a:defRPr sz="27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Click to edit lesson title 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718124" y="4625833"/>
            <a:ext cx="3089327" cy="204941"/>
          </a:xfrm>
        </p:spPr>
        <p:txBody>
          <a:bodyPr/>
          <a:lstStyle>
            <a:lvl1pPr algn="r">
              <a:buNone/>
              <a:defRPr sz="105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206701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628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13" y="685800"/>
            <a:ext cx="8318500" cy="4114800"/>
          </a:xfrm>
        </p:spPr>
        <p:txBody>
          <a:bodyPr/>
          <a:lstStyle>
            <a:lvl1pPr>
              <a:buClr>
                <a:srgbClr val="04628C"/>
              </a:buClr>
              <a:buSzPct val="90000"/>
              <a:buFont typeface="Arial" pitchFamily="34" charset="0"/>
              <a:buChar char="•"/>
              <a:defRPr/>
            </a:lvl1pPr>
            <a:lvl2pPr>
              <a:buClr>
                <a:srgbClr val="04628C"/>
              </a:buClr>
              <a:buFont typeface="Calibri" pitchFamily="34" charset="0"/>
              <a:buChar char="-"/>
              <a:defRPr/>
            </a:lvl2pPr>
            <a:lvl3pPr>
              <a:buClr>
                <a:srgbClr val="04628C"/>
              </a:buClr>
              <a:buFont typeface="Calibri" pitchFamily="34" charset="0"/>
              <a:buChar char="-"/>
              <a:defRPr/>
            </a:lvl3pPr>
            <a:lvl4pPr>
              <a:buClr>
                <a:srgbClr val="04628C"/>
              </a:buClr>
              <a:buFont typeface="Calibri" pitchFamily="34" charset="0"/>
              <a:buChar char="-"/>
              <a:defRPr/>
            </a:lvl4pPr>
            <a:lvl5pPr>
              <a:buClr>
                <a:srgbClr val="04628C"/>
              </a:buClr>
              <a:buFont typeface="Calibri" pitchFamily="34" charset="0"/>
              <a:buChar char="-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0901481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113" y="894160"/>
            <a:ext cx="4083050" cy="3898106"/>
          </a:xfrm>
        </p:spPr>
        <p:txBody>
          <a:bodyPr/>
          <a:lstStyle>
            <a:lvl1pPr>
              <a:buSzPct val="90000"/>
              <a:buFont typeface="Arial" pitchFamily="34" charset="0"/>
              <a:buChar char="•"/>
              <a:defRPr sz="1800"/>
            </a:lvl1pPr>
            <a:lvl2pPr>
              <a:buClr>
                <a:srgbClr val="04628C"/>
              </a:buClr>
              <a:buFont typeface="Arial" pitchFamily="34" charset="0"/>
              <a:buChar char="-"/>
              <a:defRPr sz="1650"/>
            </a:lvl2pPr>
            <a:lvl3pPr>
              <a:buClr>
                <a:srgbClr val="04628C"/>
              </a:buClr>
              <a:buFont typeface="Arial" pitchFamily="34" charset="0"/>
              <a:buChar char="-"/>
              <a:defRPr sz="1500"/>
            </a:lvl3pPr>
            <a:lvl4pPr>
              <a:buClr>
                <a:srgbClr val="04628C"/>
              </a:buClr>
              <a:buFont typeface="Arial" pitchFamily="34" charset="0"/>
              <a:buChar char="-"/>
              <a:defRPr sz="1350"/>
            </a:lvl4pPr>
            <a:lvl5pPr>
              <a:buClr>
                <a:srgbClr val="04628C"/>
              </a:buClr>
              <a:buFont typeface="Arial" pitchFamily="34" charset="0"/>
              <a:buChar char="-"/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563" y="894160"/>
            <a:ext cx="4083050" cy="3898106"/>
          </a:xfrm>
        </p:spPr>
        <p:txBody>
          <a:bodyPr/>
          <a:lstStyle>
            <a:lvl1pPr>
              <a:defRPr lang="en-US" sz="1800" dirty="0" smtClean="0">
                <a:solidFill>
                  <a:schemeClr val="bg1"/>
                </a:solidFill>
                <a:latin typeface="+mn-lt"/>
                <a:ea typeface="+mn-ea"/>
                <a:cs typeface="Calibri" pitchFamily="34" charset="0"/>
              </a:defRPr>
            </a:lvl1pPr>
            <a:lvl2pPr>
              <a:buClr>
                <a:srgbClr val="04628C"/>
              </a:buClr>
              <a:buFont typeface="Arial" pitchFamily="34" charset="0"/>
              <a:buChar char="-"/>
              <a:defRPr sz="1650">
                <a:latin typeface="+mn-lt"/>
              </a:defRPr>
            </a:lvl2pPr>
            <a:lvl3pPr>
              <a:buClr>
                <a:srgbClr val="04628C"/>
              </a:buClr>
              <a:buFont typeface="Arial" pitchFamily="34" charset="0"/>
              <a:buChar char="-"/>
              <a:defRPr sz="1500">
                <a:latin typeface="+mn-lt"/>
              </a:defRPr>
            </a:lvl3pPr>
            <a:lvl4pPr>
              <a:buClr>
                <a:srgbClr val="04628C"/>
              </a:buClr>
              <a:buFont typeface="Arial" pitchFamily="34" charset="0"/>
              <a:buChar char="-"/>
              <a:defRPr sz="1350">
                <a:latin typeface="+mn-lt"/>
              </a:defRPr>
            </a:lvl4pPr>
            <a:lvl5pPr>
              <a:buClr>
                <a:srgbClr val="04628C"/>
              </a:buClr>
              <a:buFont typeface="Arial" pitchFamily="34" charset="0"/>
              <a:buChar char="-"/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81837200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558354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96058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95826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buSzPct val="90000"/>
              <a:buFont typeface="Arial" pitchFamily="34" charset="0"/>
              <a:buChar char="•"/>
              <a:defRPr sz="1800"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04628C"/>
              </a:buClr>
              <a:buFont typeface="Arial" pitchFamily="34" charset="0"/>
              <a:buChar char="-"/>
              <a:defRPr sz="1800">
                <a:latin typeface="Calibri" pitchFamily="34" charset="0"/>
                <a:cs typeface="Calibri" pitchFamily="34" charset="0"/>
              </a:defRPr>
            </a:lvl2pPr>
            <a:lvl3pPr>
              <a:buClr>
                <a:srgbClr val="04628C"/>
              </a:buClr>
              <a:buFont typeface="Arial" pitchFamily="34" charset="0"/>
              <a:buChar char="-"/>
              <a:defRPr sz="165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04628C"/>
              </a:buClr>
              <a:buFont typeface="Arial" pitchFamily="34" charset="0"/>
              <a:buChar char="-"/>
              <a:defRPr sz="1350">
                <a:latin typeface="Calibri" pitchFamily="34" charset="0"/>
                <a:cs typeface="Calibri" pitchFamily="34" charset="0"/>
              </a:defRPr>
            </a:lvl4pPr>
            <a:lvl5pPr>
              <a:buClr>
                <a:srgbClr val="04628C"/>
              </a:buClr>
              <a:buFont typeface="Arial" pitchFamily="34" charset="0"/>
              <a:buChar char="-"/>
              <a:defRPr sz="1350">
                <a:latin typeface="Calibri" pitchFamily="34" charset="0"/>
                <a:cs typeface="Calibri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833617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8694955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SzPct val="90000"/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-"/>
              <a:defRPr/>
            </a:lvl2pPr>
            <a:lvl3pPr>
              <a:buFont typeface="Arial" pitchFamily="34" charset="0"/>
              <a:buChar char="-"/>
              <a:defRPr/>
            </a:lvl3pPr>
            <a:lvl4pPr>
              <a:buFont typeface="Arial" pitchFamily="34" charset="0"/>
              <a:buChar char="-"/>
              <a:defRPr/>
            </a:lvl4pPr>
            <a:lvl5pPr>
              <a:buFont typeface="Arial" pitchFamily="34" charset="0"/>
              <a:buChar char="-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586712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16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3225" y="90487"/>
            <a:ext cx="2084388" cy="4701779"/>
          </a:xfrm>
        </p:spPr>
        <p:txBody>
          <a:bodyPr vert="eaVert"/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1" y="90487"/>
            <a:ext cx="6105525" cy="4701779"/>
          </a:xfrm>
        </p:spPr>
        <p:txBody>
          <a:bodyPr vert="eaVert"/>
          <a:lstStyle>
            <a:lvl1pPr>
              <a:buSzPct val="90000"/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-"/>
              <a:defRPr/>
            </a:lvl2pPr>
            <a:lvl3pPr>
              <a:buFont typeface="Arial" pitchFamily="34" charset="0"/>
              <a:buChar char="-"/>
              <a:defRPr/>
            </a:lvl3pPr>
            <a:lvl4pPr>
              <a:buFont typeface="Arial" pitchFamily="34" charset="0"/>
              <a:buChar char="-"/>
              <a:defRPr/>
            </a:lvl4pPr>
            <a:lvl5pPr>
              <a:buFont typeface="Arial" pitchFamily="34" charset="0"/>
              <a:buChar char="-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11155965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90487"/>
            <a:ext cx="8318500" cy="557213"/>
          </a:xfrm>
        </p:spPr>
        <p:txBody>
          <a:bodyPr/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9113" y="894160"/>
            <a:ext cx="8318500" cy="3898106"/>
          </a:xfrm>
        </p:spPr>
        <p:txBody>
          <a:bodyPr/>
          <a:lstStyle>
            <a:lvl1pPr>
              <a:buSzPct val="90000"/>
              <a:buFont typeface="Arial" pitchFamily="34" charset="0"/>
              <a:buChar char="•"/>
              <a:defRPr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4489748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9" descr="slidebkgrnd_title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91"/>
            <a:ext cx="9144000" cy="514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8788" y="3136106"/>
            <a:ext cx="8348662" cy="342900"/>
          </a:xfrm>
        </p:spPr>
        <p:txBody>
          <a:bodyPr anchor="t"/>
          <a:lstStyle>
            <a:lvl1pPr>
              <a:lnSpc>
                <a:spcPct val="100000"/>
              </a:lnSpc>
              <a:spcAft>
                <a:spcPct val="20000"/>
              </a:spcAft>
              <a:defRPr sz="2700" b="0">
                <a:solidFill>
                  <a:schemeClr val="bg1"/>
                </a:solidFill>
              </a:defRPr>
            </a:lvl1pPr>
          </a:lstStyle>
          <a:p>
            <a:r>
              <a:rPr lang="en-US" altLang="en-US"/>
              <a:t>Click to edit lesson title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1089422"/>
            <a:ext cx="8342312" cy="171450"/>
          </a:xfrm>
          <a:ln algn="ctr"/>
        </p:spPr>
        <p:txBody>
          <a:bodyPr/>
          <a:lstStyle>
            <a:lvl1pPr marL="0" indent="0">
              <a:buClr>
                <a:srgbClr val="800000"/>
              </a:buClr>
              <a:buFont typeface="Wingdings 3" pitchFamily="18" charset="2"/>
              <a:buNone/>
              <a:defRPr sz="1875"/>
            </a:lvl1pPr>
          </a:lstStyle>
          <a:p>
            <a:r>
              <a:rPr lang="en-US" altLang="en-US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75880603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Double Line Title Here</a:t>
            </a:r>
            <a:br>
              <a:rPr lang="en-US"/>
            </a:br>
            <a:r>
              <a:rPr lang="en-US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Double Line Title Here</a:t>
            </a:r>
            <a:br>
              <a:rPr lang="en-US"/>
            </a:br>
            <a:r>
              <a:rPr lang="en-US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5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Double Line Title Here</a:t>
            </a:r>
            <a:br>
              <a:rPr lang="en-US"/>
            </a:br>
            <a:r>
              <a:rPr lang="en-US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4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Double Line Title Here</a:t>
            </a:r>
            <a:br>
              <a:rPr lang="en-US"/>
            </a:br>
            <a:r>
              <a:rPr lang="en-US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3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7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18.png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51A205F-2ED8-44D7-8862-333F943005A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7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0"/>
          <p:cNvGrpSpPr>
            <a:grpSpLocks/>
          </p:cNvGrpSpPr>
          <p:nvPr/>
        </p:nvGrpSpPr>
        <p:grpSpPr bwMode="auto">
          <a:xfrm>
            <a:off x="127000" y="0"/>
            <a:ext cx="8885238" cy="5143500"/>
            <a:chOff x="80" y="0"/>
            <a:chExt cx="5597" cy="4320"/>
          </a:xfrm>
        </p:grpSpPr>
        <p:sp>
          <p:nvSpPr>
            <p:cNvPr id="1033" name="Rectangle 107"/>
            <p:cNvSpPr>
              <a:spLocks noChangeArrowheads="1"/>
            </p:cNvSpPr>
            <p:nvPr userDrawn="1"/>
          </p:nvSpPr>
          <p:spPr bwMode="auto">
            <a:xfrm>
              <a:off x="80" y="80"/>
              <a:ext cx="5597" cy="4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1418" tIns="45709" rIns="91418" bIns="45709" anchor="ctr"/>
            <a:lstStyle/>
            <a:p>
              <a:pPr eaLnBrk="0" hangingPunct="0"/>
              <a:endParaRPr lang="en-US" sz="1200" b="0">
                <a:solidFill>
                  <a:srgbClr val="000000"/>
                </a:solidFill>
              </a:endParaRPr>
            </a:p>
          </p:txBody>
        </p:sp>
        <p:sp>
          <p:nvSpPr>
            <p:cNvPr id="1034" name="Line 108"/>
            <p:cNvSpPr>
              <a:spLocks noChangeShapeType="1"/>
            </p:cNvSpPr>
            <p:nvPr userDrawn="1"/>
          </p:nvSpPr>
          <p:spPr bwMode="auto">
            <a:xfrm>
              <a:off x="292" y="0"/>
              <a:ext cx="0" cy="432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 sz="1350"/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90487"/>
            <a:ext cx="83185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13" y="894160"/>
            <a:ext cx="8318500" cy="3898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 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1029" name="PageNumberBox"/>
          <p:cNvSpPr txBox="1">
            <a:spLocks noChangeArrowheads="1"/>
          </p:cNvSpPr>
          <p:nvPr/>
        </p:nvSpPr>
        <p:spPr bwMode="auto">
          <a:xfrm>
            <a:off x="4327526" y="4888707"/>
            <a:ext cx="519113" cy="17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 b="1">
                <a:solidFill>
                  <a:srgbClr val="FF0000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FF0000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FF0000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FF0000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FF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30000"/>
              </a:spcAft>
              <a:buClr>
                <a:schemeClr val="tx1"/>
              </a:buClr>
              <a:defRPr sz="2000" b="1">
                <a:solidFill>
                  <a:srgbClr val="FF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30000"/>
              </a:spcAft>
              <a:buClr>
                <a:schemeClr val="tx1"/>
              </a:buClr>
              <a:defRPr sz="2000" b="1">
                <a:solidFill>
                  <a:srgbClr val="FF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30000"/>
              </a:spcAft>
              <a:buClr>
                <a:schemeClr val="tx1"/>
              </a:buClr>
              <a:defRPr sz="2000" b="1">
                <a:solidFill>
                  <a:srgbClr val="FF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30000"/>
              </a:spcAft>
              <a:buClr>
                <a:schemeClr val="tx1"/>
              </a:buClr>
              <a:defRPr sz="20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>
              <a:lnSpc>
                <a:spcPts val="1350"/>
              </a:lnSpc>
              <a:spcBef>
                <a:spcPts val="450"/>
              </a:spcBef>
              <a:buFont typeface="Wingdings" pitchFamily="2" charset="2"/>
              <a:buNone/>
              <a:defRPr/>
            </a:pPr>
            <a:fld id="{31ECE251-741F-4F82-B018-2F4557BA370E}" type="slidenum">
              <a:rPr lang="en-US" sz="900" smtClean="0">
                <a:solidFill>
                  <a:srgbClr val="B2B2B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pPr>
                <a:lnSpc>
                  <a:spcPts val="1350"/>
                </a:lnSpc>
                <a:spcBef>
                  <a:spcPts val="450"/>
                </a:spcBef>
                <a:buFont typeface="Wingdings" pitchFamily="2" charset="2"/>
                <a:buNone/>
                <a:defRPr/>
              </a:pPr>
              <a:t>‹#›</a:t>
            </a:fld>
            <a:r>
              <a:rPr lang="en-US" sz="1350" i="1">
                <a:solidFill>
                  <a:srgbClr val="B2B2B2"/>
                </a:solidFill>
                <a:cs typeface="Times New Roman" pitchFamily="18" charset="0"/>
              </a:rPr>
              <a:t> </a:t>
            </a:r>
          </a:p>
        </p:txBody>
      </p:sp>
      <p:pic>
        <p:nvPicPr>
          <p:cNvPr id="1030" name="Picture 127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1" descr="guidewire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9" y="4907757"/>
            <a:ext cx="1608137" cy="10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Box 12"/>
          <p:cNvSpPr txBox="1">
            <a:spLocks noChangeArrowheads="1"/>
          </p:cNvSpPr>
          <p:nvPr userDrawn="1"/>
        </p:nvSpPr>
        <p:spPr bwMode="auto">
          <a:xfrm>
            <a:off x="901617" y="4927997"/>
            <a:ext cx="2306722" cy="6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000" b="1">
                <a:solidFill>
                  <a:srgbClr val="FF0000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FF0000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FF0000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FF0000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FF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30000"/>
              </a:spcAft>
              <a:buClr>
                <a:schemeClr val="tx1"/>
              </a:buClr>
              <a:defRPr sz="2000" b="1">
                <a:solidFill>
                  <a:srgbClr val="FF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30000"/>
              </a:spcAft>
              <a:buClr>
                <a:schemeClr val="tx1"/>
              </a:buClr>
              <a:defRPr sz="2000" b="1">
                <a:solidFill>
                  <a:srgbClr val="FF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30000"/>
              </a:spcAft>
              <a:buClr>
                <a:schemeClr val="tx1"/>
              </a:buClr>
              <a:defRPr sz="2000" b="1">
                <a:solidFill>
                  <a:srgbClr val="FF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30000"/>
              </a:spcAft>
              <a:buClr>
                <a:schemeClr val="tx1"/>
              </a:buClr>
              <a:defRPr sz="20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ts val="450"/>
              </a:spcBef>
              <a:buClr>
                <a:schemeClr val="tx2"/>
              </a:buClr>
              <a:buFont typeface="Arial" charset="0"/>
              <a:buNone/>
              <a:defRPr/>
            </a:pPr>
            <a:r>
              <a:rPr lang="en-US" sz="450">
                <a:solidFill>
                  <a:srgbClr val="B2B2B2"/>
                </a:solidFill>
              </a:rPr>
              <a:t>© Guidewire Software, Inc. All rights reserved. Do not distribute without permission.</a:t>
            </a:r>
          </a:p>
        </p:txBody>
      </p:sp>
    </p:spTree>
    <p:extLst>
      <p:ext uri="{BB962C8B-B14F-4D97-AF65-F5344CB8AC3E}">
        <p14:creationId xmlns:p14="http://schemas.microsoft.com/office/powerpoint/2010/main" val="864831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50" b="1">
          <a:solidFill>
            <a:srgbClr val="04628C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50" b="1">
          <a:solidFill>
            <a:srgbClr val="04628C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50" b="1">
          <a:solidFill>
            <a:srgbClr val="04628C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50" b="1">
          <a:solidFill>
            <a:srgbClr val="04628C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50" b="1">
          <a:solidFill>
            <a:srgbClr val="04628C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2250" b="1">
          <a:solidFill>
            <a:schemeClr val="accent1"/>
          </a:solidFill>
          <a:latin typeface="Arial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2250" b="1">
          <a:solidFill>
            <a:schemeClr val="accent1"/>
          </a:solidFill>
          <a:latin typeface="Arial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2250" b="1">
          <a:solidFill>
            <a:schemeClr val="accent1"/>
          </a:solidFill>
          <a:latin typeface="Arial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50" b="1">
          <a:solidFill>
            <a:schemeClr val="accent1"/>
          </a:solidFill>
          <a:latin typeface="Arial" charset="0"/>
        </a:defRPr>
      </a:lvl9pPr>
    </p:titleStyle>
    <p:bodyStyle>
      <a:lvl1pPr marL="214313" indent="-214313" algn="l" rtl="0" eaLnBrk="0" fontAlgn="base" hangingPunct="0">
        <a:spcBef>
          <a:spcPct val="40000"/>
        </a:spcBef>
        <a:spcAft>
          <a:spcPct val="0"/>
        </a:spcAft>
        <a:buClr>
          <a:srgbClr val="04628C"/>
        </a:buClr>
        <a:buSzPct val="90000"/>
        <a:buFont typeface="Arial" charset="0"/>
        <a:buChar char="•"/>
        <a:defRPr sz="1800">
          <a:solidFill>
            <a:schemeClr val="bg1"/>
          </a:solidFill>
          <a:latin typeface="+mn-lt"/>
          <a:ea typeface="Calibri" pitchFamily="34" charset="0"/>
          <a:cs typeface="Calibri" pitchFamily="34" charset="0"/>
        </a:defRPr>
      </a:lvl1pPr>
      <a:lvl2pPr marL="471488" indent="-171450" algn="l" rtl="0" eaLnBrk="0" fontAlgn="base" hangingPunct="0">
        <a:spcBef>
          <a:spcPct val="20000"/>
        </a:spcBef>
        <a:spcAft>
          <a:spcPct val="0"/>
        </a:spcAft>
        <a:buClr>
          <a:srgbClr val="04628C"/>
        </a:buClr>
        <a:buSzPct val="90000"/>
        <a:buFont typeface="Arial" charset="0"/>
        <a:buChar char="-"/>
        <a:defRPr sz="1650">
          <a:solidFill>
            <a:schemeClr val="bg1"/>
          </a:solidFill>
          <a:latin typeface="+mn-lt"/>
          <a:ea typeface="Calibri" pitchFamily="34" charset="0"/>
          <a:cs typeface="Calibri" pitchFamily="34" charset="0"/>
        </a:defRPr>
      </a:lvl2pPr>
      <a:lvl3pPr marL="727472" indent="-170260" algn="l" rtl="0" eaLnBrk="0" fontAlgn="base" hangingPunct="0">
        <a:spcBef>
          <a:spcPct val="20000"/>
        </a:spcBef>
        <a:spcAft>
          <a:spcPct val="0"/>
        </a:spcAft>
        <a:buClr>
          <a:srgbClr val="04628C"/>
        </a:buClr>
        <a:buSzPct val="85000"/>
        <a:buFont typeface="Arial" charset="0"/>
        <a:buChar char="-"/>
        <a:defRPr sz="1500">
          <a:solidFill>
            <a:schemeClr val="bg1"/>
          </a:solidFill>
          <a:latin typeface="+mn-lt"/>
          <a:ea typeface="Calibri" pitchFamily="34" charset="0"/>
          <a:cs typeface="Calibri" pitchFamily="34" charset="0"/>
        </a:defRPr>
      </a:lvl3pPr>
      <a:lvl4pPr marL="1032272" indent="-219075" algn="l" rtl="0" eaLnBrk="0" fontAlgn="base" hangingPunct="0">
        <a:spcBef>
          <a:spcPct val="20000"/>
        </a:spcBef>
        <a:spcAft>
          <a:spcPct val="0"/>
        </a:spcAft>
        <a:buClr>
          <a:srgbClr val="04628C"/>
        </a:buClr>
        <a:buSzPct val="85000"/>
        <a:buFont typeface="Arial" charset="0"/>
        <a:buChar char="-"/>
        <a:defRPr sz="1500">
          <a:solidFill>
            <a:schemeClr val="bg1"/>
          </a:solidFill>
          <a:latin typeface="+mn-lt"/>
          <a:ea typeface="Calibri" pitchFamily="34" charset="0"/>
          <a:cs typeface="Calibri" pitchFamily="34" charset="0"/>
        </a:defRPr>
      </a:lvl4pPr>
      <a:lvl5pPr marL="1456135" indent="-169069" algn="l" rtl="0" eaLnBrk="0" fontAlgn="base" hangingPunct="0">
        <a:spcBef>
          <a:spcPct val="20000"/>
        </a:spcBef>
        <a:spcAft>
          <a:spcPct val="0"/>
        </a:spcAft>
        <a:buClr>
          <a:srgbClr val="0146AD"/>
        </a:buClr>
        <a:buSzPct val="120000"/>
        <a:buChar char="•"/>
        <a:defRPr sz="1050">
          <a:solidFill>
            <a:schemeClr val="bg1"/>
          </a:solidFill>
          <a:latin typeface="+mn-lt"/>
          <a:ea typeface="Calibri" pitchFamily="34" charset="0"/>
          <a:cs typeface="Calibri" pitchFamily="34" charset="0"/>
        </a:defRPr>
      </a:lvl5pPr>
      <a:lvl6pPr marL="1799035" indent="-169069" algn="l" rtl="0" eaLnBrk="0" fontAlgn="base" hangingPunct="0">
        <a:spcBef>
          <a:spcPct val="20000"/>
        </a:spcBef>
        <a:spcAft>
          <a:spcPct val="0"/>
        </a:spcAft>
        <a:buClr>
          <a:srgbClr val="0146AD"/>
        </a:buClr>
        <a:buSzPct val="120000"/>
        <a:buChar char="•"/>
        <a:defRPr sz="1050">
          <a:solidFill>
            <a:schemeClr val="bg1"/>
          </a:solidFill>
          <a:latin typeface="+mn-lt"/>
        </a:defRPr>
      </a:lvl6pPr>
      <a:lvl7pPr marL="2141935" indent="-169069" algn="l" rtl="0" eaLnBrk="0" fontAlgn="base" hangingPunct="0">
        <a:spcBef>
          <a:spcPct val="20000"/>
        </a:spcBef>
        <a:spcAft>
          <a:spcPct val="0"/>
        </a:spcAft>
        <a:buClr>
          <a:srgbClr val="0146AD"/>
        </a:buClr>
        <a:buSzPct val="120000"/>
        <a:buChar char="•"/>
        <a:defRPr sz="1050">
          <a:solidFill>
            <a:schemeClr val="bg1"/>
          </a:solidFill>
          <a:latin typeface="+mn-lt"/>
        </a:defRPr>
      </a:lvl7pPr>
      <a:lvl8pPr marL="2484835" indent="-169069" algn="l" rtl="0" eaLnBrk="0" fontAlgn="base" hangingPunct="0">
        <a:spcBef>
          <a:spcPct val="20000"/>
        </a:spcBef>
        <a:spcAft>
          <a:spcPct val="0"/>
        </a:spcAft>
        <a:buClr>
          <a:srgbClr val="0146AD"/>
        </a:buClr>
        <a:buSzPct val="120000"/>
        <a:buChar char="•"/>
        <a:defRPr sz="1050">
          <a:solidFill>
            <a:schemeClr val="bg1"/>
          </a:solidFill>
          <a:latin typeface="+mn-lt"/>
        </a:defRPr>
      </a:lvl8pPr>
      <a:lvl9pPr marL="2827735" indent="-169069" algn="l" rtl="0" eaLnBrk="0" fontAlgn="base" hangingPunct="0">
        <a:spcBef>
          <a:spcPct val="20000"/>
        </a:spcBef>
        <a:spcAft>
          <a:spcPct val="0"/>
        </a:spcAft>
        <a:buClr>
          <a:srgbClr val="0146AD"/>
        </a:buClr>
        <a:buSzPct val="120000"/>
        <a:buChar char="•"/>
        <a:defRPr sz="105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86" b="30086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163" y="1838266"/>
            <a:ext cx="8348837" cy="553998"/>
          </a:xfrm>
        </p:spPr>
        <p:txBody>
          <a:bodyPr/>
          <a:lstStyle/>
          <a:p>
            <a:r>
              <a:rPr lang="en-US"/>
              <a:t>Configuring Activities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Editable List View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369427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26" y="3447465"/>
            <a:ext cx="7561112" cy="97213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37936" y="274321"/>
            <a:ext cx="7828548" cy="784458"/>
          </a:xfrm>
        </p:spPr>
        <p:txBody>
          <a:bodyPr/>
          <a:lstStyle/>
          <a:p>
            <a:r>
              <a:rPr lang="en-US" sz="3200"/>
              <a:t>Creating activities in </a:t>
            </a:r>
            <a:r>
              <a:rPr lang="en-US" sz="3200" err="1"/>
              <a:t>Gosu</a:t>
            </a:r>
            <a:r>
              <a:rPr lang="en-US" sz="3200"/>
              <a:t> (2)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7382500" y="145562"/>
            <a:ext cx="1023938" cy="1301751"/>
            <a:chOff x="2401" y="425"/>
            <a:chExt cx="907" cy="1154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401" y="591"/>
              <a:ext cx="907" cy="98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2582" y="1384"/>
              <a:ext cx="550" cy="0"/>
            </a:xfrm>
            <a:prstGeom prst="line">
              <a:avLst/>
            </a:prstGeom>
            <a:noFill/>
            <a:ln w="5715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2577" y="1154"/>
              <a:ext cx="550" cy="0"/>
            </a:xfrm>
            <a:prstGeom prst="line">
              <a:avLst/>
            </a:prstGeom>
            <a:noFill/>
            <a:ln w="5715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 rot="2658430">
              <a:off x="2944" y="425"/>
              <a:ext cx="225" cy="50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43" y="789"/>
              <a:ext cx="309" cy="257"/>
            </a:xfrm>
            <a:custGeom>
              <a:avLst/>
              <a:gdLst>
                <a:gd name="T0" fmla="*/ 1982 w 234"/>
                <a:gd name="T1" fmla="*/ 0 h 195"/>
                <a:gd name="T2" fmla="*/ 440 w 234"/>
                <a:gd name="T3" fmla="*/ 655 h 195"/>
                <a:gd name="T4" fmla="*/ 0 w 234"/>
                <a:gd name="T5" fmla="*/ 3087 h 195"/>
                <a:gd name="T6" fmla="*/ 2905 w 234"/>
                <a:gd name="T7" fmla="*/ 3087 h 195"/>
                <a:gd name="T8" fmla="*/ 3774 w 234"/>
                <a:gd name="T9" fmla="*/ 1748 h 195"/>
                <a:gd name="T10" fmla="*/ 1982 w 234"/>
                <a:gd name="T11" fmla="*/ 0 h 1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4"/>
                <a:gd name="T19" fmla="*/ 0 h 195"/>
                <a:gd name="T20" fmla="*/ 234 w 234"/>
                <a:gd name="T21" fmla="*/ 195 h 19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4" h="195">
                  <a:moveTo>
                    <a:pt x="123" y="0"/>
                  </a:moveTo>
                  <a:lnTo>
                    <a:pt x="27" y="42"/>
                  </a:lnTo>
                  <a:lnTo>
                    <a:pt x="0" y="195"/>
                  </a:lnTo>
                  <a:lnTo>
                    <a:pt x="180" y="195"/>
                  </a:lnTo>
                  <a:lnTo>
                    <a:pt x="234" y="11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5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2703" y="891"/>
              <a:ext cx="147" cy="106"/>
            </a:xfrm>
            <a:prstGeom prst="line">
              <a:avLst/>
            </a:prstGeom>
            <a:noFill/>
            <a:ln w="2857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92960" y="1001930"/>
            <a:ext cx="8318500" cy="21748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000">
                <a:latin typeface="+mn-lt"/>
              </a:rPr>
              <a:t>Recommended:</a:t>
            </a:r>
          </a:p>
          <a:p>
            <a:pPr marL="819150" lvl="1" indent="-419100">
              <a:buFont typeface="Wingdings 2" pitchFamily="18" charset="2"/>
              <a:buAutoNum type="arabicPeriod"/>
            </a:pPr>
            <a:r>
              <a:rPr lang="en-US" sz="1600">
                <a:latin typeface="+mn-lt"/>
              </a:rPr>
              <a:t>Define an enhancement to retrieve the ID from the activity pattern code</a:t>
            </a:r>
            <a:br>
              <a:rPr lang="en-US" sz="1600">
                <a:latin typeface="+mn-lt"/>
              </a:rPr>
            </a:br>
            <a:br>
              <a:rPr lang="en-US" sz="1600">
                <a:latin typeface="+mn-lt"/>
              </a:rPr>
            </a:br>
            <a:br>
              <a:rPr lang="en-US" sz="1600">
                <a:latin typeface="+mn-lt"/>
              </a:rPr>
            </a:br>
            <a:endParaRPr lang="en-US" sz="1600">
              <a:latin typeface="+mn-lt"/>
            </a:endParaRPr>
          </a:p>
          <a:p>
            <a:pPr marL="819150" lvl="1" indent="-419100">
              <a:buFont typeface="Wingdings 2" pitchFamily="18" charset="2"/>
              <a:buAutoNum type="arabicPeriod"/>
            </a:pPr>
            <a:endParaRPr lang="en-US" sz="1600">
              <a:latin typeface="+mn-lt"/>
            </a:endParaRPr>
          </a:p>
          <a:p>
            <a:pPr marL="819150" lvl="1" indent="-419100">
              <a:buFont typeface="Wingdings 2" pitchFamily="18" charset="2"/>
              <a:buAutoNum type="arabicPeriod"/>
            </a:pPr>
            <a:endParaRPr lang="en-US" sz="1600">
              <a:latin typeface="+mn-lt"/>
            </a:endParaRPr>
          </a:p>
          <a:p>
            <a:pPr marL="819150" lvl="1" indent="-419100">
              <a:buFont typeface="Wingdings 2" pitchFamily="18" charset="2"/>
              <a:buAutoNum type="arabicPeriod"/>
            </a:pPr>
            <a:r>
              <a:rPr lang="en-US" sz="1600">
                <a:latin typeface="+mn-lt"/>
              </a:rPr>
              <a:t>Call the method, passing the code of the relevant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6200" y="3687313"/>
            <a:ext cx="7060238" cy="234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26" y="1725346"/>
            <a:ext cx="7550329" cy="112287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48298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37936" y="274321"/>
            <a:ext cx="7828548" cy="784458"/>
          </a:xfrm>
        </p:spPr>
        <p:txBody>
          <a:bodyPr/>
          <a:lstStyle/>
          <a:p>
            <a:r>
              <a:rPr lang="en-US" sz="3200"/>
              <a:t>Lesson outline</a:t>
            </a:r>
          </a:p>
        </p:txBody>
      </p:sp>
      <p:sp>
        <p:nvSpPr>
          <p:cNvPr id="2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37936" y="1168400"/>
            <a:ext cx="8099677" cy="5486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400">
                <a:solidFill>
                  <a:srgbClr val="C0C0C0"/>
                </a:solidFill>
                <a:latin typeface="+mn-lt"/>
              </a:rPr>
              <a:t>Activity basics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400">
                <a:solidFill>
                  <a:srgbClr val="C0C0C0"/>
                </a:solidFill>
                <a:latin typeface="+mn-lt"/>
              </a:rPr>
              <a:t>Creating activities in </a:t>
            </a:r>
            <a:r>
              <a:rPr lang="en-US" sz="2400" err="1">
                <a:solidFill>
                  <a:srgbClr val="C0C0C0"/>
                </a:solidFill>
                <a:latin typeface="+mn-lt"/>
              </a:rPr>
              <a:t>Gosu</a:t>
            </a:r>
            <a:endParaRPr lang="en-US" sz="2400">
              <a:solidFill>
                <a:srgbClr val="C0C0C0"/>
              </a:solidFill>
              <a:latin typeface="+mn-lt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400">
                <a:latin typeface="+mn-lt"/>
              </a:rPr>
              <a:t>Shared activities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sz="2400">
              <a:solidFill>
                <a:srgbClr val="C0C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60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37936" y="274321"/>
            <a:ext cx="7828548" cy="784458"/>
          </a:xfrm>
        </p:spPr>
        <p:txBody>
          <a:bodyPr/>
          <a:lstStyle/>
          <a:p>
            <a:r>
              <a:rPr lang="en-US" sz="3200"/>
              <a:t>Shared activities</a:t>
            </a:r>
          </a:p>
        </p:txBody>
      </p:sp>
      <p:sp>
        <p:nvSpPr>
          <p:cNvPr id="2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37935" y="914401"/>
            <a:ext cx="8099677" cy="2108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sz="2000">
                <a:latin typeface="+mn-lt"/>
              </a:rPr>
              <a:t>  A </a:t>
            </a:r>
            <a:r>
              <a:rPr lang="en-US" sz="2000" b="1">
                <a:latin typeface="+mn-lt"/>
              </a:rPr>
              <a:t>shared activity</a:t>
            </a:r>
            <a:r>
              <a:rPr lang="en-US" sz="2000">
                <a:latin typeface="+mn-lt"/>
              </a:rPr>
              <a:t> is an activity with no specific owner</a:t>
            </a:r>
          </a:p>
          <a:p>
            <a:pPr lvl="2"/>
            <a:r>
              <a:rPr lang="en-US" sz="1600">
                <a:latin typeface="+mn-lt"/>
              </a:rPr>
              <a:t>Ownership is collective</a:t>
            </a:r>
          </a:p>
          <a:p>
            <a:pPr lvl="2"/>
            <a:r>
              <a:rPr lang="en-US" sz="1600">
                <a:latin typeface="+mn-lt"/>
              </a:rPr>
              <a:t>Everyone can see the shared activity </a:t>
            </a:r>
          </a:p>
          <a:p>
            <a:pPr lvl="2"/>
            <a:r>
              <a:rPr lang="en-US" sz="1600">
                <a:latin typeface="+mn-lt"/>
              </a:rPr>
              <a:t>Anyone can complete the activity</a:t>
            </a:r>
          </a:p>
          <a:p>
            <a:pPr>
              <a:buFont typeface="Arial" charset="0"/>
              <a:buChar char="•"/>
            </a:pPr>
            <a:r>
              <a:rPr lang="en-US" sz="2000" b="1">
                <a:latin typeface="+mn-lt"/>
                <a:cs typeface="Courier New" pitchFamily="49" charset="0"/>
              </a:rPr>
              <a:t> </a:t>
            </a:r>
            <a:r>
              <a:rPr lang="en-US" sz="2000" b="1" err="1">
                <a:latin typeface="+mn-lt"/>
                <a:cs typeface="Courier New" pitchFamily="49" charset="0"/>
              </a:rPr>
              <a:t>SharedActivity</a:t>
            </a:r>
            <a:r>
              <a:rPr lang="en-US" sz="2000">
                <a:latin typeface="+mn-lt"/>
              </a:rPr>
              <a:t> is a subtype of the </a:t>
            </a:r>
            <a:br>
              <a:rPr lang="en-US" sz="2000">
                <a:latin typeface="+mn-lt"/>
              </a:rPr>
            </a:br>
            <a:r>
              <a:rPr lang="en-US" sz="2000">
                <a:latin typeface="+mn-lt"/>
              </a:rPr>
              <a:t>    </a:t>
            </a:r>
            <a:r>
              <a:rPr lang="en-US">
                <a:latin typeface="+mn-lt"/>
              </a:rPr>
              <a:t>Activity entity</a:t>
            </a:r>
          </a:p>
          <a:p>
            <a:pPr>
              <a:buFont typeface="Arial" charset="0"/>
              <a:buChar char="•"/>
            </a:pPr>
            <a:r>
              <a:rPr lang="en-US" sz="2000">
                <a:latin typeface="+mn-lt"/>
              </a:rPr>
              <a:t> To create a shared activity programmatically: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025" y="1329489"/>
            <a:ext cx="1609725" cy="151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35" y="3390900"/>
            <a:ext cx="7593265" cy="10922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313409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37936" y="274321"/>
            <a:ext cx="7828548" cy="784458"/>
          </a:xfrm>
        </p:spPr>
        <p:txBody>
          <a:bodyPr/>
          <a:lstStyle/>
          <a:p>
            <a:r>
              <a:rPr lang="en-US" sz="3200"/>
              <a:t>Lesson Objectives review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7822" y="1155700"/>
            <a:ext cx="8318500" cy="5486400"/>
          </a:xfrm>
          <a:prstGeom prst="rect">
            <a:avLst/>
          </a:prstGeo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sz="2400">
                <a:latin typeface="+mn-lt"/>
              </a:rPr>
              <a:t>You should now be able to:</a:t>
            </a:r>
          </a:p>
          <a:p>
            <a:pPr lvl="1"/>
            <a:r>
              <a:rPr lang="en-US" sz="1800">
                <a:latin typeface="+mn-lt"/>
              </a:rPr>
              <a:t>Create an activity pattern</a:t>
            </a:r>
          </a:p>
          <a:p>
            <a:pPr lvl="1"/>
            <a:r>
              <a:rPr lang="en-US" sz="1800">
                <a:latin typeface="+mn-lt"/>
              </a:rPr>
              <a:t>Create activities in </a:t>
            </a:r>
            <a:r>
              <a:rPr lang="en-US" sz="1800" err="1">
                <a:latin typeface="+mn-lt"/>
              </a:rPr>
              <a:t>Gosu</a:t>
            </a:r>
            <a:endParaRPr lang="en-US" sz="1800">
              <a:latin typeface="+mn-lt"/>
            </a:endParaRPr>
          </a:p>
          <a:p>
            <a:pPr lvl="1"/>
            <a:r>
              <a:rPr lang="en-US" sz="1800">
                <a:latin typeface="+mn-lt"/>
              </a:rPr>
              <a:t>Create a shared activity</a:t>
            </a:r>
          </a:p>
          <a:p>
            <a:pPr lvl="1">
              <a:buFont typeface="Wingdings 2" pitchFamily="18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4411" y="274321"/>
            <a:ext cx="7828548" cy="784458"/>
          </a:xfrm>
        </p:spPr>
        <p:txBody>
          <a:bodyPr/>
          <a:lstStyle/>
          <a:p>
            <a:r>
              <a:rPr lang="en-US" sz="3200"/>
              <a:t>Notice: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869750"/>
            <a:ext cx="8318500" cy="5486400"/>
          </a:xfrm>
          <a:prstGeom prst="rect">
            <a:avLst/>
          </a:prstGeom>
        </p:spPr>
        <p:txBody>
          <a:bodyPr/>
          <a:lstStyle>
            <a:lvl1pPr marL="0" indent="0" algn="l" defTabSz="914378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71450" indent="-171450" algn="l" defTabSz="914378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0050" indent="-171450" algn="l" defTabSz="914378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tabLst/>
              <a:defRPr sz="1200" kern="12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73088" indent="-115888" algn="l" defTabSz="914378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  <a:tabLst/>
              <a:defRPr sz="1050" kern="12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58838" indent="-173038" algn="l" defTabSz="914378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tabLst/>
              <a:defRPr sz="900" kern="12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2972" indent="-228594" algn="l" defTabSz="914378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566" indent="-228594" algn="l" defTabSz="914378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160" indent="-228594" algn="l" defTabSz="914378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160" indent="-228594" algn="l" defTabSz="914378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pitchFamily="18" charset="2"/>
              <a:buNone/>
            </a:pPr>
            <a:r>
              <a:rPr lang="en-US" sz="1200" b="1">
                <a:latin typeface="+mn-lt"/>
              </a:rPr>
              <a:t>Copyright © 2001-2014 Guidewire Software, Inc. All rights reserved.</a:t>
            </a:r>
          </a:p>
          <a:p>
            <a:r>
              <a:rPr lang="en-US" sz="1200">
                <a:latin typeface="+mn-lt"/>
              </a:rPr>
              <a:t>Guidewire, Guidewire Software, Guidewire </a:t>
            </a:r>
            <a:r>
              <a:rPr lang="en-US" sz="1200" err="1">
                <a:latin typeface="+mn-lt"/>
              </a:rPr>
              <a:t>ClaimCenter</a:t>
            </a:r>
            <a:r>
              <a:rPr lang="en-US" sz="1200">
                <a:latin typeface="+mn-lt"/>
              </a:rPr>
              <a:t>, Guidewire </a:t>
            </a:r>
            <a:r>
              <a:rPr lang="en-US" sz="1200" err="1">
                <a:latin typeface="+mn-lt"/>
              </a:rPr>
              <a:t>PolicyCenter</a:t>
            </a:r>
            <a:r>
              <a:rPr lang="en-US" sz="1200">
                <a:latin typeface="+mn-lt"/>
              </a:rPr>
              <a:t>, Guidewire </a:t>
            </a:r>
            <a:r>
              <a:rPr lang="en-US" sz="1200" err="1">
                <a:latin typeface="+mn-lt"/>
              </a:rPr>
              <a:t>BillingCenter</a:t>
            </a:r>
            <a:r>
              <a:rPr lang="en-US" sz="1200">
                <a:latin typeface="+mn-lt"/>
              </a:rPr>
              <a:t>, Guidewire Reinsurance Management, Guidewire </a:t>
            </a:r>
            <a:r>
              <a:rPr lang="en-US" sz="1200" err="1">
                <a:latin typeface="+mn-lt"/>
              </a:rPr>
              <a:t>ContactManager</a:t>
            </a:r>
            <a:r>
              <a:rPr lang="en-US" sz="1200">
                <a:latin typeface="+mn-lt"/>
              </a:rPr>
              <a:t>, Guidewire Vendor Data Management, Guidewire Client Data Management, Guidewire Rating Management, Guidewire </a:t>
            </a:r>
            <a:r>
              <a:rPr lang="en-US" sz="1200" err="1">
                <a:latin typeface="+mn-lt"/>
              </a:rPr>
              <a:t>InsuranceSuite</a:t>
            </a:r>
            <a:r>
              <a:rPr lang="en-US" sz="1200">
                <a:latin typeface="+mn-lt"/>
              </a:rPr>
              <a:t>, Guidewire </a:t>
            </a:r>
            <a:r>
              <a:rPr lang="en-US" sz="1200" err="1">
                <a:latin typeface="+mn-lt"/>
              </a:rPr>
              <a:t>ContactCenter</a:t>
            </a:r>
            <a:r>
              <a:rPr lang="en-US" sz="1200">
                <a:latin typeface="+mn-lt"/>
              </a:rPr>
              <a:t>, Guidewire Studio, Guidewire Product Designer, Guidewire Live, Guidewire </a:t>
            </a:r>
            <a:r>
              <a:rPr lang="en-US" sz="1200" err="1">
                <a:latin typeface="+mn-lt"/>
              </a:rPr>
              <a:t>DataHub</a:t>
            </a:r>
            <a:r>
              <a:rPr lang="en-US" sz="1200">
                <a:latin typeface="+mn-lt"/>
              </a:rPr>
              <a:t>, Guidewire </a:t>
            </a:r>
            <a:r>
              <a:rPr lang="en-US" sz="1200" err="1">
                <a:latin typeface="+mn-lt"/>
              </a:rPr>
              <a:t>InfoCenter</a:t>
            </a:r>
            <a:r>
              <a:rPr lang="en-US" sz="1200">
                <a:latin typeface="+mn-lt"/>
              </a:rPr>
              <a:t>, Guidewire Standard Reporting, Guidewire </a:t>
            </a:r>
            <a:r>
              <a:rPr lang="en-US" sz="1200" err="1">
                <a:latin typeface="+mn-lt"/>
              </a:rPr>
              <a:t>ExampleCenter</a:t>
            </a:r>
            <a:r>
              <a:rPr lang="en-US" sz="1200">
                <a:latin typeface="+mn-lt"/>
              </a:rPr>
              <a:t>, Guidewire Account Manager Portal, Guidewire Claim Portal, Guidewire Policyholder Portal, </a:t>
            </a:r>
            <a:r>
              <a:rPr lang="en-US" sz="1200" err="1">
                <a:latin typeface="+mn-lt"/>
              </a:rPr>
              <a:t>ClaimCenter</a:t>
            </a:r>
            <a:r>
              <a:rPr lang="en-US" sz="1200">
                <a:latin typeface="+mn-lt"/>
              </a:rPr>
              <a:t>, </a:t>
            </a:r>
            <a:r>
              <a:rPr lang="en-US" sz="1200" err="1">
                <a:latin typeface="+mn-lt"/>
              </a:rPr>
              <a:t>BillingCenter</a:t>
            </a:r>
            <a:r>
              <a:rPr lang="en-US" sz="1200">
                <a:latin typeface="+mn-lt"/>
              </a:rPr>
              <a:t>, </a:t>
            </a:r>
            <a:r>
              <a:rPr lang="en-US" sz="1200" err="1">
                <a:latin typeface="+mn-lt"/>
              </a:rPr>
              <a:t>PolicyCenter</a:t>
            </a:r>
            <a:r>
              <a:rPr lang="en-US" sz="1200">
                <a:latin typeface="+mn-lt"/>
              </a:rPr>
              <a:t>, </a:t>
            </a:r>
            <a:r>
              <a:rPr lang="en-US" sz="1200" err="1">
                <a:latin typeface="+mn-lt"/>
              </a:rPr>
              <a:t>InsuranceSuite</a:t>
            </a:r>
            <a:r>
              <a:rPr lang="en-US" sz="1200">
                <a:latin typeface="+mn-lt"/>
              </a:rPr>
              <a:t>, </a:t>
            </a:r>
            <a:r>
              <a:rPr lang="en-US" sz="1200" err="1">
                <a:latin typeface="+mn-lt"/>
              </a:rPr>
              <a:t>Gosu</a:t>
            </a:r>
            <a:r>
              <a:rPr lang="en-US" sz="1200">
                <a:latin typeface="+mn-lt"/>
              </a:rPr>
              <a:t>, Deliver Insurance Your Way, and the Guidewire logo are trademarks, service marks, or registered trademarks of Guidewire Software, Inc. in the United States and/or other countries.</a:t>
            </a:r>
          </a:p>
          <a:p>
            <a:r>
              <a:rPr lang="en-US" sz="1200">
                <a:latin typeface="+mn-lt"/>
              </a:rPr>
              <a:t>All other trademarks are the property of their respective owners.</a:t>
            </a:r>
          </a:p>
          <a:p>
            <a:r>
              <a:rPr lang="en-US" sz="1200" b="1">
                <a:latin typeface="+mn-lt"/>
              </a:rPr>
              <a:t>This material is confidential and proprietary to Guidewire and subject to the confidentiality terms in the applicable license agreement and/or separate nondisclosure agreement.</a:t>
            </a:r>
          </a:p>
          <a:p>
            <a:r>
              <a:rPr lang="en-US" sz="1200">
                <a:latin typeface="+mn-lt"/>
              </a:rPr>
              <a:t>This file and the contents herein are the property of Guidewire Software, Inc. Use of this course material is restricted to students officially registered in this specific Guidewire-instructed course, or for other use expressly authorized by Guidewire. Replication or distribution of this course material in electronic, paper, or other format is prohibited without express permission from Guidewire.</a:t>
            </a:r>
          </a:p>
          <a:p>
            <a:r>
              <a:rPr lang="en-US" sz="1200">
                <a:latin typeface="+mn-lt"/>
              </a:rPr>
              <a:t>Guidewire products are protected by one or more United States patents.</a:t>
            </a:r>
          </a:p>
        </p:txBody>
      </p:sp>
    </p:spTree>
    <p:extLst>
      <p:ext uri="{BB962C8B-B14F-4D97-AF65-F5344CB8AC3E}">
        <p14:creationId xmlns:p14="http://schemas.microsoft.com/office/powerpoint/2010/main" val="131527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1799" y="1709543"/>
            <a:ext cx="6731000" cy="609398"/>
          </a:xfrm>
        </p:spPr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24412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Provide demo details and link to the demo video</a:t>
            </a:r>
          </a:p>
        </p:txBody>
      </p:sp>
      <p:sp>
        <p:nvSpPr>
          <p:cNvPr id="3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2A1"/>
                </a:solidFill>
                <a:latin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99445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1799" y="1709543"/>
            <a:ext cx="6731000" cy="609398"/>
          </a:xfrm>
        </p:spPr>
        <p:txBody>
          <a:bodyPr/>
          <a:lstStyle/>
          <a:p>
            <a:r>
              <a:rPr lang="en-US"/>
              <a:t>Lab</a:t>
            </a:r>
          </a:p>
        </p:txBody>
      </p:sp>
      <p:sp>
        <p:nvSpPr>
          <p:cNvPr id="3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35920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4411" y="1969714"/>
            <a:ext cx="8417052" cy="1377834"/>
          </a:xfrm>
        </p:spPr>
        <p:txBody>
          <a:bodyPr/>
          <a:lstStyle/>
          <a:p>
            <a:br>
              <a:rPr lang="en-US">
                <a:latin typeface="+mn-lt"/>
              </a:rPr>
            </a:br>
            <a:br>
              <a:rPr lang="en-US">
                <a:latin typeface="+mn-lt"/>
              </a:rPr>
            </a:br>
            <a:endParaRPr lang="en-US">
              <a:latin typeface="+mn-lt"/>
            </a:endParaRPr>
          </a:p>
        </p:txBody>
      </p:sp>
      <p:sp>
        <p:nvSpPr>
          <p:cNvPr id="3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2A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" name="Rectangle 1"/>
          <p:cNvSpPr/>
          <p:nvPr/>
        </p:nvSpPr>
        <p:spPr>
          <a:xfrm>
            <a:off x="494411" y="2110085"/>
            <a:ext cx="8327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 the exercises listed in  “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Lesson 4 : Configuring Activities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chapter in the “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BillingCenter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10 Configuration: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Kickstart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- Student Workbook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97772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1799" y="1709543"/>
            <a:ext cx="6731000" cy="609398"/>
          </a:xfrm>
        </p:spPr>
        <p:txBody>
          <a:bodyPr/>
          <a:lstStyle/>
          <a:p>
            <a:r>
              <a:rPr lang="en-US"/>
              <a:t>Review</a:t>
            </a:r>
          </a:p>
        </p:txBody>
      </p:sp>
      <p:sp>
        <p:nvSpPr>
          <p:cNvPr id="3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3423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37936" y="274321"/>
            <a:ext cx="7828548" cy="784458"/>
          </a:xfrm>
        </p:spPr>
        <p:txBody>
          <a:bodyPr/>
          <a:lstStyle/>
          <a:p>
            <a:r>
              <a:rPr lang="en-US" sz="3200"/>
              <a:t>Lesson Objective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37936" y="1173163"/>
            <a:ext cx="8063163" cy="3311525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400">
                <a:solidFill>
                  <a:schemeClr val="tx2"/>
                </a:solidFill>
              </a:rPr>
              <a:t>By the end of this lesson, you should be able to:</a:t>
            </a:r>
          </a:p>
          <a:p>
            <a:pPr marL="742950" lvl="1" indent="-285750"/>
            <a:r>
              <a:rPr lang="en-US" sz="2000">
                <a:solidFill>
                  <a:schemeClr val="tx2"/>
                </a:solidFill>
              </a:rPr>
              <a:t>Create an activity pattern</a:t>
            </a:r>
          </a:p>
          <a:p>
            <a:pPr marL="742950" lvl="1" indent="-285750"/>
            <a:r>
              <a:rPr lang="en-US" sz="2000">
                <a:solidFill>
                  <a:schemeClr val="tx2"/>
                </a:solidFill>
              </a:rPr>
              <a:t>Create activities in </a:t>
            </a:r>
            <a:r>
              <a:rPr lang="en-US" sz="2000" err="1">
                <a:solidFill>
                  <a:schemeClr val="tx2"/>
                </a:solidFill>
              </a:rPr>
              <a:t>Gosu</a:t>
            </a:r>
            <a:endParaRPr lang="en-US" sz="2000">
              <a:solidFill>
                <a:schemeClr val="tx2"/>
              </a:solidFill>
            </a:endParaRPr>
          </a:p>
          <a:p>
            <a:pPr marL="742950" lvl="1" indent="-285750"/>
            <a:r>
              <a:rPr lang="en-US" sz="2000">
                <a:solidFill>
                  <a:schemeClr val="tx2"/>
                </a:solidFill>
              </a:rPr>
              <a:t>Create a shared activity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42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This is for Review questions and answers</a:t>
            </a:r>
          </a:p>
        </p:txBody>
      </p:sp>
      <p:sp>
        <p:nvSpPr>
          <p:cNvPr id="3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2A1"/>
                </a:solidFill>
                <a:latin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48897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me_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4" b="1947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2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37936" y="274321"/>
            <a:ext cx="7828548" cy="784458"/>
          </a:xfrm>
        </p:spPr>
        <p:txBody>
          <a:bodyPr/>
          <a:lstStyle/>
          <a:p>
            <a:r>
              <a:rPr lang="en-US" sz="3200"/>
              <a:t>Lesson 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37936" y="1173163"/>
            <a:ext cx="8063163" cy="3311525"/>
          </a:xfrm>
        </p:spPr>
        <p:txBody>
          <a:bodyPr/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400"/>
              <a:t>Activity basics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400">
                <a:solidFill>
                  <a:srgbClr val="C0C0C0"/>
                </a:solidFill>
              </a:rPr>
              <a:t>Creating activities in </a:t>
            </a:r>
            <a:r>
              <a:rPr lang="en-US" sz="2400" err="1">
                <a:solidFill>
                  <a:srgbClr val="C0C0C0"/>
                </a:solidFill>
              </a:rPr>
              <a:t>Gosu</a:t>
            </a:r>
            <a:endParaRPr lang="en-US" sz="2400">
              <a:solidFill>
                <a:srgbClr val="C0C0C0"/>
              </a:solidFill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400">
                <a:solidFill>
                  <a:srgbClr val="C0C0C0"/>
                </a:solidFill>
              </a:rPr>
              <a:t>Shared activities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1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37936" y="274321"/>
            <a:ext cx="7828548" cy="784458"/>
          </a:xfrm>
        </p:spPr>
        <p:txBody>
          <a:bodyPr/>
          <a:lstStyle/>
          <a:p>
            <a:r>
              <a:rPr lang="en-US" sz="3200"/>
              <a:t>Activities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5300" y="951727"/>
            <a:ext cx="8991601" cy="3480574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b="1">
                <a:latin typeface="+mn-lt"/>
              </a:rPr>
              <a:t> </a:t>
            </a:r>
            <a:r>
              <a:rPr lang="en-US" sz="2000" b="1">
                <a:latin typeface="+mn-lt"/>
              </a:rPr>
              <a:t>Activities</a:t>
            </a:r>
            <a:r>
              <a:rPr lang="en-US" sz="2000">
                <a:latin typeface="+mn-lt"/>
              </a:rPr>
              <a:t> are reminders set by </a:t>
            </a:r>
            <a:r>
              <a:rPr lang="en-US" sz="2000" err="1">
                <a:latin typeface="+mn-lt"/>
              </a:rPr>
              <a:t>BillingCenter</a:t>
            </a:r>
            <a:r>
              <a:rPr lang="en-US" sz="2000">
                <a:latin typeface="+mn-lt"/>
              </a:rPr>
              <a:t>, </a:t>
            </a:r>
            <a:br>
              <a:rPr lang="en-US" sz="2000">
                <a:latin typeface="+mn-lt"/>
              </a:rPr>
            </a:br>
            <a:r>
              <a:rPr lang="en-US" sz="2000">
                <a:latin typeface="+mn-lt"/>
              </a:rPr>
              <a:t>  users, or rules to perform some action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+mn-lt"/>
              </a:rPr>
              <a:t> </a:t>
            </a:r>
            <a:r>
              <a:rPr lang="en-US" sz="2000">
                <a:latin typeface="+mn-lt"/>
              </a:rPr>
              <a:t>Commonly related to one or more other entities, such as</a:t>
            </a:r>
          </a:p>
          <a:p>
            <a:pPr lvl="2"/>
            <a:r>
              <a:rPr lang="en-US" sz="1800" err="1">
                <a:latin typeface="+mn-lt"/>
              </a:rPr>
              <a:t>TroubleTicket</a:t>
            </a:r>
            <a:r>
              <a:rPr lang="en-US" sz="1800">
                <a:latin typeface="+mn-lt"/>
              </a:rPr>
              <a:t>, Delinquency, </a:t>
            </a:r>
            <a:r>
              <a:rPr lang="en-US" sz="1800" err="1">
                <a:latin typeface="+mn-lt"/>
              </a:rPr>
              <a:t>PolicyPeriod</a:t>
            </a:r>
            <a:endParaRPr lang="en-US" sz="1800">
              <a:latin typeface="+mn-lt"/>
            </a:endParaRPr>
          </a:p>
          <a:p>
            <a:pPr lvl="2"/>
            <a:r>
              <a:rPr lang="en-US" sz="1800">
                <a:latin typeface="+mn-lt"/>
              </a:rPr>
              <a:t>Transaction types requiring approval</a:t>
            </a:r>
          </a:p>
          <a:p>
            <a:pPr lvl="2"/>
            <a:r>
              <a:rPr lang="en-US" sz="1800">
                <a:latin typeface="+mn-lt"/>
              </a:rPr>
              <a:t>Accounts gone inactive</a:t>
            </a:r>
          </a:p>
          <a:p>
            <a:pPr>
              <a:buFont typeface="Arial" charset="0"/>
              <a:buChar char="•"/>
            </a:pPr>
            <a:r>
              <a:rPr lang="en-US" sz="2000">
                <a:latin typeface="+mn-lt"/>
              </a:rPr>
              <a:t> Two basic types:</a:t>
            </a:r>
          </a:p>
          <a:p>
            <a:pPr lvl="2"/>
            <a:r>
              <a:rPr lang="en-US" sz="1800">
                <a:latin typeface="+mn-lt"/>
              </a:rPr>
              <a:t>General (created by users or configuration)</a:t>
            </a:r>
          </a:p>
          <a:p>
            <a:pPr lvl="2"/>
            <a:r>
              <a:rPr lang="en-US" sz="1800">
                <a:latin typeface="+mn-lt"/>
              </a:rPr>
              <a:t>Approval (created by BC when approval is required)</a:t>
            </a:r>
          </a:p>
          <a:p>
            <a:pPr>
              <a:buFont typeface="Arial" charset="0"/>
              <a:buChar char="•"/>
            </a:pPr>
            <a:r>
              <a:rPr lang="en-US" sz="2000">
                <a:latin typeface="+mn-lt"/>
              </a:rPr>
              <a:t> May be owned by a group and user, or shared (all users can see them)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382500" y="145562"/>
            <a:ext cx="1023938" cy="1301751"/>
            <a:chOff x="2401" y="425"/>
            <a:chExt cx="907" cy="115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401" y="591"/>
              <a:ext cx="907" cy="98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582" y="1384"/>
              <a:ext cx="550" cy="0"/>
            </a:xfrm>
            <a:prstGeom prst="line">
              <a:avLst/>
            </a:prstGeom>
            <a:noFill/>
            <a:ln w="5715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577" y="1154"/>
              <a:ext cx="550" cy="0"/>
            </a:xfrm>
            <a:prstGeom prst="line">
              <a:avLst/>
            </a:prstGeom>
            <a:noFill/>
            <a:ln w="5715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 rot="2658430">
              <a:off x="2944" y="425"/>
              <a:ext cx="225" cy="50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643" y="789"/>
              <a:ext cx="309" cy="257"/>
            </a:xfrm>
            <a:custGeom>
              <a:avLst/>
              <a:gdLst>
                <a:gd name="T0" fmla="*/ 1982 w 234"/>
                <a:gd name="T1" fmla="*/ 0 h 195"/>
                <a:gd name="T2" fmla="*/ 440 w 234"/>
                <a:gd name="T3" fmla="*/ 655 h 195"/>
                <a:gd name="T4" fmla="*/ 0 w 234"/>
                <a:gd name="T5" fmla="*/ 3087 h 195"/>
                <a:gd name="T6" fmla="*/ 2905 w 234"/>
                <a:gd name="T7" fmla="*/ 3087 h 195"/>
                <a:gd name="T8" fmla="*/ 3774 w 234"/>
                <a:gd name="T9" fmla="*/ 1748 h 195"/>
                <a:gd name="T10" fmla="*/ 1982 w 234"/>
                <a:gd name="T11" fmla="*/ 0 h 1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4"/>
                <a:gd name="T19" fmla="*/ 0 h 195"/>
                <a:gd name="T20" fmla="*/ 234 w 234"/>
                <a:gd name="T21" fmla="*/ 195 h 19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4" h="195">
                  <a:moveTo>
                    <a:pt x="123" y="0"/>
                  </a:moveTo>
                  <a:lnTo>
                    <a:pt x="27" y="42"/>
                  </a:lnTo>
                  <a:lnTo>
                    <a:pt x="0" y="195"/>
                  </a:lnTo>
                  <a:lnTo>
                    <a:pt x="180" y="195"/>
                  </a:lnTo>
                  <a:lnTo>
                    <a:pt x="234" y="11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5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2703" y="891"/>
              <a:ext cx="147" cy="106"/>
            </a:xfrm>
            <a:prstGeom prst="line">
              <a:avLst/>
            </a:prstGeom>
            <a:noFill/>
            <a:ln w="2857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140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37936" y="274321"/>
            <a:ext cx="7828548" cy="784458"/>
          </a:xfrm>
        </p:spPr>
        <p:txBody>
          <a:bodyPr/>
          <a:lstStyle/>
          <a:p>
            <a:r>
              <a:rPr lang="en-US" sz="3200"/>
              <a:t>Activity Patterns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37937" y="951726"/>
            <a:ext cx="7668502" cy="3637207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sz="2000">
                <a:latin typeface="+mn-lt"/>
              </a:rPr>
              <a:t>An </a:t>
            </a:r>
            <a:r>
              <a:rPr lang="en-US" sz="2000" b="1">
                <a:latin typeface="+mn-lt"/>
              </a:rPr>
              <a:t>activity pattern </a:t>
            </a:r>
            <a:r>
              <a:rPr lang="en-US" sz="2000">
                <a:latin typeface="+mn-lt"/>
              </a:rPr>
              <a:t>is a template that standardizes the way </a:t>
            </a:r>
            <a:r>
              <a:rPr lang="en-US" sz="2000" err="1">
                <a:latin typeface="+mn-lt"/>
              </a:rPr>
              <a:t>BillingCenter</a:t>
            </a:r>
            <a:r>
              <a:rPr lang="en-US" sz="2000">
                <a:latin typeface="+mn-lt"/>
              </a:rPr>
              <a:t> creates activities</a:t>
            </a:r>
          </a:p>
          <a:p>
            <a:pPr>
              <a:buFont typeface="Arial" charset="0"/>
              <a:buChar char="•"/>
            </a:pPr>
            <a:endParaRPr lang="en-US" sz="200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92" y="1736183"/>
            <a:ext cx="7988592" cy="233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9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37936" y="274321"/>
            <a:ext cx="7828548" cy="784458"/>
          </a:xfrm>
        </p:spPr>
        <p:txBody>
          <a:bodyPr/>
          <a:lstStyle/>
          <a:p>
            <a:r>
              <a:rPr lang="en-US" sz="3200"/>
              <a:t>Creating an Activity Pattern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71" y="833221"/>
            <a:ext cx="5902214" cy="251582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2073242" y="1692998"/>
            <a:ext cx="1104522" cy="244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699" y="2222149"/>
            <a:ext cx="7369521" cy="2253795"/>
          </a:xfrm>
          <a:prstGeom prst="rect">
            <a:avLst/>
          </a:prstGeom>
          <a:ln>
            <a:solidFill>
              <a:schemeClr val="tx2"/>
            </a:solidFill>
          </a:ln>
          <a:effectLst>
            <a:softEdge rad="0"/>
          </a:effectLst>
        </p:spPr>
      </p:pic>
      <p:cxnSp>
        <p:nvCxnSpPr>
          <p:cNvPr id="11" name="Straight Arrow Connector 10"/>
          <p:cNvCxnSpPr/>
          <p:nvPr/>
        </p:nvCxnSpPr>
        <p:spPr bwMode="auto">
          <a:xfrm>
            <a:off x="3155427" y="1948781"/>
            <a:ext cx="610815" cy="409759"/>
          </a:xfrm>
          <a:prstGeom prst="straightConnector1">
            <a:avLst/>
          </a:prstGeom>
          <a:noFill/>
          <a:ln w="19050" cap="flat" cmpd="sng" algn="ctr">
            <a:solidFill>
              <a:srgbClr val="D3394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2119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37936" y="274321"/>
            <a:ext cx="7828548" cy="784458"/>
          </a:xfrm>
        </p:spPr>
        <p:txBody>
          <a:bodyPr/>
          <a:lstStyle/>
          <a:p>
            <a:r>
              <a:rPr lang="en-US" sz="3200"/>
              <a:t>Who creates activities?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7382500" y="145562"/>
            <a:ext cx="1023938" cy="1301751"/>
            <a:chOff x="2401" y="425"/>
            <a:chExt cx="907" cy="1154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401" y="591"/>
              <a:ext cx="907" cy="98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2582" y="1384"/>
              <a:ext cx="550" cy="0"/>
            </a:xfrm>
            <a:prstGeom prst="line">
              <a:avLst/>
            </a:prstGeom>
            <a:noFill/>
            <a:ln w="5715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2577" y="1154"/>
              <a:ext cx="550" cy="0"/>
            </a:xfrm>
            <a:prstGeom prst="line">
              <a:avLst/>
            </a:prstGeom>
            <a:noFill/>
            <a:ln w="5715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 rot="2658430">
              <a:off x="2944" y="425"/>
              <a:ext cx="225" cy="50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643" y="789"/>
              <a:ext cx="309" cy="257"/>
            </a:xfrm>
            <a:custGeom>
              <a:avLst/>
              <a:gdLst>
                <a:gd name="T0" fmla="*/ 1982 w 234"/>
                <a:gd name="T1" fmla="*/ 0 h 195"/>
                <a:gd name="T2" fmla="*/ 440 w 234"/>
                <a:gd name="T3" fmla="*/ 655 h 195"/>
                <a:gd name="T4" fmla="*/ 0 w 234"/>
                <a:gd name="T5" fmla="*/ 3087 h 195"/>
                <a:gd name="T6" fmla="*/ 2905 w 234"/>
                <a:gd name="T7" fmla="*/ 3087 h 195"/>
                <a:gd name="T8" fmla="*/ 3774 w 234"/>
                <a:gd name="T9" fmla="*/ 1748 h 195"/>
                <a:gd name="T10" fmla="*/ 1982 w 234"/>
                <a:gd name="T11" fmla="*/ 0 h 1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4"/>
                <a:gd name="T19" fmla="*/ 0 h 195"/>
                <a:gd name="T20" fmla="*/ 234 w 234"/>
                <a:gd name="T21" fmla="*/ 195 h 19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4" h="195">
                  <a:moveTo>
                    <a:pt x="123" y="0"/>
                  </a:moveTo>
                  <a:lnTo>
                    <a:pt x="27" y="42"/>
                  </a:lnTo>
                  <a:lnTo>
                    <a:pt x="0" y="195"/>
                  </a:lnTo>
                  <a:lnTo>
                    <a:pt x="180" y="195"/>
                  </a:lnTo>
                  <a:lnTo>
                    <a:pt x="234" y="11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5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2703" y="891"/>
              <a:ext cx="147" cy="106"/>
            </a:xfrm>
            <a:prstGeom prst="line">
              <a:avLst/>
            </a:prstGeom>
            <a:noFill/>
            <a:ln w="2857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94411" y="1034800"/>
            <a:ext cx="8318500" cy="5486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>
                <a:latin typeface="+mn-lt"/>
              </a:rPr>
              <a:t> Users from </a:t>
            </a:r>
            <a:r>
              <a:rPr lang="en-US" sz="2000" b="1">
                <a:latin typeface="+mn-lt"/>
                <a:cs typeface="Courier New" pitchFamily="49" charset="0"/>
              </a:rPr>
              <a:t>Desktop</a:t>
            </a:r>
            <a:r>
              <a:rPr lang="en-US" sz="2000">
                <a:latin typeface="+mn-lt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sz="1800">
                <a:latin typeface="+mn-lt"/>
              </a:rPr>
              <a:t>Example: A reminder to self or others to contact customer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>
                <a:latin typeface="+mn-lt"/>
              </a:rPr>
              <a:t> </a:t>
            </a:r>
            <a:r>
              <a:rPr lang="en-US" sz="2000" err="1">
                <a:latin typeface="+mn-lt"/>
              </a:rPr>
              <a:t>Gosu</a:t>
            </a:r>
            <a:r>
              <a:rPr lang="en-US" sz="2000">
                <a:latin typeface="+mn-lt"/>
              </a:rPr>
              <a:t> rule or workflow</a:t>
            </a:r>
            <a:r>
              <a:rPr lang="en-US">
                <a:latin typeface="+mn-lt"/>
              </a:rPr>
              <a:t>	</a:t>
            </a:r>
          </a:p>
          <a:p>
            <a:pPr lvl="2">
              <a:lnSpc>
                <a:spcPct val="90000"/>
              </a:lnSpc>
            </a:pPr>
            <a:r>
              <a:rPr lang="en-US" sz="1800">
                <a:latin typeface="+mn-lt"/>
              </a:rPr>
              <a:t>Example: </a:t>
            </a:r>
            <a:r>
              <a:rPr lang="en-US" sz="1800" b="1" err="1">
                <a:latin typeface="+mn-lt"/>
                <a:cs typeface="Courier New" pitchFamily="49" charset="0"/>
              </a:rPr>
              <a:t>Preupdate</a:t>
            </a:r>
            <a:r>
              <a:rPr lang="en-US" sz="1800">
                <a:latin typeface="+mn-lt"/>
              </a:rPr>
              <a:t> rule on Policy or Account</a:t>
            </a:r>
          </a:p>
          <a:p>
            <a:pPr lvl="2">
              <a:lnSpc>
                <a:spcPct val="90000"/>
              </a:lnSpc>
            </a:pPr>
            <a:r>
              <a:rPr lang="en-US" sz="1800">
                <a:latin typeface="+mn-lt"/>
              </a:rPr>
              <a:t>Example: From a delinquency workflow when an account is sent to a collection agency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>
                <a:latin typeface="+mn-lt"/>
              </a:rPr>
              <a:t> </a:t>
            </a:r>
            <a:r>
              <a:rPr lang="en-US" sz="2000" err="1">
                <a:latin typeface="+mn-lt"/>
              </a:rPr>
              <a:t>BillingCenter</a:t>
            </a:r>
            <a:endParaRPr lang="en-US" sz="2000">
              <a:latin typeface="+mn-lt"/>
            </a:endParaRPr>
          </a:p>
          <a:p>
            <a:pPr lvl="2">
              <a:lnSpc>
                <a:spcPct val="90000"/>
              </a:lnSpc>
            </a:pPr>
            <a:r>
              <a:rPr lang="en-US" sz="1800">
                <a:latin typeface="+mn-lt"/>
              </a:rPr>
              <a:t>From transactions requiring approval such as commission payments, charge reversals, and disbursements</a:t>
            </a:r>
          </a:p>
          <a:p>
            <a:pPr lvl="2">
              <a:lnSpc>
                <a:spcPct val="90000"/>
              </a:lnSpc>
            </a:pPr>
            <a:r>
              <a:rPr lang="en-US" sz="1800" err="1">
                <a:latin typeface="+mn-lt"/>
              </a:rPr>
              <a:t>AccountInactivity</a:t>
            </a:r>
            <a:r>
              <a:rPr lang="en-US" sz="1800">
                <a:latin typeface="+mn-lt"/>
              </a:rPr>
              <a:t> batch process executes when accounts become inactive (see </a:t>
            </a:r>
            <a:r>
              <a:rPr lang="en-US" sz="1800" b="1" err="1">
                <a:latin typeface="+mn-lt"/>
              </a:rPr>
              <a:t>DaysBeforeAccountIsConsideredInactive</a:t>
            </a:r>
            <a:r>
              <a:rPr lang="en-US" sz="1800">
                <a:latin typeface="+mn-lt"/>
              </a:rPr>
              <a:t> in </a:t>
            </a:r>
            <a:r>
              <a:rPr lang="en-US" sz="1800" b="1">
                <a:latin typeface="+mn-lt"/>
              </a:rPr>
              <a:t>config.xm</a:t>
            </a:r>
            <a:r>
              <a:rPr lang="en-US" sz="1800">
                <a:latin typeface="+mn-lt"/>
              </a:rPr>
              <a:t>l) 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44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37936" y="274321"/>
            <a:ext cx="7828548" cy="784458"/>
          </a:xfrm>
        </p:spPr>
        <p:txBody>
          <a:bodyPr/>
          <a:lstStyle/>
          <a:p>
            <a:r>
              <a:rPr lang="en-US" sz="3200"/>
              <a:t>Lesson Outline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94944" y="1058779"/>
            <a:ext cx="8318500" cy="5486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400">
                <a:solidFill>
                  <a:srgbClr val="C0C0C0"/>
                </a:solidFill>
              </a:rPr>
              <a:t>Activity basics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400"/>
              <a:t>Creating activities in </a:t>
            </a:r>
            <a:r>
              <a:rPr lang="en-US" sz="2400" err="1"/>
              <a:t>Gosu</a:t>
            </a:r>
            <a:endParaRPr lang="en-US" sz="240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400">
                <a:solidFill>
                  <a:srgbClr val="C0C0C0"/>
                </a:solidFill>
              </a:rPr>
              <a:t>Shared activities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sz="240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5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37936" y="274321"/>
            <a:ext cx="7828548" cy="784458"/>
          </a:xfrm>
        </p:spPr>
        <p:txBody>
          <a:bodyPr/>
          <a:lstStyle/>
          <a:p>
            <a:r>
              <a:rPr lang="en-US" sz="3200"/>
              <a:t>Creating activities in </a:t>
            </a:r>
            <a:r>
              <a:rPr lang="en-US" sz="3200" err="1"/>
              <a:t>Gosu</a:t>
            </a:r>
            <a:r>
              <a:rPr lang="en-US" sz="3200"/>
              <a:t> (1)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39766" y="968093"/>
            <a:ext cx="8624887" cy="3138488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Wingdings 3" pitchFamily="18" charset="2"/>
              <a:buAutoNum type="arabicPeriod"/>
            </a:pPr>
            <a:r>
              <a:rPr lang="en-US">
                <a:latin typeface="+mn-lt"/>
              </a:rPr>
              <a:t>Create the activity</a:t>
            </a:r>
            <a:br>
              <a:rPr lang="en-US">
                <a:latin typeface="+mn-lt"/>
              </a:rPr>
            </a:br>
            <a:r>
              <a:rPr lang="en-US" sz="2200">
                <a:latin typeface="+mn-lt"/>
              </a:rPr>
              <a:t>Syntax: </a:t>
            </a:r>
            <a:r>
              <a:rPr lang="en-US" sz="2200" b="1" err="1">
                <a:solidFill>
                  <a:srgbClr val="28628C"/>
                </a:solidFill>
                <a:latin typeface="+mn-lt"/>
              </a:rPr>
              <a:t>var</a:t>
            </a:r>
            <a:r>
              <a:rPr lang="en-US" sz="2200" b="1">
                <a:solidFill>
                  <a:srgbClr val="28628C"/>
                </a:solidFill>
                <a:latin typeface="+mn-lt"/>
              </a:rPr>
              <a:t> </a:t>
            </a:r>
            <a:r>
              <a:rPr lang="en-US" sz="2200" b="1" i="1" err="1">
                <a:solidFill>
                  <a:srgbClr val="28628C"/>
                </a:solidFill>
                <a:latin typeface="+mn-lt"/>
              </a:rPr>
              <a:t>activityVar</a:t>
            </a:r>
            <a:r>
              <a:rPr lang="en-US" sz="2200" b="1">
                <a:solidFill>
                  <a:srgbClr val="28628C"/>
                </a:solidFill>
                <a:latin typeface="+mn-lt"/>
              </a:rPr>
              <a:t> </a:t>
            </a:r>
            <a:r>
              <a:rPr lang="en-US" sz="2200">
                <a:solidFill>
                  <a:srgbClr val="28628C"/>
                </a:solidFill>
                <a:latin typeface="+mn-lt"/>
              </a:rPr>
              <a:t>= new Activity()</a:t>
            </a:r>
          </a:p>
          <a:p>
            <a:pPr marL="457200" indent="-457200">
              <a:buFont typeface="Wingdings 3" pitchFamily="18" charset="2"/>
              <a:buAutoNum type="arabicPeriod"/>
            </a:pPr>
            <a:r>
              <a:rPr lang="en-US">
                <a:latin typeface="+mn-lt"/>
              </a:rPr>
              <a:t>Set an activity pattern for the new activity</a:t>
            </a:r>
            <a:br>
              <a:rPr lang="en-US">
                <a:latin typeface="+mn-lt"/>
              </a:rPr>
            </a:br>
            <a:r>
              <a:rPr lang="en-US" sz="2200">
                <a:latin typeface="+mn-lt"/>
              </a:rPr>
              <a:t>Syntax: </a:t>
            </a:r>
            <a:r>
              <a:rPr lang="en-US" sz="2200" b="1" i="1" err="1">
                <a:solidFill>
                  <a:srgbClr val="28628C"/>
                </a:solidFill>
                <a:latin typeface="+mn-lt"/>
              </a:rPr>
              <a:t>activityVar.</a:t>
            </a:r>
            <a:r>
              <a:rPr lang="en-US" sz="2200" err="1">
                <a:solidFill>
                  <a:srgbClr val="28628C"/>
                </a:solidFill>
                <a:latin typeface="+mn-lt"/>
              </a:rPr>
              <a:t>ActivityPattern</a:t>
            </a:r>
            <a:r>
              <a:rPr lang="en-US" sz="2200">
                <a:solidFill>
                  <a:srgbClr val="28628C"/>
                </a:solidFill>
                <a:latin typeface="+mn-lt"/>
              </a:rPr>
              <a:t> = </a:t>
            </a:r>
            <a:r>
              <a:rPr lang="en-US" sz="2200" err="1">
                <a:solidFill>
                  <a:srgbClr val="28628C"/>
                </a:solidFill>
                <a:latin typeface="+mn-lt"/>
              </a:rPr>
              <a:t>gw.api.web.admin.ActivityPatternsUtil.getActivityPattern</a:t>
            </a:r>
            <a:r>
              <a:rPr lang="en-US" sz="2200">
                <a:solidFill>
                  <a:srgbClr val="28628C"/>
                </a:solidFill>
                <a:latin typeface="+mn-lt"/>
              </a:rPr>
              <a:t>(</a:t>
            </a:r>
            <a:r>
              <a:rPr lang="en-US" sz="2200" b="1" i="1">
                <a:solidFill>
                  <a:srgbClr val="28628C"/>
                </a:solidFill>
                <a:latin typeface="+mn-lt"/>
              </a:rPr>
              <a:t>code</a:t>
            </a:r>
            <a:r>
              <a:rPr lang="en-US" sz="2200">
                <a:solidFill>
                  <a:srgbClr val="28628C"/>
                </a:solidFill>
                <a:latin typeface="+mn-lt"/>
              </a:rPr>
              <a:t>)</a:t>
            </a:r>
          </a:p>
          <a:p>
            <a:pPr marL="457200" indent="-457200">
              <a:buFont typeface="Wingdings 3" pitchFamily="18" charset="2"/>
              <a:buAutoNum type="arabicPeriod"/>
            </a:pPr>
            <a:r>
              <a:rPr lang="en-US">
                <a:latin typeface="+mn-lt"/>
              </a:rPr>
              <a:t>Populate other activity fields such as </a:t>
            </a:r>
            <a:r>
              <a:rPr lang="en-US" b="1">
                <a:latin typeface="+mn-lt"/>
                <a:cs typeface="Courier New" pitchFamily="49" charset="0"/>
              </a:rPr>
              <a:t>Subject</a:t>
            </a:r>
            <a:br>
              <a:rPr lang="en-US">
                <a:latin typeface="+mn-lt"/>
              </a:rPr>
            </a:br>
            <a:r>
              <a:rPr lang="en-US">
                <a:latin typeface="+mn-lt"/>
              </a:rPr>
              <a:t>and </a:t>
            </a:r>
            <a:r>
              <a:rPr lang="en-US" b="1">
                <a:latin typeface="+mn-lt"/>
                <a:cs typeface="Courier New" pitchFamily="49" charset="0"/>
              </a:rPr>
              <a:t>Priority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7382500" y="145562"/>
            <a:ext cx="1023938" cy="1301751"/>
            <a:chOff x="2401" y="425"/>
            <a:chExt cx="907" cy="1154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401" y="591"/>
              <a:ext cx="907" cy="98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2582" y="1384"/>
              <a:ext cx="550" cy="0"/>
            </a:xfrm>
            <a:prstGeom prst="line">
              <a:avLst/>
            </a:prstGeom>
            <a:noFill/>
            <a:ln w="5715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2577" y="1154"/>
              <a:ext cx="550" cy="0"/>
            </a:xfrm>
            <a:prstGeom prst="line">
              <a:avLst/>
            </a:prstGeom>
            <a:noFill/>
            <a:ln w="5715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 rot="2658430">
              <a:off x="2944" y="425"/>
              <a:ext cx="225" cy="50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43" y="789"/>
              <a:ext cx="309" cy="257"/>
            </a:xfrm>
            <a:custGeom>
              <a:avLst/>
              <a:gdLst>
                <a:gd name="T0" fmla="*/ 1982 w 234"/>
                <a:gd name="T1" fmla="*/ 0 h 195"/>
                <a:gd name="T2" fmla="*/ 440 w 234"/>
                <a:gd name="T3" fmla="*/ 655 h 195"/>
                <a:gd name="T4" fmla="*/ 0 w 234"/>
                <a:gd name="T5" fmla="*/ 3087 h 195"/>
                <a:gd name="T6" fmla="*/ 2905 w 234"/>
                <a:gd name="T7" fmla="*/ 3087 h 195"/>
                <a:gd name="T8" fmla="*/ 3774 w 234"/>
                <a:gd name="T9" fmla="*/ 1748 h 195"/>
                <a:gd name="T10" fmla="*/ 1982 w 234"/>
                <a:gd name="T11" fmla="*/ 0 h 1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4"/>
                <a:gd name="T19" fmla="*/ 0 h 195"/>
                <a:gd name="T20" fmla="*/ 234 w 234"/>
                <a:gd name="T21" fmla="*/ 195 h 19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4" h="195">
                  <a:moveTo>
                    <a:pt x="123" y="0"/>
                  </a:moveTo>
                  <a:lnTo>
                    <a:pt x="27" y="42"/>
                  </a:lnTo>
                  <a:lnTo>
                    <a:pt x="0" y="195"/>
                  </a:lnTo>
                  <a:lnTo>
                    <a:pt x="180" y="195"/>
                  </a:lnTo>
                  <a:lnTo>
                    <a:pt x="234" y="11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5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2703" y="891"/>
              <a:ext cx="147" cy="106"/>
            </a:xfrm>
            <a:prstGeom prst="line">
              <a:avLst/>
            </a:prstGeom>
            <a:noFill/>
            <a:ln w="2857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30000"/>
                </a:spcAft>
                <a:buClr>
                  <a:schemeClr val="tx1"/>
                </a:buClr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Courier New" pitchFamily="49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26" y="3416464"/>
            <a:ext cx="8041198" cy="93431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194346054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ppt/theme/theme2.xml><?xml version="1.0" encoding="utf-8"?>
<a:theme xmlns:a="http://schemas.openxmlformats.org/drawingml/2006/main" name="1_test-template">
  <a:themeElements>
    <a:clrScheme name="">
      <a:dk1>
        <a:srgbClr val="8F8F5C"/>
      </a:dk1>
      <a:lt1>
        <a:srgbClr val="FFFFFF"/>
      </a:lt1>
      <a:dk2>
        <a:srgbClr val="000000"/>
      </a:dk2>
      <a:lt2>
        <a:srgbClr val="DADAB3"/>
      </a:lt2>
      <a:accent1>
        <a:srgbClr val="003399"/>
      </a:accent1>
      <a:accent2>
        <a:srgbClr val="FF9933"/>
      </a:accent2>
      <a:accent3>
        <a:srgbClr val="AAAAAA"/>
      </a:accent3>
      <a:accent4>
        <a:srgbClr val="DADADA"/>
      </a:accent4>
      <a:accent5>
        <a:srgbClr val="AAADCA"/>
      </a:accent5>
      <a:accent6>
        <a:srgbClr val="E78A2D"/>
      </a:accent6>
      <a:hlink>
        <a:srgbClr val="C0C0C0"/>
      </a:hlink>
      <a:folHlink>
        <a:srgbClr val="FFCC00"/>
      </a:folHlink>
    </a:clrScheme>
    <a:fontScheme name="test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algn="ctr">
          <a:solidFill>
            <a:srgbClr val="D33941"/>
          </a:solidFill>
          <a:round/>
          <a:headEnd/>
          <a:tailEnd/>
        </a:ln>
      </a:spPr>
      <a:bodyPr wrap="none" lIns="0" tIns="0" rIns="0" bIns="0" anchor="ctr">
        <a:noAutofit/>
      </a:bodyPr>
      <a:lstStyle>
        <a:defPPr algn="ctr">
          <a:spcBef>
            <a:spcPct val="50000"/>
          </a:spcBef>
          <a:spcAft>
            <a:spcPct val="30000"/>
          </a:spcAft>
          <a:buClr>
            <a:schemeClr val="tx1"/>
          </a:buCl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30000"/>
          </a:spcAft>
          <a:buClr>
            <a:schemeClr val="tx1"/>
          </a:buClr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noAutofit/>
      </a:bodyPr>
      <a:lstStyle>
        <a:defPPr>
          <a:defRPr dirty="0" smtClean="0">
            <a:solidFill>
              <a:srgbClr val="C00000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>
    <a:extraClrScheme>
      <a:clrScheme name="test-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-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-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-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B57B5F54F4DA48B31C4943C8567926" ma:contentTypeVersion="3" ma:contentTypeDescription="Create a new document." ma:contentTypeScope="" ma:versionID="5eaa3ee1509582f4e02561b7145d904d">
  <xsd:schema xmlns:xsd="http://www.w3.org/2001/XMLSchema" xmlns:xs="http://www.w3.org/2001/XMLSchema" xmlns:p="http://schemas.microsoft.com/office/2006/metadata/properties" xmlns:ns2="e38a8859-07ab-46c5-a44f-5c9b86e92d7c" targetNamespace="http://schemas.microsoft.com/office/2006/metadata/properties" ma:root="true" ma:fieldsID="4d2d3dc816ad86660348993a9b5cdcc4" ns2:_="">
    <xsd:import namespace="e38a8859-07ab-46c5-a44f-5c9b86e92d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8a8859-07ab-46c5-a44f-5c9b86e92d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223CBA-D9FC-4D84-B645-442048FC8E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AA9DA8-73EB-4BCC-9ECF-B02331513A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F8FFE42-8220-44F5-BFE9-3D4D04F2CF33}"/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Application>Microsoft Office PowerPoint</Application>
  <PresentationFormat>On-screen Show (16:9)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CognizantTheme</vt:lpstr>
      <vt:lpstr>1_test-template</vt:lpstr>
      <vt:lpstr>Configuring Activities</vt:lpstr>
      <vt:lpstr>Lesson Objective</vt:lpstr>
      <vt:lpstr>Lesson Outline</vt:lpstr>
      <vt:lpstr>Activities</vt:lpstr>
      <vt:lpstr>Activity Patterns</vt:lpstr>
      <vt:lpstr>Creating an Activity Pattern</vt:lpstr>
      <vt:lpstr>Who creates activities?</vt:lpstr>
      <vt:lpstr>Lesson Outline</vt:lpstr>
      <vt:lpstr>Creating activities in Gosu (1)</vt:lpstr>
      <vt:lpstr>Creating activities in Gosu (2)</vt:lpstr>
      <vt:lpstr>Lesson outline</vt:lpstr>
      <vt:lpstr>Shared activities</vt:lpstr>
      <vt:lpstr>Lesson Objectives review</vt:lpstr>
      <vt:lpstr>Notice:</vt:lpstr>
      <vt:lpstr>Demo</vt:lpstr>
      <vt:lpstr>PowerPoint Presentation</vt:lpstr>
      <vt:lpstr>Lab</vt:lpstr>
      <vt:lpstr>  </vt:lpstr>
      <vt:lpstr>Review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InsuranceSuite 10 Fundamentals</dc:title>
  <dc:creator>Seshan, Sangeetha (Cognizant)</dc:creator>
  <cp:revision>1</cp:revision>
  <dcterms:created xsi:type="dcterms:W3CDTF">2020-11-09T02:20:27Z</dcterms:created>
  <dcterms:modified xsi:type="dcterms:W3CDTF">2021-01-15T05:47:02Z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0x0101008CB57B5F54F4DA48B31C4943C8567926</vt:lpwstr>
  </property>
</Properties>
</file>