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4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41.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37.xml" ContentType="application/vnd.openxmlformats-officedocument.presentationml.slide+xml"/>
  <Override PartName="/ppt/slides/slide39.xml" ContentType="application/vnd.openxmlformats-officedocument.presentationml.slide+xml"/>
  <Override PartName="/ppt/notesSlides/notesSlide34.xml" ContentType="application/vnd.openxmlformats-officedocument.presentationml.notesSlide+xml"/>
  <Override PartName="/ppt/slideMasters/slideMaster1.xml" ContentType="application/vnd.openxmlformats-officedocument.presentationml.slideMaster+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slideMasters/slideMaster2.xml" ContentType="application/vnd.openxmlformats-officedocument.presentationml.slideMaster+xml"/>
  <Override PartName="/ppt/notesSlides/notesSlide33.xml" ContentType="application/vnd.openxmlformats-officedocument.presentationml.notesSlide+xml"/>
  <Override PartName="/ppt/notesSlides/notesSlide35.xml" ContentType="application/vnd.openxmlformats-officedocument.presentationml.notesSlide+xml"/>
  <Override PartName="/ppt/slideLayouts/slideLayout36.xml" ContentType="application/vnd.openxmlformats-officedocument.presentationml.slideLayout+xml"/>
  <Override PartName="/ppt/slideLayouts/slideLayout30.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notesSlides/notesSlide13.xml" ContentType="application/vnd.openxmlformats-officedocument.presentationml.notesSlide+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notesSlides/notesSlide17.xml" ContentType="application/vnd.openxmlformats-officedocument.presentationml.notesSlide+xml"/>
  <Override PartName="/ppt/slideLayouts/slideLayout25.xml" ContentType="application/vnd.openxmlformats-officedocument.presentationml.slideLayout+xml"/>
  <Override PartName="/ppt/notesSlides/notesSlide16.xml" ContentType="application/vnd.openxmlformats-officedocument.presentationml.notesSl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notesSlides/notesSlide15.xml" ContentType="application/vnd.openxmlformats-officedocument.presentationml.notesSlide+xml"/>
  <Override PartName="/ppt/slideLayouts/slideLayout35.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slideLayouts/slideLayout2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4.xml" ContentType="application/vnd.openxmlformats-officedocument.presentationml.slideLayout+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slideLayouts/slideLayout7.xml" ContentType="application/vnd.openxmlformats-officedocument.presentationml.slideLayou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26.xml" ContentType="application/vnd.openxmlformats-officedocument.presentationml.notesSlide+xml"/>
  <Override PartName="/ppt/notesSlides/notesSlide29.xml" ContentType="application/vnd.openxmlformats-officedocument.presentationml.notesSlide+xml"/>
  <Override PartName="/ppt/slideLayouts/slideLayout13.xml" ContentType="application/vnd.openxmlformats-officedocument.presentationml.slideLayout+xml"/>
  <Override PartName="/ppt/notesSlides/notesSlide23.xml" ContentType="application/vnd.openxmlformats-officedocument.presentationml.notesSlide+xml"/>
  <Override PartName="/ppt/slideLayouts/slideLayout19.xml" ContentType="application/vnd.openxmlformats-officedocument.presentationml.slideLayout+xml"/>
  <Override PartName="/ppt/notesSlides/notesSlide24.xml" ContentType="application/vnd.openxmlformats-officedocument.presentationml.notesSlide+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notesSlides/notesSlide22.xml" ContentType="application/vnd.openxmlformats-officedocument.presentationml.notesSlide+xml"/>
  <Override PartName="/ppt/slideLayouts/slideLayout21.xml" ContentType="application/vnd.openxmlformats-officedocument.presentationml.slideLayou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Layouts/slideLayout22.xml" ContentType="application/vnd.openxmlformats-officedocument.presentationml.slideLayout+xml"/>
  <Override PartName="/ppt/notesSlides/notesSlide21.xml" ContentType="application/vnd.openxmlformats-officedocument.presentationml.notesSlide+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25.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Lst>
  <p:notesMasterIdLst>
    <p:notesMasterId r:id="rId49"/>
  </p:notesMasterIdLst>
  <p:sldIdLst>
    <p:sldId id="262"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20" r:id="rId41"/>
    <p:sldId id="280" r:id="rId42"/>
    <p:sldId id="266" r:id="rId43"/>
    <p:sldId id="265" r:id="rId44"/>
    <p:sldId id="267" r:id="rId45"/>
    <p:sldId id="257" r:id="rId46"/>
    <p:sldId id="268" r:id="rId47"/>
    <p:sldId id="263" r:id="rId4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43" autoAdjust="0"/>
  </p:normalViewPr>
  <p:slideViewPr>
    <p:cSldViewPr snapToGrid="0">
      <p:cViewPr varScale="1">
        <p:scale>
          <a:sx n="86" d="100"/>
          <a:sy n="86" d="100"/>
        </p:scale>
        <p:origin x="876" y="90"/>
      </p:cViewPr>
      <p:guideLst/>
    </p:cSldViewPr>
  </p:slideViewPr>
  <p:outlineViewPr>
    <p:cViewPr>
      <p:scale>
        <a:sx n="33" d="100"/>
        <a:sy n="33" d="100"/>
      </p:scale>
      <p:origin x="0" y="-243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ustomXml" Target="../customXml/item3.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E57DD-ADDD-4745-87B4-446084BB16A1}"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BD393-F23F-45BB-8510-2BBB000BFA78}" type="slidenum">
              <a:rPr lang="en-US" smtClean="0"/>
              <a:t>‹#›</a:t>
            </a:fld>
            <a:endParaRPr lang="en-US"/>
          </a:p>
        </p:txBody>
      </p:sp>
    </p:spTree>
    <p:extLst>
      <p:ext uri="{BB962C8B-B14F-4D97-AF65-F5344CB8AC3E}">
        <p14:creationId xmlns:p14="http://schemas.microsoft.com/office/powerpoint/2010/main" val="228157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8257F42A-4AA6-42DD-B191-58FDC1F72BBF}" type="slidenum">
              <a:rPr lang="en-US" altLang="en-US" sz="1200" b="0" smtClean="0">
                <a:solidFill>
                  <a:schemeClr val="tx1"/>
                </a:solidFill>
                <a:latin typeface="Arial" charset="0"/>
              </a:rPr>
              <a:pPr eaLnBrk="1" hangingPunct="1"/>
              <a:t>2</a:t>
            </a:fld>
            <a:endParaRPr lang="en-US" altLang="en-US" sz="1200" b="0" smtClean="0">
              <a:solidFill>
                <a:schemeClr val="tx1"/>
              </a:solidFill>
              <a:latin typeface="Arial" charset="0"/>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Lesson covers assigning and escalating the Activity entity type.</a:t>
            </a:r>
          </a:p>
        </p:txBody>
      </p:sp>
    </p:spTree>
    <p:extLst>
      <p:ext uri="{BB962C8B-B14F-4D97-AF65-F5344CB8AC3E}">
        <p14:creationId xmlns:p14="http://schemas.microsoft.com/office/powerpoint/2010/main" val="2777897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33B93285-9695-44A4-A458-360DB89791D6}" type="slidenum">
              <a:rPr lang="en-US" altLang="en-US" sz="1200" b="0" smtClean="0">
                <a:solidFill>
                  <a:schemeClr val="tx1"/>
                </a:solidFill>
                <a:latin typeface="Arial" charset="0"/>
              </a:rPr>
              <a:pPr eaLnBrk="1" hangingPunct="1"/>
              <a:t>11</a:t>
            </a:fld>
            <a:endParaRPr lang="en-US" altLang="en-US" sz="1200" b="0" smtClean="0">
              <a:solidFill>
                <a:schemeClr val="tx1"/>
              </a:solidFill>
              <a:latin typeface="Arial" charset="0"/>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slide above describes some common approaches to object assignment, but it is by no means an exhaustive discussion of how assignment can or is done.</a:t>
            </a:r>
          </a:p>
        </p:txBody>
      </p:sp>
    </p:spTree>
    <p:extLst>
      <p:ext uri="{BB962C8B-B14F-4D97-AF65-F5344CB8AC3E}">
        <p14:creationId xmlns:p14="http://schemas.microsoft.com/office/powerpoint/2010/main" val="3497517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6D47DDB7-22A3-418D-91E5-71622D123D34}" type="slidenum">
              <a:rPr lang="en-US" altLang="en-US" sz="1200" b="0" smtClean="0">
                <a:solidFill>
                  <a:schemeClr val="tx1"/>
                </a:solidFill>
                <a:latin typeface="Arial" charset="0"/>
              </a:rPr>
              <a:pPr eaLnBrk="1" hangingPunct="1"/>
              <a:t>12</a:t>
            </a:fld>
            <a:endParaRPr lang="en-US" altLang="en-US" sz="1200" b="0" smtClean="0">
              <a:solidFill>
                <a:schemeClr val="tx1"/>
              </a:solidFill>
              <a:latin typeface="Arial" charset="0"/>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43595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370054B2-8977-40DD-9C05-B338DE0693B3}" type="slidenum">
              <a:rPr lang="en-US" altLang="en-US" sz="1200" b="0" smtClean="0">
                <a:solidFill>
                  <a:schemeClr val="tx1"/>
                </a:solidFill>
                <a:latin typeface="Arial" charset="0"/>
              </a:rPr>
              <a:pPr eaLnBrk="1" hangingPunct="1"/>
              <a:t>13</a:t>
            </a:fld>
            <a:endParaRPr lang="en-US" altLang="en-US" sz="1200" b="0" smtClean="0">
              <a:solidFill>
                <a:schemeClr val="tx1"/>
              </a:solidFill>
              <a:latin typeface="Arial" charset="0"/>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After you have assigned an object to its final group, there is no reason to continue in the rule set. Furthermore, there is some risk that a rule further down in the list will reassign your entity to another group in a way that you do not want. Therefore, it is important to execute the actions.exit() method as soon as the object has an appropriate group assignment. By wrapping the assignment method inside an IF command, you will exit the rule set if and only if the assignment is successful. It is best practice to use this approach for every assignment method in your assignment rule sets. </a:t>
            </a:r>
          </a:p>
          <a:p>
            <a:pPr eaLnBrk="1" hangingPunct="1"/>
            <a:endParaRPr lang="en-US" smtClean="0"/>
          </a:p>
          <a:p>
            <a:pPr eaLnBrk="1" hangingPunct="1"/>
            <a:r>
              <a:rPr lang="en-US" smtClean="0"/>
              <a:t>In the example above, BillingCenter executes the assignGroup() method for a given activity. If the method is able to assign the activity to a group (in this case, the Direct Bill group), then the method returns true and the rule set is exited. If the method is unable to assign the activity to the group, then the method returns false, and execution proceeds with the next assignment rule. </a:t>
            </a:r>
          </a:p>
          <a:p>
            <a:pPr eaLnBrk="1" hangingPunct="1"/>
            <a:endParaRPr lang="en-US" smtClean="0"/>
          </a:p>
          <a:p>
            <a:pPr eaLnBrk="1" hangingPunct="1"/>
            <a:r>
              <a:rPr lang="en-US" smtClean="0"/>
              <a:t>The assignGroup() method is discussed later in this lesson. The findGroup() method is defined in a suggested enhancement to the Activity entity that was shown in a previous example. </a:t>
            </a:r>
          </a:p>
          <a:p>
            <a:pPr eaLnBrk="1" hangingPunct="1"/>
            <a:r>
              <a:rPr lang="en-US" smtClean="0"/>
              <a:t>Note: The actions object (on which the code invokes the exit function) is an object provided by the Guidewire infrastructure and not something that you need to declare.</a:t>
            </a:r>
          </a:p>
        </p:txBody>
      </p:sp>
    </p:spTree>
    <p:extLst>
      <p:ext uri="{BB962C8B-B14F-4D97-AF65-F5344CB8AC3E}">
        <p14:creationId xmlns:p14="http://schemas.microsoft.com/office/powerpoint/2010/main" val="3845446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71CBD7A3-66CA-4F76-80EE-54F00F9933E3}" type="slidenum">
              <a:rPr lang="en-US" altLang="en-US" sz="1200" b="0" smtClean="0">
                <a:solidFill>
                  <a:schemeClr val="tx1"/>
                </a:solidFill>
                <a:latin typeface="Arial" charset="0"/>
              </a:rPr>
              <a:pPr eaLnBrk="1" hangingPunct="1"/>
              <a:t>14</a:t>
            </a:fld>
            <a:endParaRPr lang="en-US" altLang="en-US" sz="1200" b="0" smtClean="0">
              <a:solidFill>
                <a:schemeClr val="tx1"/>
              </a:solidFill>
              <a:latin typeface="Arial" charset="0"/>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53483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4E67B590-6921-48FA-93BA-13FCDBBCF868}" type="slidenum">
              <a:rPr lang="en-US" altLang="en-US" sz="1200" b="0" smtClean="0">
                <a:solidFill>
                  <a:schemeClr val="tx1"/>
                </a:solidFill>
                <a:latin typeface="Arial" charset="0"/>
              </a:rPr>
              <a:pPr eaLnBrk="1" hangingPunct="1"/>
              <a:t>15</a:t>
            </a:fld>
            <a:endParaRPr lang="en-US" altLang="en-US" sz="1200" b="0" smtClean="0">
              <a:solidFill>
                <a:schemeClr val="tx1"/>
              </a:solidFill>
              <a:latin typeface="Arial" charset="0"/>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40352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E6F3F1C6-8AC9-478F-AF89-8DEAEAFA855F}" type="slidenum">
              <a:rPr lang="en-US" altLang="en-US" sz="1200" b="0" smtClean="0">
                <a:solidFill>
                  <a:schemeClr val="tx1"/>
                </a:solidFill>
                <a:latin typeface="Arial" charset="0"/>
              </a:rPr>
              <a:pPr eaLnBrk="1" hangingPunct="1"/>
              <a:t>16</a:t>
            </a:fld>
            <a:endParaRPr lang="en-US" altLang="en-US" sz="1200" b="0" smtClean="0">
              <a:solidFill>
                <a:schemeClr val="tx1"/>
              </a:solidFill>
              <a:latin typeface="Arial" charset="0"/>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activity is assigned directly to the Agency Bill group. If the assignment is successful, then the rule set is exited. If for some reason the assignment is unsuccessful (for example, the group does not exist), then the next assignment rule is executed.</a:t>
            </a:r>
          </a:p>
          <a:p>
            <a:pPr eaLnBrk="1" hangingPunct="1"/>
            <a:endParaRPr lang="en-US" smtClean="0"/>
          </a:p>
          <a:p>
            <a:pPr eaLnBrk="1" hangingPunct="1"/>
            <a:r>
              <a:rPr lang="en-US" smtClean="0"/>
              <a:t>The findGroup() method is defined in a suggested enhancement to the Activity entity that was shown in a previous example. </a:t>
            </a:r>
          </a:p>
        </p:txBody>
      </p:sp>
    </p:spTree>
    <p:extLst>
      <p:ext uri="{BB962C8B-B14F-4D97-AF65-F5344CB8AC3E}">
        <p14:creationId xmlns:p14="http://schemas.microsoft.com/office/powerpoint/2010/main" val="3551767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FBF56E43-D791-42C0-AB0E-83B0B987148E}" type="slidenum">
              <a:rPr lang="en-US" altLang="en-US" sz="1200" b="0" smtClean="0">
                <a:solidFill>
                  <a:schemeClr val="tx1"/>
                </a:solidFill>
                <a:latin typeface="Arial" charset="0"/>
              </a:rPr>
              <a:pPr eaLnBrk="1" hangingPunct="1"/>
              <a:t>17</a:t>
            </a:fld>
            <a:endParaRPr lang="en-US" altLang="en-US" sz="1200" b="0" smtClean="0">
              <a:solidFill>
                <a:schemeClr val="tx1"/>
              </a:solidFill>
              <a:latin typeface="Arial" charset="0"/>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Because BillingCenter has a group structure where all configured groups are children of the default root group (meaning, there is no configured group hierarchy), you can use assignGroupByRoundRobin() to evenly distribute assignments among all of the groups. The groupType of general is given to all BillingCenter groups other than the default root group.  Default Root Group is the parent group from which the round-robin will be done. </a:t>
            </a:r>
          </a:p>
        </p:txBody>
      </p:sp>
    </p:spTree>
    <p:extLst>
      <p:ext uri="{BB962C8B-B14F-4D97-AF65-F5344CB8AC3E}">
        <p14:creationId xmlns:p14="http://schemas.microsoft.com/office/powerpoint/2010/main" val="721428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F11F9EF4-F1AE-43FD-AE64-ECD257D91104}" type="slidenum">
              <a:rPr lang="en-US" altLang="en-US" sz="1200" b="0" smtClean="0">
                <a:solidFill>
                  <a:schemeClr val="tx1"/>
                </a:solidFill>
                <a:latin typeface="Arial" charset="0"/>
              </a:rPr>
              <a:pPr eaLnBrk="1" hangingPunct="1"/>
              <a:t>18</a:t>
            </a:fld>
            <a:endParaRPr lang="en-US" altLang="en-US" sz="1200" b="0" smtClean="0">
              <a:solidFill>
                <a:schemeClr val="tx1"/>
              </a:solidFill>
              <a:latin typeface="Arial" charset="0"/>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After global assignment rules have been executed, the assignment engine checks to see whether the object was assigned to a group. If the object has not been assigned to a group, then it is assigned to a dummy user called Default Owner and to the root group of the hierarchy. (If the object was assigned to a group, then assignment proceeds as normal.)</a:t>
            </a:r>
          </a:p>
          <a:p>
            <a:pPr eaLnBrk="1" hangingPunct="1"/>
            <a:r>
              <a:rPr lang="en-US" smtClean="0"/>
              <a:t>Default Owner is a dummy user used for objects that fail group assignment. You cannot log on as Default Owner, and there is typically extra overhead in identifying items assigned to Default Owner and reassigning them to a real user. In general, it is considered bad practice to have a rule set that results in objects being assigned to the Default Owner.</a:t>
            </a:r>
          </a:p>
        </p:txBody>
      </p:sp>
    </p:spTree>
    <p:extLst>
      <p:ext uri="{BB962C8B-B14F-4D97-AF65-F5344CB8AC3E}">
        <p14:creationId xmlns:p14="http://schemas.microsoft.com/office/powerpoint/2010/main" val="1753160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F07A3929-8760-4A63-AD1C-F49E94AE602C}" type="slidenum">
              <a:rPr lang="en-US" altLang="en-US" sz="1200" b="0" smtClean="0">
                <a:solidFill>
                  <a:schemeClr val="tx1"/>
                </a:solidFill>
                <a:latin typeface="Arial" charset="0"/>
              </a:rPr>
              <a:pPr eaLnBrk="1" hangingPunct="1"/>
              <a:t>19</a:t>
            </a:fld>
            <a:endParaRPr lang="en-US" altLang="en-US" sz="1200" b="0" smtClean="0">
              <a:solidFill>
                <a:schemeClr val="tx1"/>
              </a:solidFill>
              <a:latin typeface="Arial" charset="0"/>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152800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E4DEC7EF-F226-457B-BB4C-FB8812EF3681}" type="slidenum">
              <a:rPr lang="en-US" altLang="en-US" sz="1200" b="0" smtClean="0">
                <a:solidFill>
                  <a:schemeClr val="tx1"/>
                </a:solidFill>
                <a:latin typeface="Arial" charset="0"/>
              </a:rPr>
              <a:pPr eaLnBrk="1" hangingPunct="1"/>
              <a:t>20</a:t>
            </a:fld>
            <a:endParaRPr lang="en-US" altLang="en-US" sz="1200" b="0" smtClean="0">
              <a:solidFill>
                <a:schemeClr val="tx1"/>
              </a:solidFill>
              <a:latin typeface="Arial" charset="0"/>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2633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46095F6F-7D79-4A14-BA45-7BF2151587DF}" type="slidenum">
              <a:rPr lang="en-US" altLang="en-US" sz="1200" b="0" smtClean="0">
                <a:solidFill>
                  <a:schemeClr val="tx1"/>
                </a:solidFill>
                <a:latin typeface="Arial" charset="0"/>
              </a:rPr>
              <a:pPr eaLnBrk="1" hangingPunct="1"/>
              <a:t>3</a:t>
            </a:fld>
            <a:endParaRPr lang="en-US" altLang="en-US" sz="1200" b="0" smtClean="0">
              <a:solidFill>
                <a:schemeClr val="tx1"/>
              </a:solidFill>
              <a:latin typeface="Arial" charset="0"/>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1619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28E9E9B1-0149-46B2-9A69-91A0AD344976}" type="slidenum">
              <a:rPr lang="en-US" altLang="en-US" sz="1200" b="0" smtClean="0">
                <a:solidFill>
                  <a:schemeClr val="tx1"/>
                </a:solidFill>
                <a:latin typeface="Arial" charset="0"/>
              </a:rPr>
              <a:pPr eaLnBrk="1" hangingPunct="1"/>
              <a:t>21</a:t>
            </a:fld>
            <a:endParaRPr lang="en-US" altLang="en-US" sz="1200" b="0" smtClean="0">
              <a:solidFill>
                <a:schemeClr val="tx1"/>
              </a:solidFill>
              <a:latin typeface="Arial" charset="0"/>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that this method technically assigns both the group and the user (as both parameters are required). However, you can regard this method as a user assignment method. In most cases, when you are selecting a particular user, the group that the user in is determined by default. This method could be called from either global or default group rules. If it is called from global rules, then the object will have an assigned user at the end of execution of that rule set, and therefore the Default Group rule set will not execute.</a:t>
            </a:r>
          </a:p>
        </p:txBody>
      </p:sp>
    </p:spTree>
    <p:extLst>
      <p:ext uri="{BB962C8B-B14F-4D97-AF65-F5344CB8AC3E}">
        <p14:creationId xmlns:p14="http://schemas.microsoft.com/office/powerpoint/2010/main" val="2629287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9018E73A-1C7E-4432-B960-8E996B81A234}" type="slidenum">
              <a:rPr lang="en-US" altLang="en-US" sz="1200" b="0" smtClean="0">
                <a:solidFill>
                  <a:schemeClr val="tx1"/>
                </a:solidFill>
                <a:latin typeface="Arial" charset="0"/>
              </a:rPr>
              <a:pPr eaLnBrk="1" hangingPunct="1"/>
              <a:t>22</a:t>
            </a:fld>
            <a:endParaRPr lang="en-US" altLang="en-US" sz="1200" b="0" smtClean="0">
              <a:solidFill>
                <a:schemeClr val="tx1"/>
              </a:solidFill>
              <a:latin typeface="Arial" charset="0"/>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method can be called from either global or default group rules. If it is called from global rules, then the object will have an assigned user at the end of execution of that rule set, and therefore the Default Group rule set will not execute.</a:t>
            </a:r>
          </a:p>
          <a:p>
            <a:pPr eaLnBrk="1" hangingPunct="1"/>
            <a:endParaRPr lang="en-US" smtClean="0"/>
          </a:p>
        </p:txBody>
      </p:sp>
    </p:spTree>
    <p:extLst>
      <p:ext uri="{BB962C8B-B14F-4D97-AF65-F5344CB8AC3E}">
        <p14:creationId xmlns:p14="http://schemas.microsoft.com/office/powerpoint/2010/main" val="3596010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method can be called from either global or default group rules. If it is called from global rules, then the object will have an assigned user at the end of execution of that rule set, and therefore the Default Group rule set will not execute.</a:t>
            </a:r>
          </a:p>
          <a:p>
            <a:endParaRPr lang="en-US" smtClean="0"/>
          </a:p>
          <a:p>
            <a:pPr marL="0" marR="0" indent="0" algn="l" defTabSz="914400" rtl="0" eaLnBrk="0" fontAlgn="base" latinLnBrk="0" hangingPunct="0">
              <a:lnSpc>
                <a:spcPct val="100000"/>
              </a:lnSpc>
              <a:spcBef>
                <a:spcPct val="10000"/>
              </a:spcBef>
              <a:spcAft>
                <a:spcPct val="0"/>
              </a:spcAft>
              <a:buClrTx/>
              <a:buSzTx/>
              <a:buFontTx/>
              <a:buNone/>
              <a:tabLst/>
              <a:defRPr/>
            </a:pPr>
            <a:r>
              <a:rPr lang="en-US" sz="1000" kern="1200" smtClean="0">
                <a:solidFill>
                  <a:schemeClr val="tx1"/>
                </a:solidFill>
                <a:effectLst/>
                <a:latin typeface="Arial" charset="0"/>
                <a:ea typeface="+mn-ea"/>
                <a:cs typeface="+mn-cs"/>
              </a:rPr>
              <a:t>Note: The Activity entity has fields</a:t>
            </a:r>
            <a:r>
              <a:rPr lang="en-US" sz="1000" kern="1200" baseline="0" smtClean="0">
                <a:solidFill>
                  <a:schemeClr val="tx1"/>
                </a:solidFill>
                <a:effectLst/>
                <a:latin typeface="Arial" charset="0"/>
                <a:ea typeface="+mn-ea"/>
                <a:cs typeface="+mn-cs"/>
              </a:rPr>
              <a:t> that track who created and last updated the activity (CreateUser, UpdateUser). </a:t>
            </a:r>
            <a:r>
              <a:rPr lang="en-US" sz="1000" kern="1200" smtClean="0">
                <a:solidFill>
                  <a:schemeClr val="tx1"/>
                </a:solidFill>
                <a:effectLst/>
                <a:latin typeface="Arial" charset="0"/>
                <a:ea typeface="+mn-ea"/>
                <a:cs typeface="+mn-cs"/>
              </a:rPr>
              <a:t>These fields are managed by the system only</a:t>
            </a:r>
            <a:r>
              <a:rPr lang="en-US" sz="1000" kern="1200" baseline="0" smtClean="0">
                <a:solidFill>
                  <a:schemeClr val="tx1"/>
                </a:solidFill>
                <a:effectLst/>
                <a:latin typeface="Arial" charset="0"/>
                <a:ea typeface="+mn-ea"/>
                <a:cs typeface="+mn-cs"/>
              </a:rPr>
              <a:t> and should never be used in user-written configuration code.</a:t>
            </a:r>
            <a:endParaRPr lang="en-US" sz="1000" kern="1200" smtClean="0">
              <a:solidFill>
                <a:schemeClr val="tx1"/>
              </a:solidFill>
              <a:effectLst/>
              <a:latin typeface="Arial" charset="0"/>
              <a:ea typeface="+mn-ea"/>
              <a:cs typeface="+mn-cs"/>
            </a:endParaRPr>
          </a:p>
          <a:p>
            <a:endParaRPr lang="en-US" smtClean="0"/>
          </a:p>
          <a:p>
            <a:endParaRPr lang="en-US" smtClean="0"/>
          </a:p>
        </p:txBody>
      </p:sp>
      <p:sp>
        <p:nvSpPr>
          <p:cNvPr id="696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6963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6214471C-D0CD-4CCD-8464-B87A71CA908C}" type="slidenum">
              <a:rPr lang="en-US" altLang="en-US" sz="1200" b="0" smtClean="0">
                <a:solidFill>
                  <a:schemeClr val="tx1"/>
                </a:solidFill>
                <a:latin typeface="Arial" charset="0"/>
              </a:rPr>
              <a:pPr eaLnBrk="1" hangingPunct="1"/>
              <a:t>23</a:t>
            </a:fld>
            <a:endParaRPr lang="en-US" altLang="en-US" sz="1200" b="0" smtClean="0">
              <a:solidFill>
                <a:schemeClr val="tx1"/>
              </a:solidFill>
              <a:latin typeface="Arial" charset="0"/>
            </a:endParaRPr>
          </a:p>
        </p:txBody>
      </p:sp>
    </p:spTree>
    <p:extLst>
      <p:ext uri="{BB962C8B-B14F-4D97-AF65-F5344CB8AC3E}">
        <p14:creationId xmlns:p14="http://schemas.microsoft.com/office/powerpoint/2010/main" val="3154544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3C1751D1-5735-4BB0-BCD7-9B9DBAA7FEE0}" type="slidenum">
              <a:rPr lang="en-US" altLang="en-US" sz="1200" b="0" smtClean="0">
                <a:solidFill>
                  <a:schemeClr val="tx1"/>
                </a:solidFill>
                <a:latin typeface="Arial" charset="0"/>
              </a:rPr>
              <a:pPr eaLnBrk="1" hangingPunct="1"/>
              <a:t>24</a:t>
            </a:fld>
            <a:endParaRPr lang="en-US" altLang="en-US" sz="1200" b="0" smtClean="0">
              <a:solidFill>
                <a:schemeClr val="tx1"/>
              </a:solidFill>
              <a:latin typeface="Arial" charset="0"/>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method utilizes a round-robin algorithm to distribute work to a set of users, in sequence.  It has two parameters:</a:t>
            </a:r>
          </a:p>
          <a:p>
            <a:pPr lvl="1" eaLnBrk="1" hangingPunct="1"/>
            <a:r>
              <a:rPr lang="en-US" b="1" smtClean="0"/>
              <a:t> group</a:t>
            </a:r>
            <a:r>
              <a:rPr lang="en-US" smtClean="0"/>
              <a:t> –defines the set of users that the work should be distributed among. In the example, Activity.AssignedGroup is the value that was assigned in the global rule set.</a:t>
            </a:r>
          </a:p>
          <a:p>
            <a:pPr lvl="1" eaLnBrk="1" hangingPunct="1"/>
            <a:r>
              <a:rPr lang="en-US" b="1" smtClean="0"/>
              <a:t> includeSubGroups</a:t>
            </a:r>
            <a:r>
              <a:rPr lang="en-US" smtClean="0"/>
              <a:t> – if </a:t>
            </a:r>
            <a:r>
              <a:rPr lang="en-US" i="1" smtClean="0"/>
              <a:t>false</a:t>
            </a:r>
            <a:r>
              <a:rPr lang="en-US" smtClean="0"/>
              <a:t>, the method distributes among the users in the </a:t>
            </a:r>
            <a:r>
              <a:rPr lang="en-US" i="1" smtClean="0"/>
              <a:t>group</a:t>
            </a:r>
            <a:r>
              <a:rPr lang="en-US" smtClean="0"/>
              <a:t> parameter only.  If </a:t>
            </a:r>
            <a:r>
              <a:rPr lang="en-US" i="1" smtClean="0"/>
              <a:t>true</a:t>
            </a:r>
            <a:r>
              <a:rPr lang="en-US" smtClean="0"/>
              <a:t>, the method also includes users in all of the </a:t>
            </a:r>
            <a:r>
              <a:rPr lang="en-US" i="1" smtClean="0"/>
              <a:t>group's</a:t>
            </a:r>
            <a:r>
              <a:rPr lang="en-US" smtClean="0"/>
              <a:t> subgroups in the distribution. All defined groups are automatically subgroups of the root group. Using this function with the root group and includeSubGroups=true results in round-robining among all users in all groups defined within BillingCenter.</a:t>
            </a:r>
          </a:p>
          <a:p>
            <a:pPr eaLnBrk="1" hangingPunct="1"/>
            <a:r>
              <a:rPr lang="en-US" smtClean="0"/>
              <a:t>Note: The current number of objects assigned to any of the users is not taken into account. </a:t>
            </a:r>
          </a:p>
          <a:p>
            <a:pPr eaLnBrk="1" hangingPunct="1"/>
            <a:endParaRPr lang="en-US" smtClean="0"/>
          </a:p>
        </p:txBody>
      </p:sp>
    </p:spTree>
    <p:extLst>
      <p:ext uri="{BB962C8B-B14F-4D97-AF65-F5344CB8AC3E}">
        <p14:creationId xmlns:p14="http://schemas.microsoft.com/office/powerpoint/2010/main" val="3712582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B4C6E398-5152-4A5F-A977-6E61F68059B6}" type="slidenum">
              <a:rPr lang="en-US" altLang="en-US" sz="1200" b="0" smtClean="0">
                <a:solidFill>
                  <a:schemeClr val="tx1"/>
                </a:solidFill>
                <a:latin typeface="Arial" charset="0"/>
              </a:rPr>
              <a:pPr eaLnBrk="1" hangingPunct="1"/>
              <a:t>25</a:t>
            </a:fld>
            <a:endParaRPr lang="en-US" altLang="en-US" sz="1200" b="0" smtClean="0">
              <a:solidFill>
                <a:schemeClr val="tx1"/>
              </a:solidFill>
              <a:latin typeface="Arial" charset="0"/>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there are no valid users within the selected group (and its subgroups, if the first parameter is true), then assignByRoundRobin returns false. This could occur because:</a:t>
            </a:r>
          </a:p>
          <a:p>
            <a:pPr lvl="1" eaLnBrk="1" hangingPunct="1"/>
            <a:r>
              <a:rPr lang="en-US" smtClean="0"/>
              <a:t>There are no users in the group.</a:t>
            </a:r>
          </a:p>
          <a:p>
            <a:pPr lvl="1" eaLnBrk="1" hangingPunct="1"/>
            <a:r>
              <a:rPr lang="en-US" smtClean="0"/>
              <a:t>There are no users in the group with sufficient permission to own the item. (For example, an activity routed to a group of users, none of whom have permission to own activities.)</a:t>
            </a:r>
          </a:p>
          <a:p>
            <a:pPr eaLnBrk="1" hangingPunct="1"/>
            <a:r>
              <a:rPr lang="en-US" smtClean="0"/>
              <a:t>A user who does not have own &lt;object&gt; permissions is ignored by assignByRoundRobin when assigning objects of that type.</a:t>
            </a:r>
          </a:p>
        </p:txBody>
      </p:sp>
    </p:spTree>
    <p:extLst>
      <p:ext uri="{BB962C8B-B14F-4D97-AF65-F5344CB8AC3E}">
        <p14:creationId xmlns:p14="http://schemas.microsoft.com/office/powerpoint/2010/main" val="869593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Round robin assignment assigned users with a vacation status of At work and On vacation, but it ignored Edward Lee, who has a status of On vacation (Inactive). Notice also that Under Writer was not assigned because this user lacks the permission to own activities.</a:t>
            </a:r>
          </a:p>
          <a:p>
            <a:pPr marL="0" marR="0" indent="0" algn="l" defTabSz="914400" rtl="0" eaLnBrk="0" fontAlgn="base" latinLnBrk="0" hangingPunct="0">
              <a:lnSpc>
                <a:spcPct val="100000"/>
              </a:lnSpc>
              <a:spcBef>
                <a:spcPct val="10000"/>
              </a:spcBef>
              <a:spcAft>
                <a:spcPct val="0"/>
              </a:spcAft>
              <a:buClrTx/>
              <a:buSzTx/>
              <a:buFontTx/>
              <a:buNone/>
              <a:tabLst/>
              <a:defRPr/>
            </a:pPr>
            <a:endParaRPr lang="en-US" baseline="0" smtClean="0"/>
          </a:p>
          <a:p>
            <a:pPr marL="0" marR="0" indent="0" algn="l" defTabSz="914400" rtl="0" eaLnBrk="0" fontAlgn="base" latinLnBrk="0" hangingPunct="0">
              <a:lnSpc>
                <a:spcPct val="100000"/>
              </a:lnSpc>
              <a:spcBef>
                <a:spcPct val="10000"/>
              </a:spcBef>
              <a:spcAft>
                <a:spcPct val="0"/>
              </a:spcAft>
              <a:buClrTx/>
              <a:buSzTx/>
              <a:buFontTx/>
              <a:buNone/>
              <a:tabLst/>
              <a:defRPr/>
            </a:pPr>
            <a:endParaRPr lang="en-US" smtClean="0"/>
          </a:p>
          <a:p>
            <a:pPr marL="0" marR="0" indent="0" algn="l" defTabSz="914400" rtl="0" eaLnBrk="0" fontAlgn="base" latinLnBrk="0" hangingPunct="0">
              <a:lnSpc>
                <a:spcPct val="100000"/>
              </a:lnSpc>
              <a:spcBef>
                <a:spcPct val="10000"/>
              </a:spcBef>
              <a:spcAft>
                <a:spcPct val="0"/>
              </a:spcAft>
              <a:buClrTx/>
              <a:buSzTx/>
              <a:buFontTx/>
              <a:buNone/>
              <a:tabLst/>
              <a:defRPr/>
            </a:pPr>
            <a:endParaRPr lang="en-US" baseline="0" smtClean="0"/>
          </a:p>
          <a:p>
            <a:endParaRPr lang="en-US" baseline="0" smtClean="0"/>
          </a:p>
          <a:p>
            <a:endParaRPr lang="en-US" smtClean="0"/>
          </a:p>
          <a:p>
            <a:endParaRPr lang="en-US" smtClean="0"/>
          </a:p>
        </p:txBody>
      </p:sp>
      <p:sp>
        <p:nvSpPr>
          <p:cNvPr id="7270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7270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21ADA1B6-6B2B-41AA-A4EB-88A870C60398}" type="slidenum">
              <a:rPr lang="en-US" altLang="en-US" sz="1200" b="0" smtClean="0">
                <a:solidFill>
                  <a:schemeClr val="tx1"/>
                </a:solidFill>
                <a:latin typeface="Arial" charset="0"/>
              </a:rPr>
              <a:pPr eaLnBrk="1" hangingPunct="1"/>
              <a:t>26</a:t>
            </a:fld>
            <a:endParaRPr lang="en-US" altLang="en-US" sz="1200" b="0" smtClean="0">
              <a:solidFill>
                <a:schemeClr val="tx1"/>
              </a:solidFill>
              <a:latin typeface="Arial" charset="0"/>
            </a:endParaRPr>
          </a:p>
        </p:txBody>
      </p:sp>
    </p:spTree>
    <p:extLst>
      <p:ext uri="{BB962C8B-B14F-4D97-AF65-F5344CB8AC3E}">
        <p14:creationId xmlns:p14="http://schemas.microsoft.com/office/powerpoint/2010/main" val="4115946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BEEBC5B2-F66C-4B8E-8803-F5E979F42C42}" type="slidenum">
              <a:rPr lang="en-US" altLang="en-US" sz="1200" b="0" smtClean="0">
                <a:solidFill>
                  <a:schemeClr val="tx1"/>
                </a:solidFill>
                <a:latin typeface="Arial" charset="0"/>
              </a:rPr>
              <a:pPr eaLnBrk="1" hangingPunct="1"/>
              <a:t>27</a:t>
            </a:fld>
            <a:endParaRPr lang="en-US" altLang="en-US" sz="1200" b="0" smtClean="0">
              <a:solidFill>
                <a:schemeClr val="tx1"/>
              </a:solidFill>
              <a:latin typeface="Arial" charset="0"/>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After default group assignment rules have been executed, the assignment engine checks to see if the object was assigned to a user. There are three possible outcomes:</a:t>
            </a:r>
          </a:p>
          <a:p>
            <a:pPr lvl="1" eaLnBrk="1" hangingPunct="1"/>
            <a:r>
              <a:rPr lang="en-US" smtClean="0"/>
              <a:t>If the object was assigned to a user, then the assignment is done.</a:t>
            </a:r>
          </a:p>
          <a:p>
            <a:pPr lvl="1" eaLnBrk="1" hangingPunct="1"/>
            <a:r>
              <a:rPr lang="en-US" smtClean="0"/>
              <a:t>If the object was not assigned to a user, but it was assigned to a new group, then the default group rules are re-executed. This behavior can be used to have an object travel between groups before being assigned to a user at the appropriate group level.  (This strategy is of limited use in BillingCenter, which has no group hierarchy, since the final group assignment is typically made in the Global rule set.)</a:t>
            </a:r>
          </a:p>
          <a:p>
            <a:pPr lvl="1" eaLnBrk="1" hangingPunct="1"/>
            <a:r>
              <a:rPr lang="en-US" smtClean="0"/>
              <a:t>If the object was not assigned to either a user or a new group, then the object is assigned to the supervisor of the current group. This assignment behavior is inherent to the assignment engine and cannot be modified.</a:t>
            </a:r>
          </a:p>
          <a:p>
            <a:pPr eaLnBrk="1" hangingPunct="1"/>
            <a:r>
              <a:rPr lang="en-US" smtClean="0"/>
              <a:t>Logging messages at the WARN level identify when an object cannot be assigned to a user within the Default Group rule set. </a:t>
            </a:r>
          </a:p>
        </p:txBody>
      </p:sp>
    </p:spTree>
    <p:extLst>
      <p:ext uri="{BB962C8B-B14F-4D97-AF65-F5344CB8AC3E}">
        <p14:creationId xmlns:p14="http://schemas.microsoft.com/office/powerpoint/2010/main" val="3672358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B7B0F782-6E48-4726-BF0F-C942BEFF653B}" type="slidenum">
              <a:rPr lang="en-US" altLang="en-US" sz="1200" b="0" smtClean="0">
                <a:solidFill>
                  <a:schemeClr val="tx1"/>
                </a:solidFill>
                <a:latin typeface="Arial" charset="0"/>
              </a:rPr>
              <a:pPr eaLnBrk="1" hangingPunct="1"/>
              <a:t>28</a:t>
            </a:fld>
            <a:endParaRPr lang="en-US" altLang="en-US" sz="1200" b="0" smtClean="0">
              <a:solidFill>
                <a:schemeClr val="tx1"/>
              </a:solidFill>
              <a:latin typeface="Arial" charset="0"/>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diagram above represents the complete flow of assignment rules. </a:t>
            </a:r>
          </a:p>
        </p:txBody>
      </p:sp>
    </p:spTree>
    <p:extLst>
      <p:ext uri="{BB962C8B-B14F-4D97-AF65-F5344CB8AC3E}">
        <p14:creationId xmlns:p14="http://schemas.microsoft.com/office/powerpoint/2010/main" val="3736780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2688DCD4-86CD-4F41-B873-6F608CDF81FB}" type="slidenum">
              <a:rPr lang="en-US" altLang="en-US" sz="1200" b="0" smtClean="0">
                <a:solidFill>
                  <a:schemeClr val="tx1"/>
                </a:solidFill>
                <a:latin typeface="Arial" charset="0"/>
              </a:rPr>
              <a:pPr eaLnBrk="1" hangingPunct="1"/>
              <a:t>29</a:t>
            </a:fld>
            <a:endParaRPr lang="en-US" altLang="en-US" sz="1200" b="0" smtClean="0">
              <a:solidFill>
                <a:schemeClr val="tx1"/>
              </a:solidFill>
              <a:latin typeface="Arial" charset="0"/>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01812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610089BD-9337-4757-B63C-0E2B6DA172F1}" type="slidenum">
              <a:rPr lang="en-US" altLang="en-US" sz="1200" b="0" smtClean="0">
                <a:solidFill>
                  <a:schemeClr val="tx1"/>
                </a:solidFill>
                <a:latin typeface="Arial" charset="0"/>
              </a:rPr>
              <a:pPr eaLnBrk="1" hangingPunct="1"/>
              <a:t>30</a:t>
            </a:fld>
            <a:endParaRPr lang="en-US" altLang="en-US" sz="1200" b="0" smtClean="0">
              <a:solidFill>
                <a:schemeClr val="tx1"/>
              </a:solidFill>
              <a:latin typeface="Arial" charset="0"/>
            </a:endParaRPr>
          </a:p>
        </p:txBody>
      </p:sp>
      <p:sp>
        <p:nvSpPr>
          <p:cNvPr id="76804" name="Rectangle 2"/>
          <p:cNvSpPr>
            <a:spLocks noGrp="1" noRot="1" noChangeAspect="1" noChangeArrowheads="1" noTextEdit="1"/>
          </p:cNvSpPr>
          <p:nvPr>
            <p:ph type="sldImg"/>
          </p:nvPr>
        </p:nvSpPr>
        <p:spPr>
          <a:xfrm>
            <a:off x="-188913" y="630238"/>
            <a:ext cx="7240588"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BillingCenter has one exception rule set, for activity escalation. Other Guidewire products, which use the same platform, have multiple exception rule sets.</a:t>
            </a:r>
          </a:p>
        </p:txBody>
      </p:sp>
    </p:spTree>
    <p:extLst>
      <p:ext uri="{BB962C8B-B14F-4D97-AF65-F5344CB8AC3E}">
        <p14:creationId xmlns:p14="http://schemas.microsoft.com/office/powerpoint/2010/main" val="668404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76F387CA-6CE7-42E7-B3BE-B1CA375D25C7}" type="slidenum">
              <a:rPr lang="en-US" altLang="en-US" sz="1200" b="0" smtClean="0">
                <a:solidFill>
                  <a:schemeClr val="tx1"/>
                </a:solidFill>
                <a:latin typeface="Arial" charset="0"/>
              </a:rPr>
              <a:pPr eaLnBrk="1" hangingPunct="1"/>
              <a:t>4</a:t>
            </a:fld>
            <a:endParaRPr lang="en-US" altLang="en-US" sz="1200" b="0" smtClean="0">
              <a:solidFill>
                <a:schemeClr val="tx1"/>
              </a:solidFill>
              <a:latin typeface="Arial" charset="0"/>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concept of assignment in Guidewire applications is basically equivalent to ownership. The user to whom an activity or trouble ticket is assigned is the user who owns that activity or trouble ticket and so has primary responsibility for it. An entity that can be owned in this way is said to be assignable.</a:t>
            </a:r>
          </a:p>
          <a:p>
            <a:pPr eaLnBrk="1" hangingPunct="1"/>
            <a:r>
              <a:rPr lang="en-US" smtClean="0"/>
              <a:t>A user belonging to more than one group could receive assignments through any of the groups.</a:t>
            </a:r>
          </a:p>
          <a:p>
            <a:pPr eaLnBrk="1" hangingPunct="1"/>
            <a:r>
              <a:rPr lang="en-US" smtClean="0"/>
              <a:t>Activities and trouble tickets are the only entities in the BillingCenter base application that are assignable through the UI. They are also the only entities that have associated Assignment business rules. However, various other BillingCenter entities are marked as Assignable in the data dictionary. In addition, you can make extension entities assignable. </a:t>
            </a:r>
          </a:p>
          <a:p>
            <a:pPr eaLnBrk="1" hangingPunct="1"/>
            <a:r>
              <a:rPr lang="en-US" smtClean="0"/>
              <a:t>Note: Examples of assigning trouble tickets are provided in a later lesson.</a:t>
            </a:r>
          </a:p>
          <a:p>
            <a:pPr eaLnBrk="1" hangingPunct="1"/>
            <a:endParaRPr lang="en-US" smtClean="0"/>
          </a:p>
        </p:txBody>
      </p:sp>
    </p:spTree>
    <p:extLst>
      <p:ext uri="{BB962C8B-B14F-4D97-AF65-F5344CB8AC3E}">
        <p14:creationId xmlns:p14="http://schemas.microsoft.com/office/powerpoint/2010/main" val="3252068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7ADAE84A-2DAF-4674-BEB9-23290DC28FAB}" type="slidenum">
              <a:rPr lang="en-US" altLang="en-US" sz="1200" b="0" smtClean="0">
                <a:solidFill>
                  <a:schemeClr val="tx1"/>
                </a:solidFill>
                <a:latin typeface="Arial" charset="0"/>
              </a:rPr>
              <a:pPr eaLnBrk="1" hangingPunct="1"/>
              <a:t>31</a:t>
            </a:fld>
            <a:endParaRPr lang="en-US" altLang="en-US" sz="1200" b="0" smtClean="0">
              <a:solidFill>
                <a:schemeClr val="tx1"/>
              </a:solidFill>
              <a:latin typeface="Arial" charset="0"/>
            </a:endParaRPr>
          </a:p>
        </p:txBody>
      </p:sp>
      <p:sp>
        <p:nvSpPr>
          <p:cNvPr id="77828" name="Rectangle 2"/>
          <p:cNvSpPr>
            <a:spLocks noGrp="1" noRot="1" noChangeAspect="1" noChangeArrowheads="1" noTextEdit="1"/>
          </p:cNvSpPr>
          <p:nvPr>
            <p:ph type="sldImg"/>
          </p:nvPr>
        </p:nvSpPr>
        <p:spPr>
          <a:xfrm>
            <a:off x="-188913" y="630238"/>
            <a:ext cx="7240588" cy="4073525"/>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base application, the only behavior assigned to overdue or escalated activities is the way in which they appear in activity lists. BillingCenter can be configured to add special functionality for overdue or escalated activities. The simplest approach to handling escalated activities is to create an activity for the group supervisor to check on the reason the work is not yet complete. An example of this functionality is shown later in this lesson.</a:t>
            </a:r>
          </a:p>
          <a:p>
            <a:pPr eaLnBrk="1" hangingPunct="1"/>
            <a:endParaRPr lang="en-US" smtClean="0"/>
          </a:p>
          <a:p>
            <a:pPr eaLnBrk="1" hangingPunct="1"/>
            <a:r>
              <a:rPr lang="en-US" smtClean="0"/>
              <a:t>After an activity has been escalated, the activity escalation rule set is not run against the activity again.</a:t>
            </a:r>
          </a:p>
          <a:p>
            <a:pPr eaLnBrk="1" hangingPunct="1"/>
            <a:endParaRPr lang="en-US" smtClean="0"/>
          </a:p>
          <a:p>
            <a:pPr eaLnBrk="1" hangingPunct="1"/>
            <a:r>
              <a:rPr lang="en-US" smtClean="0"/>
              <a:t>Note: Trouble tickets can also be escalated, but there are no trouble ticket escalation rules. When the Trouble Ticket Escalation batch process runs, it sets TroubleTicket.Escalated to true. You could write a Preupdate rule to test whether a trouble ticket has been escalated.</a:t>
            </a:r>
          </a:p>
        </p:txBody>
      </p:sp>
    </p:spTree>
    <p:extLst>
      <p:ext uri="{BB962C8B-B14F-4D97-AF65-F5344CB8AC3E}">
        <p14:creationId xmlns:p14="http://schemas.microsoft.com/office/powerpoint/2010/main" val="1228061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2C4FDB8D-E529-4035-BC48-6E0502259E82}" type="slidenum">
              <a:rPr lang="en-US" altLang="en-US" sz="1200" b="0" smtClean="0">
                <a:solidFill>
                  <a:schemeClr val="tx1"/>
                </a:solidFill>
                <a:latin typeface="Arial" charset="0"/>
              </a:rPr>
              <a:pPr eaLnBrk="1" hangingPunct="1"/>
              <a:t>32</a:t>
            </a:fld>
            <a:endParaRPr lang="en-US" altLang="en-US" sz="1200" b="0" smtClean="0">
              <a:solidFill>
                <a:schemeClr val="tx1"/>
              </a:solidFill>
              <a:latin typeface="Arial" charset="0"/>
            </a:endParaRPr>
          </a:p>
        </p:txBody>
      </p:sp>
      <p:sp>
        <p:nvSpPr>
          <p:cNvPr id="78852" name="Rectangle 2"/>
          <p:cNvSpPr>
            <a:spLocks noGrp="1" noRot="1" noChangeAspect="1" noChangeArrowheads="1" noTextEdit="1"/>
          </p:cNvSpPr>
          <p:nvPr>
            <p:ph type="sldImg"/>
          </p:nvPr>
        </p:nvSpPr>
        <p:spPr>
          <a:xfrm>
            <a:off x="-188913" y="630238"/>
            <a:ext cx="7240588" cy="4073525"/>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activity pattern specifies the point at which an activity created from that pattern is to be escalated. The escalation point is expressed as a number of days or hours after a specified event.</a:t>
            </a:r>
          </a:p>
          <a:p>
            <a:pPr eaLnBrk="1" hangingPunct="1"/>
            <a:r>
              <a:rPr lang="en-US" smtClean="0"/>
              <a:t>In the BillingCenter base application, the only behavior given to escalated activities is the way in which they appear in activity lists. (The escalated icon appears in the escalated column for activities that have been escalated.)</a:t>
            </a:r>
          </a:p>
        </p:txBody>
      </p:sp>
    </p:spTree>
    <p:extLst>
      <p:ext uri="{BB962C8B-B14F-4D97-AF65-F5344CB8AC3E}">
        <p14:creationId xmlns:p14="http://schemas.microsoft.com/office/powerpoint/2010/main" val="4129154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code to satisfy</a:t>
            </a:r>
            <a:r>
              <a:rPr lang="en-US" baseline="0" smtClean="0"/>
              <a:t> the requirement is on the next slide. </a:t>
            </a:r>
            <a:r>
              <a:rPr lang="en-US" smtClean="0"/>
              <a:t>The Escalation activity pattern</a:t>
            </a:r>
            <a:r>
              <a:rPr lang="en-US" baseline="0" smtClean="0"/>
              <a:t> also needs to be created.</a:t>
            </a:r>
            <a:endParaRPr lang="en-US"/>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Configuring Assignment and Escalation - </a:t>
            </a:r>
            <a:fld id="{3BC19F96-7E03-4FEC-98E8-608D1B403EAE}" type="slidenum">
              <a:rPr lang="en-US" altLang="en-US" smtClean="0"/>
              <a:pPr>
                <a:defRPr/>
              </a:pPr>
              <a:t>33</a:t>
            </a:fld>
            <a:endParaRPr lang="en-US" altLang="en-US"/>
          </a:p>
        </p:txBody>
      </p:sp>
    </p:spTree>
    <p:extLst>
      <p:ext uri="{BB962C8B-B14F-4D97-AF65-F5344CB8AC3E}">
        <p14:creationId xmlns:p14="http://schemas.microsoft.com/office/powerpoint/2010/main" val="16790039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190500" indent="-190500" eaLnBrk="1" hangingPunct="1">
              <a:defRPr/>
            </a:pPr>
            <a:r>
              <a:rPr lang="en-US" dirty="0" smtClean="0"/>
              <a:t>In the highlighted section on the slide:</a:t>
            </a:r>
          </a:p>
          <a:p>
            <a:pPr marL="190500" indent="-190500" eaLnBrk="1" hangingPunct="1">
              <a:buFontTx/>
              <a:buAutoNum type="arabicPeriod"/>
              <a:defRPr/>
            </a:pPr>
            <a:r>
              <a:rPr lang="en-US" dirty="0" smtClean="0"/>
              <a:t>  A new activity is created.</a:t>
            </a:r>
          </a:p>
          <a:p>
            <a:pPr marL="190500" indent="-190500" eaLnBrk="1" hangingPunct="1">
              <a:buFontTx/>
              <a:buAutoNum type="arabicPeriod"/>
              <a:defRPr/>
            </a:pPr>
            <a:r>
              <a:rPr lang="en-US" dirty="0" smtClean="0"/>
              <a:t>  It is associated with </a:t>
            </a:r>
            <a:r>
              <a:rPr lang="en-US" smtClean="0"/>
              <a:t>the Escalation </a:t>
            </a:r>
            <a:r>
              <a:rPr lang="en-US" dirty="0" smtClean="0"/>
              <a:t>activity pattern. The </a:t>
            </a:r>
            <a:r>
              <a:rPr lang="en-US" dirty="0" err="1" smtClean="0"/>
              <a:t>getActivityPatternFromCode</a:t>
            </a:r>
            <a:r>
              <a:rPr lang="en-US" dirty="0" smtClean="0"/>
              <a:t>() method and the Escalation activity pattern were defined as part of configuration. </a:t>
            </a:r>
          </a:p>
          <a:p>
            <a:pPr marL="190500" indent="-190500" eaLnBrk="1" hangingPunct="1">
              <a:buFontTx/>
              <a:buAutoNum type="arabicPeriod"/>
              <a:defRPr/>
            </a:pPr>
            <a:r>
              <a:rPr lang="en-US" dirty="0" smtClean="0"/>
              <a:t>  The Subject, Description, and Priority fields are set for the new activity.</a:t>
            </a:r>
          </a:p>
          <a:p>
            <a:pPr marL="190500" indent="-190500" eaLnBrk="1" hangingPunct="1">
              <a:defRPr/>
            </a:pPr>
            <a:r>
              <a:rPr lang="en-US" dirty="0" smtClean="0"/>
              <a:t>The explanation continues on the next slide.</a:t>
            </a:r>
          </a:p>
          <a:p>
            <a:pPr>
              <a:defRPr/>
            </a:pPr>
            <a:endParaRPr lang="en-US" dirty="0"/>
          </a:p>
        </p:txBody>
      </p:sp>
      <p:sp>
        <p:nvSpPr>
          <p:cNvPr id="7987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7987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B6DA26D0-61EA-4407-8A35-680DEB52A5B6}" type="slidenum">
              <a:rPr lang="en-US" altLang="en-US" sz="1200" b="0" smtClean="0">
                <a:solidFill>
                  <a:schemeClr val="tx1"/>
                </a:solidFill>
                <a:latin typeface="Arial" charset="0"/>
              </a:rPr>
              <a:pPr eaLnBrk="1" hangingPunct="1"/>
              <a:t>34</a:t>
            </a:fld>
            <a:endParaRPr lang="en-US" altLang="en-US" sz="1200" b="0" smtClean="0">
              <a:solidFill>
                <a:schemeClr val="tx1"/>
              </a:solidFill>
              <a:latin typeface="Arial" charset="0"/>
            </a:endParaRPr>
          </a:p>
        </p:txBody>
      </p:sp>
    </p:spTree>
    <p:extLst>
      <p:ext uri="{BB962C8B-B14F-4D97-AF65-F5344CB8AC3E}">
        <p14:creationId xmlns:p14="http://schemas.microsoft.com/office/powerpoint/2010/main" val="22343050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6CAF0690-EEE1-414B-A83F-7253EFE347BD}" type="slidenum">
              <a:rPr lang="en-US" altLang="en-US" sz="1200" b="0" smtClean="0">
                <a:solidFill>
                  <a:schemeClr val="tx1"/>
                </a:solidFill>
                <a:latin typeface="Arial" charset="0"/>
              </a:rPr>
              <a:pPr eaLnBrk="1" hangingPunct="1"/>
              <a:t>35</a:t>
            </a:fld>
            <a:endParaRPr lang="en-US" altLang="en-US" sz="1200" b="0" smtClean="0">
              <a:solidFill>
                <a:schemeClr val="tx1"/>
              </a:solidFill>
              <a:latin typeface="Arial" charset="0"/>
            </a:endParaRPr>
          </a:p>
        </p:txBody>
      </p:sp>
      <p:sp>
        <p:nvSpPr>
          <p:cNvPr id="80900" name="Rectangle 2"/>
          <p:cNvSpPr>
            <a:spLocks noGrp="1" noRot="1" noChangeAspect="1" noChangeArrowheads="1" noTextEdit="1"/>
          </p:cNvSpPr>
          <p:nvPr>
            <p:ph type="sldImg"/>
          </p:nvPr>
        </p:nvSpPr>
        <p:spPr>
          <a:xfrm>
            <a:off x="-188913" y="630238"/>
            <a:ext cx="7240588"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In the top highlighted section (continuing from previous slide):</a:t>
            </a:r>
          </a:p>
          <a:p>
            <a:pPr marL="190500" indent="-190500" eaLnBrk="1" hangingPunct="1">
              <a:buFontTx/>
              <a:buAutoNum type="arabicPeriod" startAt="4"/>
            </a:pPr>
            <a:r>
              <a:rPr lang="en-US" smtClean="0"/>
              <a:t>  Set the new activity's group to the same group as the group of the escalated activity.</a:t>
            </a:r>
          </a:p>
          <a:p>
            <a:pPr marL="190500" indent="-190500" eaLnBrk="1" hangingPunct="1">
              <a:buFontTx/>
              <a:buAutoNum type="arabicPeriod" startAt="4"/>
            </a:pPr>
            <a:r>
              <a:rPr lang="en-US" smtClean="0"/>
              <a:t>  Set the new activity's user to the supervisor of the group that the escalated activity belongs to.</a:t>
            </a:r>
          </a:p>
          <a:p>
            <a:pPr marL="190500" indent="-190500" eaLnBrk="1" hangingPunct="1">
              <a:buFontTx/>
              <a:buAutoNum type="arabicPeriod" startAt="4"/>
            </a:pPr>
            <a:endParaRPr lang="en-US" smtClean="0"/>
          </a:p>
          <a:p>
            <a:pPr marL="190500" indent="-190500" eaLnBrk="1" hangingPunct="1"/>
            <a:r>
              <a:rPr lang="en-US" smtClean="0"/>
              <a:t>The subject of the escalated activity and its assigned user and group are written to the log file. The assigned user and group for the escalation activity are also written to the log file.</a:t>
            </a:r>
          </a:p>
        </p:txBody>
      </p:sp>
    </p:spTree>
    <p:extLst>
      <p:ext uri="{BB962C8B-B14F-4D97-AF65-F5344CB8AC3E}">
        <p14:creationId xmlns:p14="http://schemas.microsoft.com/office/powerpoint/2010/main" val="1558491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60CE69E9-2CBE-4B34-AB98-E5F2829B6610}" type="slidenum">
              <a:rPr lang="en-US" altLang="en-US" sz="1200" b="0" smtClean="0">
                <a:solidFill>
                  <a:schemeClr val="tx1"/>
                </a:solidFill>
                <a:latin typeface="Arial" charset="0"/>
              </a:rPr>
              <a:pPr eaLnBrk="1" hangingPunct="1"/>
              <a:t>36</a:t>
            </a:fld>
            <a:endParaRPr lang="en-US" altLang="en-US" sz="1200" b="0" smtClean="0">
              <a:solidFill>
                <a:schemeClr val="tx1"/>
              </a:solidFill>
              <a:latin typeface="Arial" charset="0"/>
            </a:endParaRPr>
          </a:p>
        </p:txBody>
      </p:sp>
      <p:sp>
        <p:nvSpPr>
          <p:cNvPr id="81924" name="Rectangle 2"/>
          <p:cNvSpPr>
            <a:spLocks noGrp="1" noRot="1" noChangeAspect="1" noChangeArrowheads="1" noTextEdit="1"/>
          </p:cNvSpPr>
          <p:nvPr>
            <p:ph type="sldImg"/>
          </p:nvPr>
        </p:nvSpPr>
        <p:spPr>
          <a:xfrm>
            <a:off x="-188913" y="630238"/>
            <a:ext cx="7240588" cy="4073525"/>
          </a:xfrm>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use the scheduler-config.xml file to schedule when and how often activity escalation rules are run. You can access this file in Studio under configuration</a:t>
            </a:r>
            <a:r>
              <a:rPr lang="en-US" smtClean="0">
                <a:sym typeface="Wingdings" pitchFamily="2" charset="2"/>
              </a:rPr>
              <a:t></a:t>
            </a:r>
            <a:r>
              <a:rPr lang="en-US" smtClean="0"/>
              <a:t>Config</a:t>
            </a:r>
            <a:r>
              <a:rPr lang="en-US" smtClean="0">
                <a:sym typeface="Wingdings" pitchFamily="2" charset="2"/>
              </a:rPr>
              <a:t>scheduler</a:t>
            </a:r>
            <a:r>
              <a:rPr lang="en-US" smtClean="0"/>
              <a:t>. </a:t>
            </a:r>
          </a:p>
          <a:p>
            <a:pPr eaLnBrk="1" hangingPunct="1"/>
            <a:endParaRPr lang="en-US" smtClean="0"/>
          </a:p>
          <a:p>
            <a:pPr eaLnBrk="1" hangingPunct="1"/>
            <a:r>
              <a:rPr lang="en-US" smtClean="0"/>
              <a:t>The ProcessSchedule tag describes when the process is run. It contains attributes that specify the exact timing, such as once an hour or every night. You can use a combination of one or more of the following attributes: seconds, minutes, hours, dayofmonth, month, and dayofweek. You also can use the following special characters:</a:t>
            </a:r>
          </a:p>
          <a:p>
            <a:pPr lvl="1" eaLnBrk="1" hangingPunct="1">
              <a:buFontTx/>
              <a:buNone/>
            </a:pPr>
            <a:r>
              <a:rPr lang="en-US" smtClean="0"/>
              <a:t>* for all values</a:t>
            </a:r>
          </a:p>
          <a:p>
            <a:pPr lvl="1" eaLnBrk="1" hangingPunct="1">
              <a:buFontTx/>
              <a:buNone/>
            </a:pPr>
            <a:r>
              <a:rPr lang="en-US" smtClean="0"/>
              <a:t>, to separate additional values; for example dayofweek="MON,WED,FRI"</a:t>
            </a:r>
          </a:p>
          <a:p>
            <a:pPr lvl="1" eaLnBrk="1" hangingPunct="1">
              <a:buFontTx/>
              <a:buNone/>
            </a:pPr>
            <a:r>
              <a:rPr lang="en-US" smtClean="0"/>
              <a:t>/ to specify increments; for example minutes="0/15" means start at minute zero and run every 15 minutes</a:t>
            </a:r>
          </a:p>
          <a:p>
            <a:pPr lvl="1" eaLnBrk="1" hangingPunct="1">
              <a:buFontTx/>
              <a:buNone/>
            </a:pPr>
            <a:r>
              <a:rPr lang="en-US" smtClean="0"/>
              <a:t>L to specify the last day of a week or month</a:t>
            </a:r>
          </a:p>
          <a:p>
            <a:pPr eaLnBrk="1" hangingPunct="1"/>
            <a:r>
              <a:rPr lang="en-US" smtClean="0"/>
              <a:t>See the </a:t>
            </a:r>
            <a:r>
              <a:rPr lang="en-US" i="1" smtClean="0"/>
              <a:t>BillingCenter System Administration Guide</a:t>
            </a:r>
            <a:r>
              <a:rPr lang="en-US" smtClean="0"/>
              <a:t> for more information about specifying schedules. </a:t>
            </a:r>
          </a:p>
        </p:txBody>
      </p:sp>
    </p:spTree>
    <p:extLst>
      <p:ext uri="{BB962C8B-B14F-4D97-AF65-F5344CB8AC3E}">
        <p14:creationId xmlns:p14="http://schemas.microsoft.com/office/powerpoint/2010/main" val="5222573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28A8EE8C-625D-40AA-A362-A4916FDAA4D1}" type="slidenum">
              <a:rPr lang="en-US" altLang="en-US" sz="1200" b="0" smtClean="0">
                <a:solidFill>
                  <a:schemeClr val="tx1"/>
                </a:solidFill>
                <a:latin typeface="Arial" charset="0"/>
              </a:rPr>
              <a:pPr eaLnBrk="1" hangingPunct="1"/>
              <a:t>37</a:t>
            </a:fld>
            <a:endParaRPr lang="en-US" altLang="en-US" sz="1200" b="0" smtClean="0">
              <a:solidFill>
                <a:schemeClr val="tx1"/>
              </a:solidFill>
              <a:latin typeface="Arial" charset="0"/>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creating or modifying exception rules, you need to test your new rules without waiting until the scheduled batch process runs.  You can run the Activity Escalation batch process from three places:</a:t>
            </a:r>
          </a:p>
          <a:p>
            <a:pPr lvl="1" eaLnBrk="1" hangingPunct="1"/>
            <a:r>
              <a:rPr lang="en-US" smtClean="0"/>
              <a:t>BillingCenter QuickJump field</a:t>
            </a:r>
          </a:p>
          <a:p>
            <a:pPr lvl="1" eaLnBrk="1" hangingPunct="1"/>
            <a:r>
              <a:rPr lang="en-US" smtClean="0"/>
              <a:t>Guidewire Internal Tools</a:t>
            </a:r>
          </a:p>
          <a:p>
            <a:pPr lvl="1" eaLnBrk="1" hangingPunct="1"/>
            <a:r>
              <a:rPr lang="en-US" smtClean="0"/>
              <a:t>Command line</a:t>
            </a:r>
          </a:p>
          <a:p>
            <a:pPr eaLnBrk="1" hangingPunct="1"/>
            <a:r>
              <a:rPr lang="en-US" smtClean="0"/>
              <a:t>The maintenance_tools command-line utility enables you to run various batch processes, including activityescalation. This batch process runs the activity escalation rules.</a:t>
            </a:r>
          </a:p>
          <a:p>
            <a:pPr eaLnBrk="1" hangingPunct="1"/>
            <a:r>
              <a:rPr lang="en-US" smtClean="0"/>
              <a:t>In training, use gw as the administrative password. </a:t>
            </a:r>
          </a:p>
          <a:p>
            <a:pPr eaLnBrk="1" hangingPunct="1"/>
            <a:r>
              <a:rPr lang="en-US" smtClean="0"/>
              <a:t>For more information about the maintenance_tools command, see the </a:t>
            </a:r>
            <a:r>
              <a:rPr lang="en-US" i="1" smtClean="0"/>
              <a:t>BillingCenter System Administration Guide</a:t>
            </a:r>
            <a:r>
              <a:rPr lang="en-US" smtClean="0"/>
              <a:t>.</a:t>
            </a:r>
          </a:p>
        </p:txBody>
      </p:sp>
    </p:spTree>
    <p:extLst>
      <p:ext uri="{BB962C8B-B14F-4D97-AF65-F5344CB8AC3E}">
        <p14:creationId xmlns:p14="http://schemas.microsoft.com/office/powerpoint/2010/main" val="34299772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1D8E0B1E-96DF-44BE-A1DB-BE692D8E9A8D}" type="slidenum">
              <a:rPr lang="en-US" altLang="en-US" sz="1200" b="0" smtClean="0">
                <a:solidFill>
                  <a:schemeClr val="tx1"/>
                </a:solidFill>
                <a:latin typeface="Arial" charset="0"/>
              </a:rPr>
              <a:pPr eaLnBrk="1" hangingPunct="1"/>
              <a:t>38</a:t>
            </a:fld>
            <a:endParaRPr lang="en-US" altLang="en-US" sz="1200" b="0" smtClean="0">
              <a:solidFill>
                <a:schemeClr val="tx1"/>
              </a:solidFill>
              <a:latin typeface="Arial" charset="0"/>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096817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Configuring Assignment and Escalation - </a:t>
            </a:r>
            <a:fld id="{211C349A-83C9-44D0-A356-DBEB3FC715FC}" type="slidenum">
              <a:rPr lang="en-US" altLang="en-US" smtClean="0"/>
              <a:pPr>
                <a:defRPr/>
              </a:pPr>
              <a:t>39</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6401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7483BCEF-D19D-4707-BE15-AB477533469F}" type="slidenum">
              <a:rPr lang="en-US" altLang="en-US" sz="1200" b="0" smtClean="0">
                <a:solidFill>
                  <a:schemeClr val="tx1"/>
                </a:solidFill>
                <a:latin typeface="Arial" charset="0"/>
              </a:rPr>
              <a:pPr eaLnBrk="1" hangingPunct="1"/>
              <a:t>5</a:t>
            </a:fld>
            <a:endParaRPr lang="en-US" altLang="en-US" sz="1200" b="0" smtClean="0">
              <a:solidFill>
                <a:schemeClr val="tx1"/>
              </a:solidFill>
              <a:latin typeface="Arial" charset="0"/>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10606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E0F2B1F3-5F63-4B1A-8B68-80A68C4DE1F7}" type="slidenum">
              <a:rPr lang="en-US" altLang="en-US" sz="1200" b="0" smtClean="0">
                <a:solidFill>
                  <a:schemeClr val="tx1"/>
                </a:solidFill>
                <a:latin typeface="Arial" charset="0"/>
              </a:rPr>
              <a:pPr eaLnBrk="1" hangingPunct="1"/>
              <a:t>6</a:t>
            </a:fld>
            <a:endParaRPr lang="en-US" altLang="en-US" sz="1200" b="0" smtClean="0">
              <a:solidFill>
                <a:schemeClr val="tx1"/>
              </a:solidFill>
              <a:latin typeface="Arial" charset="0"/>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autoAssign() method is often called as part of activity creation to perform the initial assignment. </a:t>
            </a:r>
          </a:p>
          <a:p>
            <a:pPr eaLnBrk="1" hangingPunct="1"/>
            <a:endParaRPr lang="en-US" smtClean="0"/>
          </a:p>
        </p:txBody>
      </p:sp>
    </p:spTree>
    <p:extLst>
      <p:ext uri="{BB962C8B-B14F-4D97-AF65-F5344CB8AC3E}">
        <p14:creationId xmlns:p14="http://schemas.microsoft.com/office/powerpoint/2010/main" val="2963372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A4F639A0-80E3-4B1F-B560-BBD51E4D47F9}" type="slidenum">
              <a:rPr lang="en-US" altLang="en-US" sz="1200" b="0" smtClean="0">
                <a:solidFill>
                  <a:schemeClr val="tx1"/>
                </a:solidFill>
                <a:latin typeface="Arial" charset="0"/>
              </a:rPr>
              <a:pPr eaLnBrk="1" hangingPunct="1"/>
              <a:t>7</a:t>
            </a:fld>
            <a:endParaRPr lang="en-US" altLang="en-US" sz="1200" b="0" smtClean="0">
              <a:solidFill>
                <a:schemeClr val="tx1"/>
              </a:solidFill>
              <a:latin typeface="Arial" charset="0"/>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Each assignable entity has two rule sets: Default Group and Global. Assignment is the process of running these rules. Assignment is complete either when the object has an assigned group and user or when there are no more rules left to run.</a:t>
            </a:r>
          </a:p>
          <a:p>
            <a:pPr eaLnBrk="1" hangingPunct="1"/>
            <a:endParaRPr lang="en-US" smtClean="0"/>
          </a:p>
          <a:p>
            <a:pPr eaLnBrk="1" hangingPunct="1"/>
            <a:r>
              <a:rPr lang="en-US" smtClean="0"/>
              <a:t>Once invoked—for example, using autoAssign() —assignment rules are run whenever an assignable entity:</a:t>
            </a:r>
          </a:p>
          <a:p>
            <a:pPr lvl="1" eaLnBrk="1" hangingPunct="1"/>
            <a:r>
              <a:rPr lang="en-US" smtClean="0"/>
              <a:t>Is not assigned to either a group or user, or</a:t>
            </a:r>
          </a:p>
          <a:p>
            <a:pPr lvl="1" eaLnBrk="1" hangingPunct="1"/>
            <a:r>
              <a:rPr lang="en-US" smtClean="0"/>
              <a:t>Is assigned to a group but not to a user</a:t>
            </a:r>
          </a:p>
          <a:p>
            <a:pPr lvl="1" eaLnBrk="1" hangingPunct="1"/>
            <a:endParaRPr lang="en-US" smtClean="0"/>
          </a:p>
          <a:p>
            <a:pPr eaLnBrk="1" hangingPunct="1"/>
            <a:r>
              <a:rPr lang="en-US" smtClean="0"/>
              <a:t>Assignment rules are not run when a user and group are specified by the user who is creating or reassigning the entity. </a:t>
            </a:r>
          </a:p>
          <a:p>
            <a:pPr eaLnBrk="1" hangingPunct="1"/>
            <a:endParaRPr lang="en-US" smtClean="0"/>
          </a:p>
        </p:txBody>
      </p:sp>
    </p:spTree>
    <p:extLst>
      <p:ext uri="{BB962C8B-B14F-4D97-AF65-F5344CB8AC3E}">
        <p14:creationId xmlns:p14="http://schemas.microsoft.com/office/powerpoint/2010/main" val="163528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2C58B10A-50AD-46BA-A4CA-819FF3292B3A}" type="slidenum">
              <a:rPr lang="en-US" altLang="en-US" sz="1200" b="0" smtClean="0">
                <a:solidFill>
                  <a:schemeClr val="tx1"/>
                </a:solidFill>
                <a:latin typeface="Arial" charset="0"/>
              </a:rPr>
              <a:pPr eaLnBrk="1" hangingPunct="1"/>
              <a:t>8</a:t>
            </a:fld>
            <a:endParaRPr lang="en-US" altLang="en-US" sz="1200" b="0" smtClean="0">
              <a:solidFill>
                <a:schemeClr val="tx1"/>
              </a:solidFill>
              <a:latin typeface="Arial" charset="0"/>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diagram above shows a typical flow of execution through assignment rules. The diagram omits processing that is required for error checking or atypical situations. The omitted processing is discussed later in this lesson.</a:t>
            </a:r>
          </a:p>
          <a:p>
            <a:pPr eaLnBrk="1" hangingPunct="1"/>
            <a:endParaRPr lang="en-US" smtClean="0"/>
          </a:p>
          <a:p>
            <a:pPr eaLnBrk="1" hangingPunct="1"/>
            <a:r>
              <a:rPr lang="en-US" smtClean="0"/>
              <a:t>There are two assignment circumstances:</a:t>
            </a:r>
          </a:p>
          <a:p>
            <a:pPr lvl="1" eaLnBrk="1" hangingPunct="1"/>
            <a:r>
              <a:rPr lang="en-US" smtClean="0"/>
              <a:t>Neither a user nor group is specified: In this case, </a:t>
            </a:r>
            <a:r>
              <a:rPr lang="en-US" b="1" smtClean="0"/>
              <a:t>global assignment rules </a:t>
            </a:r>
            <a:r>
              <a:rPr lang="en-US" smtClean="0"/>
              <a:t>are executed first. Typically, global assignment rules assign the object to a group only, not to a user. Afterwards, </a:t>
            </a:r>
            <a:r>
              <a:rPr lang="en-US" b="1" smtClean="0"/>
              <a:t>default group assignment rules </a:t>
            </a:r>
            <a:r>
              <a:rPr lang="en-US" smtClean="0"/>
              <a:t>are executed to assign the object to a user within the assigned group. (In some cases, global assignment rules can assign the object to both a group and a user in the group. In this case, default group assignment rules are skipped.)</a:t>
            </a:r>
          </a:p>
          <a:p>
            <a:pPr lvl="1" eaLnBrk="1" hangingPunct="1"/>
            <a:r>
              <a:rPr lang="en-US" smtClean="0"/>
              <a:t>A group and user have been specified: In this case, no rules are run. The object is simply assigned to the specified user and group.</a:t>
            </a:r>
          </a:p>
        </p:txBody>
      </p:sp>
    </p:spTree>
    <p:extLst>
      <p:ext uri="{BB962C8B-B14F-4D97-AF65-F5344CB8AC3E}">
        <p14:creationId xmlns:p14="http://schemas.microsoft.com/office/powerpoint/2010/main" val="1320136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4672C408-7CEB-4C3D-B9B2-BDD4962A17A6}" type="slidenum">
              <a:rPr lang="en-US" altLang="en-US" sz="1200" b="0" smtClean="0">
                <a:solidFill>
                  <a:schemeClr val="tx1"/>
                </a:solidFill>
                <a:latin typeface="Arial" charset="0"/>
              </a:rPr>
              <a:pPr eaLnBrk="1" hangingPunct="1"/>
              <a:t>9</a:t>
            </a:fld>
            <a:endParaRPr lang="en-US" altLang="en-US" sz="1200" b="0" smtClean="0">
              <a:solidFill>
                <a:schemeClr val="tx1"/>
              </a:solidFill>
              <a:latin typeface="Arial" charset="0"/>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3363" lvl="1" indent="-4763" eaLnBrk="1" hangingPunct="1">
              <a:buFontTx/>
              <a:buNone/>
            </a:pPr>
            <a:r>
              <a:rPr lang="en-US" smtClean="0"/>
              <a:t>Notice that second and third signatures in the table take the same number of arguments but differ in the argument types: the expected variables group and user are objects, not simply strings.</a:t>
            </a:r>
          </a:p>
        </p:txBody>
      </p:sp>
    </p:spTree>
    <p:extLst>
      <p:ext uri="{BB962C8B-B14F-4D97-AF65-F5344CB8AC3E}">
        <p14:creationId xmlns:p14="http://schemas.microsoft.com/office/powerpoint/2010/main" val="722200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example initiates the assignment of a new activity to the Direct Bill group. The Preupdate rule depends on a suggested enhancement to the Activity entity. The enhancement provides the findGroup() query method, which returns a group that matches a group name. An example of a second method, findUser(), is shown on a later slide.  </a:t>
            </a:r>
          </a:p>
        </p:txBody>
      </p:sp>
      <p:sp>
        <p:nvSpPr>
          <p:cNvPr id="5530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b="1">
                <a:solidFill>
                  <a:schemeClr val="bg1"/>
                </a:solidFill>
                <a:latin typeface="Courier New" pitchFamily="49" charset="0"/>
              </a:defRPr>
            </a:lvl1pPr>
            <a:lvl2pPr marL="742950" indent="-285750" defTabSz="942975" eaLnBrk="0" hangingPunct="0">
              <a:tabLst>
                <a:tab pos="5591175" algn="r"/>
              </a:tabLst>
              <a:defRPr sz="1400" b="1">
                <a:solidFill>
                  <a:schemeClr val="bg1"/>
                </a:solidFill>
                <a:latin typeface="Courier New" pitchFamily="49" charset="0"/>
              </a:defRPr>
            </a:lvl2pPr>
            <a:lvl3pPr marL="1143000" indent="-228600" defTabSz="942975" eaLnBrk="0" hangingPunct="0">
              <a:tabLst>
                <a:tab pos="5591175" algn="r"/>
              </a:tabLst>
              <a:defRPr sz="1400" b="1">
                <a:solidFill>
                  <a:schemeClr val="bg1"/>
                </a:solidFill>
                <a:latin typeface="Courier New" pitchFamily="49" charset="0"/>
              </a:defRPr>
            </a:lvl3pPr>
            <a:lvl4pPr marL="1600200" indent="-228600" defTabSz="942975" eaLnBrk="0" hangingPunct="0">
              <a:tabLst>
                <a:tab pos="5591175" algn="r"/>
              </a:tabLst>
              <a:defRPr sz="1400" b="1">
                <a:solidFill>
                  <a:schemeClr val="bg1"/>
                </a:solidFill>
                <a:latin typeface="Courier New" pitchFamily="49" charset="0"/>
              </a:defRPr>
            </a:lvl4pPr>
            <a:lvl5pPr marL="2057400" indent="-228600" defTabSz="942975" eaLnBrk="0" hangingPunct="0">
              <a:tabLst>
                <a:tab pos="5591175" algn="r"/>
              </a:tabLst>
              <a:defRPr sz="1400" b="1">
                <a:solidFill>
                  <a:schemeClr val="bg1"/>
                </a:solidFill>
                <a:latin typeface="Courier New" pitchFamily="49" charset="0"/>
              </a:defRPr>
            </a:lvl5pPr>
            <a:lvl6pPr marL="25146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6pPr>
            <a:lvl7pPr marL="29718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7pPr>
            <a:lvl8pPr marL="34290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8pPr>
            <a:lvl9pPr marL="3886200" indent="-228600" defTabSz="942975" eaLnBrk="0" fontAlgn="base" hangingPunct="0">
              <a:spcBef>
                <a:spcPct val="50000"/>
              </a:spcBef>
              <a:spcAft>
                <a:spcPct val="30000"/>
              </a:spcAft>
              <a:buClr>
                <a:schemeClr val="tx1"/>
              </a:buClr>
              <a:tabLst>
                <a:tab pos="5591175" algn="r"/>
              </a:tabLst>
              <a:defRPr sz="1400" b="1">
                <a:solidFill>
                  <a:schemeClr val="bg1"/>
                </a:solidFill>
                <a:latin typeface="Courier New" pitchFamily="49" charset="0"/>
              </a:defRPr>
            </a:lvl9pPr>
          </a:lstStyle>
          <a:p>
            <a:r>
              <a:rPr lang="en-US" altLang="en-US" sz="1200" b="0" smtClean="0">
                <a:solidFill>
                  <a:schemeClr val="tx1"/>
                </a:solidFill>
                <a:latin typeface="Arial" charset="0"/>
              </a:rPr>
              <a:t>	</a:t>
            </a:r>
            <a:endParaRPr lang="en-US" sz="1200" b="0" smtClean="0">
              <a:solidFill>
                <a:schemeClr val="tx1"/>
              </a:solidFill>
              <a:latin typeface="Arial" charset="0"/>
            </a:endParaRPr>
          </a:p>
        </p:txBody>
      </p:sp>
      <p:sp>
        <p:nvSpPr>
          <p:cNvPr id="5530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b="1">
                <a:solidFill>
                  <a:schemeClr val="bg1"/>
                </a:solidFill>
                <a:latin typeface="Courier New" pitchFamily="49" charset="0"/>
              </a:defRPr>
            </a:lvl1pPr>
            <a:lvl2pPr marL="742950" indent="-285750" defTabSz="931863" eaLnBrk="0" hangingPunct="0">
              <a:tabLst>
                <a:tab pos="2743200" algn="ctr"/>
              </a:tabLst>
              <a:defRPr sz="1400" b="1">
                <a:solidFill>
                  <a:schemeClr val="bg1"/>
                </a:solidFill>
                <a:latin typeface="Courier New" pitchFamily="49" charset="0"/>
              </a:defRPr>
            </a:lvl2pPr>
            <a:lvl3pPr marL="1143000" indent="-228600" defTabSz="931863" eaLnBrk="0" hangingPunct="0">
              <a:tabLst>
                <a:tab pos="2743200" algn="ctr"/>
              </a:tabLst>
              <a:defRPr sz="1400" b="1">
                <a:solidFill>
                  <a:schemeClr val="bg1"/>
                </a:solidFill>
                <a:latin typeface="Courier New" pitchFamily="49" charset="0"/>
              </a:defRPr>
            </a:lvl3pPr>
            <a:lvl4pPr marL="1600200" indent="-228600" defTabSz="931863" eaLnBrk="0" hangingPunct="0">
              <a:tabLst>
                <a:tab pos="2743200" algn="ctr"/>
              </a:tabLst>
              <a:defRPr sz="1400" b="1">
                <a:solidFill>
                  <a:schemeClr val="bg1"/>
                </a:solidFill>
                <a:latin typeface="Courier New" pitchFamily="49" charset="0"/>
              </a:defRPr>
            </a:lvl4pPr>
            <a:lvl5pPr marL="2057400" indent="-228600" defTabSz="931863" eaLnBrk="0" hangingPunct="0">
              <a:tabLst>
                <a:tab pos="2743200" algn="ctr"/>
              </a:tabLst>
              <a:defRPr sz="1400" b="1">
                <a:solidFill>
                  <a:schemeClr val="bg1"/>
                </a:solidFill>
                <a:latin typeface="Courier New" pitchFamily="49" charset="0"/>
              </a:defRPr>
            </a:lvl5pPr>
            <a:lvl6pPr marL="25146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6pPr>
            <a:lvl7pPr marL="29718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7pPr>
            <a:lvl8pPr marL="34290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8pPr>
            <a:lvl9pPr marL="3886200" indent="-228600" defTabSz="931863" eaLnBrk="0" fontAlgn="base" hangingPunct="0">
              <a:spcBef>
                <a:spcPct val="50000"/>
              </a:spcBef>
              <a:spcAft>
                <a:spcPct val="30000"/>
              </a:spcAft>
              <a:buClr>
                <a:schemeClr val="tx1"/>
              </a:buClr>
              <a:tabLst>
                <a:tab pos="2743200" algn="ctr"/>
              </a:tabLst>
              <a:defRPr sz="1400" b="1">
                <a:solidFill>
                  <a:schemeClr val="bg1"/>
                </a:solidFill>
                <a:latin typeface="Courier New" pitchFamily="49" charset="0"/>
              </a:defRPr>
            </a:lvl9pPr>
          </a:lstStyle>
          <a:p>
            <a:pPr eaLnBrk="1" hangingPunct="1"/>
            <a:r>
              <a:rPr lang="en-US" altLang="en-US" sz="1200" b="0" smtClean="0">
                <a:solidFill>
                  <a:schemeClr val="tx1"/>
                </a:solidFill>
                <a:latin typeface="Arial" charset="0"/>
              </a:rPr>
              <a:t>	Configuring Assignment and Escalation - </a:t>
            </a:r>
            <a:fld id="{4CE1CB3A-E21F-4A18-95F3-83478B3358BC}" type="slidenum">
              <a:rPr lang="en-US" altLang="en-US" sz="1200" b="0" smtClean="0">
                <a:solidFill>
                  <a:schemeClr val="tx1"/>
                </a:solidFill>
                <a:latin typeface="Arial" charset="0"/>
              </a:rPr>
              <a:pPr eaLnBrk="1" hangingPunct="1"/>
              <a:t>10</a:t>
            </a:fld>
            <a:endParaRPr lang="en-US" altLang="en-US" sz="1200" b="0" smtClean="0">
              <a:solidFill>
                <a:schemeClr val="tx1"/>
              </a:solidFill>
              <a:latin typeface="Arial" charset="0"/>
            </a:endParaRPr>
          </a:p>
        </p:txBody>
      </p:sp>
    </p:spTree>
    <p:extLst>
      <p:ext uri="{BB962C8B-B14F-4D97-AF65-F5344CB8AC3E}">
        <p14:creationId xmlns:p14="http://schemas.microsoft.com/office/powerpoint/2010/main" val="1980296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9378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1231064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2114840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Tree>
    <p:extLst>
      <p:ext uri="{BB962C8B-B14F-4D97-AF65-F5344CB8AC3E}">
        <p14:creationId xmlns:p14="http://schemas.microsoft.com/office/powerpoint/2010/main" val="32274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0751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778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3144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14219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9059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70811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34002293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1354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10864317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smtClean="0"/>
              <a:t>Edit Master text styles</a:t>
            </a:r>
          </a:p>
        </p:txBody>
      </p:sp>
    </p:spTree>
    <p:extLst>
      <p:ext uri="{BB962C8B-B14F-4D97-AF65-F5344CB8AC3E}">
        <p14:creationId xmlns:p14="http://schemas.microsoft.com/office/powerpoint/2010/main" val="122375038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897047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61562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74951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4181943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5715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165355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27186685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504541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015564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44053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5226240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109850013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19113" y="894160"/>
            <a:ext cx="4083050" cy="38981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4563" y="894160"/>
            <a:ext cx="4083050" cy="38981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544571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9153021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nchor="t"/>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66206701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0901481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8183720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279255835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4796058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386163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95826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156833617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71869495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1586712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1115596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144897489"/>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nchor="t"/>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7588060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2118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407528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136459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smtClean="0"/>
              <a:t>Double Line Title Here</a:t>
            </a:r>
            <a:br>
              <a:rPr lang="en-US" dirty="0" smtClean="0"/>
            </a:br>
            <a:r>
              <a:rPr lang="en-US" dirty="0" smtClean="0"/>
              <a:t>Double Line Title Here</a:t>
            </a:r>
            <a:endParaRPr lang="en-US" dirty="0"/>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4393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399723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18.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3830279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704" r:id="rId31"/>
    <p:sldLayoutId id="2147483705" r:id="rId32"/>
    <p:sldLayoutId id="2147483706" r:id="rId33"/>
    <p:sldLayoutId id="2147483707" r:id="rId34"/>
  </p:sldLayoutIdLst>
  <p:timing>
    <p:tnLst>
      <p:par>
        <p:cTn id="1" dur="indefinite" restart="never" nodeType="tmRoot"/>
      </p:par>
    </p:tnLst>
  </p:timing>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2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6" y="4888707"/>
            <a:ext cx="519113" cy="17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350"/>
              </a:lnSpc>
              <a:spcBef>
                <a:spcPts val="450"/>
              </a:spcBef>
              <a:buFont typeface="Wingdings" pitchFamily="2" charset="2"/>
              <a:buNone/>
              <a:defRPr/>
            </a:pPr>
            <a:fld id="{31ECE251-741F-4F82-B018-2F4557BA370E}" type="slidenum">
              <a:rPr lang="en-US" sz="900" smtClean="0">
                <a:solidFill>
                  <a:srgbClr val="B2B2B2"/>
                </a:solidFill>
                <a:latin typeface="Calibri" pitchFamily="34" charset="0"/>
                <a:ea typeface="Calibri" pitchFamily="34" charset="0"/>
                <a:cs typeface="Calibri" pitchFamily="34" charset="0"/>
              </a:rPr>
              <a:pPr>
                <a:lnSpc>
                  <a:spcPts val="1350"/>
                </a:lnSpc>
                <a:spcBef>
                  <a:spcPts val="450"/>
                </a:spcBef>
                <a:buFont typeface="Wingdings" pitchFamily="2" charset="2"/>
                <a:buNone/>
                <a:defRPr/>
              </a:pPr>
              <a:t>‹#›</a:t>
            </a:fld>
            <a:r>
              <a:rPr lang="en-US" sz="135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901617" y="4927997"/>
            <a:ext cx="2306722"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450"/>
              </a:spcBef>
              <a:buClr>
                <a:schemeClr val="tx2"/>
              </a:buClr>
              <a:buFont typeface="Arial" charset="0"/>
              <a:buNone/>
              <a:defRPr/>
            </a:pPr>
            <a:r>
              <a:rPr lang="en-US" sz="45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86483182"/>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ransition/>
  <p:txStyles>
    <p:titleStyle>
      <a:lvl1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32.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31.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31.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1.xml"/><Relationship Id="rId6" Type="http://schemas.openxmlformats.org/officeDocument/2006/relationships/image" Target="../media/image23.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31.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31.xml"/><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3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1.xml"/><Relationship Id="rId6" Type="http://schemas.openxmlformats.org/officeDocument/2006/relationships/image" Target="../media/image28.png"/><Relationship Id="rId5" Type="http://schemas.openxmlformats.org/officeDocument/2006/relationships/image" Target="../media/image24.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1.xml"/><Relationship Id="rId6"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31.xml"/><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31.xml"/><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31.xml"/><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2.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3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4.xml"/><Relationship Id="rId5" Type="http://schemas.openxmlformats.org/officeDocument/2006/relationships/image" Target="../media/image26.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a:xfrm>
            <a:off x="414163" y="1561267"/>
            <a:ext cx="8348837" cy="1107996"/>
          </a:xfrm>
        </p:spPr>
        <p:txBody>
          <a:bodyPr/>
          <a:lstStyle/>
          <a:p>
            <a:r>
              <a:rPr lang="en-US" dirty="0"/>
              <a:t>Configuring Assignment and Escalation</a:t>
            </a:r>
          </a:p>
        </p:txBody>
      </p:sp>
      <p:sp>
        <p:nvSpPr>
          <p:cNvPr id="5" name="Text Placeholder 4"/>
          <p:cNvSpPr>
            <a:spLocks noGrp="1"/>
          </p:cNvSpPr>
          <p:nvPr>
            <p:ph type="body" sz="quarter" idx="13"/>
          </p:nvPr>
        </p:nvSpPr>
        <p:spPr/>
        <p:txBody>
          <a:bodyPr/>
          <a:lstStyle/>
          <a:p>
            <a:r>
              <a:rPr lang="en-US" dirty="0" smtClean="0"/>
              <a:t>Editable List View</a:t>
            </a:r>
            <a:endParaRPr lang="en-US" dirty="0"/>
          </a:p>
        </p:txBody>
      </p:sp>
      <p:sp>
        <p:nvSpPr>
          <p:cNvPr id="6" name="Footer Placeholder 5"/>
          <p:cNvSpPr>
            <a:spLocks noGrp="1"/>
          </p:cNvSpPr>
          <p:nvPr>
            <p:ph type="ftr" sz="quarter" idx="3"/>
          </p:nvPr>
        </p:nvSpPr>
        <p:spPr/>
        <p:txBody>
          <a:bodyPr/>
          <a:lstStyle/>
          <a:p>
            <a:r>
              <a:rPr lang="en-US" smtClean="0"/>
              <a:t>© 2020 Cognizant</a:t>
            </a:r>
            <a:endParaRPr lang="en-US"/>
          </a:p>
        </p:txBody>
      </p:sp>
    </p:spTree>
    <p:extLst>
      <p:ext uri="{BB962C8B-B14F-4D97-AF65-F5344CB8AC3E}">
        <p14:creationId xmlns:p14="http://schemas.microsoft.com/office/powerpoint/2010/main" val="3694272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AutoAssign() example: assign to a group</a:t>
            </a:r>
          </a:p>
        </p:txBody>
      </p:sp>
      <p:sp>
        <p:nvSpPr>
          <p:cNvPr id="13317" name="Text Box 8"/>
          <p:cNvSpPr txBox="1">
            <a:spLocks noChangeArrowheads="1"/>
          </p:cNvSpPr>
          <p:nvPr/>
        </p:nvSpPr>
        <p:spPr bwMode="auto">
          <a:xfrm>
            <a:off x="1354932" y="622698"/>
            <a:ext cx="2102644"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350">
                <a:solidFill>
                  <a:srgbClr val="D33941"/>
                </a:solidFill>
                <a:latin typeface="Arial" charset="0"/>
              </a:rPr>
              <a:t>Account Preupdate rule</a:t>
            </a:r>
          </a:p>
        </p:txBody>
      </p:sp>
      <p:sp>
        <p:nvSpPr>
          <p:cNvPr id="13318" name="Text Box 8"/>
          <p:cNvSpPr txBox="1">
            <a:spLocks noChangeArrowheads="1"/>
          </p:cNvSpPr>
          <p:nvPr/>
        </p:nvSpPr>
        <p:spPr bwMode="auto">
          <a:xfrm>
            <a:off x="4234739" y="2467571"/>
            <a:ext cx="2721899"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350">
                <a:solidFill>
                  <a:srgbClr val="D33941"/>
                </a:solidFill>
                <a:latin typeface="Arial" charset="0"/>
              </a:rPr>
              <a:t>Activity enhancment (suggested)</a:t>
            </a:r>
          </a:p>
        </p:txBody>
      </p:sp>
      <p:sp>
        <p:nvSpPr>
          <p:cNvPr id="13319" name="AutoShape 5"/>
          <p:cNvSpPr>
            <a:spLocks noChangeArrowheads="1"/>
          </p:cNvSpPr>
          <p:nvPr/>
        </p:nvSpPr>
        <p:spPr bwMode="auto">
          <a:xfrm>
            <a:off x="1659731" y="2195125"/>
            <a:ext cx="2006204" cy="225416"/>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endParaRPr lang="en-US" sz="1350"/>
          </a:p>
        </p:txBody>
      </p:sp>
      <p:sp>
        <p:nvSpPr>
          <p:cNvPr id="13322" name="Text Box 6"/>
          <p:cNvSpPr txBox="1">
            <a:spLocks noChangeArrowheads="1"/>
          </p:cNvSpPr>
          <p:nvPr/>
        </p:nvSpPr>
        <p:spPr bwMode="auto">
          <a:xfrm>
            <a:off x="1468713" y="4554525"/>
            <a:ext cx="631843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square"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350">
                <a:latin typeface="Arial" charset="0"/>
              </a:rPr>
              <a:t>Default Group rule set will be run because group is assigned, but user isn't </a:t>
            </a:r>
          </a:p>
        </p:txBody>
      </p:sp>
      <p:sp>
        <p:nvSpPr>
          <p:cNvPr id="13323" name="Line 7"/>
          <p:cNvSpPr>
            <a:spLocks noChangeShapeType="1"/>
          </p:cNvSpPr>
          <p:nvPr/>
        </p:nvSpPr>
        <p:spPr bwMode="auto">
          <a:xfrm flipH="1">
            <a:off x="1659731" y="2420541"/>
            <a:ext cx="782241" cy="2133984"/>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en-US" sz="135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2208" y="2708002"/>
            <a:ext cx="4749220" cy="1690688"/>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13320" name="AutoShape 5"/>
          <p:cNvSpPr>
            <a:spLocks noChangeArrowheads="1"/>
          </p:cNvSpPr>
          <p:nvPr/>
        </p:nvSpPr>
        <p:spPr bwMode="auto">
          <a:xfrm>
            <a:off x="3591004" y="3809719"/>
            <a:ext cx="4340423" cy="453629"/>
          </a:xfrm>
          <a:prstGeom prst="roundRect">
            <a:avLst>
              <a:gd name="adj" fmla="val 16667"/>
            </a:avLst>
          </a:prstGeom>
          <a:noFill/>
          <a:ln w="19050" algn="ctr">
            <a:solidFill>
              <a:srgbClr val="285C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3" name="Rounded Rectangle 2"/>
          <p:cNvSpPr/>
          <p:nvPr/>
        </p:nvSpPr>
        <p:spPr bwMode="auto">
          <a:xfrm>
            <a:off x="2441973" y="2017644"/>
            <a:ext cx="2040575" cy="177481"/>
          </a:xfrm>
          <a:prstGeom prst="roundRect">
            <a:avLst/>
          </a:prstGeom>
          <a:noFill/>
          <a:ln w="19050" algn="ctr">
            <a:solidFill>
              <a:srgbClr val="285C8C"/>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sz="1350"/>
          </a:p>
        </p:txBody>
      </p:sp>
      <p:sp>
        <p:nvSpPr>
          <p:cNvPr id="4" name="Freeform 3"/>
          <p:cNvSpPr/>
          <p:nvPr/>
        </p:nvSpPr>
        <p:spPr>
          <a:xfrm>
            <a:off x="4000557" y="2886201"/>
            <a:ext cx="65" cy="230832"/>
          </a:xfrm>
          <a:custGeom>
            <a:avLst/>
            <a:gdLst>
              <a:gd name="connsiteX0" fmla="*/ 0 w 570080"/>
              <a:gd name="connsiteY0" fmla="*/ 0 h 2146853"/>
              <a:gd name="connsiteX1" fmla="*/ 477079 w 570080"/>
              <a:gd name="connsiteY1" fmla="*/ 1046922 h 2146853"/>
              <a:gd name="connsiteX2" fmla="*/ 569844 w 570080"/>
              <a:gd name="connsiteY2" fmla="*/ 2146853 h 2146853"/>
            </a:gdLst>
            <a:ahLst/>
            <a:cxnLst>
              <a:cxn ang="0">
                <a:pos x="connsiteX0" y="connsiteY0"/>
              </a:cxn>
              <a:cxn ang="0">
                <a:pos x="connsiteX1" y="connsiteY1"/>
              </a:cxn>
              <a:cxn ang="0">
                <a:pos x="connsiteX2" y="connsiteY2"/>
              </a:cxn>
            </a:cxnLst>
            <a:rect l="l" t="t" r="r" b="b"/>
            <a:pathLst>
              <a:path w="570080" h="2146853">
                <a:moveTo>
                  <a:pt x="0" y="0"/>
                </a:moveTo>
                <a:cubicBezTo>
                  <a:pt x="191052" y="344556"/>
                  <a:pt x="382105" y="689113"/>
                  <a:pt x="477079" y="1046922"/>
                </a:cubicBezTo>
                <a:cubicBezTo>
                  <a:pt x="572053" y="1404731"/>
                  <a:pt x="570948" y="1775792"/>
                  <a:pt x="569844" y="2146853"/>
                </a:cubicBezTo>
              </a:path>
            </a:pathLst>
          </a:custGeom>
          <a:ln w="19050">
            <a:solidFill>
              <a:srgbClr val="285C8C"/>
            </a:solidFill>
            <a:headEnd type="none" w="med" len="med"/>
            <a:tailEnd type="arrow" w="med" len="med"/>
          </a:ln>
        </p:spPr>
        <p:txBody>
          <a:bodyPr vert="horz" wrap="none" lIns="0" tIns="0" rIns="0" bIns="0" numCol="1" rtlCol="0" anchor="ctr" anchorCtr="0" compatLnSpc="1">
            <a:prstTxWarp prst="textNoShape">
              <a:avLst/>
            </a:prstTxWarp>
            <a:spAutoFit/>
          </a:bodyPr>
          <a:lstStyle/>
          <a:p>
            <a:pPr algn="ctr" defTabSz="685800" fontAlgn="base">
              <a:spcBef>
                <a:spcPct val="50000"/>
              </a:spcBef>
              <a:spcAft>
                <a:spcPct val="30000"/>
              </a:spcAft>
              <a:buClr>
                <a:schemeClr val="tx1"/>
              </a:buClr>
            </a:pPr>
            <a:endParaRPr lang="en-US" sz="1500" b="1">
              <a:solidFill>
                <a:srgbClr val="FF0000"/>
              </a:solidFill>
              <a:latin typeface="Arial" charset="0"/>
            </a:endParaRPr>
          </a:p>
        </p:txBody>
      </p:sp>
      <p:grpSp>
        <p:nvGrpSpPr>
          <p:cNvPr id="2" name="Group 1"/>
          <p:cNvGrpSpPr/>
          <p:nvPr/>
        </p:nvGrpSpPr>
        <p:grpSpPr>
          <a:xfrm>
            <a:off x="1375172" y="841513"/>
            <a:ext cx="4581525" cy="1530446"/>
            <a:chOff x="309563" y="1122017"/>
            <a:chExt cx="6108700" cy="2040594"/>
          </a:xfrm>
        </p:grpSpPr>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122017"/>
              <a:ext cx="6108700" cy="2040594"/>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2346" y="2704398"/>
              <a:ext cx="1360384" cy="21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91436864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Common assignment strategies</a:t>
            </a:r>
          </a:p>
        </p:txBody>
      </p:sp>
      <p:sp>
        <p:nvSpPr>
          <p:cNvPr id="14339" name="Rectangle 3"/>
          <p:cNvSpPr>
            <a:spLocks noGrp="1" noChangeArrowheads="1"/>
          </p:cNvSpPr>
          <p:nvPr>
            <p:ph idx="1"/>
          </p:nvPr>
        </p:nvSpPr>
        <p:spPr/>
        <p:txBody>
          <a:bodyPr/>
          <a:lstStyle/>
          <a:p>
            <a:pPr>
              <a:buFont typeface="Arial" charset="0"/>
              <a:buChar char="•"/>
            </a:pPr>
            <a:r>
              <a:rPr lang="en-US" smtClean="0"/>
              <a:t>Assign to a specific group and then round-robin among users</a:t>
            </a:r>
          </a:p>
          <a:p>
            <a:pPr lvl="1"/>
            <a:r>
              <a:rPr lang="en-US" smtClean="0"/>
              <a:t>Round robin ignores users that lack permission to own the object</a:t>
            </a:r>
          </a:p>
          <a:p>
            <a:pPr lvl="1"/>
            <a:r>
              <a:rPr lang="en-US" smtClean="0"/>
              <a:t>Round-robin functionality can be configured to take into account user workload/load factors </a:t>
            </a:r>
          </a:p>
          <a:p>
            <a:pPr>
              <a:buFont typeface="Arial" charset="0"/>
              <a:buChar char="•"/>
            </a:pPr>
            <a:r>
              <a:rPr lang="en-US" smtClean="0"/>
              <a:t>Assign to a specific group and user</a:t>
            </a:r>
          </a:p>
        </p:txBody>
      </p:sp>
    </p:spTree>
    <p:extLst>
      <p:ext uri="{BB962C8B-B14F-4D97-AF65-F5344CB8AC3E}">
        <p14:creationId xmlns:p14="http://schemas.microsoft.com/office/powerpoint/2010/main" val="409985525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Common assignment methods </a:t>
            </a:r>
          </a:p>
        </p:txBody>
      </p:sp>
      <p:sp>
        <p:nvSpPr>
          <p:cNvPr id="15363" name="Rectangle 143"/>
          <p:cNvSpPr>
            <a:spLocks noGrp="1" noChangeArrowheads="1"/>
          </p:cNvSpPr>
          <p:nvPr>
            <p:ph idx="1"/>
          </p:nvPr>
        </p:nvSpPr>
        <p:spPr>
          <a:xfrm>
            <a:off x="444500" y="895350"/>
            <a:ext cx="8318500" cy="4114800"/>
          </a:xfrm>
        </p:spPr>
        <p:txBody>
          <a:bodyPr/>
          <a:lstStyle/>
          <a:p>
            <a:pPr>
              <a:buFont typeface="Arial" charset="0"/>
              <a:buChar char="•"/>
            </a:pPr>
            <a:r>
              <a:rPr lang="en-US" dirty="0" smtClean="0"/>
              <a:t>Used only in assignment rules</a:t>
            </a:r>
          </a:p>
        </p:txBody>
      </p:sp>
      <p:graphicFrame>
        <p:nvGraphicFramePr>
          <p:cNvPr id="4036750" name="Group 142"/>
          <p:cNvGraphicFramePr>
            <a:graphicFrameLocks noGrp="1"/>
          </p:cNvGraphicFramePr>
          <p:nvPr>
            <p:extLst>
              <p:ext uri="{D42A27DB-BD31-4B8C-83A1-F6EECF244321}">
                <p14:modId xmlns:p14="http://schemas.microsoft.com/office/powerpoint/2010/main" val="2048889702"/>
              </p:ext>
            </p:extLst>
          </p:nvPr>
        </p:nvGraphicFramePr>
        <p:xfrm>
          <a:off x="1466453" y="1395790"/>
          <a:ext cx="6274594" cy="2571750"/>
        </p:xfrm>
        <a:graphic>
          <a:graphicData uri="http://schemas.openxmlformats.org/drawingml/2006/table">
            <a:tbl>
              <a:tblPr/>
              <a:tblGrid>
                <a:gridCol w="920353">
                  <a:extLst>
                    <a:ext uri="{9D8B030D-6E8A-4147-A177-3AD203B41FA5}">
                      <a16:colId xmlns:a16="http://schemas.microsoft.com/office/drawing/2014/main" val="20000"/>
                    </a:ext>
                  </a:extLst>
                </a:gridCol>
                <a:gridCol w="2609850">
                  <a:extLst>
                    <a:ext uri="{9D8B030D-6E8A-4147-A177-3AD203B41FA5}">
                      <a16:colId xmlns:a16="http://schemas.microsoft.com/office/drawing/2014/main" val="20001"/>
                    </a:ext>
                  </a:extLst>
                </a:gridCol>
                <a:gridCol w="740569">
                  <a:extLst>
                    <a:ext uri="{9D8B030D-6E8A-4147-A177-3AD203B41FA5}">
                      <a16:colId xmlns:a16="http://schemas.microsoft.com/office/drawing/2014/main" val="20002"/>
                    </a:ext>
                  </a:extLst>
                </a:gridCol>
                <a:gridCol w="2003822">
                  <a:extLst>
                    <a:ext uri="{9D8B030D-6E8A-4147-A177-3AD203B41FA5}">
                      <a16:colId xmlns:a16="http://schemas.microsoft.com/office/drawing/2014/main" val="20003"/>
                    </a:ext>
                  </a:extLst>
                </a:gridCol>
              </a:tblGrid>
              <a:tr h="365760">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smtClean="0">
                          <a:ln>
                            <a:noFill/>
                          </a:ln>
                          <a:solidFill>
                            <a:schemeClr val="tx2"/>
                          </a:solidFill>
                          <a:effectLst/>
                          <a:latin typeface="Arial" charset="0"/>
                        </a:rPr>
                        <a:t>Context</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smtClean="0">
                          <a:ln>
                            <a:noFill/>
                          </a:ln>
                          <a:solidFill>
                            <a:schemeClr val="bg1"/>
                          </a:solidFill>
                          <a:effectLst/>
                          <a:latin typeface="Arial" charset="0"/>
                        </a:rPr>
                        <a:t> </a:t>
                      </a:r>
                      <a:r>
                        <a:rPr kumimoji="0" lang="en-US" sz="1500" b="1" i="0" u="none" strike="noStrike" cap="none" normalizeH="0" baseline="0" dirty="0" smtClean="0">
                          <a:ln>
                            <a:noFill/>
                          </a:ln>
                          <a:solidFill>
                            <a:schemeClr val="tx2"/>
                          </a:solidFill>
                          <a:effectLst/>
                          <a:latin typeface="Arial" charset="0"/>
                        </a:rPr>
                        <a:t>Method</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smtClean="0">
                          <a:ln>
                            <a:noFill/>
                          </a:ln>
                          <a:solidFill>
                            <a:schemeClr val="tx2"/>
                          </a:solidFill>
                          <a:effectLst/>
                          <a:latin typeface="Arial" charset="0"/>
                        </a:rPr>
                        <a:t>Object</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smtClean="0">
                          <a:ln>
                            <a:noFill/>
                          </a:ln>
                          <a:solidFill>
                            <a:schemeClr val="bg1"/>
                          </a:solidFill>
                          <a:effectLst/>
                          <a:latin typeface="Arial" charset="0"/>
                        </a:rPr>
                        <a:t> </a:t>
                      </a:r>
                      <a:r>
                        <a:rPr kumimoji="0" lang="en-US" sz="1500" b="1" i="0" u="none" strike="noStrike" cap="none" normalizeH="0" baseline="0" dirty="0" smtClean="0">
                          <a:ln>
                            <a:noFill/>
                          </a:ln>
                          <a:solidFill>
                            <a:schemeClr val="tx2"/>
                          </a:solidFill>
                          <a:effectLst/>
                          <a:latin typeface="Arial" charset="0"/>
                        </a:rPr>
                        <a:t>Assigns to...</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35433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Group</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assignGroup()</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Any</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Named group</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35433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Group</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assignGroupByRoundRobin()</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Any</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Group by group type</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35433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User</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assign()</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Any</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Named user and group</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571500">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User</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assignUserAndDefaultGroup()</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Any</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Named user and default group</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57150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User</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assignUserByRoundRobin()</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Any</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bg1"/>
                          </a:solidFill>
                          <a:effectLst/>
                          <a:latin typeface="Arial" charset="0"/>
                        </a:rPr>
                        <a:t>Next user in the group (in a cyclical fashion)</a:t>
                      </a:r>
                    </a:p>
                  </a:txBody>
                  <a:tcPr marL="34290" marR="0" marT="68580" marB="685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638159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675" y="3340496"/>
            <a:ext cx="4974335" cy="1063694"/>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16387" name="Rectangle 2"/>
          <p:cNvSpPr>
            <a:spLocks noGrp="1" noChangeArrowheads="1"/>
          </p:cNvSpPr>
          <p:nvPr>
            <p:ph type="title"/>
          </p:nvPr>
        </p:nvSpPr>
        <p:spPr/>
        <p:txBody>
          <a:bodyPr/>
          <a:lstStyle/>
          <a:p>
            <a:pPr eaLnBrk="1" hangingPunct="1"/>
            <a:r>
              <a:rPr lang="en-US" smtClean="0"/>
              <a:t>Always exit rule when assignment succeeds</a:t>
            </a:r>
          </a:p>
        </p:txBody>
      </p:sp>
      <p:sp>
        <p:nvSpPr>
          <p:cNvPr id="16388" name="Rectangle 3"/>
          <p:cNvSpPr>
            <a:spLocks noGrp="1" noChangeArrowheads="1"/>
          </p:cNvSpPr>
          <p:nvPr>
            <p:ph idx="1"/>
          </p:nvPr>
        </p:nvSpPr>
        <p:spPr>
          <a:xfrm>
            <a:off x="464938" y="895350"/>
            <a:ext cx="6238875" cy="2751535"/>
          </a:xfrm>
        </p:spPr>
        <p:txBody>
          <a:bodyPr>
            <a:normAutofit/>
          </a:bodyPr>
          <a:lstStyle/>
          <a:p>
            <a:pPr lvl="1">
              <a:buFont typeface="Arial" charset="0"/>
              <a:buChar char="•"/>
            </a:pPr>
            <a:r>
              <a:rPr lang="en-US" sz="1600" dirty="0" smtClean="0"/>
              <a:t>Avoid reassigning an entity that has just been assigned</a:t>
            </a:r>
          </a:p>
          <a:p>
            <a:pPr lvl="1">
              <a:buFont typeface="Arial" charset="0"/>
              <a:buChar char="•"/>
            </a:pPr>
            <a:r>
              <a:rPr lang="en-US" sz="1600" dirty="0" smtClean="0"/>
              <a:t>Assignment methods return </a:t>
            </a:r>
            <a:r>
              <a:rPr lang="en-US" sz="1600" dirty="0" err="1" smtClean="0"/>
              <a:t>boolean</a:t>
            </a:r>
            <a:r>
              <a:rPr lang="en-US" sz="1600" dirty="0" smtClean="0"/>
              <a:t> values</a:t>
            </a:r>
          </a:p>
          <a:p>
            <a:pPr lvl="2"/>
            <a:r>
              <a:rPr lang="en-US" sz="1400" b="1" dirty="0" smtClean="0">
                <a:latin typeface="Courier New" pitchFamily="49" charset="0"/>
                <a:cs typeface="Courier New" pitchFamily="49" charset="0"/>
              </a:rPr>
              <a:t>True</a:t>
            </a:r>
            <a:r>
              <a:rPr lang="en-US" sz="1400" dirty="0" smtClean="0"/>
              <a:t> </a:t>
            </a:r>
            <a:r>
              <a:rPr lang="en-US" sz="1400" dirty="0" smtClean="0">
                <a:sym typeface="Wingdings" pitchFamily="2" charset="2"/>
              </a:rPr>
              <a:t></a:t>
            </a:r>
            <a:r>
              <a:rPr lang="en-US" sz="1400" dirty="0" smtClean="0"/>
              <a:t> assignment was successful</a:t>
            </a:r>
          </a:p>
          <a:p>
            <a:pPr lvl="2"/>
            <a:r>
              <a:rPr lang="en-US" sz="1400" b="1" dirty="0">
                <a:latin typeface="Courier New" pitchFamily="49" charset="0"/>
                <a:cs typeface="Courier New" pitchFamily="49" charset="0"/>
              </a:rPr>
              <a:t>False</a:t>
            </a:r>
            <a:r>
              <a:rPr lang="en-US" sz="1400" dirty="0" smtClean="0"/>
              <a:t> </a:t>
            </a:r>
            <a:r>
              <a:rPr lang="en-US" sz="1400" dirty="0" smtClean="0">
                <a:sym typeface="Wingdings" pitchFamily="2" charset="2"/>
              </a:rPr>
              <a:t>unsuccessful, </a:t>
            </a:r>
            <a:r>
              <a:rPr lang="en-US" sz="1400" dirty="0" smtClean="0"/>
              <a:t>appropriate group (or user) could not be found</a:t>
            </a:r>
          </a:p>
          <a:p>
            <a:pPr lvl="1">
              <a:buFont typeface="Arial" charset="0"/>
              <a:buChar char="•"/>
            </a:pPr>
            <a:r>
              <a:rPr lang="en-US" sz="1600" dirty="0" smtClean="0"/>
              <a:t>Place methods in if/exit wrapper to exit rule set as needed</a:t>
            </a:r>
          </a:p>
          <a:p>
            <a:pPr lvl="1">
              <a:buFont typeface="Wingdings 2" pitchFamily="18" charset="2"/>
              <a:buNone/>
            </a:pPr>
            <a:endParaRPr lang="en-US" sz="1050" dirty="0"/>
          </a:p>
          <a:p>
            <a:pPr lvl="1">
              <a:buFont typeface="Wingdings 2" pitchFamily="18" charset="2"/>
              <a:buNone/>
            </a:pPr>
            <a:r>
              <a:rPr lang="en-US" sz="1800" dirty="0">
                <a:solidFill>
                  <a:srgbClr val="FF3300"/>
                </a:solidFill>
              </a:rPr>
              <a:t>				</a:t>
            </a:r>
            <a:endParaRPr lang="en-US" dirty="0" smtClean="0"/>
          </a:p>
        </p:txBody>
      </p:sp>
      <p:sp>
        <p:nvSpPr>
          <p:cNvPr id="16389" name="Text Box 6"/>
          <p:cNvSpPr txBox="1">
            <a:spLocks noChangeArrowheads="1"/>
          </p:cNvSpPr>
          <p:nvPr/>
        </p:nvSpPr>
        <p:spPr bwMode="auto">
          <a:xfrm>
            <a:off x="1098735" y="2503472"/>
            <a:ext cx="3177779"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0" tIns="0" rIns="0" bIns="0">
            <a:spAutoFit/>
          </a:bodyPr>
          <a:lstStyle>
            <a:lvl1pPr marL="342900" indent="-342900" eaLnBrk="0" hangingPunct="0">
              <a:defRPr sz="1400" b="1">
                <a:solidFill>
                  <a:schemeClr val="bg1"/>
                </a:solidFill>
                <a:latin typeface="Courier New" pitchFamily="49" charset="0"/>
              </a:defRPr>
            </a:lvl1pPr>
            <a:lvl2pPr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lvl="1" eaLnBrk="1" hangingPunct="1"/>
            <a:r>
              <a:rPr lang="en-US" sz="1500" b="0" dirty="0">
                <a:solidFill>
                  <a:srgbClr val="285C8C"/>
                </a:solidFill>
                <a:latin typeface="Arial" charset="0"/>
              </a:rPr>
              <a:t>if (</a:t>
            </a:r>
            <a:r>
              <a:rPr lang="en-US" sz="1500" i="1" dirty="0" err="1">
                <a:solidFill>
                  <a:srgbClr val="285C8C"/>
                </a:solidFill>
                <a:latin typeface="Arial" charset="0"/>
              </a:rPr>
              <a:t>assignMethod</a:t>
            </a:r>
            <a:r>
              <a:rPr lang="en-US" sz="1500" b="0" dirty="0">
                <a:solidFill>
                  <a:srgbClr val="285C8C"/>
                </a:solidFill>
                <a:latin typeface="Arial" charset="0"/>
              </a:rPr>
              <a:t>) {</a:t>
            </a:r>
            <a:br>
              <a:rPr lang="en-US" sz="1500" b="0" dirty="0">
                <a:solidFill>
                  <a:srgbClr val="285C8C"/>
                </a:solidFill>
                <a:latin typeface="Arial" charset="0"/>
              </a:rPr>
            </a:br>
            <a:r>
              <a:rPr lang="en-US" sz="1500" b="0" dirty="0">
                <a:solidFill>
                  <a:srgbClr val="285C8C"/>
                </a:solidFill>
                <a:latin typeface="Arial" charset="0"/>
              </a:rPr>
              <a:t>    </a:t>
            </a:r>
            <a:r>
              <a:rPr lang="en-US" sz="1500" b="0" dirty="0" err="1">
                <a:solidFill>
                  <a:srgbClr val="285C8C"/>
                </a:solidFill>
                <a:latin typeface="Arial" charset="0"/>
              </a:rPr>
              <a:t>actions.exit</a:t>
            </a:r>
            <a:r>
              <a:rPr lang="en-US" sz="1500" b="0" dirty="0">
                <a:solidFill>
                  <a:srgbClr val="285C8C"/>
                </a:solidFill>
                <a:latin typeface="Arial" charset="0"/>
              </a:rPr>
              <a:t>()</a:t>
            </a:r>
            <a:br>
              <a:rPr lang="en-US" sz="1500" b="0" dirty="0">
                <a:solidFill>
                  <a:srgbClr val="285C8C"/>
                </a:solidFill>
                <a:latin typeface="Arial" charset="0"/>
              </a:rPr>
            </a:br>
            <a:r>
              <a:rPr lang="en-US" sz="1500" b="0" dirty="0">
                <a:solidFill>
                  <a:srgbClr val="285C8C"/>
                </a:solidFill>
                <a:latin typeface="Arial" charset="0"/>
              </a:rPr>
              <a:t>   }</a:t>
            </a:r>
            <a:endParaRPr lang="en-US" sz="1050" b="0" dirty="0">
              <a:solidFill>
                <a:srgbClr val="285C8C"/>
              </a:solidFill>
            </a:endParaRPr>
          </a:p>
        </p:txBody>
      </p:sp>
      <p:sp>
        <p:nvSpPr>
          <p:cNvPr id="16390" name="Text Box 9"/>
          <p:cNvSpPr txBox="1">
            <a:spLocks noChangeArrowheads="1"/>
          </p:cNvSpPr>
          <p:nvPr/>
        </p:nvSpPr>
        <p:spPr bwMode="auto">
          <a:xfrm>
            <a:off x="3313546" y="4235737"/>
            <a:ext cx="3349229" cy="461665"/>
          </a:xfrm>
          <a:prstGeom prst="rect">
            <a:avLst/>
          </a:prstGeom>
          <a:solidFill>
            <a:schemeClr val="bg1"/>
          </a:solidFill>
          <a:ln>
            <a:noFill/>
          </a:ln>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dirty="0">
                <a:solidFill>
                  <a:srgbClr val="D33941"/>
                </a:solidFill>
                <a:latin typeface="Arial" charset="0"/>
              </a:rPr>
              <a:t>If assignment is successful, ensures that no other assignment is done</a:t>
            </a:r>
          </a:p>
        </p:txBody>
      </p:sp>
      <p:cxnSp>
        <p:nvCxnSpPr>
          <p:cNvPr id="16391" name="Straight Connector 10"/>
          <p:cNvCxnSpPr>
            <a:cxnSpLocks noChangeShapeType="1"/>
          </p:cNvCxnSpPr>
          <p:nvPr/>
        </p:nvCxnSpPr>
        <p:spPr bwMode="auto">
          <a:xfrm>
            <a:off x="2287262" y="4183871"/>
            <a:ext cx="991791" cy="129779"/>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9411057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638" y="1181683"/>
            <a:ext cx="5614979" cy="1666291"/>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17410" name="Rectangle 2"/>
          <p:cNvSpPr>
            <a:spLocks noGrp="1" noChangeArrowheads="1"/>
          </p:cNvSpPr>
          <p:nvPr>
            <p:ph type="title"/>
          </p:nvPr>
        </p:nvSpPr>
        <p:spPr/>
        <p:txBody>
          <a:bodyPr/>
          <a:lstStyle/>
          <a:p>
            <a:pPr eaLnBrk="1" hangingPunct="1"/>
            <a:r>
              <a:rPr lang="en-US" smtClean="0"/>
              <a:t>Logging an assignment</a:t>
            </a:r>
          </a:p>
        </p:txBody>
      </p:sp>
      <p:sp>
        <p:nvSpPr>
          <p:cNvPr id="17411" name="Rectangle 3"/>
          <p:cNvSpPr>
            <a:spLocks noGrp="1" noChangeArrowheads="1"/>
          </p:cNvSpPr>
          <p:nvPr>
            <p:ph idx="1"/>
          </p:nvPr>
        </p:nvSpPr>
        <p:spPr/>
        <p:txBody>
          <a:bodyPr/>
          <a:lstStyle/>
          <a:p>
            <a:pPr>
              <a:buFont typeface="Arial" charset="0"/>
              <a:buChar char="•"/>
            </a:pPr>
            <a:r>
              <a:rPr lang="en-US" smtClean="0"/>
              <a:t>Logging assignments is always good practice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186" y="3299254"/>
            <a:ext cx="3276813" cy="981977"/>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3" name="Freeform 2"/>
          <p:cNvSpPr/>
          <p:nvPr/>
        </p:nvSpPr>
        <p:spPr>
          <a:xfrm rot="360478">
            <a:off x="5965902" y="2210749"/>
            <a:ext cx="925498" cy="1915202"/>
          </a:xfrm>
          <a:custGeom>
            <a:avLst/>
            <a:gdLst>
              <a:gd name="connsiteX0" fmla="*/ 494271 w 1344142"/>
              <a:gd name="connsiteY0" fmla="*/ 0 h 2458995"/>
              <a:gd name="connsiteX1" fmla="*/ 1334530 w 1344142"/>
              <a:gd name="connsiteY1" fmla="*/ 1124465 h 2458995"/>
              <a:gd name="connsiteX2" fmla="*/ 0 w 1344142"/>
              <a:gd name="connsiteY2" fmla="*/ 2458995 h 2458995"/>
            </a:gdLst>
            <a:ahLst/>
            <a:cxnLst>
              <a:cxn ang="0">
                <a:pos x="connsiteX0" y="connsiteY0"/>
              </a:cxn>
              <a:cxn ang="0">
                <a:pos x="connsiteX1" y="connsiteY1"/>
              </a:cxn>
              <a:cxn ang="0">
                <a:pos x="connsiteX2" y="connsiteY2"/>
              </a:cxn>
            </a:cxnLst>
            <a:rect l="l" t="t" r="r" b="b"/>
            <a:pathLst>
              <a:path w="1344142" h="2458995">
                <a:moveTo>
                  <a:pt x="494271" y="0"/>
                </a:moveTo>
                <a:cubicBezTo>
                  <a:pt x="955589" y="357316"/>
                  <a:pt x="1416908" y="714633"/>
                  <a:pt x="1334530" y="1124465"/>
                </a:cubicBezTo>
                <a:cubicBezTo>
                  <a:pt x="1252152" y="1534297"/>
                  <a:pt x="626076" y="1996646"/>
                  <a:pt x="0" y="2458995"/>
                </a:cubicBezTo>
              </a:path>
            </a:pathLst>
          </a:custGeom>
          <a:ln w="19050">
            <a:solidFill>
              <a:srgbClr val="D33941"/>
            </a:solidFill>
            <a:headEnd type="none" w="med" len="med"/>
            <a:tailEnd type="arrow" w="med" len="med"/>
          </a:ln>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chemeClr val="tx1"/>
              </a:buClr>
            </a:pPr>
            <a:endParaRPr lang="en-US" sz="1500" b="1">
              <a:solidFill>
                <a:srgbClr val="FF0000"/>
              </a:solidFill>
              <a:latin typeface="Arial" charset="0"/>
            </a:endParaRPr>
          </a:p>
        </p:txBody>
      </p:sp>
    </p:spTree>
    <p:extLst>
      <p:ext uri="{BB962C8B-B14F-4D97-AF65-F5344CB8AC3E}">
        <p14:creationId xmlns:p14="http://schemas.microsoft.com/office/powerpoint/2010/main" val="273502267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Lesson outline</a:t>
            </a:r>
          </a:p>
        </p:txBody>
      </p:sp>
      <p:sp>
        <p:nvSpPr>
          <p:cNvPr id="18435"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Assignment basics</a:t>
            </a:r>
          </a:p>
          <a:p>
            <a:pPr>
              <a:lnSpc>
                <a:spcPct val="150000"/>
              </a:lnSpc>
              <a:buFont typeface="Arial" charset="0"/>
              <a:buChar char="•"/>
            </a:pPr>
            <a:r>
              <a:rPr lang="en-US" sz="2100"/>
              <a:t>Group assignment</a:t>
            </a:r>
          </a:p>
          <a:p>
            <a:pPr>
              <a:lnSpc>
                <a:spcPct val="150000"/>
              </a:lnSpc>
              <a:buFont typeface="Arial" charset="0"/>
              <a:buChar char="•"/>
            </a:pPr>
            <a:r>
              <a:rPr lang="en-US" sz="2100">
                <a:solidFill>
                  <a:srgbClr val="C0C0C0"/>
                </a:solidFill>
              </a:rPr>
              <a:t>User assignment</a:t>
            </a:r>
          </a:p>
          <a:p>
            <a:pPr>
              <a:lnSpc>
                <a:spcPct val="150000"/>
              </a:lnSpc>
              <a:buFont typeface="Arial" charset="0"/>
              <a:buChar char="•"/>
            </a:pPr>
            <a:r>
              <a:rPr lang="en-US" sz="2100">
                <a:solidFill>
                  <a:srgbClr val="C0C0C0"/>
                </a:solidFill>
              </a:rPr>
              <a:t>Activity escalation</a:t>
            </a:r>
          </a:p>
          <a:p>
            <a:pPr>
              <a:lnSpc>
                <a:spcPct val="150000"/>
              </a:lnSpc>
              <a:buFont typeface="Wingdings 3" pitchFamily="18" charset="2"/>
              <a:buNone/>
            </a:pPr>
            <a:endParaRPr lang="en-US" sz="2100">
              <a:solidFill>
                <a:srgbClr val="C0C0C0"/>
              </a:solidFill>
            </a:endParaRPr>
          </a:p>
        </p:txBody>
      </p:sp>
    </p:spTree>
    <p:extLst>
      <p:ext uri="{BB962C8B-B14F-4D97-AF65-F5344CB8AC3E}">
        <p14:creationId xmlns:p14="http://schemas.microsoft.com/office/powerpoint/2010/main" val="299771619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794" y="1356050"/>
            <a:ext cx="5761598" cy="1281992"/>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19458" name="Rectangle 3"/>
          <p:cNvSpPr>
            <a:spLocks noGrp="1" noChangeArrowheads="1"/>
          </p:cNvSpPr>
          <p:nvPr>
            <p:ph idx="1"/>
          </p:nvPr>
        </p:nvSpPr>
        <p:spPr/>
        <p:txBody>
          <a:bodyPr/>
          <a:lstStyle/>
          <a:p>
            <a:pPr>
              <a:buFont typeface="Arial" charset="0"/>
              <a:buChar char="•"/>
            </a:pPr>
            <a:r>
              <a:rPr lang="en-US" smtClean="0"/>
              <a:t>Syntax:</a:t>
            </a:r>
            <a:br>
              <a:rPr lang="en-US" smtClean="0"/>
            </a:br>
            <a:r>
              <a:rPr lang="en-US" b="1" i="1" smtClean="0">
                <a:solidFill>
                  <a:srgbClr val="285C8C"/>
                </a:solidFill>
              </a:rPr>
              <a:t>object</a:t>
            </a:r>
            <a:r>
              <a:rPr lang="en-US" smtClean="0">
                <a:solidFill>
                  <a:srgbClr val="285C8C"/>
                </a:solidFill>
              </a:rPr>
              <a:t>.assignGroup ( </a:t>
            </a:r>
            <a:r>
              <a:rPr lang="en-US" b="1" i="1" smtClean="0">
                <a:solidFill>
                  <a:srgbClr val="285C8C"/>
                </a:solidFill>
              </a:rPr>
              <a:t>group </a:t>
            </a:r>
            <a:r>
              <a:rPr lang="en-US" smtClean="0">
                <a:solidFill>
                  <a:srgbClr val="285C8C"/>
                </a:solidFill>
              </a:rPr>
              <a:t>)</a:t>
            </a:r>
          </a:p>
          <a:p>
            <a:pPr>
              <a:buFont typeface="Arial" charset="0"/>
              <a:buChar char="•"/>
            </a:pPr>
            <a:endParaRPr lang="en-US" smtClean="0">
              <a:solidFill>
                <a:srgbClr val="FF3300"/>
              </a:solidFill>
            </a:endParaRPr>
          </a:p>
          <a:p>
            <a:pPr>
              <a:buFont typeface="Arial" charset="0"/>
              <a:buChar char="•"/>
            </a:pPr>
            <a:endParaRPr lang="en-US" smtClean="0">
              <a:solidFill>
                <a:srgbClr val="FF3300"/>
              </a:solidFill>
            </a:endParaRPr>
          </a:p>
          <a:p>
            <a:pPr>
              <a:buFont typeface="Arial" charset="0"/>
              <a:buChar char="•"/>
            </a:pPr>
            <a:endParaRPr lang="en-US" smtClean="0">
              <a:solidFill>
                <a:srgbClr val="FF3300"/>
              </a:solidFill>
            </a:endParaRPr>
          </a:p>
          <a:p>
            <a:pPr>
              <a:buFont typeface="Arial" charset="0"/>
              <a:buChar char="•"/>
            </a:pPr>
            <a:endParaRPr lang="en-US" smtClean="0">
              <a:solidFill>
                <a:srgbClr val="FF3300"/>
              </a:solidFill>
            </a:endParaRPr>
          </a:p>
          <a:p>
            <a:pPr>
              <a:buFont typeface="Arial" charset="0"/>
              <a:buChar char="•"/>
            </a:pPr>
            <a:endParaRPr lang="en-US" smtClean="0">
              <a:solidFill>
                <a:srgbClr val="FF3300"/>
              </a:solidFill>
            </a:endParaRPr>
          </a:p>
          <a:p>
            <a:pPr>
              <a:buFont typeface="Arial" charset="0"/>
              <a:buChar char="•"/>
            </a:pPr>
            <a:endParaRPr lang="en-US" smtClean="0">
              <a:solidFill>
                <a:srgbClr val="FF3300"/>
              </a:solidFill>
            </a:endParaRPr>
          </a:p>
          <a:p>
            <a:pPr>
              <a:buFont typeface="Arial" charset="0"/>
              <a:buChar char="•"/>
            </a:pPr>
            <a:endParaRPr lang="en-US" smtClean="0">
              <a:solidFill>
                <a:srgbClr val="FF3300"/>
              </a:solidFill>
            </a:endParaRPr>
          </a:p>
        </p:txBody>
      </p:sp>
      <p:sp>
        <p:nvSpPr>
          <p:cNvPr id="19460" name="Rectangle 2"/>
          <p:cNvSpPr>
            <a:spLocks noGrp="1" noChangeArrowheads="1"/>
          </p:cNvSpPr>
          <p:nvPr>
            <p:ph type="title"/>
          </p:nvPr>
        </p:nvSpPr>
        <p:spPr/>
        <p:txBody>
          <a:bodyPr/>
          <a:lstStyle/>
          <a:p>
            <a:pPr eaLnBrk="1" hangingPunct="1"/>
            <a:r>
              <a:rPr lang="en-US" smtClean="0"/>
              <a:t>Assigning to a specific group</a:t>
            </a:r>
          </a:p>
        </p:txBody>
      </p:sp>
      <p:sp>
        <p:nvSpPr>
          <p:cNvPr id="19461" name="AutoShape 5"/>
          <p:cNvSpPr>
            <a:spLocks noChangeArrowheads="1"/>
          </p:cNvSpPr>
          <p:nvPr/>
        </p:nvSpPr>
        <p:spPr bwMode="auto">
          <a:xfrm>
            <a:off x="2234752" y="1892866"/>
            <a:ext cx="4315136" cy="287976"/>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5525" y="2912715"/>
            <a:ext cx="2965878" cy="1855842"/>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2" name="Freeform 1"/>
          <p:cNvSpPr/>
          <p:nvPr/>
        </p:nvSpPr>
        <p:spPr>
          <a:xfrm rot="240599">
            <a:off x="5545904" y="2212909"/>
            <a:ext cx="1687489" cy="2398728"/>
          </a:xfrm>
          <a:custGeom>
            <a:avLst/>
            <a:gdLst>
              <a:gd name="connsiteX0" fmla="*/ 285136 w 1438163"/>
              <a:gd name="connsiteY0" fmla="*/ 0 h 3175820"/>
              <a:gd name="connsiteX1" fmla="*/ 1435510 w 1438163"/>
              <a:gd name="connsiteY1" fmla="*/ 1130710 h 3175820"/>
              <a:gd name="connsiteX2" fmla="*/ 0 w 1438163"/>
              <a:gd name="connsiteY2" fmla="*/ 3175820 h 3175820"/>
            </a:gdLst>
            <a:ahLst/>
            <a:cxnLst>
              <a:cxn ang="0">
                <a:pos x="connsiteX0" y="connsiteY0"/>
              </a:cxn>
              <a:cxn ang="0">
                <a:pos x="connsiteX1" y="connsiteY1"/>
              </a:cxn>
              <a:cxn ang="0">
                <a:pos x="connsiteX2" y="connsiteY2"/>
              </a:cxn>
            </a:cxnLst>
            <a:rect l="l" t="t" r="r" b="b"/>
            <a:pathLst>
              <a:path w="1438163" h="3175820">
                <a:moveTo>
                  <a:pt x="285136" y="0"/>
                </a:moveTo>
                <a:cubicBezTo>
                  <a:pt x="884084" y="300703"/>
                  <a:pt x="1483033" y="601407"/>
                  <a:pt x="1435510" y="1130710"/>
                </a:cubicBezTo>
                <a:cubicBezTo>
                  <a:pt x="1387987" y="1660013"/>
                  <a:pt x="693993" y="2417916"/>
                  <a:pt x="0" y="3175820"/>
                </a:cubicBezTo>
              </a:path>
            </a:pathLst>
          </a:custGeom>
          <a:ln w="19050">
            <a:solidFill>
              <a:srgbClr val="D33941"/>
            </a:solidFill>
            <a:headEnd type="none" w="med" len="med"/>
            <a:tailEnd type="arrow" w="med" len="med"/>
          </a:ln>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chemeClr val="tx1"/>
              </a:buClr>
            </a:pPr>
            <a:endParaRPr lang="en-US" sz="1500" b="1">
              <a:solidFill>
                <a:srgbClr val="FF0000"/>
              </a:solidFill>
              <a:latin typeface="Arial" charset="0"/>
            </a:endParaRPr>
          </a:p>
        </p:txBody>
      </p:sp>
    </p:spTree>
    <p:extLst>
      <p:ext uri="{BB962C8B-B14F-4D97-AF65-F5344CB8AC3E}">
        <p14:creationId xmlns:p14="http://schemas.microsoft.com/office/powerpoint/2010/main" val="16012119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563" y="2415633"/>
            <a:ext cx="4484460" cy="1453754"/>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20483" name="Rectangle 2"/>
          <p:cNvSpPr>
            <a:spLocks noGrp="1" noChangeArrowheads="1"/>
          </p:cNvSpPr>
          <p:nvPr>
            <p:ph type="title"/>
          </p:nvPr>
        </p:nvSpPr>
        <p:spPr/>
        <p:txBody>
          <a:bodyPr/>
          <a:lstStyle/>
          <a:p>
            <a:pPr eaLnBrk="1" hangingPunct="1"/>
            <a:r>
              <a:rPr lang="en-US" smtClean="0"/>
              <a:t>Assigning to a group by round robin</a:t>
            </a:r>
          </a:p>
        </p:txBody>
      </p:sp>
      <p:sp>
        <p:nvSpPr>
          <p:cNvPr id="20484" name="Rectangle 3"/>
          <p:cNvSpPr>
            <a:spLocks noGrp="1" noChangeArrowheads="1"/>
          </p:cNvSpPr>
          <p:nvPr>
            <p:ph idx="1"/>
          </p:nvPr>
        </p:nvSpPr>
        <p:spPr>
          <a:xfrm>
            <a:off x="384048" y="808463"/>
            <a:ext cx="8318500" cy="4114800"/>
          </a:xfrm>
        </p:spPr>
        <p:txBody>
          <a:bodyPr>
            <a:normAutofit/>
          </a:bodyPr>
          <a:lstStyle/>
          <a:p>
            <a:pPr lvl="1">
              <a:buFont typeface="Arial" charset="0"/>
              <a:buChar char="•"/>
            </a:pPr>
            <a:r>
              <a:rPr lang="en-US" sz="1600" b="1" dirty="0" err="1" smtClean="0">
                <a:latin typeface="Calibri" panose="020F0502020204030204" pitchFamily="34" charset="0"/>
                <a:cs typeface="Calibri" panose="020F0502020204030204" pitchFamily="34" charset="0"/>
              </a:rPr>
              <a:t>assignGroupByRoundRobin</a:t>
            </a:r>
            <a:endParaRPr lang="en-US" sz="1600" b="1" dirty="0" smtClean="0">
              <a:latin typeface="Calibri" panose="020F0502020204030204" pitchFamily="34" charset="0"/>
              <a:cs typeface="Calibri" panose="020F0502020204030204" pitchFamily="34" charset="0"/>
            </a:endParaRPr>
          </a:p>
          <a:p>
            <a:pPr lvl="1"/>
            <a:r>
              <a:rPr lang="en-US" sz="1600" dirty="0" smtClean="0">
                <a:latin typeface="Calibri" panose="020F0502020204030204" pitchFamily="34" charset="0"/>
                <a:cs typeface="Calibri" panose="020F0502020204030204" pitchFamily="34" charset="0"/>
              </a:rPr>
              <a:t>First assigns object to specified parent group, then uses round-robin algorithm to assign object to a child group</a:t>
            </a:r>
          </a:p>
          <a:p>
            <a:pPr lvl="1">
              <a:buFont typeface="Arial" charset="0"/>
              <a:buChar char="•"/>
            </a:pPr>
            <a:r>
              <a:rPr lang="en-US" sz="1600" dirty="0" smtClean="0">
                <a:latin typeface="Calibri" panose="020F0502020204030204" pitchFamily="34" charset="0"/>
                <a:cs typeface="Calibri" panose="020F0502020204030204" pitchFamily="34" charset="0"/>
              </a:rPr>
              <a:t>Syntax:</a:t>
            </a:r>
            <a:br>
              <a:rPr lang="en-US" sz="1600" dirty="0" smtClean="0">
                <a:latin typeface="Calibri" panose="020F0502020204030204" pitchFamily="34" charset="0"/>
                <a:cs typeface="Calibri" panose="020F0502020204030204" pitchFamily="34" charset="0"/>
              </a:rPr>
            </a:br>
            <a:r>
              <a:rPr lang="en-US" sz="1600" b="1" i="1" dirty="0" err="1" smtClean="0">
                <a:solidFill>
                  <a:srgbClr val="285C8C"/>
                </a:solidFill>
                <a:latin typeface="Calibri" panose="020F0502020204030204" pitchFamily="34" charset="0"/>
                <a:cs typeface="Calibri" panose="020F0502020204030204" pitchFamily="34" charset="0"/>
              </a:rPr>
              <a:t>object</a:t>
            </a:r>
            <a:r>
              <a:rPr lang="en-US" sz="1600" dirty="0" err="1" smtClean="0">
                <a:solidFill>
                  <a:srgbClr val="285C8C"/>
                </a:solidFill>
                <a:latin typeface="Calibri" panose="020F0502020204030204" pitchFamily="34" charset="0"/>
                <a:cs typeface="Calibri" panose="020F0502020204030204" pitchFamily="34" charset="0"/>
              </a:rPr>
              <a:t>.assignGroupByRoundRobin</a:t>
            </a:r>
            <a:r>
              <a:rPr lang="en-US" sz="1600" dirty="0" smtClean="0">
                <a:solidFill>
                  <a:srgbClr val="285C8C"/>
                </a:solidFill>
                <a:latin typeface="Calibri" panose="020F0502020204030204" pitchFamily="34" charset="0"/>
                <a:cs typeface="Calibri" panose="020F0502020204030204" pitchFamily="34" charset="0"/>
              </a:rPr>
              <a:t> (</a:t>
            </a:r>
            <a:r>
              <a:rPr lang="en-US" sz="1600" b="1" i="1" dirty="0" err="1" smtClean="0">
                <a:solidFill>
                  <a:srgbClr val="285C8C"/>
                </a:solidFill>
                <a:latin typeface="Calibri" panose="020F0502020204030204" pitchFamily="34" charset="0"/>
                <a:cs typeface="Calibri" panose="020F0502020204030204" pitchFamily="34" charset="0"/>
              </a:rPr>
              <a:t>groupType</a:t>
            </a:r>
            <a:r>
              <a:rPr lang="en-US" sz="1600" i="1" dirty="0" smtClean="0">
                <a:solidFill>
                  <a:srgbClr val="285C8C"/>
                </a:solidFill>
                <a:latin typeface="Calibri" panose="020F0502020204030204" pitchFamily="34" charset="0"/>
                <a:cs typeface="Calibri" panose="020F0502020204030204" pitchFamily="34" charset="0"/>
              </a:rPr>
              <a:t>, </a:t>
            </a:r>
            <a:r>
              <a:rPr lang="en-US" sz="1600" b="1" i="1" dirty="0" err="1" smtClean="0">
                <a:solidFill>
                  <a:srgbClr val="285C8C"/>
                </a:solidFill>
                <a:latin typeface="Calibri" panose="020F0502020204030204" pitchFamily="34" charset="0"/>
                <a:cs typeface="Calibri" panose="020F0502020204030204" pitchFamily="34" charset="0"/>
              </a:rPr>
              <a:t>includeSubGroups</a:t>
            </a:r>
            <a:r>
              <a:rPr lang="en-US" sz="1600" i="1" dirty="0" smtClean="0">
                <a:solidFill>
                  <a:srgbClr val="285C8C"/>
                </a:solidFill>
                <a:latin typeface="Calibri" panose="020F0502020204030204" pitchFamily="34" charset="0"/>
                <a:cs typeface="Calibri" panose="020F0502020204030204" pitchFamily="34" charset="0"/>
              </a:rPr>
              <a:t>, </a:t>
            </a:r>
            <a:r>
              <a:rPr lang="en-US" sz="1600" b="1" i="1" dirty="0" smtClean="0">
                <a:solidFill>
                  <a:srgbClr val="285C8C"/>
                </a:solidFill>
                <a:latin typeface="Calibri" panose="020F0502020204030204" pitchFamily="34" charset="0"/>
                <a:cs typeface="Calibri" panose="020F0502020204030204" pitchFamily="34" charset="0"/>
              </a:rPr>
              <a:t>group</a:t>
            </a:r>
            <a:r>
              <a:rPr lang="en-US" sz="1600" dirty="0" smtClean="0">
                <a:solidFill>
                  <a:srgbClr val="285C8C"/>
                </a:solidFill>
                <a:latin typeface="Calibri" panose="020F0502020204030204" pitchFamily="34" charset="0"/>
                <a:cs typeface="Calibri" panose="020F0502020204030204" pitchFamily="34" charset="0"/>
              </a:rPr>
              <a:t>)</a:t>
            </a:r>
          </a:p>
        </p:txBody>
      </p:sp>
      <p:sp>
        <p:nvSpPr>
          <p:cNvPr id="20485" name="Text Box 6"/>
          <p:cNvSpPr txBox="1">
            <a:spLocks noChangeArrowheads="1"/>
          </p:cNvSpPr>
          <p:nvPr/>
        </p:nvSpPr>
        <p:spPr bwMode="auto">
          <a:xfrm>
            <a:off x="1498998" y="4269872"/>
            <a:ext cx="469679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350">
                <a:latin typeface="Arial" charset="0"/>
              </a:rPr>
              <a:t>Note: All BillingCenter configured groups are children of </a:t>
            </a:r>
            <a:br>
              <a:rPr lang="en-US" sz="1350">
                <a:latin typeface="Arial" charset="0"/>
              </a:rPr>
            </a:br>
            <a:r>
              <a:rPr lang="en-US" sz="1350">
                <a:ea typeface="Calibri" pitchFamily="34" charset="0"/>
                <a:cs typeface="Courier New" pitchFamily="49" charset="0"/>
              </a:rPr>
              <a:t>Default Root Group </a:t>
            </a:r>
          </a:p>
        </p:txBody>
      </p:sp>
      <p:sp>
        <p:nvSpPr>
          <p:cNvPr id="3" name="Rectangle 2"/>
          <p:cNvSpPr/>
          <p:nvPr/>
        </p:nvSpPr>
        <p:spPr>
          <a:xfrm>
            <a:off x="323595" y="4567010"/>
            <a:ext cx="9467175" cy="338554"/>
          </a:xfrm>
          <a:prstGeom prst="rect">
            <a:avLst/>
          </a:prstGeom>
        </p:spPr>
        <p:txBody>
          <a:bodyPr wrap="square">
            <a:spAutoFit/>
          </a:bodyPr>
          <a:lstStyle/>
          <a:p>
            <a:r>
              <a:rPr lang="en-US" sz="1600" b="1" dirty="0">
                <a:solidFill>
                  <a:schemeClr val="tx2"/>
                </a:solidFill>
                <a:latin typeface="Calibri" panose="020F0502020204030204" pitchFamily="34" charset="0"/>
                <a:cs typeface="Calibri" panose="020F0502020204030204" pitchFamily="34" charset="0"/>
              </a:rPr>
              <a:t>Note: All </a:t>
            </a:r>
            <a:r>
              <a:rPr lang="en-US" sz="1600" b="1" dirty="0" err="1">
                <a:solidFill>
                  <a:schemeClr val="tx2"/>
                </a:solidFill>
                <a:latin typeface="Calibri" panose="020F0502020204030204" pitchFamily="34" charset="0"/>
                <a:cs typeface="Calibri" panose="020F0502020204030204" pitchFamily="34" charset="0"/>
              </a:rPr>
              <a:t>BillingCenter</a:t>
            </a:r>
            <a:r>
              <a:rPr lang="en-US" sz="1600" b="1" dirty="0">
                <a:solidFill>
                  <a:schemeClr val="tx2"/>
                </a:solidFill>
                <a:latin typeface="Calibri" panose="020F0502020204030204" pitchFamily="34" charset="0"/>
                <a:cs typeface="Calibri" panose="020F0502020204030204" pitchFamily="34" charset="0"/>
              </a:rPr>
              <a:t> configured groups are children of </a:t>
            </a:r>
            <a:r>
              <a:rPr lang="en-US" sz="1600" b="1" dirty="0" smtClean="0">
                <a:solidFill>
                  <a:schemeClr val="tx2"/>
                </a:solidFill>
                <a:latin typeface="Calibri" panose="020F0502020204030204" pitchFamily="34" charset="0"/>
                <a:ea typeface="Calibri" pitchFamily="34" charset="0"/>
                <a:cs typeface="Calibri" panose="020F0502020204030204" pitchFamily="34" charset="0"/>
              </a:rPr>
              <a:t>Default </a:t>
            </a:r>
            <a:r>
              <a:rPr lang="en-US" sz="1600" b="1" dirty="0">
                <a:solidFill>
                  <a:schemeClr val="tx2"/>
                </a:solidFill>
                <a:latin typeface="Calibri" panose="020F0502020204030204" pitchFamily="34" charset="0"/>
                <a:ea typeface="Calibri" pitchFamily="34" charset="0"/>
                <a:cs typeface="Calibri" panose="020F0502020204030204" pitchFamily="34" charset="0"/>
              </a:rPr>
              <a:t>Root Group </a:t>
            </a:r>
          </a:p>
        </p:txBody>
      </p:sp>
    </p:spTree>
    <p:extLst>
      <p:ext uri="{BB962C8B-B14F-4D97-AF65-F5344CB8AC3E}">
        <p14:creationId xmlns:p14="http://schemas.microsoft.com/office/powerpoint/2010/main" val="123014335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18"/>
          <p:cNvSpPr>
            <a:spLocks noChangeShapeType="1"/>
          </p:cNvSpPr>
          <p:nvPr/>
        </p:nvSpPr>
        <p:spPr bwMode="auto">
          <a:xfrm>
            <a:off x="5150644" y="3081179"/>
            <a:ext cx="0" cy="327422"/>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21507" name="Line 2"/>
          <p:cNvSpPr>
            <a:spLocks noChangeShapeType="1"/>
          </p:cNvSpPr>
          <p:nvPr/>
        </p:nvSpPr>
        <p:spPr bwMode="auto">
          <a:xfrm>
            <a:off x="5887236" y="2891976"/>
            <a:ext cx="1243013" cy="0"/>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21508" name="Rectangle 3"/>
          <p:cNvSpPr>
            <a:spLocks noGrp="1" noChangeArrowheads="1"/>
          </p:cNvSpPr>
          <p:nvPr>
            <p:ph type="title"/>
          </p:nvPr>
        </p:nvSpPr>
        <p:spPr/>
        <p:txBody>
          <a:bodyPr/>
          <a:lstStyle/>
          <a:p>
            <a:pPr eaLnBrk="1" hangingPunct="1"/>
            <a:r>
              <a:rPr lang="en-US" smtClean="0"/>
              <a:t>What if group assignment fails?</a:t>
            </a:r>
          </a:p>
        </p:txBody>
      </p:sp>
      <p:grpSp>
        <p:nvGrpSpPr>
          <p:cNvPr id="21509" name="Group 4"/>
          <p:cNvGrpSpPr>
            <a:grpSpLocks/>
          </p:cNvGrpSpPr>
          <p:nvPr/>
        </p:nvGrpSpPr>
        <p:grpSpPr bwMode="auto">
          <a:xfrm>
            <a:off x="4323486" y="3411387"/>
            <a:ext cx="1734089" cy="673401"/>
            <a:chOff x="1923" y="2087"/>
            <a:chExt cx="1557" cy="605"/>
          </a:xfrm>
        </p:grpSpPr>
        <p:pic>
          <p:nvPicPr>
            <p:cNvPr id="21536" name="Picture 5" descr="Defaul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1" y="2087"/>
              <a:ext cx="1549" cy="6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1537" name="Rectangle 6"/>
            <p:cNvSpPr>
              <a:spLocks noChangeArrowheads="1"/>
            </p:cNvSpPr>
            <p:nvPr/>
          </p:nvSpPr>
          <p:spPr bwMode="auto">
            <a:xfrm>
              <a:off x="1923" y="2297"/>
              <a:ext cx="0" cy="187"/>
            </a:xfrm>
            <a:prstGeom prst="rect">
              <a:avLst/>
            </a:prstGeom>
            <a:noFill/>
            <a:ln w="127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sz="1350"/>
            </a:p>
          </p:txBody>
        </p:sp>
      </p:grpSp>
      <p:sp>
        <p:nvSpPr>
          <p:cNvPr id="21511" name="Text Box 10"/>
          <p:cNvSpPr txBox="1">
            <a:spLocks noChangeArrowheads="1"/>
          </p:cNvSpPr>
          <p:nvPr/>
        </p:nvSpPr>
        <p:spPr bwMode="auto">
          <a:xfrm>
            <a:off x="4479917" y="2661144"/>
            <a:ext cx="1407319" cy="461665"/>
          </a:xfrm>
          <a:prstGeom prst="rect">
            <a:avLst/>
          </a:prstGeom>
          <a:solidFill>
            <a:schemeClr val="bg2">
              <a:lumMod val="85000"/>
            </a:schemeClr>
          </a:solidFill>
          <a:ln w="12700" algn="ctr">
            <a:solidFill>
              <a:schemeClr val="tx2"/>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dirty="0">
                <a:solidFill>
                  <a:schemeClr val="tx2"/>
                </a:solidFill>
                <a:latin typeface="Arial" charset="0"/>
              </a:rPr>
              <a:t>Assigned to user?</a:t>
            </a:r>
          </a:p>
        </p:txBody>
      </p:sp>
      <p:sp>
        <p:nvSpPr>
          <p:cNvPr id="21512" name="Text Box 11"/>
          <p:cNvSpPr txBox="1">
            <a:spLocks noChangeArrowheads="1"/>
          </p:cNvSpPr>
          <p:nvPr/>
        </p:nvSpPr>
        <p:spPr bwMode="auto">
          <a:xfrm>
            <a:off x="6321696" y="4342284"/>
            <a:ext cx="1393031" cy="230832"/>
          </a:xfrm>
          <a:prstGeom prst="rect">
            <a:avLst/>
          </a:prstGeom>
          <a:solidFill>
            <a:schemeClr val="bg2">
              <a:lumMod val="85000"/>
            </a:schemeClr>
          </a:solidFill>
          <a:ln w="12700" algn="ctr">
            <a:solidFill>
              <a:schemeClr val="tx2"/>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dirty="0">
                <a:solidFill>
                  <a:schemeClr val="tx2"/>
                </a:solidFill>
                <a:latin typeface="Arial" charset="0"/>
              </a:rPr>
              <a:t>Done!</a:t>
            </a:r>
          </a:p>
        </p:txBody>
      </p:sp>
      <p:sp>
        <p:nvSpPr>
          <p:cNvPr id="21513" name="Line 12"/>
          <p:cNvSpPr>
            <a:spLocks noChangeShapeType="1"/>
          </p:cNvSpPr>
          <p:nvPr/>
        </p:nvSpPr>
        <p:spPr bwMode="auto">
          <a:xfrm>
            <a:off x="3885261" y="1129606"/>
            <a:ext cx="626269" cy="0"/>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21514" name="Line 13"/>
          <p:cNvSpPr>
            <a:spLocks noChangeShapeType="1"/>
          </p:cNvSpPr>
          <p:nvPr/>
        </p:nvSpPr>
        <p:spPr bwMode="auto">
          <a:xfrm>
            <a:off x="5181195" y="1533789"/>
            <a:ext cx="2381" cy="288420"/>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21515" name="Text Box 14"/>
          <p:cNvSpPr txBox="1">
            <a:spLocks noChangeArrowheads="1"/>
          </p:cNvSpPr>
          <p:nvPr/>
        </p:nvSpPr>
        <p:spPr bwMode="auto">
          <a:xfrm>
            <a:off x="5997773" y="924222"/>
            <a:ext cx="900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dirty="0">
                <a:solidFill>
                  <a:srgbClr val="777777"/>
                </a:solidFill>
                <a:latin typeface="Arial" charset="0"/>
              </a:rPr>
              <a:t>Assign</a:t>
            </a:r>
            <a:br>
              <a:rPr lang="en-US" sz="1500" dirty="0">
                <a:solidFill>
                  <a:srgbClr val="777777"/>
                </a:solidFill>
                <a:latin typeface="Arial" charset="0"/>
              </a:rPr>
            </a:br>
            <a:r>
              <a:rPr lang="en-US" sz="1500" dirty="0">
                <a:solidFill>
                  <a:srgbClr val="777777"/>
                </a:solidFill>
                <a:latin typeface="Arial" charset="0"/>
              </a:rPr>
              <a:t>to group</a:t>
            </a:r>
          </a:p>
        </p:txBody>
      </p:sp>
      <p:sp>
        <p:nvSpPr>
          <p:cNvPr id="21516" name="Text Box 15"/>
          <p:cNvSpPr txBox="1">
            <a:spLocks noChangeArrowheads="1"/>
          </p:cNvSpPr>
          <p:nvPr/>
        </p:nvSpPr>
        <p:spPr bwMode="auto">
          <a:xfrm>
            <a:off x="4632128" y="3122809"/>
            <a:ext cx="44053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r" eaLnBrk="1" hangingPunct="1"/>
            <a:r>
              <a:rPr lang="en-US" sz="1500" dirty="0">
                <a:solidFill>
                  <a:srgbClr val="D33941"/>
                </a:solidFill>
                <a:latin typeface="Arial" charset="0"/>
              </a:rPr>
              <a:t>no</a:t>
            </a:r>
          </a:p>
        </p:txBody>
      </p:sp>
      <p:sp>
        <p:nvSpPr>
          <p:cNvPr id="21517" name="Text Box 16"/>
          <p:cNvSpPr txBox="1">
            <a:spLocks noChangeArrowheads="1"/>
          </p:cNvSpPr>
          <p:nvPr/>
        </p:nvSpPr>
        <p:spPr bwMode="auto">
          <a:xfrm>
            <a:off x="6168628" y="2609421"/>
            <a:ext cx="53101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dirty="0">
                <a:solidFill>
                  <a:srgbClr val="008000"/>
                </a:solidFill>
                <a:latin typeface="Arial" charset="0"/>
              </a:rPr>
              <a:t>yes</a:t>
            </a:r>
          </a:p>
        </p:txBody>
      </p:sp>
      <p:sp>
        <p:nvSpPr>
          <p:cNvPr id="21518" name="Line 17"/>
          <p:cNvSpPr>
            <a:spLocks noChangeShapeType="1"/>
          </p:cNvSpPr>
          <p:nvPr/>
        </p:nvSpPr>
        <p:spPr bwMode="auto">
          <a:xfrm>
            <a:off x="7130249" y="2899022"/>
            <a:ext cx="15882" cy="1425327"/>
          </a:xfrm>
          <a:prstGeom prst="line">
            <a:avLst/>
          </a:prstGeom>
          <a:noFill/>
          <a:ln w="19050">
            <a:solidFill>
              <a:srgbClr val="3F8E3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21519" name="Line 20"/>
          <p:cNvSpPr>
            <a:spLocks noChangeShapeType="1"/>
          </p:cNvSpPr>
          <p:nvPr/>
        </p:nvSpPr>
        <p:spPr bwMode="auto">
          <a:xfrm>
            <a:off x="3509963" y="4457700"/>
            <a:ext cx="2839641" cy="0"/>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21520" name="Line 21"/>
          <p:cNvSpPr>
            <a:spLocks noChangeShapeType="1"/>
          </p:cNvSpPr>
          <p:nvPr/>
        </p:nvSpPr>
        <p:spPr bwMode="auto">
          <a:xfrm>
            <a:off x="6090048" y="3748088"/>
            <a:ext cx="715565" cy="0"/>
          </a:xfrm>
          <a:prstGeom prst="line">
            <a:avLst/>
          </a:prstGeom>
          <a:noFill/>
          <a:ln w="1905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21521" name="Line 22"/>
          <p:cNvSpPr>
            <a:spLocks noChangeShapeType="1"/>
          </p:cNvSpPr>
          <p:nvPr/>
        </p:nvSpPr>
        <p:spPr bwMode="auto">
          <a:xfrm>
            <a:off x="6804422" y="3742135"/>
            <a:ext cx="0" cy="591740"/>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21524" name="Text Box 26"/>
          <p:cNvSpPr txBox="1">
            <a:spLocks noChangeArrowheads="1"/>
          </p:cNvSpPr>
          <p:nvPr/>
        </p:nvSpPr>
        <p:spPr bwMode="auto">
          <a:xfrm>
            <a:off x="1460897" y="738641"/>
            <a:ext cx="17442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dirty="0">
                <a:solidFill>
                  <a:schemeClr val="tx2"/>
                </a:solidFill>
                <a:latin typeface="Arial" charset="0"/>
              </a:rPr>
              <a:t>Nothing specified</a:t>
            </a:r>
          </a:p>
        </p:txBody>
      </p:sp>
      <p:sp>
        <p:nvSpPr>
          <p:cNvPr id="21525" name="Text Box 28"/>
          <p:cNvSpPr txBox="1">
            <a:spLocks noChangeArrowheads="1"/>
          </p:cNvSpPr>
          <p:nvPr/>
        </p:nvSpPr>
        <p:spPr bwMode="auto">
          <a:xfrm>
            <a:off x="1460897" y="4077891"/>
            <a:ext cx="251817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dirty="0">
                <a:solidFill>
                  <a:schemeClr val="tx2"/>
                </a:solidFill>
                <a:latin typeface="Arial" charset="0"/>
              </a:rPr>
              <a:t>Group and user specified</a:t>
            </a:r>
          </a:p>
        </p:txBody>
      </p:sp>
      <p:sp>
        <p:nvSpPr>
          <p:cNvPr id="21526" name="Text Box 29"/>
          <p:cNvSpPr txBox="1">
            <a:spLocks noChangeArrowheads="1"/>
          </p:cNvSpPr>
          <p:nvPr/>
        </p:nvSpPr>
        <p:spPr bwMode="auto">
          <a:xfrm>
            <a:off x="6168628" y="3213498"/>
            <a:ext cx="900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a:solidFill>
                  <a:srgbClr val="777777"/>
                </a:solidFill>
                <a:latin typeface="Arial" charset="0"/>
              </a:rPr>
              <a:t>Assign</a:t>
            </a:r>
            <a:br>
              <a:rPr lang="en-US" sz="1500">
                <a:solidFill>
                  <a:srgbClr val="777777"/>
                </a:solidFill>
                <a:latin typeface="Arial" charset="0"/>
              </a:rPr>
            </a:br>
            <a:r>
              <a:rPr lang="en-US" sz="1500">
                <a:solidFill>
                  <a:srgbClr val="777777"/>
                </a:solidFill>
                <a:latin typeface="Arial" charset="0"/>
              </a:rPr>
              <a:t>to user</a:t>
            </a:r>
          </a:p>
        </p:txBody>
      </p:sp>
      <p:sp>
        <p:nvSpPr>
          <p:cNvPr id="21527" name="Text Box 34"/>
          <p:cNvSpPr txBox="1">
            <a:spLocks noChangeArrowheads="1"/>
          </p:cNvSpPr>
          <p:nvPr/>
        </p:nvSpPr>
        <p:spPr bwMode="auto">
          <a:xfrm>
            <a:off x="4530329" y="1839001"/>
            <a:ext cx="1395413" cy="461665"/>
          </a:xfrm>
          <a:prstGeom prst="rect">
            <a:avLst/>
          </a:prstGeom>
          <a:solidFill>
            <a:srgbClr val="FFFF66"/>
          </a:solidFill>
          <a:ln w="12700" algn="ctr">
            <a:solidFill>
              <a:schemeClr val="tx2"/>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dirty="0">
                <a:solidFill>
                  <a:schemeClr val="tx2"/>
                </a:solidFill>
                <a:latin typeface="Arial" charset="0"/>
              </a:rPr>
              <a:t>Was group</a:t>
            </a:r>
            <a:br>
              <a:rPr lang="en-US" sz="1500" dirty="0">
                <a:solidFill>
                  <a:schemeClr val="tx2"/>
                </a:solidFill>
                <a:latin typeface="Arial" charset="0"/>
              </a:rPr>
            </a:br>
            <a:r>
              <a:rPr lang="en-US" sz="1500" dirty="0">
                <a:solidFill>
                  <a:schemeClr val="tx2"/>
                </a:solidFill>
                <a:latin typeface="Arial" charset="0"/>
              </a:rPr>
              <a:t>assigned?</a:t>
            </a:r>
          </a:p>
        </p:txBody>
      </p:sp>
      <p:sp>
        <p:nvSpPr>
          <p:cNvPr id="21528" name="Text Box 35"/>
          <p:cNvSpPr txBox="1">
            <a:spLocks noChangeArrowheads="1"/>
          </p:cNvSpPr>
          <p:nvPr/>
        </p:nvSpPr>
        <p:spPr bwMode="auto">
          <a:xfrm>
            <a:off x="6349604" y="1781176"/>
            <a:ext cx="1431131" cy="623248"/>
          </a:xfrm>
          <a:prstGeom prst="rect">
            <a:avLst/>
          </a:prstGeom>
          <a:solidFill>
            <a:srgbClr val="FFFF66"/>
          </a:solidFill>
          <a:ln w="12700" algn="ctr">
            <a:solidFill>
              <a:schemeClr val="tx2"/>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350" dirty="0">
                <a:solidFill>
                  <a:schemeClr val="tx2"/>
                </a:solidFill>
                <a:latin typeface="Arial" charset="0"/>
              </a:rPr>
              <a:t>Assign to Default Owner and root group</a:t>
            </a:r>
          </a:p>
        </p:txBody>
      </p:sp>
      <p:sp>
        <p:nvSpPr>
          <p:cNvPr id="21529" name="Line 36"/>
          <p:cNvSpPr>
            <a:spLocks noChangeShapeType="1"/>
          </p:cNvSpPr>
          <p:nvPr/>
        </p:nvSpPr>
        <p:spPr bwMode="auto">
          <a:xfrm>
            <a:off x="5938897" y="1993278"/>
            <a:ext cx="420290"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21530" name="Text Box 37"/>
          <p:cNvSpPr txBox="1">
            <a:spLocks noChangeArrowheads="1"/>
          </p:cNvSpPr>
          <p:nvPr/>
        </p:nvSpPr>
        <p:spPr bwMode="auto">
          <a:xfrm>
            <a:off x="5887236" y="2059090"/>
            <a:ext cx="44053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a:solidFill>
                  <a:srgbClr val="D33941"/>
                </a:solidFill>
                <a:latin typeface="Arial" charset="0"/>
              </a:rPr>
              <a:t>no</a:t>
            </a:r>
          </a:p>
        </p:txBody>
      </p:sp>
      <p:sp>
        <p:nvSpPr>
          <p:cNvPr id="21531" name="Line 38"/>
          <p:cNvSpPr>
            <a:spLocks noChangeShapeType="1"/>
          </p:cNvSpPr>
          <p:nvPr/>
        </p:nvSpPr>
        <p:spPr bwMode="auto">
          <a:xfrm>
            <a:off x="5193362" y="2288232"/>
            <a:ext cx="0" cy="339328"/>
          </a:xfrm>
          <a:prstGeom prst="line">
            <a:avLst/>
          </a:prstGeom>
          <a:noFill/>
          <a:ln w="19050">
            <a:solidFill>
              <a:srgbClr val="0099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21532" name="Text Box 39"/>
          <p:cNvSpPr txBox="1">
            <a:spLocks noChangeArrowheads="1"/>
          </p:cNvSpPr>
          <p:nvPr/>
        </p:nvSpPr>
        <p:spPr bwMode="auto">
          <a:xfrm>
            <a:off x="4573524" y="2359470"/>
            <a:ext cx="53101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r" eaLnBrk="1" hangingPunct="1"/>
            <a:r>
              <a:rPr lang="en-US" sz="1500" dirty="0">
                <a:solidFill>
                  <a:srgbClr val="008000"/>
                </a:solidFill>
                <a:latin typeface="Arial" charset="0"/>
              </a:rPr>
              <a:t>yes</a:t>
            </a:r>
          </a:p>
        </p:txBody>
      </p:sp>
      <p:sp>
        <p:nvSpPr>
          <p:cNvPr id="21533" name="Line 40"/>
          <p:cNvSpPr>
            <a:spLocks noChangeShapeType="1"/>
          </p:cNvSpPr>
          <p:nvPr/>
        </p:nvSpPr>
        <p:spPr bwMode="auto">
          <a:xfrm>
            <a:off x="7447359" y="2422285"/>
            <a:ext cx="10716" cy="1923497"/>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grpSp>
        <p:nvGrpSpPr>
          <p:cNvPr id="35" name="Group 24"/>
          <p:cNvGrpSpPr>
            <a:grpSpLocks/>
          </p:cNvGrpSpPr>
          <p:nvPr/>
        </p:nvGrpSpPr>
        <p:grpSpPr bwMode="auto">
          <a:xfrm>
            <a:off x="4322195" y="837161"/>
            <a:ext cx="1551436" cy="695325"/>
            <a:chOff x="2054" y="1186"/>
            <a:chExt cx="1393" cy="624"/>
          </a:xfrm>
        </p:grpSpPr>
        <p:pic>
          <p:nvPicPr>
            <p:cNvPr id="37" name="Picture 10" descr="Globa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4" y="1186"/>
              <a:ext cx="1223" cy="6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8" name="Rectangle 22"/>
            <p:cNvSpPr>
              <a:spLocks noChangeArrowheads="1"/>
            </p:cNvSpPr>
            <p:nvPr/>
          </p:nvSpPr>
          <p:spPr bwMode="auto">
            <a:xfrm>
              <a:off x="2054" y="1405"/>
              <a:ext cx="0" cy="186"/>
            </a:xfrm>
            <a:prstGeom prst="rect">
              <a:avLst/>
            </a:prstGeom>
            <a:noFill/>
            <a:ln w="12700" algn="ctr">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sz="1350"/>
            </a:p>
          </p:txBody>
        </p:sp>
      </p:grpSp>
      <p:pic>
        <p:nvPicPr>
          <p:cNvPr id="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5750" y="3408601"/>
            <a:ext cx="289788" cy="24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1545" y="4354254"/>
            <a:ext cx="2641096" cy="293455"/>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pic>
        <p:nvPicPr>
          <p:cNvPr id="4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2966" y="998796"/>
            <a:ext cx="2680387" cy="276685"/>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pic>
        <p:nvPicPr>
          <p:cNvPr id="4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4692" y="861487"/>
            <a:ext cx="346835" cy="250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262771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540606" y="2612104"/>
            <a:ext cx="3246343" cy="2149467"/>
          </a:xfrm>
          <a:prstGeom prst="rect">
            <a:avLst/>
          </a:prstGeom>
        </p:spPr>
      </p:pic>
      <p:sp>
        <p:nvSpPr>
          <p:cNvPr id="22530" name="Rectangle 2"/>
          <p:cNvSpPr>
            <a:spLocks noGrp="1" noChangeArrowheads="1"/>
          </p:cNvSpPr>
          <p:nvPr>
            <p:ph type="title"/>
          </p:nvPr>
        </p:nvSpPr>
        <p:spPr/>
        <p:txBody>
          <a:bodyPr/>
          <a:lstStyle/>
          <a:p>
            <a:pPr eaLnBrk="1" hangingPunct="1"/>
            <a:r>
              <a:rPr lang="en-US" smtClean="0"/>
              <a:t>Global assignment outcomes</a:t>
            </a:r>
          </a:p>
        </p:txBody>
      </p:sp>
      <p:sp>
        <p:nvSpPr>
          <p:cNvPr id="22531" name="Rectangle 3"/>
          <p:cNvSpPr>
            <a:spLocks noGrp="1" noChangeArrowheads="1"/>
          </p:cNvSpPr>
          <p:nvPr>
            <p:ph idx="1"/>
          </p:nvPr>
        </p:nvSpPr>
        <p:spPr>
          <a:xfrm>
            <a:off x="384048" y="895350"/>
            <a:ext cx="3507728" cy="4114800"/>
          </a:xfrm>
        </p:spPr>
        <p:txBody>
          <a:bodyPr>
            <a:normAutofit/>
          </a:bodyPr>
          <a:lstStyle/>
          <a:p>
            <a:pPr lvl="1">
              <a:buFont typeface="Arial" charset="0"/>
              <a:buChar char="•"/>
            </a:pPr>
            <a:r>
              <a:rPr lang="en-US" sz="1800" dirty="0" smtClean="0">
                <a:latin typeface="Calibri" panose="020F0502020204030204" pitchFamily="34" charset="0"/>
                <a:cs typeface="Calibri" panose="020F0502020204030204" pitchFamily="34" charset="0"/>
              </a:rPr>
              <a:t>If global assignment is </a:t>
            </a:r>
            <a:r>
              <a:rPr lang="en-US" sz="1800" dirty="0" smtClean="0">
                <a:solidFill>
                  <a:srgbClr val="04628C"/>
                </a:solidFill>
                <a:latin typeface="Calibri" panose="020F0502020204030204" pitchFamily="34" charset="0"/>
                <a:cs typeface="Calibri" panose="020F0502020204030204" pitchFamily="34" charset="0"/>
              </a:rPr>
              <a:t>successful</a:t>
            </a:r>
            <a:r>
              <a:rPr lang="en-US" sz="1800" dirty="0" smtClean="0">
                <a:latin typeface="Calibri" panose="020F0502020204030204" pitchFamily="34" charset="0"/>
                <a:cs typeface="Calibri" panose="020F0502020204030204" pitchFamily="34" charset="0"/>
              </a:rPr>
              <a:t>, object is assigned to group</a:t>
            </a:r>
          </a:p>
          <a:p>
            <a:pPr lvl="1"/>
            <a:r>
              <a:rPr lang="en-US" sz="1800" dirty="0" smtClean="0">
                <a:latin typeface="Calibri" panose="020F0502020204030204" pitchFamily="34" charset="0"/>
                <a:cs typeface="Calibri" panose="020F0502020204030204" pitchFamily="34" charset="0"/>
              </a:rPr>
              <a:t>Subsequently, default assignment rules assign object to a user</a:t>
            </a:r>
          </a:p>
          <a:p>
            <a:pPr>
              <a:buFont typeface="Arial" charset="0"/>
              <a:buChar char="•"/>
            </a:pPr>
            <a:endParaRPr lang="en-US" sz="2400" dirty="0" smtClean="0">
              <a:latin typeface="Calibri" panose="020F0502020204030204" pitchFamily="34" charset="0"/>
              <a:cs typeface="Calibri" panose="020F0502020204030204" pitchFamily="34" charset="0"/>
            </a:endParaRPr>
          </a:p>
          <a:p>
            <a:pPr>
              <a:buFont typeface="Arial" charset="0"/>
              <a:buChar char="•"/>
            </a:pPr>
            <a:endParaRPr lang="en-US" sz="2400" dirty="0" smtClean="0">
              <a:latin typeface="Calibri" panose="020F0502020204030204" pitchFamily="34" charset="0"/>
              <a:cs typeface="Calibri" panose="020F0502020204030204" pitchFamily="34" charset="0"/>
            </a:endParaRPr>
          </a:p>
          <a:p>
            <a:pPr lvl="1">
              <a:buFont typeface="Arial" charset="0"/>
              <a:buChar char="•"/>
            </a:pPr>
            <a:r>
              <a:rPr lang="en-US" sz="1800" dirty="0" smtClean="0">
                <a:latin typeface="Calibri" panose="020F0502020204030204" pitchFamily="34" charset="0"/>
                <a:cs typeface="Calibri" panose="020F0502020204030204" pitchFamily="34" charset="0"/>
              </a:rPr>
              <a:t>If global assignment is </a:t>
            </a:r>
            <a:r>
              <a:rPr lang="en-US" sz="1800" dirty="0" smtClean="0">
                <a:solidFill>
                  <a:srgbClr val="D33941"/>
                </a:solidFill>
                <a:latin typeface="Calibri" panose="020F0502020204030204" pitchFamily="34" charset="0"/>
                <a:cs typeface="Calibri" panose="020F0502020204030204" pitchFamily="34" charset="0"/>
              </a:rPr>
              <a:t>unsuccessful</a:t>
            </a:r>
            <a:r>
              <a:rPr lang="en-US" sz="1800" dirty="0" smtClean="0">
                <a:latin typeface="Calibri" panose="020F0502020204030204" pitchFamily="34" charset="0"/>
                <a:cs typeface="Calibri" panose="020F0502020204030204" pitchFamily="34" charset="0"/>
              </a:rPr>
              <a:t>, object is assigned to root group and Default Owner</a:t>
            </a:r>
          </a:p>
        </p:txBody>
      </p:sp>
      <p:sp>
        <p:nvSpPr>
          <p:cNvPr id="10" name="AutoShape 10"/>
          <p:cNvSpPr>
            <a:spLocks noChangeArrowheads="1"/>
          </p:cNvSpPr>
          <p:nvPr/>
        </p:nvSpPr>
        <p:spPr bwMode="auto">
          <a:xfrm>
            <a:off x="5700481" y="4034468"/>
            <a:ext cx="1945378" cy="229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pic>
        <p:nvPicPr>
          <p:cNvPr id="2" name="Picture 1"/>
          <p:cNvPicPr>
            <a:picLocks noChangeAspect="1"/>
          </p:cNvPicPr>
          <p:nvPr/>
        </p:nvPicPr>
        <p:blipFill rotWithShape="1">
          <a:blip r:embed="rId4"/>
          <a:srcRect b="11097"/>
          <a:stretch/>
        </p:blipFill>
        <p:spPr>
          <a:xfrm>
            <a:off x="4540606" y="274320"/>
            <a:ext cx="3246343" cy="2201251"/>
          </a:xfrm>
          <a:prstGeom prst="rect">
            <a:avLst/>
          </a:prstGeom>
          <a:ln>
            <a:solidFill>
              <a:schemeClr val="tx2"/>
            </a:solidFill>
          </a:ln>
        </p:spPr>
      </p:pic>
      <p:sp>
        <p:nvSpPr>
          <p:cNvPr id="22535" name="AutoShape 10"/>
          <p:cNvSpPr>
            <a:spLocks noChangeArrowheads="1"/>
          </p:cNvSpPr>
          <p:nvPr/>
        </p:nvSpPr>
        <p:spPr bwMode="auto">
          <a:xfrm>
            <a:off x="5577818" y="1785261"/>
            <a:ext cx="1945378" cy="229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Tree>
    <p:extLst>
      <p:ext uri="{BB962C8B-B14F-4D97-AF65-F5344CB8AC3E}">
        <p14:creationId xmlns:p14="http://schemas.microsoft.com/office/powerpoint/2010/main" val="18937598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difference between global and default group assignment rules</a:t>
            </a:r>
          </a:p>
          <a:p>
            <a:pPr lvl="1"/>
            <a:r>
              <a:rPr lang="en-US" smtClean="0"/>
              <a:t>Write assignment rules that assign objects to groups</a:t>
            </a:r>
          </a:p>
          <a:p>
            <a:pPr lvl="1"/>
            <a:r>
              <a:rPr lang="en-US" smtClean="0"/>
              <a:t>Assign activities to users using common assignment methods</a:t>
            </a:r>
          </a:p>
          <a:p>
            <a:pPr lvl="1"/>
            <a:r>
              <a:rPr lang="en-US" smtClean="0"/>
              <a:t>Explain exception rule processing</a:t>
            </a:r>
          </a:p>
          <a:p>
            <a:pPr lvl="1"/>
            <a:r>
              <a:rPr lang="en-US" smtClean="0"/>
              <a:t>Create and test activity escalation rules</a:t>
            </a:r>
          </a:p>
        </p:txBody>
      </p:sp>
    </p:spTree>
    <p:extLst>
      <p:ext uri="{BB962C8B-B14F-4D97-AF65-F5344CB8AC3E}">
        <p14:creationId xmlns:p14="http://schemas.microsoft.com/office/powerpoint/2010/main" val="371579072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Lesson outline</a:t>
            </a:r>
          </a:p>
        </p:txBody>
      </p:sp>
      <p:sp>
        <p:nvSpPr>
          <p:cNvPr id="23555"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Assignment basics</a:t>
            </a:r>
          </a:p>
          <a:p>
            <a:pPr>
              <a:lnSpc>
                <a:spcPct val="150000"/>
              </a:lnSpc>
              <a:buFont typeface="Arial" charset="0"/>
              <a:buChar char="•"/>
            </a:pPr>
            <a:r>
              <a:rPr lang="en-US" sz="2100">
                <a:solidFill>
                  <a:srgbClr val="C0C0C0"/>
                </a:solidFill>
              </a:rPr>
              <a:t>Group assignment</a:t>
            </a:r>
          </a:p>
          <a:p>
            <a:pPr>
              <a:lnSpc>
                <a:spcPct val="150000"/>
              </a:lnSpc>
              <a:buFont typeface="Arial" charset="0"/>
              <a:buChar char="•"/>
            </a:pPr>
            <a:r>
              <a:rPr lang="en-US" sz="2100"/>
              <a:t>User assignment</a:t>
            </a:r>
            <a:endParaRPr lang="en-US" sz="2100">
              <a:solidFill>
                <a:srgbClr val="C0C0C0"/>
              </a:solidFill>
            </a:endParaRPr>
          </a:p>
          <a:p>
            <a:pPr>
              <a:lnSpc>
                <a:spcPct val="150000"/>
              </a:lnSpc>
              <a:buFont typeface="Arial" charset="0"/>
              <a:buChar char="•"/>
            </a:pPr>
            <a:r>
              <a:rPr lang="en-US" sz="2100">
                <a:solidFill>
                  <a:srgbClr val="C0C0C0"/>
                </a:solidFill>
              </a:rPr>
              <a:t>Activity escalation</a:t>
            </a:r>
            <a:endParaRPr lang="en-US" sz="2100"/>
          </a:p>
          <a:p>
            <a:pPr>
              <a:lnSpc>
                <a:spcPct val="150000"/>
              </a:lnSpc>
              <a:buFont typeface="Wingdings 3" pitchFamily="18" charset="2"/>
              <a:buNone/>
            </a:pPr>
            <a:endParaRPr lang="en-US" sz="2100"/>
          </a:p>
        </p:txBody>
      </p:sp>
    </p:spTree>
    <p:extLst>
      <p:ext uri="{BB962C8B-B14F-4D97-AF65-F5344CB8AC3E}">
        <p14:creationId xmlns:p14="http://schemas.microsoft.com/office/powerpoint/2010/main" val="72944468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761" y="1974187"/>
            <a:ext cx="5273103" cy="1698494"/>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25602" name="Rectangle 2"/>
          <p:cNvSpPr>
            <a:spLocks noGrp="1" noChangeArrowheads="1"/>
          </p:cNvSpPr>
          <p:nvPr>
            <p:ph type="title"/>
          </p:nvPr>
        </p:nvSpPr>
        <p:spPr/>
        <p:txBody>
          <a:bodyPr/>
          <a:lstStyle/>
          <a:p>
            <a:pPr eaLnBrk="1" hangingPunct="1"/>
            <a:r>
              <a:rPr lang="en-US" smtClean="0"/>
              <a:t>Assigning to a specific user</a:t>
            </a:r>
          </a:p>
        </p:txBody>
      </p:sp>
      <p:sp>
        <p:nvSpPr>
          <p:cNvPr id="25603" name="Rectangle 3"/>
          <p:cNvSpPr>
            <a:spLocks noGrp="1" noChangeArrowheads="1"/>
          </p:cNvSpPr>
          <p:nvPr>
            <p:ph idx="1"/>
          </p:nvPr>
        </p:nvSpPr>
        <p:spPr>
          <a:xfrm>
            <a:off x="384048" y="790575"/>
            <a:ext cx="6842231" cy="1183612"/>
          </a:xfrm>
        </p:spPr>
        <p:txBody>
          <a:bodyPr>
            <a:noAutofit/>
          </a:bodyPr>
          <a:lstStyle/>
          <a:p>
            <a:pPr lvl="1">
              <a:buFont typeface="Arial" charset="0"/>
              <a:buChar char="•"/>
            </a:pPr>
            <a:r>
              <a:rPr lang="en-US" sz="1800" b="1" dirty="0" smtClean="0">
                <a:latin typeface="Calibri" panose="020F0502020204030204" pitchFamily="34" charset="0"/>
                <a:cs typeface="Calibri" panose="020F0502020204030204" pitchFamily="34" charset="0"/>
              </a:rPr>
              <a:t>assign</a:t>
            </a:r>
            <a:r>
              <a:rPr lang="en-US" sz="1800" dirty="0" smtClean="0">
                <a:latin typeface="Calibri" panose="020F0502020204030204" pitchFamily="34" charset="0"/>
                <a:cs typeface="Calibri" panose="020F0502020204030204" pitchFamily="34" charset="0"/>
              </a:rPr>
              <a:t> assigns object to both a group and user</a:t>
            </a:r>
          </a:p>
          <a:p>
            <a:pPr lvl="1">
              <a:buFont typeface="Arial" charset="0"/>
              <a:buChar char="•"/>
            </a:pPr>
            <a:r>
              <a:rPr lang="en-US" sz="1800" dirty="0" smtClean="0">
                <a:latin typeface="Calibri" panose="020F0502020204030204" pitchFamily="34" charset="0"/>
                <a:cs typeface="Calibri" panose="020F0502020204030204" pitchFamily="34" charset="0"/>
              </a:rPr>
              <a:t>Syntax: </a:t>
            </a:r>
          </a:p>
          <a:p>
            <a:pPr lvl="1">
              <a:buFont typeface="Wingdings 2" pitchFamily="18" charset="2"/>
              <a:buNone/>
            </a:pPr>
            <a:r>
              <a:rPr lang="en-US" sz="1800" b="1" i="1" dirty="0" smtClean="0">
                <a:solidFill>
                  <a:srgbClr val="285C8C"/>
                </a:solidFill>
                <a:latin typeface="Calibri" panose="020F0502020204030204" pitchFamily="34" charset="0"/>
                <a:cs typeface="Calibri" panose="020F0502020204030204" pitchFamily="34" charset="0"/>
              </a:rPr>
              <a:t>	</a:t>
            </a:r>
            <a:r>
              <a:rPr lang="en-US" sz="1800" b="1" i="1" dirty="0" err="1" smtClean="0">
                <a:solidFill>
                  <a:srgbClr val="285C8C"/>
                </a:solidFill>
                <a:latin typeface="Calibri" panose="020F0502020204030204" pitchFamily="34" charset="0"/>
                <a:cs typeface="Calibri" panose="020F0502020204030204" pitchFamily="34" charset="0"/>
              </a:rPr>
              <a:t>object</a:t>
            </a:r>
            <a:r>
              <a:rPr lang="en-US" sz="1800" dirty="0" err="1" smtClean="0">
                <a:solidFill>
                  <a:srgbClr val="285C8C"/>
                </a:solidFill>
                <a:latin typeface="Calibri" panose="020F0502020204030204" pitchFamily="34" charset="0"/>
                <a:cs typeface="Calibri" panose="020F0502020204030204" pitchFamily="34" charset="0"/>
              </a:rPr>
              <a:t>.assign</a:t>
            </a:r>
            <a:r>
              <a:rPr lang="en-US" sz="1800" dirty="0">
                <a:solidFill>
                  <a:srgbClr val="285C8C"/>
                </a:solidFill>
                <a:latin typeface="Calibri" panose="020F0502020204030204" pitchFamily="34" charset="0"/>
                <a:cs typeface="Calibri" panose="020F0502020204030204" pitchFamily="34" charset="0"/>
              </a:rPr>
              <a:t>( </a:t>
            </a:r>
            <a:r>
              <a:rPr lang="en-US" sz="1800" b="1" i="1" dirty="0">
                <a:solidFill>
                  <a:srgbClr val="285C8C"/>
                </a:solidFill>
                <a:latin typeface="Calibri" panose="020F0502020204030204" pitchFamily="34" charset="0"/>
                <a:cs typeface="Calibri" panose="020F0502020204030204" pitchFamily="34" charset="0"/>
              </a:rPr>
              <a:t>group</a:t>
            </a:r>
            <a:r>
              <a:rPr lang="en-US" sz="1800" dirty="0">
                <a:solidFill>
                  <a:srgbClr val="285C8C"/>
                </a:solidFill>
                <a:latin typeface="Calibri" panose="020F0502020204030204" pitchFamily="34" charset="0"/>
                <a:cs typeface="Calibri" panose="020F0502020204030204" pitchFamily="34" charset="0"/>
              </a:rPr>
              <a:t>,</a:t>
            </a:r>
            <a:r>
              <a:rPr lang="en-US" sz="1800" i="1" dirty="0">
                <a:solidFill>
                  <a:srgbClr val="285C8C"/>
                </a:solidFill>
                <a:latin typeface="Calibri" panose="020F0502020204030204" pitchFamily="34" charset="0"/>
                <a:cs typeface="Calibri" panose="020F0502020204030204" pitchFamily="34" charset="0"/>
              </a:rPr>
              <a:t> </a:t>
            </a:r>
            <a:r>
              <a:rPr lang="en-US" sz="1800" b="1" i="1" dirty="0">
                <a:solidFill>
                  <a:srgbClr val="285C8C"/>
                </a:solidFill>
                <a:latin typeface="Calibri" panose="020F0502020204030204" pitchFamily="34" charset="0"/>
                <a:cs typeface="Calibri" panose="020F0502020204030204" pitchFamily="34" charset="0"/>
              </a:rPr>
              <a:t>user</a:t>
            </a:r>
            <a:r>
              <a:rPr lang="en-US" sz="1800" i="1" dirty="0">
                <a:solidFill>
                  <a:srgbClr val="285C8C"/>
                </a:solidFill>
                <a:latin typeface="Calibri" panose="020F0502020204030204" pitchFamily="34" charset="0"/>
                <a:cs typeface="Calibri" panose="020F0502020204030204" pitchFamily="34" charset="0"/>
              </a:rPr>
              <a:t> </a:t>
            </a:r>
            <a:r>
              <a:rPr lang="en-US" sz="1800" dirty="0">
                <a:solidFill>
                  <a:srgbClr val="285C8C"/>
                </a:solidFill>
                <a:latin typeface="Calibri" panose="020F0502020204030204" pitchFamily="34" charset="0"/>
                <a:cs typeface="Calibri" panose="020F0502020204030204" pitchFamily="34" charset="0"/>
              </a:rPr>
              <a:t>)</a:t>
            </a:r>
            <a:br>
              <a:rPr lang="en-US" sz="1800" dirty="0">
                <a:solidFill>
                  <a:srgbClr val="285C8C"/>
                </a:solidFill>
                <a:latin typeface="Calibri" panose="020F0502020204030204" pitchFamily="34" charset="0"/>
                <a:cs typeface="Calibri" panose="020F0502020204030204" pitchFamily="34" charset="0"/>
              </a:rPr>
            </a:br>
            <a:r>
              <a:rPr lang="en-US" sz="1800" dirty="0">
                <a:solidFill>
                  <a:srgbClr val="D33941"/>
                </a:solidFill>
                <a:latin typeface="Calibri" panose="020F0502020204030204" pitchFamily="34" charset="0"/>
                <a:cs typeface="Calibri" panose="020F0502020204030204" pitchFamily="34" charset="0"/>
              </a:rPr>
              <a:t/>
            </a:r>
            <a:br>
              <a:rPr lang="en-US" sz="1800" dirty="0">
                <a:solidFill>
                  <a:srgbClr val="D33941"/>
                </a:solidFill>
                <a:latin typeface="Calibri" panose="020F0502020204030204" pitchFamily="34" charset="0"/>
                <a:cs typeface="Calibri" panose="020F0502020204030204" pitchFamily="34" charset="0"/>
              </a:rPr>
            </a:br>
            <a:endParaRPr lang="en-US" sz="1800" dirty="0">
              <a:solidFill>
                <a:srgbClr val="D33941"/>
              </a:solidFill>
              <a:latin typeface="Calibri" panose="020F0502020204030204" pitchFamily="34" charset="0"/>
              <a:cs typeface="Calibri" panose="020F0502020204030204" pitchFamily="34" charset="0"/>
            </a:endParaRPr>
          </a:p>
          <a:p>
            <a:pPr>
              <a:buFont typeface="Arial" charset="0"/>
              <a:buChar char="•"/>
            </a:pPr>
            <a:endParaRPr lang="en-US" dirty="0" smtClean="0">
              <a:solidFill>
                <a:srgbClr val="FF3300"/>
              </a:solidFill>
              <a:latin typeface="Calibri" panose="020F0502020204030204" pitchFamily="34" charset="0"/>
              <a:cs typeface="Calibri" panose="020F0502020204030204" pitchFamily="34" charset="0"/>
            </a:endParaRPr>
          </a:p>
          <a:p>
            <a:pPr>
              <a:buFont typeface="Arial" charset="0"/>
              <a:buChar char="•"/>
            </a:pPr>
            <a:endParaRPr lang="en-US" dirty="0" smtClean="0">
              <a:solidFill>
                <a:srgbClr val="FF3300"/>
              </a:solidFill>
              <a:latin typeface="Calibri" panose="020F0502020204030204" pitchFamily="34" charset="0"/>
              <a:cs typeface="Calibri" panose="020F0502020204030204" pitchFamily="34" charset="0"/>
            </a:endParaRPr>
          </a:p>
          <a:p>
            <a:pPr>
              <a:buFont typeface="Arial" charset="0"/>
              <a:buChar char="•"/>
            </a:pPr>
            <a:endParaRPr lang="en-US" dirty="0" smtClean="0">
              <a:solidFill>
                <a:srgbClr val="FF3300"/>
              </a:solidFill>
              <a:latin typeface="Calibri" panose="020F0502020204030204" pitchFamily="34" charset="0"/>
              <a:cs typeface="Calibri" panose="020F0502020204030204" pitchFamily="34" charset="0"/>
            </a:endParaRPr>
          </a:p>
          <a:p>
            <a:pPr>
              <a:buFont typeface="Arial" charset="0"/>
              <a:buChar char="•"/>
            </a:pPr>
            <a:endParaRPr lang="en-US" dirty="0" smtClean="0">
              <a:solidFill>
                <a:srgbClr val="FF3300"/>
              </a:solidFill>
              <a:latin typeface="Calibri" panose="020F0502020204030204" pitchFamily="34" charset="0"/>
              <a:cs typeface="Calibri" panose="020F0502020204030204" pitchFamily="34" charset="0"/>
            </a:endParaRPr>
          </a:p>
          <a:p>
            <a:pPr>
              <a:buFont typeface="Arial" charset="0"/>
              <a:buChar char="•"/>
            </a:pPr>
            <a:endParaRPr lang="en-US" dirty="0" smtClean="0">
              <a:solidFill>
                <a:srgbClr val="FF3300"/>
              </a:solidFill>
              <a:latin typeface="Calibri" panose="020F0502020204030204" pitchFamily="34" charset="0"/>
              <a:cs typeface="Calibri" panose="020F0502020204030204" pitchFamily="34" charset="0"/>
            </a:endParaRPr>
          </a:p>
          <a:p>
            <a:pPr lvl="1">
              <a:buFont typeface="Arial" charset="0"/>
              <a:buChar char="•"/>
            </a:pPr>
            <a:r>
              <a:rPr lang="en-US" sz="1800" dirty="0" smtClean="0">
                <a:latin typeface="Calibri" panose="020F0502020204030204" pitchFamily="34" charset="0"/>
                <a:cs typeface="Calibri" panose="020F0502020204030204" pitchFamily="34" charset="0"/>
              </a:rPr>
              <a:t>Called from either global or default group rules</a:t>
            </a:r>
          </a:p>
          <a:p>
            <a:pPr>
              <a:buFont typeface="Arial" charset="0"/>
              <a:buChar char="•"/>
            </a:pPr>
            <a:endParaRPr lang="en-US" dirty="0" smtClean="0">
              <a:latin typeface="Calibri" panose="020F0502020204030204" pitchFamily="34" charset="0"/>
              <a:cs typeface="Calibri" panose="020F0502020204030204" pitchFamily="34" charset="0"/>
            </a:endParaRPr>
          </a:p>
          <a:p>
            <a:pPr>
              <a:buFont typeface="Wingdings 3" pitchFamily="18" charset="2"/>
              <a:buNone/>
            </a:pPr>
            <a:endParaRPr lang="en-US" dirty="0" smtClean="0">
              <a:solidFill>
                <a:srgbClr val="FF3300"/>
              </a:solidFill>
              <a:latin typeface="Calibri" panose="020F0502020204030204" pitchFamily="34" charset="0"/>
              <a:cs typeface="Calibri" panose="020F0502020204030204" pitchFamily="34" charset="0"/>
            </a:endParaRPr>
          </a:p>
        </p:txBody>
      </p:sp>
      <p:sp>
        <p:nvSpPr>
          <p:cNvPr id="25605" name="AutoShape 9"/>
          <p:cNvSpPr>
            <a:spLocks noChangeArrowheads="1"/>
          </p:cNvSpPr>
          <p:nvPr/>
        </p:nvSpPr>
        <p:spPr bwMode="auto">
          <a:xfrm>
            <a:off x="1352477" y="2723205"/>
            <a:ext cx="2879620" cy="31908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Tree>
    <p:extLst>
      <p:ext uri="{BB962C8B-B14F-4D97-AF65-F5344CB8AC3E}">
        <p14:creationId xmlns:p14="http://schemas.microsoft.com/office/powerpoint/2010/main" val="237253349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Assigning to a user and any group</a:t>
            </a:r>
          </a:p>
        </p:txBody>
      </p:sp>
      <p:sp>
        <p:nvSpPr>
          <p:cNvPr id="26627" name="Rectangle 3"/>
          <p:cNvSpPr>
            <a:spLocks noGrp="1" noChangeArrowheads="1"/>
          </p:cNvSpPr>
          <p:nvPr>
            <p:ph idx="1"/>
          </p:nvPr>
        </p:nvSpPr>
        <p:spPr>
          <a:xfrm>
            <a:off x="384048" y="729622"/>
            <a:ext cx="8318500" cy="4114800"/>
          </a:xfrm>
        </p:spPr>
        <p:txBody>
          <a:bodyPr>
            <a:normAutofit/>
          </a:bodyPr>
          <a:lstStyle/>
          <a:p>
            <a:pPr lvl="1">
              <a:buFont typeface="Arial" charset="0"/>
              <a:buChar char="•"/>
            </a:pPr>
            <a:r>
              <a:rPr lang="en-US" sz="1800" b="1" dirty="0" err="1" smtClean="0">
                <a:latin typeface="Calibri" panose="020F0502020204030204" pitchFamily="34" charset="0"/>
                <a:cs typeface="Calibri" panose="020F0502020204030204" pitchFamily="34" charset="0"/>
              </a:rPr>
              <a:t>assignUserAndDefaultGroup</a:t>
            </a:r>
            <a:r>
              <a:rPr lang="en-US" sz="1800" b="1" dirty="0" smtClean="0">
                <a:latin typeface="Calibri" panose="020F0502020204030204" pitchFamily="34" charset="0"/>
                <a:cs typeface="Calibri" panose="020F0502020204030204" pitchFamily="34" charset="0"/>
              </a:rPr>
              <a:t>()</a:t>
            </a:r>
            <a:r>
              <a:rPr lang="en-US" sz="1800" dirty="0" smtClean="0">
                <a:latin typeface="Calibri" panose="020F0502020204030204" pitchFamily="34" charset="0"/>
                <a:cs typeface="Calibri" panose="020F0502020204030204" pitchFamily="34" charset="0"/>
              </a:rPr>
              <a:t>assigns object to a user and any group that the user belongs to</a:t>
            </a:r>
          </a:p>
          <a:p>
            <a:pPr lvl="1">
              <a:buFont typeface="Arial" charset="0"/>
              <a:buChar char="•"/>
            </a:pPr>
            <a:r>
              <a:rPr lang="en-US" sz="1800" dirty="0" smtClean="0">
                <a:latin typeface="Calibri" panose="020F0502020204030204" pitchFamily="34" charset="0"/>
                <a:cs typeface="Calibri" panose="020F0502020204030204" pitchFamily="34" charset="0"/>
              </a:rPr>
              <a:t>Syntax:</a:t>
            </a:r>
            <a:br>
              <a:rPr lang="en-US" sz="1800" dirty="0" smtClean="0">
                <a:latin typeface="Calibri" panose="020F0502020204030204" pitchFamily="34" charset="0"/>
                <a:cs typeface="Calibri" panose="020F0502020204030204" pitchFamily="34" charset="0"/>
              </a:rPr>
            </a:br>
            <a:r>
              <a:rPr lang="en-US" sz="1800" b="1" i="1" dirty="0" smtClean="0">
                <a:solidFill>
                  <a:srgbClr val="285C8C"/>
                </a:solidFill>
                <a:latin typeface="Calibri" panose="020F0502020204030204" pitchFamily="34" charset="0"/>
                <a:cs typeface="Calibri" panose="020F0502020204030204" pitchFamily="34" charset="0"/>
              </a:rPr>
              <a:t>object</a:t>
            </a:r>
            <a:r>
              <a:rPr lang="en-US" sz="1800" dirty="0" smtClean="0">
                <a:solidFill>
                  <a:srgbClr val="285C8C"/>
                </a:solidFill>
                <a:latin typeface="Calibri" panose="020F0502020204030204" pitchFamily="34" charset="0"/>
                <a:cs typeface="Calibri" panose="020F0502020204030204" pitchFamily="34" charset="0"/>
              </a:rPr>
              <a:t>. </a:t>
            </a:r>
            <a:r>
              <a:rPr lang="en-US" sz="1800" dirty="0" err="1" smtClean="0">
                <a:solidFill>
                  <a:srgbClr val="285C8C"/>
                </a:solidFill>
                <a:latin typeface="Calibri" panose="020F0502020204030204" pitchFamily="34" charset="0"/>
                <a:cs typeface="Calibri" panose="020F0502020204030204" pitchFamily="34" charset="0"/>
              </a:rPr>
              <a:t>assignUserAndDefaultGroup</a:t>
            </a:r>
            <a:r>
              <a:rPr lang="en-US" sz="1800" dirty="0" smtClean="0">
                <a:solidFill>
                  <a:srgbClr val="285C8C"/>
                </a:solidFill>
                <a:latin typeface="Calibri" panose="020F0502020204030204" pitchFamily="34" charset="0"/>
                <a:cs typeface="Calibri" panose="020F0502020204030204" pitchFamily="34" charset="0"/>
              </a:rPr>
              <a:t> (</a:t>
            </a:r>
            <a:r>
              <a:rPr lang="en-US" sz="1800" b="1" i="1" dirty="0" smtClean="0">
                <a:solidFill>
                  <a:srgbClr val="285C8C"/>
                </a:solidFill>
                <a:latin typeface="Calibri" panose="020F0502020204030204" pitchFamily="34" charset="0"/>
                <a:cs typeface="Calibri" panose="020F0502020204030204" pitchFamily="34" charset="0"/>
              </a:rPr>
              <a:t>User</a:t>
            </a:r>
            <a:r>
              <a:rPr lang="en-US" sz="1800" dirty="0" smtClean="0">
                <a:solidFill>
                  <a:srgbClr val="285C8C"/>
                </a:solidFill>
                <a:latin typeface="Calibri" panose="020F0502020204030204" pitchFamily="34" charset="0"/>
                <a:cs typeface="Calibri" panose="020F0502020204030204" pitchFamily="34" charset="0"/>
              </a:rPr>
              <a:t>)</a:t>
            </a:r>
            <a:br>
              <a:rPr lang="en-US" sz="1800" dirty="0" smtClean="0">
                <a:solidFill>
                  <a:srgbClr val="285C8C"/>
                </a:solidFill>
                <a:latin typeface="Calibri" panose="020F0502020204030204" pitchFamily="34" charset="0"/>
                <a:cs typeface="Calibri" panose="020F0502020204030204" pitchFamily="34" charset="0"/>
              </a:rPr>
            </a:br>
            <a:endParaRPr lang="en-US" sz="1800" dirty="0" smtClean="0">
              <a:solidFill>
                <a:srgbClr val="285C8C"/>
              </a:solidFill>
              <a:latin typeface="Calibri" panose="020F0502020204030204" pitchFamily="34" charset="0"/>
              <a:cs typeface="Calibri" panose="020F0502020204030204" pitchFamily="34" charset="0"/>
            </a:endParaRPr>
          </a:p>
          <a:p>
            <a:pPr>
              <a:buFont typeface="Arial" charset="0"/>
              <a:buChar char="•"/>
            </a:pPr>
            <a:endParaRPr lang="en-US" dirty="0" smtClean="0">
              <a:solidFill>
                <a:srgbClr val="FF3300"/>
              </a:solidFill>
              <a:latin typeface="Calibri" panose="020F0502020204030204" pitchFamily="34" charset="0"/>
              <a:cs typeface="Calibri" panose="020F0502020204030204" pitchFamily="34" charset="0"/>
            </a:endParaRPr>
          </a:p>
          <a:p>
            <a:pPr>
              <a:buFont typeface="Arial" charset="0"/>
              <a:buChar char="•"/>
            </a:pPr>
            <a:endParaRPr lang="en-US" dirty="0" smtClean="0">
              <a:solidFill>
                <a:srgbClr val="FF3300"/>
              </a:solidFill>
              <a:latin typeface="Calibri" panose="020F0502020204030204" pitchFamily="34" charset="0"/>
              <a:cs typeface="Calibri" panose="020F0502020204030204" pitchFamily="34" charset="0"/>
            </a:endParaRPr>
          </a:p>
          <a:p>
            <a:pPr>
              <a:buFont typeface="Arial" charset="0"/>
              <a:buChar char="•"/>
            </a:pPr>
            <a:endParaRPr lang="en-US" dirty="0" smtClean="0">
              <a:solidFill>
                <a:srgbClr val="FF3300"/>
              </a:solidFill>
              <a:latin typeface="Calibri" panose="020F0502020204030204" pitchFamily="34" charset="0"/>
              <a:cs typeface="Calibri" panose="020F0502020204030204" pitchFamily="34" charset="0"/>
            </a:endParaRPr>
          </a:p>
          <a:p>
            <a:pPr>
              <a:buFont typeface="Arial" charset="0"/>
              <a:buChar char="•"/>
            </a:pPr>
            <a:endParaRPr lang="en-US" dirty="0" smtClean="0">
              <a:latin typeface="Calibri" panose="020F0502020204030204" pitchFamily="34" charset="0"/>
              <a:cs typeface="Calibri" panose="020F0502020204030204" pitchFamily="34" charset="0"/>
            </a:endParaRPr>
          </a:p>
          <a:p>
            <a:pPr>
              <a:buFont typeface="Arial" charset="0"/>
              <a:buChar char="•"/>
            </a:pPr>
            <a:endParaRPr lang="en-US" dirty="0">
              <a:latin typeface="Calibri" panose="020F0502020204030204" pitchFamily="34" charset="0"/>
              <a:cs typeface="Calibri" panose="020F0502020204030204" pitchFamily="34" charset="0"/>
            </a:endParaRPr>
          </a:p>
          <a:p>
            <a:pPr lvl="1">
              <a:buFont typeface="Arial" charset="0"/>
              <a:buChar char="•"/>
            </a:pPr>
            <a:r>
              <a:rPr lang="en-US" sz="1800" dirty="0" smtClean="0">
                <a:latin typeface="Calibri" panose="020F0502020204030204" pitchFamily="34" charset="0"/>
                <a:cs typeface="Calibri" panose="020F0502020204030204" pitchFamily="34" charset="0"/>
              </a:rPr>
              <a:t>Always assigns to both a group and user</a:t>
            </a:r>
          </a:p>
          <a:p>
            <a:pPr lvl="1">
              <a:buFont typeface="Arial" charset="0"/>
              <a:buChar char="•"/>
            </a:pPr>
            <a:r>
              <a:rPr lang="en-US" sz="1800" dirty="0" smtClean="0">
                <a:latin typeface="Calibri" panose="020F0502020204030204" pitchFamily="34" charset="0"/>
                <a:cs typeface="Calibri" panose="020F0502020204030204" pitchFamily="34" charset="0"/>
              </a:rPr>
              <a:t>Called from either global or default group rules</a:t>
            </a:r>
          </a:p>
          <a:p>
            <a:pPr>
              <a:buFont typeface="Arial" charset="0"/>
              <a:buChar char="•"/>
            </a:pPr>
            <a:endParaRPr lang="en-US" dirty="0" smtClean="0">
              <a:latin typeface="Calibri" panose="020F0502020204030204" pitchFamily="34" charset="0"/>
              <a:cs typeface="Calibri" panose="020F0502020204030204" pitchFamily="34"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06" y="2151828"/>
            <a:ext cx="5494263" cy="1561527"/>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26629" name="AutoShape 9"/>
          <p:cNvSpPr>
            <a:spLocks noChangeArrowheads="1"/>
          </p:cNvSpPr>
          <p:nvPr/>
        </p:nvSpPr>
        <p:spPr bwMode="auto">
          <a:xfrm>
            <a:off x="1583023" y="2762700"/>
            <a:ext cx="3747260" cy="214676"/>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Tree>
    <p:extLst>
      <p:ext uri="{BB962C8B-B14F-4D97-AF65-F5344CB8AC3E}">
        <p14:creationId xmlns:p14="http://schemas.microsoft.com/office/powerpoint/2010/main" val="55997133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121" y="2298807"/>
            <a:ext cx="5800172" cy="847907"/>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27653" name="AutoShape 9"/>
          <p:cNvSpPr>
            <a:spLocks noChangeArrowheads="1"/>
          </p:cNvSpPr>
          <p:nvPr/>
        </p:nvSpPr>
        <p:spPr bwMode="auto">
          <a:xfrm>
            <a:off x="1641941" y="2299825"/>
            <a:ext cx="4617239" cy="229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27651" name="Title 1"/>
          <p:cNvSpPr>
            <a:spLocks noGrp="1"/>
          </p:cNvSpPr>
          <p:nvPr>
            <p:ph type="title"/>
          </p:nvPr>
        </p:nvSpPr>
        <p:spPr/>
        <p:txBody>
          <a:bodyPr/>
          <a:lstStyle/>
          <a:p>
            <a:r>
              <a:rPr lang="en-US" smtClean="0"/>
              <a:t>Assigning activity to entity creator</a:t>
            </a:r>
          </a:p>
        </p:txBody>
      </p:sp>
      <p:sp>
        <p:nvSpPr>
          <p:cNvPr id="27652" name="Content Placeholder 2"/>
          <p:cNvSpPr>
            <a:spLocks noGrp="1"/>
          </p:cNvSpPr>
          <p:nvPr>
            <p:ph idx="1"/>
          </p:nvPr>
        </p:nvSpPr>
        <p:spPr>
          <a:xfrm>
            <a:off x="546770" y="794735"/>
            <a:ext cx="6238875" cy="934641"/>
          </a:xfrm>
        </p:spPr>
        <p:txBody>
          <a:bodyPr>
            <a:noAutofit/>
          </a:bodyPr>
          <a:lstStyle/>
          <a:p>
            <a:pPr lvl="1">
              <a:buFont typeface="Arial" charset="0"/>
              <a:buChar char="•"/>
            </a:pPr>
            <a:r>
              <a:rPr lang="en-US" sz="1800" b="1" dirty="0" err="1" smtClean="0">
                <a:latin typeface="Calibri" panose="020F0502020204030204" pitchFamily="34" charset="0"/>
                <a:cs typeface="Calibri" panose="020F0502020204030204" pitchFamily="34" charset="0"/>
              </a:rPr>
              <a:t>assignToCreator</a:t>
            </a:r>
            <a:r>
              <a:rPr lang="en-US" sz="1800" b="1" dirty="0" smtClean="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assigns activity to user who created the source entity and to any group that the user belongs to</a:t>
            </a:r>
          </a:p>
          <a:p>
            <a:pPr lvl="1">
              <a:buFont typeface="Arial" charset="0"/>
              <a:buChar char="•"/>
            </a:pPr>
            <a:r>
              <a:rPr lang="en-US" sz="1800" dirty="0" smtClean="0">
                <a:latin typeface="Calibri" panose="020F0502020204030204" pitchFamily="34" charset="0"/>
                <a:cs typeface="Calibri" panose="020F0502020204030204" pitchFamily="34" charset="0"/>
              </a:rPr>
              <a:t>Syntax:</a:t>
            </a:r>
            <a:br>
              <a:rPr lang="en-US" sz="1800" dirty="0" smtClean="0">
                <a:latin typeface="Calibri" panose="020F0502020204030204" pitchFamily="34" charset="0"/>
                <a:cs typeface="Calibri" panose="020F0502020204030204" pitchFamily="34" charset="0"/>
              </a:rPr>
            </a:br>
            <a:r>
              <a:rPr lang="en-US" sz="1800" b="1" i="1" dirty="0" err="1" smtClean="0">
                <a:solidFill>
                  <a:srgbClr val="285C8C"/>
                </a:solidFill>
                <a:latin typeface="Calibri" panose="020F0502020204030204" pitchFamily="34" charset="0"/>
                <a:cs typeface="Calibri" panose="020F0502020204030204" pitchFamily="34" charset="0"/>
              </a:rPr>
              <a:t>activity</a:t>
            </a:r>
            <a:r>
              <a:rPr lang="en-US" sz="1800" dirty="0" err="1" smtClean="0">
                <a:solidFill>
                  <a:srgbClr val="285C8C"/>
                </a:solidFill>
                <a:latin typeface="Calibri" panose="020F0502020204030204" pitchFamily="34" charset="0"/>
                <a:cs typeface="Calibri" panose="020F0502020204030204" pitchFamily="34" charset="0"/>
              </a:rPr>
              <a:t>.assignToCreator</a:t>
            </a:r>
            <a:r>
              <a:rPr lang="en-US" sz="1800" dirty="0" smtClean="0">
                <a:solidFill>
                  <a:srgbClr val="285C8C"/>
                </a:solidFill>
                <a:latin typeface="Calibri" panose="020F0502020204030204" pitchFamily="34" charset="0"/>
                <a:cs typeface="Calibri" panose="020F0502020204030204" pitchFamily="34" charset="0"/>
              </a:rPr>
              <a:t> (</a:t>
            </a:r>
            <a:r>
              <a:rPr lang="en-US" sz="1800" b="1" i="1" dirty="0" err="1" smtClean="0">
                <a:solidFill>
                  <a:srgbClr val="285C8C"/>
                </a:solidFill>
                <a:latin typeface="Calibri" panose="020F0502020204030204" pitchFamily="34" charset="0"/>
                <a:cs typeface="Calibri" panose="020F0502020204030204" pitchFamily="34" charset="0"/>
              </a:rPr>
              <a:t>sourceEntity</a:t>
            </a:r>
            <a:r>
              <a:rPr lang="en-US" sz="1800" dirty="0" smtClean="0">
                <a:solidFill>
                  <a:srgbClr val="285C8C"/>
                </a:solidFill>
                <a:latin typeface="Calibri" panose="020F0502020204030204" pitchFamily="34" charset="0"/>
                <a:cs typeface="Calibri" panose="020F0502020204030204" pitchFamily="34" charset="0"/>
              </a:rPr>
              <a:t>)</a:t>
            </a:r>
          </a:p>
          <a:p>
            <a:pPr>
              <a:buFont typeface="Arial" charset="0"/>
              <a:buChar char="•"/>
            </a:pPr>
            <a:endParaRPr lang="en-US" dirty="0" smtClean="0">
              <a:solidFill>
                <a:srgbClr val="D33941"/>
              </a:solidFill>
              <a:latin typeface="Calibri" panose="020F0502020204030204" pitchFamily="34" charset="0"/>
              <a:cs typeface="Calibri" panose="020F0502020204030204" pitchFamily="34" charset="0"/>
            </a:endParaRPr>
          </a:p>
          <a:p>
            <a:pPr>
              <a:buFont typeface="Arial" charset="0"/>
              <a:buChar char="•"/>
            </a:pPr>
            <a:endParaRPr lang="en-US" dirty="0" smtClean="0">
              <a:solidFill>
                <a:srgbClr val="D33941"/>
              </a:solidFill>
              <a:latin typeface="Calibri" panose="020F0502020204030204" pitchFamily="34" charset="0"/>
              <a:cs typeface="Calibri" panose="020F0502020204030204" pitchFamily="34" charset="0"/>
            </a:endParaRPr>
          </a:p>
          <a:p>
            <a:pPr>
              <a:buFont typeface="Arial" charset="0"/>
              <a:buChar char="•"/>
            </a:pPr>
            <a:endParaRPr lang="en-US" dirty="0" smtClean="0">
              <a:solidFill>
                <a:srgbClr val="D33941"/>
              </a:solidFill>
              <a:latin typeface="Calibri" panose="020F0502020204030204" pitchFamily="34" charset="0"/>
              <a:cs typeface="Calibri" panose="020F0502020204030204" pitchFamily="34" charset="0"/>
            </a:endParaRPr>
          </a:p>
          <a:p>
            <a:pPr>
              <a:buFont typeface="Arial" charset="0"/>
              <a:buNone/>
            </a:pPr>
            <a:endParaRPr lang="en-US" dirty="0" smtClean="0">
              <a:latin typeface="Calibri" panose="020F0502020204030204" pitchFamily="34" charset="0"/>
              <a:cs typeface="Calibri" panose="020F0502020204030204" pitchFamily="34" charset="0"/>
            </a:endParaRPr>
          </a:p>
        </p:txBody>
      </p:sp>
      <p:sp>
        <p:nvSpPr>
          <p:cNvPr id="8" name="TextBox 7"/>
          <p:cNvSpPr txBox="1"/>
          <p:nvPr/>
        </p:nvSpPr>
        <p:spPr>
          <a:xfrm>
            <a:off x="2908094" y="3335271"/>
            <a:ext cx="3554166" cy="761747"/>
          </a:xfrm>
          <a:prstGeom prst="rect">
            <a:avLst/>
          </a:prstGeom>
          <a:noFill/>
        </p:spPr>
        <p:txBody>
          <a:bodyPr wrap="square">
            <a:spAutoFit/>
          </a:bodyPr>
          <a:lstStyle/>
          <a:p>
            <a:pPr>
              <a:defRPr/>
            </a:pPr>
            <a:r>
              <a:rPr lang="en-US" sz="1500" dirty="0">
                <a:solidFill>
                  <a:srgbClr val="D33941"/>
                </a:solidFill>
              </a:rPr>
              <a:t>Assigns activity to the user who created associated trouble ticket</a:t>
            </a:r>
          </a:p>
          <a:p>
            <a:pPr>
              <a:defRPr/>
            </a:pPr>
            <a:endParaRPr lang="en-US" sz="1350" dirty="0" err="1">
              <a:solidFill>
                <a:srgbClr val="C00000"/>
              </a:solidFill>
              <a:latin typeface="Calibri" pitchFamily="34" charset="0"/>
              <a:cs typeface="Calibri" pitchFamily="34" charset="0"/>
            </a:endParaRPr>
          </a:p>
        </p:txBody>
      </p:sp>
      <p:cxnSp>
        <p:nvCxnSpPr>
          <p:cNvPr id="27655" name="Straight Connector 9"/>
          <p:cNvCxnSpPr>
            <a:cxnSpLocks noChangeShapeType="1"/>
          </p:cNvCxnSpPr>
          <p:nvPr/>
        </p:nvCxnSpPr>
        <p:spPr bwMode="auto">
          <a:xfrm flipH="1">
            <a:off x="4685177" y="2529675"/>
            <a:ext cx="1028561" cy="768025"/>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3982264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18" y="2453053"/>
            <a:ext cx="4506850" cy="1225163"/>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28675" name="Rectangle 3"/>
          <p:cNvSpPr>
            <a:spLocks noGrp="1" noChangeArrowheads="1"/>
          </p:cNvSpPr>
          <p:nvPr>
            <p:ph type="title"/>
          </p:nvPr>
        </p:nvSpPr>
        <p:spPr/>
        <p:txBody>
          <a:bodyPr/>
          <a:lstStyle/>
          <a:p>
            <a:pPr eaLnBrk="1" hangingPunct="1"/>
            <a:r>
              <a:rPr lang="en-US" smtClean="0"/>
              <a:t>Assigning to a user by round robin</a:t>
            </a:r>
          </a:p>
        </p:txBody>
      </p:sp>
      <p:sp>
        <p:nvSpPr>
          <p:cNvPr id="28676" name="Rectangle 4"/>
          <p:cNvSpPr>
            <a:spLocks noGrp="1" noChangeArrowheads="1"/>
          </p:cNvSpPr>
          <p:nvPr>
            <p:ph idx="1"/>
          </p:nvPr>
        </p:nvSpPr>
        <p:spPr>
          <a:xfrm>
            <a:off x="384048" y="843189"/>
            <a:ext cx="6238875" cy="1717715"/>
          </a:xfrm>
        </p:spPr>
        <p:txBody>
          <a:bodyPr/>
          <a:lstStyle/>
          <a:p>
            <a:pPr lvl="1">
              <a:buFont typeface="Arial" charset="0"/>
              <a:buChar char="•"/>
            </a:pPr>
            <a:r>
              <a:rPr lang="en-US" sz="1800" b="1" dirty="0" err="1" smtClean="0">
                <a:latin typeface="Calibri" panose="020F0502020204030204" pitchFamily="34" charset="0"/>
                <a:cs typeface="Calibri" panose="020F0502020204030204" pitchFamily="34" charset="0"/>
              </a:rPr>
              <a:t>assignUserByRoundRobin</a:t>
            </a:r>
            <a:r>
              <a:rPr lang="en-US" sz="1800" dirty="0" smtClean="0">
                <a:latin typeface="Calibri" panose="020F0502020204030204" pitchFamily="34" charset="0"/>
                <a:cs typeface="Calibri" panose="020F0502020204030204" pitchFamily="34" charset="0"/>
              </a:rPr>
              <a:t> utilizes a round-robin algorithm to assign work to a set of users in sequence </a:t>
            </a:r>
          </a:p>
          <a:p>
            <a:pPr lvl="1">
              <a:buFont typeface="Arial" charset="0"/>
              <a:buChar char="•"/>
            </a:pPr>
            <a:r>
              <a:rPr lang="en-US" sz="1800" dirty="0" smtClean="0">
                <a:latin typeface="Calibri" panose="020F0502020204030204" pitchFamily="34" charset="0"/>
                <a:cs typeface="Calibri" panose="020F0502020204030204" pitchFamily="34" charset="0"/>
              </a:rPr>
              <a:t>Syntax:</a:t>
            </a:r>
            <a:br>
              <a:rPr lang="en-US" sz="1800" dirty="0" smtClean="0">
                <a:latin typeface="Calibri" panose="020F0502020204030204" pitchFamily="34" charset="0"/>
                <a:cs typeface="Calibri" panose="020F0502020204030204" pitchFamily="34" charset="0"/>
              </a:rPr>
            </a:br>
            <a:r>
              <a:rPr lang="en-US" sz="1800" b="1" i="1" dirty="0" smtClean="0">
                <a:solidFill>
                  <a:srgbClr val="285C8C"/>
                </a:solidFill>
                <a:latin typeface="Calibri" panose="020F0502020204030204" pitchFamily="34" charset="0"/>
                <a:cs typeface="Calibri" panose="020F0502020204030204" pitchFamily="34" charset="0"/>
              </a:rPr>
              <a:t>object</a:t>
            </a:r>
            <a:r>
              <a:rPr lang="en-US" sz="1800" dirty="0" smtClean="0">
                <a:solidFill>
                  <a:srgbClr val="285C8C"/>
                </a:solidFill>
                <a:latin typeface="Calibri" panose="020F0502020204030204" pitchFamily="34" charset="0"/>
                <a:cs typeface="Calibri" panose="020F0502020204030204" pitchFamily="34" charset="0"/>
              </a:rPr>
              <a:t>. </a:t>
            </a:r>
            <a:r>
              <a:rPr lang="en-US" sz="1800" dirty="0" err="1" smtClean="0">
                <a:solidFill>
                  <a:srgbClr val="285C8C"/>
                </a:solidFill>
                <a:latin typeface="Calibri" panose="020F0502020204030204" pitchFamily="34" charset="0"/>
                <a:cs typeface="Calibri" panose="020F0502020204030204" pitchFamily="34" charset="0"/>
              </a:rPr>
              <a:t>assignUserByRoundRobin</a:t>
            </a:r>
            <a:r>
              <a:rPr lang="en-US" sz="1800" dirty="0" smtClean="0">
                <a:solidFill>
                  <a:srgbClr val="285C8C"/>
                </a:solidFill>
                <a:latin typeface="Calibri" panose="020F0502020204030204" pitchFamily="34" charset="0"/>
                <a:cs typeface="Calibri" panose="020F0502020204030204" pitchFamily="34" charset="0"/>
              </a:rPr>
              <a:t> (</a:t>
            </a:r>
            <a:r>
              <a:rPr lang="en-US" sz="1800" i="1" dirty="0" err="1" smtClean="0">
                <a:solidFill>
                  <a:srgbClr val="285C8C"/>
                </a:solidFill>
                <a:latin typeface="Calibri" panose="020F0502020204030204" pitchFamily="34" charset="0"/>
                <a:cs typeface="Calibri" panose="020F0502020204030204" pitchFamily="34" charset="0"/>
              </a:rPr>
              <a:t>i</a:t>
            </a:r>
            <a:r>
              <a:rPr lang="en-US" sz="1800" b="1" i="1" dirty="0" err="1" smtClean="0">
                <a:solidFill>
                  <a:srgbClr val="285C8C"/>
                </a:solidFill>
                <a:latin typeface="Calibri" panose="020F0502020204030204" pitchFamily="34" charset="0"/>
                <a:cs typeface="Calibri" panose="020F0502020204030204" pitchFamily="34" charset="0"/>
              </a:rPr>
              <a:t>ncludeSubGroups</a:t>
            </a:r>
            <a:r>
              <a:rPr lang="en-US" sz="1800" dirty="0" smtClean="0">
                <a:solidFill>
                  <a:srgbClr val="285C8C"/>
                </a:solidFill>
                <a:latin typeface="Calibri" panose="020F0502020204030204" pitchFamily="34" charset="0"/>
                <a:cs typeface="Calibri" panose="020F0502020204030204" pitchFamily="34" charset="0"/>
              </a:rPr>
              <a:t>,</a:t>
            </a:r>
            <a:r>
              <a:rPr lang="en-US" sz="1800" i="1" dirty="0" smtClean="0">
                <a:solidFill>
                  <a:srgbClr val="285C8C"/>
                </a:solidFill>
                <a:latin typeface="Calibri" panose="020F0502020204030204" pitchFamily="34" charset="0"/>
                <a:cs typeface="Calibri" panose="020F0502020204030204" pitchFamily="34" charset="0"/>
              </a:rPr>
              <a:t> </a:t>
            </a:r>
            <a:r>
              <a:rPr lang="en-US" sz="1800" b="1" i="1" dirty="0" smtClean="0">
                <a:solidFill>
                  <a:srgbClr val="285C8C"/>
                </a:solidFill>
                <a:latin typeface="Calibri" panose="020F0502020204030204" pitchFamily="34" charset="0"/>
                <a:cs typeface="Calibri" panose="020F0502020204030204" pitchFamily="34" charset="0"/>
              </a:rPr>
              <a:t>group</a:t>
            </a:r>
            <a:r>
              <a:rPr lang="en-US" sz="1800" dirty="0" smtClean="0">
                <a:solidFill>
                  <a:srgbClr val="285C8C"/>
                </a:solidFill>
                <a:latin typeface="Calibri" panose="020F0502020204030204" pitchFamily="34" charset="0"/>
                <a:cs typeface="Calibri" panose="020F0502020204030204" pitchFamily="34" charset="0"/>
              </a:rPr>
              <a:t>)</a:t>
            </a: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p:txBody>
      </p:sp>
      <p:sp>
        <p:nvSpPr>
          <p:cNvPr id="28677" name="Text Box 12"/>
          <p:cNvSpPr txBox="1">
            <a:spLocks noChangeArrowheads="1"/>
          </p:cNvSpPr>
          <p:nvPr/>
        </p:nvSpPr>
        <p:spPr bwMode="auto">
          <a:xfrm>
            <a:off x="3654783" y="4311948"/>
            <a:ext cx="3429000" cy="230832"/>
          </a:xfrm>
          <a:prstGeom prst="rect">
            <a:avLst/>
          </a:prstGeom>
          <a:noFill/>
          <a:ln>
            <a:noFill/>
          </a:ln>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a:solidFill>
                  <a:srgbClr val="D33941"/>
                </a:solidFill>
                <a:latin typeface="Arial" charset="0"/>
              </a:rPr>
              <a:t>Round-robin within assigned group</a:t>
            </a:r>
          </a:p>
        </p:txBody>
      </p:sp>
      <p:sp>
        <p:nvSpPr>
          <p:cNvPr id="28678" name="Line 13"/>
          <p:cNvSpPr>
            <a:spLocks noChangeShapeType="1"/>
          </p:cNvSpPr>
          <p:nvPr/>
        </p:nvSpPr>
        <p:spPr bwMode="auto">
          <a:xfrm flipH="1" flipV="1">
            <a:off x="4148254" y="2977375"/>
            <a:ext cx="444381" cy="1292271"/>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Tree>
    <p:extLst>
      <p:ext uri="{BB962C8B-B14F-4D97-AF65-F5344CB8AC3E}">
        <p14:creationId xmlns:p14="http://schemas.microsoft.com/office/powerpoint/2010/main" val="97866361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959" y="2819230"/>
            <a:ext cx="2432447" cy="2007194"/>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9959" y="496400"/>
            <a:ext cx="2228326" cy="2100750"/>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29698" name="Rectangle 2"/>
          <p:cNvSpPr>
            <a:spLocks noGrp="1" noChangeArrowheads="1"/>
          </p:cNvSpPr>
          <p:nvPr>
            <p:ph type="title"/>
          </p:nvPr>
        </p:nvSpPr>
        <p:spPr/>
        <p:txBody>
          <a:bodyPr/>
          <a:lstStyle/>
          <a:p>
            <a:pPr eaLnBrk="1" hangingPunct="1"/>
            <a:r>
              <a:rPr lang="en-US" smtClean="0"/>
              <a:t>Attributes that influence round robin</a:t>
            </a:r>
          </a:p>
        </p:txBody>
      </p:sp>
      <p:sp>
        <p:nvSpPr>
          <p:cNvPr id="29699" name="Content Placeholder 11"/>
          <p:cNvSpPr>
            <a:spLocks noGrp="1"/>
          </p:cNvSpPr>
          <p:nvPr>
            <p:ph idx="1"/>
          </p:nvPr>
        </p:nvSpPr>
        <p:spPr>
          <a:xfrm>
            <a:off x="418170" y="898042"/>
            <a:ext cx="6085951" cy="1297466"/>
          </a:xfrm>
        </p:spPr>
        <p:txBody>
          <a:bodyPr>
            <a:normAutofit/>
          </a:bodyPr>
          <a:lstStyle/>
          <a:p>
            <a:pPr lvl="1">
              <a:buClr>
                <a:srgbClr val="0146AD"/>
              </a:buClr>
              <a:buFont typeface="Arial" charset="0"/>
              <a:buChar char="•"/>
            </a:pPr>
            <a:r>
              <a:rPr lang="en-US" sz="2000" b="1" dirty="0" smtClean="0">
                <a:latin typeface="Calibri" panose="020F0502020204030204" pitchFamily="34" charset="0"/>
                <a:cs typeface="Calibri" panose="020F0502020204030204" pitchFamily="34" charset="0"/>
              </a:rPr>
              <a:t>Round robin ignores users:</a:t>
            </a:r>
          </a:p>
          <a:p>
            <a:pPr lvl="2">
              <a:buClr>
                <a:srgbClr val="0146AD"/>
              </a:buClr>
            </a:pPr>
            <a:r>
              <a:rPr lang="en-US" sz="1800" dirty="0" smtClean="0">
                <a:latin typeface="Calibri" panose="020F0502020204030204" pitchFamily="34" charset="0"/>
                <a:cs typeface="Calibri" panose="020F0502020204030204" pitchFamily="34" charset="0"/>
              </a:rPr>
              <a:t>Who lack permission to own the object</a:t>
            </a:r>
          </a:p>
          <a:p>
            <a:pPr lvl="2">
              <a:buClr>
                <a:srgbClr val="0146AD"/>
              </a:buClr>
            </a:pPr>
            <a:r>
              <a:rPr lang="en-US" sz="1800" dirty="0" smtClean="0">
                <a:latin typeface="Calibri" panose="020F0502020204030204" pitchFamily="34" charset="0"/>
                <a:cs typeface="Calibri" panose="020F0502020204030204" pitchFamily="34" charset="0"/>
              </a:rPr>
              <a:t>Who have an inactive status</a:t>
            </a:r>
          </a:p>
          <a:p>
            <a:pPr>
              <a:buFont typeface="Arial" charset="0"/>
              <a:buChar char="•"/>
            </a:pPr>
            <a:endParaRPr lang="en-US" dirty="0" smtClean="0"/>
          </a:p>
        </p:txBody>
      </p:sp>
      <p:sp>
        <p:nvSpPr>
          <p:cNvPr id="29701" name="AutoShape 12"/>
          <p:cNvSpPr>
            <a:spLocks noChangeArrowheads="1"/>
          </p:cNvSpPr>
          <p:nvPr/>
        </p:nvSpPr>
        <p:spPr bwMode="auto">
          <a:xfrm flipH="1">
            <a:off x="6486873" y="4415881"/>
            <a:ext cx="1309830" cy="39870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29707" name="AutoShape 6"/>
          <p:cNvSpPr>
            <a:spLocks noChangeArrowheads="1"/>
          </p:cNvSpPr>
          <p:nvPr/>
        </p:nvSpPr>
        <p:spPr bwMode="auto">
          <a:xfrm flipH="1">
            <a:off x="6379273" y="2417588"/>
            <a:ext cx="1417429" cy="18209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pic>
        <p:nvPicPr>
          <p:cNvPr id="4" name="Picture 3"/>
          <p:cNvPicPr>
            <a:picLocks noChangeAspect="1"/>
          </p:cNvPicPr>
          <p:nvPr/>
        </p:nvPicPr>
        <p:blipFill>
          <a:blip r:embed="rId5"/>
          <a:stretch>
            <a:fillRect/>
          </a:stretch>
        </p:blipFill>
        <p:spPr>
          <a:xfrm>
            <a:off x="516228" y="2001424"/>
            <a:ext cx="4010838" cy="2813159"/>
          </a:xfrm>
          <a:prstGeom prst="rect">
            <a:avLst/>
          </a:prstGeom>
          <a:ln>
            <a:solidFill>
              <a:schemeClr val="tx2"/>
            </a:solidFill>
          </a:ln>
        </p:spPr>
      </p:pic>
      <p:sp>
        <p:nvSpPr>
          <p:cNvPr id="3" name="Freeform 2"/>
          <p:cNvSpPr/>
          <p:nvPr/>
        </p:nvSpPr>
        <p:spPr>
          <a:xfrm rot="20899240">
            <a:off x="3011403" y="4317900"/>
            <a:ext cx="3439348" cy="708634"/>
          </a:xfrm>
          <a:custGeom>
            <a:avLst/>
            <a:gdLst>
              <a:gd name="connsiteX0" fmla="*/ 0 w 4016415"/>
              <a:gd name="connsiteY0" fmla="*/ 0 h 706056"/>
              <a:gd name="connsiteX1" fmla="*/ 1643605 w 4016415"/>
              <a:gd name="connsiteY1" fmla="*/ 532436 h 706056"/>
              <a:gd name="connsiteX2" fmla="*/ 4016415 w 4016415"/>
              <a:gd name="connsiteY2" fmla="*/ 706056 h 706056"/>
            </a:gdLst>
            <a:ahLst/>
            <a:cxnLst>
              <a:cxn ang="0">
                <a:pos x="connsiteX0" y="connsiteY0"/>
              </a:cxn>
              <a:cxn ang="0">
                <a:pos x="connsiteX1" y="connsiteY1"/>
              </a:cxn>
              <a:cxn ang="0">
                <a:pos x="connsiteX2" y="connsiteY2"/>
              </a:cxn>
            </a:cxnLst>
            <a:rect l="l" t="t" r="r" b="b"/>
            <a:pathLst>
              <a:path w="4016415" h="706056">
                <a:moveTo>
                  <a:pt x="0" y="0"/>
                </a:moveTo>
                <a:cubicBezTo>
                  <a:pt x="487101" y="207380"/>
                  <a:pt x="974203" y="414760"/>
                  <a:pt x="1643605" y="532436"/>
                </a:cubicBezTo>
                <a:cubicBezTo>
                  <a:pt x="2313007" y="650112"/>
                  <a:pt x="3164711" y="678084"/>
                  <a:pt x="4016415" y="706056"/>
                </a:cubicBezTo>
              </a:path>
            </a:pathLst>
          </a:custGeom>
          <a:ln w="19050">
            <a:solidFill>
              <a:srgbClr val="D33941"/>
            </a:solidFill>
            <a:headEnd type="none" w="med" len="med"/>
            <a:tailEnd type="arrow" w="med" len="med"/>
          </a:ln>
        </p:spPr>
        <p:txBody>
          <a:bodyPr vert="horz" wrap="square" lIns="0" tIns="0" rIns="0" bIns="0" numCol="1" rtlCol="0" anchor="ctr" anchorCtr="0" compatLnSpc="1">
            <a:prstTxWarp prst="textNoShape">
              <a:avLst/>
            </a:prstTxWarp>
            <a:noAutofit/>
          </a:bodyPr>
          <a:lstStyle/>
          <a:p>
            <a:pPr algn="ctr"/>
            <a:endParaRPr lang="en-US" sz="1500">
              <a:solidFill>
                <a:srgbClr val="FF0000"/>
              </a:solidFill>
              <a:latin typeface="Arial" charset="0"/>
            </a:endParaRPr>
          </a:p>
        </p:txBody>
      </p:sp>
      <p:sp>
        <p:nvSpPr>
          <p:cNvPr id="13" name="AutoShape 12"/>
          <p:cNvSpPr>
            <a:spLocks noChangeArrowheads="1"/>
          </p:cNvSpPr>
          <p:nvPr/>
        </p:nvSpPr>
        <p:spPr bwMode="auto">
          <a:xfrm flipH="1">
            <a:off x="2232145" y="4514354"/>
            <a:ext cx="833333" cy="15672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2" name="Freeform 1"/>
          <p:cNvSpPr/>
          <p:nvPr/>
        </p:nvSpPr>
        <p:spPr>
          <a:xfrm>
            <a:off x="2638404" y="2509024"/>
            <a:ext cx="3740869" cy="1971792"/>
          </a:xfrm>
          <a:custGeom>
            <a:avLst/>
            <a:gdLst>
              <a:gd name="connsiteX0" fmla="*/ 4236334 w 4236334"/>
              <a:gd name="connsiteY0" fmla="*/ 0 h 1666755"/>
              <a:gd name="connsiteX1" fmla="*/ 1851949 w 4236334"/>
              <a:gd name="connsiteY1" fmla="*/ 347241 h 1666755"/>
              <a:gd name="connsiteX2" fmla="*/ 0 w 4236334"/>
              <a:gd name="connsiteY2" fmla="*/ 1666755 h 1666755"/>
            </a:gdLst>
            <a:ahLst/>
            <a:cxnLst>
              <a:cxn ang="0">
                <a:pos x="connsiteX0" y="connsiteY0"/>
              </a:cxn>
              <a:cxn ang="0">
                <a:pos x="connsiteX1" y="connsiteY1"/>
              </a:cxn>
              <a:cxn ang="0">
                <a:pos x="connsiteX2" y="connsiteY2"/>
              </a:cxn>
            </a:cxnLst>
            <a:rect l="l" t="t" r="r" b="b"/>
            <a:pathLst>
              <a:path w="4236334" h="1666755">
                <a:moveTo>
                  <a:pt x="4236334" y="0"/>
                </a:moveTo>
                <a:cubicBezTo>
                  <a:pt x="3397169" y="34724"/>
                  <a:pt x="2558005" y="69449"/>
                  <a:pt x="1851949" y="347241"/>
                </a:cubicBezTo>
                <a:cubicBezTo>
                  <a:pt x="1145893" y="625033"/>
                  <a:pt x="572946" y="1145894"/>
                  <a:pt x="0" y="1666755"/>
                </a:cubicBezTo>
              </a:path>
            </a:pathLst>
          </a:custGeom>
          <a:ln w="19050">
            <a:solidFill>
              <a:srgbClr val="D33941"/>
            </a:solidFill>
            <a:headEnd type="none" w="med" len="med"/>
            <a:tailEnd type="arrow" w="med" len="med"/>
          </a:ln>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chemeClr val="tx1"/>
              </a:buClr>
            </a:pPr>
            <a:endParaRPr lang="en-US" sz="1500" b="1">
              <a:solidFill>
                <a:srgbClr val="FF0000"/>
              </a:solidFill>
              <a:latin typeface="Arial" charset="0"/>
            </a:endParaRPr>
          </a:p>
        </p:txBody>
      </p:sp>
    </p:spTree>
    <p:extLst>
      <p:ext uri="{BB962C8B-B14F-4D97-AF65-F5344CB8AC3E}">
        <p14:creationId xmlns:p14="http://schemas.microsoft.com/office/powerpoint/2010/main" val="239065392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p:txBody>
          <a:bodyPr/>
          <a:lstStyle/>
          <a:p>
            <a:r>
              <a:rPr lang="en-US" smtClean="0"/>
              <a:t>Round robin example</a:t>
            </a:r>
          </a:p>
        </p:txBody>
      </p:sp>
      <p:pic>
        <p:nvPicPr>
          <p:cNvPr id="307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447" y="2569177"/>
            <a:ext cx="2189560" cy="2081213"/>
          </a:xfrm>
          <a:prstGeom prst="rect">
            <a:avLst/>
          </a:prstGeom>
          <a:noFill/>
          <a:ln w="158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0727" name="Text Box 3"/>
          <p:cNvSpPr txBox="1">
            <a:spLocks noChangeArrowheads="1"/>
          </p:cNvSpPr>
          <p:nvPr/>
        </p:nvSpPr>
        <p:spPr bwMode="auto">
          <a:xfrm>
            <a:off x="1330826" y="2332244"/>
            <a:ext cx="3303984"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350">
                <a:solidFill>
                  <a:srgbClr val="D33941"/>
                </a:solidFill>
                <a:latin typeface="Arial" charset="0"/>
              </a:rPr>
              <a:t>Users in Direct Bill group</a:t>
            </a:r>
          </a:p>
        </p:txBody>
      </p:sp>
      <p:sp>
        <p:nvSpPr>
          <p:cNvPr id="30728" name="Text Box 3"/>
          <p:cNvSpPr txBox="1">
            <a:spLocks noChangeArrowheads="1"/>
          </p:cNvSpPr>
          <p:nvPr/>
        </p:nvSpPr>
        <p:spPr bwMode="auto">
          <a:xfrm>
            <a:off x="6365137" y="637249"/>
            <a:ext cx="18497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350" dirty="0">
                <a:solidFill>
                  <a:srgbClr val="D33941"/>
                </a:solidFill>
                <a:latin typeface="Arial" charset="0"/>
              </a:rPr>
              <a:t>Result of assigning</a:t>
            </a:r>
            <a:br>
              <a:rPr lang="en-US" sz="1350" dirty="0">
                <a:solidFill>
                  <a:srgbClr val="D33941"/>
                </a:solidFill>
                <a:latin typeface="Arial" charset="0"/>
              </a:rPr>
            </a:br>
            <a:r>
              <a:rPr lang="en-US" sz="1350" dirty="0">
                <a:solidFill>
                  <a:srgbClr val="D33941"/>
                </a:solidFill>
                <a:latin typeface="Arial" charset="0"/>
              </a:rPr>
              <a:t>same activity 12 times</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826" y="2569177"/>
            <a:ext cx="2720152" cy="2148017"/>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17" name="Rectangle 16"/>
          <p:cNvSpPr/>
          <p:nvPr/>
        </p:nvSpPr>
        <p:spPr>
          <a:xfrm>
            <a:off x="6358411" y="1143456"/>
            <a:ext cx="1643546" cy="2585323"/>
          </a:xfrm>
          <a:prstGeom prst="rect">
            <a:avLst/>
          </a:prstGeom>
          <a:ln>
            <a:solidFill>
              <a:schemeClr val="tx2"/>
            </a:solidFill>
          </a:ln>
        </p:spPr>
        <p:txBody>
          <a:bodyPr wrap="square">
            <a:spAutoFit/>
          </a:bodyPr>
          <a:lstStyle/>
          <a:p>
            <a:r>
              <a:rPr lang="en-US" sz="1350" dirty="0"/>
              <a:t>Super Visor</a:t>
            </a:r>
            <a:br>
              <a:rPr lang="en-US" sz="1350" dirty="0"/>
            </a:br>
            <a:r>
              <a:rPr lang="en-US" sz="1350" dirty="0"/>
              <a:t>Bruce Baker</a:t>
            </a:r>
            <a:br>
              <a:rPr lang="en-US" sz="1350" dirty="0"/>
            </a:br>
            <a:r>
              <a:rPr lang="en-US" sz="1350" dirty="0"/>
              <a:t>Aaron Applegate</a:t>
            </a:r>
            <a:br>
              <a:rPr lang="en-US" sz="1350" dirty="0"/>
            </a:br>
            <a:r>
              <a:rPr lang="en-US" sz="1350" dirty="0"/>
              <a:t>Marla Maples</a:t>
            </a:r>
            <a:br>
              <a:rPr lang="en-US" sz="1350" dirty="0"/>
            </a:br>
            <a:r>
              <a:rPr lang="en-US" sz="1350" dirty="0"/>
              <a:t>Super Visor</a:t>
            </a:r>
            <a:br>
              <a:rPr lang="en-US" sz="1350" dirty="0"/>
            </a:br>
            <a:r>
              <a:rPr lang="en-US" sz="1350" dirty="0"/>
              <a:t>Bruce Baker</a:t>
            </a:r>
            <a:br>
              <a:rPr lang="en-US" sz="1350" dirty="0"/>
            </a:br>
            <a:r>
              <a:rPr lang="en-US" sz="1350" dirty="0"/>
              <a:t>Aaron Applegate</a:t>
            </a:r>
            <a:br>
              <a:rPr lang="en-US" sz="1350" dirty="0"/>
            </a:br>
            <a:r>
              <a:rPr lang="en-US" sz="1350" dirty="0"/>
              <a:t>Marla Maples</a:t>
            </a:r>
            <a:br>
              <a:rPr lang="en-US" sz="1350" dirty="0"/>
            </a:br>
            <a:r>
              <a:rPr lang="en-US" sz="1350" dirty="0"/>
              <a:t>Super Visor</a:t>
            </a:r>
            <a:br>
              <a:rPr lang="en-US" sz="1350" dirty="0"/>
            </a:br>
            <a:r>
              <a:rPr lang="en-US" sz="1350" dirty="0"/>
              <a:t>Bruce Baker</a:t>
            </a:r>
            <a:br>
              <a:rPr lang="en-US" sz="1350" dirty="0"/>
            </a:br>
            <a:r>
              <a:rPr lang="en-US" sz="1350" dirty="0"/>
              <a:t>Aaron Applegate</a:t>
            </a:r>
            <a:br>
              <a:rPr lang="en-US" sz="1350" dirty="0"/>
            </a:br>
            <a:r>
              <a:rPr lang="en-US" sz="1350" dirty="0"/>
              <a:t>Marla Maples</a:t>
            </a: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3447" y="973205"/>
            <a:ext cx="4344954" cy="1139801"/>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30730" name="Text Box 3"/>
          <p:cNvSpPr txBox="1">
            <a:spLocks noChangeArrowheads="1"/>
          </p:cNvSpPr>
          <p:nvPr/>
        </p:nvSpPr>
        <p:spPr bwMode="auto">
          <a:xfrm>
            <a:off x="4394479" y="4421790"/>
            <a:ext cx="2316956" cy="415498"/>
          </a:xfrm>
          <a:prstGeom prst="rect">
            <a:avLst/>
          </a:prstGeom>
          <a:noFill/>
          <a:ln>
            <a:noFill/>
          </a:ln>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350" dirty="0">
                <a:solidFill>
                  <a:srgbClr val="285C8C"/>
                </a:solidFill>
                <a:latin typeface="Arial" charset="0"/>
              </a:rPr>
              <a:t>Does not have permission to own activities</a:t>
            </a:r>
          </a:p>
        </p:txBody>
      </p:sp>
      <p:sp>
        <p:nvSpPr>
          <p:cNvPr id="30731" name="Text Box 3"/>
          <p:cNvSpPr txBox="1">
            <a:spLocks noChangeArrowheads="1"/>
          </p:cNvSpPr>
          <p:nvPr/>
        </p:nvSpPr>
        <p:spPr bwMode="auto">
          <a:xfrm>
            <a:off x="4394479" y="3454165"/>
            <a:ext cx="1691879" cy="207749"/>
          </a:xfrm>
          <a:prstGeom prst="rect">
            <a:avLst/>
          </a:prstGeom>
          <a:noFill/>
          <a:ln>
            <a:noFill/>
          </a:ln>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350">
                <a:solidFill>
                  <a:srgbClr val="285C8C"/>
                </a:solidFill>
                <a:latin typeface="Arial" charset="0"/>
              </a:rPr>
              <a:t>Marked inactive</a:t>
            </a:r>
          </a:p>
        </p:txBody>
      </p:sp>
      <p:cxnSp>
        <p:nvCxnSpPr>
          <p:cNvPr id="30732" name="Straight Connector 16"/>
          <p:cNvCxnSpPr>
            <a:cxnSpLocks noChangeShapeType="1"/>
          </p:cNvCxnSpPr>
          <p:nvPr/>
        </p:nvCxnSpPr>
        <p:spPr bwMode="auto">
          <a:xfrm flipH="1">
            <a:off x="3226535" y="4575962"/>
            <a:ext cx="1141575" cy="0"/>
          </a:xfrm>
          <a:prstGeom prst="line">
            <a:avLst/>
          </a:prstGeom>
          <a:noFill/>
          <a:ln w="19050" algn="ctr">
            <a:solidFill>
              <a:srgbClr val="285C8C"/>
            </a:solidFill>
            <a:round/>
            <a:headEnd/>
            <a:tailEnd/>
          </a:ln>
          <a:extLst>
            <a:ext uri="{909E8E84-426E-40DD-AFC4-6F175D3DCCD1}">
              <a14:hiddenFill xmlns:a14="http://schemas.microsoft.com/office/drawing/2010/main">
                <a:noFill/>
              </a14:hiddenFill>
            </a:ext>
          </a:extLst>
        </p:spPr>
      </p:cxnSp>
      <p:cxnSp>
        <p:nvCxnSpPr>
          <p:cNvPr id="30733" name="Straight Connector 19"/>
          <p:cNvCxnSpPr>
            <a:cxnSpLocks noChangeShapeType="1"/>
          </p:cNvCxnSpPr>
          <p:nvPr/>
        </p:nvCxnSpPr>
        <p:spPr bwMode="auto">
          <a:xfrm rot="10800000">
            <a:off x="3981391" y="3552987"/>
            <a:ext cx="381000" cy="0"/>
          </a:xfrm>
          <a:prstGeom prst="line">
            <a:avLst/>
          </a:prstGeom>
          <a:noFill/>
          <a:ln w="19050" algn="ctr">
            <a:solidFill>
              <a:srgbClr val="285C8C"/>
            </a:solidFill>
            <a:round/>
            <a:headEnd/>
            <a:tailEnd/>
          </a:ln>
          <a:extLst>
            <a:ext uri="{909E8E84-426E-40DD-AFC4-6F175D3DCCD1}">
              <a14:hiddenFill xmlns:a14="http://schemas.microsoft.com/office/drawing/2010/main">
                <a:noFill/>
              </a14:hiddenFill>
            </a:ext>
          </a:extLst>
        </p:spPr>
      </p:cxn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3447" y="959304"/>
            <a:ext cx="4661463" cy="1269546"/>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18" name="Text Box 3"/>
          <p:cNvSpPr txBox="1">
            <a:spLocks noChangeArrowheads="1"/>
          </p:cNvSpPr>
          <p:nvPr/>
        </p:nvSpPr>
        <p:spPr bwMode="auto">
          <a:xfrm>
            <a:off x="1330826" y="668537"/>
            <a:ext cx="3303984"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350">
                <a:solidFill>
                  <a:srgbClr val="D33941"/>
                </a:solidFill>
                <a:latin typeface="Arial" charset="0"/>
              </a:rPr>
              <a:t>Assignment rule</a:t>
            </a:r>
          </a:p>
        </p:txBody>
      </p:sp>
    </p:spTree>
    <p:extLst>
      <p:ext uri="{BB962C8B-B14F-4D97-AF65-F5344CB8AC3E}">
        <p14:creationId xmlns:p14="http://schemas.microsoft.com/office/powerpoint/2010/main" val="231744167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2"/>
          <p:cNvSpPr>
            <a:spLocks noChangeShapeType="1"/>
          </p:cNvSpPr>
          <p:nvPr/>
        </p:nvSpPr>
        <p:spPr bwMode="auto">
          <a:xfrm>
            <a:off x="5973367" y="1729979"/>
            <a:ext cx="420290" cy="0"/>
          </a:xfrm>
          <a:prstGeom prst="line">
            <a:avLst/>
          </a:prstGeom>
          <a:noFill/>
          <a:ln w="19050">
            <a:solidFill>
              <a:srgbClr val="FF00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1747" name="Line 3"/>
          <p:cNvSpPr>
            <a:spLocks noChangeShapeType="1"/>
          </p:cNvSpPr>
          <p:nvPr/>
        </p:nvSpPr>
        <p:spPr bwMode="auto">
          <a:xfrm>
            <a:off x="5098256" y="4035028"/>
            <a:ext cx="0" cy="327422"/>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1748" name="Text Box 4"/>
          <p:cNvSpPr txBox="1">
            <a:spLocks noChangeArrowheads="1"/>
          </p:cNvSpPr>
          <p:nvPr/>
        </p:nvSpPr>
        <p:spPr bwMode="auto">
          <a:xfrm>
            <a:off x="4545807" y="4099322"/>
            <a:ext cx="44053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r" eaLnBrk="1" hangingPunct="1"/>
            <a:r>
              <a:rPr lang="en-US" sz="1500">
                <a:solidFill>
                  <a:srgbClr val="D33941"/>
                </a:solidFill>
                <a:latin typeface="Arial" charset="0"/>
              </a:rPr>
              <a:t>no</a:t>
            </a:r>
          </a:p>
        </p:txBody>
      </p:sp>
      <p:sp>
        <p:nvSpPr>
          <p:cNvPr id="31749" name="Line 5"/>
          <p:cNvSpPr>
            <a:spLocks noChangeShapeType="1"/>
          </p:cNvSpPr>
          <p:nvPr/>
        </p:nvSpPr>
        <p:spPr bwMode="auto">
          <a:xfrm>
            <a:off x="5103019" y="3587353"/>
            <a:ext cx="0" cy="327422"/>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1750" name="Line 6"/>
          <p:cNvSpPr>
            <a:spLocks noChangeShapeType="1"/>
          </p:cNvSpPr>
          <p:nvPr/>
        </p:nvSpPr>
        <p:spPr bwMode="auto">
          <a:xfrm>
            <a:off x="5104210" y="2195513"/>
            <a:ext cx="0" cy="327422"/>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1751" name="Line 7"/>
          <p:cNvSpPr>
            <a:spLocks noChangeShapeType="1"/>
          </p:cNvSpPr>
          <p:nvPr/>
        </p:nvSpPr>
        <p:spPr bwMode="auto">
          <a:xfrm>
            <a:off x="5104210" y="1727598"/>
            <a:ext cx="0" cy="339328"/>
          </a:xfrm>
          <a:prstGeom prst="line">
            <a:avLst/>
          </a:prstGeom>
          <a:noFill/>
          <a:ln w="19050">
            <a:solidFill>
              <a:srgbClr val="0099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1752" name="Line 8"/>
          <p:cNvSpPr>
            <a:spLocks noChangeShapeType="1"/>
          </p:cNvSpPr>
          <p:nvPr/>
        </p:nvSpPr>
        <p:spPr bwMode="auto">
          <a:xfrm>
            <a:off x="6099572" y="2257425"/>
            <a:ext cx="1042988" cy="0"/>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1753" name="Rectangle 9"/>
          <p:cNvSpPr>
            <a:spLocks noGrp="1" noChangeArrowheads="1"/>
          </p:cNvSpPr>
          <p:nvPr>
            <p:ph type="title"/>
          </p:nvPr>
        </p:nvSpPr>
        <p:spPr/>
        <p:txBody>
          <a:bodyPr/>
          <a:lstStyle/>
          <a:p>
            <a:pPr eaLnBrk="1" hangingPunct="1"/>
            <a:r>
              <a:rPr lang="en-US" dirty="0" smtClean="0"/>
              <a:t>What if user assignment fails?</a:t>
            </a:r>
          </a:p>
        </p:txBody>
      </p:sp>
      <p:grpSp>
        <p:nvGrpSpPr>
          <p:cNvPr id="31754" name="Group 10"/>
          <p:cNvGrpSpPr>
            <a:grpSpLocks/>
          </p:cNvGrpSpPr>
          <p:nvPr/>
        </p:nvGrpSpPr>
        <p:grpSpPr bwMode="auto">
          <a:xfrm>
            <a:off x="4232673" y="2542864"/>
            <a:ext cx="1734088" cy="673401"/>
            <a:chOff x="1923" y="2087"/>
            <a:chExt cx="1557" cy="605"/>
          </a:xfrm>
        </p:grpSpPr>
        <p:pic>
          <p:nvPicPr>
            <p:cNvPr id="31787" name="Picture 11" descr="Defaul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1" y="2087"/>
              <a:ext cx="1549" cy="6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1788" name="Rectangle 12"/>
            <p:cNvSpPr>
              <a:spLocks noChangeArrowheads="1"/>
            </p:cNvSpPr>
            <p:nvPr/>
          </p:nvSpPr>
          <p:spPr bwMode="auto">
            <a:xfrm>
              <a:off x="1923" y="2297"/>
              <a:ext cx="0" cy="187"/>
            </a:xfrm>
            <a:prstGeom prst="rect">
              <a:avLst/>
            </a:prstGeom>
            <a:noFill/>
            <a:ln w="127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sz="1350"/>
            </a:p>
          </p:txBody>
        </p:sp>
      </p:grpSp>
      <p:pic>
        <p:nvPicPr>
          <p:cNvPr id="31785" name="Picture 14" descr="Globa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9974" y="717631"/>
            <a:ext cx="1362100" cy="695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1756" name="Text Box 16"/>
          <p:cNvSpPr txBox="1">
            <a:spLocks noChangeArrowheads="1"/>
          </p:cNvSpPr>
          <p:nvPr/>
        </p:nvSpPr>
        <p:spPr bwMode="auto">
          <a:xfrm>
            <a:off x="6349604" y="4458891"/>
            <a:ext cx="1393031" cy="230832"/>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a:latin typeface="Arial" charset="0"/>
              </a:rPr>
              <a:t>Done!</a:t>
            </a:r>
          </a:p>
        </p:txBody>
      </p:sp>
      <p:sp>
        <p:nvSpPr>
          <p:cNvPr id="31757" name="Line 17"/>
          <p:cNvSpPr>
            <a:spLocks noChangeShapeType="1"/>
          </p:cNvSpPr>
          <p:nvPr/>
        </p:nvSpPr>
        <p:spPr bwMode="auto">
          <a:xfrm flipV="1">
            <a:off x="3730229" y="1056085"/>
            <a:ext cx="725090" cy="11906"/>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31758" name="Line 18"/>
          <p:cNvSpPr>
            <a:spLocks noChangeShapeType="1"/>
          </p:cNvSpPr>
          <p:nvPr/>
        </p:nvSpPr>
        <p:spPr bwMode="auto">
          <a:xfrm>
            <a:off x="5104210" y="1379935"/>
            <a:ext cx="0" cy="238125"/>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1759" name="Text Box 19"/>
          <p:cNvSpPr txBox="1">
            <a:spLocks noChangeArrowheads="1"/>
          </p:cNvSpPr>
          <p:nvPr/>
        </p:nvSpPr>
        <p:spPr bwMode="auto">
          <a:xfrm>
            <a:off x="6026944" y="665560"/>
            <a:ext cx="900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a:solidFill>
                  <a:srgbClr val="777777"/>
                </a:solidFill>
                <a:latin typeface="Arial" charset="0"/>
              </a:rPr>
              <a:t>Assign</a:t>
            </a:r>
            <a:br>
              <a:rPr lang="en-US" sz="1500">
                <a:solidFill>
                  <a:srgbClr val="777777"/>
                </a:solidFill>
                <a:latin typeface="Arial" charset="0"/>
              </a:rPr>
            </a:br>
            <a:r>
              <a:rPr lang="en-US" sz="1500">
                <a:solidFill>
                  <a:srgbClr val="777777"/>
                </a:solidFill>
                <a:latin typeface="Arial" charset="0"/>
              </a:rPr>
              <a:t>to group</a:t>
            </a:r>
          </a:p>
        </p:txBody>
      </p:sp>
      <p:sp>
        <p:nvSpPr>
          <p:cNvPr id="31760" name="Text Box 20"/>
          <p:cNvSpPr txBox="1">
            <a:spLocks noChangeArrowheads="1"/>
          </p:cNvSpPr>
          <p:nvPr/>
        </p:nvSpPr>
        <p:spPr bwMode="auto">
          <a:xfrm>
            <a:off x="4545807" y="2281238"/>
            <a:ext cx="44053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r" eaLnBrk="1" hangingPunct="1"/>
            <a:r>
              <a:rPr lang="en-US" sz="1500">
                <a:solidFill>
                  <a:srgbClr val="D33941"/>
                </a:solidFill>
                <a:latin typeface="Arial" charset="0"/>
              </a:rPr>
              <a:t>no</a:t>
            </a:r>
          </a:p>
        </p:txBody>
      </p:sp>
      <p:sp>
        <p:nvSpPr>
          <p:cNvPr id="31761" name="Text Box 21"/>
          <p:cNvSpPr txBox="1">
            <a:spLocks noChangeArrowheads="1"/>
          </p:cNvSpPr>
          <p:nvPr/>
        </p:nvSpPr>
        <p:spPr bwMode="auto">
          <a:xfrm>
            <a:off x="6035279" y="2019300"/>
            <a:ext cx="53101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a:solidFill>
                  <a:srgbClr val="3F8E39"/>
                </a:solidFill>
                <a:latin typeface="Arial" charset="0"/>
              </a:rPr>
              <a:t>yes</a:t>
            </a:r>
          </a:p>
        </p:txBody>
      </p:sp>
      <p:sp>
        <p:nvSpPr>
          <p:cNvPr id="31762" name="Line 22"/>
          <p:cNvSpPr>
            <a:spLocks noChangeShapeType="1"/>
          </p:cNvSpPr>
          <p:nvPr/>
        </p:nvSpPr>
        <p:spPr bwMode="auto">
          <a:xfrm>
            <a:off x="7142560" y="2249091"/>
            <a:ext cx="0" cy="2208609"/>
          </a:xfrm>
          <a:prstGeom prst="line">
            <a:avLst/>
          </a:prstGeom>
          <a:noFill/>
          <a:ln w="19050">
            <a:solidFill>
              <a:srgbClr val="3F8E3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1763" name="Line 23"/>
          <p:cNvSpPr>
            <a:spLocks noChangeShapeType="1"/>
          </p:cNvSpPr>
          <p:nvPr/>
        </p:nvSpPr>
        <p:spPr bwMode="auto">
          <a:xfrm>
            <a:off x="6113860" y="3563541"/>
            <a:ext cx="677465" cy="0"/>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1764" name="Line 24"/>
          <p:cNvSpPr>
            <a:spLocks noChangeShapeType="1"/>
          </p:cNvSpPr>
          <p:nvPr/>
        </p:nvSpPr>
        <p:spPr bwMode="auto">
          <a:xfrm>
            <a:off x="6792516" y="3561160"/>
            <a:ext cx="0" cy="890588"/>
          </a:xfrm>
          <a:prstGeom prst="line">
            <a:avLst/>
          </a:prstGeom>
          <a:noFill/>
          <a:ln w="19050">
            <a:solidFill>
              <a:srgbClr val="3F8E3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1766" name="Text Box 26"/>
          <p:cNvSpPr txBox="1">
            <a:spLocks noChangeArrowheads="1"/>
          </p:cNvSpPr>
          <p:nvPr/>
        </p:nvSpPr>
        <p:spPr bwMode="auto">
          <a:xfrm>
            <a:off x="1476375" y="692944"/>
            <a:ext cx="17442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a:latin typeface="Arial" charset="0"/>
              </a:rPr>
              <a:t>Nothing specified</a:t>
            </a:r>
          </a:p>
        </p:txBody>
      </p:sp>
      <p:sp>
        <p:nvSpPr>
          <p:cNvPr id="31767" name="Text Box 27"/>
          <p:cNvSpPr txBox="1">
            <a:spLocks noChangeArrowheads="1"/>
          </p:cNvSpPr>
          <p:nvPr/>
        </p:nvSpPr>
        <p:spPr bwMode="auto">
          <a:xfrm>
            <a:off x="6006703" y="2489598"/>
            <a:ext cx="900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a:solidFill>
                  <a:srgbClr val="777777"/>
                </a:solidFill>
                <a:latin typeface="Arial" charset="0"/>
              </a:rPr>
              <a:t>Assign</a:t>
            </a:r>
            <a:br>
              <a:rPr lang="en-US" sz="1500">
                <a:solidFill>
                  <a:srgbClr val="777777"/>
                </a:solidFill>
                <a:latin typeface="Arial" charset="0"/>
              </a:rPr>
            </a:br>
            <a:r>
              <a:rPr lang="en-US" sz="1500">
                <a:solidFill>
                  <a:srgbClr val="777777"/>
                </a:solidFill>
                <a:latin typeface="Arial" charset="0"/>
              </a:rPr>
              <a:t>to user</a:t>
            </a:r>
          </a:p>
        </p:txBody>
      </p:sp>
      <p:sp>
        <p:nvSpPr>
          <p:cNvPr id="31768" name="Text Box 28"/>
          <p:cNvSpPr txBox="1">
            <a:spLocks noChangeArrowheads="1"/>
          </p:cNvSpPr>
          <p:nvPr/>
        </p:nvSpPr>
        <p:spPr bwMode="auto">
          <a:xfrm>
            <a:off x="4100512" y="1628775"/>
            <a:ext cx="2006204" cy="207749"/>
          </a:xfrm>
          <a:prstGeom prst="rect">
            <a:avLst/>
          </a:prstGeom>
          <a:solidFill>
            <a:schemeClr val="bg1"/>
          </a:solidFill>
          <a:ln w="12700" algn="ctr">
            <a:solidFill>
              <a:schemeClr val="tx2"/>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350" dirty="0">
                <a:solidFill>
                  <a:schemeClr val="tx2"/>
                </a:solidFill>
                <a:latin typeface="Arial" charset="0"/>
              </a:rPr>
              <a:t>Was group assigned?</a:t>
            </a:r>
          </a:p>
        </p:txBody>
      </p:sp>
      <p:sp>
        <p:nvSpPr>
          <p:cNvPr id="31769" name="Text Box 29"/>
          <p:cNvSpPr txBox="1">
            <a:spLocks noChangeArrowheads="1"/>
          </p:cNvSpPr>
          <p:nvPr/>
        </p:nvSpPr>
        <p:spPr bwMode="auto">
          <a:xfrm>
            <a:off x="6405563" y="1502569"/>
            <a:ext cx="1431131" cy="415498"/>
          </a:xfrm>
          <a:prstGeom prst="rect">
            <a:avLst/>
          </a:prstGeom>
          <a:solidFill>
            <a:schemeClr val="bg1"/>
          </a:solidFill>
          <a:ln w="12700" algn="ctr">
            <a:solidFill>
              <a:schemeClr val="tx2"/>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350" dirty="0">
                <a:solidFill>
                  <a:schemeClr val="tx2"/>
                </a:solidFill>
                <a:latin typeface="Arial" charset="0"/>
              </a:rPr>
              <a:t>Default Owner and root group</a:t>
            </a:r>
          </a:p>
        </p:txBody>
      </p:sp>
      <p:sp>
        <p:nvSpPr>
          <p:cNvPr id="31770" name="Text Box 30"/>
          <p:cNvSpPr txBox="1">
            <a:spLocks noChangeArrowheads="1"/>
          </p:cNvSpPr>
          <p:nvPr/>
        </p:nvSpPr>
        <p:spPr bwMode="auto">
          <a:xfrm>
            <a:off x="6038851" y="1477566"/>
            <a:ext cx="44053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a:solidFill>
                  <a:srgbClr val="D33941"/>
                </a:solidFill>
                <a:latin typeface="Arial" charset="0"/>
              </a:rPr>
              <a:t>no</a:t>
            </a:r>
          </a:p>
        </p:txBody>
      </p:sp>
      <p:sp>
        <p:nvSpPr>
          <p:cNvPr id="31771" name="Text Box 31"/>
          <p:cNvSpPr txBox="1">
            <a:spLocks noChangeArrowheads="1"/>
          </p:cNvSpPr>
          <p:nvPr/>
        </p:nvSpPr>
        <p:spPr bwMode="auto">
          <a:xfrm>
            <a:off x="4455319" y="1828800"/>
            <a:ext cx="53101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r" eaLnBrk="1" hangingPunct="1"/>
            <a:r>
              <a:rPr lang="en-US" sz="1500">
                <a:solidFill>
                  <a:srgbClr val="008000"/>
                </a:solidFill>
                <a:latin typeface="Arial" charset="0"/>
              </a:rPr>
              <a:t>yes</a:t>
            </a:r>
          </a:p>
        </p:txBody>
      </p:sp>
      <p:sp>
        <p:nvSpPr>
          <p:cNvPr id="31772" name="Line 32"/>
          <p:cNvSpPr>
            <a:spLocks noChangeShapeType="1"/>
          </p:cNvSpPr>
          <p:nvPr/>
        </p:nvSpPr>
        <p:spPr bwMode="auto">
          <a:xfrm>
            <a:off x="7493794" y="1933576"/>
            <a:ext cx="0" cy="2508647"/>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1773" name="Line 33"/>
          <p:cNvSpPr>
            <a:spLocks noChangeShapeType="1"/>
          </p:cNvSpPr>
          <p:nvPr/>
        </p:nvSpPr>
        <p:spPr bwMode="auto">
          <a:xfrm flipH="1">
            <a:off x="3800476" y="4026694"/>
            <a:ext cx="308372" cy="0"/>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1774" name="Line 34"/>
          <p:cNvSpPr>
            <a:spLocks noChangeShapeType="1"/>
          </p:cNvSpPr>
          <p:nvPr/>
        </p:nvSpPr>
        <p:spPr bwMode="auto">
          <a:xfrm flipV="1">
            <a:off x="3811191" y="3148013"/>
            <a:ext cx="0" cy="878681"/>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1775" name="Line 35"/>
          <p:cNvSpPr>
            <a:spLocks noChangeShapeType="1"/>
          </p:cNvSpPr>
          <p:nvPr/>
        </p:nvSpPr>
        <p:spPr bwMode="auto">
          <a:xfrm>
            <a:off x="3801666" y="3143250"/>
            <a:ext cx="417909" cy="0"/>
          </a:xfrm>
          <a:prstGeom prst="line">
            <a:avLst/>
          </a:prstGeom>
          <a:noFill/>
          <a:ln w="19050">
            <a:solidFill>
              <a:srgbClr val="3F8E3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1776" name="Text Box 36"/>
          <p:cNvSpPr txBox="1">
            <a:spLocks noChangeArrowheads="1"/>
          </p:cNvSpPr>
          <p:nvPr/>
        </p:nvSpPr>
        <p:spPr bwMode="auto">
          <a:xfrm>
            <a:off x="3219450" y="3863579"/>
            <a:ext cx="53101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r" eaLnBrk="1" hangingPunct="1"/>
            <a:r>
              <a:rPr lang="en-US" sz="1500">
                <a:solidFill>
                  <a:srgbClr val="3F8E39"/>
                </a:solidFill>
                <a:latin typeface="Arial" charset="0"/>
              </a:rPr>
              <a:t>yes</a:t>
            </a:r>
          </a:p>
        </p:txBody>
      </p:sp>
      <p:sp>
        <p:nvSpPr>
          <p:cNvPr id="31777" name="Text Box 37"/>
          <p:cNvSpPr txBox="1">
            <a:spLocks noChangeArrowheads="1"/>
          </p:cNvSpPr>
          <p:nvPr/>
        </p:nvSpPr>
        <p:spPr bwMode="auto">
          <a:xfrm>
            <a:off x="4100512" y="2083594"/>
            <a:ext cx="2006204" cy="207749"/>
          </a:xfrm>
          <a:prstGeom prst="rect">
            <a:avLst/>
          </a:prstGeom>
          <a:solidFill>
            <a:schemeClr val="bg1"/>
          </a:solidFill>
          <a:ln w="12700" algn="ctr">
            <a:solidFill>
              <a:schemeClr val="tx2"/>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350" dirty="0">
                <a:solidFill>
                  <a:schemeClr val="tx2"/>
                </a:solidFill>
                <a:latin typeface="Arial" charset="0"/>
              </a:rPr>
              <a:t>Was user assigned?</a:t>
            </a:r>
          </a:p>
        </p:txBody>
      </p:sp>
      <p:sp>
        <p:nvSpPr>
          <p:cNvPr id="31778" name="Text Box 38"/>
          <p:cNvSpPr txBox="1">
            <a:spLocks noChangeArrowheads="1"/>
          </p:cNvSpPr>
          <p:nvPr/>
        </p:nvSpPr>
        <p:spPr bwMode="auto">
          <a:xfrm>
            <a:off x="4100512" y="3461148"/>
            <a:ext cx="2006204" cy="207749"/>
          </a:xfrm>
          <a:prstGeom prst="rect">
            <a:avLst/>
          </a:prstGeom>
          <a:solidFill>
            <a:srgbClr val="FFFF66"/>
          </a:solidFill>
          <a:ln w="12700" algn="ctr">
            <a:solidFill>
              <a:schemeClr val="tx2"/>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350" dirty="0">
                <a:solidFill>
                  <a:schemeClr val="tx2"/>
                </a:solidFill>
                <a:latin typeface="Arial" charset="0"/>
              </a:rPr>
              <a:t>Was user assigned?</a:t>
            </a:r>
          </a:p>
        </p:txBody>
      </p:sp>
      <p:sp>
        <p:nvSpPr>
          <p:cNvPr id="31779" name="Line 39"/>
          <p:cNvSpPr>
            <a:spLocks noChangeShapeType="1"/>
          </p:cNvSpPr>
          <p:nvPr/>
        </p:nvSpPr>
        <p:spPr bwMode="auto">
          <a:xfrm>
            <a:off x="5103019" y="3211116"/>
            <a:ext cx="0" cy="238125"/>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1780" name="Text Box 40"/>
          <p:cNvSpPr txBox="1">
            <a:spLocks noChangeArrowheads="1"/>
          </p:cNvSpPr>
          <p:nvPr/>
        </p:nvSpPr>
        <p:spPr bwMode="auto">
          <a:xfrm>
            <a:off x="4545807" y="3651647"/>
            <a:ext cx="44053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r" eaLnBrk="1" hangingPunct="1"/>
            <a:r>
              <a:rPr lang="en-US" sz="1500">
                <a:solidFill>
                  <a:srgbClr val="D33941"/>
                </a:solidFill>
                <a:latin typeface="Arial" charset="0"/>
              </a:rPr>
              <a:t>no</a:t>
            </a:r>
          </a:p>
        </p:txBody>
      </p:sp>
      <p:sp>
        <p:nvSpPr>
          <p:cNvPr id="31781" name="Text Box 41"/>
          <p:cNvSpPr txBox="1">
            <a:spLocks noChangeArrowheads="1"/>
          </p:cNvSpPr>
          <p:nvPr/>
        </p:nvSpPr>
        <p:spPr bwMode="auto">
          <a:xfrm>
            <a:off x="4100512" y="3915966"/>
            <a:ext cx="2006204" cy="207749"/>
          </a:xfrm>
          <a:prstGeom prst="rect">
            <a:avLst/>
          </a:prstGeom>
          <a:solidFill>
            <a:srgbClr val="FFFF66"/>
          </a:solidFill>
          <a:ln w="12700" algn="ctr">
            <a:solidFill>
              <a:schemeClr val="tx2"/>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350" dirty="0">
                <a:solidFill>
                  <a:schemeClr val="tx2"/>
                </a:solidFill>
                <a:latin typeface="Arial" charset="0"/>
              </a:rPr>
              <a:t>New group assigned?</a:t>
            </a:r>
          </a:p>
        </p:txBody>
      </p:sp>
      <p:sp>
        <p:nvSpPr>
          <p:cNvPr id="31782" name="Text Box 42"/>
          <p:cNvSpPr txBox="1">
            <a:spLocks noChangeArrowheads="1"/>
          </p:cNvSpPr>
          <p:nvPr/>
        </p:nvSpPr>
        <p:spPr bwMode="auto">
          <a:xfrm>
            <a:off x="4387454" y="4370785"/>
            <a:ext cx="1431131" cy="415498"/>
          </a:xfrm>
          <a:prstGeom prst="rect">
            <a:avLst/>
          </a:prstGeom>
          <a:solidFill>
            <a:srgbClr val="FFFF66"/>
          </a:solidFill>
          <a:ln w="12700" algn="ctr">
            <a:solidFill>
              <a:schemeClr val="tx2"/>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350" dirty="0">
                <a:solidFill>
                  <a:schemeClr val="tx2"/>
                </a:solidFill>
                <a:latin typeface="Arial" charset="0"/>
              </a:rPr>
              <a:t>Assign to group</a:t>
            </a:r>
            <a:br>
              <a:rPr lang="en-US" sz="1350" dirty="0">
                <a:solidFill>
                  <a:schemeClr val="tx2"/>
                </a:solidFill>
                <a:latin typeface="Arial" charset="0"/>
              </a:rPr>
            </a:br>
            <a:r>
              <a:rPr lang="en-US" sz="1350" dirty="0">
                <a:solidFill>
                  <a:schemeClr val="tx2"/>
                </a:solidFill>
                <a:latin typeface="Arial" charset="0"/>
              </a:rPr>
              <a:t>supervisor</a:t>
            </a:r>
          </a:p>
        </p:txBody>
      </p:sp>
      <p:sp>
        <p:nvSpPr>
          <p:cNvPr id="31783" name="Text Box 43"/>
          <p:cNvSpPr txBox="1">
            <a:spLocks noChangeArrowheads="1"/>
          </p:cNvSpPr>
          <p:nvPr/>
        </p:nvSpPr>
        <p:spPr bwMode="auto">
          <a:xfrm>
            <a:off x="6135291" y="3319463"/>
            <a:ext cx="53101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a:solidFill>
                  <a:srgbClr val="3F8E39"/>
                </a:solidFill>
                <a:latin typeface="Arial" charset="0"/>
              </a:rPr>
              <a:t>yes</a:t>
            </a:r>
          </a:p>
        </p:txBody>
      </p:sp>
      <p:sp>
        <p:nvSpPr>
          <p:cNvPr id="31784" name="Line 44"/>
          <p:cNvSpPr>
            <a:spLocks noChangeShapeType="1"/>
          </p:cNvSpPr>
          <p:nvPr/>
        </p:nvSpPr>
        <p:spPr bwMode="auto">
          <a:xfrm>
            <a:off x="5800725" y="4580335"/>
            <a:ext cx="529829" cy="0"/>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pic>
        <p:nvPicPr>
          <p:cNvPr id="4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0234" y="929649"/>
            <a:ext cx="2680387" cy="276685"/>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6000" y="720178"/>
            <a:ext cx="289788" cy="24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8637" y="2560227"/>
            <a:ext cx="289788" cy="24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76375" y="1195269"/>
            <a:ext cx="2324101" cy="338554"/>
          </a:xfrm>
          <a:prstGeom prst="rect">
            <a:avLst/>
          </a:prstGeom>
        </p:spPr>
        <p:txBody>
          <a:bodyPr wrap="square">
            <a:spAutoFit/>
          </a:bodyPr>
          <a:lstStyle/>
          <a:p>
            <a:pPr algn="ctr"/>
            <a:r>
              <a:rPr lang="en-US" sz="1600" b="1" dirty="0">
                <a:solidFill>
                  <a:schemeClr val="tx2"/>
                </a:solidFill>
                <a:latin typeface="Calibri" panose="020F0502020204030204" pitchFamily="34" charset="0"/>
                <a:cs typeface="Calibri" panose="020F0502020204030204" pitchFamily="34" charset="0"/>
              </a:rPr>
              <a:t>Nothing specified</a:t>
            </a:r>
          </a:p>
        </p:txBody>
      </p:sp>
    </p:spTree>
    <p:extLst>
      <p:ext uri="{BB962C8B-B14F-4D97-AF65-F5344CB8AC3E}">
        <p14:creationId xmlns:p14="http://schemas.microsoft.com/office/powerpoint/2010/main" val="221425151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3" name="Line 18"/>
          <p:cNvSpPr>
            <a:spLocks noChangeShapeType="1"/>
          </p:cNvSpPr>
          <p:nvPr/>
        </p:nvSpPr>
        <p:spPr bwMode="auto">
          <a:xfrm>
            <a:off x="3737373" y="1133475"/>
            <a:ext cx="684634" cy="13396"/>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pic>
        <p:nvPicPr>
          <p:cNvPr id="5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476" y="995133"/>
            <a:ext cx="2680387" cy="276685"/>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32770" name="Line 40"/>
          <p:cNvSpPr>
            <a:spLocks noChangeShapeType="1"/>
          </p:cNvSpPr>
          <p:nvPr/>
        </p:nvSpPr>
        <p:spPr bwMode="auto">
          <a:xfrm>
            <a:off x="5103019" y="3162300"/>
            <a:ext cx="0" cy="238125"/>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71" name="Line 2"/>
          <p:cNvSpPr>
            <a:spLocks noChangeShapeType="1"/>
          </p:cNvSpPr>
          <p:nvPr/>
        </p:nvSpPr>
        <p:spPr bwMode="auto">
          <a:xfrm>
            <a:off x="5812631" y="4523185"/>
            <a:ext cx="529829" cy="0"/>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72" name="Line 3"/>
          <p:cNvSpPr>
            <a:spLocks noChangeShapeType="1"/>
          </p:cNvSpPr>
          <p:nvPr/>
        </p:nvSpPr>
        <p:spPr bwMode="auto">
          <a:xfrm>
            <a:off x="5973367" y="1672829"/>
            <a:ext cx="420290"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73" name="Line 4"/>
          <p:cNvSpPr>
            <a:spLocks noChangeShapeType="1"/>
          </p:cNvSpPr>
          <p:nvPr/>
        </p:nvSpPr>
        <p:spPr bwMode="auto">
          <a:xfrm>
            <a:off x="5098256" y="3977878"/>
            <a:ext cx="0" cy="327422"/>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74" name="Text Box 5"/>
          <p:cNvSpPr txBox="1">
            <a:spLocks noChangeArrowheads="1"/>
          </p:cNvSpPr>
          <p:nvPr/>
        </p:nvSpPr>
        <p:spPr bwMode="auto">
          <a:xfrm>
            <a:off x="4545807" y="4042172"/>
            <a:ext cx="44053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r" eaLnBrk="1" hangingPunct="1"/>
            <a:r>
              <a:rPr lang="en-US" sz="1500">
                <a:solidFill>
                  <a:srgbClr val="D33941"/>
                </a:solidFill>
                <a:latin typeface="Arial" charset="0"/>
              </a:rPr>
              <a:t>no</a:t>
            </a:r>
          </a:p>
        </p:txBody>
      </p:sp>
      <p:sp>
        <p:nvSpPr>
          <p:cNvPr id="32775" name="Line 6"/>
          <p:cNvSpPr>
            <a:spLocks noChangeShapeType="1"/>
          </p:cNvSpPr>
          <p:nvPr/>
        </p:nvSpPr>
        <p:spPr bwMode="auto">
          <a:xfrm>
            <a:off x="5103019" y="3530203"/>
            <a:ext cx="0" cy="327422"/>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76" name="Line 7"/>
          <p:cNvSpPr>
            <a:spLocks noChangeShapeType="1"/>
          </p:cNvSpPr>
          <p:nvPr/>
        </p:nvSpPr>
        <p:spPr bwMode="auto">
          <a:xfrm>
            <a:off x="5104210" y="2138363"/>
            <a:ext cx="0" cy="327422"/>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77" name="Line 8"/>
          <p:cNvSpPr>
            <a:spLocks noChangeShapeType="1"/>
          </p:cNvSpPr>
          <p:nvPr/>
        </p:nvSpPr>
        <p:spPr bwMode="auto">
          <a:xfrm>
            <a:off x="5104210" y="1670448"/>
            <a:ext cx="0" cy="339328"/>
          </a:xfrm>
          <a:prstGeom prst="line">
            <a:avLst/>
          </a:prstGeom>
          <a:noFill/>
          <a:ln w="19050">
            <a:solidFill>
              <a:srgbClr val="009900"/>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78" name="Line 9"/>
          <p:cNvSpPr>
            <a:spLocks noChangeShapeType="1"/>
          </p:cNvSpPr>
          <p:nvPr/>
        </p:nvSpPr>
        <p:spPr bwMode="auto">
          <a:xfrm>
            <a:off x="6099572" y="2200275"/>
            <a:ext cx="1042988" cy="0"/>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79" name="Rectangle 10"/>
          <p:cNvSpPr>
            <a:spLocks noGrp="1" noChangeArrowheads="1"/>
          </p:cNvSpPr>
          <p:nvPr>
            <p:ph type="title"/>
          </p:nvPr>
        </p:nvSpPr>
        <p:spPr/>
        <p:txBody>
          <a:bodyPr/>
          <a:lstStyle/>
          <a:p>
            <a:pPr eaLnBrk="1" hangingPunct="1"/>
            <a:r>
              <a:rPr lang="en-US" smtClean="0"/>
              <a:t>Complete flow of assignment rules</a:t>
            </a:r>
          </a:p>
        </p:txBody>
      </p:sp>
      <p:grpSp>
        <p:nvGrpSpPr>
          <p:cNvPr id="32780" name="Group 11"/>
          <p:cNvGrpSpPr>
            <a:grpSpLocks/>
          </p:cNvGrpSpPr>
          <p:nvPr/>
        </p:nvGrpSpPr>
        <p:grpSpPr bwMode="auto">
          <a:xfrm>
            <a:off x="4232673" y="2485714"/>
            <a:ext cx="1734088" cy="673401"/>
            <a:chOff x="1923" y="2087"/>
            <a:chExt cx="1557" cy="605"/>
          </a:xfrm>
        </p:grpSpPr>
        <p:pic>
          <p:nvPicPr>
            <p:cNvPr id="32819" name="Picture 12" descr="Default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1" y="2087"/>
              <a:ext cx="1549" cy="6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2820" name="Rectangle 13"/>
            <p:cNvSpPr>
              <a:spLocks noChangeArrowheads="1"/>
            </p:cNvSpPr>
            <p:nvPr/>
          </p:nvSpPr>
          <p:spPr bwMode="auto">
            <a:xfrm>
              <a:off x="1923" y="2297"/>
              <a:ext cx="0" cy="187"/>
            </a:xfrm>
            <a:prstGeom prst="rect">
              <a:avLst/>
            </a:prstGeom>
            <a:noFill/>
            <a:ln w="127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sz="1350"/>
            </a:p>
          </p:txBody>
        </p:sp>
      </p:grpSp>
      <p:pic>
        <p:nvPicPr>
          <p:cNvPr id="32817" name="Picture 15" descr="Global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2008" y="636985"/>
            <a:ext cx="1362100" cy="695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2782" name="Text Box 17"/>
          <p:cNvSpPr txBox="1">
            <a:spLocks noChangeArrowheads="1"/>
          </p:cNvSpPr>
          <p:nvPr/>
        </p:nvSpPr>
        <p:spPr bwMode="auto">
          <a:xfrm>
            <a:off x="6349604" y="4401741"/>
            <a:ext cx="1393031" cy="230832"/>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a:latin typeface="Arial" charset="0"/>
              </a:rPr>
              <a:t>Done!</a:t>
            </a:r>
          </a:p>
        </p:txBody>
      </p:sp>
      <p:sp>
        <p:nvSpPr>
          <p:cNvPr id="32784" name="Line 19"/>
          <p:cNvSpPr>
            <a:spLocks noChangeShapeType="1"/>
          </p:cNvSpPr>
          <p:nvPr/>
        </p:nvSpPr>
        <p:spPr bwMode="auto">
          <a:xfrm>
            <a:off x="5104210" y="1322785"/>
            <a:ext cx="0" cy="238125"/>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85" name="Text Box 20"/>
          <p:cNvSpPr txBox="1">
            <a:spLocks noChangeArrowheads="1"/>
          </p:cNvSpPr>
          <p:nvPr/>
        </p:nvSpPr>
        <p:spPr bwMode="auto">
          <a:xfrm>
            <a:off x="6026944" y="684610"/>
            <a:ext cx="900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a:solidFill>
                  <a:srgbClr val="777777"/>
                </a:solidFill>
                <a:latin typeface="Arial" charset="0"/>
              </a:rPr>
              <a:t>Assign</a:t>
            </a:r>
            <a:br>
              <a:rPr lang="en-US" sz="1500">
                <a:solidFill>
                  <a:srgbClr val="777777"/>
                </a:solidFill>
                <a:latin typeface="Arial" charset="0"/>
              </a:rPr>
            </a:br>
            <a:r>
              <a:rPr lang="en-US" sz="1500">
                <a:solidFill>
                  <a:srgbClr val="777777"/>
                </a:solidFill>
                <a:latin typeface="Arial" charset="0"/>
              </a:rPr>
              <a:t>to group</a:t>
            </a:r>
          </a:p>
        </p:txBody>
      </p:sp>
      <p:sp>
        <p:nvSpPr>
          <p:cNvPr id="32786" name="Text Box 21"/>
          <p:cNvSpPr txBox="1">
            <a:spLocks noChangeArrowheads="1"/>
          </p:cNvSpPr>
          <p:nvPr/>
        </p:nvSpPr>
        <p:spPr bwMode="auto">
          <a:xfrm>
            <a:off x="4545807" y="2224088"/>
            <a:ext cx="44053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r" eaLnBrk="1" hangingPunct="1"/>
            <a:r>
              <a:rPr lang="en-US" sz="1500">
                <a:solidFill>
                  <a:srgbClr val="D33941"/>
                </a:solidFill>
                <a:latin typeface="Arial" charset="0"/>
              </a:rPr>
              <a:t>no</a:t>
            </a:r>
          </a:p>
        </p:txBody>
      </p:sp>
      <p:sp>
        <p:nvSpPr>
          <p:cNvPr id="32787" name="Text Box 22"/>
          <p:cNvSpPr txBox="1">
            <a:spLocks noChangeArrowheads="1"/>
          </p:cNvSpPr>
          <p:nvPr/>
        </p:nvSpPr>
        <p:spPr bwMode="auto">
          <a:xfrm>
            <a:off x="6035279" y="1962150"/>
            <a:ext cx="53101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a:solidFill>
                  <a:srgbClr val="3F8E39"/>
                </a:solidFill>
                <a:latin typeface="Arial" charset="0"/>
              </a:rPr>
              <a:t>yes</a:t>
            </a:r>
          </a:p>
        </p:txBody>
      </p:sp>
      <p:sp>
        <p:nvSpPr>
          <p:cNvPr id="32788" name="Line 23"/>
          <p:cNvSpPr>
            <a:spLocks noChangeShapeType="1"/>
          </p:cNvSpPr>
          <p:nvPr/>
        </p:nvSpPr>
        <p:spPr bwMode="auto">
          <a:xfrm>
            <a:off x="7142560" y="2191941"/>
            <a:ext cx="0" cy="2208609"/>
          </a:xfrm>
          <a:prstGeom prst="line">
            <a:avLst/>
          </a:prstGeom>
          <a:noFill/>
          <a:ln w="19050">
            <a:solidFill>
              <a:srgbClr val="3F8E3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89" name="Line 24"/>
          <p:cNvSpPr>
            <a:spLocks noChangeShapeType="1"/>
          </p:cNvSpPr>
          <p:nvPr/>
        </p:nvSpPr>
        <p:spPr bwMode="auto">
          <a:xfrm>
            <a:off x="6113860" y="3506391"/>
            <a:ext cx="677465" cy="0"/>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90" name="Line 25"/>
          <p:cNvSpPr>
            <a:spLocks noChangeShapeType="1"/>
          </p:cNvSpPr>
          <p:nvPr/>
        </p:nvSpPr>
        <p:spPr bwMode="auto">
          <a:xfrm>
            <a:off x="6792516" y="3504010"/>
            <a:ext cx="0" cy="890588"/>
          </a:xfrm>
          <a:prstGeom prst="line">
            <a:avLst/>
          </a:prstGeom>
          <a:noFill/>
          <a:ln w="19050">
            <a:solidFill>
              <a:srgbClr val="3F8E3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92" name="Text Box 27"/>
          <p:cNvSpPr txBox="1">
            <a:spLocks noChangeArrowheads="1"/>
          </p:cNvSpPr>
          <p:nvPr/>
        </p:nvSpPr>
        <p:spPr bwMode="auto">
          <a:xfrm>
            <a:off x="1282304" y="733724"/>
            <a:ext cx="17442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dirty="0">
                <a:solidFill>
                  <a:schemeClr val="tx2"/>
                </a:solidFill>
                <a:latin typeface="Arial" charset="0"/>
              </a:rPr>
              <a:t>Nothing specified</a:t>
            </a:r>
          </a:p>
        </p:txBody>
      </p:sp>
      <p:sp>
        <p:nvSpPr>
          <p:cNvPr id="32793" name="Text Box 28"/>
          <p:cNvSpPr txBox="1">
            <a:spLocks noChangeArrowheads="1"/>
          </p:cNvSpPr>
          <p:nvPr/>
        </p:nvSpPr>
        <p:spPr bwMode="auto">
          <a:xfrm>
            <a:off x="6006703" y="2518173"/>
            <a:ext cx="900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a:solidFill>
                  <a:srgbClr val="777777"/>
                </a:solidFill>
                <a:latin typeface="Arial" charset="0"/>
              </a:rPr>
              <a:t>Assign</a:t>
            </a:r>
            <a:br>
              <a:rPr lang="en-US" sz="1500">
                <a:solidFill>
                  <a:srgbClr val="777777"/>
                </a:solidFill>
                <a:latin typeface="Arial" charset="0"/>
              </a:rPr>
            </a:br>
            <a:r>
              <a:rPr lang="en-US" sz="1500">
                <a:solidFill>
                  <a:srgbClr val="777777"/>
                </a:solidFill>
                <a:latin typeface="Arial" charset="0"/>
              </a:rPr>
              <a:t>to user</a:t>
            </a:r>
          </a:p>
        </p:txBody>
      </p:sp>
      <p:sp>
        <p:nvSpPr>
          <p:cNvPr id="32794" name="Text Box 29"/>
          <p:cNvSpPr txBox="1">
            <a:spLocks noChangeArrowheads="1"/>
          </p:cNvSpPr>
          <p:nvPr/>
        </p:nvSpPr>
        <p:spPr bwMode="auto">
          <a:xfrm>
            <a:off x="4100512" y="1571625"/>
            <a:ext cx="2006204" cy="207749"/>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350">
                <a:latin typeface="Arial" charset="0"/>
              </a:rPr>
              <a:t>Was group assigned?</a:t>
            </a:r>
          </a:p>
        </p:txBody>
      </p:sp>
      <p:sp>
        <p:nvSpPr>
          <p:cNvPr id="32795" name="Text Box 30"/>
          <p:cNvSpPr txBox="1">
            <a:spLocks noChangeArrowheads="1"/>
          </p:cNvSpPr>
          <p:nvPr/>
        </p:nvSpPr>
        <p:spPr bwMode="auto">
          <a:xfrm>
            <a:off x="6405563" y="1445419"/>
            <a:ext cx="1431131" cy="415498"/>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350">
                <a:latin typeface="Arial" charset="0"/>
              </a:rPr>
              <a:t>Default Owner and root group</a:t>
            </a:r>
          </a:p>
        </p:txBody>
      </p:sp>
      <p:sp>
        <p:nvSpPr>
          <p:cNvPr id="32796" name="Text Box 31"/>
          <p:cNvSpPr txBox="1">
            <a:spLocks noChangeArrowheads="1"/>
          </p:cNvSpPr>
          <p:nvPr/>
        </p:nvSpPr>
        <p:spPr bwMode="auto">
          <a:xfrm>
            <a:off x="6038851" y="1420416"/>
            <a:ext cx="44053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a:solidFill>
                  <a:srgbClr val="D33941"/>
                </a:solidFill>
                <a:latin typeface="Arial" charset="0"/>
              </a:rPr>
              <a:t>no</a:t>
            </a:r>
          </a:p>
        </p:txBody>
      </p:sp>
      <p:sp>
        <p:nvSpPr>
          <p:cNvPr id="32797" name="Text Box 32"/>
          <p:cNvSpPr txBox="1">
            <a:spLocks noChangeArrowheads="1"/>
          </p:cNvSpPr>
          <p:nvPr/>
        </p:nvSpPr>
        <p:spPr bwMode="auto">
          <a:xfrm>
            <a:off x="4455319" y="1771650"/>
            <a:ext cx="53101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r" eaLnBrk="1" hangingPunct="1"/>
            <a:r>
              <a:rPr lang="en-US" sz="1500">
                <a:solidFill>
                  <a:srgbClr val="008000"/>
                </a:solidFill>
                <a:latin typeface="Arial" charset="0"/>
              </a:rPr>
              <a:t>yes</a:t>
            </a:r>
          </a:p>
        </p:txBody>
      </p:sp>
      <p:sp>
        <p:nvSpPr>
          <p:cNvPr id="32798" name="Line 33"/>
          <p:cNvSpPr>
            <a:spLocks noChangeShapeType="1"/>
          </p:cNvSpPr>
          <p:nvPr/>
        </p:nvSpPr>
        <p:spPr bwMode="auto">
          <a:xfrm>
            <a:off x="7493794" y="1876426"/>
            <a:ext cx="0" cy="2508647"/>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99" name="Line 34"/>
          <p:cNvSpPr>
            <a:spLocks noChangeShapeType="1"/>
          </p:cNvSpPr>
          <p:nvPr/>
        </p:nvSpPr>
        <p:spPr bwMode="auto">
          <a:xfrm flipH="1">
            <a:off x="3800476" y="3969544"/>
            <a:ext cx="308372" cy="0"/>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800" name="Line 35"/>
          <p:cNvSpPr>
            <a:spLocks noChangeShapeType="1"/>
          </p:cNvSpPr>
          <p:nvPr/>
        </p:nvSpPr>
        <p:spPr bwMode="auto">
          <a:xfrm flipV="1">
            <a:off x="3802856" y="3090863"/>
            <a:ext cx="0" cy="878681"/>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801" name="Line 36"/>
          <p:cNvSpPr>
            <a:spLocks noChangeShapeType="1"/>
          </p:cNvSpPr>
          <p:nvPr/>
        </p:nvSpPr>
        <p:spPr bwMode="auto">
          <a:xfrm>
            <a:off x="3793332" y="3086100"/>
            <a:ext cx="417910" cy="0"/>
          </a:xfrm>
          <a:prstGeom prst="line">
            <a:avLst/>
          </a:prstGeom>
          <a:noFill/>
          <a:ln w="19050">
            <a:solidFill>
              <a:srgbClr val="3F8E3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802" name="Text Box 37"/>
          <p:cNvSpPr txBox="1">
            <a:spLocks noChangeArrowheads="1"/>
          </p:cNvSpPr>
          <p:nvPr/>
        </p:nvSpPr>
        <p:spPr bwMode="auto">
          <a:xfrm>
            <a:off x="3219450" y="3806429"/>
            <a:ext cx="53101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r" eaLnBrk="1" hangingPunct="1"/>
            <a:r>
              <a:rPr lang="en-US" sz="1500">
                <a:solidFill>
                  <a:srgbClr val="008000"/>
                </a:solidFill>
                <a:latin typeface="Arial" charset="0"/>
              </a:rPr>
              <a:t>yes</a:t>
            </a:r>
          </a:p>
        </p:txBody>
      </p:sp>
      <p:sp>
        <p:nvSpPr>
          <p:cNvPr id="32803" name="Text Box 38"/>
          <p:cNvSpPr txBox="1">
            <a:spLocks noChangeArrowheads="1"/>
          </p:cNvSpPr>
          <p:nvPr/>
        </p:nvSpPr>
        <p:spPr bwMode="auto">
          <a:xfrm>
            <a:off x="4100512" y="2026444"/>
            <a:ext cx="2006204" cy="207749"/>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350">
                <a:latin typeface="Arial" charset="0"/>
              </a:rPr>
              <a:t>Was user assigned?</a:t>
            </a:r>
          </a:p>
        </p:txBody>
      </p:sp>
      <p:sp>
        <p:nvSpPr>
          <p:cNvPr id="32804" name="Text Box 39"/>
          <p:cNvSpPr txBox="1">
            <a:spLocks noChangeArrowheads="1"/>
          </p:cNvSpPr>
          <p:nvPr/>
        </p:nvSpPr>
        <p:spPr bwMode="auto">
          <a:xfrm>
            <a:off x="4100512" y="3403998"/>
            <a:ext cx="2006204" cy="207749"/>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350">
                <a:latin typeface="Arial" charset="0"/>
              </a:rPr>
              <a:t>Was user assigned?</a:t>
            </a:r>
          </a:p>
        </p:txBody>
      </p:sp>
      <p:sp>
        <p:nvSpPr>
          <p:cNvPr id="32805" name="Text Box 41"/>
          <p:cNvSpPr txBox="1">
            <a:spLocks noChangeArrowheads="1"/>
          </p:cNvSpPr>
          <p:nvPr/>
        </p:nvSpPr>
        <p:spPr bwMode="auto">
          <a:xfrm>
            <a:off x="4545807" y="3594497"/>
            <a:ext cx="44053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r" eaLnBrk="1" hangingPunct="1"/>
            <a:r>
              <a:rPr lang="en-US" sz="1500">
                <a:solidFill>
                  <a:srgbClr val="D33941"/>
                </a:solidFill>
                <a:latin typeface="Arial" charset="0"/>
              </a:rPr>
              <a:t>no</a:t>
            </a:r>
          </a:p>
        </p:txBody>
      </p:sp>
      <p:sp>
        <p:nvSpPr>
          <p:cNvPr id="32806" name="Text Box 42"/>
          <p:cNvSpPr txBox="1">
            <a:spLocks noChangeArrowheads="1"/>
          </p:cNvSpPr>
          <p:nvPr/>
        </p:nvSpPr>
        <p:spPr bwMode="auto">
          <a:xfrm>
            <a:off x="4100512" y="3858816"/>
            <a:ext cx="2006204" cy="207749"/>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350">
                <a:latin typeface="Arial" charset="0"/>
              </a:rPr>
              <a:t>New group assigned?</a:t>
            </a:r>
          </a:p>
        </p:txBody>
      </p:sp>
      <p:sp>
        <p:nvSpPr>
          <p:cNvPr id="32807" name="Text Box 43"/>
          <p:cNvSpPr txBox="1">
            <a:spLocks noChangeArrowheads="1"/>
          </p:cNvSpPr>
          <p:nvPr/>
        </p:nvSpPr>
        <p:spPr bwMode="auto">
          <a:xfrm>
            <a:off x="4387454" y="4313635"/>
            <a:ext cx="1431131" cy="415498"/>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350">
                <a:latin typeface="Arial" charset="0"/>
              </a:rPr>
              <a:t>Assign to group</a:t>
            </a:r>
            <a:br>
              <a:rPr lang="en-US" sz="1350">
                <a:latin typeface="Arial" charset="0"/>
              </a:rPr>
            </a:br>
            <a:r>
              <a:rPr lang="en-US" sz="1350">
                <a:latin typeface="Arial" charset="0"/>
              </a:rPr>
              <a:t>supervisor</a:t>
            </a:r>
          </a:p>
        </p:txBody>
      </p:sp>
      <p:sp>
        <p:nvSpPr>
          <p:cNvPr id="32808" name="Text Box 44"/>
          <p:cNvSpPr txBox="1">
            <a:spLocks noChangeArrowheads="1"/>
          </p:cNvSpPr>
          <p:nvPr/>
        </p:nvSpPr>
        <p:spPr bwMode="auto">
          <a:xfrm>
            <a:off x="6135291" y="3262313"/>
            <a:ext cx="53101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a:solidFill>
                  <a:srgbClr val="3F8E39"/>
                </a:solidFill>
                <a:latin typeface="Arial" charset="0"/>
              </a:rPr>
              <a:t>yes</a:t>
            </a:r>
          </a:p>
        </p:txBody>
      </p:sp>
      <p:sp>
        <p:nvSpPr>
          <p:cNvPr id="32810" name="Text Box 46"/>
          <p:cNvSpPr txBox="1">
            <a:spLocks noChangeArrowheads="1"/>
          </p:cNvSpPr>
          <p:nvPr/>
        </p:nvSpPr>
        <p:spPr bwMode="auto">
          <a:xfrm>
            <a:off x="1296476" y="4328009"/>
            <a:ext cx="251817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dirty="0">
                <a:solidFill>
                  <a:schemeClr val="tx2"/>
                </a:solidFill>
                <a:latin typeface="Arial" charset="0"/>
              </a:rPr>
              <a:t>Group and user specified</a:t>
            </a:r>
          </a:p>
        </p:txBody>
      </p:sp>
      <p:sp>
        <p:nvSpPr>
          <p:cNvPr id="32811" name="Line 47"/>
          <p:cNvSpPr>
            <a:spLocks noChangeShapeType="1"/>
          </p:cNvSpPr>
          <p:nvPr/>
        </p:nvSpPr>
        <p:spPr bwMode="auto">
          <a:xfrm>
            <a:off x="3957638" y="4848225"/>
            <a:ext cx="2837260" cy="0"/>
          </a:xfrm>
          <a:prstGeom prst="line">
            <a:avLst/>
          </a:prstGeom>
          <a:noFill/>
          <a:ln w="1905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812" name="Line 48"/>
          <p:cNvSpPr>
            <a:spLocks noChangeShapeType="1"/>
          </p:cNvSpPr>
          <p:nvPr/>
        </p:nvSpPr>
        <p:spPr bwMode="auto">
          <a:xfrm flipV="1">
            <a:off x="6794897" y="4635103"/>
            <a:ext cx="0" cy="213122"/>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814" name="Text Box 50"/>
          <p:cNvSpPr txBox="1">
            <a:spLocks noChangeArrowheads="1"/>
          </p:cNvSpPr>
          <p:nvPr/>
        </p:nvSpPr>
        <p:spPr bwMode="auto">
          <a:xfrm>
            <a:off x="1282304" y="2001791"/>
            <a:ext cx="251817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dirty="0">
                <a:solidFill>
                  <a:schemeClr val="tx2"/>
                </a:solidFill>
                <a:latin typeface="Arial" charset="0"/>
              </a:rPr>
              <a:t>Group specified</a:t>
            </a:r>
          </a:p>
        </p:txBody>
      </p:sp>
      <p:sp>
        <p:nvSpPr>
          <p:cNvPr id="32815" name="Line 51"/>
          <p:cNvSpPr>
            <a:spLocks noChangeShapeType="1"/>
          </p:cNvSpPr>
          <p:nvPr/>
        </p:nvSpPr>
        <p:spPr bwMode="auto">
          <a:xfrm>
            <a:off x="3613548" y="2921794"/>
            <a:ext cx="626269" cy="0"/>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816" name="Line 52"/>
          <p:cNvSpPr>
            <a:spLocks noChangeShapeType="1"/>
          </p:cNvSpPr>
          <p:nvPr/>
        </p:nvSpPr>
        <p:spPr bwMode="auto">
          <a:xfrm>
            <a:off x="3623072" y="2571750"/>
            <a:ext cx="0" cy="345281"/>
          </a:xfrm>
          <a:prstGeom prst="line">
            <a:avLst/>
          </a:prstGeom>
          <a:noFill/>
          <a:ln w="1905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pic>
        <p:nvPicPr>
          <p:cNvPr id="5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476" y="4608170"/>
            <a:ext cx="2641096" cy="293455"/>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pic>
        <p:nvPicPr>
          <p:cNvPr id="5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476" y="2260661"/>
            <a:ext cx="2787059" cy="291888"/>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pic>
        <p:nvPicPr>
          <p:cNvPr id="5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6000" y="659919"/>
            <a:ext cx="289788" cy="24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8637" y="2498625"/>
            <a:ext cx="289788" cy="24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08747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Lesson outline</a:t>
            </a:r>
          </a:p>
        </p:txBody>
      </p:sp>
      <p:sp>
        <p:nvSpPr>
          <p:cNvPr id="33795"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Assignment basics</a:t>
            </a:r>
          </a:p>
          <a:p>
            <a:pPr>
              <a:lnSpc>
                <a:spcPct val="150000"/>
              </a:lnSpc>
              <a:buFont typeface="Arial" charset="0"/>
              <a:buChar char="•"/>
            </a:pPr>
            <a:r>
              <a:rPr lang="en-US" sz="2100">
                <a:solidFill>
                  <a:srgbClr val="C0C0C0"/>
                </a:solidFill>
              </a:rPr>
              <a:t>Group assignment</a:t>
            </a:r>
          </a:p>
          <a:p>
            <a:pPr>
              <a:lnSpc>
                <a:spcPct val="150000"/>
              </a:lnSpc>
              <a:buFont typeface="Arial" charset="0"/>
              <a:buChar char="•"/>
            </a:pPr>
            <a:r>
              <a:rPr lang="en-US" sz="2100">
                <a:solidFill>
                  <a:srgbClr val="C0C0C0"/>
                </a:solidFill>
              </a:rPr>
              <a:t>User assignment</a:t>
            </a:r>
          </a:p>
          <a:p>
            <a:pPr>
              <a:lnSpc>
                <a:spcPct val="150000"/>
              </a:lnSpc>
              <a:buFont typeface="Arial" charset="0"/>
              <a:buChar char="•"/>
            </a:pPr>
            <a:r>
              <a:rPr lang="en-US" sz="2100"/>
              <a:t>Activity escalation</a:t>
            </a:r>
          </a:p>
          <a:p>
            <a:pPr>
              <a:lnSpc>
                <a:spcPct val="150000"/>
              </a:lnSpc>
              <a:buFont typeface="Wingdings 3" pitchFamily="18" charset="2"/>
              <a:buNone/>
            </a:pPr>
            <a:endParaRPr lang="en-US" sz="2100"/>
          </a:p>
        </p:txBody>
      </p:sp>
    </p:spTree>
    <p:extLst>
      <p:ext uri="{BB962C8B-B14F-4D97-AF65-F5344CB8AC3E}">
        <p14:creationId xmlns:p14="http://schemas.microsoft.com/office/powerpoint/2010/main" val="39567324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100"/>
              <a:t>Assignment basics</a:t>
            </a:r>
          </a:p>
          <a:p>
            <a:pPr>
              <a:lnSpc>
                <a:spcPct val="150000"/>
              </a:lnSpc>
              <a:buFont typeface="Arial" charset="0"/>
              <a:buChar char="•"/>
            </a:pPr>
            <a:r>
              <a:rPr lang="en-US" sz="2100">
                <a:solidFill>
                  <a:srgbClr val="C0C0C0"/>
                </a:solidFill>
              </a:rPr>
              <a:t>Group assignment</a:t>
            </a:r>
          </a:p>
          <a:p>
            <a:pPr>
              <a:lnSpc>
                <a:spcPct val="150000"/>
              </a:lnSpc>
              <a:buFont typeface="Arial" charset="0"/>
              <a:buChar char="•"/>
            </a:pPr>
            <a:r>
              <a:rPr lang="en-US" sz="2100">
                <a:solidFill>
                  <a:srgbClr val="C0C0C0"/>
                </a:solidFill>
              </a:rPr>
              <a:t>User assignment</a:t>
            </a:r>
          </a:p>
          <a:p>
            <a:pPr>
              <a:lnSpc>
                <a:spcPct val="150000"/>
              </a:lnSpc>
              <a:buFont typeface="Arial" charset="0"/>
              <a:buChar char="•"/>
            </a:pPr>
            <a:r>
              <a:rPr lang="en-US" sz="2100">
                <a:solidFill>
                  <a:srgbClr val="C0C0C0"/>
                </a:solidFill>
              </a:rPr>
              <a:t>Activity escalation</a:t>
            </a:r>
          </a:p>
          <a:p>
            <a:pPr>
              <a:lnSpc>
                <a:spcPct val="150000"/>
              </a:lnSpc>
              <a:buFont typeface="Wingdings 3" pitchFamily="18" charset="2"/>
              <a:buNone/>
            </a:pPr>
            <a:endParaRPr lang="en-US" sz="2100">
              <a:solidFill>
                <a:srgbClr val="C0C0C0"/>
              </a:solidFill>
            </a:endParaRPr>
          </a:p>
        </p:txBody>
      </p:sp>
    </p:spTree>
    <p:extLst>
      <p:ext uri="{BB962C8B-B14F-4D97-AF65-F5344CB8AC3E}">
        <p14:creationId xmlns:p14="http://schemas.microsoft.com/office/powerpoint/2010/main" val="405013954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17602" y="257465"/>
            <a:ext cx="8318500" cy="557213"/>
          </a:xfrm>
        </p:spPr>
        <p:txBody>
          <a:bodyPr/>
          <a:lstStyle/>
          <a:p>
            <a:pPr eaLnBrk="1" hangingPunct="1"/>
            <a:r>
              <a:rPr lang="en-US" dirty="0" smtClean="0"/>
              <a:t>Exception rules</a:t>
            </a:r>
          </a:p>
        </p:txBody>
      </p:sp>
      <p:sp>
        <p:nvSpPr>
          <p:cNvPr id="34819" name="Rectangle 3"/>
          <p:cNvSpPr>
            <a:spLocks noGrp="1" noChangeArrowheads="1"/>
          </p:cNvSpPr>
          <p:nvPr>
            <p:ph type="body" sz="half" idx="1"/>
          </p:nvPr>
        </p:nvSpPr>
        <p:spPr>
          <a:xfrm>
            <a:off x="506449" y="2352326"/>
            <a:ext cx="6265069" cy="2284810"/>
          </a:xfrm>
        </p:spPr>
        <p:txBody>
          <a:bodyPr/>
          <a:lstStyle/>
          <a:p>
            <a:r>
              <a:rPr lang="en-US" dirty="0" smtClean="0"/>
              <a:t>Identify objects that need attention, such as:</a:t>
            </a:r>
          </a:p>
          <a:p>
            <a:pPr lvl="1"/>
            <a:r>
              <a:rPr lang="en-US" dirty="0" smtClean="0"/>
              <a:t>Work that has not been completed on time</a:t>
            </a:r>
          </a:p>
          <a:p>
            <a:r>
              <a:rPr lang="en-US" dirty="0" smtClean="0"/>
              <a:t>Provide appropriate action, such as:</a:t>
            </a:r>
          </a:p>
          <a:p>
            <a:pPr lvl="1"/>
            <a:r>
              <a:rPr lang="en-US" dirty="0" smtClean="0"/>
              <a:t>Creating additional activities, often for a supervisor</a:t>
            </a:r>
          </a:p>
          <a:p>
            <a:r>
              <a:rPr lang="en-US" dirty="0" smtClean="0"/>
              <a:t>Are executed on a scheduled basis</a:t>
            </a:r>
          </a:p>
          <a:p>
            <a:pPr lvl="1"/>
            <a:r>
              <a:rPr lang="en-US" dirty="0" smtClean="0"/>
              <a:t>In base application, once every 30 minutes</a:t>
            </a:r>
          </a:p>
        </p:txBody>
      </p:sp>
      <p:pic>
        <p:nvPicPr>
          <p:cNvPr id="2" name="Picture 1"/>
          <p:cNvPicPr>
            <a:picLocks noChangeAspect="1"/>
          </p:cNvPicPr>
          <p:nvPr/>
        </p:nvPicPr>
        <p:blipFill>
          <a:blip r:embed="rId3"/>
          <a:stretch>
            <a:fillRect/>
          </a:stretch>
        </p:blipFill>
        <p:spPr>
          <a:xfrm>
            <a:off x="2194465" y="1182232"/>
            <a:ext cx="4295544" cy="802539"/>
          </a:xfrm>
          <a:prstGeom prst="rect">
            <a:avLst/>
          </a:prstGeom>
          <a:ln>
            <a:solidFill>
              <a:schemeClr val="tx2"/>
            </a:solidFill>
          </a:ln>
        </p:spPr>
      </p:pic>
    </p:spTree>
    <p:extLst>
      <p:ext uri="{BB962C8B-B14F-4D97-AF65-F5344CB8AC3E}">
        <p14:creationId xmlns:p14="http://schemas.microsoft.com/office/powerpoint/2010/main" val="376170685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Batch process escalates activities</a:t>
            </a:r>
          </a:p>
        </p:txBody>
      </p:sp>
      <p:sp>
        <p:nvSpPr>
          <p:cNvPr id="35843" name="Rectangle 3"/>
          <p:cNvSpPr>
            <a:spLocks noGrp="1" noChangeArrowheads="1"/>
          </p:cNvSpPr>
          <p:nvPr>
            <p:ph idx="1"/>
          </p:nvPr>
        </p:nvSpPr>
        <p:spPr>
          <a:xfrm>
            <a:off x="444500" y="1104098"/>
            <a:ext cx="8318500" cy="4114800"/>
          </a:xfrm>
        </p:spPr>
        <p:txBody>
          <a:bodyPr/>
          <a:lstStyle/>
          <a:p>
            <a:pPr>
              <a:buFont typeface="Arial" charset="0"/>
              <a:buChar char="•"/>
            </a:pPr>
            <a:r>
              <a:rPr lang="en-US" dirty="0" smtClean="0"/>
              <a:t>The activity escalation batch process runs on a scheduled basis</a:t>
            </a:r>
          </a:p>
          <a:p>
            <a:pPr lvl="1"/>
            <a:r>
              <a:rPr lang="en-US" dirty="0" smtClean="0"/>
              <a:t>Causes rules in </a:t>
            </a:r>
            <a:r>
              <a:rPr lang="en-US" b="1" dirty="0" smtClean="0">
                <a:latin typeface="Courier New" pitchFamily="49" charset="0"/>
                <a:cs typeface="Courier New" pitchFamily="49" charset="0"/>
              </a:rPr>
              <a:t>Activity Escalation </a:t>
            </a:r>
            <a:r>
              <a:rPr lang="en-US" dirty="0" smtClean="0"/>
              <a:t>rule set to be run</a:t>
            </a:r>
          </a:p>
          <a:p>
            <a:pPr>
              <a:buFont typeface="Arial" charset="0"/>
              <a:buChar char="•"/>
            </a:pPr>
            <a:r>
              <a:rPr lang="en-US" dirty="0" smtClean="0"/>
              <a:t>Rules are executed against activities that:</a:t>
            </a:r>
          </a:p>
          <a:p>
            <a:pPr lvl="1"/>
            <a:r>
              <a:rPr lang="en-US" dirty="0" smtClean="0"/>
              <a:t>Have not yet been escalated </a:t>
            </a:r>
          </a:p>
          <a:p>
            <a:pPr lvl="1">
              <a:buFont typeface="Wingdings 2" pitchFamily="18" charset="2"/>
              <a:buNone/>
            </a:pPr>
            <a:r>
              <a:rPr lang="en-US" dirty="0" smtClean="0"/>
              <a:t>    AND</a:t>
            </a:r>
          </a:p>
          <a:p>
            <a:pPr lvl="1"/>
            <a:r>
              <a:rPr lang="en-US" dirty="0" smtClean="0"/>
              <a:t>Have an escalation date on or before the current date </a:t>
            </a:r>
          </a:p>
          <a:p>
            <a:pPr>
              <a:buFont typeface="Arial" charset="0"/>
              <a:buChar char="•"/>
            </a:pPr>
            <a:r>
              <a:rPr lang="en-US" dirty="0" smtClean="0"/>
              <a:t>Escalated activities are flagged in the UI </a:t>
            </a:r>
          </a:p>
          <a:p>
            <a:pPr lvl="1">
              <a:buFont typeface="Wingdings 2" pitchFamily="18" charset="2"/>
              <a:buNone/>
            </a:pPr>
            <a:r>
              <a:rPr lang="en-US" dirty="0" smtClean="0"/>
              <a:t>    </a:t>
            </a:r>
          </a:p>
          <a:p>
            <a:pPr lvl="1"/>
            <a:endParaRPr lang="en-US" dirty="0" smtClean="0"/>
          </a:p>
        </p:txBody>
      </p:sp>
      <p:grpSp>
        <p:nvGrpSpPr>
          <p:cNvPr id="35845" name="Group 11"/>
          <p:cNvGrpSpPr>
            <a:grpSpLocks/>
          </p:cNvGrpSpPr>
          <p:nvPr/>
        </p:nvGrpSpPr>
        <p:grpSpPr bwMode="auto">
          <a:xfrm>
            <a:off x="5968603" y="3238826"/>
            <a:ext cx="272384" cy="312329"/>
            <a:chOff x="4054" y="206"/>
            <a:chExt cx="641" cy="735"/>
          </a:xfrm>
        </p:grpSpPr>
        <p:sp>
          <p:nvSpPr>
            <p:cNvPr id="35850" name="Oval 12"/>
            <p:cNvSpPr>
              <a:spLocks noChangeArrowheads="1"/>
            </p:cNvSpPr>
            <p:nvPr/>
          </p:nvSpPr>
          <p:spPr bwMode="auto">
            <a:xfrm>
              <a:off x="4054" y="254"/>
              <a:ext cx="0" cy="687"/>
            </a:xfrm>
            <a:prstGeom prst="ellipse">
              <a:avLst/>
            </a:prstGeom>
            <a:solidFill>
              <a:schemeClr val="tx1"/>
            </a:solidFill>
            <a:ln w="28575" algn="ctr">
              <a:solidFill>
                <a:schemeClr val="bg1"/>
              </a:solidFill>
              <a:round/>
              <a:headEnd/>
              <a:tailEnd/>
            </a:ln>
          </p:spPr>
          <p:txBody>
            <a:bodyPr wrap="none" lIns="0" tIns="0" rIns="0" bIns="0" anchor="ctr">
              <a:spAutoFit/>
            </a:bodyPr>
            <a:lstStyle/>
            <a:p>
              <a:endParaRPr lang="en-US" sz="1350"/>
            </a:p>
          </p:txBody>
        </p:sp>
        <p:sp>
          <p:nvSpPr>
            <p:cNvPr id="35851" name="Line 13"/>
            <p:cNvSpPr>
              <a:spLocks noChangeShapeType="1"/>
            </p:cNvSpPr>
            <p:nvPr/>
          </p:nvSpPr>
          <p:spPr bwMode="auto">
            <a:xfrm flipV="1">
              <a:off x="4499" y="206"/>
              <a:ext cx="0" cy="40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sz="1350"/>
            </a:p>
          </p:txBody>
        </p:sp>
        <p:sp>
          <p:nvSpPr>
            <p:cNvPr id="35852" name="Line 14"/>
            <p:cNvSpPr>
              <a:spLocks noChangeShapeType="1"/>
            </p:cNvSpPr>
            <p:nvPr/>
          </p:nvSpPr>
          <p:spPr bwMode="auto">
            <a:xfrm flipV="1">
              <a:off x="4499" y="478"/>
              <a:ext cx="196" cy="13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sz="1350"/>
            </a:p>
          </p:txBody>
        </p:sp>
      </p:grpSp>
      <p:grpSp>
        <p:nvGrpSpPr>
          <p:cNvPr id="20" name="Group 19"/>
          <p:cNvGrpSpPr>
            <a:grpSpLocks/>
          </p:cNvGrpSpPr>
          <p:nvPr/>
        </p:nvGrpSpPr>
        <p:grpSpPr bwMode="auto">
          <a:xfrm rot="16200000" flipH="1">
            <a:off x="7696219" y="264001"/>
            <a:ext cx="620713" cy="641350"/>
            <a:chOff x="2438" y="1135"/>
            <a:chExt cx="2663" cy="2747"/>
          </a:xfrm>
        </p:grpSpPr>
        <p:sp>
          <p:nvSpPr>
            <p:cNvPr id="21" name="Freeform 20"/>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pPr>
                <a:defRPr/>
              </a:pPr>
              <a:endParaRPr lang="en-US" dirty="0"/>
            </a:p>
          </p:txBody>
        </p:sp>
        <p:sp>
          <p:nvSpPr>
            <p:cNvPr id="22" name="AutoShape 18"/>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23" name="Group 22"/>
          <p:cNvGrpSpPr>
            <a:grpSpLocks/>
          </p:cNvGrpSpPr>
          <p:nvPr/>
        </p:nvGrpSpPr>
        <p:grpSpPr bwMode="auto">
          <a:xfrm>
            <a:off x="5561168" y="3238826"/>
            <a:ext cx="638175" cy="811212"/>
            <a:chOff x="2401" y="425"/>
            <a:chExt cx="907" cy="1154"/>
          </a:xfrm>
        </p:grpSpPr>
        <p:sp>
          <p:nvSpPr>
            <p:cNvPr id="24" name="Rectangle 23"/>
            <p:cNvSpPr>
              <a:spLocks noChangeArrowheads="1"/>
            </p:cNvSpPr>
            <p:nvPr/>
          </p:nvSpPr>
          <p:spPr bwMode="auto">
            <a:xfrm>
              <a:off x="2401" y="591"/>
              <a:ext cx="907" cy="988"/>
            </a:xfrm>
            <a:prstGeom prst="rect">
              <a:avLst/>
            </a:prstGeom>
            <a:solidFill>
              <a:srgbClr val="FFFFCC"/>
            </a:solidFill>
            <a:ln w="12700">
              <a:solidFill>
                <a:schemeClr val="tx2"/>
              </a:solidFill>
              <a:miter lim="800000"/>
              <a:headEnd/>
              <a:tailEnd/>
            </a:ln>
          </p:spPr>
          <p:txBody>
            <a:bodyPr wrap="none" anchor="ct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25" name="Line 6"/>
            <p:cNvSpPr>
              <a:spLocks noChangeShapeType="1"/>
            </p:cNvSpPr>
            <p:nvPr/>
          </p:nvSpPr>
          <p:spPr bwMode="auto">
            <a:xfrm>
              <a:off x="2582" y="1384"/>
              <a:ext cx="550"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26" name="Line 7"/>
            <p:cNvSpPr>
              <a:spLocks noChangeShapeType="1"/>
            </p:cNvSpPr>
            <p:nvPr/>
          </p:nvSpPr>
          <p:spPr bwMode="auto">
            <a:xfrm>
              <a:off x="2577" y="1154"/>
              <a:ext cx="550"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27" name="Rectangle 26"/>
            <p:cNvSpPr>
              <a:spLocks noChangeArrowheads="1"/>
            </p:cNvSpPr>
            <p:nvPr/>
          </p:nvSpPr>
          <p:spPr bwMode="auto">
            <a:xfrm rot="2658430">
              <a:off x="2944" y="425"/>
              <a:ext cx="225" cy="506"/>
            </a:xfrm>
            <a:prstGeom prst="rect">
              <a:avLst/>
            </a:prstGeom>
            <a:solidFill>
              <a:srgbClr val="FF0000"/>
            </a:solidFill>
            <a:ln w="28575" algn="ctr">
              <a:solidFill>
                <a:schemeClr val="tx2"/>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28" name="Freeform 27"/>
            <p:cNvSpPr>
              <a:spLocks/>
            </p:cNvSpPr>
            <p:nvPr/>
          </p:nvSpPr>
          <p:spPr bwMode="auto">
            <a:xfrm>
              <a:off x="2643" y="789"/>
              <a:ext cx="309" cy="257"/>
            </a:xfrm>
            <a:custGeom>
              <a:avLst/>
              <a:gdLst>
                <a:gd name="T0" fmla="*/ 10510 w 234"/>
                <a:gd name="T1" fmla="*/ 0 h 195"/>
                <a:gd name="T2" fmla="*/ 2333 w 234"/>
                <a:gd name="T3" fmla="*/ 3432 h 195"/>
                <a:gd name="T4" fmla="*/ 0 w 234"/>
                <a:gd name="T5" fmla="*/ 16180 h 195"/>
                <a:gd name="T6" fmla="*/ 15401 w 234"/>
                <a:gd name="T7" fmla="*/ 16180 h 195"/>
                <a:gd name="T8" fmla="*/ 20010 w 234"/>
                <a:gd name="T9" fmla="*/ 9164 h 195"/>
                <a:gd name="T10" fmla="*/ 1051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chemeClr val="tx2"/>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29" name="Line 10"/>
            <p:cNvSpPr>
              <a:spLocks noChangeShapeType="1"/>
            </p:cNvSpPr>
            <p:nvPr/>
          </p:nvSpPr>
          <p:spPr bwMode="auto">
            <a:xfrm flipH="1">
              <a:off x="2703" y="891"/>
              <a:ext cx="147" cy="106"/>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30" name="Group 29"/>
          <p:cNvGrpSpPr>
            <a:grpSpLocks/>
          </p:cNvGrpSpPr>
          <p:nvPr/>
        </p:nvGrpSpPr>
        <p:grpSpPr bwMode="auto">
          <a:xfrm>
            <a:off x="5154848" y="3234114"/>
            <a:ext cx="504825" cy="504825"/>
            <a:chOff x="4054" y="152"/>
            <a:chExt cx="891" cy="891"/>
          </a:xfrm>
          <a:solidFill>
            <a:schemeClr val="bg1"/>
          </a:solidFill>
        </p:grpSpPr>
        <p:sp>
          <p:nvSpPr>
            <p:cNvPr id="31" name="Oval 30"/>
            <p:cNvSpPr>
              <a:spLocks noChangeArrowheads="1"/>
            </p:cNvSpPr>
            <p:nvPr/>
          </p:nvSpPr>
          <p:spPr bwMode="auto">
            <a:xfrm>
              <a:off x="4054" y="152"/>
              <a:ext cx="891" cy="891"/>
            </a:xfrm>
            <a:prstGeom prst="ellipse">
              <a:avLst/>
            </a:prstGeom>
            <a:grpFill/>
            <a:ln w="28575" algn="ctr">
              <a:solidFill>
                <a:schemeClr val="tx2"/>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32" name="Line 13"/>
            <p:cNvSpPr>
              <a:spLocks noChangeShapeType="1"/>
            </p:cNvSpPr>
            <p:nvPr/>
          </p:nvSpPr>
          <p:spPr bwMode="auto">
            <a:xfrm flipV="1">
              <a:off x="4499" y="206"/>
              <a:ext cx="0" cy="403"/>
            </a:xfrm>
            <a:prstGeom prst="line">
              <a:avLst/>
            </a:prstGeom>
            <a:grpFill/>
            <a:ln w="28575">
              <a:solidFill>
                <a:schemeClr val="tx2"/>
              </a:solidFill>
              <a:round/>
              <a:headEnd/>
              <a:tailEnd type="triangle" w="med" len="med"/>
            </a:ln>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33" name="Line 14"/>
            <p:cNvSpPr>
              <a:spLocks noChangeShapeType="1"/>
            </p:cNvSpPr>
            <p:nvPr/>
          </p:nvSpPr>
          <p:spPr bwMode="auto">
            <a:xfrm flipV="1">
              <a:off x="4499" y="478"/>
              <a:ext cx="196" cy="131"/>
            </a:xfrm>
            <a:prstGeom prst="line">
              <a:avLst/>
            </a:prstGeom>
            <a:grpFill/>
            <a:ln w="28575">
              <a:solidFill>
                <a:schemeClr val="tx2"/>
              </a:solidFill>
              <a:round/>
              <a:headEnd/>
              <a:tailEnd type="triangle" w="med" len="med"/>
            </a:ln>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sp>
        <p:nvSpPr>
          <p:cNvPr id="3" name="Rectangle 2"/>
          <p:cNvSpPr/>
          <p:nvPr/>
        </p:nvSpPr>
        <p:spPr>
          <a:xfrm>
            <a:off x="4614901" y="320114"/>
            <a:ext cx="4572000" cy="584775"/>
          </a:xfrm>
          <a:prstGeom prst="rect">
            <a:avLst/>
          </a:prstGeom>
        </p:spPr>
        <p:txBody>
          <a:bodyPr>
            <a:spAutoFit/>
          </a:bodyPr>
          <a:lstStyle/>
          <a:p>
            <a:pPr algn="ctr"/>
            <a:r>
              <a:rPr lang="en-US" sz="1600" b="1" dirty="0">
                <a:solidFill>
                  <a:schemeClr val="tx2"/>
                </a:solidFill>
                <a:latin typeface="Arial" charset="0"/>
              </a:rPr>
              <a:t>activity</a:t>
            </a:r>
            <a:br>
              <a:rPr lang="en-US" sz="1600" b="1" dirty="0">
                <a:solidFill>
                  <a:schemeClr val="tx2"/>
                </a:solidFill>
                <a:latin typeface="Arial" charset="0"/>
              </a:rPr>
            </a:br>
            <a:r>
              <a:rPr lang="en-US" sz="1600" b="1" dirty="0">
                <a:solidFill>
                  <a:schemeClr val="tx2"/>
                </a:solidFill>
                <a:latin typeface="Arial" charset="0"/>
              </a:rPr>
              <a:t>escalation</a:t>
            </a:r>
          </a:p>
        </p:txBody>
      </p:sp>
    </p:spTree>
    <p:extLst>
      <p:ext uri="{BB962C8B-B14F-4D97-AF65-F5344CB8AC3E}">
        <p14:creationId xmlns:p14="http://schemas.microsoft.com/office/powerpoint/2010/main" val="325705661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p:txBody>
          <a:bodyPr/>
          <a:lstStyle/>
          <a:p>
            <a:pPr eaLnBrk="1" hangingPunct="1"/>
            <a:r>
              <a:rPr lang="en-US" smtClean="0"/>
              <a:t>Specifying when to escalate an activity</a:t>
            </a:r>
          </a:p>
        </p:txBody>
      </p:sp>
      <p:sp>
        <p:nvSpPr>
          <p:cNvPr id="36871" name="AutoShape 8"/>
          <p:cNvSpPr>
            <a:spLocks noChangeArrowheads="1"/>
          </p:cNvSpPr>
          <p:nvPr/>
        </p:nvSpPr>
        <p:spPr bwMode="auto">
          <a:xfrm>
            <a:off x="3987403" y="4262818"/>
            <a:ext cx="214313" cy="22784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35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490" y="3786520"/>
            <a:ext cx="4572000" cy="1035844"/>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36870" name="Text Box 7"/>
          <p:cNvSpPr txBox="1">
            <a:spLocks noChangeArrowheads="1"/>
          </p:cNvSpPr>
          <p:nvPr/>
        </p:nvSpPr>
        <p:spPr bwMode="auto">
          <a:xfrm>
            <a:off x="4831650" y="3135020"/>
            <a:ext cx="3021806" cy="692497"/>
          </a:xfrm>
          <a:prstGeom prst="rect">
            <a:avLst/>
          </a:prstGeom>
          <a:solidFill>
            <a:schemeClr val="tx1"/>
          </a:solidFill>
          <a:ln>
            <a:noFill/>
          </a:ln>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dirty="0">
                <a:latin typeface="Arial" charset="0"/>
              </a:rPr>
              <a:t>Activity Opened:       12/20/2013   Escalation days:       20        Escalate on:              01/09/2014</a:t>
            </a:r>
          </a:p>
        </p:txBody>
      </p:sp>
      <p:sp>
        <p:nvSpPr>
          <p:cNvPr id="13" name="AutoShape 11"/>
          <p:cNvSpPr>
            <a:spLocks noChangeArrowheads="1"/>
          </p:cNvSpPr>
          <p:nvPr/>
        </p:nvSpPr>
        <p:spPr bwMode="auto">
          <a:xfrm>
            <a:off x="2280211" y="4618296"/>
            <a:ext cx="251749" cy="26043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p>
            <a:endParaRPr lang="en-US" sz="1350"/>
          </a:p>
        </p:txBody>
      </p:sp>
      <p:pic>
        <p:nvPicPr>
          <p:cNvPr id="2" name="Picture 1"/>
          <p:cNvPicPr>
            <a:picLocks noChangeAspect="1"/>
          </p:cNvPicPr>
          <p:nvPr/>
        </p:nvPicPr>
        <p:blipFill rotWithShape="1">
          <a:blip r:embed="rId4"/>
          <a:srcRect t="7018"/>
          <a:stretch/>
        </p:blipFill>
        <p:spPr>
          <a:xfrm>
            <a:off x="544667" y="858644"/>
            <a:ext cx="7651479" cy="2276376"/>
          </a:xfrm>
          <a:prstGeom prst="rect">
            <a:avLst/>
          </a:prstGeom>
          <a:ln>
            <a:solidFill>
              <a:schemeClr val="tx2"/>
            </a:solidFill>
          </a:ln>
        </p:spPr>
      </p:pic>
      <p:sp>
        <p:nvSpPr>
          <p:cNvPr id="36874" name="AutoShape 11"/>
          <p:cNvSpPr>
            <a:spLocks noChangeArrowheads="1"/>
          </p:cNvSpPr>
          <p:nvPr/>
        </p:nvSpPr>
        <p:spPr bwMode="auto">
          <a:xfrm>
            <a:off x="3060123" y="1995128"/>
            <a:ext cx="2620566" cy="104570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p>
            <a:endParaRPr lang="en-US" sz="1350"/>
          </a:p>
        </p:txBody>
      </p:sp>
    </p:spTree>
    <p:extLst>
      <p:ext uri="{BB962C8B-B14F-4D97-AF65-F5344CB8AC3E}">
        <p14:creationId xmlns:p14="http://schemas.microsoft.com/office/powerpoint/2010/main" val="166914676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 escalation rule </a:t>
            </a:r>
            <a:r>
              <a:rPr lang="en-US" smtClean="0"/>
              <a:t>example (1 of 3)</a:t>
            </a:r>
            <a:endParaRPr lang="en-US"/>
          </a:p>
        </p:txBody>
      </p:sp>
      <p:sp>
        <p:nvSpPr>
          <p:cNvPr id="3" name="Content Placeholder 2"/>
          <p:cNvSpPr>
            <a:spLocks noGrp="1"/>
          </p:cNvSpPr>
          <p:nvPr>
            <p:ph idx="1"/>
          </p:nvPr>
        </p:nvSpPr>
        <p:spPr>
          <a:xfrm>
            <a:off x="551028" y="818525"/>
            <a:ext cx="6238875" cy="2552218"/>
          </a:xfrm>
        </p:spPr>
        <p:txBody>
          <a:bodyPr/>
          <a:lstStyle/>
          <a:p>
            <a:r>
              <a:rPr lang="en-US" dirty="0" smtClean="0"/>
              <a:t>Requirement: Whenever an activity is escalated:</a:t>
            </a:r>
          </a:p>
          <a:p>
            <a:pPr marL="642938" lvl="1" indent="-342900">
              <a:buFont typeface="+mj-lt"/>
              <a:buAutoNum type="arabicPeriod"/>
            </a:pPr>
            <a:r>
              <a:rPr lang="en-US" dirty="0" smtClean="0"/>
              <a:t>Create an escalation activity</a:t>
            </a:r>
          </a:p>
          <a:p>
            <a:pPr marL="642938" lvl="1" indent="-342900">
              <a:buFont typeface="+mj-lt"/>
              <a:buAutoNum type="arabicPeriod"/>
            </a:pPr>
            <a:r>
              <a:rPr lang="en-US" dirty="0" smtClean="0"/>
              <a:t>Assign the new activity to the supervisor of the </a:t>
            </a:r>
            <a:r>
              <a:rPr lang="en-US" dirty="0"/>
              <a:t>escalated </a:t>
            </a:r>
            <a:r>
              <a:rPr lang="en-US" dirty="0" smtClean="0"/>
              <a:t>activity's assigned group</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571" y="2114425"/>
            <a:ext cx="6549250" cy="954233"/>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1750074" y="3308260"/>
            <a:ext cx="5738747" cy="715581"/>
          </a:xfrm>
          <a:prstGeom prst="rect">
            <a:avLst/>
          </a:prstGeom>
          <a:noFill/>
        </p:spPr>
        <p:txBody>
          <a:bodyPr wrap="square" rtlCol="0">
            <a:spAutoFit/>
          </a:bodyPr>
          <a:lstStyle/>
          <a:p>
            <a:r>
              <a:rPr lang="en-US" sz="1350">
                <a:solidFill>
                  <a:srgbClr val="C00000"/>
                </a:solidFill>
                <a:latin typeface="Arial" pitchFamily="34" charset="0"/>
                <a:cs typeface="Arial" pitchFamily="34" charset="0"/>
              </a:rPr>
              <a:t>When this activity was escalated,</a:t>
            </a:r>
            <a:br>
              <a:rPr lang="en-US" sz="1350">
                <a:solidFill>
                  <a:srgbClr val="C00000"/>
                </a:solidFill>
                <a:latin typeface="Arial" pitchFamily="34" charset="0"/>
                <a:cs typeface="Arial" pitchFamily="34" charset="0"/>
              </a:rPr>
            </a:br>
            <a:r>
              <a:rPr lang="en-US" sz="1350">
                <a:solidFill>
                  <a:srgbClr val="C00000"/>
                </a:solidFill>
                <a:latin typeface="Arial" pitchFamily="34" charset="0"/>
                <a:cs typeface="Arial" pitchFamily="34" charset="0"/>
              </a:rPr>
              <a:t>	the escalation activity was created </a:t>
            </a:r>
            <a:br>
              <a:rPr lang="en-US" sz="1350">
                <a:solidFill>
                  <a:srgbClr val="C00000"/>
                </a:solidFill>
                <a:latin typeface="Arial" pitchFamily="34" charset="0"/>
                <a:cs typeface="Arial" pitchFamily="34" charset="0"/>
              </a:rPr>
            </a:br>
            <a:r>
              <a:rPr lang="en-US" sz="1350">
                <a:solidFill>
                  <a:srgbClr val="C00000"/>
                </a:solidFill>
                <a:latin typeface="Arial" pitchFamily="34" charset="0"/>
                <a:cs typeface="Arial" pitchFamily="34" charset="0"/>
              </a:rPr>
              <a:t>	and assigned to the group supervisor</a:t>
            </a:r>
            <a:endParaRPr lang="en-US" sz="1350" dirty="0" err="1">
              <a:solidFill>
                <a:srgbClr val="C00000"/>
              </a:solidFill>
              <a:latin typeface="Arial" pitchFamily="34" charset="0"/>
              <a:cs typeface="Arial" pitchFamily="34" charset="0"/>
            </a:endParaRPr>
          </a:p>
        </p:txBody>
      </p:sp>
      <p:cxnSp>
        <p:nvCxnSpPr>
          <p:cNvPr id="6" name="Straight Connector 5"/>
          <p:cNvCxnSpPr/>
          <p:nvPr/>
        </p:nvCxnSpPr>
        <p:spPr bwMode="auto">
          <a:xfrm flipH="1">
            <a:off x="2901242" y="3027463"/>
            <a:ext cx="486136" cy="321992"/>
          </a:xfrm>
          <a:prstGeom prst="line">
            <a:avLst/>
          </a:prstGeom>
          <a:noFill/>
          <a:ln w="19050" cap="flat" cmpd="sng" algn="ctr">
            <a:solidFill>
              <a:srgbClr val="D33941"/>
            </a:solidFill>
            <a:prstDash val="solid"/>
            <a:round/>
            <a:headEnd type="none" w="med" len="med"/>
            <a:tailEnd type="none" w="med" len="med"/>
          </a:ln>
          <a:effectLst/>
        </p:spPr>
      </p:cxnSp>
      <p:sp>
        <p:nvSpPr>
          <p:cNvPr id="8" name="Freeform 7"/>
          <p:cNvSpPr/>
          <p:nvPr/>
        </p:nvSpPr>
        <p:spPr>
          <a:xfrm>
            <a:off x="4538546" y="2520176"/>
            <a:ext cx="858733" cy="1170878"/>
          </a:xfrm>
          <a:custGeom>
            <a:avLst/>
            <a:gdLst>
              <a:gd name="connsiteX0" fmla="*/ 578734 w 1049895"/>
              <a:gd name="connsiteY0" fmla="*/ 1469985 h 1469985"/>
              <a:gd name="connsiteX1" fmla="*/ 1030147 w 1049895"/>
              <a:gd name="connsiteY1" fmla="*/ 486137 h 1469985"/>
              <a:gd name="connsiteX2" fmla="*/ 0 w 1049895"/>
              <a:gd name="connsiteY2" fmla="*/ 0 h 1469985"/>
            </a:gdLst>
            <a:ahLst/>
            <a:cxnLst>
              <a:cxn ang="0">
                <a:pos x="connsiteX0" y="connsiteY0"/>
              </a:cxn>
              <a:cxn ang="0">
                <a:pos x="connsiteX1" y="connsiteY1"/>
              </a:cxn>
              <a:cxn ang="0">
                <a:pos x="connsiteX2" y="connsiteY2"/>
              </a:cxn>
            </a:cxnLst>
            <a:rect l="l" t="t" r="r" b="b"/>
            <a:pathLst>
              <a:path w="1049895" h="1469985">
                <a:moveTo>
                  <a:pt x="578734" y="1469985"/>
                </a:moveTo>
                <a:cubicBezTo>
                  <a:pt x="852668" y="1100559"/>
                  <a:pt x="1126603" y="731134"/>
                  <a:pt x="1030147" y="486137"/>
                </a:cubicBezTo>
                <a:cubicBezTo>
                  <a:pt x="933691" y="241139"/>
                  <a:pt x="466845" y="120569"/>
                  <a:pt x="0" y="0"/>
                </a:cubicBezTo>
              </a:path>
            </a:pathLst>
          </a:custGeom>
          <a:ln w="19050">
            <a:solidFill>
              <a:srgbClr val="D33941"/>
            </a:solidFill>
          </a:ln>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chemeClr val="tx1"/>
              </a:buClr>
            </a:pPr>
            <a:endParaRPr lang="en-US" sz="1500" b="1">
              <a:solidFill>
                <a:srgbClr val="FF0000"/>
              </a:solidFill>
              <a:latin typeface="Arial" charset="0"/>
            </a:endParaRPr>
          </a:p>
        </p:txBody>
      </p:sp>
    </p:spTree>
    <p:extLst>
      <p:ext uri="{BB962C8B-B14F-4D97-AF65-F5344CB8AC3E}">
        <p14:creationId xmlns:p14="http://schemas.microsoft.com/office/powerpoint/2010/main" val="336084457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014" y="1126759"/>
            <a:ext cx="6183019" cy="3594511"/>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37890" name="Title 3"/>
          <p:cNvSpPr>
            <a:spLocks noGrp="1"/>
          </p:cNvSpPr>
          <p:nvPr>
            <p:ph type="title"/>
          </p:nvPr>
        </p:nvSpPr>
        <p:spPr/>
        <p:txBody>
          <a:bodyPr/>
          <a:lstStyle/>
          <a:p>
            <a:r>
              <a:rPr lang="en-US" dirty="0"/>
              <a:t>Activity escalation rule example </a:t>
            </a:r>
            <a:r>
              <a:rPr lang="en-US" dirty="0" smtClean="0"/>
              <a:t>(2 </a:t>
            </a:r>
            <a:r>
              <a:rPr lang="en-US" dirty="0"/>
              <a:t>of 3</a:t>
            </a:r>
            <a:r>
              <a:rPr lang="en-US" dirty="0" smtClean="0"/>
              <a:t>)</a:t>
            </a:r>
            <a:br>
              <a:rPr lang="en-US" dirty="0" smtClean="0"/>
            </a:br>
            <a:r>
              <a:rPr lang="en-US" sz="2100" dirty="0"/>
              <a:t>creating escalation activity</a:t>
            </a:r>
          </a:p>
        </p:txBody>
      </p:sp>
      <p:sp>
        <p:nvSpPr>
          <p:cNvPr id="37892" name="AutoShape 4"/>
          <p:cNvSpPr>
            <a:spLocks noChangeArrowheads="1"/>
          </p:cNvSpPr>
          <p:nvPr/>
        </p:nvSpPr>
        <p:spPr bwMode="auto">
          <a:xfrm>
            <a:off x="1408512" y="1403067"/>
            <a:ext cx="6375481" cy="1476344"/>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p>
            <a:endParaRPr lang="en-US" sz="1350"/>
          </a:p>
        </p:txBody>
      </p:sp>
    </p:spTree>
    <p:extLst>
      <p:ext uri="{BB962C8B-B14F-4D97-AF65-F5344CB8AC3E}">
        <p14:creationId xmlns:p14="http://schemas.microsoft.com/office/powerpoint/2010/main" val="358483070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387" y="1942663"/>
            <a:ext cx="6034859" cy="1565356"/>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392" y="3850070"/>
            <a:ext cx="5353854" cy="980706"/>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38914" name="Rectangle 2"/>
          <p:cNvSpPr>
            <a:spLocks noGrp="1" noChangeArrowheads="1"/>
          </p:cNvSpPr>
          <p:nvPr>
            <p:ph type="title"/>
          </p:nvPr>
        </p:nvSpPr>
        <p:spPr/>
        <p:txBody>
          <a:bodyPr/>
          <a:lstStyle/>
          <a:p>
            <a:pPr eaLnBrk="1" hangingPunct="1"/>
            <a:r>
              <a:rPr lang="en-US"/>
              <a:t>Activity escalation rule example </a:t>
            </a:r>
            <a:r>
              <a:rPr lang="en-US" smtClean="0"/>
              <a:t>(3 </a:t>
            </a:r>
            <a:r>
              <a:rPr lang="en-US"/>
              <a:t>of 3) </a:t>
            </a:r>
            <a:r>
              <a:rPr lang="en-US" sz="2100"/>
              <a:t>assigning escalated activity, logging  activity</a:t>
            </a:r>
          </a:p>
        </p:txBody>
      </p:sp>
      <p:sp>
        <p:nvSpPr>
          <p:cNvPr id="11" name="Content Placeholder 10"/>
          <p:cNvSpPr>
            <a:spLocks noGrp="1"/>
          </p:cNvSpPr>
          <p:nvPr>
            <p:ph idx="1"/>
          </p:nvPr>
        </p:nvSpPr>
        <p:spPr>
          <a:xfrm>
            <a:off x="384047" y="959698"/>
            <a:ext cx="8503475" cy="4114800"/>
          </a:xfrm>
        </p:spPr>
        <p:txBody>
          <a:bodyPr/>
          <a:lstStyle/>
          <a:p>
            <a:pPr marL="342900" indent="-342900">
              <a:buClr>
                <a:srgbClr val="0146AD"/>
              </a:buClr>
              <a:defRPr/>
            </a:pPr>
            <a:r>
              <a:rPr lang="en-US" sz="1600" dirty="0" smtClean="0"/>
              <a:t>Assign the new activity to the supervisor of the group to which the escalated activity is assigned</a:t>
            </a:r>
          </a:p>
          <a:p>
            <a:pPr marL="600075" lvl="1" indent="-342900">
              <a:buClr>
                <a:srgbClr val="0146AD"/>
              </a:buClr>
              <a:defRPr/>
            </a:pPr>
            <a:r>
              <a:rPr lang="en-US" dirty="0" smtClean="0"/>
              <a:t>Perform assignment here (not in assignment rules) because you can access supervisor information here</a:t>
            </a:r>
          </a:p>
          <a:p>
            <a:pPr>
              <a:defRPr/>
            </a:pPr>
            <a:endParaRPr lang="en-US" dirty="0"/>
          </a:p>
        </p:txBody>
      </p:sp>
      <p:sp>
        <p:nvSpPr>
          <p:cNvPr id="38917" name="Rectangle 4"/>
          <p:cNvSpPr>
            <a:spLocks noChangeArrowheads="1"/>
          </p:cNvSpPr>
          <p:nvPr/>
        </p:nvSpPr>
        <p:spPr bwMode="auto">
          <a:xfrm>
            <a:off x="1538288" y="859632"/>
            <a:ext cx="6218635" cy="1865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eaLnBrk="0" hangingPunct="0">
              <a:spcBef>
                <a:spcPct val="40000"/>
              </a:spcBef>
              <a:spcAft>
                <a:spcPct val="0"/>
              </a:spcAft>
              <a:buClr>
                <a:srgbClr val="0146AD"/>
              </a:buClr>
            </a:pPr>
            <a:endParaRPr lang="en-US">
              <a:latin typeface="Arial" charset="0"/>
            </a:endParaRPr>
          </a:p>
        </p:txBody>
      </p:sp>
      <p:sp>
        <p:nvSpPr>
          <p:cNvPr id="38920" name="AutoShape 4"/>
          <p:cNvSpPr>
            <a:spLocks noChangeArrowheads="1"/>
          </p:cNvSpPr>
          <p:nvPr/>
        </p:nvSpPr>
        <p:spPr bwMode="auto">
          <a:xfrm>
            <a:off x="1447107" y="1961906"/>
            <a:ext cx="5899133" cy="34647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38921" name="AutoShape 4"/>
          <p:cNvSpPr>
            <a:spLocks noChangeArrowheads="1"/>
          </p:cNvSpPr>
          <p:nvPr/>
        </p:nvSpPr>
        <p:spPr bwMode="auto">
          <a:xfrm>
            <a:off x="1468125" y="2456727"/>
            <a:ext cx="5878115" cy="1120742"/>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cxnSp>
        <p:nvCxnSpPr>
          <p:cNvPr id="38922" name="Straight Arrow Connector 12"/>
          <p:cNvCxnSpPr>
            <a:cxnSpLocks noChangeShapeType="1"/>
            <a:stCxn id="38921" idx="2"/>
          </p:cNvCxnSpPr>
          <p:nvPr/>
        </p:nvCxnSpPr>
        <p:spPr bwMode="auto">
          <a:xfrm flipH="1">
            <a:off x="4404206" y="3577468"/>
            <a:ext cx="2976" cy="314645"/>
          </a:xfrm>
          <a:prstGeom prst="straightConnector1">
            <a:avLst/>
          </a:prstGeom>
          <a:noFill/>
          <a:ln w="19050" algn="ctr">
            <a:solidFill>
              <a:srgbClr val="04628C"/>
            </a:solidFill>
            <a:round/>
            <a:headEnd type="none" w="med" len="med"/>
            <a:tailEnd type="arrow" w="med" len="med"/>
          </a:ln>
          <a:extLst>
            <a:ext uri="{909E8E84-426E-40DD-AFC4-6F175D3DCCD1}">
              <a14:hiddenFill xmlns:a14="http://schemas.microsoft.com/office/drawing/2010/main">
                <a:noFill/>
              </a14:hiddenFill>
            </a:ext>
          </a:extLst>
        </p:spPr>
      </p:cxnSp>
      <p:sp>
        <p:nvSpPr>
          <p:cNvPr id="15" name="TextBox 14"/>
          <p:cNvSpPr txBox="1"/>
          <p:nvPr/>
        </p:nvSpPr>
        <p:spPr>
          <a:xfrm>
            <a:off x="2050851" y="3596467"/>
            <a:ext cx="1342034" cy="276999"/>
          </a:xfrm>
          <a:prstGeom prst="rect">
            <a:avLst/>
          </a:prstGeom>
          <a:noFill/>
        </p:spPr>
        <p:txBody>
          <a:bodyPr wrap="none">
            <a:spAutoFit/>
          </a:bodyPr>
          <a:lstStyle/>
          <a:p>
            <a:pPr>
              <a:defRPr/>
            </a:pPr>
            <a:r>
              <a:rPr lang="en-US" sz="1200" dirty="0"/>
              <a:t>ruleexecution.log</a:t>
            </a:r>
          </a:p>
        </p:txBody>
      </p:sp>
    </p:spTree>
    <p:extLst>
      <p:ext uri="{BB962C8B-B14F-4D97-AF65-F5344CB8AC3E}">
        <p14:creationId xmlns:p14="http://schemas.microsoft.com/office/powerpoint/2010/main" val="76500907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627" y="2247574"/>
            <a:ext cx="6536918" cy="1920327"/>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39940" name="Rectangle 4"/>
          <p:cNvSpPr>
            <a:spLocks noGrp="1" noChangeArrowheads="1"/>
          </p:cNvSpPr>
          <p:nvPr>
            <p:ph type="title"/>
          </p:nvPr>
        </p:nvSpPr>
        <p:spPr/>
        <p:txBody>
          <a:bodyPr/>
          <a:lstStyle/>
          <a:p>
            <a:pPr eaLnBrk="1" hangingPunct="1"/>
            <a:r>
              <a:rPr lang="en-US" smtClean="0"/>
              <a:t>Scheduling activity escalation</a:t>
            </a:r>
          </a:p>
        </p:txBody>
      </p:sp>
      <p:sp>
        <p:nvSpPr>
          <p:cNvPr id="39941" name="Content Placeholder 6"/>
          <p:cNvSpPr>
            <a:spLocks noGrp="1"/>
          </p:cNvSpPr>
          <p:nvPr>
            <p:ph idx="1"/>
          </p:nvPr>
        </p:nvSpPr>
        <p:spPr/>
        <p:txBody>
          <a:bodyPr>
            <a:normAutofit/>
          </a:bodyPr>
          <a:lstStyle/>
          <a:p>
            <a:pPr lvl="1">
              <a:buFont typeface="Arial" charset="0"/>
              <a:buChar char="•"/>
            </a:pPr>
            <a:r>
              <a:rPr lang="en-US" sz="1800" dirty="0" err="1" smtClean="0"/>
              <a:t>BillingCenter</a:t>
            </a:r>
            <a:r>
              <a:rPr lang="en-US" sz="1800" dirty="0" smtClean="0"/>
              <a:t> scheduler launches many batch processes including activity escalation</a:t>
            </a:r>
          </a:p>
          <a:p>
            <a:pPr lvl="1">
              <a:buFont typeface="Arial" charset="0"/>
              <a:buChar char="•"/>
            </a:pPr>
            <a:r>
              <a:rPr lang="en-US" sz="1800" b="1" dirty="0" smtClean="0">
                <a:latin typeface="Courier New" pitchFamily="49" charset="0"/>
                <a:cs typeface="Courier New" pitchFamily="49" charset="0"/>
              </a:rPr>
              <a:t>scheduler-config.xml</a:t>
            </a:r>
            <a:r>
              <a:rPr lang="en-US" sz="1800" dirty="0" smtClean="0"/>
              <a:t> contains entries for batch processes that can be scheduled</a:t>
            </a:r>
          </a:p>
          <a:p>
            <a:pPr>
              <a:buFont typeface="Arial" charset="0"/>
              <a:buChar char="•"/>
            </a:pPr>
            <a:endParaRPr lang="en-US" sz="2400" dirty="0" smtClean="0"/>
          </a:p>
        </p:txBody>
      </p:sp>
      <p:sp>
        <p:nvSpPr>
          <p:cNvPr id="39943" name="Rectangle 3"/>
          <p:cNvSpPr>
            <a:spLocks noChangeArrowheads="1"/>
          </p:cNvSpPr>
          <p:nvPr/>
        </p:nvSpPr>
        <p:spPr bwMode="auto">
          <a:xfrm>
            <a:off x="1543051" y="857250"/>
            <a:ext cx="6031706" cy="3787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indent="-214313" eaLnBrk="0" hangingPunct="0">
              <a:spcBef>
                <a:spcPct val="40000"/>
              </a:spcBef>
              <a:spcAft>
                <a:spcPct val="0"/>
              </a:spcAft>
              <a:buClr>
                <a:srgbClr val="0146AD"/>
              </a:buClr>
            </a:pPr>
            <a:endParaRPr lang="en-US">
              <a:latin typeface="Arial" charset="0"/>
            </a:endParaRPr>
          </a:p>
        </p:txBody>
      </p:sp>
      <p:sp>
        <p:nvSpPr>
          <p:cNvPr id="9" name="AutoShape 4"/>
          <p:cNvSpPr>
            <a:spLocks noChangeArrowheads="1"/>
          </p:cNvSpPr>
          <p:nvPr/>
        </p:nvSpPr>
        <p:spPr bwMode="auto">
          <a:xfrm>
            <a:off x="4025098" y="2822270"/>
            <a:ext cx="3871732" cy="65008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endParaRPr lang="en-US" sz="1350"/>
          </a:p>
        </p:txBody>
      </p:sp>
    </p:spTree>
    <p:extLst>
      <p:ext uri="{BB962C8B-B14F-4D97-AF65-F5344CB8AC3E}">
        <p14:creationId xmlns:p14="http://schemas.microsoft.com/office/powerpoint/2010/main" val="33404002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1777" y="1702119"/>
            <a:ext cx="5458946" cy="693200"/>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40962" name="Rectangle 3"/>
          <p:cNvSpPr>
            <a:spLocks noGrp="1" noChangeArrowheads="1"/>
          </p:cNvSpPr>
          <p:nvPr>
            <p:ph type="title"/>
          </p:nvPr>
        </p:nvSpPr>
        <p:spPr/>
        <p:txBody>
          <a:bodyPr/>
          <a:lstStyle/>
          <a:p>
            <a:pPr eaLnBrk="1" hangingPunct="1"/>
            <a:r>
              <a:rPr lang="en-US" smtClean="0"/>
              <a:t>Three places to test exception rules</a:t>
            </a:r>
          </a:p>
        </p:txBody>
      </p:sp>
      <p:sp>
        <p:nvSpPr>
          <p:cNvPr id="40963" name="Rectangle 2"/>
          <p:cNvSpPr>
            <a:spLocks noGrp="1" noChangeArrowheads="1"/>
          </p:cNvSpPr>
          <p:nvPr>
            <p:ph idx="1"/>
          </p:nvPr>
        </p:nvSpPr>
        <p:spPr>
          <a:xfrm>
            <a:off x="477886" y="826776"/>
            <a:ext cx="8318500" cy="4114800"/>
          </a:xfrm>
        </p:spPr>
        <p:txBody>
          <a:bodyPr>
            <a:normAutofit/>
          </a:bodyPr>
          <a:lstStyle/>
          <a:p>
            <a:pPr lvl="1">
              <a:buFont typeface="Arial" charset="0"/>
              <a:buChar char="•"/>
            </a:pPr>
            <a:r>
              <a:rPr lang="en-US" sz="1800" dirty="0" smtClean="0">
                <a:latin typeface="Calibri" panose="020F0502020204030204" pitchFamily="34" charset="0"/>
                <a:cs typeface="Calibri" panose="020F0502020204030204" pitchFamily="34" charset="0"/>
              </a:rPr>
              <a:t>Run Activity Escalation process in </a:t>
            </a:r>
            <a:r>
              <a:rPr lang="en-US" sz="1800" dirty="0" err="1" smtClean="0">
                <a:latin typeface="Calibri" panose="020F0502020204030204" pitchFamily="34" charset="0"/>
                <a:cs typeface="Calibri" panose="020F0502020204030204" pitchFamily="34" charset="0"/>
              </a:rPr>
              <a:t>BillingCenter</a:t>
            </a:r>
            <a:r>
              <a:rPr lang="en-US" sz="1800" dirty="0" smtClean="0">
                <a:latin typeface="Calibri" panose="020F0502020204030204" pitchFamily="34" charset="0"/>
                <a:cs typeface="Calibri" panose="020F0502020204030204" pitchFamily="34" charset="0"/>
              </a:rPr>
              <a:t> using:</a:t>
            </a:r>
          </a:p>
          <a:p>
            <a:pPr lvl="2"/>
            <a:r>
              <a:rPr lang="en-US" sz="1600" dirty="0" err="1" smtClean="0">
                <a:latin typeface="Calibri" panose="020F0502020204030204" pitchFamily="34" charset="0"/>
                <a:cs typeface="Calibri" panose="020F0502020204030204" pitchFamily="34" charset="0"/>
              </a:rPr>
              <a:t>QuickJump</a:t>
            </a:r>
            <a:r>
              <a:rPr lang="en-US" sz="1600" dirty="0" smtClean="0">
                <a:latin typeface="Calibri" panose="020F0502020204030204" pitchFamily="34" charset="0"/>
                <a:cs typeface="Calibri" panose="020F0502020204030204" pitchFamily="34" charset="0"/>
              </a:rPr>
              <a:t> field OR</a:t>
            </a:r>
          </a:p>
          <a:p>
            <a:pPr lvl="2"/>
            <a:r>
              <a:rPr lang="en-US" sz="1600" dirty="0" smtClean="0">
                <a:latin typeface="Calibri" panose="020F0502020204030204" pitchFamily="34" charset="0"/>
                <a:cs typeface="Calibri" panose="020F0502020204030204" pitchFamily="34" charset="0"/>
              </a:rPr>
              <a:t>Internal Tools</a:t>
            </a:r>
          </a:p>
          <a:p>
            <a:pPr>
              <a:buFont typeface="Arial" charset="0"/>
              <a:buChar char="•"/>
            </a:pPr>
            <a:endParaRPr lang="en-US" dirty="0" smtClean="0">
              <a:latin typeface="Calibri" panose="020F0502020204030204" pitchFamily="34" charset="0"/>
              <a:cs typeface="Calibri" panose="020F0502020204030204" pitchFamily="34" charset="0"/>
            </a:endParaRPr>
          </a:p>
          <a:p>
            <a:pPr>
              <a:buFont typeface="Arial" charset="0"/>
              <a:buChar char="•"/>
            </a:pPr>
            <a:endParaRPr lang="en-US" dirty="0" smtClean="0">
              <a:latin typeface="Calibri" panose="020F0502020204030204" pitchFamily="34" charset="0"/>
              <a:cs typeface="Calibri" panose="020F0502020204030204" pitchFamily="34" charset="0"/>
            </a:endParaRPr>
          </a:p>
          <a:p>
            <a:pPr lvl="1">
              <a:buFont typeface="Arial" charset="0"/>
              <a:buChar char="•"/>
            </a:pPr>
            <a:r>
              <a:rPr lang="en-US" sz="1600" dirty="0" smtClean="0">
                <a:latin typeface="Calibri" panose="020F0502020204030204" pitchFamily="34" charset="0"/>
                <a:cs typeface="Calibri" panose="020F0502020204030204" pitchFamily="34" charset="0"/>
              </a:rPr>
              <a:t>Run Activity Escalation process from command line</a:t>
            </a:r>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4196" y="2884176"/>
            <a:ext cx="6433246" cy="1221943"/>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
        <p:nvSpPr>
          <p:cNvPr id="8" name="AutoShape 4"/>
          <p:cNvSpPr>
            <a:spLocks noChangeArrowheads="1"/>
          </p:cNvSpPr>
          <p:nvPr/>
        </p:nvSpPr>
        <p:spPr bwMode="auto">
          <a:xfrm>
            <a:off x="1494196" y="3125166"/>
            <a:ext cx="5465083" cy="20689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endParaRPr lang="en-US" sz="1350"/>
          </a:p>
        </p:txBody>
      </p:sp>
    </p:spTree>
    <p:extLst>
      <p:ext uri="{BB962C8B-B14F-4D97-AF65-F5344CB8AC3E}">
        <p14:creationId xmlns:p14="http://schemas.microsoft.com/office/powerpoint/2010/main" val="1651799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pPr eaLnBrk="1" hangingPunct="1"/>
            <a:r>
              <a:rPr lang="en-US" smtClean="0"/>
              <a:t>Lesson objectives review</a:t>
            </a:r>
          </a:p>
        </p:txBody>
      </p:sp>
      <p:sp>
        <p:nvSpPr>
          <p:cNvPr id="4198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difference between global and default group assignment rules</a:t>
            </a:r>
          </a:p>
          <a:p>
            <a:pPr lvl="1"/>
            <a:r>
              <a:rPr lang="en-US" smtClean="0"/>
              <a:t>Write assignment rules that assign activities to groups</a:t>
            </a:r>
          </a:p>
          <a:p>
            <a:pPr lvl="1"/>
            <a:r>
              <a:rPr lang="en-US" smtClean="0"/>
              <a:t>Assign activities to users using common assignment methods</a:t>
            </a:r>
          </a:p>
          <a:p>
            <a:pPr lvl="1"/>
            <a:r>
              <a:rPr lang="en-US" smtClean="0"/>
              <a:t>Explain exception rule processing</a:t>
            </a:r>
          </a:p>
          <a:p>
            <a:pPr lvl="1"/>
            <a:r>
              <a:rPr lang="en-US" smtClean="0"/>
              <a:t>Create and test activity escalation rules</a:t>
            </a:r>
          </a:p>
        </p:txBody>
      </p:sp>
    </p:spTree>
    <p:extLst>
      <p:ext uri="{BB962C8B-B14F-4D97-AF65-F5344CB8AC3E}">
        <p14:creationId xmlns:p14="http://schemas.microsoft.com/office/powerpoint/2010/main" val="45548433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a:buNone/>
            </a:pPr>
            <a:r>
              <a:rPr lang="en-US" sz="1200" b="1" dirty="0"/>
              <a:t>Copyright </a:t>
            </a:r>
            <a:r>
              <a:rPr lang="en-US" sz="1200" b="1"/>
              <a:t>© 2001-2014 </a:t>
            </a:r>
            <a:r>
              <a:rPr lang="en-US" sz="1200" b="1" dirty="0"/>
              <a:t>Guidewire Software, Inc. All rights reserved.</a:t>
            </a:r>
          </a:p>
          <a:p>
            <a:pPr>
              <a:buNone/>
            </a:pPr>
            <a:r>
              <a:rPr lang="en-US" sz="12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200"/>
              <a:t>, Guidewire ExampleCenter, Guidewire Account Manager Portal, Guidewire Claim Portal, Guidewire Policyholder Portal, ClaimCenter, BillingCenter, PolicyCenter, InsuranceSuite, Gosu, Deliver </a:t>
            </a:r>
            <a:r>
              <a:rPr lang="en-US" sz="1200" dirty="0"/>
              <a:t>Insurance Your Way, and the Guidewire logo are trademarks, service marks, or registered trademarks of Guidewire Software, Inc. </a:t>
            </a:r>
            <a:r>
              <a:rPr lang="en-US" sz="1200"/>
              <a:t>in the United States and/or other countries.</a:t>
            </a:r>
          </a:p>
          <a:p>
            <a:pPr>
              <a:buNone/>
            </a:pPr>
            <a:r>
              <a:rPr lang="en-US" sz="1200"/>
              <a:t>All other trademarks are the property of their respective owners.</a:t>
            </a:r>
          </a:p>
          <a:p>
            <a:pPr>
              <a:buNone/>
            </a:pPr>
            <a:r>
              <a:rPr lang="en-US" sz="1200" b="1"/>
              <a:t>This material is confidential and proprietary to Guidewire and subject to the confidentiality terms in the applicable license agreement and/or separate nondisclosure agreement.</a:t>
            </a:r>
          </a:p>
          <a:p>
            <a:pPr>
              <a:buNone/>
            </a:pPr>
            <a:r>
              <a:rPr lang="en-US" sz="1200"/>
              <a:t>This </a:t>
            </a:r>
            <a:r>
              <a:rPr lang="en-US" sz="12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a:buNone/>
            </a:pPr>
            <a:r>
              <a:rPr lang="en-US" sz="1200"/>
              <a:t>Guidewire products are protected by one or more United States patents.</a:t>
            </a:r>
          </a:p>
        </p:txBody>
      </p:sp>
    </p:spTree>
    <p:extLst>
      <p:ext uri="{BB962C8B-B14F-4D97-AF65-F5344CB8AC3E}">
        <p14:creationId xmlns:p14="http://schemas.microsoft.com/office/powerpoint/2010/main" val="287118836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Assignment in BillingCenter</a:t>
            </a:r>
          </a:p>
        </p:txBody>
      </p:sp>
      <p:sp>
        <p:nvSpPr>
          <p:cNvPr id="7171" name="Rectangle 4"/>
          <p:cNvSpPr>
            <a:spLocks noGrp="1" noChangeArrowheads="1"/>
          </p:cNvSpPr>
          <p:nvPr>
            <p:ph idx="1"/>
          </p:nvPr>
        </p:nvSpPr>
        <p:spPr>
          <a:xfrm>
            <a:off x="796941" y="869021"/>
            <a:ext cx="6028135" cy="1283494"/>
          </a:xfrm>
        </p:spPr>
        <p:txBody>
          <a:bodyPr/>
          <a:lstStyle/>
          <a:p>
            <a:pPr>
              <a:buFont typeface="Arial" charset="0"/>
              <a:buChar char="•"/>
            </a:pPr>
            <a:r>
              <a:rPr lang="en-US" dirty="0" smtClean="0"/>
              <a:t> In the base application, only activities and trouble tickets are assignable in the UI and through business rules</a:t>
            </a:r>
          </a:p>
        </p:txBody>
      </p:sp>
      <p:grpSp>
        <p:nvGrpSpPr>
          <p:cNvPr id="7173" name="Group 64"/>
          <p:cNvGrpSpPr>
            <a:grpSpLocks/>
          </p:cNvGrpSpPr>
          <p:nvPr/>
        </p:nvGrpSpPr>
        <p:grpSpPr bwMode="auto">
          <a:xfrm>
            <a:off x="5719758" y="2636778"/>
            <a:ext cx="1003567" cy="1020825"/>
            <a:chOff x="4411" y="2546"/>
            <a:chExt cx="563" cy="573"/>
          </a:xfrm>
        </p:grpSpPr>
        <p:sp>
          <p:nvSpPr>
            <p:cNvPr id="7198" name="AutoShape 65"/>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sz="1350"/>
            </a:p>
          </p:txBody>
        </p:sp>
        <p:sp>
          <p:nvSpPr>
            <p:cNvPr id="7199" name="AutoShape 66"/>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sz="1350"/>
            </a:p>
          </p:txBody>
        </p:sp>
        <p:sp>
          <p:nvSpPr>
            <p:cNvPr id="7200" name="Rectangle 67"/>
            <p:cNvSpPr>
              <a:spLocks noChangeArrowheads="1"/>
            </p:cNvSpPr>
            <p:nvPr/>
          </p:nvSpPr>
          <p:spPr bwMode="auto">
            <a:xfrm>
              <a:off x="4519" y="2546"/>
              <a:ext cx="455" cy="403"/>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7201" name="AutoShape 68"/>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sz="1350"/>
            </a:p>
          </p:txBody>
        </p:sp>
        <p:sp>
          <p:nvSpPr>
            <p:cNvPr id="7202" name="AutoShape 69"/>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sz="1350"/>
            </a:p>
          </p:txBody>
        </p:sp>
      </p:grpSp>
      <p:grpSp>
        <p:nvGrpSpPr>
          <p:cNvPr id="7174" name="Group 76"/>
          <p:cNvGrpSpPr>
            <a:grpSpLocks/>
          </p:cNvGrpSpPr>
          <p:nvPr/>
        </p:nvGrpSpPr>
        <p:grpSpPr bwMode="auto">
          <a:xfrm>
            <a:off x="3811009" y="2620852"/>
            <a:ext cx="1025129" cy="1001764"/>
            <a:chOff x="4411" y="2541"/>
            <a:chExt cx="573" cy="578"/>
          </a:xfrm>
        </p:grpSpPr>
        <p:sp>
          <p:nvSpPr>
            <p:cNvPr id="7193" name="AutoShape 77"/>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sz="1350"/>
            </a:p>
          </p:txBody>
        </p:sp>
        <p:sp>
          <p:nvSpPr>
            <p:cNvPr id="7194" name="AutoShape 78"/>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sz="1350"/>
            </a:p>
          </p:txBody>
        </p:sp>
        <p:sp>
          <p:nvSpPr>
            <p:cNvPr id="7195" name="Rectangle 79"/>
            <p:cNvSpPr>
              <a:spLocks noChangeArrowheads="1"/>
            </p:cNvSpPr>
            <p:nvPr/>
          </p:nvSpPr>
          <p:spPr bwMode="auto">
            <a:xfrm>
              <a:off x="4492" y="2541"/>
              <a:ext cx="492" cy="423"/>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7196" name="AutoShape 80"/>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sz="1350"/>
            </a:p>
          </p:txBody>
        </p:sp>
        <p:sp>
          <p:nvSpPr>
            <p:cNvPr id="7197" name="AutoShape 81"/>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sz="1350"/>
            </a:p>
          </p:txBody>
        </p:sp>
      </p:grpSp>
      <p:sp>
        <p:nvSpPr>
          <p:cNvPr id="7175" name="Line 88"/>
          <p:cNvSpPr>
            <a:spLocks noChangeShapeType="1"/>
          </p:cNvSpPr>
          <p:nvPr/>
        </p:nvSpPr>
        <p:spPr bwMode="auto">
          <a:xfrm>
            <a:off x="6090047" y="2440782"/>
            <a:ext cx="0" cy="702469"/>
          </a:xfrm>
          <a:prstGeom prst="line">
            <a:avLst/>
          </a:prstGeom>
          <a:noFill/>
          <a:ln w="28575">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7176" name="Line 90"/>
          <p:cNvSpPr>
            <a:spLocks noChangeShapeType="1"/>
          </p:cNvSpPr>
          <p:nvPr/>
        </p:nvSpPr>
        <p:spPr bwMode="auto">
          <a:xfrm>
            <a:off x="4211241" y="2440782"/>
            <a:ext cx="0" cy="678656"/>
          </a:xfrm>
          <a:prstGeom prst="line">
            <a:avLst/>
          </a:prstGeom>
          <a:noFill/>
          <a:ln w="28575">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7178" name="Text Box 94"/>
          <p:cNvSpPr txBox="1">
            <a:spLocks noChangeArrowheads="1"/>
          </p:cNvSpPr>
          <p:nvPr/>
        </p:nvSpPr>
        <p:spPr bwMode="auto">
          <a:xfrm>
            <a:off x="3744516" y="1355387"/>
            <a:ext cx="116800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a:latin typeface="Arial" charset="0"/>
              </a:rPr>
              <a:t>Activity</a:t>
            </a:r>
          </a:p>
        </p:txBody>
      </p:sp>
      <p:grpSp>
        <p:nvGrpSpPr>
          <p:cNvPr id="7179" name="Group 96"/>
          <p:cNvGrpSpPr>
            <a:grpSpLocks/>
          </p:cNvGrpSpPr>
          <p:nvPr/>
        </p:nvGrpSpPr>
        <p:grpSpPr bwMode="auto">
          <a:xfrm>
            <a:off x="5931828" y="1766888"/>
            <a:ext cx="601748" cy="664369"/>
            <a:chOff x="1692" y="1940"/>
            <a:chExt cx="392" cy="433"/>
          </a:xfrm>
        </p:grpSpPr>
        <p:sp>
          <p:nvSpPr>
            <p:cNvPr id="7182" name="Freeform 97"/>
            <p:cNvSpPr>
              <a:spLocks/>
            </p:cNvSpPr>
            <p:nvPr/>
          </p:nvSpPr>
          <p:spPr bwMode="auto">
            <a:xfrm rot="5400000">
              <a:off x="1743" y="2089"/>
              <a:ext cx="433" cy="135"/>
            </a:xfrm>
            <a:custGeom>
              <a:avLst/>
              <a:gdLst>
                <a:gd name="T0" fmla="*/ 0 w 572"/>
                <a:gd name="T1" fmla="*/ 11 h 1000"/>
                <a:gd name="T2" fmla="*/ 0 w 572"/>
                <a:gd name="T3" fmla="*/ 0 h 1000"/>
                <a:gd name="T4" fmla="*/ 2 w 572"/>
                <a:gd name="T5" fmla="*/ 0 h 1000"/>
                <a:gd name="T6" fmla="*/ 2 w 572"/>
                <a:gd name="T7" fmla="*/ 2 h 1000"/>
                <a:gd name="T8" fmla="*/ 2 w 572"/>
                <a:gd name="T9" fmla="*/ 2 h 1000"/>
                <a:gd name="T10" fmla="*/ 2 w 572"/>
                <a:gd name="T11" fmla="*/ 2 h 1000"/>
                <a:gd name="T12" fmla="*/ 3 w 572"/>
                <a:gd name="T13" fmla="*/ 2 h 1000"/>
                <a:gd name="T14" fmla="*/ 3 w 572"/>
                <a:gd name="T15" fmla="*/ 2 h 1000"/>
                <a:gd name="T16" fmla="*/ 3 w 572"/>
                <a:gd name="T17" fmla="*/ 0 h 1000"/>
                <a:gd name="T18" fmla="*/ 4 w 572"/>
                <a:gd name="T19" fmla="*/ 0 h 1000"/>
                <a:gd name="T20" fmla="*/ 4 w 572"/>
                <a:gd name="T21" fmla="*/ 2 h 1000"/>
                <a:gd name="T22" fmla="*/ 5 w 572"/>
                <a:gd name="T23" fmla="*/ 2 h 1000"/>
                <a:gd name="T24" fmla="*/ 5 w 572"/>
                <a:gd name="T25" fmla="*/ 2 h 1000"/>
                <a:gd name="T26" fmla="*/ 6 w 572"/>
                <a:gd name="T27" fmla="*/ 2 h 1000"/>
                <a:gd name="T28" fmla="*/ 6 w 572"/>
                <a:gd name="T29" fmla="*/ 2 h 1000"/>
                <a:gd name="T30" fmla="*/ 6 w 572"/>
                <a:gd name="T31" fmla="*/ 0 h 1000"/>
                <a:gd name="T32" fmla="*/ 6 w 572"/>
                <a:gd name="T33" fmla="*/ 0 h 1000"/>
                <a:gd name="T34" fmla="*/ 6 w 572"/>
                <a:gd name="T35" fmla="*/ 11 h 1000"/>
                <a:gd name="T36" fmla="*/ 6 w 572"/>
                <a:gd name="T37" fmla="*/ 11 h 1000"/>
                <a:gd name="T38" fmla="*/ 6 w 572"/>
                <a:gd name="T39" fmla="*/ 11 h 1000"/>
                <a:gd name="T40" fmla="*/ 5 w 572"/>
                <a:gd name="T41" fmla="*/ 11 h 1000"/>
                <a:gd name="T42" fmla="*/ 5 w 572"/>
                <a:gd name="T43" fmla="*/ 11 h 1000"/>
                <a:gd name="T44" fmla="*/ 5 w 572"/>
                <a:gd name="T45" fmla="*/ 11 h 1000"/>
                <a:gd name="T46" fmla="*/ 4 w 572"/>
                <a:gd name="T47" fmla="*/ 11 h 1000"/>
                <a:gd name="T48" fmla="*/ 4 w 572"/>
                <a:gd name="T49" fmla="*/ 11 h 1000"/>
                <a:gd name="T50" fmla="*/ 3 w 572"/>
                <a:gd name="T51" fmla="*/ 11 h 1000"/>
                <a:gd name="T52" fmla="*/ 3 w 572"/>
                <a:gd name="T53" fmla="*/ 11 h 1000"/>
                <a:gd name="T54" fmla="*/ 3 w 572"/>
                <a:gd name="T55" fmla="*/ 11 h 1000"/>
                <a:gd name="T56" fmla="*/ 2 w 572"/>
                <a:gd name="T57" fmla="*/ 11 h 1000"/>
                <a:gd name="T58" fmla="*/ 2 w 572"/>
                <a:gd name="T59" fmla="*/ 11 h 1000"/>
                <a:gd name="T60" fmla="*/ 2 w 572"/>
                <a:gd name="T61" fmla="*/ 11 h 1000"/>
                <a:gd name="T62" fmla="*/ 2 w 572"/>
                <a:gd name="T63" fmla="*/ 11 h 1000"/>
                <a:gd name="T64" fmla="*/ 0 w 572"/>
                <a:gd name="T65" fmla="*/ 11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12700">
              <a:solidFill>
                <a:schemeClr val="bg1"/>
              </a:solidFill>
              <a:round/>
              <a:headEnd/>
              <a:tailEnd/>
            </a:ln>
          </p:spPr>
          <p:txBody>
            <a:bodyPr lIns="0" tIns="0" rIns="0" bIns="0" anchor="ctr">
              <a:spAutoFit/>
            </a:bodyPr>
            <a:lstStyle/>
            <a:p>
              <a:endParaRPr lang="en-US" sz="1350"/>
            </a:p>
          </p:txBody>
        </p:sp>
        <p:grpSp>
          <p:nvGrpSpPr>
            <p:cNvPr id="7183" name="Group 98"/>
            <p:cNvGrpSpPr>
              <a:grpSpLocks/>
            </p:cNvGrpSpPr>
            <p:nvPr/>
          </p:nvGrpSpPr>
          <p:grpSpPr bwMode="auto">
            <a:xfrm>
              <a:off x="1692" y="1965"/>
              <a:ext cx="392" cy="400"/>
              <a:chOff x="2423" y="2315"/>
              <a:chExt cx="593" cy="606"/>
            </a:xfrm>
          </p:grpSpPr>
          <p:grpSp>
            <p:nvGrpSpPr>
              <p:cNvPr id="7184" name="Group 99"/>
              <p:cNvGrpSpPr>
                <a:grpSpLocks/>
              </p:cNvGrpSpPr>
              <p:nvPr/>
            </p:nvGrpSpPr>
            <p:grpSpPr bwMode="auto">
              <a:xfrm>
                <a:off x="2423" y="2315"/>
                <a:ext cx="42" cy="606"/>
                <a:chOff x="2673" y="2208"/>
                <a:chExt cx="60" cy="856"/>
              </a:xfrm>
            </p:grpSpPr>
            <p:sp>
              <p:nvSpPr>
                <p:cNvPr id="7191" name="AutoShape 100"/>
                <p:cNvSpPr>
                  <a:spLocks noChangeArrowheads="1"/>
                </p:cNvSpPr>
                <p:nvPr/>
              </p:nvSpPr>
              <p:spPr bwMode="auto">
                <a:xfrm>
                  <a:off x="2673" y="2208"/>
                  <a:ext cx="0" cy="54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sz="1350"/>
                </a:p>
              </p:txBody>
            </p:sp>
            <p:sp>
              <p:nvSpPr>
                <p:cNvPr id="7192" name="Oval 101"/>
                <p:cNvSpPr>
                  <a:spLocks noChangeArrowheads="1"/>
                </p:cNvSpPr>
                <p:nvPr/>
              </p:nvSpPr>
              <p:spPr bwMode="auto">
                <a:xfrm>
                  <a:off x="2733" y="2657"/>
                  <a:ext cx="0" cy="40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sz="1350"/>
                </a:p>
              </p:txBody>
            </p:sp>
          </p:grpSp>
          <p:grpSp>
            <p:nvGrpSpPr>
              <p:cNvPr id="7185" name="Group 102"/>
              <p:cNvGrpSpPr>
                <a:grpSpLocks/>
              </p:cNvGrpSpPr>
              <p:nvPr/>
            </p:nvGrpSpPr>
            <p:grpSpPr bwMode="auto">
              <a:xfrm>
                <a:off x="2698" y="2315"/>
                <a:ext cx="42" cy="606"/>
                <a:chOff x="2673" y="2208"/>
                <a:chExt cx="60" cy="856"/>
              </a:xfrm>
            </p:grpSpPr>
            <p:sp>
              <p:nvSpPr>
                <p:cNvPr id="7189" name="AutoShape 103"/>
                <p:cNvSpPr>
                  <a:spLocks noChangeArrowheads="1"/>
                </p:cNvSpPr>
                <p:nvPr/>
              </p:nvSpPr>
              <p:spPr bwMode="auto">
                <a:xfrm>
                  <a:off x="2673" y="2208"/>
                  <a:ext cx="0" cy="54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sz="1350"/>
                </a:p>
              </p:txBody>
            </p:sp>
            <p:sp>
              <p:nvSpPr>
                <p:cNvPr id="7190" name="Oval 104"/>
                <p:cNvSpPr>
                  <a:spLocks noChangeArrowheads="1"/>
                </p:cNvSpPr>
                <p:nvPr/>
              </p:nvSpPr>
              <p:spPr bwMode="auto">
                <a:xfrm>
                  <a:off x="2733" y="2657"/>
                  <a:ext cx="0" cy="40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sz="1350"/>
                </a:p>
              </p:txBody>
            </p:sp>
          </p:grpSp>
          <p:grpSp>
            <p:nvGrpSpPr>
              <p:cNvPr id="7186" name="Group 105"/>
              <p:cNvGrpSpPr>
                <a:grpSpLocks/>
              </p:cNvGrpSpPr>
              <p:nvPr/>
            </p:nvGrpSpPr>
            <p:grpSpPr bwMode="auto">
              <a:xfrm>
                <a:off x="2974" y="2315"/>
                <a:ext cx="42" cy="606"/>
                <a:chOff x="2673" y="2208"/>
                <a:chExt cx="60" cy="856"/>
              </a:xfrm>
            </p:grpSpPr>
            <p:sp>
              <p:nvSpPr>
                <p:cNvPr id="7187" name="AutoShape 106"/>
                <p:cNvSpPr>
                  <a:spLocks noChangeArrowheads="1"/>
                </p:cNvSpPr>
                <p:nvPr/>
              </p:nvSpPr>
              <p:spPr bwMode="auto">
                <a:xfrm>
                  <a:off x="2673" y="2208"/>
                  <a:ext cx="0" cy="54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sz="1350"/>
                </a:p>
              </p:txBody>
            </p:sp>
            <p:sp>
              <p:nvSpPr>
                <p:cNvPr id="7188" name="Oval 107"/>
                <p:cNvSpPr>
                  <a:spLocks noChangeArrowheads="1"/>
                </p:cNvSpPr>
                <p:nvPr/>
              </p:nvSpPr>
              <p:spPr bwMode="auto">
                <a:xfrm>
                  <a:off x="2733" y="2657"/>
                  <a:ext cx="0" cy="40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sz="1350"/>
                </a:p>
              </p:txBody>
            </p:sp>
          </p:grpSp>
        </p:grpSp>
      </p:grpSp>
      <p:sp>
        <p:nvSpPr>
          <p:cNvPr id="7180" name="Rectangle 108"/>
          <p:cNvSpPr>
            <a:spLocks noChangeArrowheads="1"/>
          </p:cNvSpPr>
          <p:nvPr/>
        </p:nvSpPr>
        <p:spPr bwMode="auto">
          <a:xfrm>
            <a:off x="796941" y="3808157"/>
            <a:ext cx="6028135" cy="408384"/>
          </a:xfrm>
          <a:prstGeom prst="rect">
            <a:avLst/>
          </a:prstGeom>
          <a:noFill/>
          <a:ln w="9525">
            <a:noFill/>
            <a:miter lim="800000"/>
            <a:headEnd/>
            <a:tailEnd/>
          </a:ln>
        </p:spPr>
        <p:txBody>
          <a:bodyPr lIns="0" tIns="0" rIns="0" bIns="0"/>
          <a:lstStyle/>
          <a:p>
            <a:pPr marL="214313" indent="-214313" eaLnBrk="0" hangingPunct="0">
              <a:spcBef>
                <a:spcPct val="40000"/>
              </a:spcBef>
              <a:spcAft>
                <a:spcPct val="0"/>
              </a:spcAft>
              <a:buClr>
                <a:srgbClr val="04628C"/>
              </a:buClr>
              <a:buSzPct val="90000"/>
              <a:buFont typeface="Arial" charset="0"/>
              <a:buChar char="•"/>
              <a:defRPr/>
            </a:pPr>
            <a:r>
              <a:rPr lang="en-US" dirty="0">
                <a:solidFill>
                  <a:schemeClr val="tx2"/>
                </a:solidFill>
                <a:ea typeface="Calibri" pitchFamily="34" charset="0"/>
                <a:cs typeface="Calibri" pitchFamily="34" charset="0"/>
              </a:rPr>
              <a:t>Assignment is either explicit or rule based</a:t>
            </a:r>
          </a:p>
        </p:txBody>
      </p:sp>
      <p:sp>
        <p:nvSpPr>
          <p:cNvPr id="7181" name="Rectangle 109"/>
          <p:cNvSpPr>
            <a:spLocks noChangeArrowheads="1"/>
          </p:cNvSpPr>
          <p:nvPr/>
        </p:nvSpPr>
        <p:spPr bwMode="auto">
          <a:xfrm>
            <a:off x="907392" y="1809710"/>
            <a:ext cx="1769269" cy="996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14325" indent="-314325" eaLnBrk="0" hangingPunct="0">
              <a:spcBef>
                <a:spcPct val="40000"/>
              </a:spcBef>
              <a:spcAft>
                <a:spcPct val="0"/>
              </a:spcAft>
              <a:buClr>
                <a:srgbClr val="0146AD"/>
              </a:buClr>
              <a:buFont typeface="Wingdings 3" pitchFamily="18" charset="2"/>
              <a:buAutoNum type="arabicPeriod"/>
            </a:pPr>
            <a:r>
              <a:rPr lang="en-US" sz="1650" dirty="0">
                <a:solidFill>
                  <a:schemeClr val="tx2"/>
                </a:solidFill>
                <a:latin typeface="Arial" charset="0"/>
              </a:rPr>
              <a:t>Assign entity to a group</a:t>
            </a:r>
          </a:p>
          <a:p>
            <a:pPr marL="314325" indent="-314325" eaLnBrk="0" hangingPunct="0">
              <a:spcBef>
                <a:spcPct val="40000"/>
              </a:spcBef>
              <a:spcAft>
                <a:spcPct val="0"/>
              </a:spcAft>
              <a:buClr>
                <a:srgbClr val="0146AD"/>
              </a:buClr>
              <a:buFont typeface="Wingdings 3" pitchFamily="18" charset="2"/>
              <a:buAutoNum type="arabicPeriod"/>
            </a:pPr>
            <a:r>
              <a:rPr lang="en-US" sz="1650" dirty="0">
                <a:solidFill>
                  <a:schemeClr val="tx2"/>
                </a:solidFill>
                <a:latin typeface="Arial" charset="0"/>
              </a:rPr>
              <a:t>Assign entity to a user in the group</a:t>
            </a:r>
          </a:p>
          <a:p>
            <a:pPr marL="314325" indent="-314325" eaLnBrk="0" hangingPunct="0">
              <a:spcBef>
                <a:spcPct val="40000"/>
              </a:spcBef>
              <a:spcAft>
                <a:spcPct val="0"/>
              </a:spcAft>
              <a:buClr>
                <a:srgbClr val="0146AD"/>
              </a:buClr>
              <a:buFont typeface="Wingdings 3" pitchFamily="18" charset="2"/>
              <a:buAutoNum type="arabicPeriod"/>
            </a:pPr>
            <a:endParaRPr lang="en-US" sz="1650" dirty="0">
              <a:solidFill>
                <a:schemeClr val="tx2"/>
              </a:solidFill>
              <a:latin typeface="Arial" charset="0"/>
            </a:endParaRPr>
          </a:p>
        </p:txBody>
      </p:sp>
      <p:grpSp>
        <p:nvGrpSpPr>
          <p:cNvPr id="41" name="Group 40"/>
          <p:cNvGrpSpPr>
            <a:grpSpLocks/>
          </p:cNvGrpSpPr>
          <p:nvPr/>
        </p:nvGrpSpPr>
        <p:grpSpPr bwMode="auto">
          <a:xfrm>
            <a:off x="5778420" y="1855926"/>
            <a:ext cx="998541" cy="605648"/>
            <a:chOff x="1581" y="1940"/>
            <a:chExt cx="757" cy="433"/>
          </a:xfrm>
        </p:grpSpPr>
        <p:sp>
          <p:nvSpPr>
            <p:cNvPr id="42" name="Freeform 41"/>
            <p:cNvSpPr>
              <a:spLocks/>
            </p:cNvSpPr>
            <p:nvPr/>
          </p:nvSpPr>
          <p:spPr bwMode="auto">
            <a:xfrm rot="5400000">
              <a:off x="1743" y="1778"/>
              <a:ext cx="433" cy="757"/>
            </a:xfrm>
            <a:custGeom>
              <a:avLst/>
              <a:gdLst>
                <a:gd name="T0" fmla="*/ 0 w 572"/>
                <a:gd name="T1" fmla="*/ 11 h 1000"/>
                <a:gd name="T2" fmla="*/ 0 w 572"/>
                <a:gd name="T3" fmla="*/ 0 h 1000"/>
                <a:gd name="T4" fmla="*/ 2 w 572"/>
                <a:gd name="T5" fmla="*/ 0 h 1000"/>
                <a:gd name="T6" fmla="*/ 2 w 572"/>
                <a:gd name="T7" fmla="*/ 2 h 1000"/>
                <a:gd name="T8" fmla="*/ 2 w 572"/>
                <a:gd name="T9" fmla="*/ 2 h 1000"/>
                <a:gd name="T10" fmla="*/ 2 w 572"/>
                <a:gd name="T11" fmla="*/ 2 h 1000"/>
                <a:gd name="T12" fmla="*/ 3 w 572"/>
                <a:gd name="T13" fmla="*/ 2 h 1000"/>
                <a:gd name="T14" fmla="*/ 3 w 572"/>
                <a:gd name="T15" fmla="*/ 2 h 1000"/>
                <a:gd name="T16" fmla="*/ 3 w 572"/>
                <a:gd name="T17" fmla="*/ 0 h 1000"/>
                <a:gd name="T18" fmla="*/ 4 w 572"/>
                <a:gd name="T19" fmla="*/ 0 h 1000"/>
                <a:gd name="T20" fmla="*/ 4 w 572"/>
                <a:gd name="T21" fmla="*/ 2 h 1000"/>
                <a:gd name="T22" fmla="*/ 5 w 572"/>
                <a:gd name="T23" fmla="*/ 2 h 1000"/>
                <a:gd name="T24" fmla="*/ 5 w 572"/>
                <a:gd name="T25" fmla="*/ 2 h 1000"/>
                <a:gd name="T26" fmla="*/ 6 w 572"/>
                <a:gd name="T27" fmla="*/ 2 h 1000"/>
                <a:gd name="T28" fmla="*/ 6 w 572"/>
                <a:gd name="T29" fmla="*/ 2 h 1000"/>
                <a:gd name="T30" fmla="*/ 6 w 572"/>
                <a:gd name="T31" fmla="*/ 0 h 1000"/>
                <a:gd name="T32" fmla="*/ 6 w 572"/>
                <a:gd name="T33" fmla="*/ 0 h 1000"/>
                <a:gd name="T34" fmla="*/ 6 w 572"/>
                <a:gd name="T35" fmla="*/ 11 h 1000"/>
                <a:gd name="T36" fmla="*/ 6 w 572"/>
                <a:gd name="T37" fmla="*/ 11 h 1000"/>
                <a:gd name="T38" fmla="*/ 6 w 572"/>
                <a:gd name="T39" fmla="*/ 11 h 1000"/>
                <a:gd name="T40" fmla="*/ 5 w 572"/>
                <a:gd name="T41" fmla="*/ 11 h 1000"/>
                <a:gd name="T42" fmla="*/ 5 w 572"/>
                <a:gd name="T43" fmla="*/ 11 h 1000"/>
                <a:gd name="T44" fmla="*/ 5 w 572"/>
                <a:gd name="T45" fmla="*/ 11 h 1000"/>
                <a:gd name="T46" fmla="*/ 4 w 572"/>
                <a:gd name="T47" fmla="*/ 11 h 1000"/>
                <a:gd name="T48" fmla="*/ 4 w 572"/>
                <a:gd name="T49" fmla="*/ 11 h 1000"/>
                <a:gd name="T50" fmla="*/ 3 w 572"/>
                <a:gd name="T51" fmla="*/ 11 h 1000"/>
                <a:gd name="T52" fmla="*/ 3 w 572"/>
                <a:gd name="T53" fmla="*/ 11 h 1000"/>
                <a:gd name="T54" fmla="*/ 3 w 572"/>
                <a:gd name="T55" fmla="*/ 11 h 1000"/>
                <a:gd name="T56" fmla="*/ 2 w 572"/>
                <a:gd name="T57" fmla="*/ 11 h 1000"/>
                <a:gd name="T58" fmla="*/ 2 w 572"/>
                <a:gd name="T59" fmla="*/ 11 h 1000"/>
                <a:gd name="T60" fmla="*/ 2 w 572"/>
                <a:gd name="T61" fmla="*/ 11 h 1000"/>
                <a:gd name="T62" fmla="*/ 2 w 572"/>
                <a:gd name="T63" fmla="*/ 11 h 1000"/>
                <a:gd name="T64" fmla="*/ 0 w 572"/>
                <a:gd name="T65" fmla="*/ 11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12700">
              <a:solidFill>
                <a:schemeClr val="tx2"/>
              </a:solidFill>
              <a:round/>
              <a:headEnd/>
              <a:tailEnd/>
            </a:ln>
          </p:spPr>
          <p:txBody>
            <a:bodyPr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nvGrpSpPr>
            <p:cNvPr id="43" name="Group 42"/>
            <p:cNvGrpSpPr>
              <a:grpSpLocks/>
            </p:cNvGrpSpPr>
            <p:nvPr/>
          </p:nvGrpSpPr>
          <p:grpSpPr bwMode="auto">
            <a:xfrm>
              <a:off x="1700" y="1991"/>
              <a:ext cx="511" cy="330"/>
              <a:chOff x="2443" y="2350"/>
              <a:chExt cx="776" cy="499"/>
            </a:xfrm>
          </p:grpSpPr>
          <p:grpSp>
            <p:nvGrpSpPr>
              <p:cNvPr id="44" name="Group 43"/>
              <p:cNvGrpSpPr>
                <a:grpSpLocks/>
              </p:cNvGrpSpPr>
              <p:nvPr/>
            </p:nvGrpSpPr>
            <p:grpSpPr bwMode="auto">
              <a:xfrm>
                <a:off x="2443" y="2350"/>
                <a:ext cx="225" cy="499"/>
                <a:chOff x="2673" y="2255"/>
                <a:chExt cx="318" cy="704"/>
              </a:xfrm>
            </p:grpSpPr>
            <p:sp>
              <p:nvSpPr>
                <p:cNvPr id="51" name="AutoShape 100"/>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28575" algn="ctr">
                  <a:solidFill>
                    <a:srgbClr val="000000"/>
                  </a:solidFill>
                  <a:miter lim="800000"/>
                  <a:headEnd/>
                  <a:tailEnd/>
                </a:ln>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52" name="Oval 51"/>
                <p:cNvSpPr>
                  <a:spLocks noChangeArrowheads="1"/>
                </p:cNvSpPr>
                <p:nvPr/>
              </p:nvSpPr>
              <p:spPr bwMode="auto">
                <a:xfrm>
                  <a:off x="2733" y="2762"/>
                  <a:ext cx="197" cy="197"/>
                </a:xfrm>
                <a:prstGeom prst="ellipse">
                  <a:avLst/>
                </a:prstGeom>
                <a:solidFill>
                  <a:srgbClr val="FF0000"/>
                </a:solidFill>
                <a:ln w="28575" algn="ctr">
                  <a:solidFill>
                    <a:srgbClr val="000000"/>
                  </a:solidFill>
                  <a:round/>
                  <a:headEnd/>
                  <a:tailEnd/>
                </a:ln>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45" name="Group 44"/>
              <p:cNvGrpSpPr>
                <a:grpSpLocks/>
              </p:cNvGrpSpPr>
              <p:nvPr/>
            </p:nvGrpSpPr>
            <p:grpSpPr bwMode="auto">
              <a:xfrm>
                <a:off x="2718" y="2350"/>
                <a:ext cx="225" cy="499"/>
                <a:chOff x="2673" y="2255"/>
                <a:chExt cx="318" cy="704"/>
              </a:xfrm>
            </p:grpSpPr>
            <p:sp>
              <p:nvSpPr>
                <p:cNvPr id="49" name="AutoShape 103"/>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28575" algn="ctr">
                  <a:solidFill>
                    <a:srgbClr val="000000"/>
                  </a:solidFill>
                  <a:miter lim="800000"/>
                  <a:headEnd/>
                  <a:tailEnd/>
                </a:ln>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50" name="Oval 49"/>
                <p:cNvSpPr>
                  <a:spLocks noChangeArrowheads="1"/>
                </p:cNvSpPr>
                <p:nvPr/>
              </p:nvSpPr>
              <p:spPr bwMode="auto">
                <a:xfrm>
                  <a:off x="2733" y="2762"/>
                  <a:ext cx="197" cy="197"/>
                </a:xfrm>
                <a:prstGeom prst="ellipse">
                  <a:avLst/>
                </a:prstGeom>
                <a:solidFill>
                  <a:srgbClr val="FF0000"/>
                </a:solidFill>
                <a:ln w="28575" algn="ctr">
                  <a:solidFill>
                    <a:srgbClr val="000000"/>
                  </a:solidFill>
                  <a:round/>
                  <a:headEnd/>
                  <a:tailEnd/>
                </a:ln>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46" name="Group 45"/>
              <p:cNvGrpSpPr>
                <a:grpSpLocks/>
              </p:cNvGrpSpPr>
              <p:nvPr/>
            </p:nvGrpSpPr>
            <p:grpSpPr bwMode="auto">
              <a:xfrm>
                <a:off x="2994" y="2350"/>
                <a:ext cx="225" cy="499"/>
                <a:chOff x="2673" y="2255"/>
                <a:chExt cx="318" cy="704"/>
              </a:xfrm>
            </p:grpSpPr>
            <p:sp>
              <p:nvSpPr>
                <p:cNvPr id="47" name="AutoShape 106"/>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28575" algn="ctr">
                  <a:solidFill>
                    <a:srgbClr val="000000"/>
                  </a:solidFill>
                  <a:miter lim="800000"/>
                  <a:headEnd/>
                  <a:tailEnd/>
                </a:ln>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48" name="Oval 47"/>
                <p:cNvSpPr>
                  <a:spLocks noChangeArrowheads="1"/>
                </p:cNvSpPr>
                <p:nvPr/>
              </p:nvSpPr>
              <p:spPr bwMode="auto">
                <a:xfrm>
                  <a:off x="2733" y="2762"/>
                  <a:ext cx="197" cy="197"/>
                </a:xfrm>
                <a:prstGeom prst="ellipse">
                  <a:avLst/>
                </a:prstGeom>
                <a:solidFill>
                  <a:srgbClr val="FF0000"/>
                </a:solidFill>
                <a:ln w="28575" algn="ctr">
                  <a:solidFill>
                    <a:srgbClr val="000000"/>
                  </a:solidFill>
                  <a:round/>
                  <a:headEnd/>
                  <a:tailEnd/>
                </a:ln>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grpSp>
      <p:grpSp>
        <p:nvGrpSpPr>
          <p:cNvPr id="53" name="Group 52"/>
          <p:cNvGrpSpPr>
            <a:grpSpLocks/>
          </p:cNvGrpSpPr>
          <p:nvPr/>
        </p:nvGrpSpPr>
        <p:grpSpPr bwMode="auto">
          <a:xfrm>
            <a:off x="3993904" y="1855926"/>
            <a:ext cx="601748" cy="657632"/>
            <a:chOff x="2401" y="425"/>
            <a:chExt cx="907" cy="1154"/>
          </a:xfrm>
        </p:grpSpPr>
        <p:sp>
          <p:nvSpPr>
            <p:cNvPr id="54" name="Rectangle 53"/>
            <p:cNvSpPr>
              <a:spLocks noChangeArrowheads="1"/>
            </p:cNvSpPr>
            <p:nvPr/>
          </p:nvSpPr>
          <p:spPr bwMode="auto">
            <a:xfrm>
              <a:off x="2401" y="591"/>
              <a:ext cx="907" cy="988"/>
            </a:xfrm>
            <a:prstGeom prst="rect">
              <a:avLst/>
            </a:prstGeom>
            <a:solidFill>
              <a:srgbClr val="FFFFCC"/>
            </a:solidFill>
            <a:ln w="12700">
              <a:solidFill>
                <a:schemeClr val="tx2"/>
              </a:solidFill>
              <a:miter lim="800000"/>
              <a:headEnd/>
              <a:tailEnd/>
            </a:ln>
          </p:spPr>
          <p:txBody>
            <a:bodyPr wrap="none" anchor="ct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55" name="Line 48"/>
            <p:cNvSpPr>
              <a:spLocks noChangeShapeType="1"/>
            </p:cNvSpPr>
            <p:nvPr/>
          </p:nvSpPr>
          <p:spPr bwMode="auto">
            <a:xfrm>
              <a:off x="2582" y="1384"/>
              <a:ext cx="550"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56" name="Line 49"/>
            <p:cNvSpPr>
              <a:spLocks noChangeShapeType="1"/>
            </p:cNvSpPr>
            <p:nvPr/>
          </p:nvSpPr>
          <p:spPr bwMode="auto">
            <a:xfrm>
              <a:off x="2577" y="1154"/>
              <a:ext cx="550"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57" name="Rectangle 56"/>
            <p:cNvSpPr>
              <a:spLocks noChangeArrowheads="1"/>
            </p:cNvSpPr>
            <p:nvPr/>
          </p:nvSpPr>
          <p:spPr bwMode="auto">
            <a:xfrm rot="2658430">
              <a:off x="2944" y="425"/>
              <a:ext cx="225" cy="506"/>
            </a:xfrm>
            <a:prstGeom prst="rect">
              <a:avLst/>
            </a:prstGeom>
            <a:solidFill>
              <a:srgbClr val="FF0000"/>
            </a:solidFill>
            <a:ln w="28575" algn="ctr">
              <a:solidFill>
                <a:schemeClr val="tx2"/>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58" name="Freeform 57"/>
            <p:cNvSpPr>
              <a:spLocks/>
            </p:cNvSpPr>
            <p:nvPr/>
          </p:nvSpPr>
          <p:spPr bwMode="auto">
            <a:xfrm>
              <a:off x="2643" y="789"/>
              <a:ext cx="309" cy="257"/>
            </a:xfrm>
            <a:custGeom>
              <a:avLst/>
              <a:gdLst>
                <a:gd name="T0" fmla="*/ 10510 w 234"/>
                <a:gd name="T1" fmla="*/ 0 h 195"/>
                <a:gd name="T2" fmla="*/ 2333 w 234"/>
                <a:gd name="T3" fmla="*/ 3432 h 195"/>
                <a:gd name="T4" fmla="*/ 0 w 234"/>
                <a:gd name="T5" fmla="*/ 16180 h 195"/>
                <a:gd name="T6" fmla="*/ 15401 w 234"/>
                <a:gd name="T7" fmla="*/ 16180 h 195"/>
                <a:gd name="T8" fmla="*/ 20010 w 234"/>
                <a:gd name="T9" fmla="*/ 9164 h 195"/>
                <a:gd name="T10" fmla="*/ 1051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chemeClr val="tx2"/>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59" name="Line 52"/>
            <p:cNvSpPr>
              <a:spLocks noChangeShapeType="1"/>
            </p:cNvSpPr>
            <p:nvPr/>
          </p:nvSpPr>
          <p:spPr bwMode="auto">
            <a:xfrm flipH="1">
              <a:off x="2703" y="891"/>
              <a:ext cx="147" cy="106"/>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sp>
        <p:nvSpPr>
          <p:cNvPr id="2" name="Rectangle 1"/>
          <p:cNvSpPr/>
          <p:nvPr/>
        </p:nvSpPr>
        <p:spPr>
          <a:xfrm>
            <a:off x="5659814" y="1606537"/>
            <a:ext cx="1409791" cy="276999"/>
          </a:xfrm>
          <a:prstGeom prst="rect">
            <a:avLst/>
          </a:prstGeom>
        </p:spPr>
        <p:txBody>
          <a:bodyPr wrap="square">
            <a:spAutoFit/>
          </a:bodyPr>
          <a:lstStyle/>
          <a:p>
            <a:r>
              <a:rPr lang="en-US" sz="1200" b="1" dirty="0">
                <a:solidFill>
                  <a:schemeClr val="tx2"/>
                </a:solidFill>
                <a:latin typeface="Arial" charset="0"/>
              </a:rPr>
              <a:t>Trouble Ticket</a:t>
            </a:r>
            <a:endParaRPr lang="en-US" sz="1200" b="1" dirty="0">
              <a:solidFill>
                <a:schemeClr val="tx2"/>
              </a:solidFill>
            </a:endParaRPr>
          </a:p>
        </p:txBody>
      </p:sp>
      <p:sp>
        <p:nvSpPr>
          <p:cNvPr id="3" name="Rectangle 2"/>
          <p:cNvSpPr/>
          <p:nvPr/>
        </p:nvSpPr>
        <p:spPr>
          <a:xfrm>
            <a:off x="3969004" y="1572679"/>
            <a:ext cx="739305" cy="276999"/>
          </a:xfrm>
          <a:prstGeom prst="rect">
            <a:avLst/>
          </a:prstGeom>
        </p:spPr>
        <p:txBody>
          <a:bodyPr wrap="none">
            <a:spAutoFit/>
          </a:bodyPr>
          <a:lstStyle/>
          <a:p>
            <a:r>
              <a:rPr lang="en-US" sz="1200" b="1" dirty="0">
                <a:solidFill>
                  <a:schemeClr val="tx2"/>
                </a:solidFill>
                <a:latin typeface="Arial" charset="0"/>
              </a:rPr>
              <a:t>Activity</a:t>
            </a:r>
            <a:endParaRPr lang="en-US" sz="1200" b="1" dirty="0">
              <a:solidFill>
                <a:schemeClr val="tx2"/>
              </a:solidFill>
            </a:endParaRPr>
          </a:p>
        </p:txBody>
      </p:sp>
    </p:spTree>
    <p:extLst>
      <p:ext uri="{BB962C8B-B14F-4D97-AF65-F5344CB8AC3E}">
        <p14:creationId xmlns:p14="http://schemas.microsoft.com/office/powerpoint/2010/main" val="310126242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smtClean="0"/>
              <a:t>Demo</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3A0"/>
                </a:solidFill>
                <a:latin typeface="Arial" panose="020B0604020202020204" pitchFamily="34" charset="0"/>
              </a:rPr>
              <a:t>6</a:t>
            </a:r>
            <a:endParaRPr lang="en-US" sz="800" dirty="0" smtClean="0">
              <a:solidFill>
                <a:srgbClr val="0033A0"/>
              </a:solidFill>
              <a:latin typeface="Arial" panose="020B0604020202020204" pitchFamily="34" charset="0"/>
            </a:endParaRPr>
          </a:p>
        </p:txBody>
      </p:sp>
    </p:spTree>
    <p:extLst>
      <p:ext uri="{BB962C8B-B14F-4D97-AF65-F5344CB8AC3E}">
        <p14:creationId xmlns:p14="http://schemas.microsoft.com/office/powerpoint/2010/main" val="4821785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Provide demo details and link to the demo video</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2A1"/>
                </a:solidFill>
                <a:latin typeface="Arial" panose="020B0604020202020204" pitchFamily="34" charset="0"/>
              </a:rPr>
              <a:t>7</a:t>
            </a:r>
            <a:endParaRPr lang="en-US" sz="800" dirty="0" smtClean="0">
              <a:solidFill>
                <a:srgbClr val="0032A1"/>
              </a:solidFill>
              <a:latin typeface="Arial" panose="020B0604020202020204" pitchFamily="34" charset="0"/>
            </a:endParaRPr>
          </a:p>
        </p:txBody>
      </p:sp>
    </p:spTree>
    <p:extLst>
      <p:ext uri="{BB962C8B-B14F-4D97-AF65-F5344CB8AC3E}">
        <p14:creationId xmlns:p14="http://schemas.microsoft.com/office/powerpoint/2010/main" val="25994452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smtClean="0"/>
              <a:t>Lab</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3A0"/>
                </a:solidFill>
                <a:latin typeface="Arial" panose="020B0604020202020204" pitchFamily="34" charset="0"/>
              </a:rPr>
              <a:t>6</a:t>
            </a:r>
            <a:endParaRPr lang="en-US" sz="800" dirty="0" smtClean="0">
              <a:solidFill>
                <a:srgbClr val="0033A0"/>
              </a:solidFill>
              <a:latin typeface="Arial" panose="020B0604020202020204" pitchFamily="34" charset="0"/>
            </a:endParaRPr>
          </a:p>
        </p:txBody>
      </p:sp>
    </p:spTree>
    <p:extLst>
      <p:ext uri="{BB962C8B-B14F-4D97-AF65-F5344CB8AC3E}">
        <p14:creationId xmlns:p14="http://schemas.microsoft.com/office/powerpoint/2010/main" val="26359207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2A1"/>
                </a:solidFill>
                <a:latin typeface="Arial" panose="020B0604020202020204" pitchFamily="34" charset="0"/>
              </a:rPr>
              <a:t>7</a:t>
            </a:r>
            <a:endParaRPr lang="en-US" sz="800" dirty="0" smtClean="0">
              <a:solidFill>
                <a:srgbClr val="0032A1"/>
              </a:solidFill>
              <a:latin typeface="Arial" panose="020B0604020202020204" pitchFamily="34" charset="0"/>
            </a:endParaRPr>
          </a:p>
        </p:txBody>
      </p:sp>
      <p:sp>
        <p:nvSpPr>
          <p:cNvPr id="6" name="Rectangle 5"/>
          <p:cNvSpPr/>
          <p:nvPr/>
        </p:nvSpPr>
        <p:spPr>
          <a:xfrm>
            <a:off x="490654" y="1971586"/>
            <a:ext cx="8196146" cy="923330"/>
          </a:xfrm>
          <a:prstGeom prst="rect">
            <a:avLst/>
          </a:prstGeom>
        </p:spPr>
        <p:txBody>
          <a:bodyPr wrap="square">
            <a:spAutoFit/>
          </a:bodyPr>
          <a:lstStyle/>
          <a:p>
            <a:r>
              <a:rPr lang="en-US" dirty="0">
                <a:solidFill>
                  <a:schemeClr val="tx2"/>
                </a:solidFill>
                <a:latin typeface="Calibri" panose="020F0502020204030204" pitchFamily="34" charset="0"/>
                <a:cs typeface="Calibri" panose="020F0502020204030204" pitchFamily="34" charset="0"/>
              </a:rPr>
              <a:t>Complete the exercises listed in  </a:t>
            </a:r>
            <a:r>
              <a:rPr lang="en-US" dirty="0" smtClean="0">
                <a:solidFill>
                  <a:schemeClr val="tx2"/>
                </a:solidFill>
                <a:latin typeface="Calibri" panose="020F0502020204030204" pitchFamily="34" charset="0"/>
                <a:cs typeface="Calibri" panose="020F0502020204030204" pitchFamily="34" charset="0"/>
              </a:rPr>
              <a:t>“</a:t>
            </a:r>
            <a:r>
              <a:rPr lang="en-US" dirty="0"/>
              <a:t>Lesson </a:t>
            </a:r>
            <a:r>
              <a:rPr lang="en-US" dirty="0" smtClean="0"/>
              <a:t>1: </a:t>
            </a:r>
            <a:r>
              <a:rPr lang="en-US" dirty="0"/>
              <a:t>Configuring Assignment</a:t>
            </a:r>
            <a:r>
              <a:rPr lang="en-US" dirty="0" smtClean="0">
                <a:solidFill>
                  <a:schemeClr val="tx2"/>
                </a:solidFill>
                <a:latin typeface="Calibri" panose="020F0502020204030204" pitchFamily="34" charset="0"/>
                <a:cs typeface="Calibri" panose="020F0502020204030204" pitchFamily="34" charset="0"/>
              </a:rPr>
              <a:t>” and “</a:t>
            </a:r>
            <a:r>
              <a:rPr lang="en-US" dirty="0"/>
              <a:t>Lesson 2 Configuring </a:t>
            </a:r>
            <a:r>
              <a:rPr lang="en-US" dirty="0" err="1"/>
              <a:t>Escalation</a:t>
            </a:r>
            <a:r>
              <a:rPr lang="en-US" dirty="0" err="1" smtClean="0">
                <a:solidFill>
                  <a:schemeClr val="tx2"/>
                </a:solidFill>
                <a:latin typeface="Calibri" panose="020F0502020204030204" pitchFamily="34" charset="0"/>
                <a:cs typeface="Calibri" panose="020F0502020204030204" pitchFamily="34" charset="0"/>
              </a:rPr>
              <a:t>”chapter</a:t>
            </a:r>
            <a:r>
              <a:rPr lang="en-US" dirty="0" smtClean="0">
                <a:solidFill>
                  <a:schemeClr val="tx2"/>
                </a:solidFill>
                <a:latin typeface="Calibri" panose="020F0502020204030204" pitchFamily="34" charset="0"/>
                <a:cs typeface="Calibri" panose="020F0502020204030204" pitchFamily="34" charset="0"/>
              </a:rPr>
              <a:t> </a:t>
            </a:r>
            <a:r>
              <a:rPr lang="en-US" dirty="0">
                <a:solidFill>
                  <a:schemeClr val="tx2"/>
                </a:solidFill>
                <a:latin typeface="Calibri" panose="020F0502020204030204" pitchFamily="34" charset="0"/>
                <a:cs typeface="Calibri" panose="020F0502020204030204" pitchFamily="34" charset="0"/>
              </a:rPr>
              <a:t>in the </a:t>
            </a:r>
            <a:r>
              <a:rPr lang="en-US" dirty="0" smtClean="0">
                <a:solidFill>
                  <a:schemeClr val="tx2"/>
                </a:solidFill>
                <a:latin typeface="Calibri" panose="020F0502020204030204" pitchFamily="34" charset="0"/>
                <a:cs typeface="Calibri" panose="020F0502020204030204" pitchFamily="34" charset="0"/>
              </a:rPr>
              <a:t>“</a:t>
            </a:r>
            <a:r>
              <a:rPr lang="en-US" dirty="0" err="1"/>
              <a:t>BillingCenter</a:t>
            </a:r>
            <a:r>
              <a:rPr lang="en-US" dirty="0"/>
              <a:t> 10 Configuration: Essentials - Student Workbook</a:t>
            </a:r>
            <a:r>
              <a:rPr lang="en-US" dirty="0" smtClean="0">
                <a:solidFill>
                  <a:schemeClr val="tx2"/>
                </a:solidFill>
                <a:latin typeface="Calibri" panose="020F0502020204030204" pitchFamily="34" charset="0"/>
                <a:cs typeface="Calibri" panose="020F0502020204030204" pitchFamily="34" charset="0"/>
              </a:rPr>
              <a:t>“</a:t>
            </a:r>
            <a:endParaRPr lang="en-US"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77725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smtClean="0"/>
              <a:t>Review</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3A0"/>
                </a:solidFill>
                <a:latin typeface="Arial" panose="020B0604020202020204" pitchFamily="34" charset="0"/>
              </a:rPr>
              <a:t>6</a:t>
            </a:r>
            <a:endParaRPr lang="en-US" sz="800" dirty="0" smtClean="0">
              <a:solidFill>
                <a:srgbClr val="0033A0"/>
              </a:solidFill>
              <a:latin typeface="Arial" panose="020B0604020202020204" pitchFamily="34" charset="0"/>
            </a:endParaRPr>
          </a:p>
        </p:txBody>
      </p:sp>
    </p:spTree>
    <p:extLst>
      <p:ext uri="{BB962C8B-B14F-4D97-AF65-F5344CB8AC3E}">
        <p14:creationId xmlns:p14="http://schemas.microsoft.com/office/powerpoint/2010/main" val="32342383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This is for Review questions and answers</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2A1"/>
                </a:solidFill>
                <a:latin typeface="Arial" panose="020B0604020202020204" pitchFamily="34" charset="0"/>
              </a:rPr>
              <a:t>7</a:t>
            </a:r>
            <a:endParaRPr lang="en-US" sz="800" dirty="0" smtClean="0">
              <a:solidFill>
                <a:srgbClr val="0032A1"/>
              </a:solidFill>
              <a:latin typeface="Arial" panose="020B0604020202020204" pitchFamily="34" charset="0"/>
            </a:endParaRPr>
          </a:p>
        </p:txBody>
      </p:sp>
    </p:spTree>
    <p:extLst>
      <p:ext uri="{BB962C8B-B14F-4D97-AF65-F5344CB8AC3E}">
        <p14:creationId xmlns:p14="http://schemas.microsoft.com/office/powerpoint/2010/main" val="3148897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9474" b="19474"/>
          <a:stretch>
            <a:fillRect/>
          </a:stretch>
        </p:blipFill>
        <p:spPr/>
      </p:pic>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2167026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Initiating assignment from BillingCenter UI</a:t>
            </a:r>
          </a:p>
        </p:txBody>
      </p:sp>
      <p:sp>
        <p:nvSpPr>
          <p:cNvPr id="8195" name="Rectangle 35"/>
          <p:cNvSpPr>
            <a:spLocks noChangeArrowheads="1"/>
          </p:cNvSpPr>
          <p:nvPr/>
        </p:nvSpPr>
        <p:spPr bwMode="auto">
          <a:xfrm>
            <a:off x="5005620" y="2456960"/>
            <a:ext cx="2838450" cy="2559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indent="-214313" eaLnBrk="0" hangingPunct="0">
              <a:spcBef>
                <a:spcPct val="40000"/>
              </a:spcBef>
              <a:spcAft>
                <a:spcPct val="0"/>
              </a:spcAft>
              <a:buClr>
                <a:srgbClr val="04628C"/>
              </a:buClr>
              <a:buFont typeface="Arial" charset="0"/>
              <a:buChar char="•"/>
            </a:pPr>
            <a:r>
              <a:rPr lang="en-US" dirty="0">
                <a:latin typeface="Arial" charset="0"/>
              </a:rPr>
              <a:t>User and group specified so assignment rules are </a:t>
            </a:r>
            <a:r>
              <a:rPr lang="en-US" sz="1650" dirty="0">
                <a:latin typeface="Arial" charset="0"/>
              </a:rPr>
              <a:t>not called</a:t>
            </a:r>
            <a:br>
              <a:rPr lang="en-US" sz="1650" dirty="0">
                <a:latin typeface="Arial" charset="0"/>
              </a:rPr>
            </a:br>
            <a:endParaRPr lang="en-US" sz="1650" dirty="0">
              <a:latin typeface="Arial" charset="0"/>
            </a:endParaRPr>
          </a:p>
          <a:p>
            <a:pPr marL="214313" indent="-214313" eaLnBrk="0" hangingPunct="0">
              <a:spcBef>
                <a:spcPct val="40000"/>
              </a:spcBef>
              <a:spcAft>
                <a:spcPct val="0"/>
              </a:spcAft>
              <a:buClr>
                <a:srgbClr val="04628C"/>
              </a:buClr>
              <a:buFont typeface="Arial" charset="0"/>
              <a:buChar char="•"/>
            </a:pPr>
            <a:r>
              <a:rPr lang="en-US" dirty="0">
                <a:latin typeface="Arial" charset="0"/>
              </a:rPr>
              <a:t>Automated assignment selected so r</a:t>
            </a:r>
            <a:r>
              <a:rPr lang="en-US" sz="1650" dirty="0">
                <a:latin typeface="Arial" charset="0"/>
              </a:rPr>
              <a:t>ules are used to select group and user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035" y="1049990"/>
            <a:ext cx="4371974" cy="1252330"/>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689" y="2733852"/>
            <a:ext cx="3383802" cy="375978"/>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1545" y="3846694"/>
            <a:ext cx="3330090" cy="343751"/>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8208444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7963" y="212366"/>
            <a:ext cx="8318500" cy="557213"/>
          </a:xfrm>
        </p:spPr>
        <p:txBody>
          <a:bodyPr/>
          <a:lstStyle/>
          <a:p>
            <a:pPr eaLnBrk="1" hangingPunct="1"/>
            <a:r>
              <a:rPr lang="en-US" dirty="0" smtClean="0"/>
              <a:t>Initiating assignment from </a:t>
            </a:r>
            <a:r>
              <a:rPr lang="en-US" dirty="0" err="1" smtClean="0"/>
              <a:t>Gosu</a:t>
            </a:r>
            <a:r>
              <a:rPr lang="en-US" dirty="0" smtClean="0"/>
              <a:t/>
            </a:r>
            <a:br>
              <a:rPr lang="en-US" dirty="0" smtClean="0"/>
            </a:br>
            <a:r>
              <a:rPr lang="en-US" sz="2100" dirty="0" err="1">
                <a:latin typeface="Courier New" pitchFamily="49" charset="0"/>
                <a:cs typeface="Courier New" pitchFamily="49" charset="0"/>
              </a:rPr>
              <a:t>autoAssign</a:t>
            </a:r>
            <a:r>
              <a:rPr lang="en-US" sz="2100" dirty="0">
                <a:latin typeface="Courier New" pitchFamily="49" charset="0"/>
                <a:cs typeface="Courier New" pitchFamily="49" charset="0"/>
              </a:rPr>
              <a:t>()</a:t>
            </a:r>
          </a:p>
        </p:txBody>
      </p:sp>
      <p:sp>
        <p:nvSpPr>
          <p:cNvPr id="9219" name="Rectangle 3"/>
          <p:cNvSpPr>
            <a:spLocks noGrp="1" noChangeArrowheads="1"/>
          </p:cNvSpPr>
          <p:nvPr>
            <p:ph type="body" sz="half" idx="1"/>
          </p:nvPr>
        </p:nvSpPr>
        <p:spPr>
          <a:xfrm>
            <a:off x="858644" y="1081029"/>
            <a:ext cx="6681469" cy="978694"/>
          </a:xfrm>
        </p:spPr>
        <p:txBody>
          <a:bodyPr>
            <a:noAutofit/>
          </a:bodyPr>
          <a:lstStyle/>
          <a:p>
            <a:pPr marL="342900" indent="-34290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Invokes Assignment engine to assign entity on which it is invoked</a:t>
            </a:r>
          </a:p>
          <a:p>
            <a:pPr marL="342900" indent="-34290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Can cause assignment rules to be run </a:t>
            </a:r>
          </a:p>
          <a:p>
            <a:pPr lvl="1">
              <a:buFont typeface="Wingdings 2" pitchFamily="18" charset="2"/>
              <a:buNone/>
            </a:pP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Do not call </a:t>
            </a:r>
            <a:r>
              <a:rPr lang="en-US" sz="1600" b="1" dirty="0" err="1" smtClean="0">
                <a:latin typeface="Calibri" panose="020F0502020204030204" pitchFamily="34" charset="0"/>
                <a:cs typeface="Calibri" panose="020F0502020204030204" pitchFamily="34" charset="0"/>
              </a:rPr>
              <a:t>autoAssign</a:t>
            </a:r>
            <a:r>
              <a:rPr lang="en-US" sz="1600" b="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from an assignment rule</a:t>
            </a:r>
          </a:p>
        </p:txBody>
      </p:sp>
      <p:graphicFrame>
        <p:nvGraphicFramePr>
          <p:cNvPr id="4150327" name="Group 55"/>
          <p:cNvGraphicFramePr>
            <a:graphicFrameLocks noGrp="1"/>
          </p:cNvGraphicFramePr>
          <p:nvPr>
            <p:ph sz="half" idx="2"/>
            <p:extLst>
              <p:ext uri="{D42A27DB-BD31-4B8C-83A1-F6EECF244321}">
                <p14:modId xmlns:p14="http://schemas.microsoft.com/office/powerpoint/2010/main" val="3648457516"/>
              </p:ext>
            </p:extLst>
          </p:nvPr>
        </p:nvGraphicFramePr>
        <p:xfrm>
          <a:off x="1120148" y="2682622"/>
          <a:ext cx="6626059" cy="1479219"/>
        </p:xfrm>
        <a:graphic>
          <a:graphicData uri="http://schemas.openxmlformats.org/drawingml/2006/table">
            <a:tbl>
              <a:tblPr/>
              <a:tblGrid>
                <a:gridCol w="3039257">
                  <a:extLst>
                    <a:ext uri="{9D8B030D-6E8A-4147-A177-3AD203B41FA5}">
                      <a16:colId xmlns:a16="http://schemas.microsoft.com/office/drawing/2014/main" val="20000"/>
                    </a:ext>
                  </a:extLst>
                </a:gridCol>
                <a:gridCol w="3586802">
                  <a:extLst>
                    <a:ext uri="{9D8B030D-6E8A-4147-A177-3AD203B41FA5}">
                      <a16:colId xmlns:a16="http://schemas.microsoft.com/office/drawing/2014/main" val="20001"/>
                    </a:ext>
                  </a:extLst>
                </a:gridCol>
              </a:tblGrid>
              <a:tr h="457200">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smtClean="0">
                          <a:ln>
                            <a:noFill/>
                          </a:ln>
                          <a:solidFill>
                            <a:schemeClr val="tx2"/>
                          </a:solidFill>
                          <a:effectLst/>
                          <a:latin typeface="Arial" charset="0"/>
                        </a:rPr>
                        <a:t>Signature</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smtClean="0">
                          <a:ln>
                            <a:noFill/>
                          </a:ln>
                          <a:solidFill>
                            <a:schemeClr val="tx2"/>
                          </a:solidFill>
                          <a:effectLst/>
                          <a:latin typeface="Arial" charset="0"/>
                        </a:rPr>
                        <a:t>Assignment rules that will be run</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340673">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0" i="0" u="none" strike="noStrike" cap="none" normalizeH="0" baseline="0" dirty="0" smtClean="0">
                          <a:ln>
                            <a:noFill/>
                          </a:ln>
                          <a:solidFill>
                            <a:schemeClr val="bg1"/>
                          </a:solidFill>
                          <a:effectLst/>
                          <a:latin typeface="Arial" charset="0"/>
                        </a:rPr>
                        <a:t>Activity.autoAssign()</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0" i="0" u="none" strike="noStrike" cap="none" normalizeH="0" baseline="0" dirty="0" smtClean="0">
                          <a:ln>
                            <a:noFill/>
                          </a:ln>
                          <a:solidFill>
                            <a:schemeClr val="bg1"/>
                          </a:solidFill>
                          <a:effectLst/>
                          <a:latin typeface="Arial" charset="0"/>
                        </a:rPr>
                        <a:t>Global and Default Group</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50000"/>
                        <a:lumOff val="50000"/>
                      </a:schemeClr>
                    </a:solidFill>
                  </a:tcPr>
                </a:tc>
                <a:extLst>
                  <a:ext uri="{0D108BD9-81ED-4DB2-BD59-A6C34878D82A}">
                    <a16:rowId xmlns:a16="http://schemas.microsoft.com/office/drawing/2014/main" val="10001"/>
                  </a:ext>
                </a:extLst>
              </a:tr>
              <a:tr h="340673">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0" i="0" u="none" strike="noStrike" cap="none" normalizeH="0" baseline="0" dirty="0" smtClean="0">
                          <a:ln>
                            <a:noFill/>
                          </a:ln>
                          <a:solidFill>
                            <a:schemeClr val="bg1"/>
                          </a:solidFill>
                          <a:effectLst/>
                          <a:latin typeface="Arial" charset="0"/>
                        </a:rPr>
                        <a:t>Activity.autoAssign( </a:t>
                      </a:r>
                      <a:r>
                        <a:rPr kumimoji="0" lang="en-US" sz="1500" b="1" i="1" u="none" strike="noStrike" cap="none" normalizeH="0" baseline="0" dirty="0" smtClean="0">
                          <a:ln>
                            <a:noFill/>
                          </a:ln>
                          <a:solidFill>
                            <a:schemeClr val="bg1"/>
                          </a:solidFill>
                          <a:effectLst/>
                          <a:latin typeface="Arial" charset="0"/>
                        </a:rPr>
                        <a:t>group</a:t>
                      </a:r>
                      <a:r>
                        <a:rPr kumimoji="0" lang="en-US" sz="1500" b="0" i="0" u="none" strike="noStrike" cap="none" normalizeH="0" baseline="0" dirty="0" smtClean="0">
                          <a:ln>
                            <a:noFill/>
                          </a:ln>
                          <a:solidFill>
                            <a:schemeClr val="bg1"/>
                          </a:solidFill>
                          <a:effectLst/>
                          <a:latin typeface="Arial" charset="0"/>
                        </a:rPr>
                        <a:t>, </a:t>
                      </a:r>
                      <a:r>
                        <a:rPr kumimoji="0" lang="en-US" sz="1500" b="1" i="1" u="none" strike="noStrike" cap="none" normalizeH="0" baseline="0" dirty="0" smtClean="0">
                          <a:ln>
                            <a:noFill/>
                          </a:ln>
                          <a:solidFill>
                            <a:schemeClr val="bg1"/>
                          </a:solidFill>
                          <a:effectLst/>
                          <a:latin typeface="Arial" charset="0"/>
                        </a:rPr>
                        <a:t>null</a:t>
                      </a:r>
                      <a:r>
                        <a:rPr kumimoji="0" lang="en-US" sz="1500" b="0" i="1" u="none" strike="noStrike" cap="none" normalizeH="0" baseline="0" dirty="0" smtClean="0">
                          <a:ln>
                            <a:noFill/>
                          </a:ln>
                          <a:solidFill>
                            <a:schemeClr val="bg1"/>
                          </a:solidFill>
                          <a:effectLst/>
                          <a:latin typeface="Arial" charset="0"/>
                        </a:rPr>
                        <a:t> </a:t>
                      </a:r>
                      <a:r>
                        <a:rPr kumimoji="0" lang="en-US" sz="1500" b="0" i="0" u="none" strike="noStrike" cap="none" normalizeH="0" baseline="0" dirty="0" smtClean="0">
                          <a:ln>
                            <a:noFill/>
                          </a:ln>
                          <a:solidFill>
                            <a:schemeClr val="bg1"/>
                          </a:solidFill>
                          <a:effectLst/>
                          <a:latin typeface="Arial" charset="0"/>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0" i="0" u="none" strike="noStrike" cap="none" normalizeH="0" baseline="0" dirty="0" smtClean="0">
                          <a:ln>
                            <a:noFill/>
                          </a:ln>
                          <a:solidFill>
                            <a:schemeClr val="bg1"/>
                          </a:solidFill>
                          <a:effectLst/>
                          <a:latin typeface="Arial" charset="0"/>
                        </a:rPr>
                        <a:t>Default Group</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50000"/>
                        <a:lumOff val="50000"/>
                      </a:schemeClr>
                    </a:solidFill>
                  </a:tcPr>
                </a:tc>
                <a:extLst>
                  <a:ext uri="{0D108BD9-81ED-4DB2-BD59-A6C34878D82A}">
                    <a16:rowId xmlns:a16="http://schemas.microsoft.com/office/drawing/2014/main" val="10002"/>
                  </a:ext>
                </a:extLst>
              </a:tr>
              <a:tr h="340673">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0" i="0" u="none" strike="noStrike" cap="none" normalizeH="0" baseline="0" dirty="0" smtClean="0">
                          <a:ln>
                            <a:noFill/>
                          </a:ln>
                          <a:solidFill>
                            <a:schemeClr val="bg1"/>
                          </a:solidFill>
                          <a:effectLst/>
                          <a:latin typeface="Arial" charset="0"/>
                        </a:rPr>
                        <a:t>Activity.autoAssign( </a:t>
                      </a:r>
                      <a:r>
                        <a:rPr kumimoji="0" lang="en-US" sz="1500" b="1" i="1" u="none" strike="noStrike" cap="none" normalizeH="0" baseline="0" dirty="0" smtClean="0">
                          <a:ln>
                            <a:noFill/>
                          </a:ln>
                          <a:solidFill>
                            <a:schemeClr val="bg1"/>
                          </a:solidFill>
                          <a:effectLst/>
                          <a:latin typeface="Arial" charset="0"/>
                        </a:rPr>
                        <a:t>group</a:t>
                      </a:r>
                      <a:r>
                        <a:rPr kumimoji="0" lang="en-US" sz="1500" b="0" i="0" u="none" strike="noStrike" cap="none" normalizeH="0" baseline="0" dirty="0" smtClean="0">
                          <a:ln>
                            <a:noFill/>
                          </a:ln>
                          <a:solidFill>
                            <a:schemeClr val="bg1"/>
                          </a:solidFill>
                          <a:effectLst/>
                          <a:latin typeface="Arial" charset="0"/>
                        </a:rPr>
                        <a:t>, </a:t>
                      </a:r>
                      <a:r>
                        <a:rPr kumimoji="0" lang="en-US" sz="1500" b="1" i="1" u="none" strike="noStrike" cap="none" normalizeH="0" baseline="0" dirty="0" smtClean="0">
                          <a:ln>
                            <a:noFill/>
                          </a:ln>
                          <a:solidFill>
                            <a:schemeClr val="bg1"/>
                          </a:solidFill>
                          <a:effectLst/>
                          <a:latin typeface="Arial" charset="0"/>
                        </a:rPr>
                        <a:t>user</a:t>
                      </a:r>
                      <a:r>
                        <a:rPr kumimoji="0" lang="en-US" sz="1500" b="0" i="1" u="none" strike="noStrike" cap="none" normalizeH="0" baseline="0" dirty="0" smtClean="0">
                          <a:ln>
                            <a:noFill/>
                          </a:ln>
                          <a:solidFill>
                            <a:schemeClr val="bg1"/>
                          </a:solidFill>
                          <a:effectLst/>
                          <a:latin typeface="Arial" charset="0"/>
                        </a:rPr>
                        <a:t> </a:t>
                      </a:r>
                      <a:r>
                        <a:rPr kumimoji="0" lang="en-US" sz="1500" b="0" i="0" u="none" strike="noStrike" cap="none" normalizeH="0" baseline="0" dirty="0" smtClean="0">
                          <a:ln>
                            <a:noFill/>
                          </a:ln>
                          <a:solidFill>
                            <a:schemeClr val="bg1"/>
                          </a:solidFill>
                          <a:effectLst/>
                          <a:latin typeface="Arial" charset="0"/>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0" i="0" u="none" strike="noStrike" cap="none" normalizeH="0" baseline="0" dirty="0" smtClean="0">
                          <a:ln>
                            <a:noFill/>
                          </a:ln>
                          <a:solidFill>
                            <a:schemeClr val="bg1"/>
                          </a:solidFill>
                          <a:effectLst/>
                          <a:latin typeface="Arial" charset="0"/>
                        </a:rPr>
                        <a: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50000"/>
                        <a:lumOff val="50000"/>
                      </a:schemeClr>
                    </a:solidFill>
                  </a:tcPr>
                </a:tc>
                <a:extLst>
                  <a:ext uri="{0D108BD9-81ED-4DB2-BD59-A6C34878D82A}">
                    <a16:rowId xmlns:a16="http://schemas.microsoft.com/office/drawing/2014/main" val="10003"/>
                  </a:ext>
                </a:extLst>
              </a:tr>
            </a:tbl>
          </a:graphicData>
        </a:graphic>
      </p:graphicFrame>
      <p:sp>
        <p:nvSpPr>
          <p:cNvPr id="9237" name="AutoShape 100"/>
          <p:cNvSpPr>
            <a:spLocks noChangeArrowheads="1"/>
          </p:cNvSpPr>
          <p:nvPr/>
        </p:nvSpPr>
        <p:spPr bwMode="auto">
          <a:xfrm>
            <a:off x="967748" y="2130320"/>
            <a:ext cx="304800" cy="29213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D33941"/>
          </a:solidFill>
          <a:ln w="28575" algn="ctr">
            <a:solidFill>
              <a:srgbClr val="D33941"/>
            </a:solidFill>
            <a:miter lim="800000"/>
            <a:headEnd/>
            <a:tailEnd/>
          </a:ln>
        </p:spPr>
        <p:txBody>
          <a:bodyPr lIns="0" tIns="0" rIns="0" bIns="0" anchor="ctr">
            <a:spAutoFit/>
          </a:bodyPr>
          <a:lstStyle/>
          <a:p>
            <a:endParaRPr lang="en-US" sz="1350"/>
          </a:p>
        </p:txBody>
      </p:sp>
    </p:spTree>
    <p:extLst>
      <p:ext uri="{BB962C8B-B14F-4D97-AF65-F5344CB8AC3E}">
        <p14:creationId xmlns:p14="http://schemas.microsoft.com/office/powerpoint/2010/main" val="316560607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875377" y="1123315"/>
            <a:ext cx="4129561" cy="1510457"/>
          </a:xfrm>
          <a:prstGeom prst="rect">
            <a:avLst/>
          </a:prstGeom>
          <a:ln>
            <a:solidFill>
              <a:schemeClr val="tx2"/>
            </a:solidFill>
          </a:ln>
        </p:spPr>
      </p:pic>
      <p:sp>
        <p:nvSpPr>
          <p:cNvPr id="10242" name="Rectangle 2"/>
          <p:cNvSpPr>
            <a:spLocks noGrp="1" noChangeArrowheads="1"/>
          </p:cNvSpPr>
          <p:nvPr>
            <p:ph type="title"/>
          </p:nvPr>
        </p:nvSpPr>
        <p:spPr/>
        <p:txBody>
          <a:bodyPr/>
          <a:lstStyle/>
          <a:p>
            <a:pPr eaLnBrk="1" hangingPunct="1"/>
            <a:r>
              <a:rPr lang="en-US" smtClean="0"/>
              <a:t>Assignment rule sets</a:t>
            </a:r>
          </a:p>
        </p:txBody>
      </p:sp>
      <p:sp>
        <p:nvSpPr>
          <p:cNvPr id="10243" name="Rectangle 3"/>
          <p:cNvSpPr>
            <a:spLocks noGrp="1" noChangeArrowheads="1"/>
          </p:cNvSpPr>
          <p:nvPr>
            <p:ph idx="1"/>
          </p:nvPr>
        </p:nvSpPr>
        <p:spPr>
          <a:xfrm>
            <a:off x="766063" y="3004547"/>
            <a:ext cx="6238875" cy="1562100"/>
          </a:xfrm>
        </p:spPr>
        <p:txBody>
          <a:bodyPr/>
          <a:lstStyle/>
          <a:p>
            <a:pPr>
              <a:buFont typeface="Arial" charset="0"/>
              <a:buChar char="•"/>
            </a:pPr>
            <a:r>
              <a:rPr lang="en-US" dirty="0" smtClean="0"/>
              <a:t>Each assignable entity has two rule sets:</a:t>
            </a:r>
          </a:p>
          <a:p>
            <a:pPr lvl="1"/>
            <a:r>
              <a:rPr lang="en-US" dirty="0" smtClean="0"/>
              <a:t>Global - assigns an object to a group, but can also assign to a user</a:t>
            </a:r>
          </a:p>
          <a:p>
            <a:pPr lvl="1"/>
            <a:r>
              <a:rPr lang="en-US" dirty="0" smtClean="0"/>
              <a:t>Default Group - assigns an object to a user in assigned group</a:t>
            </a:r>
          </a:p>
        </p:txBody>
      </p:sp>
      <p:sp>
        <p:nvSpPr>
          <p:cNvPr id="10247" name="AutoShape 136"/>
          <p:cNvSpPr>
            <a:spLocks noChangeArrowheads="1"/>
          </p:cNvSpPr>
          <p:nvPr/>
        </p:nvSpPr>
        <p:spPr bwMode="auto">
          <a:xfrm>
            <a:off x="3818523" y="1745274"/>
            <a:ext cx="861661" cy="397762"/>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10248" name="AutoShape 137"/>
          <p:cNvSpPr>
            <a:spLocks noChangeArrowheads="1"/>
          </p:cNvSpPr>
          <p:nvPr/>
        </p:nvSpPr>
        <p:spPr bwMode="auto">
          <a:xfrm>
            <a:off x="3735660" y="2204718"/>
            <a:ext cx="501805" cy="38967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endParaRPr lang="en-US" sz="1350"/>
          </a:p>
        </p:txBody>
      </p:sp>
      <p:sp>
        <p:nvSpPr>
          <p:cNvPr id="10249" name="Line 138"/>
          <p:cNvSpPr>
            <a:spLocks noChangeShapeType="1"/>
          </p:cNvSpPr>
          <p:nvPr/>
        </p:nvSpPr>
        <p:spPr bwMode="auto">
          <a:xfrm flipV="1">
            <a:off x="4713637" y="1932149"/>
            <a:ext cx="498477" cy="13236"/>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en-US" sz="1350"/>
          </a:p>
        </p:txBody>
      </p:sp>
      <p:sp>
        <p:nvSpPr>
          <p:cNvPr id="10250" name="Line 139"/>
          <p:cNvSpPr>
            <a:spLocks noChangeShapeType="1"/>
          </p:cNvSpPr>
          <p:nvPr/>
        </p:nvSpPr>
        <p:spPr bwMode="auto">
          <a:xfrm flipV="1">
            <a:off x="4706069" y="2160114"/>
            <a:ext cx="869541" cy="1828"/>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en-US" sz="1350"/>
          </a:p>
        </p:txBody>
      </p:sp>
      <p:sp>
        <p:nvSpPr>
          <p:cNvPr id="10251" name="Line 140"/>
          <p:cNvSpPr>
            <a:spLocks noChangeShapeType="1"/>
          </p:cNvSpPr>
          <p:nvPr/>
        </p:nvSpPr>
        <p:spPr bwMode="auto">
          <a:xfrm>
            <a:off x="4222187" y="2349679"/>
            <a:ext cx="502601" cy="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en-US" sz="1350"/>
          </a:p>
        </p:txBody>
      </p:sp>
      <p:sp>
        <p:nvSpPr>
          <p:cNvPr id="10252" name="Line 141"/>
          <p:cNvSpPr>
            <a:spLocks noChangeShapeType="1"/>
          </p:cNvSpPr>
          <p:nvPr/>
        </p:nvSpPr>
        <p:spPr bwMode="auto">
          <a:xfrm>
            <a:off x="4221817" y="2583244"/>
            <a:ext cx="990297" cy="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en-US" sz="1350"/>
          </a:p>
        </p:txBody>
      </p:sp>
      <p:sp>
        <p:nvSpPr>
          <p:cNvPr id="10253" name="AutoShape 142"/>
          <p:cNvSpPr>
            <a:spLocks noChangeArrowheads="1"/>
          </p:cNvSpPr>
          <p:nvPr/>
        </p:nvSpPr>
        <p:spPr bwMode="auto">
          <a:xfrm>
            <a:off x="1050599" y="1261226"/>
            <a:ext cx="1669360" cy="339161"/>
          </a:xfrm>
          <a:prstGeom prst="wedgeRectCallout">
            <a:avLst>
              <a:gd name="adj1" fmla="val 114047"/>
              <a:gd name="adj2" fmla="val 113086"/>
            </a:avLst>
          </a:prstGeom>
          <a:solidFill>
            <a:schemeClr val="tx1"/>
          </a:solidFill>
          <a:ln w="15875" algn="ctr">
            <a:solidFill>
              <a:srgbClr val="3F8E39"/>
            </a:solidFill>
            <a:miter lim="800000"/>
            <a:headEnd/>
            <a:tailEnd/>
          </a:ln>
        </p:spPr>
        <p:txBody>
          <a:bodyPr lIns="0" tIns="0" rIns="0" bIns="0"/>
          <a:lstStyle/>
          <a:p>
            <a:pPr algn="ctr"/>
            <a:endParaRPr lang="en-US" sz="1350"/>
          </a:p>
        </p:txBody>
      </p:sp>
      <p:sp>
        <p:nvSpPr>
          <p:cNvPr id="10254" name="AutoShape 145"/>
          <p:cNvSpPr>
            <a:spLocks noChangeArrowheads="1"/>
          </p:cNvSpPr>
          <p:nvPr/>
        </p:nvSpPr>
        <p:spPr bwMode="auto">
          <a:xfrm>
            <a:off x="1124702" y="2044560"/>
            <a:ext cx="1595257" cy="711150"/>
          </a:xfrm>
          <a:prstGeom prst="wedgeRectCallout">
            <a:avLst>
              <a:gd name="adj1" fmla="val 108351"/>
              <a:gd name="adj2" fmla="val -7030"/>
            </a:avLst>
          </a:prstGeom>
          <a:solidFill>
            <a:schemeClr val="tx1"/>
          </a:solidFill>
          <a:ln w="15875" algn="ctr">
            <a:solidFill>
              <a:srgbClr val="D33941"/>
            </a:solidFill>
            <a:miter lim="800000"/>
            <a:headEnd/>
            <a:tailEnd/>
          </a:ln>
        </p:spPr>
        <p:txBody>
          <a:bodyPr lIns="0" tIns="0" rIns="0" bIns="0"/>
          <a:lstStyle/>
          <a:p>
            <a:pPr algn="ctr"/>
            <a:endParaRPr lang="en-US" sz="1350"/>
          </a:p>
        </p:txBody>
      </p:sp>
      <p:sp>
        <p:nvSpPr>
          <p:cNvPr id="10255" name="Text Box 144"/>
          <p:cNvSpPr txBox="1">
            <a:spLocks noChangeArrowheads="1"/>
          </p:cNvSpPr>
          <p:nvPr/>
        </p:nvSpPr>
        <p:spPr bwMode="auto">
          <a:xfrm>
            <a:off x="1204082" y="1322869"/>
            <a:ext cx="161816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square"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350" dirty="0">
                <a:latin typeface="Arial" charset="0"/>
              </a:rPr>
              <a:t>2. Assigns a user</a:t>
            </a:r>
          </a:p>
        </p:txBody>
      </p:sp>
      <p:sp>
        <p:nvSpPr>
          <p:cNvPr id="10256" name="Text Box 143"/>
          <p:cNvSpPr txBox="1">
            <a:spLocks noChangeArrowheads="1"/>
          </p:cNvSpPr>
          <p:nvPr/>
        </p:nvSpPr>
        <p:spPr bwMode="auto">
          <a:xfrm>
            <a:off x="1150950" y="2131781"/>
            <a:ext cx="1618163"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square"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350" dirty="0">
                <a:latin typeface="Arial" charset="0"/>
              </a:rPr>
              <a:t>1. Assigns a group</a:t>
            </a:r>
            <a:br>
              <a:rPr lang="en-US" sz="1350" dirty="0">
                <a:latin typeface="Arial" charset="0"/>
              </a:rPr>
            </a:br>
            <a:r>
              <a:rPr lang="en-US" sz="1350" dirty="0">
                <a:latin typeface="Arial" charset="0"/>
              </a:rPr>
              <a:t>    and may assign</a:t>
            </a:r>
            <a:br>
              <a:rPr lang="en-US" sz="1350" dirty="0">
                <a:latin typeface="Arial" charset="0"/>
              </a:rPr>
            </a:br>
            <a:r>
              <a:rPr lang="en-US" sz="1350" dirty="0">
                <a:latin typeface="Arial" charset="0"/>
              </a:rPr>
              <a:t>    a user</a:t>
            </a:r>
          </a:p>
        </p:txBody>
      </p:sp>
      <p:grpSp>
        <p:nvGrpSpPr>
          <p:cNvPr id="34" name="Group 33"/>
          <p:cNvGrpSpPr>
            <a:grpSpLocks/>
          </p:cNvGrpSpPr>
          <p:nvPr/>
        </p:nvGrpSpPr>
        <p:grpSpPr bwMode="auto">
          <a:xfrm>
            <a:off x="6233736" y="226810"/>
            <a:ext cx="568508" cy="668540"/>
            <a:chOff x="2401" y="425"/>
            <a:chExt cx="907" cy="1154"/>
          </a:xfrm>
        </p:grpSpPr>
        <p:sp>
          <p:nvSpPr>
            <p:cNvPr id="35" name="Rectangle 34"/>
            <p:cNvSpPr>
              <a:spLocks noChangeArrowheads="1"/>
            </p:cNvSpPr>
            <p:nvPr/>
          </p:nvSpPr>
          <p:spPr bwMode="auto">
            <a:xfrm>
              <a:off x="2401" y="591"/>
              <a:ext cx="907" cy="988"/>
            </a:xfrm>
            <a:prstGeom prst="rect">
              <a:avLst/>
            </a:prstGeom>
            <a:solidFill>
              <a:srgbClr val="FFFFCC"/>
            </a:solidFill>
            <a:ln w="12700">
              <a:solidFill>
                <a:schemeClr val="tx2"/>
              </a:solidFill>
              <a:miter lim="800000"/>
              <a:headEnd/>
              <a:tailEnd/>
            </a:ln>
          </p:spPr>
          <p:txBody>
            <a:bodyPr wrap="none" anchor="ct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36" name="Line 107"/>
            <p:cNvSpPr>
              <a:spLocks noChangeShapeType="1"/>
            </p:cNvSpPr>
            <p:nvPr/>
          </p:nvSpPr>
          <p:spPr bwMode="auto">
            <a:xfrm>
              <a:off x="2582" y="1384"/>
              <a:ext cx="550"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37" name="Line 108"/>
            <p:cNvSpPr>
              <a:spLocks noChangeShapeType="1"/>
            </p:cNvSpPr>
            <p:nvPr/>
          </p:nvSpPr>
          <p:spPr bwMode="auto">
            <a:xfrm>
              <a:off x="2577" y="1154"/>
              <a:ext cx="550"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38" name="Rectangle 37"/>
            <p:cNvSpPr>
              <a:spLocks noChangeArrowheads="1"/>
            </p:cNvSpPr>
            <p:nvPr/>
          </p:nvSpPr>
          <p:spPr bwMode="auto">
            <a:xfrm rot="2658430">
              <a:off x="2944" y="425"/>
              <a:ext cx="225" cy="506"/>
            </a:xfrm>
            <a:prstGeom prst="rect">
              <a:avLst/>
            </a:prstGeom>
            <a:solidFill>
              <a:srgbClr val="FF0000"/>
            </a:solidFill>
            <a:ln w="28575" algn="ctr">
              <a:solidFill>
                <a:schemeClr val="tx2"/>
              </a:solidFill>
              <a:miter lim="800000"/>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39" name="Freeform 38"/>
            <p:cNvSpPr>
              <a:spLocks/>
            </p:cNvSpPr>
            <p:nvPr/>
          </p:nvSpPr>
          <p:spPr bwMode="auto">
            <a:xfrm>
              <a:off x="2643" y="789"/>
              <a:ext cx="309" cy="257"/>
            </a:xfrm>
            <a:custGeom>
              <a:avLst/>
              <a:gdLst>
                <a:gd name="T0" fmla="*/ 10510 w 234"/>
                <a:gd name="T1" fmla="*/ 0 h 195"/>
                <a:gd name="T2" fmla="*/ 2333 w 234"/>
                <a:gd name="T3" fmla="*/ 3432 h 195"/>
                <a:gd name="T4" fmla="*/ 0 w 234"/>
                <a:gd name="T5" fmla="*/ 16180 h 195"/>
                <a:gd name="T6" fmla="*/ 15401 w 234"/>
                <a:gd name="T7" fmla="*/ 16180 h 195"/>
                <a:gd name="T8" fmla="*/ 20010 w 234"/>
                <a:gd name="T9" fmla="*/ 9164 h 195"/>
                <a:gd name="T10" fmla="*/ 1051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chemeClr val="tx2"/>
              </a:solidFill>
              <a:round/>
              <a:headEnd/>
              <a:tailEnd/>
            </a:ln>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40" name="Line 111"/>
            <p:cNvSpPr>
              <a:spLocks noChangeShapeType="1"/>
            </p:cNvSpPr>
            <p:nvPr/>
          </p:nvSpPr>
          <p:spPr bwMode="auto">
            <a:xfrm flipH="1">
              <a:off x="2703" y="891"/>
              <a:ext cx="147" cy="106"/>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41" name="Group 40"/>
          <p:cNvGrpSpPr>
            <a:grpSpLocks/>
          </p:cNvGrpSpPr>
          <p:nvPr/>
        </p:nvGrpSpPr>
        <p:grpSpPr bwMode="auto">
          <a:xfrm>
            <a:off x="7131862" y="274320"/>
            <a:ext cx="1089025" cy="622300"/>
            <a:chOff x="1581" y="1940"/>
            <a:chExt cx="757" cy="433"/>
          </a:xfrm>
        </p:grpSpPr>
        <p:sp>
          <p:nvSpPr>
            <p:cNvPr id="42" name="Freeform 41"/>
            <p:cNvSpPr>
              <a:spLocks/>
            </p:cNvSpPr>
            <p:nvPr/>
          </p:nvSpPr>
          <p:spPr bwMode="auto">
            <a:xfrm rot="5400000">
              <a:off x="1743" y="1778"/>
              <a:ext cx="433" cy="757"/>
            </a:xfrm>
            <a:custGeom>
              <a:avLst/>
              <a:gdLst>
                <a:gd name="T0" fmla="*/ 0 w 572"/>
                <a:gd name="T1" fmla="*/ 11 h 1000"/>
                <a:gd name="T2" fmla="*/ 0 w 572"/>
                <a:gd name="T3" fmla="*/ 0 h 1000"/>
                <a:gd name="T4" fmla="*/ 2 w 572"/>
                <a:gd name="T5" fmla="*/ 0 h 1000"/>
                <a:gd name="T6" fmla="*/ 2 w 572"/>
                <a:gd name="T7" fmla="*/ 2 h 1000"/>
                <a:gd name="T8" fmla="*/ 2 w 572"/>
                <a:gd name="T9" fmla="*/ 2 h 1000"/>
                <a:gd name="T10" fmla="*/ 2 w 572"/>
                <a:gd name="T11" fmla="*/ 2 h 1000"/>
                <a:gd name="T12" fmla="*/ 3 w 572"/>
                <a:gd name="T13" fmla="*/ 2 h 1000"/>
                <a:gd name="T14" fmla="*/ 3 w 572"/>
                <a:gd name="T15" fmla="*/ 2 h 1000"/>
                <a:gd name="T16" fmla="*/ 3 w 572"/>
                <a:gd name="T17" fmla="*/ 0 h 1000"/>
                <a:gd name="T18" fmla="*/ 4 w 572"/>
                <a:gd name="T19" fmla="*/ 0 h 1000"/>
                <a:gd name="T20" fmla="*/ 4 w 572"/>
                <a:gd name="T21" fmla="*/ 2 h 1000"/>
                <a:gd name="T22" fmla="*/ 5 w 572"/>
                <a:gd name="T23" fmla="*/ 2 h 1000"/>
                <a:gd name="T24" fmla="*/ 5 w 572"/>
                <a:gd name="T25" fmla="*/ 2 h 1000"/>
                <a:gd name="T26" fmla="*/ 6 w 572"/>
                <a:gd name="T27" fmla="*/ 2 h 1000"/>
                <a:gd name="T28" fmla="*/ 6 w 572"/>
                <a:gd name="T29" fmla="*/ 2 h 1000"/>
                <a:gd name="T30" fmla="*/ 6 w 572"/>
                <a:gd name="T31" fmla="*/ 0 h 1000"/>
                <a:gd name="T32" fmla="*/ 6 w 572"/>
                <a:gd name="T33" fmla="*/ 0 h 1000"/>
                <a:gd name="T34" fmla="*/ 6 w 572"/>
                <a:gd name="T35" fmla="*/ 11 h 1000"/>
                <a:gd name="T36" fmla="*/ 6 w 572"/>
                <a:gd name="T37" fmla="*/ 11 h 1000"/>
                <a:gd name="T38" fmla="*/ 6 w 572"/>
                <a:gd name="T39" fmla="*/ 11 h 1000"/>
                <a:gd name="T40" fmla="*/ 5 w 572"/>
                <a:gd name="T41" fmla="*/ 11 h 1000"/>
                <a:gd name="T42" fmla="*/ 5 w 572"/>
                <a:gd name="T43" fmla="*/ 11 h 1000"/>
                <a:gd name="T44" fmla="*/ 5 w 572"/>
                <a:gd name="T45" fmla="*/ 11 h 1000"/>
                <a:gd name="T46" fmla="*/ 4 w 572"/>
                <a:gd name="T47" fmla="*/ 11 h 1000"/>
                <a:gd name="T48" fmla="*/ 4 w 572"/>
                <a:gd name="T49" fmla="*/ 11 h 1000"/>
                <a:gd name="T50" fmla="*/ 3 w 572"/>
                <a:gd name="T51" fmla="*/ 11 h 1000"/>
                <a:gd name="T52" fmla="*/ 3 w 572"/>
                <a:gd name="T53" fmla="*/ 11 h 1000"/>
                <a:gd name="T54" fmla="*/ 3 w 572"/>
                <a:gd name="T55" fmla="*/ 11 h 1000"/>
                <a:gd name="T56" fmla="*/ 2 w 572"/>
                <a:gd name="T57" fmla="*/ 11 h 1000"/>
                <a:gd name="T58" fmla="*/ 2 w 572"/>
                <a:gd name="T59" fmla="*/ 11 h 1000"/>
                <a:gd name="T60" fmla="*/ 2 w 572"/>
                <a:gd name="T61" fmla="*/ 11 h 1000"/>
                <a:gd name="T62" fmla="*/ 2 w 572"/>
                <a:gd name="T63" fmla="*/ 11 h 1000"/>
                <a:gd name="T64" fmla="*/ 0 w 572"/>
                <a:gd name="T65" fmla="*/ 11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12700">
              <a:solidFill>
                <a:schemeClr val="tx2"/>
              </a:solidFill>
              <a:round/>
              <a:headEnd/>
              <a:tailEnd/>
            </a:ln>
          </p:spPr>
          <p:txBody>
            <a:bodyPr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nvGrpSpPr>
            <p:cNvPr id="43" name="Group 42"/>
            <p:cNvGrpSpPr>
              <a:grpSpLocks/>
            </p:cNvGrpSpPr>
            <p:nvPr/>
          </p:nvGrpSpPr>
          <p:grpSpPr bwMode="auto">
            <a:xfrm>
              <a:off x="1700" y="1991"/>
              <a:ext cx="511" cy="330"/>
              <a:chOff x="2443" y="2350"/>
              <a:chExt cx="776" cy="499"/>
            </a:xfrm>
          </p:grpSpPr>
          <p:grpSp>
            <p:nvGrpSpPr>
              <p:cNvPr id="44" name="Group 43"/>
              <p:cNvGrpSpPr>
                <a:grpSpLocks/>
              </p:cNvGrpSpPr>
              <p:nvPr/>
            </p:nvGrpSpPr>
            <p:grpSpPr bwMode="auto">
              <a:xfrm>
                <a:off x="2443" y="2350"/>
                <a:ext cx="225" cy="499"/>
                <a:chOff x="2673" y="2255"/>
                <a:chExt cx="318" cy="704"/>
              </a:xfrm>
            </p:grpSpPr>
            <p:sp>
              <p:nvSpPr>
                <p:cNvPr id="51" name="AutoShape 128"/>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28575" algn="ctr">
                  <a:solidFill>
                    <a:srgbClr val="000000"/>
                  </a:solidFill>
                  <a:miter lim="800000"/>
                  <a:headEnd/>
                  <a:tailEnd/>
                </a:ln>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52" name="Oval 51"/>
                <p:cNvSpPr>
                  <a:spLocks noChangeArrowheads="1"/>
                </p:cNvSpPr>
                <p:nvPr/>
              </p:nvSpPr>
              <p:spPr bwMode="auto">
                <a:xfrm>
                  <a:off x="2733" y="2762"/>
                  <a:ext cx="197" cy="197"/>
                </a:xfrm>
                <a:prstGeom prst="ellipse">
                  <a:avLst/>
                </a:prstGeom>
                <a:solidFill>
                  <a:srgbClr val="FF0000"/>
                </a:solidFill>
                <a:ln w="28575" algn="ctr">
                  <a:solidFill>
                    <a:srgbClr val="000000"/>
                  </a:solidFill>
                  <a:round/>
                  <a:headEnd/>
                  <a:tailEnd/>
                </a:ln>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45" name="Group 44"/>
              <p:cNvGrpSpPr>
                <a:grpSpLocks/>
              </p:cNvGrpSpPr>
              <p:nvPr/>
            </p:nvGrpSpPr>
            <p:grpSpPr bwMode="auto">
              <a:xfrm>
                <a:off x="2718" y="2350"/>
                <a:ext cx="225" cy="499"/>
                <a:chOff x="2673" y="2255"/>
                <a:chExt cx="318" cy="704"/>
              </a:xfrm>
            </p:grpSpPr>
            <p:sp>
              <p:nvSpPr>
                <p:cNvPr id="49" name="AutoShape 131"/>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28575" algn="ctr">
                  <a:solidFill>
                    <a:srgbClr val="000000"/>
                  </a:solidFill>
                  <a:miter lim="800000"/>
                  <a:headEnd/>
                  <a:tailEnd/>
                </a:ln>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50" name="Oval 49"/>
                <p:cNvSpPr>
                  <a:spLocks noChangeArrowheads="1"/>
                </p:cNvSpPr>
                <p:nvPr/>
              </p:nvSpPr>
              <p:spPr bwMode="auto">
                <a:xfrm>
                  <a:off x="2733" y="2762"/>
                  <a:ext cx="197" cy="197"/>
                </a:xfrm>
                <a:prstGeom prst="ellipse">
                  <a:avLst/>
                </a:prstGeom>
                <a:solidFill>
                  <a:srgbClr val="FF0000"/>
                </a:solidFill>
                <a:ln w="28575" algn="ctr">
                  <a:solidFill>
                    <a:srgbClr val="000000"/>
                  </a:solidFill>
                  <a:round/>
                  <a:headEnd/>
                  <a:tailEnd/>
                </a:ln>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nvGrpSpPr>
              <p:cNvPr id="46" name="Group 45"/>
              <p:cNvGrpSpPr>
                <a:grpSpLocks/>
              </p:cNvGrpSpPr>
              <p:nvPr/>
            </p:nvGrpSpPr>
            <p:grpSpPr bwMode="auto">
              <a:xfrm>
                <a:off x="2994" y="2350"/>
                <a:ext cx="225" cy="499"/>
                <a:chOff x="2673" y="2255"/>
                <a:chExt cx="318" cy="704"/>
              </a:xfrm>
            </p:grpSpPr>
            <p:sp>
              <p:nvSpPr>
                <p:cNvPr id="47" name="AutoShape 134"/>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w="28575" algn="ctr">
                  <a:solidFill>
                    <a:srgbClr val="000000"/>
                  </a:solidFill>
                  <a:miter lim="800000"/>
                  <a:headEnd/>
                  <a:tailEnd/>
                </a:ln>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sp>
              <p:nvSpPr>
                <p:cNvPr id="48" name="Oval 47"/>
                <p:cNvSpPr>
                  <a:spLocks noChangeArrowheads="1"/>
                </p:cNvSpPr>
                <p:nvPr/>
              </p:nvSpPr>
              <p:spPr bwMode="auto">
                <a:xfrm>
                  <a:off x="2733" y="2762"/>
                  <a:ext cx="197" cy="197"/>
                </a:xfrm>
                <a:prstGeom prst="ellipse">
                  <a:avLst/>
                </a:prstGeom>
                <a:solidFill>
                  <a:srgbClr val="FF0000"/>
                </a:solidFill>
                <a:ln w="28575" algn="ctr">
                  <a:solidFill>
                    <a:srgbClr val="000000"/>
                  </a:solidFill>
                  <a:round/>
                  <a:headEnd/>
                  <a:tailEnd/>
                </a:ln>
                <a:extLst/>
              </p:spPr>
              <p:txBody>
                <a:bodyPr wrap="none" lIns="0" tIns="0" rIns="0" bIns="0" anchor="ctr">
                  <a:spAutoFit/>
                </a:bodyPr>
                <a:lstStyle>
                  <a:defPPr>
                    <a:defRPr lang="en-US"/>
                  </a:defPPr>
                  <a:lvl1pPr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1pPr>
                  <a:lvl2pPr marL="4572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2pPr>
                  <a:lvl3pPr marL="9144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3pPr>
                  <a:lvl4pPr marL="13716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4pPr>
                  <a:lvl5pPr marL="1828800" algn="l" rtl="0" fontAlgn="base">
                    <a:spcBef>
                      <a:spcPct val="50000"/>
                    </a:spcBef>
                    <a:spcAft>
                      <a:spcPct val="30000"/>
                    </a:spcAft>
                    <a:buClr>
                      <a:schemeClr val="tx1"/>
                    </a:buClr>
                    <a:defRPr sz="1400" b="1" kern="1200">
                      <a:solidFill>
                        <a:schemeClr val="bg1"/>
                      </a:solidFill>
                      <a:latin typeface="Courier New" pitchFamily="49" charset="0"/>
                      <a:ea typeface="+mn-ea"/>
                      <a:cs typeface="+mn-cs"/>
                    </a:defRPr>
                  </a:lvl5pPr>
                  <a:lvl6pPr marL="2286000" algn="l" defTabSz="914400" rtl="0" eaLnBrk="1" latinLnBrk="0" hangingPunct="1">
                    <a:defRPr sz="1400" b="1" kern="1200">
                      <a:solidFill>
                        <a:schemeClr val="bg1"/>
                      </a:solidFill>
                      <a:latin typeface="Courier New" pitchFamily="49" charset="0"/>
                      <a:ea typeface="+mn-ea"/>
                      <a:cs typeface="+mn-cs"/>
                    </a:defRPr>
                  </a:lvl6pPr>
                  <a:lvl7pPr marL="2743200" algn="l" defTabSz="914400" rtl="0" eaLnBrk="1" latinLnBrk="0" hangingPunct="1">
                    <a:defRPr sz="1400" b="1" kern="1200">
                      <a:solidFill>
                        <a:schemeClr val="bg1"/>
                      </a:solidFill>
                      <a:latin typeface="Courier New" pitchFamily="49" charset="0"/>
                      <a:ea typeface="+mn-ea"/>
                      <a:cs typeface="+mn-cs"/>
                    </a:defRPr>
                  </a:lvl7pPr>
                  <a:lvl8pPr marL="3200400" algn="l" defTabSz="914400" rtl="0" eaLnBrk="1" latinLnBrk="0" hangingPunct="1">
                    <a:defRPr sz="1400" b="1" kern="1200">
                      <a:solidFill>
                        <a:schemeClr val="bg1"/>
                      </a:solidFill>
                      <a:latin typeface="Courier New" pitchFamily="49" charset="0"/>
                      <a:ea typeface="+mn-ea"/>
                      <a:cs typeface="+mn-cs"/>
                    </a:defRPr>
                  </a:lvl8pPr>
                  <a:lvl9pPr marL="3657600" algn="l" defTabSz="914400" rtl="0" eaLnBrk="1" latinLnBrk="0" hangingPunct="1">
                    <a:defRPr sz="1400" b="1" kern="1200">
                      <a:solidFill>
                        <a:schemeClr val="bg1"/>
                      </a:solidFill>
                      <a:latin typeface="Courier New" pitchFamily="49" charset="0"/>
                      <a:ea typeface="+mn-ea"/>
                      <a:cs typeface="+mn-cs"/>
                    </a:defRPr>
                  </a:lvl9pPr>
                </a:lstStyle>
                <a:p>
                  <a:endParaRPr lang="en-US"/>
                </a:p>
              </p:txBody>
            </p:sp>
          </p:grpSp>
        </p:grpSp>
      </p:grpSp>
      <p:sp>
        <p:nvSpPr>
          <p:cNvPr id="2" name="Rectangle 1"/>
          <p:cNvSpPr/>
          <p:nvPr/>
        </p:nvSpPr>
        <p:spPr>
          <a:xfrm>
            <a:off x="6056205" y="142468"/>
            <a:ext cx="892953" cy="88473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616618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100"/>
          <p:cNvSpPr>
            <a:spLocks noChangeShapeType="1"/>
          </p:cNvSpPr>
          <p:nvPr/>
        </p:nvSpPr>
        <p:spPr bwMode="auto">
          <a:xfrm>
            <a:off x="5911453" y="2153841"/>
            <a:ext cx="1471613" cy="0"/>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1267" name="Rectangle 2"/>
          <p:cNvSpPr>
            <a:spLocks noGrp="1" noChangeArrowheads="1"/>
          </p:cNvSpPr>
          <p:nvPr>
            <p:ph type="title"/>
          </p:nvPr>
        </p:nvSpPr>
        <p:spPr>
          <a:xfrm>
            <a:off x="355166" y="205315"/>
            <a:ext cx="8378952" cy="621030"/>
          </a:xfrm>
        </p:spPr>
        <p:txBody>
          <a:bodyPr/>
          <a:lstStyle/>
          <a:p>
            <a:pPr eaLnBrk="1" hangingPunct="1"/>
            <a:r>
              <a:rPr lang="en-US" dirty="0" smtClean="0"/>
              <a:t>Typical flow of execution</a:t>
            </a:r>
          </a:p>
        </p:txBody>
      </p:sp>
      <p:sp>
        <p:nvSpPr>
          <p:cNvPr id="11270" name="Text Box 38"/>
          <p:cNvSpPr txBox="1">
            <a:spLocks noChangeArrowheads="1"/>
          </p:cNvSpPr>
          <p:nvPr/>
        </p:nvSpPr>
        <p:spPr bwMode="auto">
          <a:xfrm>
            <a:off x="4521994" y="1921669"/>
            <a:ext cx="1407319" cy="461665"/>
          </a:xfrm>
          <a:prstGeom prst="rect">
            <a:avLst/>
          </a:prstGeom>
          <a:solidFill>
            <a:schemeClr val="bg2">
              <a:lumMod val="85000"/>
            </a:schemeClr>
          </a:solidFill>
          <a:ln w="12700" algn="ctr">
            <a:solidFill>
              <a:schemeClr val="tx2"/>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dirty="0">
                <a:solidFill>
                  <a:schemeClr val="tx2"/>
                </a:solidFill>
                <a:latin typeface="Arial" charset="0"/>
              </a:rPr>
              <a:t>Also assigned to user?</a:t>
            </a:r>
          </a:p>
        </p:txBody>
      </p:sp>
      <p:sp>
        <p:nvSpPr>
          <p:cNvPr id="11271" name="Text Box 25"/>
          <p:cNvSpPr txBox="1">
            <a:spLocks noChangeArrowheads="1"/>
          </p:cNvSpPr>
          <p:nvPr/>
        </p:nvSpPr>
        <p:spPr bwMode="auto">
          <a:xfrm>
            <a:off x="6349604" y="4040981"/>
            <a:ext cx="1393031" cy="230832"/>
          </a:xfrm>
          <a:prstGeom prst="rect">
            <a:avLst/>
          </a:prstGeom>
          <a:solidFill>
            <a:schemeClr val="bg2">
              <a:lumMod val="85000"/>
            </a:schemeClr>
          </a:solidFill>
          <a:ln w="12700" algn="ctr">
            <a:solidFill>
              <a:schemeClr val="bg1"/>
            </a:solidFill>
            <a:miter lim="800000"/>
            <a:headEnd/>
            <a:tailEnd/>
          </a:ln>
        </p:spPr>
        <p:txBody>
          <a:bodyPr lIns="0" tIns="0" rIns="0" bIns="0">
            <a:spAutoFit/>
          </a:bodyPr>
          <a:lstStyle>
            <a:lvl1pPr marL="58738"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dirty="0">
                <a:solidFill>
                  <a:schemeClr val="tx2"/>
                </a:solidFill>
                <a:latin typeface="Arial" charset="0"/>
              </a:rPr>
              <a:t>Done!</a:t>
            </a:r>
          </a:p>
        </p:txBody>
      </p:sp>
      <p:sp>
        <p:nvSpPr>
          <p:cNvPr id="11272" name="Line 96"/>
          <p:cNvSpPr>
            <a:spLocks noChangeShapeType="1"/>
          </p:cNvSpPr>
          <p:nvPr/>
        </p:nvSpPr>
        <p:spPr bwMode="auto">
          <a:xfrm>
            <a:off x="5192316" y="1427560"/>
            <a:ext cx="0" cy="492919"/>
          </a:xfrm>
          <a:prstGeom prst="line">
            <a:avLst/>
          </a:prstGeom>
          <a:noFill/>
          <a:ln w="1905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1273" name="Text Box 97"/>
          <p:cNvSpPr txBox="1">
            <a:spLocks noChangeArrowheads="1"/>
          </p:cNvSpPr>
          <p:nvPr/>
        </p:nvSpPr>
        <p:spPr bwMode="auto">
          <a:xfrm>
            <a:off x="6113308" y="850773"/>
            <a:ext cx="900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dirty="0">
                <a:solidFill>
                  <a:srgbClr val="777777"/>
                </a:solidFill>
                <a:latin typeface="Arial" charset="0"/>
              </a:rPr>
              <a:t>Assign</a:t>
            </a:r>
            <a:br>
              <a:rPr lang="en-US" sz="1500" dirty="0">
                <a:solidFill>
                  <a:srgbClr val="777777"/>
                </a:solidFill>
                <a:latin typeface="Arial" charset="0"/>
              </a:rPr>
            </a:br>
            <a:r>
              <a:rPr lang="en-US" sz="1500" dirty="0">
                <a:solidFill>
                  <a:srgbClr val="777777"/>
                </a:solidFill>
                <a:latin typeface="Arial" charset="0"/>
              </a:rPr>
              <a:t>to group</a:t>
            </a:r>
          </a:p>
        </p:txBody>
      </p:sp>
      <p:sp>
        <p:nvSpPr>
          <p:cNvPr id="11274" name="Text Box 99"/>
          <p:cNvSpPr txBox="1">
            <a:spLocks noChangeArrowheads="1"/>
          </p:cNvSpPr>
          <p:nvPr/>
        </p:nvSpPr>
        <p:spPr bwMode="auto">
          <a:xfrm>
            <a:off x="4710113" y="2474119"/>
            <a:ext cx="44053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r" eaLnBrk="1" hangingPunct="1"/>
            <a:r>
              <a:rPr lang="en-US" sz="1500">
                <a:solidFill>
                  <a:srgbClr val="D33941"/>
                </a:solidFill>
                <a:latin typeface="Arial" charset="0"/>
              </a:rPr>
              <a:t>no</a:t>
            </a:r>
          </a:p>
        </p:txBody>
      </p:sp>
      <p:sp>
        <p:nvSpPr>
          <p:cNvPr id="11275" name="Text Box 101"/>
          <p:cNvSpPr txBox="1">
            <a:spLocks noChangeArrowheads="1"/>
          </p:cNvSpPr>
          <p:nvPr/>
        </p:nvSpPr>
        <p:spPr bwMode="auto">
          <a:xfrm>
            <a:off x="6201966" y="1903810"/>
            <a:ext cx="53101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algn="ctr" eaLnBrk="1" hangingPunct="1"/>
            <a:r>
              <a:rPr lang="en-US" sz="1500">
                <a:solidFill>
                  <a:srgbClr val="3F8E39"/>
                </a:solidFill>
                <a:latin typeface="Arial" charset="0"/>
              </a:rPr>
              <a:t>yes</a:t>
            </a:r>
          </a:p>
        </p:txBody>
      </p:sp>
      <p:sp>
        <p:nvSpPr>
          <p:cNvPr id="11276" name="Line 102"/>
          <p:cNvSpPr>
            <a:spLocks noChangeShapeType="1"/>
          </p:cNvSpPr>
          <p:nvPr/>
        </p:nvSpPr>
        <p:spPr bwMode="auto">
          <a:xfrm>
            <a:off x="7387829" y="2160985"/>
            <a:ext cx="0" cy="1862138"/>
          </a:xfrm>
          <a:prstGeom prst="line">
            <a:avLst/>
          </a:prstGeom>
          <a:noFill/>
          <a:ln w="19050">
            <a:solidFill>
              <a:srgbClr val="3F8E3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1277" name="Line 103"/>
          <p:cNvSpPr>
            <a:spLocks noChangeShapeType="1"/>
          </p:cNvSpPr>
          <p:nvPr/>
        </p:nvSpPr>
        <p:spPr bwMode="auto">
          <a:xfrm>
            <a:off x="5188744" y="2387203"/>
            <a:ext cx="0" cy="479822"/>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1278" name="Line 106"/>
          <p:cNvSpPr>
            <a:spLocks noChangeShapeType="1"/>
          </p:cNvSpPr>
          <p:nvPr/>
        </p:nvSpPr>
        <p:spPr bwMode="auto">
          <a:xfrm>
            <a:off x="3509963" y="4156472"/>
            <a:ext cx="2839641" cy="0"/>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1279" name="Line 107"/>
          <p:cNvSpPr>
            <a:spLocks noChangeShapeType="1"/>
          </p:cNvSpPr>
          <p:nvPr/>
        </p:nvSpPr>
        <p:spPr bwMode="auto">
          <a:xfrm>
            <a:off x="6090048" y="3446860"/>
            <a:ext cx="715565" cy="0"/>
          </a:xfrm>
          <a:prstGeom prst="line">
            <a:avLst/>
          </a:prstGeom>
          <a:noFill/>
          <a:ln w="1905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1280" name="Line 108"/>
          <p:cNvSpPr>
            <a:spLocks noChangeShapeType="1"/>
          </p:cNvSpPr>
          <p:nvPr/>
        </p:nvSpPr>
        <p:spPr bwMode="auto">
          <a:xfrm>
            <a:off x="6804422" y="3440906"/>
            <a:ext cx="0" cy="591741"/>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1281" name="Text Box 112"/>
          <p:cNvSpPr txBox="1">
            <a:spLocks noChangeArrowheads="1"/>
          </p:cNvSpPr>
          <p:nvPr/>
        </p:nvSpPr>
        <p:spPr bwMode="auto">
          <a:xfrm>
            <a:off x="6168628" y="2912269"/>
            <a:ext cx="900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a:solidFill>
                  <a:srgbClr val="777777"/>
                </a:solidFill>
                <a:latin typeface="Arial" charset="0"/>
              </a:rPr>
              <a:t>Assign</a:t>
            </a:r>
            <a:br>
              <a:rPr lang="en-US" sz="1500">
                <a:solidFill>
                  <a:srgbClr val="777777"/>
                </a:solidFill>
                <a:latin typeface="Arial" charset="0"/>
              </a:rPr>
            </a:br>
            <a:r>
              <a:rPr lang="en-US" sz="1500">
                <a:solidFill>
                  <a:srgbClr val="777777"/>
                </a:solidFill>
                <a:latin typeface="Arial" charset="0"/>
              </a:rPr>
              <a:t>to user</a:t>
            </a:r>
          </a:p>
        </p:txBody>
      </p:sp>
      <p:sp>
        <p:nvSpPr>
          <p:cNvPr id="11282" name="Line 115"/>
          <p:cNvSpPr>
            <a:spLocks noChangeShapeType="1"/>
          </p:cNvSpPr>
          <p:nvPr/>
        </p:nvSpPr>
        <p:spPr bwMode="auto">
          <a:xfrm>
            <a:off x="3669507" y="3165872"/>
            <a:ext cx="626269" cy="0"/>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1283" name="Line 116"/>
          <p:cNvSpPr>
            <a:spLocks noChangeShapeType="1"/>
          </p:cNvSpPr>
          <p:nvPr/>
        </p:nvSpPr>
        <p:spPr bwMode="auto">
          <a:xfrm>
            <a:off x="3671888" y="2784872"/>
            <a:ext cx="7144" cy="376238"/>
          </a:xfrm>
          <a:prstGeom prst="line">
            <a:avLst/>
          </a:prstGeom>
          <a:noFill/>
          <a:ln w="1905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1295" name="Text Box 119"/>
          <p:cNvSpPr txBox="1">
            <a:spLocks noChangeArrowheads="1"/>
          </p:cNvSpPr>
          <p:nvPr/>
        </p:nvSpPr>
        <p:spPr bwMode="auto">
          <a:xfrm>
            <a:off x="1340644" y="3771900"/>
            <a:ext cx="251817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dirty="0">
                <a:solidFill>
                  <a:schemeClr val="tx2"/>
                </a:solidFill>
                <a:latin typeface="Arial" charset="0"/>
              </a:rPr>
              <a:t>Group and user specified</a:t>
            </a:r>
          </a:p>
        </p:txBody>
      </p:sp>
      <p:sp>
        <p:nvSpPr>
          <p:cNvPr id="11292" name="Text Box 122"/>
          <p:cNvSpPr txBox="1">
            <a:spLocks noChangeArrowheads="1"/>
          </p:cNvSpPr>
          <p:nvPr/>
        </p:nvSpPr>
        <p:spPr bwMode="auto">
          <a:xfrm>
            <a:off x="1332310" y="2265984"/>
            <a:ext cx="251817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dirty="0">
                <a:solidFill>
                  <a:schemeClr val="tx2"/>
                </a:solidFill>
                <a:latin typeface="Arial" charset="0"/>
              </a:rPr>
              <a:t>Group specified</a:t>
            </a:r>
          </a:p>
        </p:txBody>
      </p:sp>
      <p:sp>
        <p:nvSpPr>
          <p:cNvPr id="11289" name="Text Box 126"/>
          <p:cNvSpPr txBox="1">
            <a:spLocks noChangeArrowheads="1"/>
          </p:cNvSpPr>
          <p:nvPr/>
        </p:nvSpPr>
        <p:spPr bwMode="auto">
          <a:xfrm>
            <a:off x="1332310" y="671513"/>
            <a:ext cx="17442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dirty="0">
                <a:solidFill>
                  <a:schemeClr val="tx2"/>
                </a:solidFill>
                <a:latin typeface="Arial" charset="0"/>
              </a:rPr>
              <a:t>Nothing specified</a:t>
            </a:r>
          </a:p>
        </p:txBody>
      </p:sp>
      <p:sp>
        <p:nvSpPr>
          <p:cNvPr id="11287" name="Line 95"/>
          <p:cNvSpPr>
            <a:spLocks noChangeShapeType="1"/>
          </p:cNvSpPr>
          <p:nvPr/>
        </p:nvSpPr>
        <p:spPr bwMode="auto">
          <a:xfrm>
            <a:off x="3687367" y="1067991"/>
            <a:ext cx="669131" cy="0"/>
          </a:xfrm>
          <a:prstGeom prst="line">
            <a:avLst/>
          </a:prstGeom>
          <a:noFill/>
          <a:ln w="19050">
            <a:solidFill>
              <a:srgbClr val="777777"/>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pic>
        <p:nvPicPr>
          <p:cNvPr id="3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545" y="4056084"/>
            <a:ext cx="2641096" cy="293455"/>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pic>
        <p:nvPicPr>
          <p:cNvPr id="3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2254" y="941685"/>
            <a:ext cx="2680387" cy="276685"/>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2254" y="2556775"/>
            <a:ext cx="2787059" cy="291888"/>
          </a:xfrm>
          <a:prstGeom prst="rect">
            <a:avLst/>
          </a:prstGeom>
          <a:noFill/>
          <a:ln w="9525">
            <a:solidFill>
              <a:schemeClr val="tx2"/>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grpSp>
        <p:nvGrpSpPr>
          <p:cNvPr id="2" name="Group 1"/>
          <p:cNvGrpSpPr/>
          <p:nvPr/>
        </p:nvGrpSpPr>
        <p:grpSpPr>
          <a:xfrm>
            <a:off x="4355307" y="741760"/>
            <a:ext cx="1551436" cy="695325"/>
            <a:chOff x="4283075" y="989013"/>
            <a:chExt cx="2068581" cy="927100"/>
          </a:xfrm>
        </p:grpSpPr>
        <p:grpSp>
          <p:nvGrpSpPr>
            <p:cNvPr id="11269" name="Group 24"/>
            <p:cNvGrpSpPr>
              <a:grpSpLocks/>
            </p:cNvGrpSpPr>
            <p:nvPr/>
          </p:nvGrpSpPr>
          <p:grpSpPr bwMode="auto">
            <a:xfrm>
              <a:off x="4283075" y="989013"/>
              <a:ext cx="2068581" cy="927100"/>
              <a:chOff x="2054" y="1186"/>
              <a:chExt cx="1393" cy="624"/>
            </a:xfrm>
          </p:grpSpPr>
          <p:pic>
            <p:nvPicPr>
              <p:cNvPr id="11296" name="Picture 10" descr="Global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24" y="1186"/>
                <a:ext cx="1223" cy="6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297" name="Rectangle 22"/>
              <p:cNvSpPr>
                <a:spLocks noChangeArrowheads="1"/>
              </p:cNvSpPr>
              <p:nvPr/>
            </p:nvSpPr>
            <p:spPr bwMode="auto">
              <a:xfrm>
                <a:off x="2054" y="1405"/>
                <a:ext cx="0" cy="186"/>
              </a:xfrm>
              <a:prstGeom prst="rect">
                <a:avLst/>
              </a:prstGeom>
              <a:noFill/>
              <a:ln w="127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sz="1350"/>
              </a:p>
            </p:txBody>
          </p:sp>
        </p:grpSp>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1133" y="1013659"/>
              <a:ext cx="386384" cy="328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Group 2"/>
          <p:cNvGrpSpPr/>
          <p:nvPr/>
        </p:nvGrpSpPr>
        <p:grpSpPr>
          <a:xfrm>
            <a:off x="4355306" y="2877430"/>
            <a:ext cx="1734089" cy="673401"/>
            <a:chOff x="4283075" y="3836573"/>
            <a:chExt cx="2312118" cy="897868"/>
          </a:xfrm>
        </p:grpSpPr>
        <p:grpSp>
          <p:nvGrpSpPr>
            <p:cNvPr id="11268" name="Group 23"/>
            <p:cNvGrpSpPr>
              <a:grpSpLocks/>
            </p:cNvGrpSpPr>
            <p:nvPr/>
          </p:nvGrpSpPr>
          <p:grpSpPr bwMode="auto">
            <a:xfrm>
              <a:off x="4283075" y="3836573"/>
              <a:ext cx="2312118" cy="897868"/>
              <a:chOff x="1923" y="2087"/>
              <a:chExt cx="1557" cy="605"/>
            </a:xfrm>
          </p:grpSpPr>
          <p:pic>
            <p:nvPicPr>
              <p:cNvPr id="11298" name="Picture 11" descr="Default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31" y="2087"/>
                <a:ext cx="1549" cy="6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299" name="Rectangle 21"/>
              <p:cNvSpPr>
                <a:spLocks noChangeArrowheads="1"/>
              </p:cNvSpPr>
              <p:nvPr/>
            </p:nvSpPr>
            <p:spPr bwMode="auto">
              <a:xfrm>
                <a:off x="1923" y="2297"/>
                <a:ext cx="0" cy="187"/>
              </a:xfrm>
              <a:prstGeom prst="rect">
                <a:avLst/>
              </a:prstGeom>
              <a:noFill/>
              <a:ln w="127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sz="1350"/>
              </a:p>
            </p:txBody>
          </p:sp>
        </p:grpSp>
        <p:pic>
          <p:nvPicPr>
            <p:cNvPr id="4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1133" y="3840349"/>
              <a:ext cx="386384" cy="328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13382139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5"/>
          <p:cNvSpPr>
            <a:spLocks noGrp="1" noChangeArrowheads="1"/>
          </p:cNvSpPr>
          <p:nvPr>
            <p:ph type="title"/>
          </p:nvPr>
        </p:nvSpPr>
        <p:spPr>
          <a:xfrm>
            <a:off x="430610" y="224036"/>
            <a:ext cx="8318500" cy="557213"/>
          </a:xfrm>
        </p:spPr>
        <p:txBody>
          <a:bodyPr/>
          <a:lstStyle/>
          <a:p>
            <a:pPr eaLnBrk="1" hangingPunct="1"/>
            <a:r>
              <a:rPr lang="en-US" dirty="0" err="1" smtClean="0"/>
              <a:t>AutoAssign</a:t>
            </a:r>
            <a:r>
              <a:rPr lang="en-US" dirty="0" smtClean="0"/>
              <a:t>() and execution flow</a:t>
            </a:r>
          </a:p>
        </p:txBody>
      </p:sp>
      <p:graphicFrame>
        <p:nvGraphicFramePr>
          <p:cNvPr id="4195416" name="Group 88"/>
          <p:cNvGraphicFramePr>
            <a:graphicFrameLocks noGrp="1"/>
          </p:cNvGraphicFramePr>
          <p:nvPr>
            <p:ph type="tbl" idx="1"/>
            <p:extLst>
              <p:ext uri="{D42A27DB-BD31-4B8C-83A1-F6EECF244321}">
                <p14:modId xmlns:p14="http://schemas.microsoft.com/office/powerpoint/2010/main" val="3425260354"/>
              </p:ext>
            </p:extLst>
          </p:nvPr>
        </p:nvGraphicFramePr>
        <p:xfrm>
          <a:off x="1458516" y="798910"/>
          <a:ext cx="6262688" cy="3212388"/>
        </p:xfrm>
        <a:graphic>
          <a:graphicData uri="http://schemas.openxmlformats.org/drawingml/2006/table">
            <a:tbl>
              <a:tblPr/>
              <a:tblGrid>
                <a:gridCol w="2577216">
                  <a:extLst>
                    <a:ext uri="{9D8B030D-6E8A-4147-A177-3AD203B41FA5}">
                      <a16:colId xmlns:a16="http://schemas.microsoft.com/office/drawing/2014/main" val="20000"/>
                    </a:ext>
                  </a:extLst>
                </a:gridCol>
                <a:gridCol w="3685472">
                  <a:extLst>
                    <a:ext uri="{9D8B030D-6E8A-4147-A177-3AD203B41FA5}">
                      <a16:colId xmlns:a16="http://schemas.microsoft.com/office/drawing/2014/main" val="20001"/>
                    </a:ext>
                  </a:extLst>
                </a:gridCol>
              </a:tblGrid>
              <a:tr h="606144">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smtClean="0">
                          <a:ln>
                            <a:noFill/>
                          </a:ln>
                          <a:solidFill>
                            <a:schemeClr val="tx2"/>
                          </a:solidFill>
                          <a:effectLst/>
                          <a:latin typeface="Arial" charset="0"/>
                        </a:rPr>
                        <a:t>This signature …</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smtClean="0">
                          <a:ln>
                            <a:noFill/>
                          </a:ln>
                          <a:solidFill>
                            <a:schemeClr val="bg1"/>
                          </a:solidFill>
                          <a:effectLst/>
                          <a:latin typeface="Arial" charset="0"/>
                        </a:rPr>
                        <a:t> </a:t>
                      </a:r>
                      <a:r>
                        <a:rPr kumimoji="0" lang="en-US" sz="1500" b="1" i="0" u="none" strike="noStrike" cap="none" normalizeH="0" baseline="0" dirty="0" smtClean="0">
                          <a:ln>
                            <a:noFill/>
                          </a:ln>
                          <a:solidFill>
                            <a:schemeClr val="tx2"/>
                          </a:solidFill>
                          <a:effectLst/>
                          <a:latin typeface="Arial" charset="0"/>
                        </a:rPr>
                        <a:t>… is equivalent to selecting this in  </a:t>
                      </a:r>
                      <a:br>
                        <a:rPr kumimoji="0" lang="en-US" sz="1500" b="1" i="0" u="none" strike="noStrike" cap="none" normalizeH="0" baseline="0" dirty="0" smtClean="0">
                          <a:ln>
                            <a:noFill/>
                          </a:ln>
                          <a:solidFill>
                            <a:schemeClr val="tx2"/>
                          </a:solidFill>
                          <a:effectLst/>
                          <a:latin typeface="Arial" charset="0"/>
                        </a:rPr>
                      </a:br>
                      <a:r>
                        <a:rPr kumimoji="0" lang="en-US" sz="1500" b="1" i="0" u="none" strike="noStrike" cap="none" normalizeH="0" baseline="0" dirty="0" smtClean="0">
                          <a:ln>
                            <a:noFill/>
                          </a:ln>
                          <a:solidFill>
                            <a:schemeClr val="tx2"/>
                          </a:solidFill>
                          <a:effectLst/>
                          <a:latin typeface="Arial" charset="0"/>
                        </a:rPr>
                        <a:t> BillingCenter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868748">
                <a:tc>
                  <a:txBody>
                    <a:bodyPr/>
                    <a:lstStyle/>
                    <a:p>
                      <a:pPr marL="63500"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500" b="1" i="0" u="none" strike="noStrike" cap="none" normalizeH="0" baseline="0" dirty="0" smtClean="0">
                        <a:ln>
                          <a:noFill/>
                        </a:ln>
                        <a:solidFill>
                          <a:srgbClr val="FF0000"/>
                        </a:solidFill>
                        <a:effectLst/>
                        <a:latin typeface="Arial" charset="0"/>
                      </a:endParaRPr>
                    </a:p>
                    <a:p>
                      <a:pPr marL="63500"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smtClean="0">
                          <a:ln>
                            <a:noFill/>
                          </a:ln>
                          <a:solidFill>
                            <a:schemeClr val="tx2"/>
                          </a:solidFill>
                          <a:effectLst/>
                          <a:latin typeface="Arial" charset="0"/>
                        </a:rPr>
                        <a:t>autoAssign()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85000"/>
                      </a:schemeClr>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500" b="0" i="0" u="none" strike="noStrike" cap="none" normalizeH="0" baseline="0" dirty="0" smtClean="0">
                        <a:ln>
                          <a:noFill/>
                        </a:ln>
                        <a:solidFill>
                          <a:schemeClr val="bg1"/>
                        </a:solidFill>
                        <a:effectLst/>
                        <a:latin typeface="Arial" charset="0"/>
                      </a:endParaRPr>
                    </a:p>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500" b="0" i="0" u="none" strike="noStrike" cap="none" normalizeH="0" baseline="0" dirty="0" smtClean="0">
                        <a:ln>
                          <a:noFill/>
                        </a:ln>
                        <a:solidFill>
                          <a:schemeClr val="tx2"/>
                        </a:solidFill>
                        <a:effectLst/>
                        <a:latin typeface="Arial" charset="0"/>
                      </a:endParaRPr>
                    </a:p>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500" b="0" i="0" u="none" strike="noStrike" cap="none" normalizeH="0" baseline="0" dirty="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85000"/>
                      </a:schemeClr>
                    </a:solidFill>
                  </a:tcPr>
                </a:tc>
                <a:extLst>
                  <a:ext uri="{0D108BD9-81ED-4DB2-BD59-A6C34878D82A}">
                    <a16:rowId xmlns:a16="http://schemas.microsoft.com/office/drawing/2014/main" val="10001"/>
                  </a:ext>
                </a:extLst>
              </a:tr>
              <a:tr h="868748">
                <a:tc>
                  <a:txBody>
                    <a:bodyPr/>
                    <a:lstStyle/>
                    <a:p>
                      <a:pPr marL="63500"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500" b="1" i="0" u="none" strike="noStrike" cap="none" normalizeH="0" baseline="0" dirty="0" smtClean="0">
                        <a:ln>
                          <a:noFill/>
                        </a:ln>
                        <a:solidFill>
                          <a:srgbClr val="FF0000"/>
                        </a:solidFill>
                        <a:effectLst/>
                        <a:latin typeface="Arial" charset="0"/>
                      </a:endParaRPr>
                    </a:p>
                    <a:p>
                      <a:pPr marL="63500"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smtClean="0">
                          <a:ln>
                            <a:noFill/>
                          </a:ln>
                          <a:solidFill>
                            <a:schemeClr val="tx2"/>
                          </a:solidFill>
                          <a:effectLst/>
                          <a:latin typeface="Arial" charset="0"/>
                        </a:rPr>
                        <a:t>autoAssign(</a:t>
                      </a:r>
                      <a:r>
                        <a:rPr kumimoji="0" lang="en-US" sz="1500" b="1" i="1" u="none" strike="noStrike" cap="none" normalizeH="0" baseline="0" dirty="0" smtClean="0">
                          <a:ln>
                            <a:noFill/>
                          </a:ln>
                          <a:solidFill>
                            <a:schemeClr val="tx2"/>
                          </a:solidFill>
                          <a:effectLst/>
                          <a:latin typeface="Arial" charset="0"/>
                        </a:rPr>
                        <a:t>group</a:t>
                      </a:r>
                      <a:r>
                        <a:rPr kumimoji="0" lang="en-US" sz="1500" b="1" i="0" u="none" strike="noStrike" cap="none" normalizeH="0" baseline="0" dirty="0" smtClean="0">
                          <a:ln>
                            <a:noFill/>
                          </a:ln>
                          <a:solidFill>
                            <a:schemeClr val="tx2"/>
                          </a:solidFill>
                          <a:effectLst/>
                          <a:latin typeface="Arial" charset="0"/>
                        </a:rPr>
                        <a:t>, </a:t>
                      </a:r>
                      <a:r>
                        <a:rPr kumimoji="0" lang="en-US" sz="1500" b="1" i="1" u="none" strike="noStrike" cap="none" normalizeH="0" baseline="0" dirty="0" smtClean="0">
                          <a:ln>
                            <a:noFill/>
                          </a:ln>
                          <a:solidFill>
                            <a:schemeClr val="tx2"/>
                          </a:solidFill>
                          <a:effectLst/>
                          <a:latin typeface="Arial" charset="0"/>
                        </a:rPr>
                        <a:t>null</a:t>
                      </a:r>
                      <a:r>
                        <a:rPr kumimoji="0" lang="en-US" sz="1500" b="1" i="0" u="none" strike="noStrike" cap="none" normalizeH="0" baseline="0" dirty="0" smtClean="0">
                          <a:ln>
                            <a:noFill/>
                          </a:ln>
                          <a:solidFill>
                            <a:schemeClr val="tx2"/>
                          </a:solidFill>
                          <a:effectLst/>
                          <a:latin typeface="Arial" charset="0"/>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85000"/>
                      </a:schemeClr>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500" b="0" i="0" u="none" strike="noStrike" cap="none" normalizeH="0" baseline="0" dirty="0" smtClean="0">
                        <a:ln>
                          <a:noFill/>
                        </a:ln>
                        <a:solidFill>
                          <a:schemeClr val="bg1"/>
                        </a:solidFill>
                        <a:effectLst/>
                        <a:latin typeface="Arial" charset="0"/>
                      </a:endParaRPr>
                    </a:p>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500" b="0" i="0" u="none" strike="noStrike" cap="none" normalizeH="0" baseline="0" dirty="0" smtClean="0">
                        <a:ln>
                          <a:noFill/>
                        </a:ln>
                        <a:solidFill>
                          <a:schemeClr val="bg1"/>
                        </a:solidFill>
                        <a:effectLst/>
                        <a:latin typeface="Arial" charset="0"/>
                      </a:endParaRPr>
                    </a:p>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500" b="0" i="0" u="none" strike="noStrike" cap="none" normalizeH="0" baseline="0" dirty="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85000"/>
                      </a:schemeClr>
                    </a:solidFill>
                  </a:tcPr>
                </a:tc>
                <a:extLst>
                  <a:ext uri="{0D108BD9-81ED-4DB2-BD59-A6C34878D82A}">
                    <a16:rowId xmlns:a16="http://schemas.microsoft.com/office/drawing/2014/main" val="10002"/>
                  </a:ext>
                </a:extLst>
              </a:tr>
              <a:tr h="868748">
                <a:tc>
                  <a:txBody>
                    <a:bodyPr/>
                    <a:lstStyle/>
                    <a:p>
                      <a:pPr marL="914400" marR="0" lvl="0" indent="-8540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500" b="1" i="0" u="none" strike="noStrike" cap="none" normalizeH="0" baseline="0" dirty="0" smtClean="0">
                        <a:ln>
                          <a:noFill/>
                        </a:ln>
                        <a:solidFill>
                          <a:srgbClr val="FF0000"/>
                        </a:solidFill>
                        <a:effectLst/>
                        <a:latin typeface="Arial" charset="0"/>
                      </a:endParaRPr>
                    </a:p>
                    <a:p>
                      <a:pPr marL="914400" marR="0" lvl="0" indent="-8540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smtClean="0">
                          <a:ln>
                            <a:noFill/>
                          </a:ln>
                          <a:solidFill>
                            <a:schemeClr val="tx2"/>
                          </a:solidFill>
                          <a:effectLst/>
                          <a:latin typeface="Arial" charset="0"/>
                        </a:rPr>
                        <a:t>autoAssign(</a:t>
                      </a:r>
                      <a:r>
                        <a:rPr kumimoji="0" lang="en-US" sz="1500" b="1" i="1" u="none" strike="noStrike" cap="none" normalizeH="0" baseline="0" dirty="0" smtClean="0">
                          <a:ln>
                            <a:noFill/>
                          </a:ln>
                          <a:solidFill>
                            <a:schemeClr val="tx2"/>
                          </a:solidFill>
                          <a:effectLst/>
                          <a:latin typeface="Arial" charset="0"/>
                        </a:rPr>
                        <a:t>group</a:t>
                      </a:r>
                      <a:r>
                        <a:rPr kumimoji="0" lang="en-US" sz="1500" b="1" i="0" u="none" strike="noStrike" cap="none" normalizeH="0" baseline="0" dirty="0" smtClean="0">
                          <a:ln>
                            <a:noFill/>
                          </a:ln>
                          <a:solidFill>
                            <a:schemeClr val="tx2"/>
                          </a:solidFill>
                          <a:effectLst/>
                          <a:latin typeface="Arial" charset="0"/>
                        </a:rPr>
                        <a:t>, </a:t>
                      </a:r>
                      <a:r>
                        <a:rPr kumimoji="0" lang="en-US" sz="1500" b="1" i="1" u="none" strike="noStrike" cap="none" normalizeH="0" baseline="0" dirty="0" smtClean="0">
                          <a:ln>
                            <a:noFill/>
                          </a:ln>
                          <a:solidFill>
                            <a:schemeClr val="tx2"/>
                          </a:solidFill>
                          <a:effectLst/>
                          <a:latin typeface="Arial" charset="0"/>
                        </a:rPr>
                        <a:t>user</a:t>
                      </a:r>
                      <a:r>
                        <a:rPr kumimoji="0" lang="en-US" sz="1500" b="1" i="0" u="none" strike="noStrike" cap="none" normalizeH="0" baseline="0" dirty="0" smtClean="0">
                          <a:ln>
                            <a:noFill/>
                          </a:ln>
                          <a:solidFill>
                            <a:schemeClr val="tx2"/>
                          </a:solidFill>
                          <a:effectLst/>
                          <a:latin typeface="Arial" charset="0"/>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85000"/>
                      </a:schemeClr>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500" b="0" i="0" u="none" strike="noStrike" cap="none" normalizeH="0" baseline="0" dirty="0" smtClean="0">
                        <a:ln>
                          <a:noFill/>
                        </a:ln>
                        <a:solidFill>
                          <a:schemeClr val="bg1"/>
                        </a:solidFill>
                        <a:effectLst/>
                        <a:latin typeface="Arial" charset="0"/>
                      </a:endParaRPr>
                    </a:p>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500" b="0" i="0" u="none" strike="noStrike" cap="none" normalizeH="0" baseline="0" dirty="0" smtClean="0">
                        <a:ln>
                          <a:noFill/>
                        </a:ln>
                        <a:solidFill>
                          <a:schemeClr val="bg1"/>
                        </a:solidFill>
                        <a:effectLst/>
                        <a:latin typeface="Arial" charset="0"/>
                      </a:endParaRPr>
                    </a:p>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500" b="0" i="0" u="none" strike="noStrike" cap="none" normalizeH="0" baseline="0" dirty="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85000"/>
                      </a:schemeClr>
                    </a:solidFill>
                  </a:tcPr>
                </a:tc>
                <a:extLst>
                  <a:ext uri="{0D108BD9-81ED-4DB2-BD59-A6C34878D82A}">
                    <a16:rowId xmlns:a16="http://schemas.microsoft.com/office/drawing/2014/main" val="10003"/>
                  </a:ext>
                </a:extLst>
              </a:tr>
            </a:tbl>
          </a:graphicData>
        </a:graphic>
      </p:graphicFrame>
      <p:sp>
        <p:nvSpPr>
          <p:cNvPr id="12317" name="Text Box 70"/>
          <p:cNvSpPr txBox="1">
            <a:spLocks noChangeArrowheads="1"/>
          </p:cNvSpPr>
          <p:nvPr/>
        </p:nvSpPr>
        <p:spPr bwMode="auto">
          <a:xfrm>
            <a:off x="4152304" y="1483925"/>
            <a:ext cx="17442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dirty="0">
                <a:solidFill>
                  <a:schemeClr val="tx2"/>
                </a:solidFill>
                <a:latin typeface="Arial" charset="0"/>
              </a:rPr>
              <a:t>Nothing specified</a:t>
            </a:r>
          </a:p>
        </p:txBody>
      </p:sp>
      <p:sp>
        <p:nvSpPr>
          <p:cNvPr id="12314" name="Text Box 80"/>
          <p:cNvSpPr txBox="1">
            <a:spLocks noChangeArrowheads="1"/>
          </p:cNvSpPr>
          <p:nvPr/>
        </p:nvSpPr>
        <p:spPr bwMode="auto">
          <a:xfrm>
            <a:off x="4171951" y="2221706"/>
            <a:ext cx="251817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dirty="0">
                <a:solidFill>
                  <a:schemeClr val="tx2"/>
                </a:solidFill>
                <a:latin typeface="Arial" charset="0"/>
              </a:rPr>
              <a:t>Group specified</a:t>
            </a:r>
          </a:p>
        </p:txBody>
      </p:sp>
      <p:sp>
        <p:nvSpPr>
          <p:cNvPr id="12312" name="Text Box 84"/>
          <p:cNvSpPr txBox="1">
            <a:spLocks noChangeArrowheads="1"/>
          </p:cNvSpPr>
          <p:nvPr/>
        </p:nvSpPr>
        <p:spPr bwMode="auto">
          <a:xfrm>
            <a:off x="4171951" y="3082529"/>
            <a:ext cx="251817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1400" b="1">
                <a:solidFill>
                  <a:schemeClr val="bg1"/>
                </a:solidFill>
                <a:latin typeface="Courier New" pitchFamily="49" charset="0"/>
              </a:defRPr>
            </a:lvl1pPr>
            <a:lvl2pPr marL="742950" indent="-285750" eaLnBrk="0" hangingPunct="0">
              <a:defRPr sz="1400" b="1">
                <a:solidFill>
                  <a:schemeClr val="bg1"/>
                </a:solidFill>
                <a:latin typeface="Courier New" pitchFamily="49" charset="0"/>
              </a:defRPr>
            </a:lvl2pPr>
            <a:lvl3pPr marL="1143000" indent="-228600" eaLnBrk="0" hangingPunct="0">
              <a:defRPr sz="1400" b="1">
                <a:solidFill>
                  <a:schemeClr val="bg1"/>
                </a:solidFill>
                <a:latin typeface="Courier New" pitchFamily="49" charset="0"/>
              </a:defRPr>
            </a:lvl3pPr>
            <a:lvl4pPr marL="1600200" indent="-228600" eaLnBrk="0" hangingPunct="0">
              <a:defRPr sz="1400" b="1">
                <a:solidFill>
                  <a:schemeClr val="bg1"/>
                </a:solidFill>
                <a:latin typeface="Courier New" pitchFamily="49" charset="0"/>
              </a:defRPr>
            </a:lvl4pPr>
            <a:lvl5pPr marL="2057400" indent="-228600" eaLnBrk="0" hangingPunct="0">
              <a:defRPr sz="1400" b="1">
                <a:solidFill>
                  <a:schemeClr val="bg1"/>
                </a:solidFill>
                <a:latin typeface="Courier New" pitchFamily="49" charset="0"/>
              </a:defRPr>
            </a:lvl5pPr>
            <a:lvl6pPr marL="2514600" indent="-228600" eaLnBrk="0" fontAlgn="base" hangingPunct="0">
              <a:spcBef>
                <a:spcPct val="50000"/>
              </a:spcBef>
              <a:spcAft>
                <a:spcPct val="30000"/>
              </a:spcAft>
              <a:buClr>
                <a:schemeClr val="tx1"/>
              </a:buClr>
              <a:defRPr sz="1400" b="1">
                <a:solidFill>
                  <a:schemeClr val="bg1"/>
                </a:solidFill>
                <a:latin typeface="Courier New" pitchFamily="49" charset="0"/>
              </a:defRPr>
            </a:lvl6pPr>
            <a:lvl7pPr marL="2971800" indent="-228600" eaLnBrk="0" fontAlgn="base" hangingPunct="0">
              <a:spcBef>
                <a:spcPct val="50000"/>
              </a:spcBef>
              <a:spcAft>
                <a:spcPct val="30000"/>
              </a:spcAft>
              <a:buClr>
                <a:schemeClr val="tx1"/>
              </a:buClr>
              <a:defRPr sz="1400" b="1">
                <a:solidFill>
                  <a:schemeClr val="bg1"/>
                </a:solidFill>
                <a:latin typeface="Courier New" pitchFamily="49" charset="0"/>
              </a:defRPr>
            </a:lvl7pPr>
            <a:lvl8pPr marL="3429000" indent="-228600" eaLnBrk="0" fontAlgn="base" hangingPunct="0">
              <a:spcBef>
                <a:spcPct val="50000"/>
              </a:spcBef>
              <a:spcAft>
                <a:spcPct val="30000"/>
              </a:spcAft>
              <a:buClr>
                <a:schemeClr val="tx1"/>
              </a:buClr>
              <a:defRPr sz="1400" b="1">
                <a:solidFill>
                  <a:schemeClr val="bg1"/>
                </a:solidFill>
                <a:latin typeface="Courier New" pitchFamily="49" charset="0"/>
              </a:defRPr>
            </a:lvl8pPr>
            <a:lvl9pPr marL="3886200" indent="-228600" eaLnBrk="0" fontAlgn="base" hangingPunct="0">
              <a:spcBef>
                <a:spcPct val="50000"/>
              </a:spcBef>
              <a:spcAft>
                <a:spcPct val="30000"/>
              </a:spcAft>
              <a:buClr>
                <a:schemeClr val="tx1"/>
              </a:buClr>
              <a:defRPr sz="1400" b="1">
                <a:solidFill>
                  <a:schemeClr val="bg1"/>
                </a:solidFill>
                <a:latin typeface="Courier New" pitchFamily="49" charset="0"/>
              </a:defRPr>
            </a:lvl9pPr>
          </a:lstStyle>
          <a:p>
            <a:pPr eaLnBrk="1" hangingPunct="1"/>
            <a:r>
              <a:rPr lang="en-US" sz="1500" dirty="0">
                <a:solidFill>
                  <a:schemeClr val="tx2"/>
                </a:solidFill>
                <a:latin typeface="Arial" charset="0"/>
              </a:rPr>
              <a:t>Group and user specified</a:t>
            </a:r>
          </a:p>
        </p:txBody>
      </p:sp>
      <p:pic>
        <p:nvPicPr>
          <p:cNvPr id="1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1950" y="3311129"/>
            <a:ext cx="2641096" cy="293455"/>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pic>
        <p:nvPicPr>
          <p:cNvPr id="1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304" y="1749004"/>
            <a:ext cx="2680387" cy="276685"/>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8144" y="2459521"/>
            <a:ext cx="2787059" cy="291888"/>
          </a:xfrm>
          <a:prstGeom prst="rect">
            <a:avLst/>
          </a:prstGeom>
          <a:noFill/>
          <a:ln w="9525">
            <a:solidFill>
              <a:schemeClr val="bg1"/>
            </a:solidFill>
            <a:miter lim="800000"/>
            <a:headEnd/>
            <a:tailEnd/>
          </a:ln>
          <a:effectLst>
            <a:outerShdw blurRad="50800" dist="38100" dir="2700000" algn="ctr" rotWithShape="0">
              <a:schemeClr val="bg2">
                <a:alpha val="40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9632392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654085-0441-4E14-BA20-F04CE4A8B4BE}"/>
</file>

<file path=customXml/itemProps2.xml><?xml version="1.0" encoding="utf-8"?>
<ds:datastoreItem xmlns:ds="http://schemas.openxmlformats.org/officeDocument/2006/customXml" ds:itemID="{4D27C491-56FE-4BDA-971F-281011F00924}"/>
</file>

<file path=customXml/itemProps3.xml><?xml version="1.0" encoding="utf-8"?>
<ds:datastoreItem xmlns:ds="http://schemas.openxmlformats.org/officeDocument/2006/customXml" ds:itemID="{B51593FF-CCFA-4A89-B28C-7DA7BD51BE55}"/>
</file>

<file path=docProps/app.xml><?xml version="1.0" encoding="utf-8"?>
<Properties xmlns="http://schemas.openxmlformats.org/officeDocument/2006/extended-properties" xmlns:vt="http://schemas.openxmlformats.org/officeDocument/2006/docPropsVTypes">
  <Template>CognizantTheme</Template>
  <TotalTime>479</TotalTime>
  <Words>4557</Words>
  <Application>Microsoft Office PowerPoint</Application>
  <PresentationFormat>On-screen Show (16:9)</PresentationFormat>
  <Paragraphs>477</Paragraphs>
  <Slides>46</Slides>
  <Notes>38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46</vt:i4>
      </vt:variant>
    </vt:vector>
  </HeadingPairs>
  <TitlesOfParts>
    <vt:vector size="55" baseType="lpstr">
      <vt:lpstr>Arial</vt:lpstr>
      <vt:lpstr>Calibri</vt:lpstr>
      <vt:lpstr>Courier New</vt:lpstr>
      <vt:lpstr>Times New Roman</vt:lpstr>
      <vt:lpstr>Wingdings</vt:lpstr>
      <vt:lpstr>Wingdings 2</vt:lpstr>
      <vt:lpstr>Wingdings 3</vt:lpstr>
      <vt:lpstr>CognizantTheme</vt:lpstr>
      <vt:lpstr>1_test-template</vt:lpstr>
      <vt:lpstr>Configuring Assignment and Escalation</vt:lpstr>
      <vt:lpstr>Lesson objectives</vt:lpstr>
      <vt:lpstr>Lesson outline</vt:lpstr>
      <vt:lpstr>Assignment in BillingCenter</vt:lpstr>
      <vt:lpstr>Initiating assignment from BillingCenter UI</vt:lpstr>
      <vt:lpstr>Initiating assignment from Gosu autoAssign()</vt:lpstr>
      <vt:lpstr>Assignment rule sets</vt:lpstr>
      <vt:lpstr>Typical flow of execution</vt:lpstr>
      <vt:lpstr>AutoAssign() and execution flow</vt:lpstr>
      <vt:lpstr>AutoAssign() example: assign to a group</vt:lpstr>
      <vt:lpstr>Common assignment strategies</vt:lpstr>
      <vt:lpstr>Common assignment methods </vt:lpstr>
      <vt:lpstr>Always exit rule when assignment succeeds</vt:lpstr>
      <vt:lpstr>Logging an assignment</vt:lpstr>
      <vt:lpstr>Lesson outline</vt:lpstr>
      <vt:lpstr>Assigning to a specific group</vt:lpstr>
      <vt:lpstr>Assigning to a group by round robin</vt:lpstr>
      <vt:lpstr>What if group assignment fails?</vt:lpstr>
      <vt:lpstr>Global assignment outcomes</vt:lpstr>
      <vt:lpstr>Lesson outline</vt:lpstr>
      <vt:lpstr>Assigning to a specific user</vt:lpstr>
      <vt:lpstr>Assigning to a user and any group</vt:lpstr>
      <vt:lpstr>Assigning activity to entity creator</vt:lpstr>
      <vt:lpstr>Assigning to a user by round robin</vt:lpstr>
      <vt:lpstr>Attributes that influence round robin</vt:lpstr>
      <vt:lpstr>Round robin example</vt:lpstr>
      <vt:lpstr>What if user assignment fails?</vt:lpstr>
      <vt:lpstr>Complete flow of assignment rules</vt:lpstr>
      <vt:lpstr>Lesson outline</vt:lpstr>
      <vt:lpstr>Exception rules</vt:lpstr>
      <vt:lpstr>Batch process escalates activities</vt:lpstr>
      <vt:lpstr>Specifying when to escalate an activity</vt:lpstr>
      <vt:lpstr>Activity escalation rule example (1 of 3)</vt:lpstr>
      <vt:lpstr>Activity escalation rule example (2 of 3) creating escalation activity</vt:lpstr>
      <vt:lpstr>Activity escalation rule example (3 of 3) assigning escalated activity, logging  activity</vt:lpstr>
      <vt:lpstr>Scheduling activity escalation</vt:lpstr>
      <vt:lpstr>Three places to test exception rules</vt:lpstr>
      <vt:lpstr>Lesson objectives review</vt:lpstr>
      <vt:lpstr>Notices</vt:lpstr>
      <vt:lpstr>Demo</vt:lpstr>
      <vt:lpstr>PowerPoint Presentation</vt:lpstr>
      <vt:lpstr>Lab</vt:lpstr>
      <vt:lpstr>PowerPoint Presentation</vt:lpstr>
      <vt:lpstr>Review</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lastModifiedBy>Nandi, Subhodeep (Cognizant)</cp:lastModifiedBy>
  <cp:revision>70</cp:revision>
  <dcterms:created xsi:type="dcterms:W3CDTF">2020-11-09T02:20:27Z</dcterms:created>
  <dcterms:modified xsi:type="dcterms:W3CDTF">2020-12-11T07:17:18Z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