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Lst>
  <p:notesMasterIdLst>
    <p:notesMasterId r:id="rId34"/>
  </p:notesMasterIdLst>
  <p:sldIdLst>
    <p:sldId id="262" r:id="rId6"/>
    <p:sldId id="256" r:id="rId7"/>
    <p:sldId id="269" r:id="rId8"/>
    <p:sldId id="271" r:id="rId9"/>
    <p:sldId id="272" r:id="rId10"/>
    <p:sldId id="273" r:id="rId11"/>
    <p:sldId id="275" r:id="rId12"/>
    <p:sldId id="277" r:id="rId13"/>
    <p:sldId id="278" r:id="rId14"/>
    <p:sldId id="281" r:id="rId15"/>
    <p:sldId id="279" r:id="rId16"/>
    <p:sldId id="282" r:id="rId17"/>
    <p:sldId id="283" r:id="rId18"/>
    <p:sldId id="285" r:id="rId19"/>
    <p:sldId id="286" r:id="rId20"/>
    <p:sldId id="287" r:id="rId21"/>
    <p:sldId id="288" r:id="rId22"/>
    <p:sldId id="289" r:id="rId23"/>
    <p:sldId id="292" r:id="rId24"/>
    <p:sldId id="290" r:id="rId25"/>
    <p:sldId id="291" r:id="rId26"/>
    <p:sldId id="280" r:id="rId27"/>
    <p:sldId id="266" r:id="rId28"/>
    <p:sldId id="265" r:id="rId29"/>
    <p:sldId id="267" r:id="rId30"/>
    <p:sldId id="257" r:id="rId31"/>
    <p:sldId id="268" r:id="rId32"/>
    <p:sldId id="263"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427AE-E8F1-445E-AA8F-EEBD401C88A4}" v="1" dt="2021-01-20T11:29:54.149"/>
    <p1510:client id="{F245E8D4-566D-4F38-AE2A-7442A5EFAADA}" v="1" dt="2021-01-20T11:07:21.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ghese, Sibin (Cognizant)" userId="S::877991@cognizant.com::14cb3b11-ff84-4f47-92ba-070920fcf66e" providerId="AD" clId="Web-{F245E8D4-566D-4F38-AE2A-7442A5EFAADA}"/>
    <pc:docChg chg="modSld">
      <pc:chgData name="Varghese, Sibin (Cognizant)" userId="S::877991@cognizant.com::14cb3b11-ff84-4f47-92ba-070920fcf66e" providerId="AD" clId="Web-{F245E8D4-566D-4F38-AE2A-7442A5EFAADA}" dt="2021-01-20T11:07:21.614" v="0" actId="1076"/>
      <pc:docMkLst>
        <pc:docMk/>
      </pc:docMkLst>
      <pc:sldChg chg="modSp">
        <pc:chgData name="Varghese, Sibin (Cognizant)" userId="S::877991@cognizant.com::14cb3b11-ff84-4f47-92ba-070920fcf66e" providerId="AD" clId="Web-{F245E8D4-566D-4F38-AE2A-7442A5EFAADA}" dt="2021-01-20T11:07:21.614" v="0" actId="1076"/>
        <pc:sldMkLst>
          <pc:docMk/>
          <pc:sldMk cId="3888268192" sldId="283"/>
        </pc:sldMkLst>
        <pc:picChg chg="mod">
          <ac:chgData name="Varghese, Sibin (Cognizant)" userId="S::877991@cognizant.com::14cb3b11-ff84-4f47-92ba-070920fcf66e" providerId="AD" clId="Web-{F245E8D4-566D-4F38-AE2A-7442A5EFAADA}" dt="2021-01-20T11:07:21.614" v="0" actId="1076"/>
          <ac:picMkLst>
            <pc:docMk/>
            <pc:sldMk cId="3888268192" sldId="283"/>
            <ac:picMk id="4" creationId="{00000000-0000-0000-0000-000000000000}"/>
          </ac:picMkLst>
        </pc:picChg>
      </pc:sldChg>
    </pc:docChg>
  </pc:docChgLst>
  <pc:docChgLst>
    <pc:chgData name="Mandalika, Venkata Naga Sai Praneeth (Cognizant)" userId="S::841708@cognizant.com::64764041-5d47-4aea-b5ea-d389193c5f08" providerId="AD" clId="Web-{DC9427AE-E8F1-445E-AA8F-EEBD401C88A4}"/>
    <pc:docChg chg="addSld">
      <pc:chgData name="Mandalika, Venkata Naga Sai Praneeth (Cognizant)" userId="S::841708@cognizant.com::64764041-5d47-4aea-b5ea-d389193c5f08" providerId="AD" clId="Web-{DC9427AE-E8F1-445E-AA8F-EEBD401C88A4}" dt="2021-01-20T11:29:54.149" v="0"/>
      <pc:docMkLst>
        <pc:docMk/>
      </pc:docMkLst>
      <pc:sldChg chg="new">
        <pc:chgData name="Mandalika, Venkata Naga Sai Praneeth (Cognizant)" userId="S::841708@cognizant.com::64764041-5d47-4aea-b5ea-d389193c5f08" providerId="AD" clId="Web-{DC9427AE-E8F1-445E-AA8F-EEBD401C88A4}" dt="2021-01-20T11:29:54.149" v="0"/>
        <pc:sldMkLst>
          <pc:docMk/>
          <pc:sldMk cId="1486214547"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5575A292-3155-43F9-BC6E-A90D909EA638}" type="slidenum">
              <a:rPr lang="en-US" altLang="en-US" sz="1200" b="0" smtClean="0">
                <a:solidFill>
                  <a:schemeClr val="tx1"/>
                </a:solidFill>
                <a:latin typeface="Arial" charset="0"/>
              </a:rPr>
              <a:pPr eaLnBrk="1" hangingPunct="1"/>
              <a:t>8</a:t>
            </a:fld>
            <a:endParaRPr lang="en-US" altLang="en-US" sz="1200" b="0">
              <a:solidFill>
                <a:schemeClr val="tx1"/>
              </a:solidFill>
              <a:latin typeface="Arial" charset="0"/>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66674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DD7BC589-2DA1-4DA1-9782-0E05F990768B}" type="slidenum">
              <a:rPr lang="en-US" altLang="en-US" sz="1200" b="0" smtClean="0">
                <a:solidFill>
                  <a:schemeClr val="tx1"/>
                </a:solidFill>
                <a:latin typeface="Arial" charset="0"/>
              </a:rPr>
              <a:pPr eaLnBrk="1" hangingPunct="1"/>
              <a:t>19</a:t>
            </a:fld>
            <a:endParaRPr lang="en-US" altLang="en-US" sz="1200" b="0">
              <a:solidFill>
                <a:schemeClr val="tx1"/>
              </a:solidFill>
              <a:latin typeface="Arial" charset="0"/>
            </a:endParaRPr>
          </a:p>
        </p:txBody>
      </p:sp>
      <p:sp>
        <p:nvSpPr>
          <p:cNvPr id="46084" name="Rectangle 2"/>
          <p:cNvSpPr>
            <a:spLocks noGrp="1" noRot="1" noChangeAspect="1" noChangeArrowheads="1" noTextEdit="1"/>
          </p:cNvSpPr>
          <p:nvPr>
            <p:ph type="sldImg"/>
          </p:nvPr>
        </p:nvSpPr>
        <p:spPr>
          <a:xfrm>
            <a:off x="-188913" y="630238"/>
            <a:ext cx="7240588"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base application, the only behavior assigned to overdue or escalated trouble tickets is the way in which they appear in trouble ticket lists. BillingCenter can be configured to add special functionality for overdue or escalated trouble tickets. The simplest approach to handling escalated trouble tickets is to create an activity for the group supervisor to check on the reason the trouble ticket has not been closed. </a:t>
            </a:r>
          </a:p>
        </p:txBody>
      </p:sp>
    </p:spTree>
    <p:extLst>
      <p:ext uri="{BB962C8B-B14F-4D97-AF65-F5344CB8AC3E}">
        <p14:creationId xmlns:p14="http://schemas.microsoft.com/office/powerpoint/2010/main" val="33558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F7654E02-DD43-4FCF-A2CE-CF26E383935F}" type="slidenum">
              <a:rPr lang="en-US" altLang="en-US" sz="1200" b="0" smtClean="0">
                <a:solidFill>
                  <a:schemeClr val="tx1"/>
                </a:solidFill>
                <a:latin typeface="Arial" charset="0"/>
              </a:rPr>
              <a:pPr eaLnBrk="1" hangingPunct="1"/>
              <a:t>20</a:t>
            </a:fld>
            <a:endParaRPr lang="en-US" altLang="en-US" sz="1200" b="0">
              <a:solidFill>
                <a:schemeClr val="tx1"/>
              </a:solidFill>
              <a:latin typeface="Arial" charset="0"/>
            </a:endParaRPr>
          </a:p>
        </p:txBody>
      </p:sp>
      <p:sp>
        <p:nvSpPr>
          <p:cNvPr id="47108" name="Rectangle 2"/>
          <p:cNvSpPr>
            <a:spLocks noGrp="1" noRot="1" noChangeAspect="1" noChangeArrowheads="1" noTextEdit="1"/>
          </p:cNvSpPr>
          <p:nvPr>
            <p:ph type="sldImg"/>
          </p:nvPr>
        </p:nvSpPr>
        <p:spPr>
          <a:xfrm>
            <a:off x="-187325" y="630238"/>
            <a:ext cx="7239000"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9623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E1DE022A-08C5-498B-8DCF-05F58ED2FC72}" type="slidenum">
              <a:rPr lang="en-US" altLang="en-US" sz="1200" b="0" smtClean="0">
                <a:solidFill>
                  <a:schemeClr val="tx1"/>
                </a:solidFill>
                <a:latin typeface="Arial" charset="0"/>
              </a:rPr>
              <a:pPr eaLnBrk="1" hangingPunct="1"/>
              <a:t>9</a:t>
            </a:fld>
            <a:endParaRPr lang="en-US" altLang="en-US" sz="1200" b="0">
              <a:solidFill>
                <a:schemeClr val="tx1"/>
              </a:solidFill>
              <a:latin typeface="Arial" charset="0"/>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concept of assignment in Guidewire applications is basically equivalent to ownership. The user to whom an activity or trouble ticket is assigned is the user who "owns" that activity or trouble ticket and so has primary responsibility for it. An entity that can be owned in this way is said to be "assignable".</a:t>
            </a:r>
          </a:p>
          <a:p>
            <a:pPr eaLnBrk="1" hangingPunct="1"/>
            <a:r>
              <a:rPr lang="en-US"/>
              <a:t>A user belonging to more than one group could receive assignments through any of the groups.</a:t>
            </a:r>
          </a:p>
          <a:p>
            <a:pPr eaLnBrk="1" hangingPunct="1"/>
            <a:r>
              <a:rPr lang="en-US"/>
              <a:t>Activities and trouble tickets are the only entities in the BillingCenter base application that are assignable through the UI. They are also the only entities that have associated Assignment business rules. However, various other BillingCenter entities are marked as Assignable in the data dictionary. In addition, you can make extension entities assignable. </a:t>
            </a:r>
          </a:p>
          <a:p>
            <a:pPr eaLnBrk="1" hangingPunct="1"/>
            <a:r>
              <a:rPr lang="en-US"/>
              <a:t>Note: Examples of assigning trouble tickets are provided in a later lesson.</a:t>
            </a:r>
          </a:p>
          <a:p>
            <a:pPr eaLnBrk="1" hangingPunct="1"/>
            <a:endParaRPr lang="en-US"/>
          </a:p>
        </p:txBody>
      </p:sp>
    </p:spTree>
    <p:extLst>
      <p:ext uri="{BB962C8B-B14F-4D97-AF65-F5344CB8AC3E}">
        <p14:creationId xmlns:p14="http://schemas.microsoft.com/office/powerpoint/2010/main" val="6101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6858BA3F-9F06-477B-9DCE-498BAA9B8B10}" type="slidenum">
              <a:rPr lang="en-US" altLang="en-US" sz="1200" b="0" smtClean="0">
                <a:solidFill>
                  <a:schemeClr val="tx1"/>
                </a:solidFill>
                <a:latin typeface="Arial" charset="0"/>
              </a:rPr>
              <a:pPr eaLnBrk="1" hangingPunct="1"/>
              <a:t>10</a:t>
            </a:fld>
            <a:endParaRPr lang="en-US" altLang="en-US" sz="1200" b="0">
              <a:solidFill>
                <a:schemeClr val="tx1"/>
              </a:solidFill>
              <a:latin typeface="Arial" charset="0"/>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autoAssign() method is often called as part of trouble ticket creation to perform the initial assignment. </a:t>
            </a:r>
          </a:p>
          <a:p>
            <a:pPr eaLnBrk="1" hangingPunct="1"/>
            <a:endParaRPr lang="en-US"/>
          </a:p>
        </p:txBody>
      </p:sp>
    </p:spTree>
    <p:extLst>
      <p:ext uri="{BB962C8B-B14F-4D97-AF65-F5344CB8AC3E}">
        <p14:creationId xmlns:p14="http://schemas.microsoft.com/office/powerpoint/2010/main" val="263666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Assignment and Escalation - </a:t>
            </a:r>
            <a:fld id="{A4F639A0-80E3-4B1F-B560-BBD51E4D47F9}" type="slidenum">
              <a:rPr lang="en-US" altLang="en-US" sz="1200" b="0" smtClean="0">
                <a:solidFill>
                  <a:schemeClr val="tx1"/>
                </a:solidFill>
                <a:latin typeface="Arial" charset="0"/>
              </a:rPr>
              <a:pPr eaLnBrk="1" hangingPunct="1"/>
              <a:t>11</a:t>
            </a:fld>
            <a:endParaRPr lang="en-US" altLang="en-US" sz="1200" b="0">
              <a:solidFill>
                <a:schemeClr val="tx1"/>
              </a:solidFill>
              <a:latin typeface="Arial" charset="0"/>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Each assignable entity has two rule sets: Default Group and Global. Assignment is the process of running these rules. Assignment is complete either when the object has an assigned group and user or when there are no more rules left to run.</a:t>
            </a:r>
          </a:p>
          <a:p>
            <a:pPr eaLnBrk="1" hangingPunct="1"/>
            <a:endParaRPr lang="en-US"/>
          </a:p>
          <a:p>
            <a:pPr eaLnBrk="1" hangingPunct="1"/>
            <a:r>
              <a:rPr lang="en-US"/>
              <a:t>Once invoked—for example, using autoAssign() —assignment rules are run whenever an assignable entity:</a:t>
            </a:r>
          </a:p>
          <a:p>
            <a:pPr lvl="1" eaLnBrk="1" hangingPunct="1"/>
            <a:r>
              <a:rPr lang="en-US"/>
              <a:t>Is not assigned to either a group or user, or</a:t>
            </a:r>
          </a:p>
          <a:p>
            <a:pPr lvl="1" eaLnBrk="1" hangingPunct="1"/>
            <a:r>
              <a:rPr lang="en-US"/>
              <a:t>Is assigned to a group but not to a user</a:t>
            </a:r>
          </a:p>
          <a:p>
            <a:pPr lvl="1" eaLnBrk="1" hangingPunct="1"/>
            <a:endParaRPr lang="en-US"/>
          </a:p>
          <a:p>
            <a:pPr eaLnBrk="1" hangingPunct="1"/>
            <a:r>
              <a:rPr lang="en-US"/>
              <a:t>Assignment rules are not run when a user and group are specified by the user who is creating or reassigning the entity. </a:t>
            </a:r>
          </a:p>
          <a:p>
            <a:pPr eaLnBrk="1" hangingPunct="1"/>
            <a:endParaRPr lang="en-US"/>
          </a:p>
        </p:txBody>
      </p:sp>
    </p:spTree>
    <p:extLst>
      <p:ext uri="{BB962C8B-B14F-4D97-AF65-F5344CB8AC3E}">
        <p14:creationId xmlns:p14="http://schemas.microsoft.com/office/powerpoint/2010/main" val="95383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55B62294-479B-4AB6-9B88-DB83A43BAF9E}" type="slidenum">
              <a:rPr lang="en-US" altLang="en-US" sz="1200" b="0" smtClean="0">
                <a:solidFill>
                  <a:schemeClr val="tx1"/>
                </a:solidFill>
                <a:latin typeface="Arial" charset="0"/>
              </a:rPr>
              <a:pPr eaLnBrk="1" hangingPunct="1"/>
              <a:t>14</a:t>
            </a:fld>
            <a:endParaRPr lang="en-US" altLang="en-US" sz="1200" b="0">
              <a:solidFill>
                <a:schemeClr val="tx1"/>
              </a:solidFill>
              <a:latin typeface="Arial"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After you have assigned an object to its final group, there is no reason to continue in the rule set. Furthermore, there is some risk that a rule further down in the list will reassign your entity to another group in a way that you do not want. Therefore, it is important to execute the actions.exit() method as soon as the object has an appropriate group assignment. By wrapping the assignment method inside an IF command, you will exit the rule set if and only if the assignment is successful. It is best practice to use this approach for every single assignment method in your assignment rule sets.</a:t>
            </a:r>
          </a:p>
          <a:p>
            <a:pPr eaLnBrk="1" hangingPunct="1"/>
            <a:r>
              <a:rPr lang="en-US"/>
              <a:t>In the example above, BillingCenter executes the assignGroup method for a given trouble ticket. If the method is able to assign the trouble ticket to a group (in this case, the Agency Bill group), then the method returns true and the rule set is exited. If the method is unable to assign the trouble ticket to the group, then the method returns false, and execution proceeds with the next assignment rule. </a:t>
            </a:r>
          </a:p>
          <a:p>
            <a:pPr eaLnBrk="1" hangingPunct="1"/>
            <a:r>
              <a:rPr lang="en-US"/>
              <a:t>The assignGroup() method is discussed later in this lesson.</a:t>
            </a:r>
          </a:p>
        </p:txBody>
      </p:sp>
    </p:spTree>
    <p:extLst>
      <p:ext uri="{BB962C8B-B14F-4D97-AF65-F5344CB8AC3E}">
        <p14:creationId xmlns:p14="http://schemas.microsoft.com/office/powerpoint/2010/main" val="1218725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C697B85A-371D-462E-8F28-66C695567B57}" type="slidenum">
              <a:rPr lang="en-US" altLang="en-US" sz="1200" b="0" smtClean="0">
                <a:solidFill>
                  <a:schemeClr val="tx1"/>
                </a:solidFill>
                <a:latin typeface="Arial" charset="0"/>
              </a:rPr>
              <a:pPr eaLnBrk="1" hangingPunct="1"/>
              <a:t>15</a:t>
            </a:fld>
            <a:endParaRPr lang="en-US" altLang="en-US" sz="1200" b="0">
              <a:solidFill>
                <a:schemeClr val="tx1"/>
              </a:solidFill>
              <a:latin typeface="Arial" charset="0"/>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Because BillingCenter has a group structure where all configured groups are children of the default root group (meaning, there is no configured group hierarchy), you can use assignGroupByRoundRobin() to evenly distribute assignments among all of the groups. The groupType of "general" is given to all BillingCenter groups other than the default root group.  Default Root Group is the "parent" group from which the round-robin will be done. </a:t>
            </a:r>
          </a:p>
        </p:txBody>
      </p:sp>
    </p:spTree>
    <p:extLst>
      <p:ext uri="{BB962C8B-B14F-4D97-AF65-F5344CB8AC3E}">
        <p14:creationId xmlns:p14="http://schemas.microsoft.com/office/powerpoint/2010/main" val="423036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6A87AAE5-2980-498F-9CE6-533ED633EDA8}" type="slidenum">
              <a:rPr lang="en-US" altLang="en-US" sz="1200" b="0" smtClean="0">
                <a:solidFill>
                  <a:schemeClr val="tx1"/>
                </a:solidFill>
                <a:latin typeface="Arial" charset="0"/>
              </a:rPr>
              <a:pPr eaLnBrk="1" hangingPunct="1"/>
              <a:t>16</a:t>
            </a:fld>
            <a:endParaRPr lang="en-US" altLang="en-US" sz="1200" b="0">
              <a:solidFill>
                <a:schemeClr val="tx1"/>
              </a:solidFill>
              <a:latin typeface="Arial"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01214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Trouble Tickets - </a:t>
            </a:r>
            <a:fld id="{09EECB01-CA9E-4161-B768-9CD47BE1B214}" type="slidenum">
              <a:rPr lang="en-US" altLang="en-US" sz="1200" b="0" smtClean="0">
                <a:solidFill>
                  <a:schemeClr val="tx1"/>
                </a:solidFill>
                <a:latin typeface="Arial" charset="0"/>
              </a:rPr>
              <a:pPr eaLnBrk="1" hangingPunct="1"/>
              <a:t>17</a:t>
            </a:fld>
            <a:endParaRPr lang="en-US" altLang="en-US" sz="1200" b="0">
              <a:solidFill>
                <a:schemeClr val="tx1"/>
              </a:solidFill>
              <a:latin typeface="Arial" charset="0"/>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This method can be called from either global or default group rules. If it is called from global rules, then the object will have an assigned user at the end of execution of that rule set, and therefore the Default Group rule set will not execute.</a:t>
            </a:r>
          </a:p>
          <a:p>
            <a:pPr eaLnBrk="1" hangingPunct="1"/>
            <a:endParaRPr lang="en-US"/>
          </a:p>
        </p:txBody>
      </p:sp>
    </p:spTree>
    <p:extLst>
      <p:ext uri="{BB962C8B-B14F-4D97-AF65-F5344CB8AC3E}">
        <p14:creationId xmlns:p14="http://schemas.microsoft.com/office/powerpoint/2010/main" val="339950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method can be called from either global or default group rules. If it is called from global rules, then the object will have an assigned user at the end of execution of that rule set, and therefore the Default Group rule set will not execute.</a:t>
            </a:r>
          </a:p>
          <a:p>
            <a:endParaRPr lang="en-US"/>
          </a:p>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a:solidFill>
                  <a:schemeClr val="tx1"/>
                </a:solidFill>
                <a:effectLst/>
                <a:latin typeface="Arial" charset="0"/>
                <a:ea typeface="+mn-ea"/>
                <a:cs typeface="+mn-cs"/>
              </a:rPr>
              <a:t>Note: The TroubleTicket entity has fields</a:t>
            </a:r>
            <a:r>
              <a:rPr lang="en-US" sz="1000" kern="1200" baseline="0">
                <a:solidFill>
                  <a:schemeClr val="tx1"/>
                </a:solidFill>
                <a:effectLst/>
                <a:latin typeface="Arial" charset="0"/>
                <a:ea typeface="+mn-ea"/>
                <a:cs typeface="+mn-cs"/>
              </a:rPr>
              <a:t> that track who created and last updated the trouble ticket (CreateUser, UpdateUser). </a:t>
            </a:r>
            <a:r>
              <a:rPr lang="en-US" sz="1000" kern="1200">
                <a:solidFill>
                  <a:schemeClr val="tx1"/>
                </a:solidFill>
                <a:effectLst/>
                <a:latin typeface="Arial" charset="0"/>
                <a:ea typeface="+mn-ea"/>
                <a:cs typeface="+mn-cs"/>
              </a:rPr>
              <a:t>These fields are managed by the system only</a:t>
            </a:r>
            <a:r>
              <a:rPr lang="en-US" sz="1000" kern="1200" baseline="0">
                <a:solidFill>
                  <a:schemeClr val="tx1"/>
                </a:solidFill>
                <a:effectLst/>
                <a:latin typeface="Arial" charset="0"/>
                <a:ea typeface="+mn-ea"/>
                <a:cs typeface="+mn-cs"/>
              </a:rPr>
              <a:t> and should never be used in user-written configuration code.</a:t>
            </a:r>
            <a:endParaRPr lang="en-US" sz="1000" kern="1200">
              <a:solidFill>
                <a:schemeClr val="tx1"/>
              </a:solidFill>
              <a:effectLst/>
              <a:latin typeface="Arial" charset="0"/>
              <a:ea typeface="+mn-ea"/>
              <a:cs typeface="+mn-cs"/>
            </a:endParaRPr>
          </a:p>
          <a:p>
            <a:endParaRPr lang="en-US"/>
          </a:p>
          <a:p>
            <a:endParaRPr lang="en-US"/>
          </a:p>
        </p:txBody>
      </p:sp>
      <p:sp>
        <p:nvSpPr>
          <p:cNvPr id="450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a:solidFill>
                  <a:schemeClr val="tx1"/>
                </a:solidFill>
                <a:latin typeface="Arial" charset="0"/>
              </a:rPr>
              <a:t>	</a:t>
            </a:r>
            <a:endParaRPr lang="en-US" sz="1200" b="0">
              <a:solidFill>
                <a:schemeClr val="tx1"/>
              </a:solidFill>
              <a:latin typeface="Arial" charset="0"/>
            </a:endParaRPr>
          </a:p>
        </p:txBody>
      </p:sp>
      <p:sp>
        <p:nvSpPr>
          <p:cNvPr id="450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a:solidFill>
                  <a:schemeClr val="tx1"/>
                </a:solidFill>
                <a:latin typeface="Arial" charset="0"/>
              </a:rPr>
              <a:t>	Configuring Assignment and Escalation - </a:t>
            </a:r>
            <a:fld id="{67EA0C95-6B7D-40A0-AD79-18A2AFA27FDE}" type="slidenum">
              <a:rPr lang="en-US" altLang="en-US" sz="1200" b="0" smtClean="0">
                <a:solidFill>
                  <a:schemeClr val="tx1"/>
                </a:solidFill>
                <a:latin typeface="Arial" charset="0"/>
              </a:rPr>
              <a:pPr eaLnBrk="1" hangingPunct="1"/>
              <a:t>18</a:t>
            </a:fld>
            <a:endParaRPr lang="en-US" altLang="en-US" sz="1200" b="0">
              <a:solidFill>
                <a:schemeClr val="tx1"/>
              </a:solidFill>
              <a:latin typeface="Arial" charset="0"/>
            </a:endParaRPr>
          </a:p>
        </p:txBody>
      </p:sp>
    </p:spTree>
    <p:extLst>
      <p:ext uri="{BB962C8B-B14F-4D97-AF65-F5344CB8AC3E}">
        <p14:creationId xmlns:p14="http://schemas.microsoft.com/office/powerpoint/2010/main" val="4060983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121148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40022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86431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223750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a:t>Client/Partner Logo Here</a:t>
            </a:r>
          </a:p>
        </p:txBody>
      </p:sp>
    </p:spTree>
    <p:extLst>
      <p:ext uri="{BB962C8B-B14F-4D97-AF65-F5344CB8AC3E}">
        <p14:creationId xmlns:p14="http://schemas.microsoft.com/office/powerpoint/2010/main" val="2718668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4234284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p>
            <a:r>
              <a:rPr lang="en-US"/>
              <a:t>Click to edit Master title style</a:t>
            </a:r>
          </a:p>
        </p:txBody>
      </p:sp>
      <p:sp>
        <p:nvSpPr>
          <p:cNvPr id="3" name="Text Placeholder 2"/>
          <p:cNvSpPr>
            <a:spLocks noGrp="1"/>
          </p:cNvSpPr>
          <p:nvPr>
            <p:ph type="body" sz="half" idx="1"/>
          </p:nvPr>
        </p:nvSpPr>
        <p:spPr>
          <a:xfrm>
            <a:off x="519113" y="894160"/>
            <a:ext cx="4083050" cy="3898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894160"/>
            <a:ext cx="4083050" cy="3898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7700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2.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8.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04" r:id="rId31"/>
    <p:sldLayoutId id="2147483705" r:id="rId32"/>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38266"/>
            <a:ext cx="8348837" cy="553998"/>
          </a:xfrm>
        </p:spPr>
        <p:txBody>
          <a:bodyPr/>
          <a:lstStyle/>
          <a:p>
            <a:r>
              <a:rPr lang="en-US"/>
              <a:t>Configuring Trouble Tickets</a:t>
            </a:r>
          </a:p>
        </p:txBody>
      </p:sp>
      <p:sp>
        <p:nvSpPr>
          <p:cNvPr id="5" name="Text Placeholder 4"/>
          <p:cNvSpPr>
            <a:spLocks noGrp="1"/>
          </p:cNvSpPr>
          <p:nvPr>
            <p:ph type="body" sz="quarter" idx="13"/>
          </p:nvPr>
        </p:nvSpPr>
        <p:spPr/>
        <p:txBody>
          <a:bodyPr/>
          <a:lstStyle/>
          <a:p>
            <a:r>
              <a:rPr lang="en-US"/>
              <a:t>Editable List View</a:t>
            </a:r>
          </a:p>
        </p:txBody>
      </p:sp>
      <p:sp>
        <p:nvSpPr>
          <p:cNvPr id="6" name="Footer Placeholder 5"/>
          <p:cNvSpPr>
            <a:spLocks noGrp="1"/>
          </p:cNvSpPr>
          <p:nvPr>
            <p:ph type="ftr" sz="quarter" idx="3"/>
          </p:nvPr>
        </p:nvSpPr>
        <p:spPr/>
        <p:txBody>
          <a:bodyPr/>
          <a:lstStyle/>
          <a:p>
            <a:r>
              <a:rPr lang="en-US"/>
              <a:t>© 2020 Cognizant</a:t>
            </a:r>
          </a:p>
        </p:txBody>
      </p:sp>
    </p:spTree>
    <p:extLst>
      <p:ext uri="{BB962C8B-B14F-4D97-AF65-F5344CB8AC3E}">
        <p14:creationId xmlns:p14="http://schemas.microsoft.com/office/powerpoint/2010/main" val="369427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335815"/>
            <a:ext cx="8318500" cy="557213"/>
          </a:xfrm>
        </p:spPr>
        <p:txBody>
          <a:bodyPr/>
          <a:lstStyle/>
          <a:p>
            <a:pPr eaLnBrk="1" hangingPunct="1"/>
            <a:r>
              <a:rPr lang="en-US"/>
              <a:t>Initiating assignment from </a:t>
            </a:r>
            <a:r>
              <a:rPr lang="en-US" err="1"/>
              <a:t>Gosu</a:t>
            </a:r>
            <a:br>
              <a:rPr lang="en-US"/>
            </a:br>
            <a:r>
              <a:rPr lang="en-US" sz="1950" err="1"/>
              <a:t>autoAssign</a:t>
            </a:r>
            <a:r>
              <a:rPr lang="en-US" sz="1950"/>
              <a:t>()</a:t>
            </a:r>
          </a:p>
        </p:txBody>
      </p:sp>
      <p:sp>
        <p:nvSpPr>
          <p:cNvPr id="13315" name="Rectangle 3"/>
          <p:cNvSpPr>
            <a:spLocks noGrp="1" noChangeArrowheads="1"/>
          </p:cNvSpPr>
          <p:nvPr>
            <p:ph type="body" sz="half" idx="1"/>
          </p:nvPr>
        </p:nvSpPr>
        <p:spPr>
          <a:xfrm>
            <a:off x="495300" y="1182764"/>
            <a:ext cx="8169198" cy="1101908"/>
          </a:xfrm>
        </p:spPr>
        <p:txBody>
          <a:bodyPr>
            <a:normAutofit/>
          </a:bodyPr>
          <a:lstStyle/>
          <a:p>
            <a:pPr marL="285750" indent="-285750">
              <a:buFont typeface="Arial" panose="020B0604020202020204" pitchFamily="34" charset="0"/>
              <a:buChar char="•"/>
            </a:pPr>
            <a:r>
              <a:rPr lang="en-US">
                <a:latin typeface="+mn-lt"/>
              </a:rPr>
              <a:t>Invokes Assignment engine to assign entity on which it is invoked</a:t>
            </a:r>
          </a:p>
          <a:p>
            <a:pPr marL="285750" indent="-285750">
              <a:buFont typeface="Arial" panose="020B0604020202020204" pitchFamily="34" charset="0"/>
              <a:buChar char="•"/>
            </a:pPr>
            <a:r>
              <a:rPr lang="en-US">
                <a:latin typeface="+mn-lt"/>
              </a:rPr>
              <a:t>Can cause assignment rules to be run </a:t>
            </a:r>
          </a:p>
          <a:p>
            <a:pPr marL="457200" lvl="1" indent="-285750"/>
            <a:r>
              <a:rPr lang="en-US" sz="1800">
                <a:latin typeface="+mn-lt"/>
              </a:rPr>
              <a:t>  Do </a:t>
            </a:r>
            <a:r>
              <a:rPr lang="en-US" sz="1800" i="1">
                <a:latin typeface="+mn-lt"/>
              </a:rPr>
              <a:t>not</a:t>
            </a:r>
            <a:r>
              <a:rPr lang="en-US" sz="1800">
                <a:latin typeface="+mn-lt"/>
              </a:rPr>
              <a:t> call </a:t>
            </a:r>
            <a:r>
              <a:rPr lang="en-US" sz="1800" err="1">
                <a:latin typeface="+mn-lt"/>
              </a:rPr>
              <a:t>autoAssign</a:t>
            </a:r>
            <a:r>
              <a:rPr lang="en-US" sz="1800">
                <a:latin typeface="+mn-lt"/>
              </a:rPr>
              <a:t>() from an assignment rule</a:t>
            </a:r>
          </a:p>
        </p:txBody>
      </p:sp>
      <p:sp>
        <p:nvSpPr>
          <p:cNvPr id="13333" name="AutoShape 100"/>
          <p:cNvSpPr>
            <a:spLocks noChangeArrowheads="1"/>
          </p:cNvSpPr>
          <p:nvPr/>
        </p:nvSpPr>
        <p:spPr bwMode="auto">
          <a:xfrm>
            <a:off x="673428" y="1860729"/>
            <a:ext cx="307878" cy="29213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D33941"/>
          </a:solidFill>
          <a:ln w="28575" algn="ctr">
            <a:solidFill>
              <a:srgbClr val="D33941"/>
            </a:solidFill>
            <a:miter lim="800000"/>
            <a:headEnd/>
            <a:tailEnd/>
          </a:ln>
        </p:spPr>
        <p:txBody>
          <a:bodyPr wrap="square" lIns="0" tIns="0" rIns="0" bIns="0" anchor="ctr">
            <a:spAutoFit/>
          </a:bodyPr>
          <a:lstStyle/>
          <a:p>
            <a:endParaRPr lang="en-US" sz="1350"/>
          </a:p>
        </p:txBody>
      </p:sp>
      <p:graphicFrame>
        <p:nvGraphicFramePr>
          <p:cNvPr id="7" name="Group 55"/>
          <p:cNvGraphicFramePr>
            <a:graphicFrameLocks noGrp="1"/>
          </p:cNvGraphicFramePr>
          <p:nvPr>
            <p:ph sz="half" idx="2"/>
            <p:extLst>
              <p:ext uri="{D42A27DB-BD31-4B8C-83A1-F6EECF244321}">
                <p14:modId xmlns:p14="http://schemas.microsoft.com/office/powerpoint/2010/main" val="4168205707"/>
              </p:ext>
            </p:extLst>
          </p:nvPr>
        </p:nvGraphicFramePr>
        <p:xfrm>
          <a:off x="565905" y="2574408"/>
          <a:ext cx="8027987" cy="1524000"/>
        </p:xfrm>
        <a:graphic>
          <a:graphicData uri="http://schemas.openxmlformats.org/drawingml/2006/table">
            <a:tbl>
              <a:tblPr/>
              <a:tblGrid>
                <a:gridCol w="4741862">
                  <a:extLst>
                    <a:ext uri="{9D8B030D-6E8A-4147-A177-3AD203B41FA5}">
                      <a16:colId xmlns:a16="http://schemas.microsoft.com/office/drawing/2014/main" val="20000"/>
                    </a:ext>
                  </a:extLst>
                </a:gridCol>
                <a:gridCol w="3286125">
                  <a:extLst>
                    <a:ext uri="{9D8B030D-6E8A-4147-A177-3AD203B41FA5}">
                      <a16:colId xmlns:a16="http://schemas.microsoft.com/office/drawing/2014/main" val="20001"/>
                    </a:ext>
                  </a:extLst>
                </a:gridCol>
              </a:tblGrid>
              <a:tr h="4016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a:ln>
                            <a:noFill/>
                          </a:ln>
                          <a:solidFill>
                            <a:schemeClr val="bg1"/>
                          </a:solidFill>
                          <a:effectLst/>
                          <a:latin typeface="Arial" charset="0"/>
                        </a:rPr>
                        <a:t>Signature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a:ln>
                            <a:noFill/>
                          </a:ln>
                          <a:solidFill>
                            <a:schemeClr val="bg1"/>
                          </a:solidFill>
                          <a:effectLst/>
                          <a:latin typeface="Arial" charset="0"/>
                        </a:rPr>
                        <a:t>Assignment rules that will be run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err="1">
                          <a:ln>
                            <a:noFill/>
                          </a:ln>
                          <a:solidFill>
                            <a:schemeClr val="bg1"/>
                          </a:solidFill>
                          <a:effectLst/>
                          <a:latin typeface="Arial" charset="0"/>
                        </a:rPr>
                        <a:t>TroubleTicket.autoAssign</a:t>
                      </a:r>
                      <a:r>
                        <a:rPr kumimoji="0" lang="en-US" sz="2000" b="0" i="0" u="none" strike="noStrike" cap="none" normalizeH="0" baseline="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Global and Default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TroubleTicket.autoAssign( </a:t>
                      </a:r>
                      <a:r>
                        <a:rPr kumimoji="0" lang="en-US" sz="2000" b="1" i="1" u="none" strike="noStrike" cap="none" normalizeH="0" baseline="0">
                          <a:ln>
                            <a:noFill/>
                          </a:ln>
                          <a:solidFill>
                            <a:schemeClr val="bg1"/>
                          </a:solidFill>
                          <a:effectLst/>
                          <a:latin typeface="Arial" charset="0"/>
                        </a:rPr>
                        <a:t>group</a:t>
                      </a:r>
                      <a:r>
                        <a:rPr kumimoji="0" lang="en-US" sz="2000" b="0" i="0" u="none" strike="noStrike" cap="none" normalizeH="0" baseline="0">
                          <a:ln>
                            <a:noFill/>
                          </a:ln>
                          <a:solidFill>
                            <a:schemeClr val="bg1"/>
                          </a:solidFill>
                          <a:effectLst/>
                          <a:latin typeface="Arial" charset="0"/>
                        </a:rPr>
                        <a:t>, </a:t>
                      </a:r>
                      <a:r>
                        <a:rPr kumimoji="0" lang="en-US" sz="2000" b="1" i="1" u="none" strike="noStrike" cap="none" normalizeH="0" baseline="0">
                          <a:ln>
                            <a:noFill/>
                          </a:ln>
                          <a:solidFill>
                            <a:schemeClr val="bg1"/>
                          </a:solidFill>
                          <a:effectLst/>
                          <a:latin typeface="Arial" charset="0"/>
                        </a:rPr>
                        <a:t>null</a:t>
                      </a:r>
                      <a:r>
                        <a:rPr kumimoji="0" lang="en-US" sz="2000" b="0" i="1" u="none" strike="noStrike" cap="none" normalizeH="0" baseline="0">
                          <a:ln>
                            <a:noFill/>
                          </a:ln>
                          <a:solidFill>
                            <a:schemeClr val="bg1"/>
                          </a:solidFill>
                          <a:effectLst/>
                          <a:latin typeface="Arial" charset="0"/>
                        </a:rPr>
                        <a:t> </a:t>
                      </a:r>
                      <a:r>
                        <a:rPr kumimoji="0" lang="en-US" sz="2000" b="0" i="0" u="none" strike="noStrike" cap="none" normalizeH="0" baseline="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Default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22383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TroubleTicket.autoAssign( </a:t>
                      </a:r>
                      <a:r>
                        <a:rPr kumimoji="0" lang="en-US" sz="2000" b="1" i="1" u="none" strike="noStrike" cap="none" normalizeH="0" baseline="0">
                          <a:ln>
                            <a:noFill/>
                          </a:ln>
                          <a:solidFill>
                            <a:schemeClr val="bg1"/>
                          </a:solidFill>
                          <a:effectLst/>
                          <a:latin typeface="Arial" charset="0"/>
                        </a:rPr>
                        <a:t>group</a:t>
                      </a:r>
                      <a:r>
                        <a:rPr kumimoji="0" lang="en-US" sz="2000" b="0" i="0" u="none" strike="noStrike" cap="none" normalizeH="0" baseline="0">
                          <a:ln>
                            <a:noFill/>
                          </a:ln>
                          <a:solidFill>
                            <a:schemeClr val="bg1"/>
                          </a:solidFill>
                          <a:effectLst/>
                          <a:latin typeface="Arial" charset="0"/>
                        </a:rPr>
                        <a:t>, </a:t>
                      </a:r>
                      <a:r>
                        <a:rPr kumimoji="0" lang="en-US" sz="2000" b="1" i="1" u="none" strike="noStrike" cap="none" normalizeH="0" baseline="0">
                          <a:ln>
                            <a:noFill/>
                          </a:ln>
                          <a:solidFill>
                            <a:schemeClr val="bg1"/>
                          </a:solidFill>
                          <a:effectLst/>
                          <a:latin typeface="Arial" charset="0"/>
                        </a:rPr>
                        <a:t>user</a:t>
                      </a:r>
                      <a:r>
                        <a:rPr kumimoji="0" lang="en-US" sz="2000" b="0" i="1" u="none" strike="noStrike" cap="none" normalizeH="0" baseline="0">
                          <a:ln>
                            <a:noFill/>
                          </a:ln>
                          <a:solidFill>
                            <a:schemeClr val="bg1"/>
                          </a:solidFill>
                          <a:effectLst/>
                          <a:latin typeface="Arial" charset="0"/>
                        </a:rPr>
                        <a:t> </a:t>
                      </a:r>
                      <a:r>
                        <a:rPr kumimoji="0" lang="en-US" sz="2000" b="0" i="0" u="none" strike="noStrike" cap="none" normalizeH="0" baseline="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03917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031435" y="1155820"/>
            <a:ext cx="4462039" cy="1411187"/>
          </a:xfrm>
          <a:prstGeom prst="rect">
            <a:avLst/>
          </a:prstGeom>
          <a:ln>
            <a:solidFill>
              <a:schemeClr val="tx2">
                <a:lumMod val="95000"/>
                <a:lumOff val="5000"/>
              </a:schemeClr>
            </a:solidFill>
          </a:ln>
        </p:spPr>
      </p:pic>
      <p:sp>
        <p:nvSpPr>
          <p:cNvPr id="2" name="Rectangle 1"/>
          <p:cNvSpPr/>
          <p:nvPr/>
        </p:nvSpPr>
        <p:spPr>
          <a:xfrm>
            <a:off x="7165853" y="208197"/>
            <a:ext cx="1409435" cy="899239"/>
          </a:xfrm>
          <a:prstGeom prst="rect">
            <a:avLst/>
          </a:prstGeom>
          <a:solidFill>
            <a:schemeClr val="bg1"/>
          </a:solidFill>
          <a:ln>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p:cNvSpPr>
            <a:spLocks noGrp="1" noChangeArrowheads="1"/>
          </p:cNvSpPr>
          <p:nvPr>
            <p:ph type="title"/>
          </p:nvPr>
        </p:nvSpPr>
        <p:spPr/>
        <p:txBody>
          <a:bodyPr/>
          <a:lstStyle/>
          <a:p>
            <a:pPr eaLnBrk="1" hangingPunct="1"/>
            <a:r>
              <a:rPr lang="en-US"/>
              <a:t>Review: Assignment rule sets</a:t>
            </a:r>
          </a:p>
        </p:txBody>
      </p:sp>
      <p:sp>
        <p:nvSpPr>
          <p:cNvPr id="10243" name="Rectangle 3"/>
          <p:cNvSpPr>
            <a:spLocks noGrp="1" noChangeArrowheads="1"/>
          </p:cNvSpPr>
          <p:nvPr>
            <p:ph idx="1"/>
          </p:nvPr>
        </p:nvSpPr>
        <p:spPr>
          <a:xfrm>
            <a:off x="550085" y="3188798"/>
            <a:ext cx="8212915" cy="1562100"/>
          </a:xfrm>
        </p:spPr>
        <p:txBody>
          <a:bodyPr>
            <a:normAutofit/>
          </a:bodyPr>
          <a:lstStyle/>
          <a:p>
            <a:pPr marL="285750" indent="-285750"/>
            <a:r>
              <a:rPr lang="en-US" sz="2000"/>
              <a:t>Each assignable entity has two rule sets:</a:t>
            </a:r>
          </a:p>
          <a:p>
            <a:pPr lvl="2"/>
            <a:r>
              <a:rPr lang="en-US" sz="1400"/>
              <a:t>Global - assigns an object to a group, but can also assign to a user</a:t>
            </a:r>
          </a:p>
          <a:p>
            <a:pPr lvl="2"/>
            <a:r>
              <a:rPr lang="en-US" sz="1400"/>
              <a:t>Default Group - assigns an object to a user in assigned group</a:t>
            </a:r>
          </a:p>
        </p:txBody>
      </p:sp>
      <p:sp>
        <p:nvSpPr>
          <p:cNvPr id="10247" name="AutoShape 136"/>
          <p:cNvSpPr>
            <a:spLocks noChangeArrowheads="1"/>
          </p:cNvSpPr>
          <p:nvPr/>
        </p:nvSpPr>
        <p:spPr bwMode="auto">
          <a:xfrm>
            <a:off x="3921324" y="1469909"/>
            <a:ext cx="1018834" cy="527772"/>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0248" name="AutoShape 137"/>
          <p:cNvSpPr>
            <a:spLocks noChangeArrowheads="1"/>
          </p:cNvSpPr>
          <p:nvPr/>
        </p:nvSpPr>
        <p:spPr bwMode="auto">
          <a:xfrm>
            <a:off x="3921324" y="1998698"/>
            <a:ext cx="495268" cy="56932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
        <p:nvSpPr>
          <p:cNvPr id="10249" name="Line 138"/>
          <p:cNvSpPr>
            <a:spLocks noChangeShapeType="1"/>
          </p:cNvSpPr>
          <p:nvPr/>
        </p:nvSpPr>
        <p:spPr bwMode="auto">
          <a:xfrm>
            <a:off x="4940158" y="1695942"/>
            <a:ext cx="575543"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0" name="Line 139"/>
          <p:cNvSpPr>
            <a:spLocks noChangeShapeType="1"/>
          </p:cNvSpPr>
          <p:nvPr/>
        </p:nvSpPr>
        <p:spPr bwMode="auto">
          <a:xfrm>
            <a:off x="4925508" y="1998698"/>
            <a:ext cx="1054175"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1" name="Line 140"/>
          <p:cNvSpPr>
            <a:spLocks noChangeShapeType="1"/>
          </p:cNvSpPr>
          <p:nvPr/>
        </p:nvSpPr>
        <p:spPr bwMode="auto">
          <a:xfrm>
            <a:off x="4422907" y="2238167"/>
            <a:ext cx="502601"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2" name="Line 141"/>
          <p:cNvSpPr>
            <a:spLocks noChangeShapeType="1"/>
          </p:cNvSpPr>
          <p:nvPr/>
        </p:nvSpPr>
        <p:spPr bwMode="auto">
          <a:xfrm>
            <a:off x="4416591" y="2527489"/>
            <a:ext cx="990297"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3" name="AutoShape 142"/>
          <p:cNvSpPr>
            <a:spLocks noChangeArrowheads="1"/>
          </p:cNvSpPr>
          <p:nvPr/>
        </p:nvSpPr>
        <p:spPr bwMode="auto">
          <a:xfrm>
            <a:off x="1287972" y="1201931"/>
            <a:ext cx="1669360" cy="451184"/>
          </a:xfrm>
          <a:prstGeom prst="wedgeRectCallout">
            <a:avLst>
              <a:gd name="adj1" fmla="val 100687"/>
              <a:gd name="adj2" fmla="val 103222"/>
            </a:avLst>
          </a:prstGeom>
          <a:solidFill>
            <a:schemeClr val="bg1"/>
          </a:solidFill>
          <a:ln w="15875" algn="ctr">
            <a:solidFill>
              <a:srgbClr val="3F8E39"/>
            </a:solidFill>
            <a:miter lim="800000"/>
            <a:headEnd/>
            <a:tailEnd/>
          </a:ln>
        </p:spPr>
        <p:txBody>
          <a:bodyPr lIns="0" tIns="0" rIns="0" bIns="0"/>
          <a:lstStyle/>
          <a:p>
            <a:pPr algn="ctr"/>
            <a:endParaRPr lang="en-US" sz="1350"/>
          </a:p>
        </p:txBody>
      </p:sp>
      <p:sp>
        <p:nvSpPr>
          <p:cNvPr id="10254" name="AutoShape 145"/>
          <p:cNvSpPr>
            <a:spLocks noChangeArrowheads="1"/>
          </p:cNvSpPr>
          <p:nvPr/>
        </p:nvSpPr>
        <p:spPr bwMode="auto">
          <a:xfrm>
            <a:off x="1362075" y="2040731"/>
            <a:ext cx="1595257" cy="711150"/>
          </a:xfrm>
          <a:prstGeom prst="wedgeRectCallout">
            <a:avLst>
              <a:gd name="adj1" fmla="val 108351"/>
              <a:gd name="adj2" fmla="val -7030"/>
            </a:avLst>
          </a:prstGeom>
          <a:solidFill>
            <a:schemeClr val="bg1"/>
          </a:solidFill>
          <a:ln w="15875" algn="ctr">
            <a:solidFill>
              <a:srgbClr val="D33941"/>
            </a:solidFill>
            <a:miter lim="800000"/>
            <a:headEnd/>
            <a:tailEnd/>
          </a:ln>
        </p:spPr>
        <p:txBody>
          <a:bodyPr lIns="0" tIns="0" rIns="0" bIns="0"/>
          <a:lstStyle/>
          <a:p>
            <a:pPr algn="ctr"/>
            <a:endParaRPr lang="en-US" sz="1350"/>
          </a:p>
        </p:txBody>
      </p:sp>
      <p:sp>
        <p:nvSpPr>
          <p:cNvPr id="10255" name="Text Box 144"/>
          <p:cNvSpPr txBox="1">
            <a:spLocks noChangeArrowheads="1"/>
          </p:cNvSpPr>
          <p:nvPr/>
        </p:nvSpPr>
        <p:spPr bwMode="auto">
          <a:xfrm>
            <a:off x="1457028" y="1325813"/>
            <a:ext cx="161816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chemeClr val="accent1"/>
                </a:solidFill>
                <a:latin typeface="Arial" charset="0"/>
              </a:rPr>
              <a:t>2. Assigns a user</a:t>
            </a:r>
          </a:p>
        </p:txBody>
      </p:sp>
      <p:sp>
        <p:nvSpPr>
          <p:cNvPr id="10256" name="Text Box 143"/>
          <p:cNvSpPr txBox="1">
            <a:spLocks noChangeArrowheads="1"/>
          </p:cNvSpPr>
          <p:nvPr/>
        </p:nvSpPr>
        <p:spPr bwMode="auto">
          <a:xfrm>
            <a:off x="1413272" y="2065735"/>
            <a:ext cx="1618163"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chemeClr val="accent1"/>
                </a:solidFill>
                <a:latin typeface="Arial" charset="0"/>
              </a:rPr>
              <a:t>1. Assigns a group</a:t>
            </a:r>
            <a:br>
              <a:rPr lang="en-US" sz="1350">
                <a:solidFill>
                  <a:schemeClr val="accent1"/>
                </a:solidFill>
                <a:latin typeface="Arial" charset="0"/>
              </a:rPr>
            </a:br>
            <a:r>
              <a:rPr lang="en-US" sz="1350">
                <a:solidFill>
                  <a:schemeClr val="accent1"/>
                </a:solidFill>
                <a:latin typeface="Arial" charset="0"/>
              </a:rPr>
              <a:t>    and may assign</a:t>
            </a:r>
            <a:br>
              <a:rPr lang="en-US" sz="1350">
                <a:solidFill>
                  <a:schemeClr val="accent1"/>
                </a:solidFill>
                <a:latin typeface="Arial" charset="0"/>
              </a:rPr>
            </a:br>
            <a:r>
              <a:rPr lang="en-US" sz="1350">
                <a:solidFill>
                  <a:schemeClr val="accent1"/>
                </a:solidFill>
                <a:latin typeface="Arial" charset="0"/>
              </a:rPr>
              <a:t>    a user</a:t>
            </a:r>
          </a:p>
        </p:txBody>
      </p:sp>
      <p:sp>
        <p:nvSpPr>
          <p:cNvPr id="34" name="Rectangle 33"/>
          <p:cNvSpPr>
            <a:spLocks noChangeArrowheads="1"/>
          </p:cNvSpPr>
          <p:nvPr/>
        </p:nvSpPr>
        <p:spPr bwMode="auto">
          <a:xfrm>
            <a:off x="6132335" y="237417"/>
            <a:ext cx="923448" cy="878886"/>
          </a:xfrm>
          <a:prstGeom prst="rect">
            <a:avLst/>
          </a:prstGeom>
          <a:solidFill>
            <a:schemeClr val="bg1"/>
          </a:solidFill>
          <a:ln w="12700">
            <a:solidFill>
              <a:schemeClr val="tx2">
                <a:lumMod val="95000"/>
                <a:lumOff val="5000"/>
              </a:schemeClr>
            </a:solidFill>
            <a:miter lim="800000"/>
            <a:headEnd/>
            <a:tailEnd/>
          </a:ln>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r>
              <a:rPr lang="en-US"/>
              <a:t> </a:t>
            </a:r>
          </a:p>
        </p:txBody>
      </p:sp>
      <p:grpSp>
        <p:nvGrpSpPr>
          <p:cNvPr id="35" name="Group 34"/>
          <p:cNvGrpSpPr>
            <a:grpSpLocks/>
          </p:cNvGrpSpPr>
          <p:nvPr/>
        </p:nvGrpSpPr>
        <p:grpSpPr bwMode="auto">
          <a:xfrm>
            <a:off x="6278138" y="212909"/>
            <a:ext cx="638175" cy="811212"/>
            <a:chOff x="2401" y="425"/>
            <a:chExt cx="907" cy="1154"/>
          </a:xfrm>
        </p:grpSpPr>
        <p:sp>
          <p:nvSpPr>
            <p:cNvPr id="36" name="Rectangle 35"/>
            <p:cNvSpPr>
              <a:spLocks noChangeArrowheads="1"/>
            </p:cNvSpPr>
            <p:nvPr/>
          </p:nvSpPr>
          <p:spPr bwMode="auto">
            <a:xfrm>
              <a:off x="2401" y="591"/>
              <a:ext cx="907" cy="988"/>
            </a:xfrm>
            <a:prstGeom prst="rect">
              <a:avLst/>
            </a:prstGeom>
            <a:solidFill>
              <a:srgbClr val="FFFFCC"/>
            </a:solidFill>
            <a:ln w="19050">
              <a:solidFill>
                <a:schemeClr val="tx2">
                  <a:lumMod val="95000"/>
                  <a:lumOff val="5000"/>
                </a:schemeClr>
              </a:solidFill>
              <a:miter lim="800000"/>
              <a:headEnd/>
              <a:tailEnd/>
            </a:ln>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7" name="Line 107"/>
            <p:cNvSpPr>
              <a:spLocks noChangeShapeType="1"/>
            </p:cNvSpPr>
            <p:nvPr/>
          </p:nvSpPr>
          <p:spPr bwMode="auto">
            <a:xfrm>
              <a:off x="2582" y="1384"/>
              <a:ext cx="550" cy="0"/>
            </a:xfrm>
            <a:prstGeom prst="line">
              <a:avLst/>
            </a:prstGeom>
            <a:noFill/>
            <a:ln w="19050">
              <a:solidFill>
                <a:schemeClr val="tx2">
                  <a:lumMod val="95000"/>
                  <a:lumOff val="5000"/>
                </a:schemeClr>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8" name="Line 108"/>
            <p:cNvSpPr>
              <a:spLocks noChangeShapeType="1"/>
            </p:cNvSpPr>
            <p:nvPr/>
          </p:nvSpPr>
          <p:spPr bwMode="auto">
            <a:xfrm>
              <a:off x="2577" y="1154"/>
              <a:ext cx="550" cy="0"/>
            </a:xfrm>
            <a:prstGeom prst="line">
              <a:avLst/>
            </a:prstGeom>
            <a:noFill/>
            <a:ln w="19050">
              <a:solidFill>
                <a:schemeClr val="tx2">
                  <a:lumMod val="95000"/>
                  <a:lumOff val="5000"/>
                </a:schemeClr>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9" name="Rectangle 38"/>
            <p:cNvSpPr>
              <a:spLocks noChangeArrowheads="1"/>
            </p:cNvSpPr>
            <p:nvPr/>
          </p:nvSpPr>
          <p:spPr bwMode="auto">
            <a:xfrm rot="2658430">
              <a:off x="2944" y="425"/>
              <a:ext cx="225" cy="506"/>
            </a:xfrm>
            <a:prstGeom prst="rect">
              <a:avLst/>
            </a:prstGeom>
            <a:solidFill>
              <a:srgbClr val="FF0000"/>
            </a:solidFill>
            <a:ln w="19050" algn="ctr">
              <a:solidFill>
                <a:schemeClr val="tx2">
                  <a:lumMod val="95000"/>
                  <a:lumOff val="5000"/>
                </a:schemeClr>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0" name="Freeform 39"/>
            <p:cNvSpPr>
              <a:spLocks/>
            </p:cNvSpPr>
            <p:nvPr/>
          </p:nvSpPr>
          <p:spPr bwMode="auto">
            <a:xfrm>
              <a:off x="2643" y="789"/>
              <a:ext cx="309" cy="257"/>
            </a:xfrm>
            <a:custGeom>
              <a:avLst/>
              <a:gdLst>
                <a:gd name="T0" fmla="*/ 10510 w 234"/>
                <a:gd name="T1" fmla="*/ 0 h 195"/>
                <a:gd name="T2" fmla="*/ 2333 w 234"/>
                <a:gd name="T3" fmla="*/ 3432 h 195"/>
                <a:gd name="T4" fmla="*/ 0 w 234"/>
                <a:gd name="T5" fmla="*/ 16180 h 195"/>
                <a:gd name="T6" fmla="*/ 15401 w 234"/>
                <a:gd name="T7" fmla="*/ 16180 h 195"/>
                <a:gd name="T8" fmla="*/ 20010 w 234"/>
                <a:gd name="T9" fmla="*/ 9164 h 195"/>
                <a:gd name="T10" fmla="*/ 105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19050">
              <a:solidFill>
                <a:schemeClr val="tx2">
                  <a:lumMod val="95000"/>
                  <a:lumOff val="5000"/>
                </a:schemeClr>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1" name="Line 111"/>
            <p:cNvSpPr>
              <a:spLocks noChangeShapeType="1"/>
            </p:cNvSpPr>
            <p:nvPr/>
          </p:nvSpPr>
          <p:spPr bwMode="auto">
            <a:xfrm flipH="1">
              <a:off x="2703" y="891"/>
              <a:ext cx="147" cy="106"/>
            </a:xfrm>
            <a:prstGeom prst="line">
              <a:avLst/>
            </a:prstGeom>
            <a:noFill/>
            <a:ln w="19050">
              <a:solidFill>
                <a:schemeClr val="tx2">
                  <a:lumMod val="95000"/>
                  <a:lumOff val="5000"/>
                </a:schemeClr>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2" name="Group 41"/>
          <p:cNvGrpSpPr>
            <a:grpSpLocks/>
          </p:cNvGrpSpPr>
          <p:nvPr/>
        </p:nvGrpSpPr>
        <p:grpSpPr bwMode="auto">
          <a:xfrm>
            <a:off x="7375596" y="342900"/>
            <a:ext cx="1008431" cy="580679"/>
            <a:chOff x="1581" y="1940"/>
            <a:chExt cx="757" cy="433"/>
          </a:xfrm>
        </p:grpSpPr>
        <p:sp>
          <p:nvSpPr>
            <p:cNvPr id="43" name="Freeform 42"/>
            <p:cNvSpPr>
              <a:spLocks/>
            </p:cNvSpPr>
            <p:nvPr/>
          </p:nvSpPr>
          <p:spPr bwMode="auto">
            <a:xfrm rot="5400000">
              <a:off x="1743" y="1778"/>
              <a:ext cx="433" cy="757"/>
            </a:xfrm>
            <a:custGeom>
              <a:avLst/>
              <a:gdLst>
                <a:gd name="T0" fmla="*/ 0 w 572"/>
                <a:gd name="T1" fmla="*/ 20 h 1000"/>
                <a:gd name="T2" fmla="*/ 0 w 572"/>
                <a:gd name="T3" fmla="*/ 0 h 1000"/>
                <a:gd name="T4" fmla="*/ 2 w 572"/>
                <a:gd name="T5" fmla="*/ 0 h 1000"/>
                <a:gd name="T6" fmla="*/ 2 w 572"/>
                <a:gd name="T7" fmla="*/ 2 h 1000"/>
                <a:gd name="T8" fmla="*/ 3 w 572"/>
                <a:gd name="T9" fmla="*/ 2 h 1000"/>
                <a:gd name="T10" fmla="*/ 4 w 572"/>
                <a:gd name="T11" fmla="*/ 2 h 1000"/>
                <a:gd name="T12" fmla="*/ 5 w 572"/>
                <a:gd name="T13" fmla="*/ 2 h 1000"/>
                <a:gd name="T14" fmla="*/ 5 w 572"/>
                <a:gd name="T15" fmla="*/ 2 h 1000"/>
                <a:gd name="T16" fmla="*/ 5 w 572"/>
                <a:gd name="T17" fmla="*/ 0 h 1000"/>
                <a:gd name="T18" fmla="*/ 6 w 572"/>
                <a:gd name="T19" fmla="*/ 0 h 1000"/>
                <a:gd name="T20" fmla="*/ 6 w 572"/>
                <a:gd name="T21" fmla="*/ 2 h 1000"/>
                <a:gd name="T22" fmla="*/ 8 w 572"/>
                <a:gd name="T23" fmla="*/ 2 h 1000"/>
                <a:gd name="T24" fmla="*/ 8 w 572"/>
                <a:gd name="T25" fmla="*/ 2 h 1000"/>
                <a:gd name="T26" fmla="*/ 10 w 572"/>
                <a:gd name="T27" fmla="*/ 2 h 1000"/>
                <a:gd name="T28" fmla="*/ 10 w 572"/>
                <a:gd name="T29" fmla="*/ 2 h 1000"/>
                <a:gd name="T30" fmla="*/ 10 w 572"/>
                <a:gd name="T31" fmla="*/ 0 h 1000"/>
                <a:gd name="T32" fmla="*/ 11 w 572"/>
                <a:gd name="T33" fmla="*/ 0 h 1000"/>
                <a:gd name="T34" fmla="*/ 11 w 572"/>
                <a:gd name="T35" fmla="*/ 20 h 1000"/>
                <a:gd name="T36" fmla="*/ 10 w 572"/>
                <a:gd name="T37" fmla="*/ 20 h 1000"/>
                <a:gd name="T38" fmla="*/ 10 w 572"/>
                <a:gd name="T39" fmla="*/ 20 h 1000"/>
                <a:gd name="T40" fmla="*/ 9 w 572"/>
                <a:gd name="T41" fmla="*/ 19 h 1000"/>
                <a:gd name="T42" fmla="*/ 8 w 572"/>
                <a:gd name="T43" fmla="*/ 18 h 1000"/>
                <a:gd name="T44" fmla="*/ 8 w 572"/>
                <a:gd name="T45" fmla="*/ 19 h 1000"/>
                <a:gd name="T46" fmla="*/ 6 w 572"/>
                <a:gd name="T47" fmla="*/ 20 h 1000"/>
                <a:gd name="T48" fmla="*/ 6 w 572"/>
                <a:gd name="T49" fmla="*/ 20 h 1000"/>
                <a:gd name="T50" fmla="*/ 5 w 572"/>
                <a:gd name="T51" fmla="*/ 20 h 1000"/>
                <a:gd name="T52" fmla="*/ 5 w 572"/>
                <a:gd name="T53" fmla="*/ 20 h 1000"/>
                <a:gd name="T54" fmla="*/ 5 w 572"/>
                <a:gd name="T55" fmla="*/ 19 h 1000"/>
                <a:gd name="T56" fmla="*/ 4 w 572"/>
                <a:gd name="T57" fmla="*/ 19 h 1000"/>
                <a:gd name="T58" fmla="*/ 2 w 572"/>
                <a:gd name="T59" fmla="*/ 19 h 1000"/>
                <a:gd name="T60" fmla="*/ 2 w 572"/>
                <a:gd name="T61" fmla="*/ 20 h 1000"/>
                <a:gd name="T62" fmla="*/ 2 w 572"/>
                <a:gd name="T63" fmla="*/ 20 h 1000"/>
                <a:gd name="T64" fmla="*/ 0 w 572"/>
                <a:gd name="T65" fmla="*/ 2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6350">
              <a:solidFill>
                <a:schemeClr val="accent1"/>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44" name="Group 43"/>
            <p:cNvGrpSpPr>
              <a:grpSpLocks/>
            </p:cNvGrpSpPr>
            <p:nvPr/>
          </p:nvGrpSpPr>
          <p:grpSpPr bwMode="auto">
            <a:xfrm>
              <a:off x="1700" y="1991"/>
              <a:ext cx="511" cy="330"/>
              <a:chOff x="2443" y="2350"/>
              <a:chExt cx="776" cy="499"/>
            </a:xfrm>
          </p:grpSpPr>
          <p:grpSp>
            <p:nvGrpSpPr>
              <p:cNvPr id="45" name="Group 44"/>
              <p:cNvGrpSpPr>
                <a:grpSpLocks/>
              </p:cNvGrpSpPr>
              <p:nvPr/>
            </p:nvGrpSpPr>
            <p:grpSpPr bwMode="auto">
              <a:xfrm>
                <a:off x="2443" y="2350"/>
                <a:ext cx="225" cy="499"/>
                <a:chOff x="2673" y="2255"/>
                <a:chExt cx="318" cy="704"/>
              </a:xfrm>
            </p:grpSpPr>
            <p:sp>
              <p:nvSpPr>
                <p:cNvPr id="52" name="AutoShape 2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3" name="Oval 52"/>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6" name="Group 45"/>
              <p:cNvGrpSpPr>
                <a:grpSpLocks/>
              </p:cNvGrpSpPr>
              <p:nvPr/>
            </p:nvGrpSpPr>
            <p:grpSpPr bwMode="auto">
              <a:xfrm>
                <a:off x="2718" y="2350"/>
                <a:ext cx="225" cy="499"/>
                <a:chOff x="2673" y="2255"/>
                <a:chExt cx="318" cy="704"/>
              </a:xfrm>
            </p:grpSpPr>
            <p:sp>
              <p:nvSpPr>
                <p:cNvPr id="50" name="AutoShape 2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1" name="Oval 50"/>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7" name="Group 46"/>
              <p:cNvGrpSpPr>
                <a:grpSpLocks/>
              </p:cNvGrpSpPr>
              <p:nvPr/>
            </p:nvGrpSpPr>
            <p:grpSpPr bwMode="auto">
              <a:xfrm>
                <a:off x="2994" y="2350"/>
                <a:ext cx="225" cy="499"/>
                <a:chOff x="2673" y="2255"/>
                <a:chExt cx="318" cy="704"/>
              </a:xfrm>
            </p:grpSpPr>
            <p:sp>
              <p:nvSpPr>
                <p:cNvPr id="48" name="AutoShape 2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9" name="Oval 48"/>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spTree>
    <p:extLst>
      <p:ext uri="{BB962C8B-B14F-4D97-AF65-F5344CB8AC3E}">
        <p14:creationId xmlns:p14="http://schemas.microsoft.com/office/powerpoint/2010/main" val="34178061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Suggested </a:t>
            </a:r>
            <a:r>
              <a:rPr lang="en-US" err="1"/>
              <a:t>TroubleTicket</a:t>
            </a:r>
            <a:r>
              <a:rPr lang="en-US"/>
              <a:t> Enhancement</a:t>
            </a:r>
          </a:p>
        </p:txBody>
      </p:sp>
      <p:pic>
        <p:nvPicPr>
          <p:cNvPr id="4" name="Picture 3"/>
          <p:cNvPicPr>
            <a:picLocks noChangeAspect="1"/>
          </p:cNvPicPr>
          <p:nvPr/>
        </p:nvPicPr>
        <p:blipFill>
          <a:blip r:embed="rId2"/>
          <a:stretch>
            <a:fillRect/>
          </a:stretch>
        </p:blipFill>
        <p:spPr>
          <a:xfrm>
            <a:off x="384048" y="771990"/>
            <a:ext cx="7042664" cy="3867150"/>
          </a:xfrm>
          <a:prstGeom prst="rect">
            <a:avLst/>
          </a:prstGeom>
          <a:ln>
            <a:solidFill>
              <a:schemeClr val="accent5"/>
            </a:solidFill>
          </a:ln>
        </p:spPr>
      </p:pic>
      <p:sp>
        <p:nvSpPr>
          <p:cNvPr id="5" name="TextBox 4"/>
          <p:cNvSpPr txBox="1"/>
          <p:nvPr/>
        </p:nvSpPr>
        <p:spPr>
          <a:xfrm>
            <a:off x="7716643" y="1315843"/>
            <a:ext cx="1202473" cy="276999"/>
          </a:xfrm>
          <a:prstGeom prst="rect">
            <a:avLst/>
          </a:prstGeom>
          <a:ln>
            <a:noFill/>
          </a:ln>
        </p:spPr>
        <p:txBody>
          <a:bodyPr wrap="square" lIns="0" tIns="0" rIns="0" bIns="0" rtlCol="0">
            <a:spAutoFit/>
          </a:bodyPr>
          <a:lstStyle/>
          <a:p>
            <a:pPr algn="l"/>
            <a:r>
              <a:rPr lang="en-US" err="1">
                <a:solidFill>
                  <a:srgbClr val="FF0000"/>
                </a:solidFill>
              </a:rPr>
              <a:t>findGroup</a:t>
            </a:r>
            <a:r>
              <a:rPr lang="en-US">
                <a:solidFill>
                  <a:srgbClr val="FF0000"/>
                </a:solidFill>
              </a:rPr>
              <a:t>()</a:t>
            </a:r>
          </a:p>
        </p:txBody>
      </p:sp>
      <p:sp>
        <p:nvSpPr>
          <p:cNvPr id="6" name="TextBox 5"/>
          <p:cNvSpPr txBox="1"/>
          <p:nvPr/>
        </p:nvSpPr>
        <p:spPr>
          <a:xfrm>
            <a:off x="7727797" y="2910468"/>
            <a:ext cx="1102112" cy="276999"/>
          </a:xfrm>
          <a:prstGeom prst="rect">
            <a:avLst/>
          </a:prstGeom>
        </p:spPr>
        <p:txBody>
          <a:bodyPr wrap="square" lIns="0" tIns="0" rIns="0" bIns="0" rtlCol="0">
            <a:spAutoFit/>
          </a:bodyPr>
          <a:lstStyle/>
          <a:p>
            <a:pPr algn="l"/>
            <a:r>
              <a:rPr lang="en-US" err="1">
                <a:solidFill>
                  <a:srgbClr val="FF0000"/>
                </a:solidFill>
              </a:rPr>
              <a:t>findUser</a:t>
            </a:r>
            <a:r>
              <a:rPr lang="en-US">
                <a:solidFill>
                  <a:srgbClr val="FF0000"/>
                </a:solidFill>
              </a:rPr>
              <a:t>()</a:t>
            </a:r>
          </a:p>
        </p:txBody>
      </p:sp>
      <p:cxnSp>
        <p:nvCxnSpPr>
          <p:cNvPr id="8" name="Straight Connector 7"/>
          <p:cNvCxnSpPr/>
          <p:nvPr/>
        </p:nvCxnSpPr>
        <p:spPr>
          <a:xfrm flipV="1">
            <a:off x="5018050" y="1505415"/>
            <a:ext cx="2553628" cy="9032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096107" y="3088888"/>
            <a:ext cx="2475571" cy="4460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2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AutoAssign</a:t>
            </a:r>
            <a:r>
              <a:rPr lang="en-US"/>
              <a:t>() example </a:t>
            </a:r>
          </a:p>
        </p:txBody>
      </p:sp>
      <p:pic>
        <p:nvPicPr>
          <p:cNvPr id="4" name="Picture 3"/>
          <p:cNvPicPr>
            <a:picLocks noChangeAspect="1"/>
          </p:cNvPicPr>
          <p:nvPr/>
        </p:nvPicPr>
        <p:blipFill>
          <a:blip r:embed="rId2"/>
          <a:stretch>
            <a:fillRect/>
          </a:stretch>
        </p:blipFill>
        <p:spPr>
          <a:xfrm>
            <a:off x="715899" y="1939557"/>
            <a:ext cx="7381875" cy="1628775"/>
          </a:xfrm>
          <a:prstGeom prst="rect">
            <a:avLst/>
          </a:prstGeom>
        </p:spPr>
      </p:pic>
      <p:sp>
        <p:nvSpPr>
          <p:cNvPr id="7" name="AutoShape 3"/>
          <p:cNvSpPr>
            <a:spLocks noGrp="1" noChangeAspect="1" noChangeArrowheads="1"/>
          </p:cNvSpPr>
          <p:nvPr>
            <p:ph idx="1"/>
          </p:nvPr>
        </p:nvSpPr>
        <p:spPr>
          <a:xfrm>
            <a:off x="384048" y="1059060"/>
            <a:ext cx="6238875" cy="534591"/>
          </a:xfrm>
        </p:spPr>
        <p:txBody>
          <a:bodyPr>
            <a:normAutofit/>
          </a:bodyPr>
          <a:lstStyle/>
          <a:p>
            <a:pPr lvl="1">
              <a:buFont typeface="Arial" charset="0"/>
              <a:buChar char="•"/>
            </a:pPr>
            <a:r>
              <a:rPr lang="en-US" sz="2000">
                <a:latin typeface="+mn-lt"/>
              </a:rPr>
              <a:t>Initiating assignment of a new trouble ticket</a:t>
            </a:r>
          </a:p>
        </p:txBody>
      </p:sp>
      <p:sp>
        <p:nvSpPr>
          <p:cNvPr id="8" name="AutoShape 5"/>
          <p:cNvSpPr>
            <a:spLocks noChangeArrowheads="1"/>
          </p:cNvSpPr>
          <p:nvPr/>
        </p:nvSpPr>
        <p:spPr bwMode="auto">
          <a:xfrm>
            <a:off x="1624825" y="2974732"/>
            <a:ext cx="5129213" cy="38457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9" name="Line 7"/>
          <p:cNvSpPr>
            <a:spLocks noChangeShapeType="1"/>
          </p:cNvSpPr>
          <p:nvPr/>
        </p:nvSpPr>
        <p:spPr bwMode="auto">
          <a:xfrm flipH="1">
            <a:off x="3353139" y="3359299"/>
            <a:ext cx="600128" cy="447675"/>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 name="Text Box 6"/>
          <p:cNvSpPr txBox="1">
            <a:spLocks noChangeArrowheads="1"/>
          </p:cNvSpPr>
          <p:nvPr/>
        </p:nvSpPr>
        <p:spPr bwMode="auto">
          <a:xfrm>
            <a:off x="2026967" y="3810775"/>
            <a:ext cx="5329237" cy="492443"/>
          </a:xfrm>
          <a:prstGeom prst="rect">
            <a:avLst/>
          </a:prstGeom>
          <a:noFill/>
          <a:ln w="15875" algn="ctr">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600">
                <a:solidFill>
                  <a:schemeClr val="accent5"/>
                </a:solidFill>
                <a:latin typeface="Arial" charset="0"/>
              </a:rPr>
              <a:t>Default Group rule set will be run because group is assigned, but user is not </a:t>
            </a:r>
          </a:p>
        </p:txBody>
      </p:sp>
      <p:sp>
        <p:nvSpPr>
          <p:cNvPr id="11" name="TextBox 10"/>
          <p:cNvSpPr txBox="1"/>
          <p:nvPr/>
        </p:nvSpPr>
        <p:spPr>
          <a:xfrm>
            <a:off x="903248" y="1628075"/>
            <a:ext cx="4705814" cy="215444"/>
          </a:xfrm>
          <a:prstGeom prst="rect">
            <a:avLst/>
          </a:prstGeom>
        </p:spPr>
        <p:txBody>
          <a:bodyPr wrap="square" lIns="0" tIns="0" rIns="0" bIns="0" rtlCol="0">
            <a:spAutoFit/>
          </a:bodyPr>
          <a:lstStyle/>
          <a:p>
            <a:pPr algn="l"/>
            <a:r>
              <a:rPr lang="en-US" sz="1400" b="1">
                <a:solidFill>
                  <a:srgbClr val="FF0000"/>
                </a:solidFill>
              </a:rPr>
              <a:t>Producer </a:t>
            </a:r>
            <a:r>
              <a:rPr lang="en-US" sz="1400" b="1" err="1">
                <a:solidFill>
                  <a:srgbClr val="FF0000"/>
                </a:solidFill>
              </a:rPr>
              <a:t>Preupdate</a:t>
            </a:r>
            <a:r>
              <a:rPr lang="en-US" sz="1400" b="1">
                <a:solidFill>
                  <a:srgbClr val="FF0000"/>
                </a:solidFill>
              </a:rPr>
              <a:t> rule</a:t>
            </a:r>
          </a:p>
        </p:txBody>
      </p:sp>
    </p:spTree>
    <p:extLst>
      <p:ext uri="{BB962C8B-B14F-4D97-AF65-F5344CB8AC3E}">
        <p14:creationId xmlns:p14="http://schemas.microsoft.com/office/powerpoint/2010/main" val="388826819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53" y="3205842"/>
            <a:ext cx="5469869" cy="840581"/>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7411" name="Rectangle 2"/>
          <p:cNvSpPr>
            <a:spLocks noGrp="1" noChangeArrowheads="1"/>
          </p:cNvSpPr>
          <p:nvPr>
            <p:ph type="title"/>
          </p:nvPr>
        </p:nvSpPr>
        <p:spPr/>
        <p:txBody>
          <a:bodyPr/>
          <a:lstStyle/>
          <a:p>
            <a:pPr eaLnBrk="1" hangingPunct="1"/>
            <a:r>
              <a:rPr lang="en-US"/>
              <a:t>Review: Exit rule when assignment succeeds</a:t>
            </a:r>
          </a:p>
        </p:txBody>
      </p:sp>
      <p:sp>
        <p:nvSpPr>
          <p:cNvPr id="17412" name="Rectangle 3"/>
          <p:cNvSpPr>
            <a:spLocks noGrp="1" noChangeArrowheads="1"/>
          </p:cNvSpPr>
          <p:nvPr>
            <p:ph idx="1"/>
          </p:nvPr>
        </p:nvSpPr>
        <p:spPr>
          <a:xfrm>
            <a:off x="384048" y="784284"/>
            <a:ext cx="6238875" cy="2796779"/>
          </a:xfrm>
        </p:spPr>
        <p:txBody>
          <a:bodyPr/>
          <a:lstStyle/>
          <a:p>
            <a:pPr marL="285750" indent="-285750"/>
            <a:r>
              <a:rPr lang="en-US"/>
              <a:t>Avoid reassigning an entity that has just been assigned</a:t>
            </a:r>
          </a:p>
          <a:p>
            <a:pPr marL="285750" indent="-285750"/>
            <a:r>
              <a:rPr lang="en-US"/>
              <a:t>Assignment methods return </a:t>
            </a:r>
            <a:r>
              <a:rPr lang="en-US" err="1"/>
              <a:t>boolean</a:t>
            </a:r>
            <a:r>
              <a:rPr lang="en-US"/>
              <a:t> values</a:t>
            </a:r>
          </a:p>
          <a:p>
            <a:pPr lvl="2"/>
            <a:r>
              <a:rPr lang="en-US" sz="1600" b="1">
                <a:latin typeface="Courier New" pitchFamily="49" charset="0"/>
                <a:cs typeface="Courier New" pitchFamily="49" charset="0"/>
              </a:rPr>
              <a:t>True</a:t>
            </a:r>
            <a:r>
              <a:rPr lang="en-US"/>
              <a:t> </a:t>
            </a:r>
            <a:r>
              <a:rPr lang="en-US">
                <a:sym typeface="Wingdings" pitchFamily="2" charset="2"/>
              </a:rPr>
              <a:t></a:t>
            </a:r>
            <a:r>
              <a:rPr lang="en-US"/>
              <a:t> assignment was successful</a:t>
            </a:r>
          </a:p>
          <a:p>
            <a:pPr lvl="2"/>
            <a:r>
              <a:rPr lang="en-US" sz="1600" b="1">
                <a:latin typeface="Courier New" pitchFamily="49" charset="0"/>
                <a:cs typeface="Courier New" pitchFamily="49" charset="0"/>
              </a:rPr>
              <a:t>False</a:t>
            </a:r>
            <a:r>
              <a:rPr lang="en-US"/>
              <a:t> </a:t>
            </a:r>
            <a:r>
              <a:rPr lang="en-US">
                <a:sym typeface="Wingdings" pitchFamily="2" charset="2"/>
              </a:rPr>
              <a:t>unsuccessful, </a:t>
            </a:r>
            <a:r>
              <a:rPr lang="en-US"/>
              <a:t>appropriate group (or user) could not be found</a:t>
            </a:r>
          </a:p>
          <a:p>
            <a:pPr marL="285750" indent="-285750"/>
            <a:r>
              <a:rPr lang="en-US"/>
              <a:t>Place methods in </a:t>
            </a:r>
            <a:r>
              <a:rPr lang="en-US" b="1">
                <a:latin typeface="Courier New" pitchFamily="49" charset="0"/>
                <a:cs typeface="Courier New" pitchFamily="49" charset="0"/>
              </a:rPr>
              <a:t>if/exit</a:t>
            </a:r>
            <a:r>
              <a:rPr lang="en-US"/>
              <a:t> wrapper to exit rule set as needed</a:t>
            </a:r>
          </a:p>
          <a:p>
            <a:pPr lvl="1">
              <a:buFont typeface="Wingdings 2" pitchFamily="18" charset="2"/>
              <a:buNone/>
            </a:pPr>
            <a:endParaRPr lang="en-US" sz="900"/>
          </a:p>
          <a:p>
            <a:pPr lvl="1">
              <a:buFont typeface="Wingdings 2" pitchFamily="18" charset="2"/>
              <a:buNone/>
            </a:pPr>
            <a:r>
              <a:rPr lang="en-US" sz="1800">
                <a:solidFill>
                  <a:srgbClr val="FF3300"/>
                </a:solidFill>
              </a:rPr>
              <a:t>				</a:t>
            </a:r>
            <a:endParaRPr lang="en-US"/>
          </a:p>
        </p:txBody>
      </p:sp>
      <p:sp>
        <p:nvSpPr>
          <p:cNvPr id="17413" name="Text Box 6"/>
          <p:cNvSpPr txBox="1">
            <a:spLocks noChangeArrowheads="1"/>
          </p:cNvSpPr>
          <p:nvPr/>
        </p:nvSpPr>
        <p:spPr bwMode="auto">
          <a:xfrm>
            <a:off x="1950315" y="2395521"/>
            <a:ext cx="317777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marL="342900" indent="-342900" eaLnBrk="0" hangingPunct="0">
              <a:defRPr sz="1400" b="1">
                <a:solidFill>
                  <a:schemeClr val="bg1"/>
                </a:solidFill>
                <a:latin typeface="Courier New" pitchFamily="49" charset="0"/>
              </a:defRPr>
            </a:lvl1pPr>
            <a:lvl2pPr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lvl="1" eaLnBrk="1" hangingPunct="1"/>
            <a:r>
              <a:rPr lang="en-US" sz="1600" b="0">
                <a:solidFill>
                  <a:srgbClr val="285C8C"/>
                </a:solidFill>
                <a:latin typeface="Arial" charset="0"/>
              </a:rPr>
              <a:t>if (</a:t>
            </a:r>
            <a:r>
              <a:rPr lang="en-US" sz="1600" i="1" err="1">
                <a:solidFill>
                  <a:srgbClr val="285C8C"/>
                </a:solidFill>
                <a:latin typeface="Arial" charset="0"/>
              </a:rPr>
              <a:t>assignMethod</a:t>
            </a:r>
            <a:r>
              <a:rPr lang="en-US" sz="1600" b="0">
                <a:solidFill>
                  <a:srgbClr val="285C8C"/>
                </a:solidFill>
                <a:latin typeface="Arial" charset="0"/>
              </a:rPr>
              <a:t>) {</a:t>
            </a:r>
            <a:br>
              <a:rPr lang="en-US" sz="1600" b="0">
                <a:solidFill>
                  <a:srgbClr val="285C8C"/>
                </a:solidFill>
                <a:latin typeface="Arial" charset="0"/>
              </a:rPr>
            </a:br>
            <a:r>
              <a:rPr lang="en-US" sz="1600" b="0">
                <a:solidFill>
                  <a:srgbClr val="285C8C"/>
                </a:solidFill>
                <a:latin typeface="Arial" charset="0"/>
              </a:rPr>
              <a:t>    </a:t>
            </a:r>
            <a:r>
              <a:rPr lang="en-US" sz="1600" b="0" err="1">
                <a:solidFill>
                  <a:srgbClr val="285C8C"/>
                </a:solidFill>
                <a:latin typeface="Arial" charset="0"/>
              </a:rPr>
              <a:t>actions.exit</a:t>
            </a:r>
            <a:r>
              <a:rPr lang="en-US" sz="1600" b="0">
                <a:solidFill>
                  <a:srgbClr val="285C8C"/>
                </a:solidFill>
                <a:latin typeface="Arial" charset="0"/>
              </a:rPr>
              <a:t>()</a:t>
            </a:r>
            <a:br>
              <a:rPr lang="en-US" sz="1600" b="0">
                <a:solidFill>
                  <a:srgbClr val="285C8C"/>
                </a:solidFill>
                <a:latin typeface="Arial" charset="0"/>
              </a:rPr>
            </a:br>
            <a:r>
              <a:rPr lang="en-US" sz="1600" b="0">
                <a:solidFill>
                  <a:srgbClr val="285C8C"/>
                </a:solidFill>
                <a:latin typeface="Arial" charset="0"/>
              </a:rPr>
              <a:t>   }</a:t>
            </a:r>
            <a:endParaRPr lang="en-US" sz="1100" b="0">
              <a:solidFill>
                <a:srgbClr val="285C8C"/>
              </a:solidFill>
            </a:endParaRPr>
          </a:p>
        </p:txBody>
      </p:sp>
      <p:sp>
        <p:nvSpPr>
          <p:cNvPr id="17415" name="Text Box 9"/>
          <p:cNvSpPr txBox="1">
            <a:spLocks noChangeArrowheads="1"/>
          </p:cNvSpPr>
          <p:nvPr/>
        </p:nvSpPr>
        <p:spPr bwMode="auto">
          <a:xfrm>
            <a:off x="4563666" y="4193655"/>
            <a:ext cx="3128963" cy="461665"/>
          </a:xfrm>
          <a:prstGeom prst="rect">
            <a:avLst/>
          </a:prstGeom>
          <a:solidFill>
            <a:schemeClr val="bg2"/>
          </a:solidFill>
          <a:ln>
            <a:noFill/>
          </a:ln>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b="0">
                <a:solidFill>
                  <a:srgbClr val="D33941"/>
                </a:solidFill>
                <a:latin typeface="Arial" charset="0"/>
              </a:rPr>
              <a:t>If assignment is successful, ensures that no other assignment is done</a:t>
            </a:r>
          </a:p>
        </p:txBody>
      </p:sp>
      <p:cxnSp>
        <p:nvCxnSpPr>
          <p:cNvPr id="17416" name="Straight Connector 8"/>
          <p:cNvCxnSpPr>
            <a:cxnSpLocks noChangeShapeType="1"/>
          </p:cNvCxnSpPr>
          <p:nvPr/>
        </p:nvCxnSpPr>
        <p:spPr bwMode="auto">
          <a:xfrm>
            <a:off x="3527322" y="3824868"/>
            <a:ext cx="982766" cy="467609"/>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sp>
        <p:nvSpPr>
          <p:cNvPr id="3" name="Rounded Rectangle 2"/>
          <p:cNvSpPr/>
          <p:nvPr/>
        </p:nvSpPr>
        <p:spPr>
          <a:xfrm>
            <a:off x="2230244" y="3626132"/>
            <a:ext cx="1308960" cy="1987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7967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32335" y="2591991"/>
            <a:ext cx="6413559" cy="1355542"/>
          </a:xfrm>
          <a:prstGeom prst="rect">
            <a:avLst/>
          </a:prstGeom>
        </p:spPr>
      </p:pic>
      <p:sp>
        <p:nvSpPr>
          <p:cNvPr id="18435" name="Rectangle 2"/>
          <p:cNvSpPr>
            <a:spLocks noGrp="1" noChangeArrowheads="1"/>
          </p:cNvSpPr>
          <p:nvPr>
            <p:ph type="title"/>
          </p:nvPr>
        </p:nvSpPr>
        <p:spPr/>
        <p:txBody>
          <a:bodyPr/>
          <a:lstStyle/>
          <a:p>
            <a:pPr eaLnBrk="1" hangingPunct="1"/>
            <a:r>
              <a:rPr lang="en-US"/>
              <a:t>Review: Assigning to a group by round robin</a:t>
            </a:r>
          </a:p>
        </p:txBody>
      </p:sp>
      <p:sp>
        <p:nvSpPr>
          <p:cNvPr id="18436" name="Rectangle 3"/>
          <p:cNvSpPr>
            <a:spLocks noGrp="1" noChangeArrowheads="1"/>
          </p:cNvSpPr>
          <p:nvPr>
            <p:ph idx="1"/>
          </p:nvPr>
        </p:nvSpPr>
        <p:spPr>
          <a:xfrm>
            <a:off x="1532335" y="685800"/>
            <a:ext cx="6238875" cy="1906191"/>
          </a:xfrm>
        </p:spPr>
        <p:txBody>
          <a:bodyPr/>
          <a:lstStyle/>
          <a:p>
            <a:pPr>
              <a:buFont typeface="Arial" charset="0"/>
              <a:buChar char="•"/>
            </a:pPr>
            <a:r>
              <a:rPr lang="en-US" b="1">
                <a:latin typeface="Courier New" pitchFamily="49" charset="0"/>
                <a:cs typeface="Courier New" pitchFamily="49" charset="0"/>
              </a:rPr>
              <a:t>assignGroupByRoundRobin </a:t>
            </a:r>
            <a:r>
              <a:rPr lang="en-US"/>
              <a:t>first assigns object to specified parent group, then uses round-robin algorithm to assign object to a child group</a:t>
            </a:r>
          </a:p>
          <a:p>
            <a:pPr>
              <a:buFont typeface="Arial" charset="0"/>
              <a:buChar char="•"/>
            </a:pPr>
            <a:r>
              <a:rPr lang="en-US"/>
              <a:t>Syntax:</a:t>
            </a:r>
            <a:br>
              <a:rPr lang="en-US"/>
            </a:br>
            <a:r>
              <a:rPr lang="en-US" b="1" i="1">
                <a:solidFill>
                  <a:srgbClr val="285C8C"/>
                </a:solidFill>
              </a:rPr>
              <a:t>object</a:t>
            </a:r>
            <a:r>
              <a:rPr lang="en-US">
                <a:solidFill>
                  <a:srgbClr val="285C8C"/>
                </a:solidFill>
              </a:rPr>
              <a:t>. assignGroupByRoundRobin (</a:t>
            </a:r>
            <a:r>
              <a:rPr lang="en-US" b="1" i="1">
                <a:solidFill>
                  <a:srgbClr val="285C8C"/>
                </a:solidFill>
              </a:rPr>
              <a:t>groupType</a:t>
            </a:r>
            <a:r>
              <a:rPr lang="en-US" i="1">
                <a:solidFill>
                  <a:srgbClr val="285C8C"/>
                </a:solidFill>
              </a:rPr>
              <a:t>, </a:t>
            </a:r>
            <a:r>
              <a:rPr lang="en-US" b="1" i="1">
                <a:solidFill>
                  <a:srgbClr val="285C8C"/>
                </a:solidFill>
              </a:rPr>
              <a:t>includeSubGroups</a:t>
            </a:r>
            <a:r>
              <a:rPr lang="en-US" i="1">
                <a:solidFill>
                  <a:srgbClr val="285C8C"/>
                </a:solidFill>
              </a:rPr>
              <a:t>, </a:t>
            </a:r>
            <a:r>
              <a:rPr lang="en-US" b="1" i="1">
                <a:solidFill>
                  <a:srgbClr val="285C8C"/>
                </a:solidFill>
              </a:rPr>
              <a:t>group</a:t>
            </a:r>
            <a:r>
              <a:rPr lang="en-US">
                <a:solidFill>
                  <a:srgbClr val="285C8C"/>
                </a:solidFill>
              </a:rPr>
              <a:t>)</a:t>
            </a:r>
          </a:p>
        </p:txBody>
      </p:sp>
      <p:sp>
        <p:nvSpPr>
          <p:cNvPr id="18437" name="Text Box 6"/>
          <p:cNvSpPr txBox="1">
            <a:spLocks noChangeArrowheads="1"/>
          </p:cNvSpPr>
          <p:nvPr/>
        </p:nvSpPr>
        <p:spPr bwMode="auto">
          <a:xfrm>
            <a:off x="1498997" y="4093369"/>
            <a:ext cx="63735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rgbClr val="04628C"/>
                </a:solidFill>
                <a:latin typeface="Arial" charset="0"/>
              </a:rPr>
              <a:t>Note: All BillingCenter configured groups are children of Default Root Group</a:t>
            </a:r>
            <a:r>
              <a:rPr lang="en-US" sz="1050">
                <a:solidFill>
                  <a:srgbClr val="04628C"/>
                </a:solidFill>
              </a:rPr>
              <a:t> </a:t>
            </a:r>
          </a:p>
        </p:txBody>
      </p:sp>
      <p:sp>
        <p:nvSpPr>
          <p:cNvPr id="18438" name="AutoShape 8"/>
          <p:cNvSpPr>
            <a:spLocks noChangeArrowheads="1"/>
          </p:cNvSpPr>
          <p:nvPr/>
        </p:nvSpPr>
        <p:spPr bwMode="auto">
          <a:xfrm>
            <a:off x="1532335" y="2566772"/>
            <a:ext cx="5905528" cy="64478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Tree>
    <p:extLst>
      <p:ext uri="{BB962C8B-B14F-4D97-AF65-F5344CB8AC3E}">
        <p14:creationId xmlns:p14="http://schemas.microsoft.com/office/powerpoint/2010/main" val="31655574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695" y="2856481"/>
            <a:ext cx="3319788" cy="1100678"/>
          </a:xfrm>
          <a:prstGeom prst="rect">
            <a:avLst/>
          </a:prstGeom>
          <a:noFill/>
          <a:ln w="9525">
            <a:solidFill>
              <a:schemeClr val="accent5"/>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299" y="1194163"/>
            <a:ext cx="3293159" cy="1100678"/>
          </a:xfrm>
          <a:prstGeom prst="rect">
            <a:avLst/>
          </a:prstGeom>
          <a:noFill/>
          <a:ln w="9525">
            <a:solidFill>
              <a:schemeClr val="accent5"/>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9459" name="Rectangle 2"/>
          <p:cNvSpPr>
            <a:spLocks noGrp="1" noChangeArrowheads="1"/>
          </p:cNvSpPr>
          <p:nvPr>
            <p:ph type="title"/>
          </p:nvPr>
        </p:nvSpPr>
        <p:spPr/>
        <p:txBody>
          <a:bodyPr/>
          <a:lstStyle/>
          <a:p>
            <a:pPr eaLnBrk="1" hangingPunct="1"/>
            <a:r>
              <a:rPr lang="en-US"/>
              <a:t>Review: Global assignment outcomes</a:t>
            </a:r>
          </a:p>
        </p:txBody>
      </p:sp>
      <p:sp>
        <p:nvSpPr>
          <p:cNvPr id="19460" name="Rectangle 3"/>
          <p:cNvSpPr>
            <a:spLocks noGrp="1" noChangeArrowheads="1"/>
          </p:cNvSpPr>
          <p:nvPr>
            <p:ph idx="1"/>
          </p:nvPr>
        </p:nvSpPr>
        <p:spPr>
          <a:xfrm>
            <a:off x="629083" y="1087243"/>
            <a:ext cx="3240389" cy="4114800"/>
          </a:xfrm>
        </p:spPr>
        <p:txBody>
          <a:bodyPr/>
          <a:lstStyle/>
          <a:p>
            <a:pPr marL="285750" indent="-285750"/>
            <a:r>
              <a:rPr lang="en-US"/>
              <a:t>If global assignment is </a:t>
            </a:r>
            <a:r>
              <a:rPr lang="en-US">
                <a:solidFill>
                  <a:srgbClr val="00B050"/>
                </a:solidFill>
              </a:rPr>
              <a:t>successful</a:t>
            </a:r>
            <a:r>
              <a:rPr lang="en-US"/>
              <a:t>, object is assigned to group</a:t>
            </a:r>
          </a:p>
          <a:p>
            <a:pPr lvl="2"/>
            <a:r>
              <a:rPr lang="en-US" sz="1400"/>
              <a:t>Subsequently, default assignment rules assign object to a user</a:t>
            </a:r>
          </a:p>
          <a:p>
            <a:pPr>
              <a:buFont typeface="Arial" charset="0"/>
              <a:buChar char="•"/>
            </a:pPr>
            <a:endParaRPr lang="en-US"/>
          </a:p>
          <a:p>
            <a:pPr marL="285750" indent="-285750"/>
            <a:r>
              <a:rPr lang="en-US"/>
              <a:t>If global assignment is </a:t>
            </a:r>
            <a:r>
              <a:rPr lang="en-US">
                <a:solidFill>
                  <a:srgbClr val="D33941"/>
                </a:solidFill>
              </a:rPr>
              <a:t>unsuccessful</a:t>
            </a:r>
            <a:r>
              <a:rPr lang="en-US"/>
              <a:t>, object is assigned to root group and "Default Owner"</a:t>
            </a:r>
          </a:p>
        </p:txBody>
      </p:sp>
      <p:sp>
        <p:nvSpPr>
          <p:cNvPr id="19463" name="AutoShape 11"/>
          <p:cNvSpPr>
            <a:spLocks noChangeArrowheads="1"/>
          </p:cNvSpPr>
          <p:nvPr/>
        </p:nvSpPr>
        <p:spPr bwMode="auto">
          <a:xfrm>
            <a:off x="5353687" y="3707200"/>
            <a:ext cx="2063354"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8" name="AutoShape 11"/>
          <p:cNvSpPr>
            <a:spLocks noChangeArrowheads="1"/>
          </p:cNvSpPr>
          <p:nvPr/>
        </p:nvSpPr>
        <p:spPr bwMode="auto">
          <a:xfrm>
            <a:off x="5320603" y="2010058"/>
            <a:ext cx="1916540" cy="25133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5624926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430" y="2049961"/>
            <a:ext cx="4908106" cy="1143512"/>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0483" name="Rectangle 2"/>
          <p:cNvSpPr>
            <a:spLocks noGrp="1" noChangeArrowheads="1"/>
          </p:cNvSpPr>
          <p:nvPr>
            <p:ph type="title"/>
          </p:nvPr>
        </p:nvSpPr>
        <p:spPr/>
        <p:txBody>
          <a:bodyPr/>
          <a:lstStyle/>
          <a:p>
            <a:pPr eaLnBrk="1" hangingPunct="1"/>
            <a:r>
              <a:rPr lang="en-US"/>
              <a:t>Review: Assigning to a user and any group</a:t>
            </a:r>
          </a:p>
        </p:txBody>
      </p:sp>
      <p:sp>
        <p:nvSpPr>
          <p:cNvPr id="20484" name="Rectangle 3"/>
          <p:cNvSpPr>
            <a:spLocks noGrp="1" noChangeArrowheads="1"/>
          </p:cNvSpPr>
          <p:nvPr>
            <p:ph idx="1"/>
          </p:nvPr>
        </p:nvSpPr>
        <p:spPr/>
        <p:txBody>
          <a:bodyPr/>
          <a:lstStyle/>
          <a:p>
            <a:pPr>
              <a:buFont typeface="Arial" charset="0"/>
              <a:buChar char="•"/>
            </a:pPr>
            <a:r>
              <a:rPr lang="en-US" b="1">
                <a:latin typeface="Courier New" pitchFamily="49" charset="0"/>
                <a:cs typeface="Courier New" pitchFamily="49" charset="0"/>
              </a:rPr>
              <a:t>assignUserAndDefaultGroup()</a:t>
            </a:r>
            <a:r>
              <a:rPr lang="en-US"/>
              <a:t>assigns object to a user and any group that the user belongs to</a:t>
            </a:r>
          </a:p>
          <a:p>
            <a:pPr>
              <a:buFont typeface="Arial" charset="0"/>
              <a:buChar char="•"/>
            </a:pPr>
            <a:r>
              <a:rPr lang="en-US"/>
              <a:t>Syntax:</a:t>
            </a:r>
            <a:br>
              <a:rPr lang="en-US"/>
            </a:br>
            <a:r>
              <a:rPr lang="en-US" b="1" i="1">
                <a:solidFill>
                  <a:srgbClr val="285C8C"/>
                </a:solidFill>
              </a:rPr>
              <a:t>object</a:t>
            </a:r>
            <a:r>
              <a:rPr lang="en-US">
                <a:solidFill>
                  <a:srgbClr val="285C8C"/>
                </a:solidFill>
              </a:rPr>
              <a:t>. assignUserAndDefaultGroup (</a:t>
            </a:r>
            <a:r>
              <a:rPr lang="en-US" b="1" i="1">
                <a:solidFill>
                  <a:srgbClr val="285C8C"/>
                </a:solidFill>
              </a:rPr>
              <a:t>User</a:t>
            </a:r>
            <a:r>
              <a:rPr lang="en-US">
                <a:solidFill>
                  <a:srgbClr val="285C8C"/>
                </a:solidFill>
              </a:rPr>
              <a:t>)</a:t>
            </a:r>
            <a:br>
              <a:rPr lang="en-US">
                <a:solidFill>
                  <a:srgbClr val="285C8C"/>
                </a:solidFill>
              </a:rPr>
            </a:br>
            <a:endParaRPr lang="en-US">
              <a:solidFill>
                <a:srgbClr val="285C8C"/>
              </a:solidFill>
            </a:endParaRPr>
          </a:p>
          <a:p>
            <a:pPr>
              <a:buFont typeface="Arial" charset="0"/>
              <a:buChar char="•"/>
            </a:pPr>
            <a:endParaRPr lang="en-US">
              <a:solidFill>
                <a:srgbClr val="FF3300"/>
              </a:solidFill>
            </a:endParaRPr>
          </a:p>
          <a:p>
            <a:pPr>
              <a:buFont typeface="Arial" charset="0"/>
              <a:buChar char="•"/>
            </a:pPr>
            <a:endParaRPr lang="en-US">
              <a:solidFill>
                <a:srgbClr val="FF3300"/>
              </a:solidFill>
            </a:endParaRPr>
          </a:p>
          <a:p>
            <a:pPr>
              <a:buFont typeface="Arial" charset="0"/>
              <a:buChar char="•"/>
            </a:pPr>
            <a:endParaRPr lang="en-US">
              <a:solidFill>
                <a:srgbClr val="FF3300"/>
              </a:solidFill>
            </a:endParaRPr>
          </a:p>
          <a:p>
            <a:pPr>
              <a:buFont typeface="Arial" charset="0"/>
              <a:buChar char="•"/>
            </a:pPr>
            <a:r>
              <a:rPr lang="en-US"/>
              <a:t>Always assigns to both a group and user</a:t>
            </a:r>
          </a:p>
          <a:p>
            <a:pPr>
              <a:buFont typeface="Arial" charset="0"/>
              <a:buChar char="•"/>
            </a:pPr>
            <a:r>
              <a:rPr lang="en-US"/>
              <a:t>Called from either global or default group rules</a:t>
            </a:r>
          </a:p>
          <a:p>
            <a:pPr>
              <a:buFont typeface="Arial" charset="0"/>
              <a:buChar char="•"/>
            </a:pPr>
            <a:endParaRPr lang="en-US"/>
          </a:p>
        </p:txBody>
      </p:sp>
      <p:sp>
        <p:nvSpPr>
          <p:cNvPr id="20485" name="AutoShape 8"/>
          <p:cNvSpPr>
            <a:spLocks noChangeArrowheads="1"/>
          </p:cNvSpPr>
          <p:nvPr/>
        </p:nvSpPr>
        <p:spPr bwMode="auto">
          <a:xfrm>
            <a:off x="2406362" y="2094206"/>
            <a:ext cx="4236893" cy="438254"/>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Tree>
    <p:extLst>
      <p:ext uri="{BB962C8B-B14F-4D97-AF65-F5344CB8AC3E}">
        <p14:creationId xmlns:p14="http://schemas.microsoft.com/office/powerpoint/2010/main" val="191485788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883" y="2307138"/>
            <a:ext cx="6083624" cy="768572"/>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1507" name="Title 1"/>
          <p:cNvSpPr>
            <a:spLocks noGrp="1"/>
          </p:cNvSpPr>
          <p:nvPr>
            <p:ph type="title"/>
          </p:nvPr>
        </p:nvSpPr>
        <p:spPr/>
        <p:txBody>
          <a:bodyPr/>
          <a:lstStyle/>
          <a:p>
            <a:r>
              <a:rPr lang="en-US"/>
              <a:t>Review: Assigning to entity creator</a:t>
            </a:r>
          </a:p>
        </p:txBody>
      </p:sp>
      <p:sp>
        <p:nvSpPr>
          <p:cNvPr id="21508" name="Content Placeholder 2"/>
          <p:cNvSpPr>
            <a:spLocks noGrp="1"/>
          </p:cNvSpPr>
          <p:nvPr>
            <p:ph idx="1"/>
          </p:nvPr>
        </p:nvSpPr>
        <p:spPr>
          <a:xfrm>
            <a:off x="384048" y="810312"/>
            <a:ext cx="7979367" cy="1223307"/>
          </a:xfrm>
        </p:spPr>
        <p:txBody>
          <a:bodyPr>
            <a:noAutofit/>
          </a:bodyPr>
          <a:lstStyle/>
          <a:p>
            <a:pPr marL="285750" indent="-285750"/>
            <a:r>
              <a:rPr lang="en-US" sz="1600" b="1" err="1">
                <a:latin typeface="Courier New" pitchFamily="49" charset="0"/>
                <a:cs typeface="Courier New" pitchFamily="49" charset="0"/>
              </a:rPr>
              <a:t>assignToCreator</a:t>
            </a:r>
            <a:r>
              <a:rPr lang="en-US" sz="1600" b="1">
                <a:latin typeface="Courier New" pitchFamily="49" charset="0"/>
                <a:cs typeface="Courier New" pitchFamily="49" charset="0"/>
              </a:rPr>
              <a:t>()</a:t>
            </a:r>
            <a:r>
              <a:rPr lang="en-US" sz="1600"/>
              <a:t>assigns trouble ticket to user who created the source entity and any group that the user belongs to</a:t>
            </a:r>
          </a:p>
          <a:p>
            <a:pPr marL="285750" indent="-285750"/>
            <a:r>
              <a:rPr lang="en-US" sz="1600"/>
              <a:t>Syntax:</a:t>
            </a:r>
            <a:br>
              <a:rPr lang="en-US" sz="1600"/>
            </a:br>
            <a:r>
              <a:rPr lang="en-US" sz="1600" b="1" i="1" err="1">
                <a:solidFill>
                  <a:srgbClr val="285C8C"/>
                </a:solidFill>
              </a:rPr>
              <a:t>troubleticket</a:t>
            </a:r>
            <a:r>
              <a:rPr lang="en-US" sz="1600" err="1">
                <a:solidFill>
                  <a:srgbClr val="285C8C"/>
                </a:solidFill>
              </a:rPr>
              <a:t>.assignToCreator</a:t>
            </a:r>
            <a:r>
              <a:rPr lang="en-US" sz="1600">
                <a:solidFill>
                  <a:srgbClr val="285C8C"/>
                </a:solidFill>
              </a:rPr>
              <a:t> (</a:t>
            </a:r>
            <a:r>
              <a:rPr lang="en-US" sz="1600" b="1" i="1" err="1">
                <a:solidFill>
                  <a:srgbClr val="285C8C"/>
                </a:solidFill>
              </a:rPr>
              <a:t>sourceEntity</a:t>
            </a:r>
            <a:r>
              <a:rPr lang="en-US" sz="1600">
                <a:solidFill>
                  <a:srgbClr val="285C8C"/>
                </a:solidFill>
              </a:rPr>
              <a:t>)</a:t>
            </a:r>
          </a:p>
          <a:p>
            <a:pPr>
              <a:buFont typeface="Arial" charset="0"/>
              <a:buChar char="•"/>
            </a:pPr>
            <a:endParaRPr lang="en-US" sz="1600">
              <a:solidFill>
                <a:srgbClr val="D33941"/>
              </a:solidFill>
            </a:endParaRPr>
          </a:p>
          <a:p>
            <a:pPr>
              <a:buFont typeface="Arial" charset="0"/>
              <a:buChar char="•"/>
            </a:pPr>
            <a:endParaRPr lang="en-US" sz="1600">
              <a:solidFill>
                <a:srgbClr val="D33941"/>
              </a:solidFill>
            </a:endParaRPr>
          </a:p>
          <a:p>
            <a:pPr>
              <a:buFont typeface="Arial" charset="0"/>
              <a:buChar char="•"/>
            </a:pPr>
            <a:endParaRPr lang="en-US" sz="1600">
              <a:solidFill>
                <a:srgbClr val="D33941"/>
              </a:solidFill>
            </a:endParaRPr>
          </a:p>
          <a:p>
            <a:pPr>
              <a:buFont typeface="Arial" charset="0"/>
              <a:buNone/>
            </a:pPr>
            <a:endParaRPr lang="en-US" sz="1600"/>
          </a:p>
        </p:txBody>
      </p:sp>
      <p:sp>
        <p:nvSpPr>
          <p:cNvPr id="21509" name="AutoShape 9"/>
          <p:cNvSpPr>
            <a:spLocks noChangeArrowheads="1"/>
          </p:cNvSpPr>
          <p:nvPr/>
        </p:nvSpPr>
        <p:spPr bwMode="auto">
          <a:xfrm>
            <a:off x="2185774" y="2314384"/>
            <a:ext cx="5669753"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8" name="TextBox 7"/>
          <p:cNvSpPr txBox="1"/>
          <p:nvPr/>
        </p:nvSpPr>
        <p:spPr>
          <a:xfrm>
            <a:off x="3734991" y="3349229"/>
            <a:ext cx="3289697" cy="715581"/>
          </a:xfrm>
          <a:prstGeom prst="rect">
            <a:avLst/>
          </a:prstGeom>
          <a:noFill/>
        </p:spPr>
        <p:txBody>
          <a:bodyPr>
            <a:spAutoFit/>
          </a:bodyPr>
          <a:lstStyle/>
          <a:p>
            <a:pPr>
              <a:defRPr/>
            </a:pPr>
            <a:r>
              <a:rPr lang="en-US" sz="1350">
                <a:solidFill>
                  <a:srgbClr val="D33941"/>
                </a:solidFill>
              </a:rPr>
              <a:t>Assigns trouble ticket to the user who created the first activity associated with the trouble ticket</a:t>
            </a:r>
            <a:endParaRPr lang="en-US" sz="1350">
              <a:solidFill>
                <a:srgbClr val="C00000"/>
              </a:solidFill>
              <a:latin typeface="Calibri" pitchFamily="34" charset="0"/>
              <a:cs typeface="Calibri" pitchFamily="34" charset="0"/>
            </a:endParaRPr>
          </a:p>
        </p:txBody>
      </p:sp>
      <p:cxnSp>
        <p:nvCxnSpPr>
          <p:cNvPr id="21511" name="Straight Connector 9"/>
          <p:cNvCxnSpPr>
            <a:cxnSpLocks noChangeShapeType="1"/>
          </p:cNvCxnSpPr>
          <p:nvPr/>
        </p:nvCxnSpPr>
        <p:spPr bwMode="auto">
          <a:xfrm flipH="1">
            <a:off x="5367125" y="2518606"/>
            <a:ext cx="728074" cy="827484"/>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388687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8905-B684-482C-A334-F161CAB3CD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3F3152-CC1E-4D86-9B3E-E34F321ECB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62145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822" y="274321"/>
            <a:ext cx="8193278" cy="621030"/>
          </a:xfrm>
        </p:spPr>
        <p:txBody>
          <a:bodyPr/>
          <a:lstStyle/>
          <a:p>
            <a:r>
              <a:rPr lang="en-US"/>
              <a:t>Lesson Objectives</a:t>
            </a:r>
          </a:p>
        </p:txBody>
      </p:sp>
      <p:sp>
        <p:nvSpPr>
          <p:cNvPr id="5" name="Content Placeholder 4"/>
          <p:cNvSpPr>
            <a:spLocks noGrp="1"/>
          </p:cNvSpPr>
          <p:nvPr>
            <p:ph sz="quarter" idx="13"/>
          </p:nvPr>
        </p:nvSpPr>
        <p:spPr/>
        <p:txBody>
          <a:bodyPr/>
          <a:lstStyle/>
          <a:p>
            <a:pPr>
              <a:buFont typeface="Arial" charset="0"/>
              <a:buChar char="•"/>
            </a:pPr>
            <a:r>
              <a:rPr lang="en-US">
                <a:latin typeface="+mn-lt"/>
              </a:rPr>
              <a:t> By the end of this lesson, you should be able to:</a:t>
            </a:r>
          </a:p>
          <a:p>
            <a:pPr lvl="2"/>
            <a:r>
              <a:rPr lang="en-US" sz="1600">
                <a:latin typeface="+mn-lt"/>
              </a:rPr>
              <a:t>Create trouble tickets in </a:t>
            </a:r>
            <a:r>
              <a:rPr lang="en-US" sz="1600" err="1">
                <a:latin typeface="+mn-lt"/>
              </a:rPr>
              <a:t>Gosu</a:t>
            </a:r>
            <a:endParaRPr lang="en-US" sz="1600">
              <a:latin typeface="+mn-lt"/>
            </a:endParaRPr>
          </a:p>
          <a:p>
            <a:pPr lvl="2"/>
            <a:r>
              <a:rPr lang="en-US" sz="1600">
                <a:latin typeface="+mn-lt"/>
              </a:rPr>
              <a:t>Assign trouble tickets to users using common assignment methods</a:t>
            </a:r>
          </a:p>
          <a:p>
            <a:pPr lvl="2"/>
            <a:r>
              <a:rPr lang="en-US" sz="1600">
                <a:latin typeface="+mn-lt"/>
              </a:rPr>
              <a:t>Determine whether a trouble ticket has been escalated</a:t>
            </a:r>
          </a:p>
          <a:p>
            <a:endParaRPr lang="en-US"/>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spTree>
    <p:extLst>
      <p:ext uri="{BB962C8B-B14F-4D97-AF65-F5344CB8AC3E}">
        <p14:creationId xmlns:p14="http://schemas.microsoft.com/office/powerpoint/2010/main" val="19385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Escalating trouble tickets</a:t>
            </a:r>
          </a:p>
        </p:txBody>
      </p:sp>
      <p:sp>
        <p:nvSpPr>
          <p:cNvPr id="22531" name="Rectangle 3"/>
          <p:cNvSpPr>
            <a:spLocks noGrp="1" noChangeArrowheads="1"/>
          </p:cNvSpPr>
          <p:nvPr>
            <p:ph idx="1"/>
          </p:nvPr>
        </p:nvSpPr>
        <p:spPr/>
        <p:txBody>
          <a:bodyPr>
            <a:normAutofit/>
          </a:bodyPr>
          <a:lstStyle/>
          <a:p>
            <a:pPr marL="285750" indent="-285750"/>
            <a:r>
              <a:rPr lang="en-US" sz="1600"/>
              <a:t>Like activities, trouble tickets have an escalation date</a:t>
            </a:r>
          </a:p>
          <a:p>
            <a:pPr marL="285750" indent="-285750"/>
            <a:r>
              <a:rPr lang="en-US" sz="1600"/>
              <a:t>But trouble tickets do not have escalation rule sets</a:t>
            </a:r>
          </a:p>
          <a:p>
            <a:pPr marL="285750" indent="-285750"/>
            <a:r>
              <a:rPr lang="en-US" sz="1600"/>
              <a:t>Trouble ticket escalation batch process runs on a scheduled basis</a:t>
            </a:r>
          </a:p>
          <a:p>
            <a:pPr marL="457200" lvl="1" indent="-285750"/>
            <a:r>
              <a:rPr lang="en-US" sz="1200"/>
              <a:t>Sets </a:t>
            </a:r>
            <a:r>
              <a:rPr lang="en-US" sz="1200" b="1" err="1">
                <a:latin typeface="Courier New" pitchFamily="49" charset="0"/>
                <a:cs typeface="Courier New" pitchFamily="49" charset="0"/>
              </a:rPr>
              <a:t>TroubleTicket.Escalated</a:t>
            </a:r>
            <a:r>
              <a:rPr lang="en-US" sz="1200"/>
              <a:t> to true</a:t>
            </a:r>
          </a:p>
          <a:p>
            <a:pPr marL="457200" lvl="1" indent="-285750"/>
            <a:r>
              <a:rPr lang="en-US" sz="1200"/>
              <a:t>You can test for escalation in a </a:t>
            </a:r>
            <a:r>
              <a:rPr lang="en-US" sz="1200" err="1"/>
              <a:t>preupdate</a:t>
            </a:r>
            <a:r>
              <a:rPr lang="en-US" sz="1200"/>
              <a:t> rule:</a:t>
            </a:r>
            <a:br>
              <a:rPr lang="en-US" sz="1200"/>
            </a:br>
            <a:br>
              <a:rPr lang="en-US" sz="1200"/>
            </a:br>
            <a:br>
              <a:rPr lang="en-US" sz="1200"/>
            </a:br>
            <a:endParaRPr lang="en-US" sz="1200"/>
          </a:p>
          <a:p>
            <a:pPr lvl="1" indent="0">
              <a:buNone/>
            </a:pPr>
            <a:br>
              <a:rPr lang="en-US" sz="1200"/>
            </a:br>
            <a:endParaRPr lang="en-US" sz="1200"/>
          </a:p>
          <a:p>
            <a:pPr marL="285750" indent="-285750"/>
            <a:r>
              <a:rPr lang="en-US" sz="1600"/>
              <a:t>Escalated trouble tickets are flagged in the UI </a:t>
            </a:r>
          </a:p>
          <a:p>
            <a:pPr lvl="1">
              <a:buFont typeface="Wingdings 2" pitchFamily="18" charset="2"/>
              <a:buNone/>
            </a:pPr>
            <a:r>
              <a:rPr lang="en-US" sz="1200"/>
              <a:t>    </a:t>
            </a:r>
          </a:p>
          <a:p>
            <a:pPr lvl="1"/>
            <a:endParaRPr lang="en-US" sz="1200"/>
          </a:p>
        </p:txBody>
      </p:sp>
      <p:sp>
        <p:nvSpPr>
          <p:cNvPr id="22533" name="Text Box 19"/>
          <p:cNvSpPr txBox="1">
            <a:spLocks noChangeArrowheads="1"/>
          </p:cNvSpPr>
          <p:nvPr/>
        </p:nvSpPr>
        <p:spPr bwMode="auto">
          <a:xfrm>
            <a:off x="6519068" y="289073"/>
            <a:ext cx="1319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04628C"/>
                </a:solidFill>
                <a:latin typeface="Arial" charset="0"/>
              </a:rPr>
              <a:t>trouble ticket</a:t>
            </a:r>
            <a:br>
              <a:rPr lang="en-US" sz="1500">
                <a:solidFill>
                  <a:srgbClr val="04628C"/>
                </a:solidFill>
                <a:latin typeface="Arial" charset="0"/>
              </a:rPr>
            </a:br>
            <a:r>
              <a:rPr lang="en-US" sz="1500">
                <a:solidFill>
                  <a:srgbClr val="04628C"/>
                </a:solidFill>
                <a:latin typeface="Arial" charset="0"/>
              </a:rPr>
              <a:t>escalation</a:t>
            </a:r>
          </a:p>
        </p:txBody>
      </p:sp>
      <p:grpSp>
        <p:nvGrpSpPr>
          <p:cNvPr id="11" name="Group 16"/>
          <p:cNvGrpSpPr>
            <a:grpSpLocks/>
          </p:cNvGrpSpPr>
          <p:nvPr/>
        </p:nvGrpSpPr>
        <p:grpSpPr bwMode="auto">
          <a:xfrm rot="16200000" flipH="1">
            <a:off x="7923213" y="199232"/>
            <a:ext cx="620713" cy="641350"/>
            <a:chOff x="2438" y="1135"/>
            <a:chExt cx="2663" cy="2747"/>
          </a:xfrm>
        </p:grpSpPr>
        <p:sp>
          <p:nvSpPr>
            <p:cNvPr id="12" name="Freeform 17"/>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13" name="AutoShape 18"/>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pic>
        <p:nvPicPr>
          <p:cNvPr id="2" name="Picture 1"/>
          <p:cNvPicPr>
            <a:picLocks noChangeAspect="1"/>
          </p:cNvPicPr>
          <p:nvPr/>
        </p:nvPicPr>
        <p:blipFill rotWithShape="1">
          <a:blip r:embed="rId3"/>
          <a:srcRect t="1" b="5194"/>
          <a:stretch/>
        </p:blipFill>
        <p:spPr>
          <a:xfrm>
            <a:off x="1287172" y="2235390"/>
            <a:ext cx="6985796" cy="797742"/>
          </a:xfrm>
          <a:prstGeom prst="rect">
            <a:avLst/>
          </a:prstGeom>
          <a:ln>
            <a:solidFill>
              <a:schemeClr val="accent5"/>
            </a:solidFill>
          </a:ln>
        </p:spPr>
      </p:pic>
      <p:pic>
        <p:nvPicPr>
          <p:cNvPr id="6" name="Picture 5"/>
          <p:cNvPicPr>
            <a:picLocks noChangeAspect="1"/>
          </p:cNvPicPr>
          <p:nvPr/>
        </p:nvPicPr>
        <p:blipFill>
          <a:blip r:embed="rId4"/>
          <a:stretch>
            <a:fillRect/>
          </a:stretch>
        </p:blipFill>
        <p:spPr>
          <a:xfrm>
            <a:off x="1221291" y="3539582"/>
            <a:ext cx="6076950" cy="1057275"/>
          </a:xfrm>
          <a:prstGeom prst="rect">
            <a:avLst/>
          </a:prstGeom>
          <a:ln>
            <a:solidFill>
              <a:schemeClr val="accent5"/>
            </a:solidFill>
          </a:ln>
        </p:spPr>
      </p:pic>
    </p:spTree>
    <p:extLst>
      <p:ext uri="{BB962C8B-B14F-4D97-AF65-F5344CB8AC3E}">
        <p14:creationId xmlns:p14="http://schemas.microsoft.com/office/powerpoint/2010/main" val="19307411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t>Lesson objectives review</a:t>
            </a:r>
          </a:p>
        </p:txBody>
      </p:sp>
      <p:sp>
        <p:nvSpPr>
          <p:cNvPr id="23555"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Create trouble tickets in Gosu</a:t>
            </a:r>
          </a:p>
          <a:p>
            <a:pPr lvl="1"/>
            <a:r>
              <a:rPr lang="en-US"/>
              <a:t>Assign trouble tickets to users using common assignment methods</a:t>
            </a:r>
          </a:p>
          <a:p>
            <a:pPr lvl="1"/>
            <a:r>
              <a:rPr lang="en-US"/>
              <a:t>Determine whether a trouble ticket has been escalated</a:t>
            </a:r>
          </a:p>
        </p:txBody>
      </p:sp>
    </p:spTree>
    <p:extLst>
      <p:ext uri="{BB962C8B-B14F-4D97-AF65-F5344CB8AC3E}">
        <p14:creationId xmlns:p14="http://schemas.microsoft.com/office/powerpoint/2010/main" val="28048966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a:t>Demo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p>
        </p:txBody>
      </p:sp>
    </p:spTree>
    <p:extLst>
      <p:ext uri="{BB962C8B-B14F-4D97-AF65-F5344CB8AC3E}">
        <p14:creationId xmlns:p14="http://schemas.microsoft.com/office/powerpoint/2010/main" val="48217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Provide demo details and link to the demo video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spTree>
    <p:extLst>
      <p:ext uri="{BB962C8B-B14F-4D97-AF65-F5344CB8AC3E}">
        <p14:creationId xmlns:p14="http://schemas.microsoft.com/office/powerpoint/2010/main" val="2599445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a:t>Lab</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p>
        </p:txBody>
      </p:sp>
    </p:spTree>
    <p:extLst>
      <p:ext uri="{BB962C8B-B14F-4D97-AF65-F5344CB8AC3E}">
        <p14:creationId xmlns:p14="http://schemas.microsoft.com/office/powerpoint/2010/main" val="2635920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sp>
        <p:nvSpPr>
          <p:cNvPr id="2" name="Rectangle 1"/>
          <p:cNvSpPr/>
          <p:nvPr/>
        </p:nvSpPr>
        <p:spPr>
          <a:xfrm>
            <a:off x="607822" y="1833086"/>
            <a:ext cx="7822500" cy="923330"/>
          </a:xfrm>
          <a:prstGeom prst="rect">
            <a:avLst/>
          </a:prstGeom>
        </p:spPr>
        <p:txBody>
          <a:bodyPr wrap="square">
            <a:spAutoFit/>
          </a:bodyPr>
          <a:lstStyle/>
          <a:p>
            <a:r>
              <a:rPr lang="en-US">
                <a:solidFill>
                  <a:schemeClr val="tx2"/>
                </a:solidFill>
                <a:latin typeface="Calibri" panose="020F0502020204030204" pitchFamily="34" charset="0"/>
                <a:cs typeface="Calibri" panose="020F0502020204030204" pitchFamily="34" charset="0"/>
              </a:rPr>
              <a:t>Complete the exercises listed in  “</a:t>
            </a:r>
            <a:r>
              <a:rPr lang="en-US"/>
              <a:t>Lesson 5: Configuring Trouble Tickets</a:t>
            </a:r>
            <a:r>
              <a:rPr lang="en-US">
                <a:solidFill>
                  <a:schemeClr val="tx2"/>
                </a:solidFill>
                <a:latin typeface="Calibri" panose="020F0502020204030204" pitchFamily="34" charset="0"/>
                <a:cs typeface="Calibri" panose="020F0502020204030204" pitchFamily="34" charset="0"/>
              </a:rPr>
              <a:t>” chapter in the “</a:t>
            </a:r>
            <a:r>
              <a:rPr lang="en-US" err="1"/>
              <a:t>BillingCenter</a:t>
            </a:r>
            <a:r>
              <a:rPr lang="en-US"/>
              <a:t> 10 Configuration: </a:t>
            </a:r>
            <a:r>
              <a:rPr lang="en-US" err="1"/>
              <a:t>Kickstart</a:t>
            </a:r>
            <a:r>
              <a:rPr lang="en-US"/>
              <a:t> - Student Workbook</a:t>
            </a:r>
            <a:r>
              <a:rPr lang="en-US">
                <a:solidFill>
                  <a:schemeClr val="tx2"/>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97772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a:t>Review</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p>
        </p:txBody>
      </p:sp>
    </p:spTree>
    <p:extLst>
      <p:ext uri="{BB962C8B-B14F-4D97-AF65-F5344CB8AC3E}">
        <p14:creationId xmlns:p14="http://schemas.microsoft.com/office/powerpoint/2010/main" val="323423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This is for Review questions and answers</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spTree>
    <p:extLst>
      <p:ext uri="{BB962C8B-B14F-4D97-AF65-F5344CB8AC3E}">
        <p14:creationId xmlns:p14="http://schemas.microsoft.com/office/powerpoint/2010/main" val="3148897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1868" y="274321"/>
            <a:ext cx="7648125" cy="621030"/>
          </a:xfrm>
        </p:spPr>
        <p:txBody>
          <a:bodyPr/>
          <a:lstStyle/>
          <a:p>
            <a:r>
              <a:rPr lang="en-US"/>
              <a:t>Lesson outline</a:t>
            </a:r>
          </a:p>
        </p:txBody>
      </p:sp>
      <p:sp>
        <p:nvSpPr>
          <p:cNvPr id="5" name="Content Placeholder 4"/>
          <p:cNvSpPr>
            <a:spLocks noGrp="1"/>
          </p:cNvSpPr>
          <p:nvPr>
            <p:ph sz="quarter" idx="13"/>
          </p:nvPr>
        </p:nvSpPr>
        <p:spPr>
          <a:xfrm>
            <a:off x="607822" y="1059872"/>
            <a:ext cx="7871160" cy="3413703"/>
          </a:xfrm>
        </p:spPr>
        <p:txBody>
          <a:bodyPr>
            <a:normAutofit/>
          </a:bodyPr>
          <a:lstStyle/>
          <a:p>
            <a:pPr>
              <a:lnSpc>
                <a:spcPct val="150000"/>
              </a:lnSpc>
              <a:buFont typeface="Arial" charset="0"/>
              <a:buChar char="•"/>
            </a:pPr>
            <a:r>
              <a:rPr lang="en-US" sz="2000">
                <a:latin typeface="+mn-lt"/>
              </a:rPr>
              <a:t>Creating trouble tickets</a:t>
            </a:r>
          </a:p>
          <a:p>
            <a:pPr>
              <a:lnSpc>
                <a:spcPct val="150000"/>
              </a:lnSpc>
              <a:buFont typeface="Arial" charset="0"/>
              <a:buChar char="•"/>
            </a:pPr>
            <a:r>
              <a:rPr lang="en-US" sz="2000">
                <a:solidFill>
                  <a:srgbClr val="C0C0C0"/>
                </a:solidFill>
                <a:latin typeface="+mn-lt"/>
              </a:rPr>
              <a:t>Assigning trouble tickets</a:t>
            </a:r>
          </a:p>
          <a:p>
            <a:pPr>
              <a:lnSpc>
                <a:spcPct val="150000"/>
              </a:lnSpc>
            </a:pPr>
            <a:endParaRPr lang="en-US" sz="2000">
              <a:solidFill>
                <a:srgbClr val="C0C0C0"/>
              </a:solidFill>
              <a:latin typeface="+mn-lt"/>
            </a:endParaRP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spTree>
    <p:extLst>
      <p:ext uri="{BB962C8B-B14F-4D97-AF65-F5344CB8AC3E}">
        <p14:creationId xmlns:p14="http://schemas.microsoft.com/office/powerpoint/2010/main" val="111727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Trouble tickets</a:t>
            </a:r>
          </a:p>
        </p:txBody>
      </p:sp>
      <p:sp>
        <p:nvSpPr>
          <p:cNvPr id="5" name="Content Placeholder 4"/>
          <p:cNvSpPr>
            <a:spLocks noGrp="1"/>
          </p:cNvSpPr>
          <p:nvPr>
            <p:ph sz="quarter" idx="13"/>
          </p:nvPr>
        </p:nvSpPr>
        <p:spPr>
          <a:xfrm>
            <a:off x="318655" y="822616"/>
            <a:ext cx="8825345" cy="3578224"/>
          </a:xfrm>
        </p:spPr>
        <p:txBody>
          <a:bodyPr>
            <a:noAutofit/>
          </a:bodyPr>
          <a:lstStyle/>
          <a:p>
            <a:pPr lvl="1">
              <a:buFont typeface="Arial" charset="0"/>
              <a:buChar char="•"/>
            </a:pPr>
            <a:r>
              <a:rPr lang="en-US" sz="1600" b="1">
                <a:latin typeface="+mn-lt"/>
              </a:rPr>
              <a:t>Trouble tickets</a:t>
            </a:r>
            <a:r>
              <a:rPr lang="en-US" sz="1600">
                <a:latin typeface="+mn-lt"/>
              </a:rPr>
              <a:t> provide central management for tracking and handling issues that relate to customer and producer accounts and their policies</a:t>
            </a:r>
          </a:p>
          <a:p>
            <a:pPr lvl="1"/>
            <a:r>
              <a:rPr lang="en-US" sz="1600">
                <a:latin typeface="+mn-lt"/>
              </a:rPr>
              <a:t>Trouble tickets are</a:t>
            </a:r>
          </a:p>
          <a:p>
            <a:pPr lvl="2">
              <a:buFont typeface="Arial" panose="020B0604020202020204" pitchFamily="34" charset="0"/>
              <a:buChar char="•"/>
            </a:pPr>
            <a:r>
              <a:rPr lang="en-US" sz="1600">
                <a:latin typeface="+mn-lt"/>
              </a:rPr>
              <a:t>Attached to accounts, </a:t>
            </a:r>
            <a:br>
              <a:rPr lang="en-US" sz="1600">
                <a:latin typeface="+mn-lt"/>
              </a:rPr>
            </a:br>
            <a:r>
              <a:rPr lang="en-US" sz="1600">
                <a:latin typeface="+mn-lt"/>
              </a:rPr>
              <a:t>policies, and/or </a:t>
            </a:r>
            <a:br>
              <a:rPr lang="en-US" sz="1600">
                <a:latin typeface="+mn-lt"/>
              </a:rPr>
            </a:br>
            <a:r>
              <a:rPr lang="en-US" sz="1600">
                <a:latin typeface="+mn-lt"/>
              </a:rPr>
              <a:t>producers</a:t>
            </a:r>
          </a:p>
          <a:p>
            <a:pPr lvl="2">
              <a:buFont typeface="Arial" panose="020B0604020202020204" pitchFamily="34" charset="0"/>
              <a:buChar char="•"/>
            </a:pPr>
            <a:r>
              <a:rPr lang="en-US" sz="1600">
                <a:latin typeface="+mn-lt"/>
              </a:rPr>
              <a:t>Always assigned to a </a:t>
            </a:r>
            <a:br>
              <a:rPr lang="en-US" sz="1600">
                <a:latin typeface="+mn-lt"/>
              </a:rPr>
            </a:br>
            <a:r>
              <a:rPr lang="en-US" sz="1600">
                <a:latin typeface="+mn-lt"/>
              </a:rPr>
              <a:t>group and user, but </a:t>
            </a:r>
            <a:br>
              <a:rPr lang="en-US" sz="1600">
                <a:latin typeface="+mn-lt"/>
              </a:rPr>
            </a:br>
            <a:r>
              <a:rPr lang="en-US" sz="1600">
                <a:latin typeface="+mn-lt"/>
              </a:rPr>
              <a:t>viewed and worked </a:t>
            </a:r>
            <a:br>
              <a:rPr lang="en-US" sz="1600">
                <a:latin typeface="+mn-lt"/>
              </a:rPr>
            </a:br>
            <a:r>
              <a:rPr lang="en-US" sz="1600">
                <a:latin typeface="+mn-lt"/>
              </a:rPr>
              <a:t>on by many users</a:t>
            </a:r>
          </a:p>
          <a:p>
            <a:pPr lvl="2">
              <a:buFont typeface="Arial" charset="0"/>
              <a:buChar char="•"/>
            </a:pPr>
            <a:r>
              <a:rPr lang="en-US" sz="1600">
                <a:latin typeface="+mn-lt"/>
              </a:rPr>
              <a:t>May have associated </a:t>
            </a:r>
            <a:br>
              <a:rPr lang="en-US" sz="1600">
                <a:latin typeface="+mn-lt"/>
              </a:rPr>
            </a:br>
            <a:r>
              <a:rPr lang="en-US" sz="1600">
                <a:latin typeface="+mn-lt"/>
              </a:rPr>
              <a:t>activities, notes, </a:t>
            </a:r>
            <a:br>
              <a:rPr lang="en-US" sz="1600">
                <a:latin typeface="+mn-lt"/>
              </a:rPr>
            </a:br>
            <a:r>
              <a:rPr lang="en-US" sz="1600">
                <a:latin typeface="+mn-lt"/>
              </a:rPr>
              <a:t>transactions, holds</a:t>
            </a:r>
          </a:p>
          <a:p>
            <a:endParaRPr lang="en-US" sz="1600">
              <a:latin typeface="+mn-lt"/>
            </a:endParaRP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pic>
        <p:nvPicPr>
          <p:cNvPr id="6" name="Picture 5"/>
          <p:cNvPicPr>
            <a:picLocks noChangeAspect="1"/>
          </p:cNvPicPr>
          <p:nvPr/>
        </p:nvPicPr>
        <p:blipFill>
          <a:blip r:embed="rId2"/>
          <a:stretch>
            <a:fillRect/>
          </a:stretch>
        </p:blipFill>
        <p:spPr>
          <a:xfrm>
            <a:off x="2867891" y="1370909"/>
            <a:ext cx="5725391" cy="3293918"/>
          </a:xfrm>
          <a:prstGeom prst="rect">
            <a:avLst/>
          </a:prstGeom>
          <a:ln>
            <a:solidFill>
              <a:schemeClr val="accent1"/>
            </a:solidFill>
          </a:ln>
        </p:spPr>
      </p:pic>
      <p:grpSp>
        <p:nvGrpSpPr>
          <p:cNvPr id="19" name="Group 18"/>
          <p:cNvGrpSpPr>
            <a:grpSpLocks/>
          </p:cNvGrpSpPr>
          <p:nvPr/>
        </p:nvGrpSpPr>
        <p:grpSpPr bwMode="auto">
          <a:xfrm>
            <a:off x="7584851" y="169200"/>
            <a:ext cx="1008431" cy="580679"/>
            <a:chOff x="1581" y="1940"/>
            <a:chExt cx="757" cy="433"/>
          </a:xfrm>
        </p:grpSpPr>
        <p:sp>
          <p:nvSpPr>
            <p:cNvPr id="20" name="Freeform 19"/>
            <p:cNvSpPr>
              <a:spLocks/>
            </p:cNvSpPr>
            <p:nvPr/>
          </p:nvSpPr>
          <p:spPr bwMode="auto">
            <a:xfrm rot="5400000">
              <a:off x="1743" y="1778"/>
              <a:ext cx="433" cy="757"/>
            </a:xfrm>
            <a:custGeom>
              <a:avLst/>
              <a:gdLst>
                <a:gd name="T0" fmla="*/ 0 w 572"/>
                <a:gd name="T1" fmla="*/ 20 h 1000"/>
                <a:gd name="T2" fmla="*/ 0 w 572"/>
                <a:gd name="T3" fmla="*/ 0 h 1000"/>
                <a:gd name="T4" fmla="*/ 2 w 572"/>
                <a:gd name="T5" fmla="*/ 0 h 1000"/>
                <a:gd name="T6" fmla="*/ 2 w 572"/>
                <a:gd name="T7" fmla="*/ 2 h 1000"/>
                <a:gd name="T8" fmla="*/ 3 w 572"/>
                <a:gd name="T9" fmla="*/ 2 h 1000"/>
                <a:gd name="T10" fmla="*/ 4 w 572"/>
                <a:gd name="T11" fmla="*/ 2 h 1000"/>
                <a:gd name="T12" fmla="*/ 5 w 572"/>
                <a:gd name="T13" fmla="*/ 2 h 1000"/>
                <a:gd name="T14" fmla="*/ 5 w 572"/>
                <a:gd name="T15" fmla="*/ 2 h 1000"/>
                <a:gd name="T16" fmla="*/ 5 w 572"/>
                <a:gd name="T17" fmla="*/ 0 h 1000"/>
                <a:gd name="T18" fmla="*/ 6 w 572"/>
                <a:gd name="T19" fmla="*/ 0 h 1000"/>
                <a:gd name="T20" fmla="*/ 6 w 572"/>
                <a:gd name="T21" fmla="*/ 2 h 1000"/>
                <a:gd name="T22" fmla="*/ 8 w 572"/>
                <a:gd name="T23" fmla="*/ 2 h 1000"/>
                <a:gd name="T24" fmla="*/ 8 w 572"/>
                <a:gd name="T25" fmla="*/ 2 h 1000"/>
                <a:gd name="T26" fmla="*/ 10 w 572"/>
                <a:gd name="T27" fmla="*/ 2 h 1000"/>
                <a:gd name="T28" fmla="*/ 10 w 572"/>
                <a:gd name="T29" fmla="*/ 2 h 1000"/>
                <a:gd name="T30" fmla="*/ 10 w 572"/>
                <a:gd name="T31" fmla="*/ 0 h 1000"/>
                <a:gd name="T32" fmla="*/ 11 w 572"/>
                <a:gd name="T33" fmla="*/ 0 h 1000"/>
                <a:gd name="T34" fmla="*/ 11 w 572"/>
                <a:gd name="T35" fmla="*/ 20 h 1000"/>
                <a:gd name="T36" fmla="*/ 10 w 572"/>
                <a:gd name="T37" fmla="*/ 20 h 1000"/>
                <a:gd name="T38" fmla="*/ 10 w 572"/>
                <a:gd name="T39" fmla="*/ 20 h 1000"/>
                <a:gd name="T40" fmla="*/ 9 w 572"/>
                <a:gd name="T41" fmla="*/ 19 h 1000"/>
                <a:gd name="T42" fmla="*/ 8 w 572"/>
                <a:gd name="T43" fmla="*/ 18 h 1000"/>
                <a:gd name="T44" fmla="*/ 8 w 572"/>
                <a:gd name="T45" fmla="*/ 19 h 1000"/>
                <a:gd name="T46" fmla="*/ 6 w 572"/>
                <a:gd name="T47" fmla="*/ 20 h 1000"/>
                <a:gd name="T48" fmla="*/ 6 w 572"/>
                <a:gd name="T49" fmla="*/ 20 h 1000"/>
                <a:gd name="T50" fmla="*/ 5 w 572"/>
                <a:gd name="T51" fmla="*/ 20 h 1000"/>
                <a:gd name="T52" fmla="*/ 5 w 572"/>
                <a:gd name="T53" fmla="*/ 20 h 1000"/>
                <a:gd name="T54" fmla="*/ 5 w 572"/>
                <a:gd name="T55" fmla="*/ 19 h 1000"/>
                <a:gd name="T56" fmla="*/ 4 w 572"/>
                <a:gd name="T57" fmla="*/ 19 h 1000"/>
                <a:gd name="T58" fmla="*/ 2 w 572"/>
                <a:gd name="T59" fmla="*/ 19 h 1000"/>
                <a:gd name="T60" fmla="*/ 2 w 572"/>
                <a:gd name="T61" fmla="*/ 20 h 1000"/>
                <a:gd name="T62" fmla="*/ 2 w 572"/>
                <a:gd name="T63" fmla="*/ 20 h 1000"/>
                <a:gd name="T64" fmla="*/ 0 w 572"/>
                <a:gd name="T65" fmla="*/ 2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6350">
              <a:solidFill>
                <a:schemeClr val="accent1"/>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21" name="Group 20"/>
            <p:cNvGrpSpPr>
              <a:grpSpLocks/>
            </p:cNvGrpSpPr>
            <p:nvPr/>
          </p:nvGrpSpPr>
          <p:grpSpPr bwMode="auto">
            <a:xfrm>
              <a:off x="1700" y="1991"/>
              <a:ext cx="511" cy="330"/>
              <a:chOff x="2443" y="2350"/>
              <a:chExt cx="776" cy="499"/>
            </a:xfrm>
          </p:grpSpPr>
          <p:grpSp>
            <p:nvGrpSpPr>
              <p:cNvPr id="22" name="Group 21"/>
              <p:cNvGrpSpPr>
                <a:grpSpLocks/>
              </p:cNvGrpSpPr>
              <p:nvPr/>
            </p:nvGrpSpPr>
            <p:grpSpPr bwMode="auto">
              <a:xfrm>
                <a:off x="2443" y="2350"/>
                <a:ext cx="225" cy="499"/>
                <a:chOff x="2673" y="2255"/>
                <a:chExt cx="318" cy="704"/>
              </a:xfrm>
            </p:grpSpPr>
            <p:sp>
              <p:nvSpPr>
                <p:cNvPr id="29" name="AutoShape 2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0" name="Oval 29"/>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3" name="Group 22"/>
              <p:cNvGrpSpPr>
                <a:grpSpLocks/>
              </p:cNvGrpSpPr>
              <p:nvPr/>
            </p:nvGrpSpPr>
            <p:grpSpPr bwMode="auto">
              <a:xfrm>
                <a:off x="2718" y="2350"/>
                <a:ext cx="225" cy="499"/>
                <a:chOff x="2673" y="2255"/>
                <a:chExt cx="318" cy="704"/>
              </a:xfrm>
            </p:grpSpPr>
            <p:sp>
              <p:nvSpPr>
                <p:cNvPr id="27" name="AutoShape 2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8" name="Oval 27"/>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4" name="Group 23"/>
              <p:cNvGrpSpPr>
                <a:grpSpLocks/>
              </p:cNvGrpSpPr>
              <p:nvPr/>
            </p:nvGrpSpPr>
            <p:grpSpPr bwMode="auto">
              <a:xfrm>
                <a:off x="2994" y="2350"/>
                <a:ext cx="225" cy="499"/>
                <a:chOff x="2673" y="2255"/>
                <a:chExt cx="318" cy="704"/>
              </a:xfrm>
            </p:grpSpPr>
            <p:sp>
              <p:nvSpPr>
                <p:cNvPr id="25" name="AutoShape 2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6" name="Oval 25"/>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spTree>
    <p:extLst>
      <p:ext uri="{BB962C8B-B14F-4D97-AF65-F5344CB8AC3E}">
        <p14:creationId xmlns:p14="http://schemas.microsoft.com/office/powerpoint/2010/main" val="409289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How users create a trouble ticket</a:t>
            </a:r>
          </a:p>
        </p:txBody>
      </p:sp>
      <p:sp>
        <p:nvSpPr>
          <p:cNvPr id="5" name="Content Placeholder 4"/>
          <p:cNvSpPr>
            <a:spLocks noGrp="1"/>
          </p:cNvSpPr>
          <p:nvPr>
            <p:ph sz="quarter" idx="13"/>
          </p:nvPr>
        </p:nvSpPr>
        <p:spPr>
          <a:xfrm>
            <a:off x="318655" y="822616"/>
            <a:ext cx="8825345" cy="3578224"/>
          </a:xfrm>
        </p:spPr>
        <p:txBody>
          <a:bodyPr>
            <a:noAutofit/>
          </a:bodyPr>
          <a:lstStyle/>
          <a:p>
            <a:pPr marL="285750" indent="-285750">
              <a:buFont typeface="Arial" panose="020B0604020202020204" pitchFamily="34" charset="0"/>
              <a:buChar char="•"/>
            </a:pPr>
            <a:r>
              <a:rPr lang="en-US" sz="1600">
                <a:latin typeface="+mn-lt"/>
              </a:rPr>
              <a:t>Use New Trouble Ticket wizard </a:t>
            </a:r>
          </a:p>
          <a:p>
            <a:pPr marL="285750" indent="-285750">
              <a:buFont typeface="Arial" panose="020B0604020202020204" pitchFamily="34" charset="0"/>
              <a:buChar char="•"/>
            </a:pPr>
            <a:r>
              <a:rPr lang="en-US" sz="1600">
                <a:latin typeface="+mn-lt"/>
              </a:rPr>
              <a:t>Launch wizard from </a:t>
            </a:r>
            <a:r>
              <a:rPr lang="en-US" sz="1600" b="1">
                <a:latin typeface="+mn-lt"/>
                <a:cs typeface="Courier New" pitchFamily="49" charset="0"/>
              </a:rPr>
              <a:t>My Trouble Tickets </a:t>
            </a:r>
            <a:r>
              <a:rPr lang="en-US" sz="1600">
                <a:latin typeface="+mn-lt"/>
              </a:rPr>
              <a:t>page, or </a:t>
            </a:r>
            <a:r>
              <a:rPr lang="en-US" sz="1600" b="1">
                <a:latin typeface="+mn-lt"/>
                <a:cs typeface="Courier New" pitchFamily="49" charset="0"/>
              </a:rPr>
              <a:t>Account</a:t>
            </a:r>
            <a:r>
              <a:rPr lang="en-US" sz="1600">
                <a:latin typeface="+mn-lt"/>
              </a:rPr>
              <a:t>, </a:t>
            </a:r>
            <a:r>
              <a:rPr lang="en-US" sz="1600" b="1">
                <a:latin typeface="+mn-lt"/>
                <a:cs typeface="Courier New" pitchFamily="49" charset="0"/>
              </a:rPr>
              <a:t>Policy</a:t>
            </a:r>
            <a:r>
              <a:rPr lang="en-US" sz="1600">
                <a:latin typeface="+mn-lt"/>
              </a:rPr>
              <a:t>, or </a:t>
            </a:r>
            <a:r>
              <a:rPr lang="en-US" sz="1600" b="1">
                <a:latin typeface="+mn-lt"/>
                <a:cs typeface="Courier New" pitchFamily="49" charset="0"/>
              </a:rPr>
              <a:t>Producer</a:t>
            </a:r>
            <a:r>
              <a:rPr lang="en-US" sz="1600">
                <a:latin typeface="+mn-lt"/>
              </a:rPr>
              <a:t> tabs</a:t>
            </a:r>
          </a:p>
          <a:p>
            <a:pPr marL="285750" indent="-285750">
              <a:buFont typeface="Arial" panose="020B0604020202020204" pitchFamily="34" charset="0"/>
              <a:buChar char="•"/>
            </a:pPr>
            <a:endParaRPr lang="en-US" sz="1600">
              <a:latin typeface="+mn-lt"/>
            </a:endParaRP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grpSp>
        <p:nvGrpSpPr>
          <p:cNvPr id="19" name="Group 18"/>
          <p:cNvGrpSpPr>
            <a:grpSpLocks/>
          </p:cNvGrpSpPr>
          <p:nvPr/>
        </p:nvGrpSpPr>
        <p:grpSpPr bwMode="auto">
          <a:xfrm>
            <a:off x="7584851" y="169200"/>
            <a:ext cx="1008431" cy="580679"/>
            <a:chOff x="1581" y="1940"/>
            <a:chExt cx="757" cy="433"/>
          </a:xfrm>
        </p:grpSpPr>
        <p:sp>
          <p:nvSpPr>
            <p:cNvPr id="20" name="Freeform 19"/>
            <p:cNvSpPr>
              <a:spLocks/>
            </p:cNvSpPr>
            <p:nvPr/>
          </p:nvSpPr>
          <p:spPr bwMode="auto">
            <a:xfrm rot="5400000">
              <a:off x="1743" y="1778"/>
              <a:ext cx="433" cy="757"/>
            </a:xfrm>
            <a:custGeom>
              <a:avLst/>
              <a:gdLst>
                <a:gd name="T0" fmla="*/ 0 w 572"/>
                <a:gd name="T1" fmla="*/ 20 h 1000"/>
                <a:gd name="T2" fmla="*/ 0 w 572"/>
                <a:gd name="T3" fmla="*/ 0 h 1000"/>
                <a:gd name="T4" fmla="*/ 2 w 572"/>
                <a:gd name="T5" fmla="*/ 0 h 1000"/>
                <a:gd name="T6" fmla="*/ 2 w 572"/>
                <a:gd name="T7" fmla="*/ 2 h 1000"/>
                <a:gd name="T8" fmla="*/ 3 w 572"/>
                <a:gd name="T9" fmla="*/ 2 h 1000"/>
                <a:gd name="T10" fmla="*/ 4 w 572"/>
                <a:gd name="T11" fmla="*/ 2 h 1000"/>
                <a:gd name="T12" fmla="*/ 5 w 572"/>
                <a:gd name="T13" fmla="*/ 2 h 1000"/>
                <a:gd name="T14" fmla="*/ 5 w 572"/>
                <a:gd name="T15" fmla="*/ 2 h 1000"/>
                <a:gd name="T16" fmla="*/ 5 w 572"/>
                <a:gd name="T17" fmla="*/ 0 h 1000"/>
                <a:gd name="T18" fmla="*/ 6 w 572"/>
                <a:gd name="T19" fmla="*/ 0 h 1000"/>
                <a:gd name="T20" fmla="*/ 6 w 572"/>
                <a:gd name="T21" fmla="*/ 2 h 1000"/>
                <a:gd name="T22" fmla="*/ 8 w 572"/>
                <a:gd name="T23" fmla="*/ 2 h 1000"/>
                <a:gd name="T24" fmla="*/ 8 w 572"/>
                <a:gd name="T25" fmla="*/ 2 h 1000"/>
                <a:gd name="T26" fmla="*/ 10 w 572"/>
                <a:gd name="T27" fmla="*/ 2 h 1000"/>
                <a:gd name="T28" fmla="*/ 10 w 572"/>
                <a:gd name="T29" fmla="*/ 2 h 1000"/>
                <a:gd name="T30" fmla="*/ 10 w 572"/>
                <a:gd name="T31" fmla="*/ 0 h 1000"/>
                <a:gd name="T32" fmla="*/ 11 w 572"/>
                <a:gd name="T33" fmla="*/ 0 h 1000"/>
                <a:gd name="T34" fmla="*/ 11 w 572"/>
                <a:gd name="T35" fmla="*/ 20 h 1000"/>
                <a:gd name="T36" fmla="*/ 10 w 572"/>
                <a:gd name="T37" fmla="*/ 20 h 1000"/>
                <a:gd name="T38" fmla="*/ 10 w 572"/>
                <a:gd name="T39" fmla="*/ 20 h 1000"/>
                <a:gd name="T40" fmla="*/ 9 w 572"/>
                <a:gd name="T41" fmla="*/ 19 h 1000"/>
                <a:gd name="T42" fmla="*/ 8 w 572"/>
                <a:gd name="T43" fmla="*/ 18 h 1000"/>
                <a:gd name="T44" fmla="*/ 8 w 572"/>
                <a:gd name="T45" fmla="*/ 19 h 1000"/>
                <a:gd name="T46" fmla="*/ 6 w 572"/>
                <a:gd name="T47" fmla="*/ 20 h 1000"/>
                <a:gd name="T48" fmla="*/ 6 w 572"/>
                <a:gd name="T49" fmla="*/ 20 h 1000"/>
                <a:gd name="T50" fmla="*/ 5 w 572"/>
                <a:gd name="T51" fmla="*/ 20 h 1000"/>
                <a:gd name="T52" fmla="*/ 5 w 572"/>
                <a:gd name="T53" fmla="*/ 20 h 1000"/>
                <a:gd name="T54" fmla="*/ 5 w 572"/>
                <a:gd name="T55" fmla="*/ 19 h 1000"/>
                <a:gd name="T56" fmla="*/ 4 w 572"/>
                <a:gd name="T57" fmla="*/ 19 h 1000"/>
                <a:gd name="T58" fmla="*/ 2 w 572"/>
                <a:gd name="T59" fmla="*/ 19 h 1000"/>
                <a:gd name="T60" fmla="*/ 2 w 572"/>
                <a:gd name="T61" fmla="*/ 20 h 1000"/>
                <a:gd name="T62" fmla="*/ 2 w 572"/>
                <a:gd name="T63" fmla="*/ 20 h 1000"/>
                <a:gd name="T64" fmla="*/ 0 w 572"/>
                <a:gd name="T65" fmla="*/ 2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6350">
              <a:solidFill>
                <a:schemeClr val="accent1"/>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21" name="Group 20"/>
            <p:cNvGrpSpPr>
              <a:grpSpLocks/>
            </p:cNvGrpSpPr>
            <p:nvPr/>
          </p:nvGrpSpPr>
          <p:grpSpPr bwMode="auto">
            <a:xfrm>
              <a:off x="1700" y="1991"/>
              <a:ext cx="511" cy="330"/>
              <a:chOff x="2443" y="2350"/>
              <a:chExt cx="776" cy="499"/>
            </a:xfrm>
          </p:grpSpPr>
          <p:grpSp>
            <p:nvGrpSpPr>
              <p:cNvPr id="22" name="Group 21"/>
              <p:cNvGrpSpPr>
                <a:grpSpLocks/>
              </p:cNvGrpSpPr>
              <p:nvPr/>
            </p:nvGrpSpPr>
            <p:grpSpPr bwMode="auto">
              <a:xfrm>
                <a:off x="2443" y="2350"/>
                <a:ext cx="225" cy="499"/>
                <a:chOff x="2673" y="2255"/>
                <a:chExt cx="318" cy="704"/>
              </a:xfrm>
            </p:grpSpPr>
            <p:sp>
              <p:nvSpPr>
                <p:cNvPr id="29" name="AutoShape 2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0" name="Oval 29"/>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3" name="Group 22"/>
              <p:cNvGrpSpPr>
                <a:grpSpLocks/>
              </p:cNvGrpSpPr>
              <p:nvPr/>
            </p:nvGrpSpPr>
            <p:grpSpPr bwMode="auto">
              <a:xfrm>
                <a:off x="2718" y="2350"/>
                <a:ext cx="225" cy="499"/>
                <a:chOff x="2673" y="2255"/>
                <a:chExt cx="318" cy="704"/>
              </a:xfrm>
            </p:grpSpPr>
            <p:sp>
              <p:nvSpPr>
                <p:cNvPr id="27" name="AutoShape 2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8" name="Oval 27"/>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4" name="Group 23"/>
              <p:cNvGrpSpPr>
                <a:grpSpLocks/>
              </p:cNvGrpSpPr>
              <p:nvPr/>
            </p:nvGrpSpPr>
            <p:grpSpPr bwMode="auto">
              <a:xfrm>
                <a:off x="2994" y="2350"/>
                <a:ext cx="225" cy="499"/>
                <a:chOff x="2673" y="2255"/>
                <a:chExt cx="318" cy="704"/>
              </a:xfrm>
            </p:grpSpPr>
            <p:sp>
              <p:nvSpPr>
                <p:cNvPr id="25" name="AutoShape 2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6" name="Oval 25"/>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pic>
        <p:nvPicPr>
          <p:cNvPr id="2" name="Picture 1"/>
          <p:cNvPicPr>
            <a:picLocks noChangeAspect="1"/>
          </p:cNvPicPr>
          <p:nvPr/>
        </p:nvPicPr>
        <p:blipFill>
          <a:blip r:embed="rId2"/>
          <a:stretch>
            <a:fillRect/>
          </a:stretch>
        </p:blipFill>
        <p:spPr>
          <a:xfrm>
            <a:off x="761126" y="1552023"/>
            <a:ext cx="7502840" cy="3029647"/>
          </a:xfrm>
          <a:prstGeom prst="rect">
            <a:avLst/>
          </a:prstGeom>
          <a:ln>
            <a:solidFill>
              <a:schemeClr val="tx2">
                <a:lumMod val="95000"/>
                <a:lumOff val="5000"/>
              </a:schemeClr>
            </a:solidFill>
          </a:ln>
        </p:spPr>
      </p:pic>
      <p:cxnSp>
        <p:nvCxnSpPr>
          <p:cNvPr id="8" name="Straight Arrow Connector 7"/>
          <p:cNvCxnSpPr/>
          <p:nvPr/>
        </p:nvCxnSpPr>
        <p:spPr>
          <a:xfrm flipV="1">
            <a:off x="2419815" y="2776654"/>
            <a:ext cx="880946" cy="1624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66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Creating trouble tickets in </a:t>
            </a:r>
            <a:r>
              <a:rPr lang="en-US" err="1"/>
              <a:t>Gosu</a:t>
            </a:r>
            <a:endParaRPr lang="en-US"/>
          </a:p>
        </p:txBody>
      </p:sp>
      <p:sp>
        <p:nvSpPr>
          <p:cNvPr id="5" name="Content Placeholder 4"/>
          <p:cNvSpPr>
            <a:spLocks noGrp="1"/>
          </p:cNvSpPr>
          <p:nvPr>
            <p:ph sz="quarter" idx="13"/>
          </p:nvPr>
        </p:nvSpPr>
        <p:spPr>
          <a:xfrm>
            <a:off x="381000" y="869405"/>
            <a:ext cx="8274627" cy="3578224"/>
          </a:xfrm>
        </p:spPr>
        <p:txBody>
          <a:bodyPr>
            <a:noAutofit/>
          </a:bodyPr>
          <a:lstStyle/>
          <a:p>
            <a:pPr lvl="1"/>
            <a:r>
              <a:rPr lang="en-US" sz="1800">
                <a:latin typeface="+mn-lt"/>
              </a:rPr>
              <a:t>Use the </a:t>
            </a:r>
            <a:r>
              <a:rPr lang="en-US" sz="1800" b="1" err="1">
                <a:latin typeface="+mn-lt"/>
                <a:cs typeface="Courier New" pitchFamily="49" charset="0"/>
              </a:rPr>
              <a:t>CreateTroubleTicketHelper</a:t>
            </a:r>
            <a:r>
              <a:rPr lang="en-US" sz="1800">
                <a:latin typeface="+mn-lt"/>
              </a:rPr>
              <a:t> class</a:t>
            </a:r>
            <a:br>
              <a:rPr lang="en-US" sz="1600">
                <a:latin typeface="+mn-lt"/>
              </a:rPr>
            </a:br>
            <a:br>
              <a:rPr lang="en-US" sz="1600">
                <a:latin typeface="+mn-lt"/>
              </a:rPr>
            </a:br>
            <a:endParaRPr lang="en-US" sz="1600">
              <a:latin typeface="+mn-lt"/>
            </a:endParaRPr>
          </a:p>
          <a:p>
            <a:endParaRPr lang="en-US" sz="2000">
              <a:latin typeface="+mn-lt"/>
            </a:endParaRPr>
          </a:p>
          <a:p>
            <a:pPr>
              <a:buFont typeface="Arial" charset="0"/>
              <a:buChar char="•"/>
            </a:pPr>
            <a:endParaRPr lang="en-US" sz="2000">
              <a:latin typeface="+mn-lt"/>
            </a:endParaRPr>
          </a:p>
          <a:p>
            <a:pPr>
              <a:buFont typeface="Arial" charset="0"/>
              <a:buChar char="•"/>
            </a:pPr>
            <a:endParaRPr lang="en-US" sz="2000">
              <a:latin typeface="+mn-lt"/>
            </a:endParaRPr>
          </a:p>
          <a:p>
            <a:pPr>
              <a:buFont typeface="Arial" charset="0"/>
              <a:buChar char="•"/>
            </a:pPr>
            <a:endParaRPr lang="en-US" sz="2000">
              <a:latin typeface="+mn-lt"/>
            </a:endParaRPr>
          </a:p>
          <a:p>
            <a:pPr lvl="1"/>
            <a:r>
              <a:rPr lang="en-US" sz="1600">
                <a:latin typeface="+mn-lt"/>
              </a:rPr>
              <a:t>You can use similar code to create a </a:t>
            </a:r>
            <a:br>
              <a:rPr lang="en-US" sz="1600">
                <a:latin typeface="+mn-lt"/>
              </a:rPr>
            </a:br>
            <a:r>
              <a:rPr lang="en-US" sz="1600">
                <a:latin typeface="+mn-lt"/>
              </a:rPr>
              <a:t>trouble ticket for an account or policy period</a:t>
            </a:r>
          </a:p>
          <a:p>
            <a:endParaRPr lang="en-US" sz="1600">
              <a:latin typeface="+mn-lt"/>
            </a:endParaRP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grpSp>
        <p:nvGrpSpPr>
          <p:cNvPr id="19" name="Group 18"/>
          <p:cNvGrpSpPr>
            <a:grpSpLocks/>
          </p:cNvGrpSpPr>
          <p:nvPr/>
        </p:nvGrpSpPr>
        <p:grpSpPr bwMode="auto">
          <a:xfrm>
            <a:off x="7640171" y="291419"/>
            <a:ext cx="1008431" cy="580679"/>
            <a:chOff x="1581" y="1940"/>
            <a:chExt cx="757" cy="433"/>
          </a:xfrm>
        </p:grpSpPr>
        <p:sp>
          <p:nvSpPr>
            <p:cNvPr id="20" name="Freeform 19"/>
            <p:cNvSpPr>
              <a:spLocks/>
            </p:cNvSpPr>
            <p:nvPr/>
          </p:nvSpPr>
          <p:spPr bwMode="auto">
            <a:xfrm rot="5400000">
              <a:off x="1743" y="1778"/>
              <a:ext cx="433" cy="757"/>
            </a:xfrm>
            <a:custGeom>
              <a:avLst/>
              <a:gdLst>
                <a:gd name="T0" fmla="*/ 0 w 572"/>
                <a:gd name="T1" fmla="*/ 20 h 1000"/>
                <a:gd name="T2" fmla="*/ 0 w 572"/>
                <a:gd name="T3" fmla="*/ 0 h 1000"/>
                <a:gd name="T4" fmla="*/ 2 w 572"/>
                <a:gd name="T5" fmla="*/ 0 h 1000"/>
                <a:gd name="T6" fmla="*/ 2 w 572"/>
                <a:gd name="T7" fmla="*/ 2 h 1000"/>
                <a:gd name="T8" fmla="*/ 3 w 572"/>
                <a:gd name="T9" fmla="*/ 2 h 1000"/>
                <a:gd name="T10" fmla="*/ 4 w 572"/>
                <a:gd name="T11" fmla="*/ 2 h 1000"/>
                <a:gd name="T12" fmla="*/ 5 w 572"/>
                <a:gd name="T13" fmla="*/ 2 h 1000"/>
                <a:gd name="T14" fmla="*/ 5 w 572"/>
                <a:gd name="T15" fmla="*/ 2 h 1000"/>
                <a:gd name="T16" fmla="*/ 5 w 572"/>
                <a:gd name="T17" fmla="*/ 0 h 1000"/>
                <a:gd name="T18" fmla="*/ 6 w 572"/>
                <a:gd name="T19" fmla="*/ 0 h 1000"/>
                <a:gd name="T20" fmla="*/ 6 w 572"/>
                <a:gd name="T21" fmla="*/ 2 h 1000"/>
                <a:gd name="T22" fmla="*/ 8 w 572"/>
                <a:gd name="T23" fmla="*/ 2 h 1000"/>
                <a:gd name="T24" fmla="*/ 8 w 572"/>
                <a:gd name="T25" fmla="*/ 2 h 1000"/>
                <a:gd name="T26" fmla="*/ 10 w 572"/>
                <a:gd name="T27" fmla="*/ 2 h 1000"/>
                <a:gd name="T28" fmla="*/ 10 w 572"/>
                <a:gd name="T29" fmla="*/ 2 h 1000"/>
                <a:gd name="T30" fmla="*/ 10 w 572"/>
                <a:gd name="T31" fmla="*/ 0 h 1000"/>
                <a:gd name="T32" fmla="*/ 11 w 572"/>
                <a:gd name="T33" fmla="*/ 0 h 1000"/>
                <a:gd name="T34" fmla="*/ 11 w 572"/>
                <a:gd name="T35" fmla="*/ 20 h 1000"/>
                <a:gd name="T36" fmla="*/ 10 w 572"/>
                <a:gd name="T37" fmla="*/ 20 h 1000"/>
                <a:gd name="T38" fmla="*/ 10 w 572"/>
                <a:gd name="T39" fmla="*/ 20 h 1000"/>
                <a:gd name="T40" fmla="*/ 9 w 572"/>
                <a:gd name="T41" fmla="*/ 19 h 1000"/>
                <a:gd name="T42" fmla="*/ 8 w 572"/>
                <a:gd name="T43" fmla="*/ 18 h 1000"/>
                <a:gd name="T44" fmla="*/ 8 w 572"/>
                <a:gd name="T45" fmla="*/ 19 h 1000"/>
                <a:gd name="T46" fmla="*/ 6 w 572"/>
                <a:gd name="T47" fmla="*/ 20 h 1000"/>
                <a:gd name="T48" fmla="*/ 6 w 572"/>
                <a:gd name="T49" fmla="*/ 20 h 1000"/>
                <a:gd name="T50" fmla="*/ 5 w 572"/>
                <a:gd name="T51" fmla="*/ 20 h 1000"/>
                <a:gd name="T52" fmla="*/ 5 w 572"/>
                <a:gd name="T53" fmla="*/ 20 h 1000"/>
                <a:gd name="T54" fmla="*/ 5 w 572"/>
                <a:gd name="T55" fmla="*/ 19 h 1000"/>
                <a:gd name="T56" fmla="*/ 4 w 572"/>
                <a:gd name="T57" fmla="*/ 19 h 1000"/>
                <a:gd name="T58" fmla="*/ 2 w 572"/>
                <a:gd name="T59" fmla="*/ 19 h 1000"/>
                <a:gd name="T60" fmla="*/ 2 w 572"/>
                <a:gd name="T61" fmla="*/ 20 h 1000"/>
                <a:gd name="T62" fmla="*/ 2 w 572"/>
                <a:gd name="T63" fmla="*/ 20 h 1000"/>
                <a:gd name="T64" fmla="*/ 0 w 572"/>
                <a:gd name="T65" fmla="*/ 2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6350">
              <a:solidFill>
                <a:schemeClr val="accent1"/>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21" name="Group 20"/>
            <p:cNvGrpSpPr>
              <a:grpSpLocks/>
            </p:cNvGrpSpPr>
            <p:nvPr/>
          </p:nvGrpSpPr>
          <p:grpSpPr bwMode="auto">
            <a:xfrm>
              <a:off x="1700" y="1991"/>
              <a:ext cx="511" cy="330"/>
              <a:chOff x="2443" y="2350"/>
              <a:chExt cx="776" cy="499"/>
            </a:xfrm>
          </p:grpSpPr>
          <p:grpSp>
            <p:nvGrpSpPr>
              <p:cNvPr id="22" name="Group 21"/>
              <p:cNvGrpSpPr>
                <a:grpSpLocks/>
              </p:cNvGrpSpPr>
              <p:nvPr/>
            </p:nvGrpSpPr>
            <p:grpSpPr bwMode="auto">
              <a:xfrm>
                <a:off x="2443" y="2350"/>
                <a:ext cx="225" cy="499"/>
                <a:chOff x="2673" y="2255"/>
                <a:chExt cx="318" cy="704"/>
              </a:xfrm>
            </p:grpSpPr>
            <p:sp>
              <p:nvSpPr>
                <p:cNvPr id="29" name="AutoShape 2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0" name="Oval 29"/>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3" name="Group 22"/>
              <p:cNvGrpSpPr>
                <a:grpSpLocks/>
              </p:cNvGrpSpPr>
              <p:nvPr/>
            </p:nvGrpSpPr>
            <p:grpSpPr bwMode="auto">
              <a:xfrm>
                <a:off x="2718" y="2350"/>
                <a:ext cx="225" cy="499"/>
                <a:chOff x="2673" y="2255"/>
                <a:chExt cx="318" cy="704"/>
              </a:xfrm>
            </p:grpSpPr>
            <p:sp>
              <p:nvSpPr>
                <p:cNvPr id="27" name="AutoShape 2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8" name="Oval 27"/>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4" name="Group 23"/>
              <p:cNvGrpSpPr>
                <a:grpSpLocks/>
              </p:cNvGrpSpPr>
              <p:nvPr/>
            </p:nvGrpSpPr>
            <p:grpSpPr bwMode="auto">
              <a:xfrm>
                <a:off x="2994" y="2350"/>
                <a:ext cx="225" cy="499"/>
                <a:chOff x="2673" y="2255"/>
                <a:chExt cx="318" cy="704"/>
              </a:xfrm>
            </p:grpSpPr>
            <p:sp>
              <p:nvSpPr>
                <p:cNvPr id="25" name="AutoShape 2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6" name="Oval 25"/>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pic>
        <p:nvPicPr>
          <p:cNvPr id="2" name="Picture 1"/>
          <p:cNvPicPr>
            <a:picLocks noChangeAspect="1"/>
          </p:cNvPicPr>
          <p:nvPr/>
        </p:nvPicPr>
        <p:blipFill>
          <a:blip r:embed="rId2"/>
          <a:stretch>
            <a:fillRect/>
          </a:stretch>
        </p:blipFill>
        <p:spPr>
          <a:xfrm>
            <a:off x="889288" y="1425324"/>
            <a:ext cx="7258050" cy="1450048"/>
          </a:xfrm>
          <a:prstGeom prst="rect">
            <a:avLst/>
          </a:prstGeom>
          <a:ln>
            <a:solidFill>
              <a:schemeClr val="accent5"/>
            </a:solidFill>
          </a:ln>
        </p:spPr>
      </p:pic>
      <p:sp>
        <p:nvSpPr>
          <p:cNvPr id="7" name="Rectangle 6"/>
          <p:cNvSpPr/>
          <p:nvPr/>
        </p:nvSpPr>
        <p:spPr>
          <a:xfrm>
            <a:off x="5574757" y="3345792"/>
            <a:ext cx="2421314" cy="738664"/>
          </a:xfrm>
          <a:prstGeom prst="rect">
            <a:avLst/>
          </a:prstGeom>
          <a:ln>
            <a:solidFill>
              <a:schemeClr val="accent5"/>
            </a:solidFill>
          </a:ln>
        </p:spPr>
        <p:txBody>
          <a:bodyPr wrap="square">
            <a:spAutoFit/>
          </a:bodyPr>
          <a:lstStyle/>
          <a:p>
            <a:r>
              <a:rPr lang="en-US" sz="1400" b="1">
                <a:solidFill>
                  <a:srgbClr val="D33941"/>
                </a:solidFill>
                <a:latin typeface="Arial" charset="0"/>
              </a:rPr>
              <a:t>Owner of trouble ticket, which can be an account, producer, or policy period</a:t>
            </a:r>
          </a:p>
        </p:txBody>
      </p:sp>
      <p:sp>
        <p:nvSpPr>
          <p:cNvPr id="8" name="Rounded Rectangle 7"/>
          <p:cNvSpPr/>
          <p:nvPr/>
        </p:nvSpPr>
        <p:spPr>
          <a:xfrm>
            <a:off x="4939990" y="2051630"/>
            <a:ext cx="825190" cy="22321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574757" y="2274849"/>
            <a:ext cx="692228" cy="10709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9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Attaching entities to a trouble ticket</a:t>
            </a:r>
          </a:p>
        </p:txBody>
      </p:sp>
      <p:sp>
        <p:nvSpPr>
          <p:cNvPr id="5" name="Content Placeholder 4"/>
          <p:cNvSpPr>
            <a:spLocks noGrp="1"/>
          </p:cNvSpPr>
          <p:nvPr>
            <p:ph sz="quarter" idx="13"/>
          </p:nvPr>
        </p:nvSpPr>
        <p:spPr>
          <a:xfrm>
            <a:off x="381000" y="896703"/>
            <a:ext cx="8274627" cy="3578224"/>
          </a:xfrm>
        </p:spPr>
        <p:txBody>
          <a:bodyPr>
            <a:noAutofit/>
          </a:bodyPr>
          <a:lstStyle/>
          <a:p>
            <a:pPr marL="285750" indent="-285750">
              <a:buFont typeface="Arial" panose="020B0604020202020204" pitchFamily="34" charset="0"/>
              <a:buChar char="•"/>
            </a:pPr>
            <a:r>
              <a:rPr lang="en-US" sz="1600">
                <a:latin typeface="+mn-lt"/>
              </a:rPr>
              <a:t>You can associate a trouble ticket with one or more accounts, producers, and/or policies</a:t>
            </a:r>
          </a:p>
          <a:p>
            <a:pPr marL="457200" lvl="1" indent="-285750"/>
            <a:r>
              <a:rPr lang="en-US">
                <a:latin typeface="+mn-lt"/>
              </a:rPr>
              <a:t>Use </a:t>
            </a:r>
            <a:r>
              <a:rPr lang="en-US" b="1" err="1">
                <a:solidFill>
                  <a:srgbClr val="04628C"/>
                </a:solidFill>
                <a:latin typeface="+mn-lt"/>
              </a:rPr>
              <a:t>ttHelper.linkTroubleTicket</a:t>
            </a:r>
            <a:r>
              <a:rPr lang="en-US" b="1">
                <a:solidFill>
                  <a:srgbClr val="04628C"/>
                </a:solidFill>
                <a:latin typeface="+mn-lt"/>
              </a:rPr>
              <a:t> &lt;entity&gt;( ) </a:t>
            </a:r>
            <a:r>
              <a:rPr lang="en-US">
                <a:latin typeface="+mn-lt"/>
              </a:rPr>
              <a:t>method</a:t>
            </a:r>
          </a:p>
          <a:p>
            <a:pPr marL="457200" lvl="1" indent="-285750"/>
            <a:endParaRPr lang="en-US">
              <a:latin typeface="+mn-lt"/>
            </a:endParaRPr>
          </a:p>
          <a:p>
            <a:pPr marL="457200" lvl="1" indent="-285750"/>
            <a:endParaRPr lang="en-US">
              <a:latin typeface="+mn-lt"/>
            </a:endParaRPr>
          </a:p>
          <a:p>
            <a:pPr marL="457200" lvl="1" indent="-285750"/>
            <a:endParaRPr lang="en-US">
              <a:latin typeface="+mn-lt"/>
            </a:endParaRPr>
          </a:p>
          <a:p>
            <a:pPr marL="457200" lvl="1" indent="-285750"/>
            <a:endParaRPr lang="en-US">
              <a:latin typeface="+mn-lt"/>
            </a:endParaRPr>
          </a:p>
          <a:p>
            <a:pPr marL="457200" lvl="1" indent="-285750"/>
            <a:endParaRPr lang="en-US">
              <a:latin typeface="+mn-lt"/>
            </a:endParaRPr>
          </a:p>
          <a:p>
            <a:pPr marL="457200" lvl="1" indent="-285750"/>
            <a:r>
              <a:rPr lang="en-US">
                <a:latin typeface="+mn-lt"/>
              </a:rPr>
              <a:t>Example :</a:t>
            </a:r>
          </a:p>
          <a:p>
            <a:pPr lvl="1"/>
            <a:endParaRPr lang="en-US" sz="1500"/>
          </a:p>
          <a:p>
            <a:pPr lvl="1"/>
            <a:endParaRPr lang="en-US" sz="1500"/>
          </a:p>
          <a:p>
            <a:pPr lvl="1"/>
            <a:endParaRPr lang="en-US" sz="1500"/>
          </a:p>
          <a:p>
            <a:pPr lvl="1"/>
            <a:endParaRPr lang="en-US" sz="1500"/>
          </a:p>
          <a:p>
            <a:pPr lvl="1"/>
            <a:endParaRPr lang="en-US" sz="1500"/>
          </a:p>
          <a:p>
            <a:pPr marL="0" lvl="1" indent="0">
              <a:buNone/>
            </a:pPr>
            <a:endParaRPr lang="en-US" sz="1500"/>
          </a:p>
          <a:p>
            <a:endParaRPr lang="en-US" sz="1600">
              <a:latin typeface="+mn-lt"/>
            </a:endParaRP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grpSp>
        <p:nvGrpSpPr>
          <p:cNvPr id="19" name="Group 18"/>
          <p:cNvGrpSpPr>
            <a:grpSpLocks/>
          </p:cNvGrpSpPr>
          <p:nvPr/>
        </p:nvGrpSpPr>
        <p:grpSpPr bwMode="auto">
          <a:xfrm>
            <a:off x="7647196" y="188927"/>
            <a:ext cx="1008431" cy="580679"/>
            <a:chOff x="1581" y="1940"/>
            <a:chExt cx="757" cy="433"/>
          </a:xfrm>
        </p:grpSpPr>
        <p:sp>
          <p:nvSpPr>
            <p:cNvPr id="20" name="Freeform 19"/>
            <p:cNvSpPr>
              <a:spLocks/>
            </p:cNvSpPr>
            <p:nvPr/>
          </p:nvSpPr>
          <p:spPr bwMode="auto">
            <a:xfrm rot="5400000">
              <a:off x="1743" y="1778"/>
              <a:ext cx="433" cy="757"/>
            </a:xfrm>
            <a:custGeom>
              <a:avLst/>
              <a:gdLst>
                <a:gd name="T0" fmla="*/ 0 w 572"/>
                <a:gd name="T1" fmla="*/ 20 h 1000"/>
                <a:gd name="T2" fmla="*/ 0 w 572"/>
                <a:gd name="T3" fmla="*/ 0 h 1000"/>
                <a:gd name="T4" fmla="*/ 2 w 572"/>
                <a:gd name="T5" fmla="*/ 0 h 1000"/>
                <a:gd name="T6" fmla="*/ 2 w 572"/>
                <a:gd name="T7" fmla="*/ 2 h 1000"/>
                <a:gd name="T8" fmla="*/ 3 w 572"/>
                <a:gd name="T9" fmla="*/ 2 h 1000"/>
                <a:gd name="T10" fmla="*/ 4 w 572"/>
                <a:gd name="T11" fmla="*/ 2 h 1000"/>
                <a:gd name="T12" fmla="*/ 5 w 572"/>
                <a:gd name="T13" fmla="*/ 2 h 1000"/>
                <a:gd name="T14" fmla="*/ 5 w 572"/>
                <a:gd name="T15" fmla="*/ 2 h 1000"/>
                <a:gd name="T16" fmla="*/ 5 w 572"/>
                <a:gd name="T17" fmla="*/ 0 h 1000"/>
                <a:gd name="T18" fmla="*/ 6 w 572"/>
                <a:gd name="T19" fmla="*/ 0 h 1000"/>
                <a:gd name="T20" fmla="*/ 6 w 572"/>
                <a:gd name="T21" fmla="*/ 2 h 1000"/>
                <a:gd name="T22" fmla="*/ 8 w 572"/>
                <a:gd name="T23" fmla="*/ 2 h 1000"/>
                <a:gd name="T24" fmla="*/ 8 w 572"/>
                <a:gd name="T25" fmla="*/ 2 h 1000"/>
                <a:gd name="T26" fmla="*/ 10 w 572"/>
                <a:gd name="T27" fmla="*/ 2 h 1000"/>
                <a:gd name="T28" fmla="*/ 10 w 572"/>
                <a:gd name="T29" fmla="*/ 2 h 1000"/>
                <a:gd name="T30" fmla="*/ 10 w 572"/>
                <a:gd name="T31" fmla="*/ 0 h 1000"/>
                <a:gd name="T32" fmla="*/ 11 w 572"/>
                <a:gd name="T33" fmla="*/ 0 h 1000"/>
                <a:gd name="T34" fmla="*/ 11 w 572"/>
                <a:gd name="T35" fmla="*/ 20 h 1000"/>
                <a:gd name="T36" fmla="*/ 10 w 572"/>
                <a:gd name="T37" fmla="*/ 20 h 1000"/>
                <a:gd name="T38" fmla="*/ 10 w 572"/>
                <a:gd name="T39" fmla="*/ 20 h 1000"/>
                <a:gd name="T40" fmla="*/ 9 w 572"/>
                <a:gd name="T41" fmla="*/ 19 h 1000"/>
                <a:gd name="T42" fmla="*/ 8 w 572"/>
                <a:gd name="T43" fmla="*/ 18 h 1000"/>
                <a:gd name="T44" fmla="*/ 8 w 572"/>
                <a:gd name="T45" fmla="*/ 19 h 1000"/>
                <a:gd name="T46" fmla="*/ 6 w 572"/>
                <a:gd name="T47" fmla="*/ 20 h 1000"/>
                <a:gd name="T48" fmla="*/ 6 w 572"/>
                <a:gd name="T49" fmla="*/ 20 h 1000"/>
                <a:gd name="T50" fmla="*/ 5 w 572"/>
                <a:gd name="T51" fmla="*/ 20 h 1000"/>
                <a:gd name="T52" fmla="*/ 5 w 572"/>
                <a:gd name="T53" fmla="*/ 20 h 1000"/>
                <a:gd name="T54" fmla="*/ 5 w 572"/>
                <a:gd name="T55" fmla="*/ 19 h 1000"/>
                <a:gd name="T56" fmla="*/ 4 w 572"/>
                <a:gd name="T57" fmla="*/ 19 h 1000"/>
                <a:gd name="T58" fmla="*/ 2 w 572"/>
                <a:gd name="T59" fmla="*/ 19 h 1000"/>
                <a:gd name="T60" fmla="*/ 2 w 572"/>
                <a:gd name="T61" fmla="*/ 20 h 1000"/>
                <a:gd name="T62" fmla="*/ 2 w 572"/>
                <a:gd name="T63" fmla="*/ 20 h 1000"/>
                <a:gd name="T64" fmla="*/ 0 w 572"/>
                <a:gd name="T65" fmla="*/ 2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6350">
              <a:solidFill>
                <a:schemeClr val="accent1"/>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21" name="Group 20"/>
            <p:cNvGrpSpPr>
              <a:grpSpLocks/>
            </p:cNvGrpSpPr>
            <p:nvPr/>
          </p:nvGrpSpPr>
          <p:grpSpPr bwMode="auto">
            <a:xfrm>
              <a:off x="1700" y="1991"/>
              <a:ext cx="511" cy="330"/>
              <a:chOff x="2443" y="2350"/>
              <a:chExt cx="776" cy="499"/>
            </a:xfrm>
          </p:grpSpPr>
          <p:grpSp>
            <p:nvGrpSpPr>
              <p:cNvPr id="22" name="Group 21"/>
              <p:cNvGrpSpPr>
                <a:grpSpLocks/>
              </p:cNvGrpSpPr>
              <p:nvPr/>
            </p:nvGrpSpPr>
            <p:grpSpPr bwMode="auto">
              <a:xfrm>
                <a:off x="2443" y="2350"/>
                <a:ext cx="225" cy="499"/>
                <a:chOff x="2673" y="2255"/>
                <a:chExt cx="318" cy="704"/>
              </a:xfrm>
            </p:grpSpPr>
            <p:sp>
              <p:nvSpPr>
                <p:cNvPr id="29" name="AutoShape 2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0" name="Oval 29"/>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3" name="Group 22"/>
              <p:cNvGrpSpPr>
                <a:grpSpLocks/>
              </p:cNvGrpSpPr>
              <p:nvPr/>
            </p:nvGrpSpPr>
            <p:grpSpPr bwMode="auto">
              <a:xfrm>
                <a:off x="2718" y="2350"/>
                <a:ext cx="225" cy="499"/>
                <a:chOff x="2673" y="2255"/>
                <a:chExt cx="318" cy="704"/>
              </a:xfrm>
            </p:grpSpPr>
            <p:sp>
              <p:nvSpPr>
                <p:cNvPr id="27" name="AutoShape 2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8" name="Oval 27"/>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4" name="Group 23"/>
              <p:cNvGrpSpPr>
                <a:grpSpLocks/>
              </p:cNvGrpSpPr>
              <p:nvPr/>
            </p:nvGrpSpPr>
            <p:grpSpPr bwMode="auto">
              <a:xfrm>
                <a:off x="2994" y="2350"/>
                <a:ext cx="225" cy="499"/>
                <a:chOff x="2673" y="2255"/>
                <a:chExt cx="318" cy="704"/>
              </a:xfrm>
            </p:grpSpPr>
            <p:sp>
              <p:nvSpPr>
                <p:cNvPr id="25" name="AutoShape 2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6" name="Oval 25"/>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pic>
        <p:nvPicPr>
          <p:cNvPr id="6" name="Picture 5"/>
          <p:cNvPicPr>
            <a:picLocks noChangeAspect="1"/>
          </p:cNvPicPr>
          <p:nvPr/>
        </p:nvPicPr>
        <p:blipFill rotWithShape="1">
          <a:blip r:embed="rId2"/>
          <a:srcRect l="58969" t="41674" r="4568" b="39003"/>
          <a:stretch/>
        </p:blipFill>
        <p:spPr>
          <a:xfrm>
            <a:off x="1535339" y="1528280"/>
            <a:ext cx="5467628" cy="1300485"/>
          </a:xfrm>
          <a:prstGeom prst="rect">
            <a:avLst/>
          </a:prstGeom>
          <a:ln>
            <a:solidFill>
              <a:schemeClr val="accent5"/>
            </a:solidFill>
          </a:ln>
        </p:spPr>
      </p:pic>
      <p:pic>
        <p:nvPicPr>
          <p:cNvPr id="9" name="Picture 8"/>
          <p:cNvPicPr>
            <a:picLocks noChangeAspect="1"/>
          </p:cNvPicPr>
          <p:nvPr/>
        </p:nvPicPr>
        <p:blipFill>
          <a:blip r:embed="rId3"/>
          <a:stretch>
            <a:fillRect/>
          </a:stretch>
        </p:blipFill>
        <p:spPr>
          <a:xfrm>
            <a:off x="1535338" y="3222921"/>
            <a:ext cx="5746409" cy="1495425"/>
          </a:xfrm>
          <a:prstGeom prst="rect">
            <a:avLst/>
          </a:prstGeom>
          <a:ln>
            <a:solidFill>
              <a:schemeClr val="accent5"/>
            </a:solidFill>
          </a:ln>
        </p:spPr>
      </p:pic>
      <p:sp>
        <p:nvSpPr>
          <p:cNvPr id="11" name="TextBox 10"/>
          <p:cNvSpPr txBox="1"/>
          <p:nvPr/>
        </p:nvSpPr>
        <p:spPr>
          <a:xfrm>
            <a:off x="4159405" y="2949073"/>
            <a:ext cx="3487791" cy="246221"/>
          </a:xfrm>
          <a:prstGeom prst="rect">
            <a:avLst/>
          </a:prstGeom>
        </p:spPr>
        <p:txBody>
          <a:bodyPr wrap="square" lIns="0" tIns="0" rIns="0" bIns="0" rtlCol="0">
            <a:spAutoFit/>
          </a:bodyPr>
          <a:lstStyle/>
          <a:p>
            <a:pPr algn="l"/>
            <a:r>
              <a:rPr lang="en-US" sz="1600" b="1">
                <a:solidFill>
                  <a:srgbClr val="FF0000"/>
                </a:solidFill>
              </a:rPr>
              <a:t>Account </a:t>
            </a:r>
            <a:r>
              <a:rPr lang="en-US" sz="1600" b="1" err="1">
                <a:solidFill>
                  <a:srgbClr val="FF0000"/>
                </a:solidFill>
              </a:rPr>
              <a:t>Preupdate</a:t>
            </a:r>
            <a:r>
              <a:rPr lang="en-US" sz="1600" b="1">
                <a:solidFill>
                  <a:srgbClr val="FF0000"/>
                </a:solidFill>
              </a:rPr>
              <a:t> rule</a:t>
            </a:r>
          </a:p>
        </p:txBody>
      </p:sp>
      <p:sp>
        <p:nvSpPr>
          <p:cNvPr id="12" name="Rectangle 11"/>
          <p:cNvSpPr/>
          <p:nvPr/>
        </p:nvSpPr>
        <p:spPr>
          <a:xfrm>
            <a:off x="1460806" y="4296511"/>
            <a:ext cx="5910147" cy="186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58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Creating trouble tickets</a:t>
            </a:r>
          </a:p>
          <a:p>
            <a:pPr>
              <a:lnSpc>
                <a:spcPct val="150000"/>
              </a:lnSpc>
              <a:buFont typeface="Arial" charset="0"/>
              <a:buChar char="•"/>
            </a:pPr>
            <a:r>
              <a:rPr lang="en-US" sz="2100"/>
              <a:t>Assigning trouble tickets</a:t>
            </a:r>
          </a:p>
          <a:p>
            <a:pPr>
              <a:lnSpc>
                <a:spcPct val="150000"/>
              </a:lnSpc>
              <a:buFont typeface="Wingdings 3" pitchFamily="18" charset="2"/>
              <a:buNone/>
            </a:pPr>
            <a:endParaRPr lang="en-US" sz="2100">
              <a:solidFill>
                <a:srgbClr val="C0C0C0"/>
              </a:solidFill>
            </a:endParaRPr>
          </a:p>
          <a:p>
            <a:pPr>
              <a:lnSpc>
                <a:spcPct val="150000"/>
              </a:lnSpc>
              <a:buFont typeface="Wingdings 3" pitchFamily="18" charset="2"/>
              <a:buNone/>
            </a:pPr>
            <a:endParaRPr lang="en-US" sz="2100">
              <a:solidFill>
                <a:srgbClr val="C0C0C0"/>
              </a:solidFill>
            </a:endParaRPr>
          </a:p>
        </p:txBody>
      </p:sp>
    </p:spTree>
    <p:extLst>
      <p:ext uri="{BB962C8B-B14F-4D97-AF65-F5344CB8AC3E}">
        <p14:creationId xmlns:p14="http://schemas.microsoft.com/office/powerpoint/2010/main" val="19736565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475019" y="1655616"/>
            <a:ext cx="1282619" cy="823934"/>
          </a:xfrm>
          <a:prstGeom prst="rect">
            <a:avLst/>
          </a:prstGeom>
          <a:solidFill>
            <a:schemeClr val="bg1"/>
          </a:solidFill>
          <a:ln>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p:txBody>
          <a:bodyPr/>
          <a:lstStyle/>
          <a:p>
            <a:pPr eaLnBrk="1" hangingPunct="1"/>
            <a:r>
              <a:rPr lang="en-US"/>
              <a:t>Review: Assignment in BillingCenter</a:t>
            </a:r>
          </a:p>
        </p:txBody>
      </p:sp>
      <p:sp>
        <p:nvSpPr>
          <p:cNvPr id="12291" name="Rectangle 4"/>
          <p:cNvSpPr>
            <a:spLocks noGrp="1" noChangeArrowheads="1"/>
          </p:cNvSpPr>
          <p:nvPr>
            <p:ph idx="1"/>
          </p:nvPr>
        </p:nvSpPr>
        <p:spPr>
          <a:xfrm>
            <a:off x="384049" y="812469"/>
            <a:ext cx="8202390" cy="3826438"/>
          </a:xfrm>
        </p:spPr>
        <p:txBody>
          <a:bodyPr/>
          <a:lstStyle/>
          <a:p>
            <a:pPr marL="285750" indent="-285750"/>
            <a:r>
              <a:rPr lang="en-US"/>
              <a:t>In the base application, only activities and trouble tickets are assignable in the UI and through business rules</a:t>
            </a:r>
          </a:p>
          <a:p>
            <a:pPr marL="285750" indent="-285750"/>
            <a:endParaRPr lang="en-US"/>
          </a:p>
          <a:p>
            <a:pPr marL="285750" indent="-285750"/>
            <a:endParaRPr lang="en-US"/>
          </a:p>
          <a:p>
            <a:pPr marL="285750" indent="-285750"/>
            <a:endParaRPr lang="en-US"/>
          </a:p>
          <a:p>
            <a:pPr marL="285750" indent="-285750"/>
            <a:endParaRPr lang="en-US"/>
          </a:p>
          <a:p>
            <a:pPr marL="285750" indent="-285750"/>
            <a:endParaRPr lang="en-US"/>
          </a:p>
          <a:p>
            <a:pPr marL="285750" indent="-285750"/>
            <a:endParaRPr lang="en-US"/>
          </a:p>
          <a:p>
            <a:pPr marL="285750" indent="-285750"/>
            <a:endParaRPr lang="en-US"/>
          </a:p>
          <a:p>
            <a:pPr marL="285750" indent="-285750"/>
            <a:r>
              <a:rPr lang="en-US">
                <a:ea typeface="Calibri" pitchFamily="34" charset="0"/>
                <a:cs typeface="Calibri" pitchFamily="34" charset="0"/>
              </a:rPr>
              <a:t>Assignment is either explicit or rule based</a:t>
            </a:r>
          </a:p>
          <a:p>
            <a:pPr marL="285750" indent="-285750"/>
            <a:endParaRPr lang="en-US"/>
          </a:p>
        </p:txBody>
      </p:sp>
      <p:grpSp>
        <p:nvGrpSpPr>
          <p:cNvPr id="12293" name="Group 64"/>
          <p:cNvGrpSpPr>
            <a:grpSpLocks/>
          </p:cNvGrpSpPr>
          <p:nvPr/>
        </p:nvGrpSpPr>
        <p:grpSpPr bwMode="auto">
          <a:xfrm>
            <a:off x="5719761" y="2761608"/>
            <a:ext cx="909093" cy="946000"/>
            <a:chOff x="4411" y="2588"/>
            <a:chExt cx="510" cy="531"/>
          </a:xfrm>
        </p:grpSpPr>
        <p:sp>
          <p:nvSpPr>
            <p:cNvPr id="12318" name="AutoShape 65"/>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12319" name="AutoShape 66"/>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12320" name="Rectangle 67"/>
            <p:cNvSpPr>
              <a:spLocks noChangeArrowheads="1"/>
            </p:cNvSpPr>
            <p:nvPr/>
          </p:nvSpPr>
          <p:spPr bwMode="auto">
            <a:xfrm>
              <a:off x="4561" y="2706"/>
              <a:ext cx="0" cy="117"/>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sp>
          <p:nvSpPr>
            <p:cNvPr id="12321" name="AutoShape 68"/>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12322" name="AutoShape 69"/>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grpSp>
      <p:grpSp>
        <p:nvGrpSpPr>
          <p:cNvPr id="12294" name="Group 76"/>
          <p:cNvGrpSpPr>
            <a:grpSpLocks/>
          </p:cNvGrpSpPr>
          <p:nvPr/>
        </p:nvGrpSpPr>
        <p:grpSpPr bwMode="auto">
          <a:xfrm>
            <a:off x="3832621" y="2761608"/>
            <a:ext cx="909093" cy="946000"/>
            <a:chOff x="4411" y="2588"/>
            <a:chExt cx="510" cy="531"/>
          </a:xfrm>
        </p:grpSpPr>
        <p:sp>
          <p:nvSpPr>
            <p:cNvPr id="12313" name="AutoShape 77"/>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12314" name="AutoShape 78"/>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12315" name="Rectangle 79"/>
            <p:cNvSpPr>
              <a:spLocks noChangeArrowheads="1"/>
            </p:cNvSpPr>
            <p:nvPr/>
          </p:nvSpPr>
          <p:spPr bwMode="auto">
            <a:xfrm>
              <a:off x="4561" y="2706"/>
              <a:ext cx="0" cy="117"/>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sp>
          <p:nvSpPr>
            <p:cNvPr id="12316" name="AutoShape 80"/>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12317" name="AutoShape 81"/>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grpSp>
      <p:sp>
        <p:nvSpPr>
          <p:cNvPr id="12295" name="Line 88"/>
          <p:cNvSpPr>
            <a:spLocks noChangeShapeType="1"/>
          </p:cNvSpPr>
          <p:nvPr/>
        </p:nvSpPr>
        <p:spPr bwMode="auto">
          <a:xfrm>
            <a:off x="6090047" y="2490788"/>
            <a:ext cx="0" cy="702469"/>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2296" name="Line 90"/>
          <p:cNvSpPr>
            <a:spLocks noChangeShapeType="1"/>
          </p:cNvSpPr>
          <p:nvPr/>
        </p:nvSpPr>
        <p:spPr bwMode="auto">
          <a:xfrm>
            <a:off x="4211241" y="2490788"/>
            <a:ext cx="0" cy="678656"/>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2297" name="Text Box 92"/>
          <p:cNvSpPr txBox="1">
            <a:spLocks noChangeArrowheads="1"/>
          </p:cNvSpPr>
          <p:nvPr/>
        </p:nvSpPr>
        <p:spPr bwMode="auto">
          <a:xfrm>
            <a:off x="5574507" y="1334691"/>
            <a:ext cx="132278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latin typeface="Arial" charset="0"/>
              </a:rPr>
              <a:t>Trouble Ticket</a:t>
            </a:r>
          </a:p>
        </p:txBody>
      </p:sp>
      <p:sp>
        <p:nvSpPr>
          <p:cNvPr id="12298" name="Text Box 94"/>
          <p:cNvSpPr txBox="1">
            <a:spLocks noChangeArrowheads="1"/>
          </p:cNvSpPr>
          <p:nvPr/>
        </p:nvSpPr>
        <p:spPr bwMode="auto">
          <a:xfrm>
            <a:off x="3744516" y="1334691"/>
            <a:ext cx="11680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latin typeface="Arial" charset="0"/>
              </a:rPr>
              <a:t>Activity</a:t>
            </a:r>
          </a:p>
        </p:txBody>
      </p:sp>
      <p:sp>
        <p:nvSpPr>
          <p:cNvPr id="12301" name="Rectangle 109"/>
          <p:cNvSpPr>
            <a:spLocks noChangeArrowheads="1"/>
          </p:cNvSpPr>
          <p:nvPr/>
        </p:nvSpPr>
        <p:spPr bwMode="auto">
          <a:xfrm>
            <a:off x="1003612" y="1758787"/>
            <a:ext cx="2498056" cy="133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14325" indent="-314325" eaLnBrk="0" hangingPunct="0">
              <a:spcBef>
                <a:spcPct val="40000"/>
              </a:spcBef>
              <a:spcAft>
                <a:spcPct val="0"/>
              </a:spcAft>
              <a:buClr>
                <a:srgbClr val="0146AD"/>
              </a:buClr>
              <a:buFont typeface="Wingdings 3" pitchFamily="18" charset="2"/>
              <a:buAutoNum type="arabicPeriod"/>
            </a:pPr>
            <a:r>
              <a:rPr lang="en-US" sz="1650">
                <a:solidFill>
                  <a:schemeClr val="accent5"/>
                </a:solidFill>
                <a:latin typeface="Arial" charset="0"/>
              </a:rPr>
              <a:t>Assign entity to a group</a:t>
            </a:r>
          </a:p>
          <a:p>
            <a:pPr marL="314325" indent="-314325" eaLnBrk="0" hangingPunct="0">
              <a:spcBef>
                <a:spcPct val="40000"/>
              </a:spcBef>
              <a:spcAft>
                <a:spcPct val="0"/>
              </a:spcAft>
              <a:buClr>
                <a:srgbClr val="0146AD"/>
              </a:buClr>
              <a:buFont typeface="Wingdings 3" pitchFamily="18" charset="2"/>
              <a:buAutoNum type="arabicPeriod"/>
            </a:pPr>
            <a:r>
              <a:rPr lang="en-US" sz="1650">
                <a:solidFill>
                  <a:schemeClr val="accent5"/>
                </a:solidFill>
                <a:latin typeface="Arial" charset="0"/>
              </a:rPr>
              <a:t>Assign entity to a user in the group</a:t>
            </a:r>
          </a:p>
          <a:p>
            <a:pPr marL="314325" indent="-314325" eaLnBrk="0" hangingPunct="0">
              <a:spcBef>
                <a:spcPct val="40000"/>
              </a:spcBef>
              <a:spcAft>
                <a:spcPct val="0"/>
              </a:spcAft>
              <a:buClr>
                <a:srgbClr val="0146AD"/>
              </a:buClr>
              <a:buFont typeface="Wingdings 3" pitchFamily="18" charset="2"/>
              <a:buAutoNum type="arabicPeriod"/>
            </a:pPr>
            <a:endParaRPr lang="en-US" sz="1650">
              <a:latin typeface="Arial" charset="0"/>
            </a:endParaRPr>
          </a:p>
        </p:txBody>
      </p:sp>
      <p:sp>
        <p:nvSpPr>
          <p:cNvPr id="41" name="Rectangle 40"/>
          <p:cNvSpPr>
            <a:spLocks noChangeArrowheads="1"/>
          </p:cNvSpPr>
          <p:nvPr/>
        </p:nvSpPr>
        <p:spPr bwMode="auto">
          <a:xfrm>
            <a:off x="3749517" y="1608564"/>
            <a:ext cx="923448" cy="878886"/>
          </a:xfrm>
          <a:prstGeom prst="rect">
            <a:avLst/>
          </a:prstGeom>
          <a:solidFill>
            <a:schemeClr val="bg1"/>
          </a:solidFill>
          <a:ln w="12700">
            <a:solidFill>
              <a:schemeClr val="tx2">
                <a:lumMod val="95000"/>
                <a:lumOff val="5000"/>
              </a:schemeClr>
            </a:solidFill>
            <a:miter lim="800000"/>
            <a:headEnd/>
            <a:tailEnd/>
          </a:ln>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r>
              <a:rPr lang="en-US"/>
              <a:t> </a:t>
            </a:r>
          </a:p>
        </p:txBody>
      </p:sp>
      <p:grpSp>
        <p:nvGrpSpPr>
          <p:cNvPr id="42" name="Group 41"/>
          <p:cNvGrpSpPr>
            <a:grpSpLocks/>
          </p:cNvGrpSpPr>
          <p:nvPr/>
        </p:nvGrpSpPr>
        <p:grpSpPr bwMode="auto">
          <a:xfrm>
            <a:off x="3892153" y="1562781"/>
            <a:ext cx="638175" cy="811212"/>
            <a:chOff x="2401" y="425"/>
            <a:chExt cx="907" cy="1154"/>
          </a:xfrm>
        </p:grpSpPr>
        <p:sp>
          <p:nvSpPr>
            <p:cNvPr id="43" name="Rectangle 42"/>
            <p:cNvSpPr>
              <a:spLocks noChangeArrowheads="1"/>
            </p:cNvSpPr>
            <p:nvPr/>
          </p:nvSpPr>
          <p:spPr bwMode="auto">
            <a:xfrm>
              <a:off x="2401" y="591"/>
              <a:ext cx="907" cy="988"/>
            </a:xfrm>
            <a:prstGeom prst="rect">
              <a:avLst/>
            </a:prstGeom>
            <a:solidFill>
              <a:srgbClr val="FFFFCC"/>
            </a:solidFill>
            <a:ln w="19050">
              <a:solidFill>
                <a:schemeClr val="tx2">
                  <a:lumMod val="95000"/>
                  <a:lumOff val="5000"/>
                </a:schemeClr>
              </a:solidFill>
              <a:miter lim="800000"/>
              <a:headEnd/>
              <a:tailEnd/>
            </a:ln>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4" name="Line 107"/>
            <p:cNvSpPr>
              <a:spLocks noChangeShapeType="1"/>
            </p:cNvSpPr>
            <p:nvPr/>
          </p:nvSpPr>
          <p:spPr bwMode="auto">
            <a:xfrm>
              <a:off x="2582" y="1384"/>
              <a:ext cx="550" cy="0"/>
            </a:xfrm>
            <a:prstGeom prst="line">
              <a:avLst/>
            </a:prstGeom>
            <a:noFill/>
            <a:ln w="19050">
              <a:solidFill>
                <a:schemeClr val="tx2">
                  <a:lumMod val="95000"/>
                  <a:lumOff val="5000"/>
                </a:schemeClr>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5" name="Line 108"/>
            <p:cNvSpPr>
              <a:spLocks noChangeShapeType="1"/>
            </p:cNvSpPr>
            <p:nvPr/>
          </p:nvSpPr>
          <p:spPr bwMode="auto">
            <a:xfrm>
              <a:off x="2577" y="1154"/>
              <a:ext cx="550" cy="0"/>
            </a:xfrm>
            <a:prstGeom prst="line">
              <a:avLst/>
            </a:prstGeom>
            <a:noFill/>
            <a:ln w="19050">
              <a:solidFill>
                <a:schemeClr val="tx2">
                  <a:lumMod val="95000"/>
                  <a:lumOff val="5000"/>
                </a:schemeClr>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6" name="Rectangle 45"/>
            <p:cNvSpPr>
              <a:spLocks noChangeArrowheads="1"/>
            </p:cNvSpPr>
            <p:nvPr/>
          </p:nvSpPr>
          <p:spPr bwMode="auto">
            <a:xfrm rot="2658430">
              <a:off x="2944" y="425"/>
              <a:ext cx="225" cy="506"/>
            </a:xfrm>
            <a:prstGeom prst="rect">
              <a:avLst/>
            </a:prstGeom>
            <a:solidFill>
              <a:srgbClr val="FF0000"/>
            </a:solidFill>
            <a:ln w="19050" algn="ctr">
              <a:solidFill>
                <a:schemeClr val="tx2">
                  <a:lumMod val="95000"/>
                  <a:lumOff val="5000"/>
                </a:schemeClr>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7" name="Freeform 46"/>
            <p:cNvSpPr>
              <a:spLocks/>
            </p:cNvSpPr>
            <p:nvPr/>
          </p:nvSpPr>
          <p:spPr bwMode="auto">
            <a:xfrm>
              <a:off x="2643" y="789"/>
              <a:ext cx="309" cy="257"/>
            </a:xfrm>
            <a:custGeom>
              <a:avLst/>
              <a:gdLst>
                <a:gd name="T0" fmla="*/ 10510 w 234"/>
                <a:gd name="T1" fmla="*/ 0 h 195"/>
                <a:gd name="T2" fmla="*/ 2333 w 234"/>
                <a:gd name="T3" fmla="*/ 3432 h 195"/>
                <a:gd name="T4" fmla="*/ 0 w 234"/>
                <a:gd name="T5" fmla="*/ 16180 h 195"/>
                <a:gd name="T6" fmla="*/ 15401 w 234"/>
                <a:gd name="T7" fmla="*/ 16180 h 195"/>
                <a:gd name="T8" fmla="*/ 20010 w 234"/>
                <a:gd name="T9" fmla="*/ 9164 h 195"/>
                <a:gd name="T10" fmla="*/ 105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19050">
              <a:solidFill>
                <a:schemeClr val="tx2">
                  <a:lumMod val="95000"/>
                  <a:lumOff val="5000"/>
                </a:schemeClr>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8" name="Line 111"/>
            <p:cNvSpPr>
              <a:spLocks noChangeShapeType="1"/>
            </p:cNvSpPr>
            <p:nvPr/>
          </p:nvSpPr>
          <p:spPr bwMode="auto">
            <a:xfrm flipH="1">
              <a:off x="2703" y="891"/>
              <a:ext cx="147" cy="106"/>
            </a:xfrm>
            <a:prstGeom prst="line">
              <a:avLst/>
            </a:prstGeom>
            <a:noFill/>
            <a:ln w="19050">
              <a:solidFill>
                <a:schemeClr val="tx2">
                  <a:lumMod val="95000"/>
                  <a:lumOff val="5000"/>
                </a:schemeClr>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9" name="Group 48"/>
          <p:cNvGrpSpPr>
            <a:grpSpLocks/>
          </p:cNvGrpSpPr>
          <p:nvPr/>
        </p:nvGrpSpPr>
        <p:grpSpPr bwMode="auto">
          <a:xfrm>
            <a:off x="5603572" y="1768673"/>
            <a:ext cx="1008431" cy="580679"/>
            <a:chOff x="1581" y="1940"/>
            <a:chExt cx="757" cy="433"/>
          </a:xfrm>
        </p:grpSpPr>
        <p:sp>
          <p:nvSpPr>
            <p:cNvPr id="50" name="Freeform 49"/>
            <p:cNvSpPr>
              <a:spLocks/>
            </p:cNvSpPr>
            <p:nvPr/>
          </p:nvSpPr>
          <p:spPr bwMode="auto">
            <a:xfrm rot="5400000">
              <a:off x="1743" y="1778"/>
              <a:ext cx="433" cy="757"/>
            </a:xfrm>
            <a:custGeom>
              <a:avLst/>
              <a:gdLst>
                <a:gd name="T0" fmla="*/ 0 w 572"/>
                <a:gd name="T1" fmla="*/ 20 h 1000"/>
                <a:gd name="T2" fmla="*/ 0 w 572"/>
                <a:gd name="T3" fmla="*/ 0 h 1000"/>
                <a:gd name="T4" fmla="*/ 2 w 572"/>
                <a:gd name="T5" fmla="*/ 0 h 1000"/>
                <a:gd name="T6" fmla="*/ 2 w 572"/>
                <a:gd name="T7" fmla="*/ 2 h 1000"/>
                <a:gd name="T8" fmla="*/ 3 w 572"/>
                <a:gd name="T9" fmla="*/ 2 h 1000"/>
                <a:gd name="T10" fmla="*/ 4 w 572"/>
                <a:gd name="T11" fmla="*/ 2 h 1000"/>
                <a:gd name="T12" fmla="*/ 5 w 572"/>
                <a:gd name="T13" fmla="*/ 2 h 1000"/>
                <a:gd name="T14" fmla="*/ 5 w 572"/>
                <a:gd name="T15" fmla="*/ 2 h 1000"/>
                <a:gd name="T16" fmla="*/ 5 w 572"/>
                <a:gd name="T17" fmla="*/ 0 h 1000"/>
                <a:gd name="T18" fmla="*/ 6 w 572"/>
                <a:gd name="T19" fmla="*/ 0 h 1000"/>
                <a:gd name="T20" fmla="*/ 6 w 572"/>
                <a:gd name="T21" fmla="*/ 2 h 1000"/>
                <a:gd name="T22" fmla="*/ 8 w 572"/>
                <a:gd name="T23" fmla="*/ 2 h 1000"/>
                <a:gd name="T24" fmla="*/ 8 w 572"/>
                <a:gd name="T25" fmla="*/ 2 h 1000"/>
                <a:gd name="T26" fmla="*/ 10 w 572"/>
                <a:gd name="T27" fmla="*/ 2 h 1000"/>
                <a:gd name="T28" fmla="*/ 10 w 572"/>
                <a:gd name="T29" fmla="*/ 2 h 1000"/>
                <a:gd name="T30" fmla="*/ 10 w 572"/>
                <a:gd name="T31" fmla="*/ 0 h 1000"/>
                <a:gd name="T32" fmla="*/ 11 w 572"/>
                <a:gd name="T33" fmla="*/ 0 h 1000"/>
                <a:gd name="T34" fmla="*/ 11 w 572"/>
                <a:gd name="T35" fmla="*/ 20 h 1000"/>
                <a:gd name="T36" fmla="*/ 10 w 572"/>
                <a:gd name="T37" fmla="*/ 20 h 1000"/>
                <a:gd name="T38" fmla="*/ 10 w 572"/>
                <a:gd name="T39" fmla="*/ 20 h 1000"/>
                <a:gd name="T40" fmla="*/ 9 w 572"/>
                <a:gd name="T41" fmla="*/ 19 h 1000"/>
                <a:gd name="T42" fmla="*/ 8 w 572"/>
                <a:gd name="T43" fmla="*/ 18 h 1000"/>
                <a:gd name="T44" fmla="*/ 8 w 572"/>
                <a:gd name="T45" fmla="*/ 19 h 1000"/>
                <a:gd name="T46" fmla="*/ 6 w 572"/>
                <a:gd name="T47" fmla="*/ 20 h 1000"/>
                <a:gd name="T48" fmla="*/ 6 w 572"/>
                <a:gd name="T49" fmla="*/ 20 h 1000"/>
                <a:gd name="T50" fmla="*/ 5 w 572"/>
                <a:gd name="T51" fmla="*/ 20 h 1000"/>
                <a:gd name="T52" fmla="*/ 5 w 572"/>
                <a:gd name="T53" fmla="*/ 20 h 1000"/>
                <a:gd name="T54" fmla="*/ 5 w 572"/>
                <a:gd name="T55" fmla="*/ 19 h 1000"/>
                <a:gd name="T56" fmla="*/ 4 w 572"/>
                <a:gd name="T57" fmla="*/ 19 h 1000"/>
                <a:gd name="T58" fmla="*/ 2 w 572"/>
                <a:gd name="T59" fmla="*/ 19 h 1000"/>
                <a:gd name="T60" fmla="*/ 2 w 572"/>
                <a:gd name="T61" fmla="*/ 20 h 1000"/>
                <a:gd name="T62" fmla="*/ 2 w 572"/>
                <a:gd name="T63" fmla="*/ 20 h 1000"/>
                <a:gd name="T64" fmla="*/ 0 w 572"/>
                <a:gd name="T65" fmla="*/ 2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6350">
              <a:solidFill>
                <a:schemeClr val="accent1"/>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51" name="Group 50"/>
            <p:cNvGrpSpPr>
              <a:grpSpLocks/>
            </p:cNvGrpSpPr>
            <p:nvPr/>
          </p:nvGrpSpPr>
          <p:grpSpPr bwMode="auto">
            <a:xfrm>
              <a:off x="1700" y="1991"/>
              <a:ext cx="511" cy="330"/>
              <a:chOff x="2443" y="2350"/>
              <a:chExt cx="776" cy="499"/>
            </a:xfrm>
          </p:grpSpPr>
          <p:grpSp>
            <p:nvGrpSpPr>
              <p:cNvPr id="52" name="Group 51"/>
              <p:cNvGrpSpPr>
                <a:grpSpLocks/>
              </p:cNvGrpSpPr>
              <p:nvPr/>
            </p:nvGrpSpPr>
            <p:grpSpPr bwMode="auto">
              <a:xfrm>
                <a:off x="2443" y="2350"/>
                <a:ext cx="225" cy="499"/>
                <a:chOff x="2673" y="2255"/>
                <a:chExt cx="318" cy="704"/>
              </a:xfrm>
            </p:grpSpPr>
            <p:sp>
              <p:nvSpPr>
                <p:cNvPr id="59" name="AutoShape 2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60" name="Oval 59"/>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53" name="Group 52"/>
              <p:cNvGrpSpPr>
                <a:grpSpLocks/>
              </p:cNvGrpSpPr>
              <p:nvPr/>
            </p:nvGrpSpPr>
            <p:grpSpPr bwMode="auto">
              <a:xfrm>
                <a:off x="2718" y="2350"/>
                <a:ext cx="225" cy="499"/>
                <a:chOff x="2673" y="2255"/>
                <a:chExt cx="318" cy="704"/>
              </a:xfrm>
            </p:grpSpPr>
            <p:sp>
              <p:nvSpPr>
                <p:cNvPr id="57" name="AutoShape 2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8" name="Oval 57"/>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54" name="Group 53"/>
              <p:cNvGrpSpPr>
                <a:grpSpLocks/>
              </p:cNvGrpSpPr>
              <p:nvPr/>
            </p:nvGrpSpPr>
            <p:grpSpPr bwMode="auto">
              <a:xfrm>
                <a:off x="2994" y="2350"/>
                <a:ext cx="225" cy="499"/>
                <a:chOff x="2673" y="2255"/>
                <a:chExt cx="318" cy="704"/>
              </a:xfrm>
            </p:grpSpPr>
            <p:sp>
              <p:nvSpPr>
                <p:cNvPr id="55" name="AutoShape 2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6350" algn="ctr">
                  <a:solidFill>
                    <a:srgbClr val="000000"/>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6" name="Oval 55"/>
                <p:cNvSpPr>
                  <a:spLocks noChangeArrowheads="1"/>
                </p:cNvSpPr>
                <p:nvPr/>
              </p:nvSpPr>
              <p:spPr bwMode="auto">
                <a:xfrm>
                  <a:off x="2733" y="2762"/>
                  <a:ext cx="197" cy="197"/>
                </a:xfrm>
                <a:prstGeom prst="ellipse">
                  <a:avLst/>
                </a:prstGeom>
                <a:solidFill>
                  <a:srgbClr val="FF0000"/>
                </a:solidFill>
                <a:ln w="6350" algn="ctr">
                  <a:solidFill>
                    <a:srgbClr val="000000"/>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spTree>
    <p:extLst>
      <p:ext uri="{BB962C8B-B14F-4D97-AF65-F5344CB8AC3E}">
        <p14:creationId xmlns:p14="http://schemas.microsoft.com/office/powerpoint/2010/main" val="2232786301"/>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DB0671-D570-40C7-AE5E-1C0336850801}">
  <ds:schemaRefs>
    <ds:schemaRef ds:uri="http://schemas.microsoft.com/sharepoint/v3/contenttype/forms"/>
  </ds:schemaRefs>
</ds:datastoreItem>
</file>

<file path=customXml/itemProps2.xml><?xml version="1.0" encoding="utf-8"?>
<ds:datastoreItem xmlns:ds="http://schemas.openxmlformats.org/officeDocument/2006/customXml" ds:itemID="{B18C3A68-39A8-40D6-8935-92A436BC355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A7B036-8734-4DC1-B80F-3EAA10CE10DD}"/>
</file>

<file path=docProps/app.xml><?xml version="1.0" encoding="utf-8"?>
<Properties xmlns="http://schemas.openxmlformats.org/officeDocument/2006/extended-properties" xmlns:vt="http://schemas.openxmlformats.org/officeDocument/2006/docPropsVTypes">
  <Template>CognizantTheme</Template>
  <Application>Microsoft Office PowerPoint</Application>
  <PresentationFormat>On-screen Show (16:9)</PresentationFormat>
  <Slides>28</Slides>
  <Notes>11</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CognizantTheme</vt:lpstr>
      <vt:lpstr>1_test-template</vt:lpstr>
      <vt:lpstr>Configuring Trouble Tickets</vt:lpstr>
      <vt:lpstr>Lesson Objectives</vt:lpstr>
      <vt:lpstr>Lesson outline</vt:lpstr>
      <vt:lpstr>Trouble tickets</vt:lpstr>
      <vt:lpstr>How users create a trouble ticket</vt:lpstr>
      <vt:lpstr>Creating trouble tickets in Gosu</vt:lpstr>
      <vt:lpstr>Attaching entities to a trouble ticket</vt:lpstr>
      <vt:lpstr>Lesson outline</vt:lpstr>
      <vt:lpstr>Review: Assignment in BillingCenter</vt:lpstr>
      <vt:lpstr>Initiating assignment from Gosu autoAssign()</vt:lpstr>
      <vt:lpstr>Review: Assignment rule sets</vt:lpstr>
      <vt:lpstr>Suggested TroubleTicket Enhancement</vt:lpstr>
      <vt:lpstr>AutoAssign() example </vt:lpstr>
      <vt:lpstr>Review: Exit rule when assignment succeeds</vt:lpstr>
      <vt:lpstr>Review: Assigning to a group by round robin</vt:lpstr>
      <vt:lpstr>Review: Global assignment outcomes</vt:lpstr>
      <vt:lpstr>Review: Assigning to a user and any group</vt:lpstr>
      <vt:lpstr>Review: Assigning to entity creator</vt:lpstr>
      <vt:lpstr>PowerPoint Presentation</vt:lpstr>
      <vt:lpstr>Escalating trouble tickets</vt:lpstr>
      <vt:lpstr>Lesson objectives review</vt:lpstr>
      <vt:lpstr>Demo</vt:lpstr>
      <vt:lpstr>PowerPoint Presentation</vt:lpstr>
      <vt:lpstr>Lab</vt:lpstr>
      <vt:lpstr>PowerPoint Presentation</vt:lpstr>
      <vt:lpstr>Review</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revision>2</cp:revision>
  <dcterms:created xsi:type="dcterms:W3CDTF">2020-11-09T02:20:27Z</dcterms:created>
  <dcterms:modified xsi:type="dcterms:W3CDTF">2021-01-20T11:29:54Z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