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Masters/slideMaster2.xml" ContentType="application/vnd.openxmlformats-officedocument.presentationml.slideMaster+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slideLayouts/slideLayout4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47.xml" ContentType="application/vnd.openxmlformats-officedocument.presentationml.slideLayout+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slideLayouts/slideLayout35.xml" ContentType="application/vnd.openxmlformats-officedocument.presentationml.slideLayout+xml"/>
  <Override PartName="/ppt/slideLayouts/slideLayout46.xml" ContentType="application/vnd.openxmlformats-officedocument.presentationml.slideLayout+xml"/>
  <Override PartName="/ppt/notesSlides/notesSlide13.xml" ContentType="application/vnd.openxmlformats-officedocument.presentationml.notesSlide+xml"/>
  <Override PartName="/ppt/slideLayouts/slideLayout45.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44.xml" ContentType="application/vnd.openxmlformats-officedocument.presentationml.slideLayou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notesSlides/notesSlide18.xml" ContentType="application/vnd.openxmlformats-officedocument.presentationml.notesSlide+xml"/>
  <Override PartName="/ppt/slideLayouts/slideLayout29.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notesSlides/notesSlide19.xml" ContentType="application/vnd.openxmlformats-officedocument.presentationml.notesSlide+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44"/>
  </p:notesMasterIdLst>
  <p:sldIdLst>
    <p:sldId id="262"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316"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4" r:id="rId36"/>
    <p:sldId id="280" r:id="rId37"/>
    <p:sldId id="266" r:id="rId38"/>
    <p:sldId id="265" r:id="rId39"/>
    <p:sldId id="267" r:id="rId40"/>
    <p:sldId id="257" r:id="rId41"/>
    <p:sldId id="268" r:id="rId42"/>
    <p:sldId id="263"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86" d="100"/>
          <a:sy n="86" d="100"/>
        </p:scale>
        <p:origin x="876" y="90"/>
      </p:cViewPr>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736806A0-E180-418F-BFC3-B17AB4FB155C}"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655474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altLang="en-US" sz="1200" b="0">
                <a:solidFill>
                  <a:schemeClr val="tx1"/>
                </a:solidFill>
              </a:rPr>
              <a:t> Configuring Charge Invoicing - </a:t>
            </a:r>
            <a:fld id="{7DB179E9-1389-4B20-B6F7-1B5B812E6E7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few slides present an example of how invoice items are placed on invoices.</a:t>
            </a:r>
          </a:p>
        </p:txBody>
      </p:sp>
    </p:spTree>
    <p:extLst>
      <p:ext uri="{BB962C8B-B14F-4D97-AF65-F5344CB8AC3E}">
        <p14:creationId xmlns:p14="http://schemas.microsoft.com/office/powerpoint/2010/main" val="260439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CB8CFFEF-443A-4433-97C8-431FA166EB9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charge on a billing instruction is of a type that corresponds to a charge pattern. Each charge pattern defines an invoicing approach. The Premium charge pattern is the only charge pattern in the base application that has an invoicing approach of "Down Payment and Installments". All other charge patterns have "One-time Charge" as their invoicing approach.</a:t>
            </a:r>
          </a:p>
        </p:txBody>
      </p:sp>
    </p:spTree>
    <p:extLst>
      <p:ext uri="{BB962C8B-B14F-4D97-AF65-F5344CB8AC3E}">
        <p14:creationId xmlns:p14="http://schemas.microsoft.com/office/powerpoint/2010/main" val="45087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BA692F71-0659-4CDD-A6F6-FD851256C84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payment plan associated with the policy defines the payment interval (that is, the frequency of the invoices). For premium charges, it also specifies details for the down payment and installments.</a:t>
            </a:r>
          </a:p>
          <a:p>
            <a:pPr eaLnBrk="1" hangingPunct="1"/>
            <a:r>
              <a:rPr lang="en-US" smtClean="0"/>
              <a:t>The reference dates on the payment plan (that is, the Down Payment, First Installment, and One-Time Charges fields on the bottom right of the plan) are used to determine the event dates for the resulting invoice items. The "Interval" referred to in the reference dates is determined by the "Payment Interval" value. So, in the screenshot, the first installment and all one-time charges will be invoiced one quarter (three months) after the policy effective date.</a:t>
            </a:r>
          </a:p>
        </p:txBody>
      </p:sp>
    </p:spTree>
    <p:extLst>
      <p:ext uri="{BB962C8B-B14F-4D97-AF65-F5344CB8AC3E}">
        <p14:creationId xmlns:p14="http://schemas.microsoft.com/office/powerpoint/2010/main" val="53452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A0BA5022-4859-44D1-BA9B-131BBDF829F7}"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"Fix Bill Date/Due Date" is set to "Bill Date" for the account, then the "Monthly - Day of Month" field specifies the invoice date (also called the billing date) for the invoices. In this case, the due date of each invoice is calculated by adding the "Lead Time" from the billing plan to the invoice day of the month. </a:t>
            </a:r>
          </a:p>
          <a:p>
            <a:pPr eaLnBrk="1" hangingPunct="1"/>
            <a:r>
              <a:rPr lang="en-US" smtClean="0"/>
              <a:t>A set of possible invoices is shown at the bottom of the slide with the billing date and due dates. The next step is to determine which invoices in this endless set of invoices will be used. </a:t>
            </a:r>
          </a:p>
          <a:p>
            <a:pPr eaLnBrk="1" hangingPunct="1"/>
            <a:r>
              <a:rPr lang="en-US" b="1" smtClean="0"/>
              <a:t>Two lead times</a:t>
            </a:r>
          </a:p>
          <a:p>
            <a:pPr eaLnBrk="1" hangingPunct="1"/>
            <a:r>
              <a:rPr lang="en-US" smtClean="0"/>
              <a:t>Lead time is the number of days that must be allowed between the invoice billing date and the due date. The value in the "Lead Time" field is used in cases where the payment method is "Responsive" (that is, the carrier bills the customer directly and the customer must respond). "Non responsive lead time" applies where the payment method for the account is credit card, EFT, ACH, or wire. In other words, in cases where the payment is automatic with no response required of the customer.</a:t>
            </a:r>
          </a:p>
        </p:txBody>
      </p:sp>
    </p:spTree>
    <p:extLst>
      <p:ext uri="{BB962C8B-B14F-4D97-AF65-F5344CB8AC3E}">
        <p14:creationId xmlns:p14="http://schemas.microsoft.com/office/powerpoint/2010/main" val="324766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a:t>
            </a:r>
            <a:r>
              <a:rPr lang="en-US" altLang="en-US" sz="1200" b="0" smtClean="0">
                <a:solidFill>
                  <a:schemeClr val="tx1"/>
                </a:solidFill>
              </a:rPr>
              <a:t>Configuring Charge Invoicing - </a:t>
            </a:r>
            <a:fld id="{A2F8825D-C734-458A-BF3C-8C9B0C1B04FF}" type="slidenum">
              <a:rPr lang="en-US" altLang="en-US" sz="1200" b="0" smtClean="0">
                <a:solidFill>
                  <a:schemeClr val="tx1"/>
                </a:solidFill>
              </a:rPr>
              <a:pPr algn="l" eaLnBrk="1" hangingPunct="1">
                <a:spcBef>
                  <a:spcPct val="0"/>
                </a:spcBef>
                <a:spcAft>
                  <a:spcPct val="0"/>
                </a:spcAft>
                <a:buClrTx/>
              </a:pPr>
              <a:t>15</a:t>
            </a:fld>
            <a:endParaRPr lang="en-US" altLang="en-US" sz="1200" b="0">
              <a:solidFill>
                <a:schemeClr val="tx1"/>
              </a:solidFill>
            </a:endParaRPr>
          </a:p>
        </p:txBody>
      </p:sp>
      <p:sp>
        <p:nvSpPr>
          <p:cNvPr id="6349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uses the account information and billing plan from the previous slide, so the Invoice Day of Month is 1 and the lead time is 21.</a:t>
            </a:r>
          </a:p>
          <a:p>
            <a:pPr eaLnBrk="1" hangingPunct="1"/>
            <a:r>
              <a:rPr lang="en-US" smtClean="0"/>
              <a:t>Either the charge date from the billing instruction or the policy period effective date is used to establish the first candidate invoice (depending on the payment plan settings). In the example on the slide, an invoice cannot be billed ("invoiced") before the charge date. So, the first possible invoice in our example is 1 Jan 2010.</a:t>
            </a:r>
          </a:p>
          <a:p>
            <a:pPr eaLnBrk="1" hangingPunct="1"/>
            <a:r>
              <a:rPr lang="en-US" smtClean="0"/>
              <a:t>Information on the payment plan establishes rules for setting the item event dates for the down payment, first installment, and one-time charges. Recall that an item event date is the earliest date that an item can be billed. In our example, the down payment can be "invoiced [no earlier than] 0 days after Charge Date" (that is, can be billed any time after the charge date). So the down payment item event date is 28 Dec, which means that the item goes on the 1 Jan 2010 invoice.</a:t>
            </a:r>
          </a:p>
          <a:p>
            <a:pPr eaLnBrk="1" hangingPunct="1"/>
            <a:r>
              <a:rPr lang="en-US" smtClean="0"/>
              <a:t>The first installment can be billed any time after "one interval after policy effective date". As you saw earlier, the interval on this payment plan is quarterly, so the first installment can be billed 0 days after one quarter following the policy effective date. This translates into an item event date of 28 Mar, with the result that the first installment is placed on the 1 Apr 2010 invoice. Taxes are a one-time charge and, in this case, the rule for one-time charges is the same as for the first installment, so both taxes and installment 1 are placed on the 1 Apr invoice.</a:t>
            </a:r>
          </a:p>
          <a:p>
            <a:pPr eaLnBrk="1" hangingPunct="1"/>
            <a:r>
              <a:rPr lang="en-US" smtClean="0"/>
              <a:t>Note: BillingCenter places items on </a:t>
            </a:r>
            <a:r>
              <a:rPr lang="en-US" i="1" smtClean="0"/>
              <a:t>planned</a:t>
            </a:r>
            <a:r>
              <a:rPr lang="en-US" smtClean="0"/>
              <a:t> invoices only. </a:t>
            </a:r>
          </a:p>
        </p:txBody>
      </p:sp>
    </p:spTree>
    <p:extLst>
      <p:ext uri="{BB962C8B-B14F-4D97-AF65-F5344CB8AC3E}">
        <p14:creationId xmlns:p14="http://schemas.microsoft.com/office/powerpoint/2010/main" val="965569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5A259A23-B92D-4C6C-AF12-F3AA373D097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screenshots on this slide and the next slide confirm our predictions of how the invoices will be generated and how items will be placed on invoices.</a:t>
            </a:r>
          </a:p>
        </p:txBody>
      </p:sp>
    </p:spTree>
    <p:extLst>
      <p:ext uri="{BB962C8B-B14F-4D97-AF65-F5344CB8AC3E}">
        <p14:creationId xmlns:p14="http://schemas.microsoft.com/office/powerpoint/2010/main" val="231765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1B0500EF-8474-4CA4-BE26-2896997DB0C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extLst>
      <p:ext uri="{BB962C8B-B14F-4D97-AF65-F5344CB8AC3E}">
        <p14:creationId xmlns:p14="http://schemas.microsoft.com/office/powerpoint/2010/main" val="114701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F7F7849B-7A68-42F2-A94A-6CD8A6AE21A6}"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settings on the payment plan that, along with the policy expiration date, determine the blackout window:</a:t>
            </a:r>
          </a:p>
          <a:p>
            <a:pPr lvl="1" eaLnBrk="1" hangingPunct="1"/>
            <a:r>
              <a:rPr lang="en-US" smtClean="0"/>
              <a:t>"Make last invoice", which can be set to Billed or Due</a:t>
            </a:r>
          </a:p>
          <a:p>
            <a:pPr lvl="1" eaLnBrk="1" hangingPunct="1"/>
            <a:r>
              <a:rPr lang="en-US" smtClean="0"/>
              <a:t>"by # days before policy expiration date", which specifies the size of the blackout window.</a:t>
            </a:r>
          </a:p>
          <a:p>
            <a:pPr eaLnBrk="1" hangingPunct="1"/>
            <a:r>
              <a:rPr lang="en-US" smtClean="0"/>
              <a:t>The default behavior of the base application is to reduce the number of invoices if necessary to accommodate the blackout window.  In the example on the slide, the 18 Feb invoice is discarded because it will be billed after the latest date allowed by the blackout window (20 Mar – 40 days, which is 8 Feb). Note that 20 Mar is used rather than 21 Mar because there is no coverage on the expiration day. Therefore, the blackout window calculation counts backwards from the day before the policy expiration date. Note also that the bill date (or due date, if due date is used) can fall on the first day of the blackout period.</a:t>
            </a:r>
          </a:p>
          <a:p>
            <a:pPr eaLnBrk="1" hangingPunct="1"/>
            <a:endParaRPr lang="en-US" smtClean="0"/>
          </a:p>
        </p:txBody>
      </p:sp>
    </p:spTree>
    <p:extLst>
      <p:ext uri="{BB962C8B-B14F-4D97-AF65-F5344CB8AC3E}">
        <p14:creationId xmlns:p14="http://schemas.microsoft.com/office/powerpoint/2010/main" val="1078872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"Fix Bill Date/Due Date" field for an account determines how the numbers in the "Invoices Fixed On" set of fields will be used. </a:t>
            </a:r>
          </a:p>
          <a:p>
            <a:pPr lvl="1"/>
            <a:r>
              <a:rPr lang="en-US" smtClean="0"/>
              <a:t>If "Fix Bill Date/Due Date" is set to Billed, the values in the "Invoices Fixed On" fields are used to establish the invoice (billing) dates for account invoices. The due date is then calculated by adding the lead time (specified in the associated billing plan) to the invoice date.</a:t>
            </a:r>
          </a:p>
          <a:p>
            <a:pPr lvl="1"/>
            <a:r>
              <a:rPr lang="en-US" smtClean="0"/>
              <a:t>If "Fix Bill Date/Due Date"  is set to Due, the values in the "Invoices Fixed On" fields are used to establish the due dates for account invoices. The invoice date is then calculated by subtracting the lead time (specified in the associated billing plan) from the due date. </a:t>
            </a:r>
          </a:p>
          <a:p>
            <a:r>
              <a:rPr lang="en-US" smtClean="0"/>
              <a:t>Note: "Invoice date invoicing" is sometimes referred to as "bill date invoicing".</a:t>
            </a:r>
          </a:p>
        </p:txBody>
      </p:sp>
      <p:sp>
        <p:nvSpPr>
          <p:cNvPr id="6758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A8273589-DB56-4375-AB69-DECE266223F8}" type="slidenum">
              <a:rPr lang="en-US" altLang="en-US" sz="1200" b="0" smtClean="0">
                <a:solidFill>
                  <a:schemeClr val="tx1"/>
                </a:solidFill>
              </a:rPr>
              <a:pPr eaLnBrk="1" hangingPunct="1"/>
              <a:t>19</a:t>
            </a:fld>
            <a:endParaRPr lang="en-US" altLang="en-US" sz="1200" b="0" smtClean="0">
              <a:solidFill>
                <a:schemeClr val="tx1"/>
              </a:solidFill>
            </a:endParaRPr>
          </a:p>
        </p:txBody>
      </p:sp>
    </p:spTree>
    <p:extLst>
      <p:ext uri="{BB962C8B-B14F-4D97-AF65-F5344CB8AC3E}">
        <p14:creationId xmlns:p14="http://schemas.microsoft.com/office/powerpoint/2010/main" val="1632789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BCE1854D-D7A2-4E1E-BD21-B8B639717D04}"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69976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92538EDD-0965-419D-A2B8-35B12FD1261B}"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130334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C6F98538-2F55-414B-857C-CF5D05DC1DC9}"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942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708247F0-B85A-45DD-B760-69A8D0DFBD55}"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billing plans, payment plans can be edited when in use. However, like billing plans, you can also clone and then modify cloned payment plans. When you modify a payment plan that is in use, the changes apply only to subsequently executed billing instructions. </a:t>
            </a:r>
          </a:p>
        </p:txBody>
      </p:sp>
    </p:spTree>
    <p:extLst>
      <p:ext uri="{BB962C8B-B14F-4D97-AF65-F5344CB8AC3E}">
        <p14:creationId xmlns:p14="http://schemas.microsoft.com/office/powerpoint/2010/main" val="3548973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52B3556F-3346-4F02-A9F4-23AA542FCF8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Is Reporting?</a:t>
            </a:r>
          </a:p>
          <a:p>
            <a:pPr eaLnBrk="1" hangingPunct="1"/>
            <a:r>
              <a:rPr lang="en-US" dirty="0" smtClean="0"/>
              <a:t>A yes indicates that payroll reporting is used, and so invoices are not generated. Workers’ compensation is an example of premium reporting, where the total premium is not known at the beginning of the policy period. Every month the account sends a payroll report to the carrier and makes a payment based on the report. The topic of premium reporting policies is beyond the scope of this course.</a:t>
            </a:r>
          </a:p>
          <a:p>
            <a:pPr eaLnBrk="1" hangingPunct="1"/>
            <a:endParaRPr lang="en-US" dirty="0" smtClean="0"/>
          </a:p>
        </p:txBody>
      </p:sp>
    </p:spTree>
    <p:extLst>
      <p:ext uri="{BB962C8B-B14F-4D97-AF65-F5344CB8AC3E}">
        <p14:creationId xmlns:p14="http://schemas.microsoft.com/office/powerpoint/2010/main" val="334683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2D760F72-2D3F-4A97-AF3B-D85D9848FE31}"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2015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a:t>
            </a:r>
            <a:r>
              <a:rPr lang="en-US" altLang="en-US" sz="1200" b="0" smtClean="0">
                <a:solidFill>
                  <a:schemeClr val="tx1"/>
                </a:solidFill>
              </a:rPr>
              <a:t>Configuring Charge Invoicing - </a:t>
            </a:r>
            <a:fld id="{BFD993E3-1C1F-4620-9BCA-F82CFCD0E071}" type="slidenum">
              <a:rPr lang="en-US" altLang="en-US" sz="1200" b="0" smtClean="0">
                <a:solidFill>
                  <a:schemeClr val="tx1"/>
                </a:solidFill>
              </a:rPr>
              <a:pPr algn="l" eaLnBrk="1" hangingPunct="1">
                <a:spcBef>
                  <a:spcPct val="0"/>
                </a:spcBef>
                <a:spcAft>
                  <a:spcPct val="0"/>
                </a:spcAft>
                <a:buClrTx/>
              </a:pPr>
              <a:t>25</a:t>
            </a:fld>
            <a:endParaRPr lang="en-US" altLang="en-US" sz="1200" b="0">
              <a:solidFill>
                <a:schemeClr val="tx1"/>
              </a:solidFill>
            </a:endParaRPr>
          </a:p>
        </p:txBody>
      </p:sp>
      <p:sp>
        <p:nvSpPr>
          <p:cNvPr id="8192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BillingCenter is assigning invoice items to invoices, the </a:t>
            </a:r>
            <a:r>
              <a:rPr lang="en-US" b="1" smtClean="0"/>
              <a:t>Item Placement Cutoff Date</a:t>
            </a:r>
            <a:r>
              <a:rPr lang="en-US" smtClean="0"/>
              <a:t> determines whether to compare the item's event date to the invoice's bill date or the invoice's due date. In the example on the slide: </a:t>
            </a:r>
          </a:p>
          <a:p>
            <a:pPr lvl="1"/>
            <a:r>
              <a:rPr lang="en-US" smtClean="0"/>
              <a:t>If the </a:t>
            </a:r>
            <a:r>
              <a:rPr lang="en-US" b="1" smtClean="0"/>
              <a:t>Item Placement Cutoff Date</a:t>
            </a:r>
            <a:r>
              <a:rPr lang="en-US" smtClean="0"/>
              <a:t> is the </a:t>
            </a:r>
            <a:r>
              <a:rPr lang="en-US" b="1" smtClean="0"/>
              <a:t>Invoice Due Date </a:t>
            </a:r>
            <a:r>
              <a:rPr lang="en-US" smtClean="0"/>
              <a:t>(refer to lefthand arrow in the diagram), then BillingCenter looks at the due date of the invoice. This means the invoice item will be placed on the earliest planned invoice with a due date that is on or after the invoice item's event date. For example, if the account's due day of month is the 15th and it has a 7 day lead time, then the invoices are due on the 22nd. An invoice item with event date 10/20/2010 will be placed on the next invoice that is due on or after the item's event date. So, it is placed on the invoice that is billed on 10/15/2010 and due on 10/22/2010. </a:t>
            </a:r>
          </a:p>
          <a:p>
            <a:pPr lvl="1"/>
            <a:r>
              <a:rPr lang="en-US" smtClean="0"/>
              <a:t>If the </a:t>
            </a:r>
            <a:r>
              <a:rPr lang="en-US" b="1" smtClean="0"/>
              <a:t>Item Placement Cutoff Date</a:t>
            </a:r>
            <a:r>
              <a:rPr lang="en-US" smtClean="0"/>
              <a:t> is the </a:t>
            </a:r>
            <a:r>
              <a:rPr lang="en-US" b="1" smtClean="0"/>
              <a:t>Invoice Bill Date </a:t>
            </a:r>
            <a:r>
              <a:rPr lang="en-US" smtClean="0"/>
              <a:t>(refer to righthand arrow in the diagram), then BillingCenter looks at the bill date of the invoice. This means the invoice item will be placed on the earliest planned invoice with a bill date that is on or after the invoice item's event date. For example: If the account's invoice day of month is the 15th, then the invoices are billed on the 15th. An invoice item with event date of 10/20/2010 will be placed on the next invoice that is billed on or after the item's event date. So, it is placed on the 11/15/2010 invoice. </a:t>
            </a:r>
          </a:p>
          <a:p>
            <a:r>
              <a:rPr lang="en-US" smtClean="0"/>
              <a:t>Setting Item Placement Cutoff Date to "Invoice Due Date" ensures that each invoice item is placed on the earliest possible planned invoice. This setting is most appropriate for non-responsive billing because it does not take into account time for mailing the invoice and sending the payment.</a:t>
            </a:r>
          </a:p>
          <a:p>
            <a:endParaRPr lang="en-US" smtClean="0"/>
          </a:p>
          <a:p>
            <a:endParaRPr lang="en-US" smtClean="0"/>
          </a:p>
          <a:p>
            <a:pPr eaLnBrk="1" hangingPunct="1"/>
            <a:endParaRPr lang="en-US" smtClean="0"/>
          </a:p>
        </p:txBody>
      </p:sp>
    </p:spTree>
    <p:extLst>
      <p:ext uri="{BB962C8B-B14F-4D97-AF65-F5344CB8AC3E}">
        <p14:creationId xmlns:p14="http://schemas.microsoft.com/office/powerpoint/2010/main" val="222570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8E5A5E08-F0AD-40EC-B5B8-67FE8EE56D5C}"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 the account, the "Every other week invoice anchor date" is used as a basis to calculate dates to synchronize with a company's payroll schedule. The anchor date is not the starting date.</a:t>
            </a:r>
          </a:p>
          <a:p>
            <a:pPr eaLnBrk="1" hangingPunct="1"/>
            <a:r>
              <a:rPr lang="en-US" smtClean="0"/>
              <a:t>An "invoice day of month" of 31 actually means the last day of the month. BillingCenter makes the correct adjustments for months that are shorter than 31 days and for leap years.</a:t>
            </a:r>
          </a:p>
        </p:txBody>
      </p:sp>
    </p:spTree>
    <p:extLst>
      <p:ext uri="{BB962C8B-B14F-4D97-AF65-F5344CB8AC3E}">
        <p14:creationId xmlns:p14="http://schemas.microsoft.com/office/powerpoint/2010/main" val="3960934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33BBDE51-722D-403B-A87B-ED684F2C463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payment plan specifies a "Max # Installments" of 9. It is possible that fewer installments will be created, depending on the number of invoices that can fit in the invoicing window. The payment plan also specifies that the down payment can be "invoiced [no earlier than] -25 days after Policy Effective Date" (that is, can be billed as early as 25 days before the policy effective date). The first installment can be billed as early as "one interval" (in this case, the payment interval is a month) after the policy effective date. The invoicing dates for the remaining installments are based on the first installment's invoice date.</a:t>
            </a:r>
          </a:p>
          <a:p>
            <a:pPr eaLnBrk="1" hangingPunct="1"/>
            <a:r>
              <a:rPr lang="en-US" smtClean="0"/>
              <a:t>Note that where an installment fee is included in the payment plan, BillingCenter will add a charge for this fee to each installment.</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763535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94481328-8503-4DC8-93E7-52E991271F26}"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One-time charges include invoice fees, installment fees, reinstatement fees, late fees, and taxes. The event date is determined for all one-time charges. The settings are used in the same way as the first installment's settings.</a:t>
            </a:r>
          </a:p>
          <a:p>
            <a:pPr eaLnBrk="1" hangingPunct="1"/>
            <a:r>
              <a:rPr lang="en-US" smtClean="0"/>
              <a:t>In the example, one-time charges will be invoiced -25 days after the policy effective date. Using a negative number is useful if you want the first payment to be billed as soon as the policy becomes effective.</a:t>
            </a:r>
          </a:p>
          <a:p>
            <a:pPr eaLnBrk="1" hangingPunct="1"/>
            <a:endParaRPr lang="en-US" smtClean="0"/>
          </a:p>
        </p:txBody>
      </p:sp>
    </p:spTree>
    <p:extLst>
      <p:ext uri="{BB962C8B-B14F-4D97-AF65-F5344CB8AC3E}">
        <p14:creationId xmlns:p14="http://schemas.microsoft.com/office/powerpoint/2010/main" val="158396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C9038CAA-5F7E-4CC5-854D-33D54135646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860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Charge Date is the day the charge is received. "One interval after policy effective date" refers to the Payment Interval on the payment plan (monthly, every week, every other week, and so on). </a:t>
            </a:r>
          </a:p>
          <a:p>
            <a:pPr eaLnBrk="1" hangingPunct="1"/>
            <a:endParaRPr lang="en-US" smtClean="0"/>
          </a:p>
        </p:txBody>
      </p:sp>
    </p:spTree>
    <p:extLst>
      <p:ext uri="{BB962C8B-B14F-4D97-AF65-F5344CB8AC3E}">
        <p14:creationId xmlns:p14="http://schemas.microsoft.com/office/powerpoint/2010/main" val="2217478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BillingCenter uses the same payment plan for a policy, regardless of the billing instruction type. However, different types of billing instructions can have different billing requirements. The Overrides section of a payment plan allows you to define overrides that are specific to the billing instruction type. The example shows an override that omits the down payment for a policy change billing instruction and restricts the maximum number of installments to 10. </a:t>
            </a:r>
          </a:p>
          <a:p>
            <a:r>
              <a:rPr lang="en-US" smtClean="0"/>
              <a:t>When BillingCenter receives a billing instruction and the billing instruction type matches the context of an override in the policy’s payment plan, the context field settings are used.</a:t>
            </a:r>
          </a:p>
          <a:p>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0B128C2E-941F-446C-A075-E9114431837D}"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70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extLst>
      <p:ext uri="{BB962C8B-B14F-4D97-AF65-F5344CB8AC3E}">
        <p14:creationId xmlns:p14="http://schemas.microsoft.com/office/powerpoint/2010/main" val="8510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a:t>
            </a:r>
            <a:r>
              <a:rPr lang="en-US" altLang="en-US" sz="1200" b="0" smtClean="0">
                <a:solidFill>
                  <a:schemeClr val="tx1"/>
                </a:solidFill>
              </a:rPr>
              <a:t>Configuring Charge Invoicing - </a:t>
            </a:r>
            <a:fld id="{277EA401-0655-4A5B-A08F-7CD546B335A0}" type="slidenum">
              <a:rPr lang="en-US" altLang="en-US" sz="1200" b="0" smtClean="0">
                <a:solidFill>
                  <a:schemeClr val="tx1"/>
                </a:solidFill>
              </a:rPr>
              <a:pPr algn="l" eaLnBrk="1" hangingPunct="1">
                <a:spcBef>
                  <a:spcPct val="0"/>
                </a:spcBef>
                <a:spcAft>
                  <a:spcPct val="0"/>
                </a:spcAft>
                <a:buClrTx/>
              </a:pPr>
              <a:t>4</a:t>
            </a:fld>
            <a:endParaRPr lang="en-US" altLang="en-US" sz="1200" b="0">
              <a:solidFill>
                <a:schemeClr val="tx1"/>
              </a:solidFill>
            </a:endParaRPr>
          </a:p>
        </p:txBody>
      </p:sp>
      <p:sp>
        <p:nvSpPr>
          <p:cNvPr id="5222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"Type of charge" refers to the charge pattern type. The Premium charge pattern has a type of "ProRataCharge" and an Invoicing Approach of "Down Payment and Installments". For this reason, premiums are split into a down payment, which is a percentage of the premium, and a set of installments. Other charge patterns in the base application have "One-time Charge" as their invoicing approach. These are billed as single invoice items.</a:t>
            </a:r>
          </a:p>
          <a:p>
            <a:pPr eaLnBrk="1" hangingPunct="1"/>
            <a:r>
              <a:rPr lang="en-US" smtClean="0"/>
              <a:t>Charge invoicing is the process of taking a charge, breaking it into invoice items, and placing the items on either direct bill invoices or agency bill statements. Charge invoicing happens under two circumstances:</a:t>
            </a:r>
          </a:p>
          <a:p>
            <a:pPr marL="742950" lvl="1" indent="-285750" eaLnBrk="1" hangingPunct="1"/>
            <a:r>
              <a:rPr lang="en-US" smtClean="0"/>
              <a:t>A billing instruction is received</a:t>
            </a:r>
          </a:p>
          <a:p>
            <a:pPr marL="742950" lvl="1" indent="-285750" eaLnBrk="1" hangingPunct="1"/>
            <a:r>
              <a:rPr lang="en-US" smtClean="0"/>
              <a:t>A payment plan is changed</a:t>
            </a:r>
          </a:p>
          <a:p>
            <a:pPr eaLnBrk="1" hangingPunct="1"/>
            <a:r>
              <a:rPr lang="en-US" smtClean="0"/>
              <a:t>Charge invoicing functionality also plays a part in other areas such as:</a:t>
            </a:r>
          </a:p>
          <a:p>
            <a:pPr marL="742950" lvl="1" indent="-285750" eaLnBrk="1" hangingPunct="1"/>
            <a:r>
              <a:rPr lang="en-US" smtClean="0"/>
              <a:t>Charge holds</a:t>
            </a:r>
          </a:p>
          <a:p>
            <a:pPr marL="742950" lvl="1" indent="-285750" eaLnBrk="1" hangingPunct="1"/>
            <a:r>
              <a:rPr lang="en-US" smtClean="0"/>
              <a:t>Assignment of items</a:t>
            </a:r>
          </a:p>
          <a:p>
            <a:pPr marL="742950" lvl="1" indent="-285750" eaLnBrk="1" hangingPunct="1"/>
            <a:r>
              <a:rPr lang="en-US" smtClean="0"/>
              <a:t>Policy transfers</a:t>
            </a:r>
          </a:p>
          <a:p>
            <a:pPr eaLnBrk="1" hangingPunct="1"/>
            <a:r>
              <a:rPr lang="en-US" smtClean="0"/>
              <a:t>All invoice streams in the base application are created to support invoices with dates that are based on a regular interval. BillingCenter can add invoices with "off sequence" dates to an invoice stream. These are called "ad hoc" invoices.</a:t>
            </a:r>
          </a:p>
          <a:p>
            <a:pPr eaLnBrk="1" hangingPunct="1"/>
            <a:r>
              <a:rPr lang="en-US" smtClean="0"/>
              <a:t>The topic of charge invoicing is complex with several "moving parts". For this reason, the examples in this lesson are based on default invoice streams. "The Invoice Lifecycle" lesson discusses how to create and edit custom invoice streams.</a:t>
            </a:r>
          </a:p>
        </p:txBody>
      </p:sp>
    </p:spTree>
    <p:extLst>
      <p:ext uri="{BB962C8B-B14F-4D97-AF65-F5344CB8AC3E}">
        <p14:creationId xmlns:p14="http://schemas.microsoft.com/office/powerpoint/2010/main" val="4009203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6CC9A571-E8DA-4936-B471-7E8CB5832AF9}"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063095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a:t>
            </a:r>
            <a:r>
              <a:rPr lang="en-US" altLang="en-US" sz="1200" b="0" smtClean="0">
                <a:solidFill>
                  <a:schemeClr val="tx1"/>
                </a:solidFill>
              </a:rPr>
              <a:t>Configuring Charge Invoicing - </a:t>
            </a:r>
            <a:fld id="{06903A33-5CC0-443F-BF4A-FAF3410C9793}" type="slidenum">
              <a:rPr lang="en-US" altLang="en-US" sz="1200" b="0" smtClean="0">
                <a:solidFill>
                  <a:schemeClr val="tx1"/>
                </a:solidFill>
              </a:rPr>
              <a:pPr algn="l" eaLnBrk="1" hangingPunct="1">
                <a:spcBef>
                  <a:spcPct val="0"/>
                </a:spcBef>
                <a:spcAft>
                  <a:spcPct val="0"/>
                </a:spcAft>
                <a:buClrTx/>
              </a:pPr>
              <a:t>32</a:t>
            </a:fld>
            <a:endParaRPr lang="en-US" altLang="en-US" sz="1200" b="0">
              <a:solidFill>
                <a:schemeClr val="tx1"/>
              </a:solidFill>
            </a:endParaRPr>
          </a:p>
        </p:txBody>
      </p:sp>
      <p:sp>
        <p:nvSpPr>
          <p:cNvPr id="8909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Notes about the invoicing fields of the billing plan:</a:t>
            </a:r>
          </a:p>
          <a:p>
            <a:pPr lvl="1" eaLnBrk="1" hangingPunct="1"/>
            <a:r>
              <a:rPr lang="en-US" smtClean="0"/>
              <a:t>Lead time is the number of days that are must be allowed between the invoice billing date and the due date. "Non responsive lead time" applies to payments made by credit card, EFT, ACH, and wire (that is, automated payments that require no response from the customer). These payment types require some processing time but less than for a customer response. "Dunning Lead Time" is no longer used by BillingCenter.</a:t>
            </a:r>
          </a:p>
          <a:p>
            <a:pPr lvl="1" eaLnBrk="1" hangingPunct="1"/>
            <a:r>
              <a:rPr lang="en-US" smtClean="0"/>
              <a:t>Payment date may be left as the exact date or moved to the previous or following working day</a:t>
            </a:r>
          </a:p>
          <a:p>
            <a:pPr lvl="1" eaLnBrk="1" hangingPunct="1"/>
            <a:r>
              <a:rPr lang="en-US" smtClean="0"/>
              <a:t>An invoice fee, if specified, is added to each invoice billed</a:t>
            </a:r>
          </a:p>
          <a:p>
            <a:pPr lvl="1" eaLnBrk="1" hangingPunct="1"/>
            <a:r>
              <a:rPr lang="en-US" smtClean="0"/>
              <a:t>A payment reversal fee is raised only for those reversals that are due to the client’s defaulting, such as a dishonored check</a:t>
            </a:r>
          </a:p>
          <a:p>
            <a:pPr lvl="1" eaLnBrk="1" hangingPunct="1"/>
            <a:r>
              <a:rPr lang="en-US" smtClean="0"/>
              <a:t>When charging an invoice fee, there is the option to not charge any individual policy installment fee</a:t>
            </a:r>
          </a:p>
          <a:p>
            <a:pPr lvl="1" eaLnBrk="1" hangingPunct="1"/>
            <a:r>
              <a:rPr lang="en-US" smtClean="0"/>
              <a:t>Invoices may be itemized to show:</a:t>
            </a:r>
          </a:p>
          <a:p>
            <a:pPr lvl="2" eaLnBrk="1" hangingPunct="1"/>
            <a:r>
              <a:rPr lang="en-US" smtClean="0"/>
              <a:t>Charges – Each individual invoice charge item (the most detailed)</a:t>
            </a:r>
          </a:p>
          <a:p>
            <a:pPr lvl="2" eaLnBrk="1" hangingPunct="1"/>
            <a:r>
              <a:rPr lang="en-US" smtClean="0"/>
              <a:t>Charge Groups – Charges grouped by charge group (for example, all charges on a policy relating to a particular vehicle)</a:t>
            </a:r>
          </a:p>
          <a:p>
            <a:pPr lvl="2" eaLnBrk="1" hangingPunct="1"/>
            <a:r>
              <a:rPr lang="en-US" smtClean="0"/>
              <a:t>Context – One line for each billing instruction</a:t>
            </a:r>
          </a:p>
          <a:p>
            <a:pPr lvl="2" eaLnBrk="1" hangingPunct="1"/>
            <a:r>
              <a:rPr lang="en-US" smtClean="0"/>
              <a:t>Categories – Charges grouped by charge category (that is, premium, taxes, and so on).</a:t>
            </a:r>
          </a:p>
          <a:p>
            <a:pPr lvl="2" eaLnBrk="1" hangingPunct="1"/>
            <a:r>
              <a:rPr lang="en-US" smtClean="0"/>
              <a:t>Policies – One line per policy (the least detailed)</a:t>
            </a:r>
          </a:p>
          <a:p>
            <a:pPr lvl="1" eaLnBrk="1" hangingPunct="1"/>
            <a:r>
              <a:rPr lang="en-US" smtClean="0"/>
              <a:t>Small invoice balances can be carried forward or written off</a:t>
            </a:r>
          </a:p>
          <a:p>
            <a:pPr eaLnBrk="1" hangingPunct="1"/>
            <a:endParaRPr lang="en-US" smtClean="0"/>
          </a:p>
        </p:txBody>
      </p:sp>
    </p:spTree>
    <p:extLst>
      <p:ext uri="{BB962C8B-B14F-4D97-AF65-F5344CB8AC3E}">
        <p14:creationId xmlns:p14="http://schemas.microsoft.com/office/powerpoint/2010/main" val="4037803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38BEE65F-B02C-4FC3-A698-5D76674853B5}"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136485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Configuring Charge Invoicing - </a:t>
            </a:r>
            <a:fld id="{211C349A-83C9-44D0-A356-DBEB3FC715FC}" type="slidenum">
              <a:rPr lang="en-US" altLang="en-US" smtClean="0"/>
              <a:pPr>
                <a:defRPr/>
              </a:pPr>
              <a:t>34</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8049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defines various dates that you need to know about in order to understand how charge invoicing works. "Policy effective date", "charge effective date", "charge date" and "invoice item event date" influence how invoice items are placed on invoices. "Invoice date" and "due date" refer to when an invoice is billed and due, respectively.</a:t>
            </a:r>
          </a:p>
          <a:p>
            <a:pPr eaLnBrk="1" hangingPunct="1"/>
            <a:r>
              <a:rPr lang="en-US" smtClean="0"/>
              <a:t>The </a:t>
            </a:r>
            <a:r>
              <a:rPr lang="en-US" b="1" smtClean="0"/>
              <a:t>invoice item event date</a:t>
            </a:r>
            <a:r>
              <a:rPr lang="en-US" smtClean="0"/>
              <a:t> is based on the settings in the payment plan, which is discussed later in this lesson.</a:t>
            </a:r>
          </a:p>
          <a:p>
            <a:pPr eaLnBrk="1" hangingPunct="1"/>
            <a:r>
              <a:rPr lang="en-US" smtClean="0"/>
              <a:t>Notice that the date a charge is received on a billing instruction (charge date) isn't necessarily the charge effective date. The </a:t>
            </a:r>
            <a:r>
              <a:rPr lang="en-US" b="1" smtClean="0"/>
              <a:t>charge effective date</a:t>
            </a:r>
            <a:r>
              <a:rPr lang="en-US" smtClean="0"/>
              <a:t> depends on the type of billing instruction:</a:t>
            </a:r>
          </a:p>
          <a:p>
            <a:pPr lvl="1" eaLnBrk="1" hangingPunct="1"/>
            <a:r>
              <a:rPr lang="en-US" smtClean="0"/>
              <a:t>For a new policy, the charge effective date is the same as the policy period's effective date.</a:t>
            </a:r>
          </a:p>
          <a:p>
            <a:pPr lvl="1" eaLnBrk="1" hangingPunct="1"/>
            <a:r>
              <a:rPr lang="en-US" smtClean="0"/>
              <a:t>For an existing policy, the charge effective date is the same as the billing instruction's modification date. Note that the modification date is the effective date of a billing instruction for an existing policy (such as a policy change or a cancellation).</a:t>
            </a:r>
          </a:p>
          <a:p>
            <a:pPr eaLnBrk="1" hangingPunct="1"/>
            <a:r>
              <a:rPr lang="en-US" smtClean="0"/>
              <a:t>When a charge is divided into invoice items, each invoice item has an </a:t>
            </a:r>
            <a:r>
              <a:rPr lang="en-US" b="1" smtClean="0"/>
              <a:t>event date</a:t>
            </a:r>
            <a:r>
              <a:rPr lang="en-US" smtClean="0"/>
              <a:t>, which is the earliest date that the invoice item can be billed. The invoice item is placed on the first available planned invoice that occurs on or after this date.</a:t>
            </a:r>
          </a:p>
          <a:p>
            <a:pPr eaLnBrk="1" hangingPunct="1"/>
            <a:r>
              <a:rPr lang="en-US" smtClean="0"/>
              <a:t>You will see the dates defined on the slide when you look at payment plans and invoices in BillingCenter.</a:t>
            </a:r>
          </a:p>
        </p:txBody>
      </p:sp>
      <p:sp>
        <p:nvSpPr>
          <p:cNvPr id="5325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2BA68C58-4A33-4F99-B817-6CCB61BD8DA2}" type="slidenum">
              <a:rPr lang="en-US" altLang="en-US" sz="1200" b="0" smtClean="0">
                <a:solidFill>
                  <a:schemeClr val="tx1"/>
                </a:solidFill>
              </a:rPr>
              <a:pPr eaLnBrk="1" hangingPunct="1"/>
              <a:t>5</a:t>
            </a:fld>
            <a:endParaRPr lang="en-US" altLang="en-US" sz="1200" b="0" smtClean="0">
              <a:solidFill>
                <a:schemeClr val="tx1"/>
              </a:solidFill>
            </a:endParaRPr>
          </a:p>
        </p:txBody>
      </p:sp>
    </p:spTree>
    <p:extLst>
      <p:ext uri="{BB962C8B-B14F-4D97-AF65-F5344CB8AC3E}">
        <p14:creationId xmlns:p14="http://schemas.microsoft.com/office/powerpoint/2010/main" val="243506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"Payment Interval" in the payment plan determines the invoice stream for the invoices. The Monthly invoice stream is used for several payment intervals including Monthly, Quarterly, and Every Six Months.</a:t>
            </a:r>
          </a:p>
          <a:p>
            <a:r>
              <a:rPr lang="en-US" smtClean="0"/>
              <a:t>An invoice becomes "Past Due" if it remains unpaid one day after the due date.</a:t>
            </a:r>
          </a:p>
        </p:txBody>
      </p:sp>
      <p:sp>
        <p:nvSpPr>
          <p:cNvPr id="5427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55F8C2F4-F231-4E63-9BD4-B6C7EAEFDE62}" type="slidenum">
              <a:rPr lang="en-US" altLang="en-US" sz="1200" b="0" smtClean="0">
                <a:solidFill>
                  <a:schemeClr val="tx1"/>
                </a:solidFill>
              </a:rPr>
              <a:pPr eaLnBrk="1" hangingPunct="1"/>
              <a:t>6</a:t>
            </a:fld>
            <a:endParaRPr lang="en-US" altLang="en-US" sz="1200" b="0" smtClean="0">
              <a:solidFill>
                <a:schemeClr val="tx1"/>
              </a:solidFill>
            </a:endParaRPr>
          </a:p>
        </p:txBody>
      </p:sp>
    </p:spTree>
    <p:extLst>
      <p:ext uri="{BB962C8B-B14F-4D97-AF65-F5344CB8AC3E}">
        <p14:creationId xmlns:p14="http://schemas.microsoft.com/office/powerpoint/2010/main" val="3029418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topics of how item event dates are assigned and the role that they play in charge invoicing are covered later in this lesson.</a:t>
            </a:r>
          </a:p>
        </p:txBody>
      </p:sp>
      <p:sp>
        <p:nvSpPr>
          <p:cNvPr id="5530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A2046139-19AF-4F38-885C-BC0324E0622A}" type="slidenum">
              <a:rPr lang="en-US" altLang="en-US" sz="1200" b="0" smtClean="0">
                <a:solidFill>
                  <a:schemeClr val="tx1"/>
                </a:solidFill>
              </a:rPr>
              <a:pPr eaLnBrk="1" hangingPunct="1"/>
              <a:t>7</a:t>
            </a:fld>
            <a:endParaRPr lang="en-US" altLang="en-US" sz="1200" b="0" smtClean="0">
              <a:solidFill>
                <a:schemeClr val="tx1"/>
              </a:solidFill>
            </a:endParaRPr>
          </a:p>
        </p:txBody>
      </p:sp>
    </p:spTree>
    <p:extLst>
      <p:ext uri="{BB962C8B-B14F-4D97-AF65-F5344CB8AC3E}">
        <p14:creationId xmlns:p14="http://schemas.microsoft.com/office/powerpoint/2010/main" val="421320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a:t>
            </a:r>
            <a:r>
              <a:rPr lang="en-US" altLang="en-US" sz="1200" b="0" smtClean="0">
                <a:solidFill>
                  <a:schemeClr val="tx1"/>
                </a:solidFill>
              </a:rPr>
              <a:t>Configuring Charge Invoicing - </a:t>
            </a:r>
            <a:fld id="{A8537A62-BCD7-401A-B9D6-5C4F92F43623}" type="slidenum">
              <a:rPr lang="en-US" altLang="en-US" sz="1200" b="0" smtClean="0">
                <a:solidFill>
                  <a:schemeClr val="tx1"/>
                </a:solidFill>
              </a:rPr>
              <a:pPr algn="l" eaLnBrk="1" hangingPunct="1">
                <a:spcBef>
                  <a:spcPct val="0"/>
                </a:spcBef>
                <a:spcAft>
                  <a:spcPct val="0"/>
                </a:spcAft>
                <a:buClrTx/>
              </a:pPr>
              <a:t>8</a:t>
            </a:fld>
            <a:endParaRPr lang="en-US" altLang="en-US" sz="1200" b="0">
              <a:solidFill>
                <a:schemeClr val="tx1"/>
              </a:solidFill>
            </a:endParaRPr>
          </a:p>
        </p:txBody>
      </p:sp>
      <p:sp>
        <p:nvSpPr>
          <p:cNvPr id="5632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selected requirements from one carrier. Invoicing requirements vary from carrier to carrier. In fact, no two carriers do invoicing in the exactly same way. For this reason, BillingCenter provides several configuration points for customizing the charge invoicing process.</a:t>
            </a:r>
          </a:p>
        </p:txBody>
      </p:sp>
    </p:spTree>
    <p:extLst>
      <p:ext uri="{BB962C8B-B14F-4D97-AF65-F5344CB8AC3E}">
        <p14:creationId xmlns:p14="http://schemas.microsoft.com/office/powerpoint/2010/main" val="233741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Charge Invoicing - </a:t>
            </a:r>
            <a:fld id="{8066A8D1-87B7-4921-A814-4E1D3C0039D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09385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t>
            </a:r>
            <a:r>
              <a:rPr lang="en-US" altLang="en-US" sz="1200" b="0">
                <a:solidFill>
                  <a:schemeClr val="tx1"/>
                </a:solidFill>
              </a:rPr>
              <a:t> Configuring Charge Invoicing - </a:t>
            </a:r>
            <a:fld id="{200A88A9-B1DD-4DD5-ACD2-DFD04FDCF6A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Charges are sent </a:t>
            </a:r>
            <a:r>
              <a:rPr lang="en-US" smtClean="0"/>
              <a:t>to BillingCenter by </a:t>
            </a:r>
            <a:r>
              <a:rPr lang="en-US" dirty="0" smtClean="0"/>
              <a:t>means of a </a:t>
            </a:r>
            <a:r>
              <a:rPr lang="en-US" b="1" dirty="0" smtClean="0"/>
              <a:t>billing instruction</a:t>
            </a:r>
            <a:r>
              <a:rPr lang="en-US" dirty="0" smtClean="0"/>
              <a:t>. The charge date is the date of the billing </a:t>
            </a:r>
            <a:r>
              <a:rPr lang="en-US" smtClean="0"/>
              <a:t>instruction</a:t>
            </a:r>
            <a:r>
              <a:rPr lang="en-US"/>
              <a:t>. A </a:t>
            </a:r>
            <a:r>
              <a:rPr lang="en-US" b="1"/>
              <a:t>charge pattern </a:t>
            </a:r>
            <a:r>
              <a:rPr lang="en-US"/>
              <a:t>is a template for a charge. Every charge is associated with a single charge pattern</a:t>
            </a:r>
            <a:r>
              <a:rPr lang="en-US" i="1"/>
              <a:t>. </a:t>
            </a:r>
            <a:endParaRPr lang="en-US" i="1" smtClean="0"/>
          </a:p>
          <a:p>
            <a:pPr eaLnBrk="1" hangingPunct="1"/>
            <a:endParaRPr lang="en-US" dirty="0" smtClean="0"/>
          </a:p>
          <a:p>
            <a:pPr eaLnBrk="1" hangingPunct="1"/>
            <a:r>
              <a:rPr lang="en-US" dirty="0" smtClean="0"/>
              <a:t>Every </a:t>
            </a:r>
            <a:r>
              <a:rPr lang="en-US" b="1" dirty="0" smtClean="0"/>
              <a:t>policy period</a:t>
            </a:r>
            <a:r>
              <a:rPr lang="en-US" dirty="0" smtClean="0"/>
              <a:t> has an effective date and an expiration date. These dates define an interval of time during which invoices can be billed (that is, sent to the payer) and made due. </a:t>
            </a:r>
          </a:p>
          <a:p>
            <a:pPr eaLnBrk="1" hangingPunct="1"/>
            <a:endParaRPr lang="en-US" dirty="0" smtClean="0"/>
          </a:p>
          <a:p>
            <a:pPr eaLnBrk="1" hangingPunct="1"/>
            <a:r>
              <a:rPr lang="en-US" smtClean="0"/>
              <a:t>The </a:t>
            </a:r>
            <a:r>
              <a:rPr lang="en-US" dirty="0" smtClean="0"/>
              <a:t>Billing Info fields on each </a:t>
            </a:r>
            <a:r>
              <a:rPr lang="en-US" b="1" dirty="0" smtClean="0"/>
              <a:t>account</a:t>
            </a:r>
            <a:r>
              <a:rPr lang="en-US" dirty="0" smtClean="0"/>
              <a:t> specify details that are used for determining the timing of invoices. The</a:t>
            </a:r>
            <a:r>
              <a:rPr lang="en-US" b="1" dirty="0" smtClean="0"/>
              <a:t> Invoices Fixed On </a:t>
            </a:r>
            <a:r>
              <a:rPr lang="en-US" dirty="0" smtClean="0"/>
              <a:t>fields provide values for all the payment intervals supported by the base application. Only one or two of these fields will be used for invoicing a particular policy. For example, if a policy is to be invoiced twice a month, then the two "Twice a Month" entries are used to establish the invoice dates. If instead a policy is invoiced once a month, then only the "Monthly – Day of Month" entry is used to establish the invoice </a:t>
            </a:r>
            <a:r>
              <a:rPr lang="en-US" smtClean="0"/>
              <a:t>dates. The Invoice By field determines whether different policies</a:t>
            </a:r>
            <a:r>
              <a:rPr lang="en-US" baseline="0" smtClean="0"/>
              <a:t> can be billed on the same invoice or separate invoices.</a:t>
            </a:r>
            <a:endParaRPr lang="en-US" dirty="0" smtClean="0"/>
          </a:p>
          <a:p>
            <a:pPr eaLnBrk="1" hangingPunct="1"/>
            <a:endParaRPr lang="en-US" dirty="0" smtClean="0"/>
          </a:p>
          <a:p>
            <a:pPr eaLnBrk="1" hangingPunct="1"/>
            <a:r>
              <a:rPr lang="en-US" dirty="0" smtClean="0"/>
              <a:t>The policy</a:t>
            </a:r>
            <a:r>
              <a:rPr lang="en-US" b="1" dirty="0" smtClean="0"/>
              <a:t> payment plan</a:t>
            </a:r>
            <a:r>
              <a:rPr lang="en-US" dirty="0" smtClean="0"/>
              <a:t> identifies how the charges are to be distributed across invoices. It includes information such as the percent expected for down payment, the payment interval (monthly, every other week, and so on), the installment fee, and the time period in which first installment is invoiced. </a:t>
            </a:r>
          </a:p>
          <a:p>
            <a:pPr eaLnBrk="1" hangingPunct="1"/>
            <a:endParaRPr lang="en-US" dirty="0" smtClean="0"/>
          </a:p>
          <a:p>
            <a:pPr eaLnBrk="1" hangingPunct="1"/>
            <a:r>
              <a:rPr lang="en-US" dirty="0" smtClean="0"/>
              <a:t>The account</a:t>
            </a:r>
            <a:r>
              <a:rPr lang="en-US" b="1" dirty="0" smtClean="0"/>
              <a:t> billing plan</a:t>
            </a:r>
            <a:r>
              <a:rPr lang="en-US" dirty="0" smtClean="0"/>
              <a:t> identifies account-level information on how the account is to be billed. It contains any billing information which should not vary from policy to policy, but rather should be the same for all policies for a given account. For example, it can specify the fee for any payment reversals, as well as the lead time (amount of time between the sending of the invoice and the expectation of receipt of the payment).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65" y="3226936"/>
            <a:ext cx="1813455" cy="1249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584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3400229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86431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23750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5344460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303666920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0257921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3608717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32910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792558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2.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8.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04" r:id="rId31"/>
    <p:sldLayoutId id="2147483705" r:id="rId32"/>
    <p:sldLayoutId id="2147483706" r:id="rId33"/>
    <p:sldLayoutId id="2147483707" r:id="rId34"/>
    <p:sldLayoutId id="2147483708" r:id="rId35"/>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wmf"/><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0.xml"/><Relationship Id="rId1" Type="http://schemas.openxmlformats.org/officeDocument/2006/relationships/slideLayout" Target="../slideLayouts/slideLayout33.x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32.wmf"/><Relationship Id="rId5" Type="http://schemas.openxmlformats.org/officeDocument/2006/relationships/image" Target="../media/image28.wmf"/><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32.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28.wmf"/><Relationship Id="rId2" Type="http://schemas.openxmlformats.org/officeDocument/2006/relationships/notesSlide" Target="../notesSlides/notesSlide17.xml"/><Relationship Id="rId1" Type="http://schemas.openxmlformats.org/officeDocument/2006/relationships/slideLayout" Target="../slideLayouts/slideLayout3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3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3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32.xml"/><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28.xml"/><Relationship Id="rId1" Type="http://schemas.openxmlformats.org/officeDocument/2006/relationships/slideLayout" Target="../slideLayouts/slideLayout3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9.xml"/><Relationship Id="rId1" Type="http://schemas.openxmlformats.org/officeDocument/2006/relationships/slideLayout" Target="../slideLayouts/slideLayout31.xml"/><Relationship Id="rId5" Type="http://schemas.openxmlformats.org/officeDocument/2006/relationships/image" Target="../media/image81.png"/><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1.xml"/><Relationship Id="rId1" Type="http://schemas.openxmlformats.org/officeDocument/2006/relationships/slideLayout" Target="../slideLayouts/slideLayout35.x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38266"/>
            <a:ext cx="8348837" cy="553998"/>
          </a:xfrm>
        </p:spPr>
        <p:txBody>
          <a:bodyPr/>
          <a:lstStyle/>
          <a:p>
            <a:r>
              <a:rPr lang="en-US" dirty="0"/>
              <a:t>Configuring Charge Invoicing</a:t>
            </a:r>
          </a:p>
        </p:txBody>
      </p:sp>
      <p:sp>
        <p:nvSpPr>
          <p:cNvPr id="5" name="Text Placeholder 4"/>
          <p:cNvSpPr>
            <a:spLocks noGrp="1"/>
          </p:cNvSpPr>
          <p:nvPr>
            <p:ph type="body" sz="quarter" idx="13"/>
          </p:nvPr>
        </p:nvSpPr>
        <p:spPr/>
        <p:txBody>
          <a:bodyPr/>
          <a:lstStyle/>
          <a:p>
            <a:r>
              <a:rPr lang="en-US" dirty="0" smtClean="0"/>
              <a:t>Editable List View</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369427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11537" b="1787"/>
          <a:stretch/>
        </p:blipFill>
        <p:spPr>
          <a:xfrm>
            <a:off x="3932189" y="755451"/>
            <a:ext cx="4267727" cy="2802073"/>
          </a:xfrm>
          <a:prstGeom prst="rect">
            <a:avLst/>
          </a:prstGeom>
          <a:ln>
            <a:solidFill>
              <a:schemeClr val="tx2"/>
            </a:solidFill>
          </a:ln>
        </p:spPr>
      </p:pic>
      <p:sp>
        <p:nvSpPr>
          <p:cNvPr id="13316" name="Rectangle 4"/>
          <p:cNvSpPr>
            <a:spLocks noGrp="1" noChangeArrowheads="1"/>
          </p:cNvSpPr>
          <p:nvPr>
            <p:ph type="title"/>
          </p:nvPr>
        </p:nvSpPr>
        <p:spPr/>
        <p:txBody>
          <a:bodyPr/>
          <a:lstStyle/>
          <a:p>
            <a:pPr eaLnBrk="1" hangingPunct="1"/>
            <a:r>
              <a:rPr lang="en-US" smtClean="0"/>
              <a:t>Influences on invoicing (1)</a:t>
            </a:r>
          </a:p>
        </p:txBody>
      </p:sp>
      <p:sp>
        <p:nvSpPr>
          <p:cNvPr id="13317" name="Text Box 26"/>
          <p:cNvSpPr txBox="1">
            <a:spLocks noChangeArrowheads="1"/>
          </p:cNvSpPr>
          <p:nvPr/>
        </p:nvSpPr>
        <p:spPr bwMode="auto">
          <a:xfrm>
            <a:off x="616531" y="3816213"/>
            <a:ext cx="8001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chemeClr val="tx2"/>
                </a:solidFill>
              </a:rPr>
              <a:t>Account</a:t>
            </a:r>
          </a:p>
        </p:txBody>
      </p:sp>
      <p:sp>
        <p:nvSpPr>
          <p:cNvPr id="13318" name="Text Box 27"/>
          <p:cNvSpPr txBox="1">
            <a:spLocks noChangeArrowheads="1"/>
          </p:cNvSpPr>
          <p:nvPr/>
        </p:nvSpPr>
        <p:spPr bwMode="auto">
          <a:xfrm>
            <a:off x="1874044" y="1845469"/>
            <a:ext cx="86201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chemeClr val="bg1"/>
                </a:solidFill>
              </a:rPr>
              <a:t>20 Apr 14</a:t>
            </a:r>
          </a:p>
        </p:txBody>
      </p:sp>
      <p:sp>
        <p:nvSpPr>
          <p:cNvPr id="13319" name="Text Box 28"/>
          <p:cNvSpPr txBox="1">
            <a:spLocks noChangeArrowheads="1"/>
          </p:cNvSpPr>
          <p:nvPr/>
        </p:nvSpPr>
        <p:spPr bwMode="auto">
          <a:xfrm>
            <a:off x="1232298" y="1955007"/>
            <a:ext cx="872728" cy="35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350" dirty="0">
                <a:solidFill>
                  <a:schemeClr val="bg1"/>
                </a:solidFill>
              </a:rPr>
              <a:t>Policy period</a:t>
            </a:r>
          </a:p>
        </p:txBody>
      </p:sp>
      <p:sp>
        <p:nvSpPr>
          <p:cNvPr id="13320" name="Text Box 29"/>
          <p:cNvSpPr txBox="1">
            <a:spLocks noChangeArrowheads="1"/>
          </p:cNvSpPr>
          <p:nvPr/>
        </p:nvSpPr>
        <p:spPr bwMode="auto">
          <a:xfrm>
            <a:off x="2944416" y="1845469"/>
            <a:ext cx="86201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chemeClr val="bg1"/>
                </a:solidFill>
              </a:rPr>
              <a:t>20 Apr 15</a:t>
            </a:r>
          </a:p>
        </p:txBody>
      </p:sp>
      <p:sp>
        <p:nvSpPr>
          <p:cNvPr id="13322" name="Text Box 60"/>
          <p:cNvSpPr txBox="1">
            <a:spLocks noChangeArrowheads="1"/>
          </p:cNvSpPr>
          <p:nvPr/>
        </p:nvSpPr>
        <p:spPr bwMode="auto">
          <a:xfrm>
            <a:off x="5341023" y="524611"/>
            <a:ext cx="142398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chemeClr val="tx2"/>
                </a:solidFill>
              </a:rPr>
              <a:t>Payment plan</a:t>
            </a:r>
          </a:p>
        </p:txBody>
      </p:sp>
      <p:grpSp>
        <p:nvGrpSpPr>
          <p:cNvPr id="13323" name="Group 76"/>
          <p:cNvGrpSpPr>
            <a:grpSpLocks/>
          </p:cNvGrpSpPr>
          <p:nvPr/>
        </p:nvGrpSpPr>
        <p:grpSpPr bwMode="auto">
          <a:xfrm rot="-1165455">
            <a:off x="1433858" y="784793"/>
            <a:ext cx="410647" cy="446836"/>
            <a:chOff x="3238" y="3094"/>
            <a:chExt cx="604" cy="657"/>
          </a:xfrm>
        </p:grpSpPr>
        <p:sp>
          <p:nvSpPr>
            <p:cNvPr id="13379" name="Freeform 77"/>
            <p:cNvSpPr>
              <a:spLocks/>
            </p:cNvSpPr>
            <p:nvPr/>
          </p:nvSpPr>
          <p:spPr bwMode="auto">
            <a:xfrm>
              <a:off x="3238" y="3389"/>
              <a:ext cx="604" cy="305"/>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sz="1350"/>
            </a:p>
          </p:txBody>
        </p:sp>
        <p:sp>
          <p:nvSpPr>
            <p:cNvPr id="13380" name="Freeform 78"/>
            <p:cNvSpPr>
              <a:spLocks/>
            </p:cNvSpPr>
            <p:nvPr/>
          </p:nvSpPr>
          <p:spPr bwMode="auto">
            <a:xfrm>
              <a:off x="3243" y="3094"/>
              <a:ext cx="0" cy="305"/>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sp>
          <p:nvSpPr>
            <p:cNvPr id="13381" name="Oval 79"/>
            <p:cNvSpPr>
              <a:spLocks noChangeArrowheads="1"/>
            </p:cNvSpPr>
            <p:nvPr/>
          </p:nvSpPr>
          <p:spPr bwMode="auto">
            <a:xfrm>
              <a:off x="3338" y="3134"/>
              <a:ext cx="0" cy="430"/>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pic>
          <p:nvPicPr>
            <p:cNvPr id="13382" name="Picture 8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4" name="Text Box 81"/>
          <p:cNvSpPr txBox="1">
            <a:spLocks noChangeArrowheads="1"/>
          </p:cNvSpPr>
          <p:nvPr/>
        </p:nvSpPr>
        <p:spPr bwMode="auto">
          <a:xfrm>
            <a:off x="528148" y="943139"/>
            <a:ext cx="825771" cy="27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050" dirty="0">
                <a:solidFill>
                  <a:schemeClr val="tx2"/>
                </a:solidFill>
              </a:rPr>
              <a:t>Billing </a:t>
            </a:r>
            <a:endParaRPr lang="en-US" sz="1050" dirty="0" smtClean="0">
              <a:solidFill>
                <a:schemeClr val="tx2"/>
              </a:solidFill>
            </a:endParaRPr>
          </a:p>
          <a:p>
            <a:pPr eaLnBrk="1" hangingPunct="1">
              <a:lnSpc>
                <a:spcPct val="85000"/>
              </a:lnSpc>
            </a:pPr>
            <a:r>
              <a:rPr lang="en-US" sz="1050" dirty="0" smtClean="0">
                <a:solidFill>
                  <a:schemeClr val="tx2"/>
                </a:solidFill>
              </a:rPr>
              <a:t>instruction</a:t>
            </a:r>
            <a:endParaRPr lang="en-US" sz="1050" dirty="0">
              <a:solidFill>
                <a:schemeClr val="tx2"/>
              </a:solidFill>
            </a:endParaRPr>
          </a:p>
        </p:txBody>
      </p:sp>
      <p:sp>
        <p:nvSpPr>
          <p:cNvPr id="13325" name="Line 82"/>
          <p:cNvSpPr>
            <a:spLocks noChangeShapeType="1"/>
          </p:cNvSpPr>
          <p:nvPr/>
        </p:nvSpPr>
        <p:spPr bwMode="auto">
          <a:xfrm>
            <a:off x="1632629" y="1378480"/>
            <a:ext cx="15844" cy="678951"/>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3326" name="Line 83"/>
          <p:cNvSpPr>
            <a:spLocks noChangeShapeType="1"/>
          </p:cNvSpPr>
          <p:nvPr/>
        </p:nvSpPr>
        <p:spPr bwMode="auto">
          <a:xfrm flipV="1">
            <a:off x="1580528" y="2580464"/>
            <a:ext cx="18835" cy="637128"/>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3327" name="Text Box 86"/>
          <p:cNvSpPr txBox="1">
            <a:spLocks noChangeArrowheads="1"/>
          </p:cNvSpPr>
          <p:nvPr/>
        </p:nvSpPr>
        <p:spPr bwMode="auto">
          <a:xfrm>
            <a:off x="1207794" y="1265620"/>
            <a:ext cx="972741" cy="373949"/>
          </a:xfrm>
          <a:prstGeom prst="rect">
            <a:avLst/>
          </a:prstGeom>
          <a:solidFill>
            <a:schemeClr val="bg2">
              <a:lumMod val="85000"/>
            </a:schemeClr>
          </a:solidFill>
          <a:ln w="9525" algn="ctr">
            <a:solidFill>
              <a:schemeClr val="tx2"/>
            </a:solidFill>
            <a:miter lim="800000"/>
            <a:headEnd/>
            <a:tailEnd/>
          </a:ln>
        </p:spPr>
        <p:txBody>
          <a:bodyPr lIns="13716" tIns="13716" rIns="13716" bIns="13716">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125" b="0" dirty="0">
                <a:solidFill>
                  <a:schemeClr val="tx2"/>
                </a:solidFill>
              </a:rPr>
              <a:t>Charge date: 20 Apr 2014</a:t>
            </a:r>
          </a:p>
        </p:txBody>
      </p:sp>
      <p:sp>
        <p:nvSpPr>
          <p:cNvPr id="13328" name="Freeform 87"/>
          <p:cNvSpPr>
            <a:spLocks/>
          </p:cNvSpPr>
          <p:nvPr/>
        </p:nvSpPr>
        <p:spPr bwMode="auto">
          <a:xfrm>
            <a:off x="3074939" y="777637"/>
            <a:ext cx="857250" cy="1939041"/>
          </a:xfrm>
          <a:custGeom>
            <a:avLst/>
            <a:gdLst>
              <a:gd name="T0" fmla="*/ 0 w 652"/>
              <a:gd name="T1" fmla="*/ 2147483647 h 1314"/>
              <a:gd name="T2" fmla="*/ 0 w 652"/>
              <a:gd name="T3" fmla="*/ 0 h 1314"/>
              <a:gd name="T4" fmla="*/ 2147483647 w 652"/>
              <a:gd name="T5" fmla="*/ 0 h 1314"/>
              <a:gd name="T6" fmla="*/ 0 60000 65536"/>
              <a:gd name="T7" fmla="*/ 0 60000 65536"/>
              <a:gd name="T8" fmla="*/ 0 60000 65536"/>
              <a:gd name="T9" fmla="*/ 0 w 652"/>
              <a:gd name="T10" fmla="*/ 0 h 1314"/>
              <a:gd name="T11" fmla="*/ 652 w 652"/>
              <a:gd name="T12" fmla="*/ 1314 h 1314"/>
            </a:gdLst>
            <a:ahLst/>
            <a:cxnLst>
              <a:cxn ang="T6">
                <a:pos x="T0" y="T1"/>
              </a:cxn>
              <a:cxn ang="T7">
                <a:pos x="T2" y="T3"/>
              </a:cxn>
              <a:cxn ang="T8">
                <a:pos x="T4" y="T5"/>
              </a:cxn>
            </a:cxnLst>
            <a:rect l="T9" t="T10" r="T11" b="T12"/>
            <a:pathLst>
              <a:path w="652" h="1314">
                <a:moveTo>
                  <a:pt x="0" y="1314"/>
                </a:moveTo>
                <a:lnTo>
                  <a:pt x="0" y="0"/>
                </a:lnTo>
                <a:lnTo>
                  <a:pt x="652" y="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3330" name="Line 92"/>
          <p:cNvSpPr>
            <a:spLocks noChangeShapeType="1"/>
          </p:cNvSpPr>
          <p:nvPr/>
        </p:nvSpPr>
        <p:spPr bwMode="auto">
          <a:xfrm>
            <a:off x="4343535" y="4074854"/>
            <a:ext cx="458391" cy="334566"/>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3332" name="Text Box 94"/>
          <p:cNvSpPr txBox="1">
            <a:spLocks noChangeArrowheads="1"/>
          </p:cNvSpPr>
          <p:nvPr/>
        </p:nvSpPr>
        <p:spPr bwMode="auto">
          <a:xfrm>
            <a:off x="3490255" y="3400704"/>
            <a:ext cx="1307306" cy="207749"/>
          </a:xfrm>
          <a:prstGeom prst="rect">
            <a:avLst/>
          </a:prstGeom>
          <a:solidFill>
            <a:schemeClr val="bg1"/>
          </a:solidFill>
          <a:ln w="28575" algn="ctr">
            <a:noFill/>
            <a:miter lim="800000"/>
            <a:headEnd/>
            <a:tailEnd/>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chemeClr val="tx2"/>
                </a:solidFill>
              </a:rPr>
              <a:t>Charge pattern</a:t>
            </a:r>
          </a:p>
        </p:txBody>
      </p:sp>
      <p:sp>
        <p:nvSpPr>
          <p:cNvPr id="13334" name="Text Box 125"/>
          <p:cNvSpPr txBox="1">
            <a:spLocks noChangeArrowheads="1"/>
          </p:cNvSpPr>
          <p:nvPr/>
        </p:nvSpPr>
        <p:spPr bwMode="auto">
          <a:xfrm>
            <a:off x="3689882" y="3831081"/>
            <a:ext cx="13073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chemeClr val="tx2"/>
                </a:solidFill>
              </a:rPr>
              <a:t>Billing plan</a:t>
            </a:r>
          </a:p>
        </p:txBody>
      </p:sp>
      <p:pic>
        <p:nvPicPr>
          <p:cNvPr id="13336" name="Picture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2466" y="2725594"/>
            <a:ext cx="2315767" cy="463153"/>
          </a:xfrm>
          <a:prstGeom prst="rect">
            <a:avLst/>
          </a:prstGeom>
          <a:noFill/>
          <a:ln w="9525">
            <a:solidFill>
              <a:schemeClr val="tx2"/>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rgbClr val="FFFFFF"/>
                </a:solidFill>
              </a14:hiddenFill>
            </a:ext>
          </a:extLst>
        </p:spPr>
      </p:pic>
      <p:pic>
        <p:nvPicPr>
          <p:cNvPr id="13337" name="Picture 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1222" y="120849"/>
            <a:ext cx="664369" cy="45720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pic>
      <p:pic>
        <p:nvPicPr>
          <p:cNvPr id="266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8444" y="3910702"/>
            <a:ext cx="2863234" cy="89892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grpSp>
        <p:nvGrpSpPr>
          <p:cNvPr id="86" name="Group 148"/>
          <p:cNvGrpSpPr>
            <a:grpSpLocks/>
          </p:cNvGrpSpPr>
          <p:nvPr/>
        </p:nvGrpSpPr>
        <p:grpSpPr bwMode="auto">
          <a:xfrm>
            <a:off x="1232298" y="3244279"/>
            <a:ext cx="583378" cy="475022"/>
            <a:chOff x="3942556" y="1245638"/>
            <a:chExt cx="1284287" cy="1018706"/>
          </a:xfrm>
        </p:grpSpPr>
        <p:pic>
          <p:nvPicPr>
            <p:cNvPr id="87" name="Picture 110" descr="j02909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8" name="Group 3"/>
            <p:cNvGrpSpPr>
              <a:grpSpLocks/>
            </p:cNvGrpSpPr>
            <p:nvPr/>
          </p:nvGrpSpPr>
          <p:grpSpPr bwMode="auto">
            <a:xfrm rot="-960000">
              <a:off x="4437857" y="1399171"/>
              <a:ext cx="554832" cy="865173"/>
              <a:chOff x="2183" y="146"/>
              <a:chExt cx="1215" cy="1896"/>
            </a:xfrm>
          </p:grpSpPr>
          <p:sp>
            <p:nvSpPr>
              <p:cNvPr id="89" name="AutoShape 4"/>
              <p:cNvSpPr>
                <a:spLocks noChangeArrowheads="1"/>
              </p:cNvSpPr>
              <p:nvPr/>
            </p:nvSpPr>
            <p:spPr bwMode="auto">
              <a:xfrm rot="16200000">
                <a:off x="2265" y="353"/>
                <a:ext cx="1052" cy="121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sz="1350"/>
              </a:p>
            </p:txBody>
          </p:sp>
          <p:sp>
            <p:nvSpPr>
              <p:cNvPr id="90" name="Freeform 5"/>
              <p:cNvSpPr>
                <a:spLocks/>
              </p:cNvSpPr>
              <p:nvPr/>
            </p:nvSpPr>
            <p:spPr bwMode="auto">
              <a:xfrm>
                <a:off x="2442" y="146"/>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91" name="Freeform 6"/>
              <p:cNvSpPr>
                <a:spLocks/>
              </p:cNvSpPr>
              <p:nvPr/>
            </p:nvSpPr>
            <p:spPr bwMode="auto">
              <a:xfrm>
                <a:off x="2442" y="477"/>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92" name="Freeform 7"/>
              <p:cNvSpPr>
                <a:spLocks/>
              </p:cNvSpPr>
              <p:nvPr/>
            </p:nvSpPr>
            <p:spPr bwMode="auto">
              <a:xfrm>
                <a:off x="2442" y="809"/>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grpSp>
            <p:nvGrpSpPr>
              <p:cNvPr id="93" name="Group 8"/>
              <p:cNvGrpSpPr>
                <a:grpSpLocks/>
              </p:cNvGrpSpPr>
              <p:nvPr/>
            </p:nvGrpSpPr>
            <p:grpSpPr bwMode="auto">
              <a:xfrm>
                <a:off x="2963" y="216"/>
                <a:ext cx="186" cy="1826"/>
                <a:chOff x="2889" y="2089"/>
                <a:chExt cx="279" cy="2765"/>
              </a:xfrm>
            </p:grpSpPr>
            <p:sp>
              <p:nvSpPr>
                <p:cNvPr id="9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9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96" name="AutoShape 11"/>
                <p:cNvSpPr>
                  <a:spLocks noChangeArrowheads="1"/>
                </p:cNvSpPr>
                <p:nvPr/>
              </p:nvSpPr>
              <p:spPr bwMode="auto">
                <a:xfrm>
                  <a:off x="3045" y="2089"/>
                  <a:ext cx="1" cy="2765"/>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sp>
              <p:nvSpPr>
                <p:cNvPr id="97" name="Oval 12"/>
                <p:cNvSpPr>
                  <a:spLocks noChangeArrowheads="1"/>
                </p:cNvSpPr>
                <p:nvPr/>
              </p:nvSpPr>
              <p:spPr bwMode="auto">
                <a:xfrm>
                  <a:off x="3040" y="2427"/>
                  <a:ext cx="1" cy="2079"/>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grpSp>
        </p:grpSp>
      </p:grpSp>
      <p:pic>
        <p:nvPicPr>
          <p:cNvPr id="266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9175" y="3376251"/>
            <a:ext cx="3606677" cy="255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Group 30"/>
          <p:cNvGrpSpPr>
            <a:grpSpLocks/>
          </p:cNvGrpSpPr>
          <p:nvPr/>
        </p:nvGrpSpPr>
        <p:grpSpPr bwMode="auto">
          <a:xfrm>
            <a:off x="832600" y="2061599"/>
            <a:ext cx="1601787" cy="519112"/>
            <a:chOff x="973" y="2025"/>
            <a:chExt cx="1009" cy="327"/>
          </a:xfrm>
        </p:grpSpPr>
        <p:grpSp>
          <p:nvGrpSpPr>
            <p:cNvPr id="79" name="Group 31"/>
            <p:cNvGrpSpPr>
              <a:grpSpLocks/>
            </p:cNvGrpSpPr>
            <p:nvPr/>
          </p:nvGrpSpPr>
          <p:grpSpPr bwMode="auto">
            <a:xfrm>
              <a:off x="973" y="2069"/>
              <a:ext cx="1009" cy="206"/>
              <a:chOff x="711" y="2016"/>
              <a:chExt cx="1271" cy="259"/>
            </a:xfrm>
          </p:grpSpPr>
          <p:sp>
            <p:nvSpPr>
              <p:cNvPr id="102" name="Line 32"/>
              <p:cNvSpPr>
                <a:spLocks noChangeShapeType="1"/>
              </p:cNvSpPr>
              <p:nvPr/>
            </p:nvSpPr>
            <p:spPr bwMode="auto">
              <a:xfrm flipV="1">
                <a:off x="711" y="2016"/>
                <a:ext cx="0" cy="25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3" name="Group 33"/>
              <p:cNvGrpSpPr>
                <a:grpSpLocks/>
              </p:cNvGrpSpPr>
              <p:nvPr/>
            </p:nvGrpSpPr>
            <p:grpSpPr bwMode="auto">
              <a:xfrm>
                <a:off x="716" y="2016"/>
                <a:ext cx="1266" cy="259"/>
                <a:chOff x="716" y="2016"/>
                <a:chExt cx="1266" cy="259"/>
              </a:xfrm>
            </p:grpSpPr>
            <p:sp>
              <p:nvSpPr>
                <p:cNvPr id="104" name="Rectangle 34"/>
                <p:cNvSpPr>
                  <a:spLocks noChangeArrowheads="1"/>
                </p:cNvSpPr>
                <p:nvPr/>
              </p:nvSpPr>
              <p:spPr bwMode="auto">
                <a:xfrm>
                  <a:off x="716" y="2122"/>
                  <a:ext cx="1266" cy="153"/>
                </a:xfrm>
                <a:prstGeom prst="rect">
                  <a:avLst/>
                </a:prstGeom>
                <a:solidFill>
                  <a:srgbClr val="FFCC99"/>
                </a:solidFill>
                <a:ln w="12700" algn="ctr">
                  <a:solidFill>
                    <a:schemeClr val="tx2"/>
                  </a:solidFill>
                  <a:miter lim="800000"/>
                  <a:headEnd/>
                  <a:tailEnd/>
                </a:ln>
              </p:spPr>
              <p:txBody>
                <a:bodyPr wrap="none" lIns="0" tIns="0" rIns="0" bIns="0" anchor="ctr">
                  <a:spAutoFit/>
                </a:bodyPr>
                <a:lstStyle/>
                <a:p>
                  <a:endParaRPr lang="en-US"/>
                </a:p>
              </p:txBody>
            </p:sp>
            <p:sp>
              <p:nvSpPr>
                <p:cNvPr id="105" name="Line 35"/>
                <p:cNvSpPr>
                  <a:spLocks noChangeShapeType="1"/>
                </p:cNvSpPr>
                <p:nvPr/>
              </p:nvSpPr>
              <p:spPr bwMode="auto">
                <a:xfrm flipV="1">
                  <a:off x="1982" y="2016"/>
                  <a:ext cx="0" cy="25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80" name="Group 36"/>
            <p:cNvGrpSpPr>
              <a:grpSpLocks/>
            </p:cNvGrpSpPr>
            <p:nvPr/>
          </p:nvGrpSpPr>
          <p:grpSpPr bwMode="auto">
            <a:xfrm>
              <a:off x="1332" y="2025"/>
              <a:ext cx="291" cy="327"/>
              <a:chOff x="2324" y="435"/>
              <a:chExt cx="933" cy="1052"/>
            </a:xfrm>
          </p:grpSpPr>
          <p:sp>
            <p:nvSpPr>
              <p:cNvPr id="81" name="AutoShape 3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tx2"/>
                </a:solidFill>
                <a:round/>
                <a:headEnd/>
                <a:tailEnd/>
              </a:ln>
            </p:spPr>
            <p:txBody>
              <a:bodyPr lIns="0" tIns="0" rIns="0" bIns="0" anchor="ctr">
                <a:spAutoFit/>
              </a:bodyPr>
              <a:lstStyle/>
              <a:p>
                <a:endParaRPr lang="en-US"/>
              </a:p>
            </p:txBody>
          </p:sp>
          <p:sp>
            <p:nvSpPr>
              <p:cNvPr id="82" name="Freeform 3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tx2"/>
                </a:solidFill>
                <a:round/>
                <a:headEnd/>
                <a:tailEnd/>
              </a:ln>
            </p:spPr>
            <p:txBody>
              <a:bodyPr lIns="0" tIns="0" rIns="0" bIns="0" anchor="ctr">
                <a:spAutoFit/>
              </a:bodyPr>
              <a:lstStyle/>
              <a:p>
                <a:endParaRPr lang="en-US"/>
              </a:p>
            </p:txBody>
          </p:sp>
          <p:sp>
            <p:nvSpPr>
              <p:cNvPr id="83" name="Freeform 3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tx2"/>
                </a:solidFill>
                <a:round/>
                <a:headEnd/>
                <a:tailEnd/>
              </a:ln>
            </p:spPr>
            <p:txBody>
              <a:bodyPr lIns="0" tIns="0" rIns="0" bIns="0" anchor="ctr">
                <a:spAutoFit/>
              </a:bodyPr>
              <a:lstStyle/>
              <a:p>
                <a:endParaRPr lang="en-US"/>
              </a:p>
            </p:txBody>
          </p:sp>
          <p:sp>
            <p:nvSpPr>
              <p:cNvPr id="84" name="Freeform 4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tx2"/>
                </a:solidFill>
                <a:round/>
                <a:headEnd/>
                <a:tailEnd/>
              </a:ln>
            </p:spPr>
            <p:txBody>
              <a:bodyPr lIns="0" tIns="0" rIns="0" bIns="0" anchor="ctr">
                <a:spAutoFit/>
              </a:bodyPr>
              <a:lstStyle/>
              <a:p>
                <a:endParaRPr lang="en-US"/>
              </a:p>
            </p:txBody>
          </p:sp>
          <p:grpSp>
            <p:nvGrpSpPr>
              <p:cNvPr id="85" name="Group 41"/>
              <p:cNvGrpSpPr>
                <a:grpSpLocks/>
              </p:cNvGrpSpPr>
              <p:nvPr/>
            </p:nvGrpSpPr>
            <p:grpSpPr bwMode="auto">
              <a:xfrm>
                <a:off x="2889" y="957"/>
                <a:ext cx="348" cy="510"/>
                <a:chOff x="2784" y="3210"/>
                <a:chExt cx="523" cy="772"/>
              </a:xfrm>
            </p:grpSpPr>
            <p:sp>
              <p:nvSpPr>
                <p:cNvPr id="98" name="AutoShape 42"/>
                <p:cNvSpPr>
                  <a:spLocks noChangeArrowheads="1"/>
                </p:cNvSpPr>
                <p:nvPr/>
              </p:nvSpPr>
              <p:spPr bwMode="auto">
                <a:xfrm rot="16736225" flipH="1">
                  <a:off x="2714" y="3670"/>
                  <a:ext cx="487" cy="138"/>
                </a:xfrm>
                <a:prstGeom prst="parallelogram">
                  <a:avLst>
                    <a:gd name="adj" fmla="val 88225"/>
                  </a:avLst>
                </a:prstGeom>
                <a:solidFill>
                  <a:srgbClr val="00CC00"/>
                </a:solidFill>
                <a:ln w="28575" algn="ctr">
                  <a:solidFill>
                    <a:srgbClr val="000000"/>
                  </a:solidFill>
                  <a:miter lim="800000"/>
                  <a:headEnd/>
                  <a:tailEnd/>
                </a:ln>
                <a:extLst/>
              </p:spPr>
              <p:txBody>
                <a:bodyPr lIns="0" tIns="0" rIns="0" bIns="0" anchor="ctr">
                  <a:spAutoFit/>
                </a:bodyPr>
                <a:lstStyle/>
                <a:p>
                  <a:endParaRPr lang="en-US"/>
                </a:p>
              </p:txBody>
            </p:sp>
            <p:sp>
              <p:nvSpPr>
                <p:cNvPr id="99" name="AutoShape 43"/>
                <p:cNvSpPr>
                  <a:spLocks noChangeArrowheads="1"/>
                </p:cNvSpPr>
                <p:nvPr/>
              </p:nvSpPr>
              <p:spPr bwMode="auto">
                <a:xfrm rot="4863775">
                  <a:off x="2853" y="3662"/>
                  <a:ext cx="501" cy="128"/>
                </a:xfrm>
                <a:prstGeom prst="parallelogram">
                  <a:avLst>
                    <a:gd name="adj" fmla="val 97852"/>
                  </a:avLst>
                </a:prstGeom>
                <a:solidFill>
                  <a:srgbClr val="00CC00"/>
                </a:solidFill>
                <a:ln w="28575" algn="ctr">
                  <a:solidFill>
                    <a:srgbClr val="000000"/>
                  </a:solidFill>
                  <a:miter lim="800000"/>
                  <a:headEnd/>
                  <a:tailEnd/>
                </a:ln>
                <a:extLst/>
              </p:spPr>
              <p:txBody>
                <a:bodyPr lIns="0" tIns="0" rIns="0" bIns="0" anchor="ctr">
                  <a:spAutoFit/>
                </a:bodyPr>
                <a:lstStyle/>
                <a:p>
                  <a:endParaRPr lang="en-US"/>
                </a:p>
              </p:txBody>
            </p:sp>
            <p:sp>
              <p:nvSpPr>
                <p:cNvPr id="100" name="AutoShape 44"/>
                <p:cNvSpPr>
                  <a:spLocks noChangeArrowheads="1"/>
                </p:cNvSpPr>
                <p:nvPr/>
              </p:nvSpPr>
              <p:spPr bwMode="auto">
                <a:xfrm>
                  <a:off x="2784" y="3210"/>
                  <a:ext cx="523" cy="523"/>
                </a:xfrm>
                <a:prstGeom prst="star16">
                  <a:avLst>
                    <a:gd name="adj" fmla="val 37500"/>
                  </a:avLst>
                </a:prstGeom>
                <a:solidFill>
                  <a:srgbClr val="FF0000"/>
                </a:solidFill>
                <a:ln w="28575" algn="ctr">
                  <a:solidFill>
                    <a:srgbClr val="000000"/>
                  </a:solidFill>
                  <a:miter lim="800000"/>
                  <a:headEnd/>
                  <a:tailEnd/>
                </a:ln>
                <a:extLst/>
              </p:spPr>
              <p:txBody>
                <a:bodyPr wrap="none" lIns="0" tIns="0" rIns="0" bIns="0" anchor="ctr">
                  <a:spAutoFit/>
                </a:bodyPr>
                <a:lstStyle/>
                <a:p>
                  <a:endParaRPr lang="en-US"/>
                </a:p>
              </p:txBody>
            </p:sp>
            <p:sp>
              <p:nvSpPr>
                <p:cNvPr id="101" name="Oval 45"/>
                <p:cNvSpPr>
                  <a:spLocks noChangeArrowheads="1"/>
                </p:cNvSpPr>
                <p:nvPr/>
              </p:nvSpPr>
              <p:spPr bwMode="auto">
                <a:xfrm>
                  <a:off x="2880" y="3307"/>
                  <a:ext cx="320" cy="320"/>
                </a:xfrm>
                <a:prstGeom prst="ellipse">
                  <a:avLst/>
                </a:prstGeom>
                <a:solidFill>
                  <a:srgbClr val="FFFF00"/>
                </a:solidFill>
                <a:ln w="28575" algn="ctr">
                  <a:solidFill>
                    <a:srgbClr val="000000"/>
                  </a:solidFill>
                  <a:round/>
                  <a:headEnd/>
                  <a:tailEnd/>
                </a:ln>
                <a:extLst/>
              </p:spPr>
              <p:txBody>
                <a:bodyPr wrap="none" lIns="0" tIns="0" rIns="0" bIns="0" anchor="ctr">
                  <a:spAutoFit/>
                </a:bodyPr>
                <a:lstStyle/>
                <a:p>
                  <a:endParaRPr lang="en-US"/>
                </a:p>
              </p:txBody>
            </p:sp>
          </p:grpSp>
        </p:grpSp>
      </p:grpSp>
      <p:pic>
        <p:nvPicPr>
          <p:cNvPr id="3" name="Picture 2"/>
          <p:cNvPicPr>
            <a:picLocks noChangeAspect="1"/>
          </p:cNvPicPr>
          <p:nvPr/>
        </p:nvPicPr>
        <p:blipFill>
          <a:blip r:embed="rId10"/>
          <a:stretch>
            <a:fillRect/>
          </a:stretch>
        </p:blipFill>
        <p:spPr>
          <a:xfrm>
            <a:off x="627871" y="4119907"/>
            <a:ext cx="2076450" cy="714375"/>
          </a:xfrm>
          <a:prstGeom prst="rect">
            <a:avLst/>
          </a:prstGeom>
          <a:ln>
            <a:solidFill>
              <a:schemeClr val="tx2"/>
            </a:solidFill>
          </a:ln>
        </p:spPr>
      </p:pic>
      <p:grpSp>
        <p:nvGrpSpPr>
          <p:cNvPr id="106" name="Group 111"/>
          <p:cNvGrpSpPr>
            <a:grpSpLocks/>
          </p:cNvGrpSpPr>
          <p:nvPr/>
        </p:nvGrpSpPr>
        <p:grpSpPr bwMode="auto">
          <a:xfrm>
            <a:off x="7943293" y="3673909"/>
            <a:ext cx="513246" cy="488529"/>
            <a:chOff x="4149" y="2807"/>
            <a:chExt cx="468" cy="321"/>
          </a:xfrm>
        </p:grpSpPr>
        <p:grpSp>
          <p:nvGrpSpPr>
            <p:cNvPr id="107" name="Group 112"/>
            <p:cNvGrpSpPr>
              <a:grpSpLocks/>
            </p:cNvGrpSpPr>
            <p:nvPr/>
          </p:nvGrpSpPr>
          <p:grpSpPr bwMode="auto">
            <a:xfrm>
              <a:off x="4149" y="2807"/>
              <a:ext cx="284" cy="321"/>
              <a:chOff x="2683" y="1519"/>
              <a:chExt cx="557" cy="628"/>
            </a:xfrm>
          </p:grpSpPr>
          <p:sp>
            <p:nvSpPr>
              <p:cNvPr id="109" name="AutoShape 11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tx2"/>
                </a:solidFill>
                <a:round/>
                <a:headEnd/>
                <a:tailEnd/>
              </a:ln>
            </p:spPr>
            <p:txBody>
              <a:bodyPr lIns="0" tIns="0" rIns="0" bIns="0" anchor="ctr">
                <a:spAutoFit/>
              </a:bodyPr>
              <a:lstStyle/>
              <a:p>
                <a:endParaRPr lang="en-US"/>
              </a:p>
            </p:txBody>
          </p:sp>
          <p:pic>
            <p:nvPicPr>
              <p:cNvPr id="110"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w="9525">
                <a:solidFill>
                  <a:srgbClr val="000000"/>
                </a:solidFill>
                <a:miter lim="800000"/>
                <a:headEnd/>
                <a:tailEnd/>
              </a:ln>
              <a:extLst/>
            </p:spPr>
          </p:pic>
          <p:sp>
            <p:nvSpPr>
              <p:cNvPr id="111" name="Line 115"/>
              <p:cNvSpPr>
                <a:spLocks noChangeShapeType="1"/>
              </p:cNvSpPr>
              <p:nvPr/>
            </p:nvSpPr>
            <p:spPr bwMode="auto">
              <a:xfrm>
                <a:off x="2761" y="1915"/>
                <a:ext cx="2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 name="Line 116"/>
              <p:cNvSpPr>
                <a:spLocks noChangeShapeType="1"/>
              </p:cNvSpPr>
              <p:nvPr/>
            </p:nvSpPr>
            <p:spPr bwMode="auto">
              <a:xfrm>
                <a:off x="3076" y="1915"/>
                <a:ext cx="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 name="Line 117"/>
              <p:cNvSpPr>
                <a:spLocks noChangeShapeType="1"/>
              </p:cNvSpPr>
              <p:nvPr/>
            </p:nvSpPr>
            <p:spPr bwMode="auto">
              <a:xfrm>
                <a:off x="2761" y="1845"/>
                <a:ext cx="13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4" name="Line 118"/>
              <p:cNvSpPr>
                <a:spLocks noChangeShapeType="1"/>
              </p:cNvSpPr>
              <p:nvPr/>
            </p:nvSpPr>
            <p:spPr bwMode="auto">
              <a:xfrm>
                <a:off x="3076" y="1845"/>
                <a:ext cx="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 name="Line 119"/>
              <p:cNvSpPr>
                <a:spLocks noChangeShapeType="1"/>
              </p:cNvSpPr>
              <p:nvPr/>
            </p:nvSpPr>
            <p:spPr bwMode="auto">
              <a:xfrm>
                <a:off x="2761" y="1776"/>
                <a:ext cx="2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6" name="Line 120"/>
              <p:cNvSpPr>
                <a:spLocks noChangeShapeType="1"/>
              </p:cNvSpPr>
              <p:nvPr/>
            </p:nvSpPr>
            <p:spPr bwMode="auto">
              <a:xfrm>
                <a:off x="3076" y="1776"/>
                <a:ext cx="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7" name="Line 121"/>
              <p:cNvSpPr>
                <a:spLocks noChangeShapeType="1"/>
              </p:cNvSpPr>
              <p:nvPr/>
            </p:nvSpPr>
            <p:spPr bwMode="auto">
              <a:xfrm>
                <a:off x="2761" y="1707"/>
                <a:ext cx="2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8" name="Line 122"/>
              <p:cNvSpPr>
                <a:spLocks noChangeShapeType="1"/>
              </p:cNvSpPr>
              <p:nvPr/>
            </p:nvSpPr>
            <p:spPr bwMode="auto">
              <a:xfrm>
                <a:off x="3076" y="1707"/>
                <a:ext cx="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9" name="Line 123"/>
              <p:cNvSpPr>
                <a:spLocks noChangeShapeType="1"/>
              </p:cNvSpPr>
              <p:nvPr/>
            </p:nvSpPr>
            <p:spPr bwMode="auto">
              <a:xfrm>
                <a:off x="2759" y="1612"/>
                <a:ext cx="401"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8" name="AutoShape 124"/>
            <p:cNvSpPr>
              <a:spLocks noChangeArrowheads="1"/>
            </p:cNvSpPr>
            <p:nvPr/>
          </p:nvSpPr>
          <p:spPr bwMode="auto">
            <a:xfrm>
              <a:off x="4318" y="2825"/>
              <a:ext cx="299" cy="268"/>
            </a:xfrm>
            <a:prstGeom prst="rightArrow">
              <a:avLst>
                <a:gd name="adj1" fmla="val 38000"/>
                <a:gd name="adj2" fmla="val 60189"/>
              </a:avLst>
            </a:prstGeom>
            <a:solidFill>
              <a:srgbClr val="CC00CC"/>
            </a:solidFill>
            <a:ln w="19050" algn="ctr">
              <a:solidFill>
                <a:srgbClr val="000000"/>
              </a:solidFill>
              <a:miter lim="800000"/>
              <a:headEnd/>
              <a:tailEnd/>
            </a:ln>
            <a:extLst/>
          </p:spPr>
          <p:txBody>
            <a:bodyPr lIns="0" tIns="0" rIns="0" bIns="0" anchor="ctr">
              <a:spAutoFit/>
            </a:bodyPr>
            <a:lstStyle/>
            <a:p>
              <a:endParaRPr lang="en-US"/>
            </a:p>
          </p:txBody>
        </p:sp>
      </p:grpSp>
      <p:sp>
        <p:nvSpPr>
          <p:cNvPr id="120" name="Text Box 27"/>
          <p:cNvSpPr txBox="1">
            <a:spLocks noChangeArrowheads="1"/>
          </p:cNvSpPr>
          <p:nvPr/>
        </p:nvSpPr>
        <p:spPr bwMode="auto">
          <a:xfrm>
            <a:off x="767289" y="1704876"/>
            <a:ext cx="9477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100" dirty="0">
                <a:solidFill>
                  <a:schemeClr val="tx2"/>
                </a:solidFill>
              </a:rPr>
              <a:t>20 Apr </a:t>
            </a:r>
            <a:r>
              <a:rPr lang="en-US" sz="1100" dirty="0" smtClean="0">
                <a:solidFill>
                  <a:schemeClr val="tx2"/>
                </a:solidFill>
              </a:rPr>
              <a:t>14</a:t>
            </a:r>
            <a:endParaRPr lang="en-US" sz="1100" dirty="0">
              <a:solidFill>
                <a:schemeClr val="tx2"/>
              </a:solidFill>
            </a:endParaRPr>
          </a:p>
        </p:txBody>
      </p:sp>
      <p:sp>
        <p:nvSpPr>
          <p:cNvPr id="121" name="Text Box 29"/>
          <p:cNvSpPr txBox="1">
            <a:spLocks noChangeArrowheads="1"/>
          </p:cNvSpPr>
          <p:nvPr/>
        </p:nvSpPr>
        <p:spPr bwMode="auto">
          <a:xfrm>
            <a:off x="1769427" y="1691688"/>
            <a:ext cx="80646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100" dirty="0">
                <a:solidFill>
                  <a:schemeClr val="tx2"/>
                </a:solidFill>
              </a:rPr>
              <a:t>20 Apr </a:t>
            </a:r>
            <a:r>
              <a:rPr lang="en-US" sz="1100" dirty="0" smtClean="0">
                <a:solidFill>
                  <a:schemeClr val="tx2"/>
                </a:solidFill>
              </a:rPr>
              <a:t>15</a:t>
            </a:r>
            <a:endParaRPr lang="en-US" sz="1100" dirty="0">
              <a:solidFill>
                <a:schemeClr val="tx2"/>
              </a:solidFill>
            </a:endParaRPr>
          </a:p>
        </p:txBody>
      </p:sp>
      <p:sp>
        <p:nvSpPr>
          <p:cNvPr id="4" name="Rectangle 3"/>
          <p:cNvSpPr/>
          <p:nvPr/>
        </p:nvSpPr>
        <p:spPr>
          <a:xfrm>
            <a:off x="384048" y="1930192"/>
            <a:ext cx="909223" cy="210058"/>
          </a:xfrm>
          <a:prstGeom prst="rect">
            <a:avLst/>
          </a:prstGeom>
        </p:spPr>
        <p:txBody>
          <a:bodyPr wrap="none">
            <a:spAutoFit/>
          </a:bodyPr>
          <a:lstStyle/>
          <a:p>
            <a:pPr>
              <a:lnSpc>
                <a:spcPct val="85000"/>
              </a:lnSpc>
            </a:pPr>
            <a:r>
              <a:rPr lang="en-US" sz="900" b="1" dirty="0">
                <a:solidFill>
                  <a:schemeClr val="tx2"/>
                </a:solidFill>
              </a:rPr>
              <a:t>Policy period</a:t>
            </a:r>
          </a:p>
        </p:txBody>
      </p:sp>
    </p:spTree>
    <p:extLst>
      <p:ext uri="{BB962C8B-B14F-4D97-AF65-F5344CB8AC3E}">
        <p14:creationId xmlns:p14="http://schemas.microsoft.com/office/powerpoint/2010/main" val="19278915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Influences on invoicing (2)</a:t>
            </a:r>
          </a:p>
        </p:txBody>
      </p:sp>
      <p:graphicFrame>
        <p:nvGraphicFramePr>
          <p:cNvPr id="3783865" name="Group 185"/>
          <p:cNvGraphicFramePr>
            <a:graphicFrameLocks noGrp="1"/>
          </p:cNvGraphicFramePr>
          <p:nvPr>
            <p:ph type="tbl" idx="1"/>
            <p:extLst>
              <p:ext uri="{D42A27DB-BD31-4B8C-83A1-F6EECF244321}">
                <p14:modId xmlns:p14="http://schemas.microsoft.com/office/powerpoint/2010/main" val="1298595825"/>
              </p:ext>
            </p:extLst>
          </p:nvPr>
        </p:nvGraphicFramePr>
        <p:xfrm>
          <a:off x="860997" y="608530"/>
          <a:ext cx="6855648" cy="3983288"/>
        </p:xfrm>
        <a:graphic>
          <a:graphicData uri="http://schemas.openxmlformats.org/drawingml/2006/table">
            <a:tbl>
              <a:tblPr/>
              <a:tblGrid>
                <a:gridCol w="3417688">
                  <a:extLst>
                    <a:ext uri="{9D8B030D-6E8A-4147-A177-3AD203B41FA5}">
                      <a16:colId xmlns:a16="http://schemas.microsoft.com/office/drawing/2014/main" val="20000"/>
                    </a:ext>
                  </a:extLst>
                </a:gridCol>
                <a:gridCol w="3437960">
                  <a:extLst>
                    <a:ext uri="{9D8B030D-6E8A-4147-A177-3AD203B41FA5}">
                      <a16:colId xmlns:a16="http://schemas.microsoft.com/office/drawing/2014/main" val="20001"/>
                    </a:ext>
                  </a:extLst>
                </a:gridCol>
              </a:tblGrid>
              <a:tr h="333735">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dirty="0" smtClean="0">
                          <a:ln>
                            <a:noFill/>
                          </a:ln>
                          <a:solidFill>
                            <a:schemeClr val="tx2"/>
                          </a:solidFill>
                          <a:effectLst/>
                          <a:latin typeface="Arial" charset="0"/>
                        </a:rPr>
                        <a:t>This information …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dirty="0" smtClean="0">
                          <a:ln>
                            <a:noFill/>
                          </a:ln>
                          <a:solidFill>
                            <a:schemeClr val="tx2"/>
                          </a:solidFill>
                          <a:effectLst/>
                          <a:latin typeface="Arial" charset="0"/>
                        </a:rPr>
                        <a:t>Comes from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775126">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Invoicing approach</a:t>
                      </a:r>
                      <a:r>
                        <a:rPr kumimoji="0" lang="en-US" sz="1500" b="0" i="0" u="none" strike="noStrike" cap="none" normalizeH="0" baseline="0" dirty="0" smtClean="0">
                          <a:ln>
                            <a:noFill/>
                          </a:ln>
                          <a:solidFill>
                            <a:schemeClr val="bg1"/>
                          </a:solidFill>
                          <a:effectLst/>
                          <a:latin typeface="Arial" charset="0"/>
                        </a:rPr>
                        <a:t>: one-time charge or split charge into installments?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Charge patterns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775126">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Number and frequency</a:t>
                      </a:r>
                      <a:r>
                        <a:rPr kumimoji="0" lang="en-US" sz="1500" b="0" i="0" u="none" strike="noStrike" cap="none" normalizeH="0" baseline="0" dirty="0" smtClean="0">
                          <a:ln>
                            <a:noFill/>
                          </a:ln>
                          <a:solidFill>
                            <a:schemeClr val="bg1"/>
                          </a:solidFill>
                          <a:effectLst/>
                          <a:latin typeface="Arial" charset="0"/>
                        </a:rPr>
                        <a:t>:  how many invoices? which invoice stream?</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Payment plan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750904">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Timing</a:t>
                      </a:r>
                      <a:r>
                        <a:rPr kumimoji="0" lang="en-US" sz="1500" b="0" i="0" u="none" strike="noStrike" cap="none" normalizeH="0" baseline="0" dirty="0" smtClean="0">
                          <a:ln>
                            <a:noFill/>
                          </a:ln>
                          <a:solidFill>
                            <a:schemeClr val="bg1"/>
                          </a:solidFill>
                          <a:effectLst/>
                          <a:latin typeface="Arial" charset="0"/>
                        </a:rPr>
                        <a:t>: which invoice dates (billing date) and due dates?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smtClean="0">
                          <a:ln>
                            <a:noFill/>
                          </a:ln>
                          <a:solidFill>
                            <a:schemeClr val="bg1"/>
                          </a:solidFill>
                          <a:effectLst/>
                          <a:latin typeface="Arial" charset="0"/>
                        </a:rPr>
                        <a:t>Billing Info fields </a:t>
                      </a:r>
                      <a:r>
                        <a:rPr kumimoji="0" lang="en-US" sz="1500" b="0" i="0" u="none" strike="noStrike" cap="none" normalizeH="0" baseline="0" dirty="0" smtClean="0">
                          <a:ln>
                            <a:noFill/>
                          </a:ln>
                          <a:solidFill>
                            <a:schemeClr val="bg1"/>
                          </a:solidFill>
                          <a:effectLst/>
                          <a:latin typeface="Arial" charset="0"/>
                        </a:rPr>
                        <a:t>on account</a:t>
                      </a:r>
                      <a:br>
                        <a:rPr kumimoji="0" lang="en-US" sz="1500" b="0" i="0" u="none" strike="noStrike" cap="none" normalizeH="0" baseline="0" dirty="0" smtClean="0">
                          <a:ln>
                            <a:noFill/>
                          </a:ln>
                          <a:solidFill>
                            <a:schemeClr val="bg1"/>
                          </a:solidFill>
                          <a:effectLst/>
                          <a:latin typeface="Arial" charset="0"/>
                        </a:rPr>
                      </a:br>
                      <a:r>
                        <a:rPr kumimoji="0" lang="en-US" sz="1500" b="0" i="0" u="none" strike="noStrike" cap="none" normalizeH="0" baseline="0" dirty="0" smtClean="0">
                          <a:ln>
                            <a:noFill/>
                          </a:ln>
                          <a:solidFill>
                            <a:schemeClr val="bg1"/>
                          </a:solidFill>
                          <a:effectLst/>
                          <a:latin typeface="Arial" charset="0"/>
                        </a:rPr>
                        <a:t>Billing plan</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1348397">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1" i="0" u="none" strike="noStrike" cap="none" normalizeH="0" baseline="0" dirty="0" smtClean="0">
                          <a:ln>
                            <a:noFill/>
                          </a:ln>
                          <a:solidFill>
                            <a:schemeClr val="bg1"/>
                          </a:solidFill>
                          <a:effectLst/>
                          <a:latin typeface="Arial" charset="0"/>
                        </a:rPr>
                        <a:t>Placement on invoices</a:t>
                      </a:r>
                      <a:r>
                        <a:rPr kumimoji="0" lang="en-US" sz="1500" b="0" i="0" u="none" strike="noStrike" cap="none" normalizeH="0" baseline="0" dirty="0" smtClean="0">
                          <a:ln>
                            <a:noFill/>
                          </a:ln>
                          <a:solidFill>
                            <a:schemeClr val="bg1"/>
                          </a:solidFill>
                          <a:effectLst/>
                          <a:latin typeface="Arial" charset="0"/>
                        </a:rPr>
                        <a:t>: which items on which invoices?</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Billing instruction</a:t>
                      </a:r>
                      <a:br>
                        <a:rPr kumimoji="0" lang="en-US" sz="1500" b="0" i="0" u="none" strike="noStrike" cap="none" normalizeH="0" baseline="0" dirty="0" smtClean="0">
                          <a:ln>
                            <a:noFill/>
                          </a:ln>
                          <a:solidFill>
                            <a:schemeClr val="bg1"/>
                          </a:solidFill>
                          <a:effectLst/>
                          <a:latin typeface="Arial" charset="0"/>
                        </a:rPr>
                      </a:br>
                      <a:r>
                        <a:rPr kumimoji="0" lang="en-US" sz="1500" b="0" i="0" u="none" strike="noStrike" cap="none" normalizeH="0" baseline="0" dirty="0" smtClean="0">
                          <a:ln>
                            <a:noFill/>
                          </a:ln>
                          <a:solidFill>
                            <a:schemeClr val="bg1"/>
                          </a:solidFill>
                          <a:effectLst/>
                          <a:latin typeface="Arial" charset="0"/>
                        </a:rPr>
                        <a:t>Policy period effective date</a:t>
                      </a:r>
                      <a:br>
                        <a:rPr kumimoji="0" lang="en-US" sz="1500" b="0" i="0" u="none" strike="noStrike" cap="none" normalizeH="0" baseline="0" dirty="0" smtClean="0">
                          <a:ln>
                            <a:noFill/>
                          </a:ln>
                          <a:solidFill>
                            <a:schemeClr val="bg1"/>
                          </a:solidFill>
                          <a:effectLst/>
                          <a:latin typeface="Arial" charset="0"/>
                        </a:rPr>
                      </a:br>
                      <a:r>
                        <a:rPr kumimoji="0" lang="en-US" sz="1500" b="0" i="0" u="none" strike="noStrike" cap="none" normalizeH="0" baseline="0" dirty="0" smtClean="0">
                          <a:ln>
                            <a:noFill/>
                          </a:ln>
                          <a:solidFill>
                            <a:schemeClr val="bg1"/>
                          </a:solidFill>
                          <a:effectLst/>
                          <a:latin typeface="Arial" charset="0"/>
                        </a:rPr>
                        <a:t>Payment plan</a:t>
                      </a:r>
                    </a:p>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500" b="0" i="0" u="none" strike="noStrike" cap="none" normalizeH="0" baseline="0" dirty="0" smtClean="0">
                          <a:ln>
                            <a:noFill/>
                          </a:ln>
                          <a:solidFill>
                            <a:schemeClr val="bg1"/>
                          </a:solidFill>
                          <a:effectLst/>
                          <a:latin typeface="Arial" charset="0"/>
                        </a:rPr>
                        <a:t>Invoice By field on account</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grpSp>
        <p:nvGrpSpPr>
          <p:cNvPr id="14360" name="Group 106"/>
          <p:cNvGrpSpPr>
            <a:grpSpLocks/>
          </p:cNvGrpSpPr>
          <p:nvPr/>
        </p:nvGrpSpPr>
        <p:grpSpPr bwMode="auto">
          <a:xfrm>
            <a:off x="5757933" y="1869585"/>
            <a:ext cx="595313" cy="542848"/>
            <a:chOff x="920" y="1792"/>
            <a:chExt cx="667" cy="610"/>
          </a:xfrm>
        </p:grpSpPr>
        <p:grpSp>
          <p:nvGrpSpPr>
            <p:cNvPr id="14423" name="Group 107"/>
            <p:cNvGrpSpPr>
              <a:grpSpLocks/>
            </p:cNvGrpSpPr>
            <p:nvPr/>
          </p:nvGrpSpPr>
          <p:grpSpPr bwMode="auto">
            <a:xfrm>
              <a:off x="1192" y="2023"/>
              <a:ext cx="395" cy="371"/>
              <a:chOff x="2683" y="1612"/>
              <a:chExt cx="557" cy="520"/>
            </a:xfrm>
          </p:grpSpPr>
          <p:sp>
            <p:nvSpPr>
              <p:cNvPr id="14425" name="AutoShape 108"/>
              <p:cNvSpPr>
                <a:spLocks noChangeArrowheads="1"/>
              </p:cNvSpPr>
              <p:nvPr/>
            </p:nvSpPr>
            <p:spPr bwMode="auto">
              <a:xfrm rot="10800000" flipH="1">
                <a:off x="2683" y="1669"/>
                <a:ext cx="557" cy="327"/>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4426" name="Picture 10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427" name="Line 11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28" name="Line 11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29" name="Line 11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0" name="Line 11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1" name="Line 11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2" name="Line 11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3" name="Line 11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4" name="Line 11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435" name="Line 11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4424" name="AutoShape 119"/>
            <p:cNvSpPr>
              <a:spLocks noChangeArrowheads="1"/>
            </p:cNvSpPr>
            <p:nvPr/>
          </p:nvSpPr>
          <p:spPr bwMode="auto">
            <a:xfrm>
              <a:off x="920" y="1792"/>
              <a:ext cx="399" cy="610"/>
            </a:xfrm>
            <a:prstGeom prst="rightArrow">
              <a:avLst>
                <a:gd name="adj1" fmla="val 38000"/>
                <a:gd name="adj2" fmla="val 60128"/>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grpSp>
        <p:nvGrpSpPr>
          <p:cNvPr id="14361" name="Group 120"/>
          <p:cNvGrpSpPr>
            <a:grpSpLocks/>
          </p:cNvGrpSpPr>
          <p:nvPr/>
        </p:nvGrpSpPr>
        <p:grpSpPr bwMode="auto">
          <a:xfrm rot="-1165455">
            <a:off x="6080114" y="3290394"/>
            <a:ext cx="362551" cy="406510"/>
            <a:chOff x="3238" y="3074"/>
            <a:chExt cx="604" cy="677"/>
          </a:xfrm>
        </p:grpSpPr>
        <p:sp>
          <p:nvSpPr>
            <p:cNvPr id="14419" name="Freeform 121"/>
            <p:cNvSpPr>
              <a:spLocks/>
            </p:cNvSpPr>
            <p:nvPr/>
          </p:nvSpPr>
          <p:spPr bwMode="auto">
            <a:xfrm>
              <a:off x="3238" y="3369"/>
              <a:ext cx="604" cy="346"/>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sz="1350"/>
            </a:p>
          </p:txBody>
        </p:sp>
        <p:sp>
          <p:nvSpPr>
            <p:cNvPr id="14420" name="Freeform 122"/>
            <p:cNvSpPr>
              <a:spLocks/>
            </p:cNvSpPr>
            <p:nvPr/>
          </p:nvSpPr>
          <p:spPr bwMode="auto">
            <a:xfrm>
              <a:off x="3243" y="3074"/>
              <a:ext cx="0" cy="34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sz="1350"/>
            </a:p>
          </p:txBody>
        </p:sp>
        <p:sp>
          <p:nvSpPr>
            <p:cNvPr id="14421" name="Oval 123"/>
            <p:cNvSpPr>
              <a:spLocks noChangeArrowheads="1"/>
            </p:cNvSpPr>
            <p:nvPr/>
          </p:nvSpPr>
          <p:spPr bwMode="auto">
            <a:xfrm>
              <a:off x="3338" y="3106"/>
              <a:ext cx="0" cy="487"/>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pic>
          <p:nvPicPr>
            <p:cNvPr id="14422" name="Picture 12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65" name="Group 168"/>
          <p:cNvGrpSpPr>
            <a:grpSpLocks/>
          </p:cNvGrpSpPr>
          <p:nvPr/>
        </p:nvGrpSpPr>
        <p:grpSpPr bwMode="auto">
          <a:xfrm>
            <a:off x="5654707" y="3836123"/>
            <a:ext cx="438150" cy="403115"/>
            <a:chOff x="920" y="1717"/>
            <a:chExt cx="667" cy="761"/>
          </a:xfrm>
        </p:grpSpPr>
        <p:grpSp>
          <p:nvGrpSpPr>
            <p:cNvPr id="14366" name="Group 169"/>
            <p:cNvGrpSpPr>
              <a:grpSpLocks/>
            </p:cNvGrpSpPr>
            <p:nvPr/>
          </p:nvGrpSpPr>
          <p:grpSpPr bwMode="auto">
            <a:xfrm>
              <a:off x="1192" y="2023"/>
              <a:ext cx="395" cy="371"/>
              <a:chOff x="2683" y="1612"/>
              <a:chExt cx="557" cy="520"/>
            </a:xfrm>
          </p:grpSpPr>
          <p:sp>
            <p:nvSpPr>
              <p:cNvPr id="14368" name="AutoShape 170"/>
              <p:cNvSpPr>
                <a:spLocks noChangeArrowheads="1"/>
              </p:cNvSpPr>
              <p:nvPr/>
            </p:nvSpPr>
            <p:spPr bwMode="auto">
              <a:xfrm rot="10800000" flipH="1">
                <a:off x="2683" y="1629"/>
                <a:ext cx="557" cy="40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4369" name="Picture 17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70" name="Line 172"/>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1" name="Line 173"/>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2" name="Line 174"/>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3" name="Line 175"/>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4" name="Line 176"/>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5" name="Line 177"/>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6" name="Line 178"/>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7" name="Line 179"/>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4378" name="Line 180"/>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4367" name="AutoShape 181"/>
            <p:cNvSpPr>
              <a:spLocks noChangeArrowheads="1"/>
            </p:cNvSpPr>
            <p:nvPr/>
          </p:nvSpPr>
          <p:spPr bwMode="auto">
            <a:xfrm>
              <a:off x="920" y="1717"/>
              <a:ext cx="399" cy="761"/>
            </a:xfrm>
            <a:prstGeom prst="rightArrow">
              <a:avLst>
                <a:gd name="adj1" fmla="val 38000"/>
                <a:gd name="adj2" fmla="val 60128"/>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grpSp>
        <p:nvGrpSpPr>
          <p:cNvPr id="96" name="Group 160"/>
          <p:cNvGrpSpPr>
            <a:grpSpLocks/>
          </p:cNvGrpSpPr>
          <p:nvPr/>
        </p:nvGrpSpPr>
        <p:grpSpPr bwMode="auto">
          <a:xfrm>
            <a:off x="6081750" y="1094722"/>
            <a:ext cx="1381125" cy="439738"/>
            <a:chOff x="4596" y="2364"/>
            <a:chExt cx="870" cy="277"/>
          </a:xfrm>
        </p:grpSpPr>
        <p:grpSp>
          <p:nvGrpSpPr>
            <p:cNvPr id="97" name="Group 161"/>
            <p:cNvGrpSpPr>
              <a:grpSpLocks/>
            </p:cNvGrpSpPr>
            <p:nvPr/>
          </p:nvGrpSpPr>
          <p:grpSpPr bwMode="auto">
            <a:xfrm>
              <a:off x="4596" y="2412"/>
              <a:ext cx="600" cy="156"/>
              <a:chOff x="3589" y="1559"/>
              <a:chExt cx="566" cy="147"/>
            </a:xfrm>
          </p:grpSpPr>
          <p:sp>
            <p:nvSpPr>
              <p:cNvPr id="111" name="Rectangle 162"/>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12" name="Group 163"/>
              <p:cNvGrpSpPr>
                <a:grpSpLocks/>
              </p:cNvGrpSpPr>
              <p:nvPr/>
            </p:nvGrpSpPr>
            <p:grpSpPr bwMode="auto">
              <a:xfrm>
                <a:off x="4047" y="1568"/>
                <a:ext cx="65" cy="126"/>
                <a:chOff x="3439" y="1689"/>
                <a:chExt cx="631" cy="1225"/>
              </a:xfrm>
            </p:grpSpPr>
            <p:sp>
              <p:nvSpPr>
                <p:cNvPr id="114" name="Freeform 164"/>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5" name="Line 165"/>
                <p:cNvSpPr>
                  <a:spLocks noChangeShapeType="1"/>
                </p:cNvSpPr>
                <p:nvPr/>
              </p:nvSpPr>
              <p:spPr bwMode="auto">
                <a:xfrm>
                  <a:off x="3754" y="1689"/>
                  <a:ext cx="0" cy="12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 name="Rectangle 166"/>
              <p:cNvSpPr>
                <a:spLocks noChangeArrowheads="1"/>
              </p:cNvSpPr>
              <p:nvPr/>
            </p:nvSpPr>
            <p:spPr bwMode="auto">
              <a:xfrm>
                <a:off x="3638" y="1604"/>
                <a:ext cx="309" cy="58"/>
              </a:xfrm>
              <a:prstGeom prst="rect">
                <a:avLst/>
              </a:prstGeom>
              <a:solidFill>
                <a:schemeClr val="tx2"/>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98" name="AutoShape 167"/>
            <p:cNvSpPr>
              <a:spLocks noChangeArrowheads="1"/>
            </p:cNvSpPr>
            <p:nvPr/>
          </p:nvSpPr>
          <p:spPr bwMode="auto">
            <a:xfrm>
              <a:off x="5187" y="2364"/>
              <a:ext cx="279" cy="277"/>
            </a:xfrm>
            <a:prstGeom prst="rightArrow">
              <a:avLst>
                <a:gd name="adj1" fmla="val 38000"/>
                <a:gd name="adj2" fmla="val 5433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grpSp>
        <p:nvGrpSpPr>
          <p:cNvPr id="116" name="Group 146"/>
          <p:cNvGrpSpPr>
            <a:grpSpLocks/>
          </p:cNvGrpSpPr>
          <p:nvPr/>
        </p:nvGrpSpPr>
        <p:grpSpPr bwMode="auto">
          <a:xfrm>
            <a:off x="5437450" y="2887101"/>
            <a:ext cx="546400" cy="312261"/>
            <a:chOff x="4149" y="2807"/>
            <a:chExt cx="468" cy="321"/>
          </a:xfrm>
        </p:grpSpPr>
        <p:grpSp>
          <p:nvGrpSpPr>
            <p:cNvPr id="117" name="Group 147"/>
            <p:cNvGrpSpPr>
              <a:grpSpLocks/>
            </p:cNvGrpSpPr>
            <p:nvPr/>
          </p:nvGrpSpPr>
          <p:grpSpPr bwMode="auto">
            <a:xfrm>
              <a:off x="4149" y="2807"/>
              <a:ext cx="284" cy="321"/>
              <a:chOff x="2683" y="1519"/>
              <a:chExt cx="557" cy="628"/>
            </a:xfrm>
          </p:grpSpPr>
          <p:sp>
            <p:nvSpPr>
              <p:cNvPr id="119" name="AutoShape 148"/>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120" name="Picture 14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1" name="Line 15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 name="Line 15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 name="Line 15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 name="Line 15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5" name="Line 15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 name="Line 15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7" name="Line 15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8" name="Line 15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9" name="Line 15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8" name="AutoShape 159"/>
            <p:cNvSpPr>
              <a:spLocks noChangeArrowheads="1"/>
            </p:cNvSpPr>
            <p:nvPr/>
          </p:nvSpPr>
          <p:spPr bwMode="auto">
            <a:xfrm>
              <a:off x="4318" y="2825"/>
              <a:ext cx="299" cy="268"/>
            </a:xfrm>
            <a:prstGeom prst="rightArrow">
              <a:avLst>
                <a:gd name="adj1" fmla="val 38000"/>
                <a:gd name="adj2" fmla="val 6018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grpSp>
        <p:nvGrpSpPr>
          <p:cNvPr id="130" name="Group 183"/>
          <p:cNvGrpSpPr>
            <a:grpSpLocks/>
          </p:cNvGrpSpPr>
          <p:nvPr/>
        </p:nvGrpSpPr>
        <p:grpSpPr bwMode="auto">
          <a:xfrm>
            <a:off x="6810580" y="4140352"/>
            <a:ext cx="615950" cy="347663"/>
            <a:chOff x="2192" y="3871"/>
            <a:chExt cx="388" cy="219"/>
          </a:xfrm>
        </p:grpSpPr>
        <p:grpSp>
          <p:nvGrpSpPr>
            <p:cNvPr id="131" name="Group 91"/>
            <p:cNvGrpSpPr>
              <a:grpSpLocks/>
            </p:cNvGrpSpPr>
            <p:nvPr/>
          </p:nvGrpSpPr>
          <p:grpSpPr bwMode="auto">
            <a:xfrm>
              <a:off x="2192" y="3912"/>
              <a:ext cx="388" cy="138"/>
              <a:chOff x="711" y="2016"/>
              <a:chExt cx="1271" cy="259"/>
            </a:xfrm>
          </p:grpSpPr>
          <p:sp>
            <p:nvSpPr>
              <p:cNvPr id="142" name="Line 92"/>
              <p:cNvSpPr>
                <a:spLocks noChangeShapeType="1"/>
              </p:cNvSpPr>
              <p:nvPr/>
            </p:nvSpPr>
            <p:spPr bwMode="auto">
              <a:xfrm flipV="1">
                <a:off x="711" y="2016"/>
                <a:ext cx="0" cy="2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 name="Group 93"/>
              <p:cNvGrpSpPr>
                <a:grpSpLocks/>
              </p:cNvGrpSpPr>
              <p:nvPr/>
            </p:nvGrpSpPr>
            <p:grpSpPr bwMode="auto">
              <a:xfrm>
                <a:off x="716" y="2016"/>
                <a:ext cx="1266" cy="259"/>
                <a:chOff x="716" y="2016"/>
                <a:chExt cx="1266" cy="259"/>
              </a:xfrm>
            </p:grpSpPr>
            <p:sp>
              <p:nvSpPr>
                <p:cNvPr id="144" name="Rectangle 94"/>
                <p:cNvSpPr>
                  <a:spLocks noChangeArrowheads="1"/>
                </p:cNvSpPr>
                <p:nvPr/>
              </p:nvSpPr>
              <p:spPr bwMode="auto">
                <a:xfrm>
                  <a:off x="716" y="2122"/>
                  <a:ext cx="1266" cy="153"/>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145" name="Line 95"/>
                <p:cNvSpPr>
                  <a:spLocks noChangeShapeType="1"/>
                </p:cNvSpPr>
                <p:nvPr/>
              </p:nvSpPr>
              <p:spPr bwMode="auto">
                <a:xfrm flipV="1">
                  <a:off x="1982" y="2016"/>
                  <a:ext cx="0" cy="25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2" name="Group 96"/>
            <p:cNvGrpSpPr>
              <a:grpSpLocks/>
            </p:cNvGrpSpPr>
            <p:nvPr/>
          </p:nvGrpSpPr>
          <p:grpSpPr bwMode="auto">
            <a:xfrm>
              <a:off x="2295" y="3871"/>
              <a:ext cx="194" cy="219"/>
              <a:chOff x="2324" y="435"/>
              <a:chExt cx="933" cy="1052"/>
            </a:xfrm>
          </p:grpSpPr>
          <p:sp>
            <p:nvSpPr>
              <p:cNvPr id="133" name="AutoShape 9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 name="Freeform 9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5" name="Freeform 9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6" name="Freeform 10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7" name="Group 101"/>
              <p:cNvGrpSpPr>
                <a:grpSpLocks/>
              </p:cNvGrpSpPr>
              <p:nvPr/>
            </p:nvGrpSpPr>
            <p:grpSpPr bwMode="auto">
              <a:xfrm>
                <a:off x="2889" y="957"/>
                <a:ext cx="348" cy="510"/>
                <a:chOff x="2784" y="3210"/>
                <a:chExt cx="523" cy="772"/>
              </a:xfrm>
            </p:grpSpPr>
            <p:sp>
              <p:nvSpPr>
                <p:cNvPr id="138" name="AutoShape 10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9" name="AutoShape 10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0" name="AutoShape 10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1" name="Oval 10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grpSp>
        <p:nvGrpSpPr>
          <p:cNvPr id="146" name="Group 148"/>
          <p:cNvGrpSpPr>
            <a:grpSpLocks/>
          </p:cNvGrpSpPr>
          <p:nvPr/>
        </p:nvGrpSpPr>
        <p:grpSpPr bwMode="auto">
          <a:xfrm>
            <a:off x="6899596" y="2705368"/>
            <a:ext cx="546377" cy="484828"/>
            <a:chOff x="3942556" y="1245638"/>
            <a:chExt cx="1284287" cy="1016000"/>
          </a:xfrm>
        </p:grpSpPr>
        <p:pic>
          <p:nvPicPr>
            <p:cNvPr id="147"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 name="Group 3"/>
            <p:cNvGrpSpPr>
              <a:grpSpLocks/>
            </p:cNvGrpSpPr>
            <p:nvPr/>
          </p:nvGrpSpPr>
          <p:grpSpPr bwMode="auto">
            <a:xfrm rot="-960000">
              <a:off x="4485519" y="1533397"/>
              <a:ext cx="426056" cy="480044"/>
              <a:chOff x="2324" y="435"/>
              <a:chExt cx="933" cy="1052"/>
            </a:xfrm>
          </p:grpSpPr>
          <p:sp>
            <p:nvSpPr>
              <p:cNvPr id="149"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50"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1"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2"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 name="Group 8"/>
              <p:cNvGrpSpPr>
                <a:grpSpLocks/>
              </p:cNvGrpSpPr>
              <p:nvPr/>
            </p:nvGrpSpPr>
            <p:grpSpPr bwMode="auto">
              <a:xfrm>
                <a:off x="2889" y="957"/>
                <a:ext cx="348" cy="510"/>
                <a:chOff x="2784" y="3210"/>
                <a:chExt cx="523" cy="772"/>
              </a:xfrm>
            </p:grpSpPr>
            <p:sp>
              <p:nvSpPr>
                <p:cNvPr id="15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5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56"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157"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spTree>
    <p:extLst>
      <p:ext uri="{BB962C8B-B14F-4D97-AF65-F5344CB8AC3E}">
        <p14:creationId xmlns:p14="http://schemas.microsoft.com/office/powerpoint/2010/main" val="14315318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Determining the invoicing approach</a:t>
            </a:r>
            <a:br>
              <a:rPr lang="en-US" smtClean="0"/>
            </a:br>
            <a:r>
              <a:rPr lang="en-US" sz="2100"/>
              <a:t>Which charges to split into more than 1 invoice item?</a:t>
            </a:r>
          </a:p>
        </p:txBody>
      </p:sp>
      <p:sp>
        <p:nvSpPr>
          <p:cNvPr id="15365" name="Text Box 11"/>
          <p:cNvSpPr txBox="1">
            <a:spLocks noChangeArrowheads="1"/>
          </p:cNvSpPr>
          <p:nvPr/>
        </p:nvSpPr>
        <p:spPr bwMode="auto">
          <a:xfrm>
            <a:off x="2510066" y="3377110"/>
            <a:ext cx="3039666" cy="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85000"/>
              </a:lnSpc>
            </a:pPr>
            <a:r>
              <a:rPr lang="en-US" sz="1350" dirty="0">
                <a:solidFill>
                  <a:schemeClr val="bg1"/>
                </a:solidFill>
              </a:rPr>
              <a:t>Billing instruction</a:t>
            </a:r>
          </a:p>
        </p:txBody>
      </p:sp>
      <p:sp>
        <p:nvSpPr>
          <p:cNvPr id="15368" name="Text Box 14"/>
          <p:cNvSpPr txBox="1">
            <a:spLocks noChangeArrowheads="1"/>
          </p:cNvSpPr>
          <p:nvPr/>
        </p:nvSpPr>
        <p:spPr bwMode="auto">
          <a:xfrm rot="16200000">
            <a:off x="-165023" y="2166200"/>
            <a:ext cx="217357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chemeClr val="bg1"/>
                </a:solidFill>
              </a:rPr>
              <a:t>Charge pattern: </a:t>
            </a:r>
            <a:r>
              <a:rPr lang="en-US" sz="1350" dirty="0">
                <a:solidFill>
                  <a:srgbClr val="D33819"/>
                </a:solidFill>
              </a:rPr>
              <a:t>Premium</a:t>
            </a:r>
          </a:p>
        </p:txBody>
      </p:sp>
      <p:sp>
        <p:nvSpPr>
          <p:cNvPr id="15370" name="Text Box 23"/>
          <p:cNvSpPr txBox="1">
            <a:spLocks noChangeArrowheads="1"/>
          </p:cNvSpPr>
          <p:nvPr/>
        </p:nvSpPr>
        <p:spPr bwMode="auto">
          <a:xfrm rot="16200000">
            <a:off x="3745757" y="1806126"/>
            <a:ext cx="265033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chemeClr val="bg1"/>
                </a:solidFill>
              </a:rPr>
              <a:t>Charge pattern: </a:t>
            </a:r>
            <a:r>
              <a:rPr lang="en-US" sz="1350" dirty="0">
                <a:solidFill>
                  <a:srgbClr val="04628C"/>
                </a:solidFill>
              </a:rPr>
              <a:t>Taxes</a:t>
            </a:r>
          </a:p>
        </p:txBody>
      </p:sp>
      <p:sp>
        <p:nvSpPr>
          <p:cNvPr id="15374" name="Freeform 35"/>
          <p:cNvSpPr>
            <a:spLocks/>
          </p:cNvSpPr>
          <p:nvPr/>
        </p:nvSpPr>
        <p:spPr bwMode="auto">
          <a:xfrm>
            <a:off x="691376" y="3351265"/>
            <a:ext cx="1018434" cy="1455929"/>
          </a:xfrm>
          <a:custGeom>
            <a:avLst/>
            <a:gdLst>
              <a:gd name="T0" fmla="*/ 0 w 498"/>
              <a:gd name="T1" fmla="*/ 0 h 1482"/>
              <a:gd name="T2" fmla="*/ 0 w 498"/>
              <a:gd name="T3" fmla="*/ 2147483647 h 1482"/>
              <a:gd name="T4" fmla="*/ 2147483647 w 498"/>
              <a:gd name="T5" fmla="*/ 2147483647 h 1482"/>
              <a:gd name="T6" fmla="*/ 0 60000 65536"/>
              <a:gd name="T7" fmla="*/ 0 60000 65536"/>
              <a:gd name="T8" fmla="*/ 0 60000 65536"/>
              <a:gd name="T9" fmla="*/ 0 w 498"/>
              <a:gd name="T10" fmla="*/ 0 h 1482"/>
              <a:gd name="T11" fmla="*/ 498 w 498"/>
              <a:gd name="T12" fmla="*/ 1482 h 1482"/>
            </a:gdLst>
            <a:ahLst/>
            <a:cxnLst>
              <a:cxn ang="T6">
                <a:pos x="T0" y="T1"/>
              </a:cxn>
              <a:cxn ang="T7">
                <a:pos x="T2" y="T3"/>
              </a:cxn>
              <a:cxn ang="T8">
                <a:pos x="T4" y="T5"/>
              </a:cxn>
            </a:cxnLst>
            <a:rect l="T9" t="T10" r="T11" b="T12"/>
            <a:pathLst>
              <a:path w="498" h="1482">
                <a:moveTo>
                  <a:pt x="0" y="0"/>
                </a:moveTo>
                <a:lnTo>
                  <a:pt x="0" y="1482"/>
                </a:lnTo>
                <a:lnTo>
                  <a:pt x="498" y="1482"/>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15375" name="Freeform 36"/>
          <p:cNvSpPr>
            <a:spLocks/>
          </p:cNvSpPr>
          <p:nvPr/>
        </p:nvSpPr>
        <p:spPr bwMode="auto">
          <a:xfrm flipH="1">
            <a:off x="7216981" y="3235167"/>
            <a:ext cx="677109" cy="1406376"/>
          </a:xfrm>
          <a:custGeom>
            <a:avLst/>
            <a:gdLst>
              <a:gd name="T0" fmla="*/ 0 w 498"/>
              <a:gd name="T1" fmla="*/ 0 h 1482"/>
              <a:gd name="T2" fmla="*/ 0 w 498"/>
              <a:gd name="T3" fmla="*/ 2147483647 h 1482"/>
              <a:gd name="T4" fmla="*/ 2147483647 w 498"/>
              <a:gd name="T5" fmla="*/ 2147483647 h 1482"/>
              <a:gd name="T6" fmla="*/ 0 60000 65536"/>
              <a:gd name="T7" fmla="*/ 0 60000 65536"/>
              <a:gd name="T8" fmla="*/ 0 60000 65536"/>
              <a:gd name="T9" fmla="*/ 0 w 498"/>
              <a:gd name="T10" fmla="*/ 0 h 1482"/>
              <a:gd name="T11" fmla="*/ 498 w 498"/>
              <a:gd name="T12" fmla="*/ 1482 h 1482"/>
            </a:gdLst>
            <a:ahLst/>
            <a:cxnLst>
              <a:cxn ang="T6">
                <a:pos x="T0" y="T1"/>
              </a:cxn>
              <a:cxn ang="T7">
                <a:pos x="T2" y="T3"/>
              </a:cxn>
              <a:cxn ang="T8">
                <a:pos x="T4" y="T5"/>
              </a:cxn>
            </a:cxnLst>
            <a:rect l="T9" t="T10" r="T11" b="T12"/>
            <a:pathLst>
              <a:path w="498" h="1482">
                <a:moveTo>
                  <a:pt x="0" y="0"/>
                </a:moveTo>
                <a:lnTo>
                  <a:pt x="0" y="1482"/>
                </a:lnTo>
                <a:lnTo>
                  <a:pt x="498" y="1482"/>
                </a:lnTo>
              </a:path>
            </a:pathLst>
          </a:custGeom>
          <a:noFill/>
          <a:ln w="19050">
            <a:solidFill>
              <a:schemeClr val="accent1">
                <a:lumMod val="90000"/>
                <a:lumOff val="10000"/>
              </a:schemeClr>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pic>
        <p:nvPicPr>
          <p:cNvPr id="2" name="Picture 1"/>
          <p:cNvPicPr>
            <a:picLocks noChangeAspect="1"/>
          </p:cNvPicPr>
          <p:nvPr/>
        </p:nvPicPr>
        <p:blipFill>
          <a:blip r:embed="rId3"/>
          <a:stretch>
            <a:fillRect/>
          </a:stretch>
        </p:blipFill>
        <p:spPr>
          <a:xfrm>
            <a:off x="1036226" y="1023812"/>
            <a:ext cx="2468491" cy="2039515"/>
          </a:xfrm>
          <a:prstGeom prst="rect">
            <a:avLst/>
          </a:prstGeom>
          <a:ln>
            <a:solidFill>
              <a:schemeClr val="tx2"/>
            </a:solidFill>
          </a:ln>
        </p:spPr>
      </p:pic>
      <p:sp>
        <p:nvSpPr>
          <p:cNvPr id="15377" name="Text Box 40"/>
          <p:cNvSpPr txBox="1">
            <a:spLocks noChangeArrowheads="1"/>
          </p:cNvSpPr>
          <p:nvPr/>
        </p:nvSpPr>
        <p:spPr bwMode="auto">
          <a:xfrm>
            <a:off x="1246218" y="2974371"/>
            <a:ext cx="2783681" cy="623248"/>
          </a:xfrm>
          <a:prstGeom prst="rect">
            <a:avLst/>
          </a:prstGeom>
          <a:solidFill>
            <a:schemeClr val="bg2">
              <a:lumMod val="85000"/>
            </a:scheme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b="0" dirty="0">
                <a:solidFill>
                  <a:srgbClr val="D33819"/>
                </a:solidFill>
              </a:rPr>
              <a:t>Premium charge will generate multiple invoice items (down payment and installments)</a:t>
            </a:r>
          </a:p>
        </p:txBody>
      </p:sp>
      <p:sp>
        <p:nvSpPr>
          <p:cNvPr id="15372" name="AutoShape 33"/>
          <p:cNvSpPr>
            <a:spLocks noChangeArrowheads="1"/>
          </p:cNvSpPr>
          <p:nvPr/>
        </p:nvSpPr>
        <p:spPr bwMode="auto">
          <a:xfrm>
            <a:off x="1009503" y="2284985"/>
            <a:ext cx="2495214" cy="22347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3" name="Picture 2"/>
          <p:cNvPicPr>
            <a:picLocks noChangeAspect="1"/>
          </p:cNvPicPr>
          <p:nvPr/>
        </p:nvPicPr>
        <p:blipFill>
          <a:blip r:embed="rId4"/>
          <a:stretch>
            <a:fillRect/>
          </a:stretch>
        </p:blipFill>
        <p:spPr>
          <a:xfrm>
            <a:off x="5210176" y="1027760"/>
            <a:ext cx="2164939" cy="2061022"/>
          </a:xfrm>
          <a:prstGeom prst="rect">
            <a:avLst/>
          </a:prstGeom>
          <a:ln>
            <a:solidFill>
              <a:schemeClr val="tx2"/>
            </a:solidFill>
          </a:ln>
        </p:spPr>
      </p:pic>
      <p:sp>
        <p:nvSpPr>
          <p:cNvPr id="15373" name="AutoShape 34"/>
          <p:cNvSpPr>
            <a:spLocks noChangeArrowheads="1"/>
          </p:cNvSpPr>
          <p:nvPr/>
        </p:nvSpPr>
        <p:spPr bwMode="auto">
          <a:xfrm>
            <a:off x="5203032" y="2436019"/>
            <a:ext cx="2172083" cy="234930"/>
          </a:xfrm>
          <a:prstGeom prst="roundRect">
            <a:avLst>
              <a:gd name="adj" fmla="val 16667"/>
            </a:avLst>
          </a:prstGeom>
          <a:noFill/>
          <a:ln w="19050" algn="ctr">
            <a:solidFill>
              <a:schemeClr val="accent1">
                <a:lumMod val="90000"/>
                <a:lumOff val="10000"/>
              </a:schemeClr>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4" name="Picture 3"/>
          <p:cNvPicPr>
            <a:picLocks noChangeAspect="1"/>
          </p:cNvPicPr>
          <p:nvPr/>
        </p:nvPicPr>
        <p:blipFill>
          <a:blip r:embed="rId5"/>
          <a:stretch>
            <a:fillRect/>
          </a:stretch>
        </p:blipFill>
        <p:spPr>
          <a:xfrm>
            <a:off x="1384821" y="3776365"/>
            <a:ext cx="5832160" cy="1382323"/>
          </a:xfrm>
          <a:prstGeom prst="rect">
            <a:avLst/>
          </a:prstGeom>
        </p:spPr>
      </p:pic>
      <p:cxnSp>
        <p:nvCxnSpPr>
          <p:cNvPr id="6" name="Straight Connector 5"/>
          <p:cNvCxnSpPr/>
          <p:nvPr/>
        </p:nvCxnSpPr>
        <p:spPr>
          <a:xfrm>
            <a:off x="691376" y="3351266"/>
            <a:ext cx="46835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5375" idx="0"/>
          </p:cNvCxnSpPr>
          <p:nvPr/>
        </p:nvCxnSpPr>
        <p:spPr>
          <a:xfrm flipH="1" flipV="1">
            <a:off x="7216981" y="3235166"/>
            <a:ext cx="677109"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376" name="Text Box 38"/>
          <p:cNvSpPr txBox="1">
            <a:spLocks noChangeArrowheads="1"/>
          </p:cNvSpPr>
          <p:nvPr/>
        </p:nvSpPr>
        <p:spPr bwMode="auto">
          <a:xfrm>
            <a:off x="5035345" y="2998353"/>
            <a:ext cx="2507456" cy="415498"/>
          </a:xfrm>
          <a:prstGeom prst="rect">
            <a:avLst/>
          </a:prstGeom>
          <a:solidFill>
            <a:schemeClr val="bg2">
              <a:lumMod val="85000"/>
            </a:schemeClr>
          </a:solidFill>
          <a:ln w="19050" algn="ctr">
            <a:solidFill>
              <a:schemeClr val="bg1"/>
            </a:solidFill>
            <a:miter lim="800000"/>
            <a:headEnd/>
            <a:tailEnd/>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b="0" dirty="0">
                <a:solidFill>
                  <a:srgbClr val="04628C"/>
                </a:solidFill>
              </a:rPr>
              <a:t>Tax charge will generate a single invoice item </a:t>
            </a:r>
          </a:p>
        </p:txBody>
      </p:sp>
    </p:spTree>
    <p:extLst>
      <p:ext uri="{BB962C8B-B14F-4D97-AF65-F5344CB8AC3E}">
        <p14:creationId xmlns:p14="http://schemas.microsoft.com/office/powerpoint/2010/main" val="217775754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82277" y="820399"/>
            <a:ext cx="4724474" cy="3816856"/>
          </a:xfrm>
          <a:prstGeom prst="rect">
            <a:avLst/>
          </a:prstGeom>
        </p:spPr>
      </p:pic>
      <p:sp>
        <p:nvSpPr>
          <p:cNvPr id="16387" name="Rectangle 2"/>
          <p:cNvSpPr>
            <a:spLocks noGrp="1" noChangeArrowheads="1"/>
          </p:cNvSpPr>
          <p:nvPr>
            <p:ph type="title"/>
          </p:nvPr>
        </p:nvSpPr>
        <p:spPr/>
        <p:txBody>
          <a:bodyPr/>
          <a:lstStyle/>
          <a:p>
            <a:pPr eaLnBrk="1" hangingPunct="1"/>
            <a:r>
              <a:rPr lang="en-US" smtClean="0"/>
              <a:t>Determining number and frequency of invoices</a:t>
            </a:r>
          </a:p>
        </p:txBody>
      </p:sp>
      <p:sp>
        <p:nvSpPr>
          <p:cNvPr id="16388" name="Text Box 19"/>
          <p:cNvSpPr txBox="1">
            <a:spLocks noChangeArrowheads="1"/>
          </p:cNvSpPr>
          <p:nvPr/>
        </p:nvSpPr>
        <p:spPr bwMode="auto">
          <a:xfrm>
            <a:off x="5676900" y="584347"/>
            <a:ext cx="142398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chemeClr val="bg1"/>
                </a:solidFill>
              </a:rPr>
              <a:t>Payment plan</a:t>
            </a:r>
          </a:p>
        </p:txBody>
      </p:sp>
      <p:sp>
        <p:nvSpPr>
          <p:cNvPr id="16389" name="AutoShape 21"/>
          <p:cNvSpPr>
            <a:spLocks noChangeArrowheads="1"/>
          </p:cNvSpPr>
          <p:nvPr/>
        </p:nvSpPr>
        <p:spPr bwMode="auto">
          <a:xfrm>
            <a:off x="1769462" y="1735140"/>
            <a:ext cx="1821463" cy="61776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16391" name="Line 23"/>
          <p:cNvSpPr>
            <a:spLocks noChangeShapeType="1"/>
          </p:cNvSpPr>
          <p:nvPr/>
        </p:nvSpPr>
        <p:spPr bwMode="auto">
          <a:xfrm flipH="1">
            <a:off x="1031444" y="2074127"/>
            <a:ext cx="731751" cy="573756"/>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6394" name="Text Box 33"/>
          <p:cNvSpPr txBox="1">
            <a:spLocks noChangeArrowheads="1"/>
          </p:cNvSpPr>
          <p:nvPr/>
        </p:nvSpPr>
        <p:spPr bwMode="auto">
          <a:xfrm>
            <a:off x="3475397" y="1079698"/>
            <a:ext cx="4060067" cy="230832"/>
          </a:xfrm>
          <a:prstGeom prst="rect">
            <a:avLst/>
          </a:prstGeom>
          <a:solidFill>
            <a:schemeClr val="bg2">
              <a:lumMod val="85000"/>
            </a:scheme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b="0" dirty="0">
                <a:solidFill>
                  <a:schemeClr val="tx2"/>
                </a:solidFill>
              </a:rPr>
              <a:t>Determines the invoice stream to use</a:t>
            </a:r>
          </a:p>
        </p:txBody>
      </p:sp>
      <p:pic>
        <p:nvPicPr>
          <p:cNvPr id="16395"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980" y="460812"/>
            <a:ext cx="66436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6396" name="AutoShape 34"/>
          <p:cNvSpPr>
            <a:spLocks noChangeArrowheads="1"/>
          </p:cNvSpPr>
          <p:nvPr/>
        </p:nvSpPr>
        <p:spPr bwMode="auto">
          <a:xfrm>
            <a:off x="2926519" y="1104617"/>
            <a:ext cx="548878" cy="205979"/>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6398" name="AutoShape 36"/>
          <p:cNvSpPr>
            <a:spLocks noChangeArrowheads="1"/>
          </p:cNvSpPr>
          <p:nvPr/>
        </p:nvSpPr>
        <p:spPr bwMode="auto">
          <a:xfrm>
            <a:off x="3028662" y="4371916"/>
            <a:ext cx="494413" cy="23188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6" name="AutoShape 36"/>
          <p:cNvSpPr>
            <a:spLocks noChangeArrowheads="1"/>
          </p:cNvSpPr>
          <p:nvPr/>
        </p:nvSpPr>
        <p:spPr bwMode="auto">
          <a:xfrm>
            <a:off x="3041321" y="3513217"/>
            <a:ext cx="481754" cy="222442"/>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cxnSp>
        <p:nvCxnSpPr>
          <p:cNvPr id="4" name="Elbow Connector 3"/>
          <p:cNvCxnSpPr/>
          <p:nvPr/>
        </p:nvCxnSpPr>
        <p:spPr>
          <a:xfrm rot="5400000">
            <a:off x="462239" y="2023578"/>
            <a:ext cx="3177328" cy="1751233"/>
          </a:xfrm>
          <a:prstGeom prst="bentConnector3">
            <a:avLst>
              <a:gd name="adj1" fmla="val -188"/>
            </a:avLst>
          </a:prstGeom>
          <a:ln w="19050">
            <a:solidFill>
              <a:schemeClr val="accent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6" idx="1"/>
          </p:cNvCxnSpPr>
          <p:nvPr/>
        </p:nvCxnSpPr>
        <p:spPr>
          <a:xfrm>
            <a:off x="1175286" y="3624438"/>
            <a:ext cx="1866035"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9496" y="4487858"/>
            <a:ext cx="1866035"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6390" name="Text Box 22"/>
          <p:cNvSpPr txBox="1">
            <a:spLocks noChangeArrowheads="1"/>
          </p:cNvSpPr>
          <p:nvPr/>
        </p:nvSpPr>
        <p:spPr bwMode="auto">
          <a:xfrm>
            <a:off x="550289" y="2647883"/>
            <a:ext cx="1000930" cy="415498"/>
          </a:xfrm>
          <a:prstGeom prst="rect">
            <a:avLst/>
          </a:prstGeom>
          <a:solidFill>
            <a:schemeClr val="bg2">
              <a:lumMod val="85000"/>
            </a:scheme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D33819"/>
                </a:solidFill>
              </a:rPr>
              <a:t>Maximum of 4 invoices</a:t>
            </a:r>
          </a:p>
        </p:txBody>
      </p:sp>
    </p:spTree>
    <p:extLst>
      <p:ext uri="{BB962C8B-B14F-4D97-AF65-F5344CB8AC3E}">
        <p14:creationId xmlns:p14="http://schemas.microsoft.com/office/powerpoint/2010/main" val="15949208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0981" y="735144"/>
            <a:ext cx="2408470" cy="1641648"/>
          </a:xfrm>
          <a:prstGeom prst="rect">
            <a:avLst/>
          </a:prstGeom>
          <a:ln>
            <a:solidFill>
              <a:schemeClr val="accent1">
                <a:lumMod val="90000"/>
                <a:lumOff val="10000"/>
              </a:schemeClr>
            </a:solidFill>
          </a:ln>
        </p:spPr>
      </p:pic>
      <p:pic>
        <p:nvPicPr>
          <p:cNvPr id="2" name="Picture 1"/>
          <p:cNvPicPr>
            <a:picLocks noChangeAspect="1"/>
          </p:cNvPicPr>
          <p:nvPr/>
        </p:nvPicPr>
        <p:blipFill>
          <a:blip r:embed="rId4"/>
          <a:stretch>
            <a:fillRect/>
          </a:stretch>
        </p:blipFill>
        <p:spPr>
          <a:xfrm>
            <a:off x="4672469" y="743972"/>
            <a:ext cx="3176713" cy="2692130"/>
          </a:xfrm>
          <a:prstGeom prst="rect">
            <a:avLst/>
          </a:prstGeom>
          <a:ln>
            <a:solidFill>
              <a:schemeClr val="accent1">
                <a:lumMod val="90000"/>
                <a:lumOff val="10000"/>
              </a:schemeClr>
            </a:solidFill>
          </a:ln>
        </p:spPr>
      </p:pic>
      <p:sp>
        <p:nvSpPr>
          <p:cNvPr id="17412" name="Rectangle 2"/>
          <p:cNvSpPr>
            <a:spLocks noGrp="1" noChangeArrowheads="1"/>
          </p:cNvSpPr>
          <p:nvPr>
            <p:ph type="title"/>
          </p:nvPr>
        </p:nvSpPr>
        <p:spPr>
          <a:xfrm>
            <a:off x="343458" y="218213"/>
            <a:ext cx="8378952" cy="621030"/>
          </a:xfrm>
        </p:spPr>
        <p:txBody>
          <a:bodyPr/>
          <a:lstStyle/>
          <a:p>
            <a:pPr eaLnBrk="1" hangingPunct="1"/>
            <a:r>
              <a:rPr lang="en-US" dirty="0" smtClean="0"/>
              <a:t>Establishing timing: billing and due dates</a:t>
            </a:r>
          </a:p>
        </p:txBody>
      </p:sp>
      <p:grpSp>
        <p:nvGrpSpPr>
          <p:cNvPr id="17413" name="Group 28"/>
          <p:cNvGrpSpPr>
            <a:grpSpLocks/>
          </p:cNvGrpSpPr>
          <p:nvPr/>
        </p:nvGrpSpPr>
        <p:grpSpPr bwMode="auto">
          <a:xfrm>
            <a:off x="7535331" y="478286"/>
            <a:ext cx="661255" cy="521344"/>
            <a:chOff x="4149" y="2731"/>
            <a:chExt cx="468" cy="456"/>
          </a:xfrm>
        </p:grpSpPr>
        <p:grpSp>
          <p:nvGrpSpPr>
            <p:cNvPr id="17575" name="Group 29"/>
            <p:cNvGrpSpPr>
              <a:grpSpLocks/>
            </p:cNvGrpSpPr>
            <p:nvPr/>
          </p:nvGrpSpPr>
          <p:grpSpPr bwMode="auto">
            <a:xfrm>
              <a:off x="4149" y="2855"/>
              <a:ext cx="284" cy="266"/>
              <a:chOff x="2683" y="1612"/>
              <a:chExt cx="557" cy="520"/>
            </a:xfrm>
          </p:grpSpPr>
          <p:sp>
            <p:nvSpPr>
              <p:cNvPr id="17577" name="AutoShape 30"/>
              <p:cNvSpPr>
                <a:spLocks noChangeArrowheads="1"/>
              </p:cNvSpPr>
              <p:nvPr/>
            </p:nvSpPr>
            <p:spPr bwMode="auto">
              <a:xfrm rot="10800000" flipH="1">
                <a:off x="2683" y="1662"/>
                <a:ext cx="557" cy="341"/>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78"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579" name="Line 32"/>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0" name="Line 33"/>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1" name="Line 34"/>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2" name="Line 35"/>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3" name="Line 36"/>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4" name="Line 37"/>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5" name="Line 38"/>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6" name="Line 39"/>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87" name="Line 40"/>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576" name="AutoShape 41"/>
            <p:cNvSpPr>
              <a:spLocks noChangeArrowheads="1"/>
            </p:cNvSpPr>
            <p:nvPr/>
          </p:nvSpPr>
          <p:spPr bwMode="auto">
            <a:xfrm>
              <a:off x="4318" y="2731"/>
              <a:ext cx="299" cy="456"/>
            </a:xfrm>
            <a:prstGeom prst="rightArrow">
              <a:avLst>
                <a:gd name="adj1" fmla="val 38000"/>
                <a:gd name="adj2" fmla="val 6018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sp>
        <p:nvSpPr>
          <p:cNvPr id="17414" name="Text Box 42"/>
          <p:cNvSpPr txBox="1">
            <a:spLocks noChangeArrowheads="1"/>
          </p:cNvSpPr>
          <p:nvPr/>
        </p:nvSpPr>
        <p:spPr bwMode="auto">
          <a:xfrm>
            <a:off x="4735117" y="1741137"/>
            <a:ext cx="13073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chemeClr val="bg1"/>
                </a:solidFill>
              </a:rPr>
              <a:t>Billing plan</a:t>
            </a:r>
          </a:p>
        </p:txBody>
      </p:sp>
      <p:sp>
        <p:nvSpPr>
          <p:cNvPr id="17415" name="Text Box 4"/>
          <p:cNvSpPr txBox="1">
            <a:spLocks noChangeArrowheads="1"/>
          </p:cNvSpPr>
          <p:nvPr/>
        </p:nvSpPr>
        <p:spPr bwMode="auto">
          <a:xfrm>
            <a:off x="1471736" y="564168"/>
            <a:ext cx="8001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chemeClr val="bg1"/>
                </a:solidFill>
              </a:rPr>
              <a:t>Account</a:t>
            </a:r>
          </a:p>
        </p:txBody>
      </p:sp>
      <p:sp>
        <p:nvSpPr>
          <p:cNvPr id="17417" name="Line 49"/>
          <p:cNvSpPr>
            <a:spLocks noChangeShapeType="1"/>
          </p:cNvSpPr>
          <p:nvPr/>
        </p:nvSpPr>
        <p:spPr bwMode="auto">
          <a:xfrm>
            <a:off x="3804012" y="1190130"/>
            <a:ext cx="862048" cy="652958"/>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7418" name="Text Box 50"/>
          <p:cNvSpPr txBox="1">
            <a:spLocks noChangeArrowheads="1"/>
          </p:cNvSpPr>
          <p:nvPr/>
        </p:nvSpPr>
        <p:spPr bwMode="auto">
          <a:xfrm rot="16200000">
            <a:off x="203696" y="1356782"/>
            <a:ext cx="1555030" cy="692497"/>
          </a:xfrm>
          <a:prstGeom prst="rect">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D33819"/>
                </a:solidFill>
              </a:rPr>
              <a:t>Send invoices on the first day of the month</a:t>
            </a:r>
            <a:endParaRPr lang="en-US" sz="1500" b="0" dirty="0">
              <a:solidFill>
                <a:srgbClr val="04628C"/>
              </a:solidFill>
            </a:endParaRPr>
          </a:p>
        </p:txBody>
      </p:sp>
      <p:grpSp>
        <p:nvGrpSpPr>
          <p:cNvPr id="17420" name="Group 58"/>
          <p:cNvGrpSpPr>
            <a:grpSpLocks/>
          </p:cNvGrpSpPr>
          <p:nvPr/>
        </p:nvGrpSpPr>
        <p:grpSpPr bwMode="auto">
          <a:xfrm>
            <a:off x="1796654" y="3628182"/>
            <a:ext cx="444103" cy="416036"/>
            <a:chOff x="2683" y="1612"/>
            <a:chExt cx="557" cy="520"/>
          </a:xfrm>
        </p:grpSpPr>
        <p:sp>
          <p:nvSpPr>
            <p:cNvPr id="17544" name="AutoShape 59"/>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45" name="Picture 6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46" name="Line 6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7" name="Line 6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8" name="Line 6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9" name="Line 6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50" name="Line 6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51" name="Line 6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52" name="Line 6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53" name="Line 6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54" name="Line 6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21" name="Text Box 70"/>
          <p:cNvSpPr txBox="1">
            <a:spLocks noChangeArrowheads="1"/>
          </p:cNvSpPr>
          <p:nvPr/>
        </p:nvSpPr>
        <p:spPr bwMode="auto">
          <a:xfrm>
            <a:off x="1829981" y="4212032"/>
            <a:ext cx="4595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Jan</a:t>
            </a:r>
            <a:r>
              <a:rPr lang="en-US" sz="1050" dirty="0"/>
              <a:t/>
            </a:r>
            <a:br>
              <a:rPr lang="en-US" sz="1050" dirty="0"/>
            </a:br>
            <a:r>
              <a:rPr lang="en-US" sz="1050" dirty="0">
                <a:solidFill>
                  <a:srgbClr val="D33819"/>
                </a:solidFill>
              </a:rPr>
              <a:t>22 Jan </a:t>
            </a:r>
            <a:r>
              <a:rPr lang="en-US" sz="1050" dirty="0">
                <a:solidFill>
                  <a:schemeClr val="bg1"/>
                </a:solidFill>
              </a:rPr>
              <a:t/>
            </a:r>
            <a:br>
              <a:rPr lang="en-US" sz="1050" dirty="0">
                <a:solidFill>
                  <a:schemeClr val="bg1"/>
                </a:solidFill>
              </a:rPr>
            </a:br>
            <a:endParaRPr lang="en-US" sz="1050" dirty="0">
              <a:solidFill>
                <a:schemeClr val="bg1"/>
              </a:solidFill>
            </a:endParaRPr>
          </a:p>
        </p:txBody>
      </p:sp>
      <p:sp>
        <p:nvSpPr>
          <p:cNvPr id="17422" name="Text Box 71"/>
          <p:cNvSpPr txBox="1">
            <a:spLocks noChangeArrowheads="1"/>
          </p:cNvSpPr>
          <p:nvPr/>
        </p:nvSpPr>
        <p:spPr bwMode="auto">
          <a:xfrm>
            <a:off x="2360931" y="4212745"/>
            <a:ext cx="46910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Feb</a:t>
            </a:r>
            <a:r>
              <a:rPr lang="en-US" sz="1050" dirty="0"/>
              <a:t/>
            </a:r>
            <a:br>
              <a:rPr lang="en-US" sz="1050" dirty="0"/>
            </a:br>
            <a:r>
              <a:rPr lang="en-US" sz="1050" dirty="0">
                <a:solidFill>
                  <a:srgbClr val="D33819"/>
                </a:solidFill>
              </a:rPr>
              <a:t>22 Feb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23" name="Group 72"/>
          <p:cNvGrpSpPr>
            <a:grpSpLocks/>
          </p:cNvGrpSpPr>
          <p:nvPr/>
        </p:nvGrpSpPr>
        <p:grpSpPr bwMode="auto">
          <a:xfrm>
            <a:off x="2349104" y="3638897"/>
            <a:ext cx="444103" cy="416036"/>
            <a:chOff x="2683" y="1612"/>
            <a:chExt cx="557" cy="520"/>
          </a:xfrm>
        </p:grpSpPr>
        <p:sp>
          <p:nvSpPr>
            <p:cNvPr id="17533" name="AutoShape 73"/>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34" name="Picture 7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5" name="Line 7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6" name="Line 7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7" name="Line 7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8" name="Line 7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9" name="Line 7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0" name="Line 8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1" name="Line 8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2" name="Line 8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43" name="Line 8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24" name="Text Box 84"/>
          <p:cNvSpPr txBox="1">
            <a:spLocks noChangeArrowheads="1"/>
          </p:cNvSpPr>
          <p:nvPr/>
        </p:nvSpPr>
        <p:spPr bwMode="auto">
          <a:xfrm>
            <a:off x="2903934" y="4212032"/>
            <a:ext cx="44172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Mar</a:t>
            </a:r>
            <a:br>
              <a:rPr lang="en-US" sz="1050" dirty="0">
                <a:solidFill>
                  <a:schemeClr val="bg1"/>
                </a:solidFill>
              </a:rPr>
            </a:br>
            <a:r>
              <a:rPr lang="en-US" sz="1050" dirty="0">
                <a:solidFill>
                  <a:srgbClr val="D33819"/>
                </a:solidFill>
              </a:rPr>
              <a:t>22 Mar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25" name="Group 85"/>
          <p:cNvGrpSpPr>
            <a:grpSpLocks/>
          </p:cNvGrpSpPr>
          <p:nvPr/>
        </p:nvGrpSpPr>
        <p:grpSpPr bwMode="auto">
          <a:xfrm>
            <a:off x="2901554" y="3638897"/>
            <a:ext cx="444103" cy="416036"/>
            <a:chOff x="2683" y="1612"/>
            <a:chExt cx="557" cy="520"/>
          </a:xfrm>
        </p:grpSpPr>
        <p:sp>
          <p:nvSpPr>
            <p:cNvPr id="17522" name="AutoShape 86"/>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23" name="Picture 87"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24" name="Line 88"/>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5" name="Line 89"/>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6" name="Line 90"/>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7" name="Line 91"/>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8" name="Line 92"/>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9" name="Line 93"/>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0" name="Line 94"/>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1" name="Line 95"/>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32" name="Line 96"/>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26" name="Text Box 97"/>
          <p:cNvSpPr txBox="1">
            <a:spLocks noChangeArrowheads="1"/>
          </p:cNvSpPr>
          <p:nvPr/>
        </p:nvSpPr>
        <p:spPr bwMode="auto">
          <a:xfrm>
            <a:off x="3453753" y="4212032"/>
            <a:ext cx="4572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Apr</a:t>
            </a:r>
            <a:r>
              <a:rPr lang="en-US" sz="1050" dirty="0"/>
              <a:t/>
            </a:r>
            <a:br>
              <a:rPr lang="en-US" sz="1050" dirty="0"/>
            </a:br>
            <a:r>
              <a:rPr lang="en-US" sz="1050" dirty="0">
                <a:solidFill>
                  <a:srgbClr val="D33819"/>
                </a:solidFill>
              </a:rPr>
              <a:t>22 Apr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27" name="Group 98"/>
          <p:cNvGrpSpPr>
            <a:grpSpLocks/>
          </p:cNvGrpSpPr>
          <p:nvPr/>
        </p:nvGrpSpPr>
        <p:grpSpPr bwMode="auto">
          <a:xfrm>
            <a:off x="3456385" y="3638897"/>
            <a:ext cx="444103" cy="416036"/>
            <a:chOff x="2683" y="1612"/>
            <a:chExt cx="557" cy="520"/>
          </a:xfrm>
        </p:grpSpPr>
        <p:sp>
          <p:nvSpPr>
            <p:cNvPr id="17511" name="AutoShape 99"/>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12" name="Picture 10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3" name="Line 10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4" name="Line 10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5" name="Line 10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6" name="Line 10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7" name="Line 10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8" name="Line 10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9" name="Line 10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0" name="Line 10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21" name="Line 10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28" name="Text Box 110"/>
          <p:cNvSpPr txBox="1">
            <a:spLocks noChangeArrowheads="1"/>
          </p:cNvSpPr>
          <p:nvPr/>
        </p:nvSpPr>
        <p:spPr bwMode="auto">
          <a:xfrm>
            <a:off x="3999758" y="4227326"/>
            <a:ext cx="470297"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May</a:t>
            </a:r>
            <a:br>
              <a:rPr lang="en-US" sz="1050" dirty="0">
                <a:solidFill>
                  <a:schemeClr val="bg1"/>
                </a:solidFill>
              </a:rPr>
            </a:br>
            <a:r>
              <a:rPr lang="en-US" sz="1050" dirty="0"/>
              <a:t>22 May</a:t>
            </a:r>
            <a:r>
              <a:rPr lang="en-US" sz="1050" dirty="0">
                <a:solidFill>
                  <a:schemeClr val="bg1"/>
                </a:solidFill>
              </a:rPr>
              <a:t> </a:t>
            </a:r>
            <a:br>
              <a:rPr lang="en-US" sz="1050" dirty="0">
                <a:solidFill>
                  <a:schemeClr val="bg1"/>
                </a:solidFill>
              </a:rPr>
            </a:br>
            <a:endParaRPr lang="en-US" sz="1050" dirty="0">
              <a:solidFill>
                <a:schemeClr val="bg1"/>
              </a:solidFill>
            </a:endParaRPr>
          </a:p>
        </p:txBody>
      </p:sp>
      <p:grpSp>
        <p:nvGrpSpPr>
          <p:cNvPr id="17429" name="Group 111"/>
          <p:cNvGrpSpPr>
            <a:grpSpLocks/>
          </p:cNvGrpSpPr>
          <p:nvPr/>
        </p:nvGrpSpPr>
        <p:grpSpPr bwMode="auto">
          <a:xfrm>
            <a:off x="4011216" y="3638897"/>
            <a:ext cx="444103" cy="416036"/>
            <a:chOff x="2683" y="1612"/>
            <a:chExt cx="557" cy="520"/>
          </a:xfrm>
        </p:grpSpPr>
        <p:sp>
          <p:nvSpPr>
            <p:cNvPr id="17500" name="AutoShape 112"/>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501" name="Picture 11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02" name="Line 1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3" name="Line 1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4" name="Line 1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5" name="Line 1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6" name="Line 1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7" name="Line 1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8" name="Line 1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09" name="Line 1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510" name="Line 1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30" name="Text Box 123"/>
          <p:cNvSpPr txBox="1">
            <a:spLocks noChangeArrowheads="1"/>
          </p:cNvSpPr>
          <p:nvPr/>
        </p:nvSpPr>
        <p:spPr bwMode="auto">
          <a:xfrm>
            <a:off x="4558860" y="4237347"/>
            <a:ext cx="482203"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Jun</a:t>
            </a:r>
            <a:br>
              <a:rPr lang="en-US" sz="1050" dirty="0">
                <a:solidFill>
                  <a:schemeClr val="bg1"/>
                </a:solidFill>
              </a:rPr>
            </a:br>
            <a:r>
              <a:rPr lang="en-US" sz="1050" dirty="0">
                <a:solidFill>
                  <a:srgbClr val="D33819"/>
                </a:solidFill>
              </a:rPr>
              <a:t>22 Jun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31" name="Group 124"/>
          <p:cNvGrpSpPr>
            <a:grpSpLocks/>
          </p:cNvGrpSpPr>
          <p:nvPr/>
        </p:nvGrpSpPr>
        <p:grpSpPr bwMode="auto">
          <a:xfrm>
            <a:off x="4569619" y="3638897"/>
            <a:ext cx="444104" cy="416036"/>
            <a:chOff x="2683" y="1612"/>
            <a:chExt cx="557" cy="520"/>
          </a:xfrm>
        </p:grpSpPr>
        <p:sp>
          <p:nvSpPr>
            <p:cNvPr id="17489" name="AutoShape 125"/>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490" name="Picture 126"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1" name="Line 12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2" name="Line 12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3" name="Line 12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4" name="Line 13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5" name="Line 13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6" name="Line 13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7" name="Line 13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8" name="Line 13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99" name="Line 13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grpSp>
        <p:nvGrpSpPr>
          <p:cNvPr id="17432" name="Group 136"/>
          <p:cNvGrpSpPr>
            <a:grpSpLocks/>
          </p:cNvGrpSpPr>
          <p:nvPr/>
        </p:nvGrpSpPr>
        <p:grpSpPr bwMode="auto">
          <a:xfrm>
            <a:off x="5128023" y="3628182"/>
            <a:ext cx="444103" cy="416036"/>
            <a:chOff x="2683" y="1612"/>
            <a:chExt cx="557" cy="520"/>
          </a:xfrm>
        </p:grpSpPr>
        <p:sp>
          <p:nvSpPr>
            <p:cNvPr id="17478" name="AutoShape 137"/>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479" name="Picture 13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0" name="Line 13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1" name="Line 14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2" name="Line 14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3" name="Line 14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4" name="Line 14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5" name="Line 14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6" name="Line 14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7" name="Line 14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88" name="Line 14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33" name="Text Box 148"/>
          <p:cNvSpPr txBox="1">
            <a:spLocks noChangeArrowheads="1"/>
          </p:cNvSpPr>
          <p:nvPr/>
        </p:nvSpPr>
        <p:spPr bwMode="auto">
          <a:xfrm>
            <a:off x="5118689" y="4237347"/>
            <a:ext cx="4595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Jul</a:t>
            </a:r>
            <a:r>
              <a:rPr lang="en-US" sz="1050" dirty="0"/>
              <a:t/>
            </a:r>
            <a:br>
              <a:rPr lang="en-US" sz="1050" dirty="0"/>
            </a:br>
            <a:r>
              <a:rPr lang="en-US" sz="1050" dirty="0">
                <a:solidFill>
                  <a:srgbClr val="D33819"/>
                </a:solidFill>
              </a:rPr>
              <a:t>22 Jul </a:t>
            </a:r>
          </a:p>
        </p:txBody>
      </p:sp>
      <p:sp>
        <p:nvSpPr>
          <p:cNvPr id="17434" name="Text Box 149"/>
          <p:cNvSpPr txBox="1">
            <a:spLocks noChangeArrowheads="1"/>
          </p:cNvSpPr>
          <p:nvPr/>
        </p:nvSpPr>
        <p:spPr bwMode="auto">
          <a:xfrm>
            <a:off x="5660135" y="4237347"/>
            <a:ext cx="46910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Aug</a:t>
            </a:r>
            <a:br>
              <a:rPr lang="en-US" sz="1050" dirty="0">
                <a:solidFill>
                  <a:schemeClr val="bg1"/>
                </a:solidFill>
              </a:rPr>
            </a:br>
            <a:r>
              <a:rPr lang="en-US" sz="1050" dirty="0">
                <a:solidFill>
                  <a:srgbClr val="D33819"/>
                </a:solidFill>
              </a:rPr>
              <a:t>22 Aug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35" name="Group 150"/>
          <p:cNvGrpSpPr>
            <a:grpSpLocks/>
          </p:cNvGrpSpPr>
          <p:nvPr/>
        </p:nvGrpSpPr>
        <p:grpSpPr bwMode="auto">
          <a:xfrm>
            <a:off x="5680473" y="3638897"/>
            <a:ext cx="444103" cy="416036"/>
            <a:chOff x="2683" y="1612"/>
            <a:chExt cx="557" cy="520"/>
          </a:xfrm>
        </p:grpSpPr>
        <p:sp>
          <p:nvSpPr>
            <p:cNvPr id="17467" name="AutoShape 151"/>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468" name="Picture 15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9" name="Line 15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0" name="Line 15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1" name="Line 15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2" name="Line 15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3" name="Line 15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4" name="Line 15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5" name="Line 15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6" name="Line 16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77" name="Line 16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36" name="Text Box 162"/>
          <p:cNvSpPr txBox="1">
            <a:spLocks noChangeArrowheads="1"/>
          </p:cNvSpPr>
          <p:nvPr/>
        </p:nvSpPr>
        <p:spPr bwMode="auto">
          <a:xfrm>
            <a:off x="6247787" y="4237347"/>
            <a:ext cx="44172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Sep</a:t>
            </a:r>
            <a:br>
              <a:rPr lang="en-US" sz="1050" dirty="0">
                <a:solidFill>
                  <a:schemeClr val="bg1"/>
                </a:solidFill>
              </a:rPr>
            </a:br>
            <a:r>
              <a:rPr lang="en-US" sz="1050" dirty="0">
                <a:solidFill>
                  <a:srgbClr val="D33819"/>
                </a:solidFill>
              </a:rPr>
              <a:t>22 Sep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37" name="Group 163"/>
          <p:cNvGrpSpPr>
            <a:grpSpLocks/>
          </p:cNvGrpSpPr>
          <p:nvPr/>
        </p:nvGrpSpPr>
        <p:grpSpPr bwMode="auto">
          <a:xfrm>
            <a:off x="6232923" y="3638897"/>
            <a:ext cx="444103" cy="416036"/>
            <a:chOff x="2683" y="1612"/>
            <a:chExt cx="557" cy="520"/>
          </a:xfrm>
        </p:grpSpPr>
        <p:sp>
          <p:nvSpPr>
            <p:cNvPr id="17456" name="AutoShape 164"/>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457" name="Picture 16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8" name="Line 16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9" name="Line 16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0" name="Line 16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1" name="Line 16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2" name="Line 17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3" name="Line 17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4" name="Line 17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5" name="Line 17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66" name="Line 17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38" name="Text Box 175"/>
          <p:cNvSpPr txBox="1">
            <a:spLocks noChangeArrowheads="1"/>
          </p:cNvSpPr>
          <p:nvPr/>
        </p:nvSpPr>
        <p:spPr bwMode="auto">
          <a:xfrm>
            <a:off x="6779611" y="4237347"/>
            <a:ext cx="4572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1 Oct</a:t>
            </a:r>
            <a:r>
              <a:rPr lang="en-US" sz="1050" dirty="0"/>
              <a:t/>
            </a:r>
            <a:br>
              <a:rPr lang="en-US" sz="1050" dirty="0"/>
            </a:br>
            <a:r>
              <a:rPr lang="en-US" sz="1050" dirty="0">
                <a:solidFill>
                  <a:srgbClr val="D33819"/>
                </a:solidFill>
              </a:rPr>
              <a:t>22 Oct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7439" name="Group 176"/>
          <p:cNvGrpSpPr>
            <a:grpSpLocks/>
          </p:cNvGrpSpPr>
          <p:nvPr/>
        </p:nvGrpSpPr>
        <p:grpSpPr bwMode="auto">
          <a:xfrm>
            <a:off x="6787754" y="3638897"/>
            <a:ext cx="444103" cy="416036"/>
            <a:chOff x="2683" y="1612"/>
            <a:chExt cx="557" cy="520"/>
          </a:xfrm>
        </p:grpSpPr>
        <p:sp>
          <p:nvSpPr>
            <p:cNvPr id="17445" name="AutoShape 177"/>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7446" name="Picture 17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7" name="Line 17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48" name="Line 18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49" name="Line 18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0" name="Line 18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1" name="Line 18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2" name="Line 18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3" name="Line 18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4" name="Line 18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7455" name="Line 18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7440" name="Text Box 201"/>
          <p:cNvSpPr txBox="1">
            <a:spLocks noChangeArrowheads="1"/>
          </p:cNvSpPr>
          <p:nvPr/>
        </p:nvSpPr>
        <p:spPr bwMode="auto">
          <a:xfrm>
            <a:off x="1362024" y="4212032"/>
            <a:ext cx="4595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bg1"/>
                </a:solidFill>
              </a:rPr>
              <a:t>Billed:</a:t>
            </a:r>
            <a:br>
              <a:rPr lang="en-US" sz="1050" dirty="0">
                <a:solidFill>
                  <a:schemeClr val="bg1"/>
                </a:solidFill>
              </a:rPr>
            </a:br>
            <a:r>
              <a:rPr lang="en-US" sz="1050" dirty="0">
                <a:solidFill>
                  <a:srgbClr val="D33819"/>
                </a:solidFill>
              </a:rPr>
              <a:t>Due: </a:t>
            </a:r>
            <a:r>
              <a:rPr lang="en-US" sz="1050" dirty="0"/>
              <a:t/>
            </a:r>
            <a:br>
              <a:rPr lang="en-US" sz="1050" dirty="0"/>
            </a:br>
            <a:endParaRPr lang="en-US" sz="1050" dirty="0"/>
          </a:p>
        </p:txBody>
      </p:sp>
      <p:sp>
        <p:nvSpPr>
          <p:cNvPr id="17441" name="Text Box 202"/>
          <p:cNvSpPr txBox="1">
            <a:spLocks noChangeArrowheads="1"/>
          </p:cNvSpPr>
          <p:nvPr/>
        </p:nvSpPr>
        <p:spPr bwMode="auto">
          <a:xfrm>
            <a:off x="7302104" y="3672837"/>
            <a:ext cx="40075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50" dirty="0">
                <a:solidFill>
                  <a:schemeClr val="bg1"/>
                </a:solidFill>
              </a:rPr>
              <a:t>. . .</a:t>
            </a:r>
          </a:p>
        </p:txBody>
      </p:sp>
      <p:sp>
        <p:nvSpPr>
          <p:cNvPr id="17442" name="AutoShape 184"/>
          <p:cNvSpPr>
            <a:spLocks noChangeArrowheads="1"/>
          </p:cNvSpPr>
          <p:nvPr/>
        </p:nvSpPr>
        <p:spPr bwMode="auto">
          <a:xfrm>
            <a:off x="4774005" y="2728628"/>
            <a:ext cx="1772261" cy="44947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17443" name="AutoShape 186"/>
          <p:cNvSpPr>
            <a:spLocks noChangeArrowheads="1"/>
          </p:cNvSpPr>
          <p:nvPr/>
        </p:nvSpPr>
        <p:spPr bwMode="auto">
          <a:xfrm>
            <a:off x="1415901" y="999630"/>
            <a:ext cx="2634853" cy="1905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17444" name="AutoShape 187"/>
          <p:cNvSpPr>
            <a:spLocks noChangeArrowheads="1"/>
          </p:cNvSpPr>
          <p:nvPr/>
        </p:nvSpPr>
        <p:spPr bwMode="auto">
          <a:xfrm>
            <a:off x="1433224" y="2128272"/>
            <a:ext cx="2619375" cy="20428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grpSp>
        <p:nvGrpSpPr>
          <p:cNvPr id="181" name="Group 148"/>
          <p:cNvGrpSpPr>
            <a:grpSpLocks/>
          </p:cNvGrpSpPr>
          <p:nvPr/>
        </p:nvGrpSpPr>
        <p:grpSpPr bwMode="auto">
          <a:xfrm>
            <a:off x="3780682" y="631328"/>
            <a:ext cx="425827" cy="324208"/>
            <a:chOff x="3942556" y="1245638"/>
            <a:chExt cx="1284287" cy="1018706"/>
          </a:xfrm>
        </p:grpSpPr>
        <p:pic>
          <p:nvPicPr>
            <p:cNvPr id="182"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 name="Group 3"/>
            <p:cNvGrpSpPr>
              <a:grpSpLocks/>
            </p:cNvGrpSpPr>
            <p:nvPr/>
          </p:nvGrpSpPr>
          <p:grpSpPr bwMode="auto">
            <a:xfrm rot="-960000">
              <a:off x="4437857" y="1399171"/>
              <a:ext cx="554832" cy="865173"/>
              <a:chOff x="2183" y="146"/>
              <a:chExt cx="1215" cy="1896"/>
            </a:xfrm>
          </p:grpSpPr>
          <p:sp>
            <p:nvSpPr>
              <p:cNvPr id="184" name="AutoShape 4"/>
              <p:cNvSpPr>
                <a:spLocks noChangeArrowheads="1"/>
              </p:cNvSpPr>
              <p:nvPr/>
            </p:nvSpPr>
            <p:spPr bwMode="auto">
              <a:xfrm rot="16200000">
                <a:off x="2265" y="353"/>
                <a:ext cx="1052" cy="121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sz="1350"/>
              </a:p>
            </p:txBody>
          </p:sp>
          <p:sp>
            <p:nvSpPr>
              <p:cNvPr id="185" name="Freeform 5"/>
              <p:cNvSpPr>
                <a:spLocks/>
              </p:cNvSpPr>
              <p:nvPr/>
            </p:nvSpPr>
            <p:spPr bwMode="auto">
              <a:xfrm>
                <a:off x="2442" y="146"/>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186" name="Freeform 6"/>
              <p:cNvSpPr>
                <a:spLocks/>
              </p:cNvSpPr>
              <p:nvPr/>
            </p:nvSpPr>
            <p:spPr bwMode="auto">
              <a:xfrm>
                <a:off x="2442" y="477"/>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187" name="Freeform 7"/>
              <p:cNvSpPr>
                <a:spLocks/>
              </p:cNvSpPr>
              <p:nvPr/>
            </p:nvSpPr>
            <p:spPr bwMode="auto">
              <a:xfrm>
                <a:off x="2442" y="809"/>
                <a:ext cx="229" cy="97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grpSp>
            <p:nvGrpSpPr>
              <p:cNvPr id="188" name="Group 8"/>
              <p:cNvGrpSpPr>
                <a:grpSpLocks/>
              </p:cNvGrpSpPr>
              <p:nvPr/>
            </p:nvGrpSpPr>
            <p:grpSpPr bwMode="auto">
              <a:xfrm>
                <a:off x="2963" y="216"/>
                <a:ext cx="186" cy="1826"/>
                <a:chOff x="2889" y="2089"/>
                <a:chExt cx="279" cy="2765"/>
              </a:xfrm>
            </p:grpSpPr>
            <p:sp>
              <p:nvSpPr>
                <p:cNvPr id="18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190"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191" name="AutoShape 11"/>
                <p:cNvSpPr>
                  <a:spLocks noChangeArrowheads="1"/>
                </p:cNvSpPr>
                <p:nvPr/>
              </p:nvSpPr>
              <p:spPr bwMode="auto">
                <a:xfrm>
                  <a:off x="3045" y="2089"/>
                  <a:ext cx="1" cy="2765"/>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sp>
              <p:nvSpPr>
                <p:cNvPr id="192" name="Oval 12"/>
                <p:cNvSpPr>
                  <a:spLocks noChangeArrowheads="1"/>
                </p:cNvSpPr>
                <p:nvPr/>
              </p:nvSpPr>
              <p:spPr bwMode="auto">
                <a:xfrm>
                  <a:off x="3040" y="2427"/>
                  <a:ext cx="1" cy="2079"/>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grpSp>
        </p:grpSp>
      </p:grpSp>
      <p:sp>
        <p:nvSpPr>
          <p:cNvPr id="196" name="Text Box 50"/>
          <p:cNvSpPr txBox="1">
            <a:spLocks noChangeArrowheads="1"/>
          </p:cNvSpPr>
          <p:nvPr/>
        </p:nvSpPr>
        <p:spPr bwMode="auto">
          <a:xfrm>
            <a:off x="1652586" y="2589942"/>
            <a:ext cx="23586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04628C"/>
                </a:solidFill>
              </a:rPr>
              <a:t>Invoice will be due 21 days after "Invoice Day of Month" </a:t>
            </a:r>
            <a:br>
              <a:rPr lang="en-US" sz="1500" b="0" dirty="0">
                <a:solidFill>
                  <a:srgbClr val="04628C"/>
                </a:solidFill>
              </a:rPr>
            </a:br>
            <a:r>
              <a:rPr lang="en-US" sz="1500" b="0" dirty="0">
                <a:solidFill>
                  <a:srgbClr val="04628C"/>
                </a:solidFill>
              </a:rPr>
              <a:t>[Invoice date + Lead time]</a:t>
            </a:r>
          </a:p>
        </p:txBody>
      </p:sp>
      <p:sp>
        <p:nvSpPr>
          <p:cNvPr id="5" name="TextBox 4"/>
          <p:cNvSpPr txBox="1"/>
          <p:nvPr/>
        </p:nvSpPr>
        <p:spPr>
          <a:xfrm rot="5400000">
            <a:off x="7497972" y="1986678"/>
            <a:ext cx="1181783" cy="215444"/>
          </a:xfrm>
          <a:prstGeom prst="rect">
            <a:avLst/>
          </a:prstGeom>
          <a:solidFill>
            <a:schemeClr val="bg1"/>
          </a:solidFill>
          <a:ln>
            <a:solidFill>
              <a:schemeClr val="accent1">
                <a:lumMod val="90000"/>
                <a:lumOff val="10000"/>
              </a:schemeClr>
            </a:solidFill>
          </a:ln>
        </p:spPr>
        <p:txBody>
          <a:bodyPr wrap="square" lIns="0" tIns="0" rIns="0" bIns="0" rtlCol="0">
            <a:spAutoFit/>
          </a:bodyPr>
          <a:lstStyle/>
          <a:p>
            <a:pPr algn="ctr"/>
            <a:r>
              <a:rPr lang="en-US" sz="1400" dirty="0" smtClean="0">
                <a:solidFill>
                  <a:srgbClr val="C00000"/>
                </a:solidFill>
              </a:rPr>
              <a:t>Billing Plan</a:t>
            </a:r>
          </a:p>
        </p:txBody>
      </p:sp>
      <p:sp>
        <p:nvSpPr>
          <p:cNvPr id="6" name="TextBox 5"/>
          <p:cNvSpPr txBox="1"/>
          <p:nvPr/>
        </p:nvSpPr>
        <p:spPr>
          <a:xfrm>
            <a:off x="1241557" y="4146534"/>
            <a:ext cx="523966" cy="161583"/>
          </a:xfrm>
          <a:prstGeom prst="rect">
            <a:avLst/>
          </a:prstGeom>
        </p:spPr>
        <p:txBody>
          <a:bodyPr wrap="square" lIns="0" tIns="0" rIns="0" bIns="0" rtlCol="0">
            <a:spAutoFit/>
          </a:bodyPr>
          <a:lstStyle/>
          <a:p>
            <a:pPr algn="l"/>
            <a:r>
              <a:rPr lang="en-US" sz="1050" b="1" dirty="0" smtClean="0">
                <a:solidFill>
                  <a:schemeClr val="tx2"/>
                </a:solidFill>
              </a:rPr>
              <a:t>Billed:</a:t>
            </a:r>
          </a:p>
        </p:txBody>
      </p:sp>
      <p:sp>
        <p:nvSpPr>
          <p:cNvPr id="176" name="TextBox 175"/>
          <p:cNvSpPr txBox="1"/>
          <p:nvPr/>
        </p:nvSpPr>
        <p:spPr>
          <a:xfrm>
            <a:off x="1820610" y="4147406"/>
            <a:ext cx="523966" cy="161583"/>
          </a:xfrm>
          <a:prstGeom prst="rect">
            <a:avLst/>
          </a:prstGeom>
        </p:spPr>
        <p:txBody>
          <a:bodyPr wrap="square" lIns="0" tIns="0" rIns="0" bIns="0" rtlCol="0">
            <a:spAutoFit/>
          </a:bodyPr>
          <a:lstStyle/>
          <a:p>
            <a:pPr algn="l"/>
            <a:r>
              <a:rPr lang="en-US" sz="1050" b="1" dirty="0" smtClean="0">
                <a:solidFill>
                  <a:schemeClr val="tx2"/>
                </a:solidFill>
              </a:rPr>
              <a:t>1 Jan</a:t>
            </a:r>
          </a:p>
        </p:txBody>
      </p:sp>
      <p:sp>
        <p:nvSpPr>
          <p:cNvPr id="177" name="TextBox 176"/>
          <p:cNvSpPr txBox="1"/>
          <p:nvPr/>
        </p:nvSpPr>
        <p:spPr>
          <a:xfrm>
            <a:off x="2386822" y="4146162"/>
            <a:ext cx="523966" cy="161583"/>
          </a:xfrm>
          <a:prstGeom prst="rect">
            <a:avLst/>
          </a:prstGeom>
        </p:spPr>
        <p:txBody>
          <a:bodyPr wrap="square" lIns="0" tIns="0" rIns="0" bIns="0" rtlCol="0">
            <a:spAutoFit/>
          </a:bodyPr>
          <a:lstStyle/>
          <a:p>
            <a:pPr algn="l"/>
            <a:r>
              <a:rPr lang="en-US" sz="1050" b="1" dirty="0" smtClean="0">
                <a:solidFill>
                  <a:schemeClr val="tx2"/>
                </a:solidFill>
              </a:rPr>
              <a:t>1 Feb</a:t>
            </a:r>
          </a:p>
        </p:txBody>
      </p:sp>
      <p:sp>
        <p:nvSpPr>
          <p:cNvPr id="178" name="TextBox 177"/>
          <p:cNvSpPr txBox="1"/>
          <p:nvPr/>
        </p:nvSpPr>
        <p:spPr>
          <a:xfrm>
            <a:off x="2920150" y="4140214"/>
            <a:ext cx="523966" cy="161583"/>
          </a:xfrm>
          <a:prstGeom prst="rect">
            <a:avLst/>
          </a:prstGeom>
        </p:spPr>
        <p:txBody>
          <a:bodyPr wrap="square" lIns="0" tIns="0" rIns="0" bIns="0" rtlCol="0">
            <a:spAutoFit/>
          </a:bodyPr>
          <a:lstStyle/>
          <a:p>
            <a:pPr algn="l"/>
            <a:r>
              <a:rPr lang="en-US" sz="1050" b="1" dirty="0" smtClean="0">
                <a:solidFill>
                  <a:schemeClr val="tx2"/>
                </a:solidFill>
              </a:rPr>
              <a:t>1 Mar</a:t>
            </a:r>
          </a:p>
        </p:txBody>
      </p:sp>
      <p:sp>
        <p:nvSpPr>
          <p:cNvPr id="179" name="TextBox 178"/>
          <p:cNvSpPr txBox="1"/>
          <p:nvPr/>
        </p:nvSpPr>
        <p:spPr>
          <a:xfrm>
            <a:off x="3464559" y="4139944"/>
            <a:ext cx="523966" cy="161583"/>
          </a:xfrm>
          <a:prstGeom prst="rect">
            <a:avLst/>
          </a:prstGeom>
        </p:spPr>
        <p:txBody>
          <a:bodyPr wrap="square" lIns="0" tIns="0" rIns="0" bIns="0" rtlCol="0">
            <a:spAutoFit/>
          </a:bodyPr>
          <a:lstStyle/>
          <a:p>
            <a:pPr algn="l"/>
            <a:r>
              <a:rPr lang="en-US" sz="1050" b="1" dirty="0" smtClean="0">
                <a:solidFill>
                  <a:schemeClr val="tx2"/>
                </a:solidFill>
              </a:rPr>
              <a:t>1 Apr</a:t>
            </a:r>
          </a:p>
        </p:txBody>
      </p:sp>
      <p:sp>
        <p:nvSpPr>
          <p:cNvPr id="180" name="TextBox 179"/>
          <p:cNvSpPr txBox="1"/>
          <p:nvPr/>
        </p:nvSpPr>
        <p:spPr>
          <a:xfrm>
            <a:off x="4008968" y="4146533"/>
            <a:ext cx="523966" cy="161583"/>
          </a:xfrm>
          <a:prstGeom prst="rect">
            <a:avLst/>
          </a:prstGeom>
        </p:spPr>
        <p:txBody>
          <a:bodyPr wrap="square" lIns="0" tIns="0" rIns="0" bIns="0" rtlCol="0">
            <a:spAutoFit/>
          </a:bodyPr>
          <a:lstStyle/>
          <a:p>
            <a:pPr algn="l"/>
            <a:r>
              <a:rPr lang="en-US" sz="1050" b="1" dirty="0" smtClean="0">
                <a:solidFill>
                  <a:schemeClr val="tx2"/>
                </a:solidFill>
              </a:rPr>
              <a:t>1 May</a:t>
            </a:r>
          </a:p>
        </p:txBody>
      </p:sp>
      <p:sp>
        <p:nvSpPr>
          <p:cNvPr id="193" name="TextBox 192"/>
          <p:cNvSpPr txBox="1"/>
          <p:nvPr/>
        </p:nvSpPr>
        <p:spPr>
          <a:xfrm>
            <a:off x="4594723" y="4143145"/>
            <a:ext cx="523966" cy="161583"/>
          </a:xfrm>
          <a:prstGeom prst="rect">
            <a:avLst/>
          </a:prstGeom>
        </p:spPr>
        <p:txBody>
          <a:bodyPr wrap="square" lIns="0" tIns="0" rIns="0" bIns="0" rtlCol="0">
            <a:spAutoFit/>
          </a:bodyPr>
          <a:lstStyle/>
          <a:p>
            <a:pPr algn="l"/>
            <a:r>
              <a:rPr lang="en-US" sz="1050" b="1" dirty="0" smtClean="0">
                <a:solidFill>
                  <a:schemeClr val="tx2"/>
                </a:solidFill>
              </a:rPr>
              <a:t>1 Jun</a:t>
            </a:r>
          </a:p>
        </p:txBody>
      </p:sp>
      <p:sp>
        <p:nvSpPr>
          <p:cNvPr id="194" name="TextBox 193"/>
          <p:cNvSpPr txBox="1"/>
          <p:nvPr/>
        </p:nvSpPr>
        <p:spPr>
          <a:xfrm>
            <a:off x="5115810" y="4146533"/>
            <a:ext cx="523966" cy="161583"/>
          </a:xfrm>
          <a:prstGeom prst="rect">
            <a:avLst/>
          </a:prstGeom>
        </p:spPr>
        <p:txBody>
          <a:bodyPr wrap="square" lIns="0" tIns="0" rIns="0" bIns="0" rtlCol="0">
            <a:spAutoFit/>
          </a:bodyPr>
          <a:lstStyle/>
          <a:p>
            <a:pPr algn="l"/>
            <a:r>
              <a:rPr lang="en-US" sz="1050" b="1" dirty="0" smtClean="0">
                <a:solidFill>
                  <a:schemeClr val="tx2"/>
                </a:solidFill>
              </a:rPr>
              <a:t>1 Jul</a:t>
            </a:r>
          </a:p>
        </p:txBody>
      </p:sp>
      <p:sp>
        <p:nvSpPr>
          <p:cNvPr id="195" name="TextBox 194"/>
          <p:cNvSpPr txBox="1"/>
          <p:nvPr/>
        </p:nvSpPr>
        <p:spPr>
          <a:xfrm>
            <a:off x="5704760" y="4146533"/>
            <a:ext cx="523966" cy="161583"/>
          </a:xfrm>
          <a:prstGeom prst="rect">
            <a:avLst/>
          </a:prstGeom>
        </p:spPr>
        <p:txBody>
          <a:bodyPr wrap="square" lIns="0" tIns="0" rIns="0" bIns="0" rtlCol="0">
            <a:spAutoFit/>
          </a:bodyPr>
          <a:lstStyle/>
          <a:p>
            <a:pPr algn="l"/>
            <a:r>
              <a:rPr lang="en-US" sz="1050" b="1" dirty="0" smtClean="0">
                <a:solidFill>
                  <a:schemeClr val="tx2"/>
                </a:solidFill>
              </a:rPr>
              <a:t>1 Aug</a:t>
            </a:r>
          </a:p>
        </p:txBody>
      </p:sp>
      <p:sp>
        <p:nvSpPr>
          <p:cNvPr id="197" name="TextBox 196"/>
          <p:cNvSpPr txBox="1"/>
          <p:nvPr/>
        </p:nvSpPr>
        <p:spPr>
          <a:xfrm>
            <a:off x="6232953" y="4166152"/>
            <a:ext cx="523966" cy="161583"/>
          </a:xfrm>
          <a:prstGeom prst="rect">
            <a:avLst/>
          </a:prstGeom>
        </p:spPr>
        <p:txBody>
          <a:bodyPr wrap="square" lIns="0" tIns="0" rIns="0" bIns="0" rtlCol="0">
            <a:spAutoFit/>
          </a:bodyPr>
          <a:lstStyle/>
          <a:p>
            <a:pPr algn="l"/>
            <a:r>
              <a:rPr lang="en-US" sz="1050" b="1" dirty="0" smtClean="0">
                <a:solidFill>
                  <a:schemeClr val="tx2"/>
                </a:solidFill>
              </a:rPr>
              <a:t>1 Sep</a:t>
            </a:r>
          </a:p>
        </p:txBody>
      </p:sp>
      <p:sp>
        <p:nvSpPr>
          <p:cNvPr id="198" name="TextBox 197"/>
          <p:cNvSpPr txBox="1"/>
          <p:nvPr/>
        </p:nvSpPr>
        <p:spPr>
          <a:xfrm>
            <a:off x="6787753" y="4185517"/>
            <a:ext cx="523966" cy="161583"/>
          </a:xfrm>
          <a:prstGeom prst="rect">
            <a:avLst/>
          </a:prstGeom>
        </p:spPr>
        <p:txBody>
          <a:bodyPr wrap="square" lIns="0" tIns="0" rIns="0" bIns="0" rtlCol="0">
            <a:spAutoFit/>
          </a:bodyPr>
          <a:lstStyle/>
          <a:p>
            <a:pPr algn="l"/>
            <a:r>
              <a:rPr lang="en-US" sz="1050" b="1" dirty="0" smtClean="0">
                <a:solidFill>
                  <a:schemeClr val="tx2"/>
                </a:solidFill>
              </a:rPr>
              <a:t>1 Oct</a:t>
            </a:r>
          </a:p>
        </p:txBody>
      </p:sp>
    </p:spTree>
    <p:extLst>
      <p:ext uri="{BB962C8B-B14F-4D97-AF65-F5344CB8AC3E}">
        <p14:creationId xmlns:p14="http://schemas.microsoft.com/office/powerpoint/2010/main" val="233111173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235"/>
          <p:cNvSpPr>
            <a:spLocks noChangeArrowheads="1"/>
          </p:cNvSpPr>
          <p:nvPr/>
        </p:nvSpPr>
        <p:spPr bwMode="auto">
          <a:xfrm>
            <a:off x="6728873" y="3635298"/>
            <a:ext cx="560508" cy="916177"/>
          </a:xfrm>
          <a:prstGeom prst="rect">
            <a:avLst/>
          </a:prstGeom>
          <a:solidFill>
            <a:srgbClr val="FFFF99"/>
          </a:solidFill>
          <a:ln w="12700" algn="ctr">
            <a:solidFill>
              <a:schemeClr val="bg1"/>
            </a:solidFill>
            <a:miter lim="800000"/>
            <a:headEnd/>
            <a:tailEnd/>
          </a:ln>
        </p:spPr>
        <p:txBody>
          <a:bodyPr wrap="square" lIns="0" tIns="0" rIns="0" bIns="0" anchor="ctr">
            <a:spAutoFit/>
          </a:bodyPr>
          <a:lstStyle/>
          <a:p>
            <a:endParaRPr lang="en-US" sz="1350"/>
          </a:p>
        </p:txBody>
      </p:sp>
      <p:sp>
        <p:nvSpPr>
          <p:cNvPr id="175" name="Rectangle 235"/>
          <p:cNvSpPr>
            <a:spLocks noChangeArrowheads="1"/>
          </p:cNvSpPr>
          <p:nvPr/>
        </p:nvSpPr>
        <p:spPr bwMode="auto">
          <a:xfrm>
            <a:off x="5063455" y="3627961"/>
            <a:ext cx="560508" cy="916177"/>
          </a:xfrm>
          <a:prstGeom prst="rect">
            <a:avLst/>
          </a:prstGeom>
          <a:solidFill>
            <a:srgbClr val="FFFF99"/>
          </a:solidFill>
          <a:ln w="12700" algn="ctr">
            <a:solidFill>
              <a:schemeClr val="bg1"/>
            </a:solidFill>
            <a:miter lim="800000"/>
            <a:headEnd/>
            <a:tailEnd/>
          </a:ln>
        </p:spPr>
        <p:txBody>
          <a:bodyPr wrap="square" lIns="0" tIns="0" rIns="0" bIns="0" anchor="ctr">
            <a:spAutoFit/>
          </a:bodyPr>
          <a:lstStyle/>
          <a:p>
            <a:endParaRPr lang="en-US" sz="1350"/>
          </a:p>
        </p:txBody>
      </p:sp>
      <p:sp>
        <p:nvSpPr>
          <p:cNvPr id="173" name="Rectangle 235"/>
          <p:cNvSpPr>
            <a:spLocks noChangeArrowheads="1"/>
          </p:cNvSpPr>
          <p:nvPr/>
        </p:nvSpPr>
        <p:spPr bwMode="auto">
          <a:xfrm>
            <a:off x="3406517" y="3630483"/>
            <a:ext cx="560508" cy="916177"/>
          </a:xfrm>
          <a:prstGeom prst="rect">
            <a:avLst/>
          </a:prstGeom>
          <a:solidFill>
            <a:srgbClr val="FFFF99"/>
          </a:solidFill>
          <a:ln w="12700" algn="ctr">
            <a:solidFill>
              <a:schemeClr val="bg1"/>
            </a:solidFill>
            <a:miter lim="800000"/>
            <a:headEnd/>
            <a:tailEnd/>
          </a:ln>
        </p:spPr>
        <p:txBody>
          <a:bodyPr wrap="square" lIns="0" tIns="0" rIns="0" bIns="0" anchor="ctr">
            <a:spAutoFit/>
          </a:bodyPr>
          <a:lstStyle/>
          <a:p>
            <a:endParaRPr lang="en-US" sz="1350"/>
          </a:p>
        </p:txBody>
      </p:sp>
      <p:sp>
        <p:nvSpPr>
          <p:cNvPr id="18434" name="Rectangle 2"/>
          <p:cNvSpPr>
            <a:spLocks noGrp="1" noChangeArrowheads="1"/>
          </p:cNvSpPr>
          <p:nvPr>
            <p:ph type="title"/>
          </p:nvPr>
        </p:nvSpPr>
        <p:spPr/>
        <p:txBody>
          <a:bodyPr/>
          <a:lstStyle/>
          <a:p>
            <a:pPr eaLnBrk="1" hangingPunct="1"/>
            <a:r>
              <a:rPr lang="en-US" dirty="0" smtClean="0"/>
              <a:t>Placing invoice items on invoices</a:t>
            </a:r>
            <a:br>
              <a:rPr lang="en-US" dirty="0" smtClean="0"/>
            </a:br>
            <a:r>
              <a:rPr lang="en-US" sz="2100" dirty="0"/>
              <a:t>item event dates</a:t>
            </a:r>
          </a:p>
        </p:txBody>
      </p:sp>
      <p:sp>
        <p:nvSpPr>
          <p:cNvPr id="18435" name="Line 247"/>
          <p:cNvSpPr>
            <a:spLocks noChangeShapeType="1"/>
          </p:cNvSpPr>
          <p:nvPr/>
        </p:nvSpPr>
        <p:spPr bwMode="auto">
          <a:xfrm flipH="1">
            <a:off x="3744515" y="2195512"/>
            <a:ext cx="1013462" cy="1037883"/>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sz="1350"/>
          </a:p>
        </p:txBody>
      </p:sp>
      <p:sp>
        <p:nvSpPr>
          <p:cNvPr id="18436" name="Line 248"/>
          <p:cNvSpPr>
            <a:spLocks noChangeShapeType="1"/>
          </p:cNvSpPr>
          <p:nvPr/>
        </p:nvSpPr>
        <p:spPr bwMode="auto">
          <a:xfrm flipH="1">
            <a:off x="3769728" y="2803786"/>
            <a:ext cx="1030590" cy="429609"/>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sz="1350"/>
          </a:p>
        </p:txBody>
      </p:sp>
      <p:sp>
        <p:nvSpPr>
          <p:cNvPr id="18437" name="Text Box 4"/>
          <p:cNvSpPr txBox="1">
            <a:spLocks noChangeArrowheads="1"/>
          </p:cNvSpPr>
          <p:nvPr/>
        </p:nvSpPr>
        <p:spPr bwMode="auto">
          <a:xfrm>
            <a:off x="3428807" y="2519362"/>
            <a:ext cx="1229915" cy="415498"/>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C00000"/>
                </a:solidFill>
              </a:rPr>
              <a:t>Item event dates = 28 Mar</a:t>
            </a:r>
          </a:p>
        </p:txBody>
      </p:sp>
      <p:sp>
        <p:nvSpPr>
          <p:cNvPr id="18438" name="Rectangle 241"/>
          <p:cNvSpPr>
            <a:spLocks noChangeArrowheads="1"/>
          </p:cNvSpPr>
          <p:nvPr/>
        </p:nvSpPr>
        <p:spPr bwMode="auto">
          <a:xfrm>
            <a:off x="5083969" y="3936513"/>
            <a:ext cx="65" cy="207749"/>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sz="1350"/>
          </a:p>
        </p:txBody>
      </p:sp>
      <p:sp>
        <p:nvSpPr>
          <p:cNvPr id="18439" name="Rectangle 242"/>
          <p:cNvSpPr>
            <a:spLocks noChangeArrowheads="1"/>
          </p:cNvSpPr>
          <p:nvPr/>
        </p:nvSpPr>
        <p:spPr bwMode="auto">
          <a:xfrm>
            <a:off x="6748463" y="3936513"/>
            <a:ext cx="65" cy="207749"/>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sz="1350"/>
          </a:p>
        </p:txBody>
      </p:sp>
      <p:sp>
        <p:nvSpPr>
          <p:cNvPr id="18440" name="Rectangle 240"/>
          <p:cNvSpPr>
            <a:spLocks noChangeArrowheads="1"/>
          </p:cNvSpPr>
          <p:nvPr/>
        </p:nvSpPr>
        <p:spPr bwMode="auto">
          <a:xfrm>
            <a:off x="3412332" y="3936513"/>
            <a:ext cx="65" cy="207749"/>
          </a:xfrm>
          <a:prstGeom prst="rect">
            <a:avLst/>
          </a:prstGeom>
          <a:solidFill>
            <a:srgbClr val="FFFF99"/>
          </a:solidFill>
          <a:ln w="12700" algn="ctr">
            <a:solidFill>
              <a:schemeClr val="bg1"/>
            </a:solidFill>
            <a:miter lim="800000"/>
            <a:headEnd/>
            <a:tailEnd/>
          </a:ln>
        </p:spPr>
        <p:txBody>
          <a:bodyPr wrap="none" lIns="0" tIns="0" rIns="0" bIns="0" anchor="ctr">
            <a:spAutoFit/>
          </a:bodyPr>
          <a:lstStyle/>
          <a:p>
            <a:endParaRPr lang="en-US" sz="1350"/>
          </a:p>
        </p:txBody>
      </p:sp>
      <p:sp>
        <p:nvSpPr>
          <p:cNvPr id="18441" name="Rectangle 235"/>
          <p:cNvSpPr>
            <a:spLocks noChangeArrowheads="1"/>
          </p:cNvSpPr>
          <p:nvPr/>
        </p:nvSpPr>
        <p:spPr bwMode="auto">
          <a:xfrm>
            <a:off x="1714500" y="3625188"/>
            <a:ext cx="560508" cy="916177"/>
          </a:xfrm>
          <a:prstGeom prst="rect">
            <a:avLst/>
          </a:prstGeom>
          <a:solidFill>
            <a:srgbClr val="FFFF99"/>
          </a:solidFill>
          <a:ln w="12700" algn="ctr">
            <a:solidFill>
              <a:schemeClr val="bg1"/>
            </a:solidFill>
            <a:miter lim="800000"/>
            <a:headEnd/>
            <a:tailEnd/>
          </a:ln>
        </p:spPr>
        <p:txBody>
          <a:bodyPr wrap="square" lIns="0" tIns="0" rIns="0" bIns="0" anchor="ctr">
            <a:spAutoFit/>
          </a:bodyPr>
          <a:lstStyle/>
          <a:p>
            <a:endParaRPr lang="en-US" sz="1350"/>
          </a:p>
        </p:txBody>
      </p:sp>
      <p:grpSp>
        <p:nvGrpSpPr>
          <p:cNvPr id="18442" name="Group 24"/>
          <p:cNvGrpSpPr>
            <a:grpSpLocks/>
          </p:cNvGrpSpPr>
          <p:nvPr/>
        </p:nvGrpSpPr>
        <p:grpSpPr bwMode="auto">
          <a:xfrm>
            <a:off x="1796654" y="3728436"/>
            <a:ext cx="444103" cy="416036"/>
            <a:chOff x="2683" y="1612"/>
            <a:chExt cx="557" cy="520"/>
          </a:xfrm>
        </p:grpSpPr>
        <p:sp>
          <p:nvSpPr>
            <p:cNvPr id="18587" name="AutoShape 25"/>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88" name="Picture 2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89" name="Line 2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0" name="Line 2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1" name="Line 2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2" name="Line 3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3" name="Line 3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4" name="Line 3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5" name="Line 3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6" name="Line 3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97" name="Line 3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43" name="Text Box 36"/>
          <p:cNvSpPr txBox="1">
            <a:spLocks noChangeArrowheads="1"/>
          </p:cNvSpPr>
          <p:nvPr/>
        </p:nvSpPr>
        <p:spPr bwMode="auto">
          <a:xfrm>
            <a:off x="1788319" y="4165997"/>
            <a:ext cx="4595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Jan</a:t>
            </a:r>
            <a:br>
              <a:rPr lang="en-US" sz="1050" dirty="0">
                <a:solidFill>
                  <a:schemeClr val="tx2"/>
                </a:solidFill>
              </a:rPr>
            </a:br>
            <a:r>
              <a:rPr lang="en-US" sz="1050" dirty="0">
                <a:solidFill>
                  <a:srgbClr val="C00000"/>
                </a:solidFill>
              </a:rPr>
              <a:t>22 Jan </a:t>
            </a:r>
            <a:r>
              <a:rPr lang="en-US" sz="1050" dirty="0">
                <a:solidFill>
                  <a:schemeClr val="tx2"/>
                </a:solidFill>
              </a:rPr>
              <a:t/>
            </a:r>
            <a:br>
              <a:rPr lang="en-US" sz="1050" dirty="0">
                <a:solidFill>
                  <a:schemeClr val="tx2"/>
                </a:solidFill>
              </a:rPr>
            </a:br>
            <a:endParaRPr lang="en-US" sz="1050" dirty="0">
              <a:solidFill>
                <a:schemeClr val="tx2"/>
              </a:solidFill>
            </a:endParaRPr>
          </a:p>
        </p:txBody>
      </p:sp>
      <p:sp>
        <p:nvSpPr>
          <p:cNvPr id="18444" name="Text Box 38"/>
          <p:cNvSpPr txBox="1">
            <a:spLocks noChangeArrowheads="1"/>
          </p:cNvSpPr>
          <p:nvPr/>
        </p:nvSpPr>
        <p:spPr bwMode="auto">
          <a:xfrm>
            <a:off x="2337198" y="4165997"/>
            <a:ext cx="46910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Feb</a:t>
            </a:r>
            <a:r>
              <a:rPr lang="en-US" sz="1050" dirty="0"/>
              <a:t/>
            </a:r>
            <a:br>
              <a:rPr lang="en-US" sz="1050" dirty="0"/>
            </a:br>
            <a:r>
              <a:rPr lang="en-US" sz="1050" dirty="0">
                <a:solidFill>
                  <a:srgbClr val="D33819"/>
                </a:solidFill>
              </a:rPr>
              <a:t>22 Feb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45" name="Group 39"/>
          <p:cNvGrpSpPr>
            <a:grpSpLocks/>
          </p:cNvGrpSpPr>
          <p:nvPr/>
        </p:nvGrpSpPr>
        <p:grpSpPr bwMode="auto">
          <a:xfrm>
            <a:off x="2349104" y="3739151"/>
            <a:ext cx="444103" cy="416036"/>
            <a:chOff x="2683" y="1612"/>
            <a:chExt cx="557" cy="520"/>
          </a:xfrm>
        </p:grpSpPr>
        <p:sp>
          <p:nvSpPr>
            <p:cNvPr id="18576" name="AutoShape 40"/>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77" name="Picture 4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78" name="Line 42"/>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9" name="Line 43"/>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0" name="Line 44"/>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1" name="Line 45"/>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2" name="Line 46"/>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3" name="Line 47"/>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4" name="Line 48"/>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5" name="Line 49"/>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86" name="Line 50"/>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46" name="Text Box 52"/>
          <p:cNvSpPr txBox="1">
            <a:spLocks noChangeArrowheads="1"/>
          </p:cNvSpPr>
          <p:nvPr/>
        </p:nvSpPr>
        <p:spPr bwMode="auto">
          <a:xfrm>
            <a:off x="2903935" y="4165997"/>
            <a:ext cx="44172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Mar</a:t>
            </a:r>
            <a:r>
              <a:rPr lang="en-US" sz="1050" dirty="0">
                <a:solidFill>
                  <a:schemeClr val="bg1"/>
                </a:solidFill>
              </a:rPr>
              <a:t/>
            </a:r>
            <a:br>
              <a:rPr lang="en-US" sz="1050" dirty="0">
                <a:solidFill>
                  <a:schemeClr val="bg1"/>
                </a:solidFill>
              </a:rPr>
            </a:br>
            <a:r>
              <a:rPr lang="en-US" sz="1050" dirty="0">
                <a:solidFill>
                  <a:srgbClr val="D33819"/>
                </a:solidFill>
              </a:rPr>
              <a:t>22 Mar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47" name="Group 53"/>
          <p:cNvGrpSpPr>
            <a:grpSpLocks/>
          </p:cNvGrpSpPr>
          <p:nvPr/>
        </p:nvGrpSpPr>
        <p:grpSpPr bwMode="auto">
          <a:xfrm>
            <a:off x="2901554" y="3739151"/>
            <a:ext cx="444103" cy="416036"/>
            <a:chOff x="2683" y="1612"/>
            <a:chExt cx="557" cy="520"/>
          </a:xfrm>
        </p:grpSpPr>
        <p:sp>
          <p:nvSpPr>
            <p:cNvPr id="18565" name="AutoShape 54"/>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66" name="Picture 5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67" name="Line 5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8" name="Line 5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9" name="Line 5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0" name="Line 5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1" name="Line 6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2" name="Line 6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3" name="Line 6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4" name="Line 6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75" name="Line 6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48" name="Text Box 66"/>
          <p:cNvSpPr txBox="1">
            <a:spLocks noChangeArrowheads="1"/>
          </p:cNvSpPr>
          <p:nvPr/>
        </p:nvSpPr>
        <p:spPr bwMode="auto">
          <a:xfrm>
            <a:off x="3450431" y="4165997"/>
            <a:ext cx="4572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Apr</a:t>
            </a:r>
            <a:r>
              <a:rPr lang="en-US" sz="1050" dirty="0"/>
              <a:t/>
            </a:r>
            <a:br>
              <a:rPr lang="en-US" sz="1050" dirty="0"/>
            </a:br>
            <a:r>
              <a:rPr lang="en-US" sz="1050" dirty="0">
                <a:solidFill>
                  <a:srgbClr val="D33819"/>
                </a:solidFill>
              </a:rPr>
              <a:t>22 Apr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49" name="Group 67"/>
          <p:cNvGrpSpPr>
            <a:grpSpLocks/>
          </p:cNvGrpSpPr>
          <p:nvPr/>
        </p:nvGrpSpPr>
        <p:grpSpPr bwMode="auto">
          <a:xfrm>
            <a:off x="3456385" y="3739151"/>
            <a:ext cx="444103" cy="416036"/>
            <a:chOff x="2683" y="1612"/>
            <a:chExt cx="557" cy="520"/>
          </a:xfrm>
        </p:grpSpPr>
        <p:sp>
          <p:nvSpPr>
            <p:cNvPr id="18554" name="AutoShape 68"/>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55"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56" name="Line 7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7" name="Line 7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8" name="Line 7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9" name="Line 7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0" name="Line 7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1" name="Line 7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2" name="Line 7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3" name="Line 7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64" name="Line 7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50" name="Text Box 80"/>
          <p:cNvSpPr txBox="1">
            <a:spLocks noChangeArrowheads="1"/>
          </p:cNvSpPr>
          <p:nvPr/>
        </p:nvSpPr>
        <p:spPr bwMode="auto">
          <a:xfrm>
            <a:off x="3998119" y="4165997"/>
            <a:ext cx="470297"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May</a:t>
            </a:r>
            <a:r>
              <a:rPr lang="en-US" sz="1050" dirty="0">
                <a:solidFill>
                  <a:schemeClr val="bg1"/>
                </a:solidFill>
              </a:rPr>
              <a:t/>
            </a:r>
            <a:br>
              <a:rPr lang="en-US" sz="1050" dirty="0">
                <a:solidFill>
                  <a:schemeClr val="bg1"/>
                </a:solidFill>
              </a:rPr>
            </a:br>
            <a:r>
              <a:rPr lang="en-US" sz="1050" dirty="0">
                <a:solidFill>
                  <a:srgbClr val="D33819"/>
                </a:solidFill>
              </a:rPr>
              <a:t>22 May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51" name="Group 81"/>
          <p:cNvGrpSpPr>
            <a:grpSpLocks/>
          </p:cNvGrpSpPr>
          <p:nvPr/>
        </p:nvGrpSpPr>
        <p:grpSpPr bwMode="auto">
          <a:xfrm>
            <a:off x="4011216" y="3739151"/>
            <a:ext cx="444103" cy="416036"/>
            <a:chOff x="2683" y="1612"/>
            <a:chExt cx="557" cy="520"/>
          </a:xfrm>
        </p:grpSpPr>
        <p:sp>
          <p:nvSpPr>
            <p:cNvPr id="18543" name="AutoShape 82"/>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44" name="Picture 8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45" name="Line 8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6" name="Line 8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7" name="Line 8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8" name="Line 8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9" name="Line 8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0" name="Line 8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1" name="Line 9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2" name="Line 9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53" name="Line 9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52" name="Text Box 94"/>
          <p:cNvSpPr txBox="1">
            <a:spLocks noChangeArrowheads="1"/>
          </p:cNvSpPr>
          <p:nvPr/>
        </p:nvSpPr>
        <p:spPr bwMode="auto">
          <a:xfrm>
            <a:off x="4551760" y="4165997"/>
            <a:ext cx="482203"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Jun</a:t>
            </a:r>
            <a:r>
              <a:rPr lang="en-US" sz="1050" dirty="0">
                <a:solidFill>
                  <a:schemeClr val="bg1"/>
                </a:solidFill>
              </a:rPr>
              <a:t/>
            </a:r>
            <a:br>
              <a:rPr lang="en-US" sz="1050" dirty="0">
                <a:solidFill>
                  <a:schemeClr val="bg1"/>
                </a:solidFill>
              </a:rPr>
            </a:br>
            <a:r>
              <a:rPr lang="en-US" sz="1050" dirty="0">
                <a:solidFill>
                  <a:srgbClr val="D33819"/>
                </a:solidFill>
              </a:rPr>
              <a:t>22 Jun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53" name="Group 95"/>
          <p:cNvGrpSpPr>
            <a:grpSpLocks/>
          </p:cNvGrpSpPr>
          <p:nvPr/>
        </p:nvGrpSpPr>
        <p:grpSpPr bwMode="auto">
          <a:xfrm>
            <a:off x="4569619" y="3739151"/>
            <a:ext cx="444104" cy="416036"/>
            <a:chOff x="2683" y="1612"/>
            <a:chExt cx="557" cy="520"/>
          </a:xfrm>
        </p:grpSpPr>
        <p:sp>
          <p:nvSpPr>
            <p:cNvPr id="18532" name="AutoShape 96"/>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33" name="Picture 9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 name="Line 98"/>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5" name="Line 99"/>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6" name="Line 100"/>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7" name="Line 101"/>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8" name="Line 102"/>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9" name="Line 103"/>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0" name="Line 104"/>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1" name="Line 105"/>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42" name="Line 106"/>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grpSp>
        <p:nvGrpSpPr>
          <p:cNvPr id="18454" name="Group 108"/>
          <p:cNvGrpSpPr>
            <a:grpSpLocks/>
          </p:cNvGrpSpPr>
          <p:nvPr/>
        </p:nvGrpSpPr>
        <p:grpSpPr bwMode="auto">
          <a:xfrm>
            <a:off x="5128023" y="3728436"/>
            <a:ext cx="444103" cy="416036"/>
            <a:chOff x="2683" y="1612"/>
            <a:chExt cx="557" cy="520"/>
          </a:xfrm>
        </p:grpSpPr>
        <p:sp>
          <p:nvSpPr>
            <p:cNvPr id="18521" name="AutoShape 109"/>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22" name="Picture 1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23" name="Line 11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4" name="Line 11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5" name="Line 11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6" name="Line 11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7" name="Line 11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8" name="Line 11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9" name="Line 11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0" name="Line 11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31" name="Line 11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55" name="Text Box 120"/>
          <p:cNvSpPr txBox="1">
            <a:spLocks noChangeArrowheads="1"/>
          </p:cNvSpPr>
          <p:nvPr/>
        </p:nvSpPr>
        <p:spPr bwMode="auto">
          <a:xfrm>
            <a:off x="5119688" y="4165998"/>
            <a:ext cx="4595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Jul</a:t>
            </a:r>
            <a:r>
              <a:rPr lang="en-US" sz="1050" dirty="0"/>
              <a:t/>
            </a:r>
            <a:br>
              <a:rPr lang="en-US" sz="1050" dirty="0"/>
            </a:br>
            <a:r>
              <a:rPr lang="en-US" sz="1050" dirty="0">
                <a:solidFill>
                  <a:srgbClr val="D33819"/>
                </a:solidFill>
              </a:rPr>
              <a:t>22 Jul </a:t>
            </a:r>
          </a:p>
        </p:txBody>
      </p:sp>
      <p:sp>
        <p:nvSpPr>
          <p:cNvPr id="18456" name="Text Box 122"/>
          <p:cNvSpPr txBox="1">
            <a:spLocks noChangeArrowheads="1"/>
          </p:cNvSpPr>
          <p:nvPr/>
        </p:nvSpPr>
        <p:spPr bwMode="auto">
          <a:xfrm>
            <a:off x="5668567" y="4165997"/>
            <a:ext cx="46910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Aug</a:t>
            </a:r>
            <a:r>
              <a:rPr lang="en-US" sz="1050" dirty="0">
                <a:solidFill>
                  <a:schemeClr val="bg1"/>
                </a:solidFill>
              </a:rPr>
              <a:t/>
            </a:r>
            <a:br>
              <a:rPr lang="en-US" sz="1050" dirty="0">
                <a:solidFill>
                  <a:schemeClr val="bg1"/>
                </a:solidFill>
              </a:rPr>
            </a:br>
            <a:r>
              <a:rPr lang="en-US" sz="1050" dirty="0">
                <a:solidFill>
                  <a:srgbClr val="D33819"/>
                </a:solidFill>
              </a:rPr>
              <a:t>22 Aug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57" name="Group 123"/>
          <p:cNvGrpSpPr>
            <a:grpSpLocks/>
          </p:cNvGrpSpPr>
          <p:nvPr/>
        </p:nvGrpSpPr>
        <p:grpSpPr bwMode="auto">
          <a:xfrm>
            <a:off x="5680473" y="3739151"/>
            <a:ext cx="444103" cy="416036"/>
            <a:chOff x="2683" y="1612"/>
            <a:chExt cx="557" cy="520"/>
          </a:xfrm>
        </p:grpSpPr>
        <p:sp>
          <p:nvSpPr>
            <p:cNvPr id="18510" name="AutoShape 124"/>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11" name="Picture 12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2" name="Line 12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3" name="Line 12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4" name="Line 12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5" name="Line 12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6" name="Line 13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7" name="Line 13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8" name="Line 13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19" name="Line 13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20" name="Line 13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58" name="Text Box 136"/>
          <p:cNvSpPr txBox="1">
            <a:spLocks noChangeArrowheads="1"/>
          </p:cNvSpPr>
          <p:nvPr/>
        </p:nvSpPr>
        <p:spPr bwMode="auto">
          <a:xfrm>
            <a:off x="6235303" y="4165997"/>
            <a:ext cx="44172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Sep</a:t>
            </a:r>
            <a:r>
              <a:rPr lang="en-US" sz="1050" dirty="0">
                <a:solidFill>
                  <a:schemeClr val="bg1"/>
                </a:solidFill>
              </a:rPr>
              <a:t/>
            </a:r>
            <a:br>
              <a:rPr lang="en-US" sz="1050" dirty="0">
                <a:solidFill>
                  <a:schemeClr val="bg1"/>
                </a:solidFill>
              </a:rPr>
            </a:br>
            <a:r>
              <a:rPr lang="en-US" sz="1050" dirty="0">
                <a:solidFill>
                  <a:srgbClr val="D33819"/>
                </a:solidFill>
              </a:rPr>
              <a:t>22 Sep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59" name="Group 137"/>
          <p:cNvGrpSpPr>
            <a:grpSpLocks/>
          </p:cNvGrpSpPr>
          <p:nvPr/>
        </p:nvGrpSpPr>
        <p:grpSpPr bwMode="auto">
          <a:xfrm>
            <a:off x="6232923" y="3739151"/>
            <a:ext cx="444103" cy="416036"/>
            <a:chOff x="2683" y="1612"/>
            <a:chExt cx="557" cy="520"/>
          </a:xfrm>
        </p:grpSpPr>
        <p:sp>
          <p:nvSpPr>
            <p:cNvPr id="18499" name="AutoShape 138"/>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500" name="Picture 13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1" name="Line 14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2" name="Line 14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3" name="Line 14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4" name="Line 14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5" name="Line 14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6" name="Line 14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7" name="Line 14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8" name="Line 14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509" name="Line 14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60" name="Text Box 150"/>
          <p:cNvSpPr txBox="1">
            <a:spLocks noChangeArrowheads="1"/>
          </p:cNvSpPr>
          <p:nvPr/>
        </p:nvSpPr>
        <p:spPr bwMode="auto">
          <a:xfrm>
            <a:off x="6781800" y="4165997"/>
            <a:ext cx="4572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 Oct</a:t>
            </a:r>
            <a:r>
              <a:rPr lang="en-US" sz="1050" dirty="0"/>
              <a:t/>
            </a:r>
            <a:br>
              <a:rPr lang="en-US" sz="1050" dirty="0"/>
            </a:br>
            <a:r>
              <a:rPr lang="en-US" sz="1050" dirty="0">
                <a:solidFill>
                  <a:srgbClr val="D33819"/>
                </a:solidFill>
              </a:rPr>
              <a:t>22 Oct </a:t>
            </a:r>
            <a:r>
              <a:rPr lang="en-US" sz="1050" dirty="0">
                <a:solidFill>
                  <a:schemeClr val="bg1"/>
                </a:solidFill>
              </a:rPr>
              <a:t/>
            </a:r>
            <a:br>
              <a:rPr lang="en-US" sz="1050" dirty="0">
                <a:solidFill>
                  <a:schemeClr val="bg1"/>
                </a:solidFill>
              </a:rPr>
            </a:br>
            <a:endParaRPr lang="en-US" sz="1050" dirty="0">
              <a:solidFill>
                <a:schemeClr val="bg1"/>
              </a:solidFill>
            </a:endParaRPr>
          </a:p>
        </p:txBody>
      </p:sp>
      <p:grpSp>
        <p:nvGrpSpPr>
          <p:cNvPr id="18461" name="Group 151"/>
          <p:cNvGrpSpPr>
            <a:grpSpLocks/>
          </p:cNvGrpSpPr>
          <p:nvPr/>
        </p:nvGrpSpPr>
        <p:grpSpPr bwMode="auto">
          <a:xfrm>
            <a:off x="6787754" y="3739151"/>
            <a:ext cx="444103" cy="416036"/>
            <a:chOff x="2683" y="1612"/>
            <a:chExt cx="557" cy="520"/>
          </a:xfrm>
        </p:grpSpPr>
        <p:sp>
          <p:nvSpPr>
            <p:cNvPr id="18488" name="AutoShape 152"/>
            <p:cNvSpPr>
              <a:spLocks noChangeArrowheads="1"/>
            </p:cNvSpPr>
            <p:nvPr/>
          </p:nvSpPr>
          <p:spPr bwMode="auto">
            <a:xfrm rot="10800000" flipH="1">
              <a:off x="2683" y="1704"/>
              <a:ext cx="557" cy="260"/>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18489" name="Picture 15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90" name="Line 15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1" name="Line 15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2" name="Line 15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3" name="Line 15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4" name="Line 15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5" name="Line 15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6" name="Line 16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7" name="Line 16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8498" name="Line 16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8462" name="Text Box 191"/>
          <p:cNvSpPr txBox="1">
            <a:spLocks noChangeArrowheads="1"/>
          </p:cNvSpPr>
          <p:nvPr/>
        </p:nvSpPr>
        <p:spPr bwMode="auto">
          <a:xfrm>
            <a:off x="1309688" y="4165998"/>
            <a:ext cx="4595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Billed</a:t>
            </a:r>
            <a:r>
              <a:rPr lang="en-US" sz="1050" dirty="0">
                <a:solidFill>
                  <a:schemeClr val="bg1"/>
                </a:solidFill>
              </a:rPr>
              <a:t>:</a:t>
            </a:r>
            <a:br>
              <a:rPr lang="en-US" sz="1050" dirty="0">
                <a:solidFill>
                  <a:schemeClr val="bg1"/>
                </a:solidFill>
              </a:rPr>
            </a:br>
            <a:r>
              <a:rPr lang="en-US" sz="1050" dirty="0">
                <a:solidFill>
                  <a:srgbClr val="D33819"/>
                </a:solidFill>
              </a:rPr>
              <a:t>Due: </a:t>
            </a:r>
          </a:p>
        </p:txBody>
      </p:sp>
      <p:sp>
        <p:nvSpPr>
          <p:cNvPr id="18464" name="Text Box 234"/>
          <p:cNvSpPr txBox="1">
            <a:spLocks noChangeArrowheads="1"/>
          </p:cNvSpPr>
          <p:nvPr/>
        </p:nvSpPr>
        <p:spPr bwMode="auto">
          <a:xfrm>
            <a:off x="5067300" y="1104900"/>
            <a:ext cx="142398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chemeClr val="bg1"/>
                </a:solidFill>
              </a:rPr>
              <a:t>Payment plan</a:t>
            </a:r>
          </a:p>
        </p:txBody>
      </p:sp>
      <p:sp>
        <p:nvSpPr>
          <p:cNvPr id="18465" name="Text Box 237"/>
          <p:cNvSpPr txBox="1">
            <a:spLocks noChangeArrowheads="1"/>
          </p:cNvSpPr>
          <p:nvPr/>
        </p:nvSpPr>
        <p:spPr bwMode="auto">
          <a:xfrm>
            <a:off x="1116264" y="3216320"/>
            <a:ext cx="102801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chemeClr val="accent1">
                    <a:lumMod val="90000"/>
                    <a:lumOff val="10000"/>
                  </a:schemeClr>
                </a:solidFill>
              </a:rPr>
              <a:t>Down payment item</a:t>
            </a:r>
          </a:p>
        </p:txBody>
      </p:sp>
      <p:sp>
        <p:nvSpPr>
          <p:cNvPr id="18466" name="Text Box 239"/>
          <p:cNvSpPr txBox="1">
            <a:spLocks noChangeArrowheads="1"/>
          </p:cNvSpPr>
          <p:nvPr/>
        </p:nvSpPr>
        <p:spPr bwMode="auto">
          <a:xfrm>
            <a:off x="2917272" y="3289358"/>
            <a:ext cx="18896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rgbClr val="C00000"/>
                </a:solidFill>
              </a:rPr>
              <a:t>Tax and installment #1 items</a:t>
            </a:r>
          </a:p>
        </p:txBody>
      </p:sp>
      <p:sp>
        <p:nvSpPr>
          <p:cNvPr id="18467" name="Line 246"/>
          <p:cNvSpPr>
            <a:spLocks noChangeShapeType="1"/>
          </p:cNvSpPr>
          <p:nvPr/>
        </p:nvSpPr>
        <p:spPr bwMode="auto">
          <a:xfrm flipH="1">
            <a:off x="1645039" y="1547177"/>
            <a:ext cx="3221977" cy="1651268"/>
          </a:xfrm>
          <a:prstGeom prst="line">
            <a:avLst/>
          </a:prstGeom>
          <a:noFill/>
          <a:ln w="19050">
            <a:solidFill>
              <a:srgbClr val="04628C"/>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sz="1350"/>
          </a:p>
        </p:txBody>
      </p:sp>
      <p:sp>
        <p:nvSpPr>
          <p:cNvPr id="18468" name="Text Box 249"/>
          <p:cNvSpPr txBox="1">
            <a:spLocks noChangeArrowheads="1"/>
          </p:cNvSpPr>
          <p:nvPr/>
        </p:nvSpPr>
        <p:spPr bwMode="auto">
          <a:xfrm>
            <a:off x="7302104" y="3773091"/>
            <a:ext cx="40075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50">
                <a:solidFill>
                  <a:schemeClr val="bg1"/>
                </a:solidFill>
              </a:rPr>
              <a:t>. . .</a:t>
            </a:r>
          </a:p>
        </p:txBody>
      </p:sp>
      <p:sp>
        <p:nvSpPr>
          <p:cNvPr id="18469" name="Text Box 157"/>
          <p:cNvSpPr txBox="1">
            <a:spLocks noChangeArrowheads="1"/>
          </p:cNvSpPr>
          <p:nvPr/>
        </p:nvSpPr>
        <p:spPr bwMode="auto">
          <a:xfrm>
            <a:off x="1645041" y="2224146"/>
            <a:ext cx="1636832" cy="415498"/>
          </a:xfrm>
          <a:prstGeom prst="rect">
            <a:avLst/>
          </a:prstGeom>
          <a:solidFill>
            <a:schemeClr val="bg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04628C"/>
                </a:solidFill>
              </a:rPr>
              <a:t>Down </a:t>
            </a:r>
            <a:r>
              <a:rPr lang="en-US" sz="1350" dirty="0">
                <a:solidFill>
                  <a:schemeClr val="accent1">
                    <a:lumMod val="90000"/>
                    <a:lumOff val="10000"/>
                  </a:schemeClr>
                </a:solidFill>
              </a:rPr>
              <a:t>payment</a:t>
            </a:r>
            <a:r>
              <a:rPr lang="en-US" sz="1350" dirty="0">
                <a:solidFill>
                  <a:srgbClr val="04628C"/>
                </a:solidFill>
              </a:rPr>
              <a:t> item event date = 28 Dec</a:t>
            </a:r>
          </a:p>
        </p:txBody>
      </p:sp>
      <p:sp>
        <p:nvSpPr>
          <p:cNvPr id="18474" name="Text Box 193"/>
          <p:cNvSpPr txBox="1">
            <a:spLocks noChangeArrowheads="1"/>
          </p:cNvSpPr>
          <p:nvPr/>
        </p:nvSpPr>
        <p:spPr bwMode="auto">
          <a:xfrm>
            <a:off x="462215" y="1781582"/>
            <a:ext cx="1233226" cy="35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85000"/>
              </a:lnSpc>
            </a:pPr>
            <a:r>
              <a:rPr lang="en-US" sz="1350" dirty="0">
                <a:solidFill>
                  <a:schemeClr val="tx2"/>
                </a:solidFill>
              </a:rPr>
              <a:t>Policy </a:t>
            </a:r>
            <a:endParaRPr lang="en-US" sz="1350" dirty="0" smtClean="0">
              <a:solidFill>
                <a:schemeClr val="tx2"/>
              </a:solidFill>
            </a:endParaRPr>
          </a:p>
          <a:p>
            <a:pPr algn="l" eaLnBrk="1" hangingPunct="1">
              <a:lnSpc>
                <a:spcPct val="85000"/>
              </a:lnSpc>
            </a:pPr>
            <a:r>
              <a:rPr lang="en-US" sz="1350" dirty="0" smtClean="0">
                <a:solidFill>
                  <a:schemeClr val="tx2"/>
                </a:solidFill>
              </a:rPr>
              <a:t>period</a:t>
            </a:r>
            <a:endParaRPr lang="en-US" sz="1350" dirty="0">
              <a:solidFill>
                <a:schemeClr val="tx2"/>
              </a:solidFill>
            </a:endParaRPr>
          </a:p>
        </p:txBody>
      </p:sp>
      <p:sp>
        <p:nvSpPr>
          <p:cNvPr id="18477" name="Text Box 218"/>
          <p:cNvSpPr txBox="1">
            <a:spLocks noChangeArrowheads="1"/>
          </p:cNvSpPr>
          <p:nvPr/>
        </p:nvSpPr>
        <p:spPr bwMode="auto">
          <a:xfrm>
            <a:off x="1720229" y="1162614"/>
            <a:ext cx="1718868" cy="200824"/>
          </a:xfrm>
          <a:prstGeom prst="rect">
            <a:avLst/>
          </a:prstGeom>
          <a:solidFill>
            <a:schemeClr val="bg1"/>
          </a:solidFill>
          <a:ln w="9525" algn="ctr">
            <a:solidFill>
              <a:schemeClr val="tx2"/>
            </a:solidFill>
            <a:miter lim="800000"/>
            <a:headEnd/>
            <a:tailEnd/>
          </a:ln>
        </p:spPr>
        <p:txBody>
          <a:bodyPr wrap="none" lIns="13716" tIns="13716" rIns="13716" bIns="13716">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125" b="0">
                <a:solidFill>
                  <a:schemeClr val="tx2"/>
                </a:solidFill>
              </a:rPr>
              <a:t>Charge date: 28 Dec 2009</a:t>
            </a:r>
          </a:p>
        </p:txBody>
      </p:sp>
      <p:grpSp>
        <p:nvGrpSpPr>
          <p:cNvPr id="167" name="Group 183"/>
          <p:cNvGrpSpPr>
            <a:grpSpLocks/>
          </p:cNvGrpSpPr>
          <p:nvPr/>
        </p:nvGrpSpPr>
        <p:grpSpPr bwMode="auto">
          <a:xfrm>
            <a:off x="1417599" y="1506400"/>
            <a:ext cx="2557463" cy="650875"/>
            <a:chOff x="785" y="1521"/>
            <a:chExt cx="1611" cy="410"/>
          </a:xfrm>
        </p:grpSpPr>
        <p:sp>
          <p:nvSpPr>
            <p:cNvPr id="168" name="Text Box 192"/>
            <p:cNvSpPr txBox="1">
              <a:spLocks noChangeArrowheads="1"/>
            </p:cNvSpPr>
            <p:nvPr/>
          </p:nvSpPr>
          <p:spPr bwMode="auto">
            <a:xfrm>
              <a:off x="785" y="1528"/>
              <a:ext cx="7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tx2"/>
                  </a:solidFill>
                </a:rPr>
                <a:t>28 Dec '09</a:t>
              </a:r>
            </a:p>
          </p:txBody>
        </p:sp>
        <p:grpSp>
          <p:nvGrpSpPr>
            <p:cNvPr id="169" name="Group 179"/>
            <p:cNvGrpSpPr>
              <a:grpSpLocks/>
            </p:cNvGrpSpPr>
            <p:nvPr/>
          </p:nvGrpSpPr>
          <p:grpSpPr bwMode="auto">
            <a:xfrm>
              <a:off x="1057" y="1521"/>
              <a:ext cx="1339" cy="410"/>
              <a:chOff x="1113" y="1554"/>
              <a:chExt cx="1339" cy="410"/>
            </a:xfrm>
          </p:grpSpPr>
          <p:sp>
            <p:nvSpPr>
              <p:cNvPr id="170" name="Text Box 194"/>
              <p:cNvSpPr txBox="1">
                <a:spLocks noChangeArrowheads="1"/>
              </p:cNvSpPr>
              <p:nvPr/>
            </p:nvSpPr>
            <p:spPr bwMode="auto">
              <a:xfrm>
                <a:off x="1728" y="1554"/>
                <a:ext cx="7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tx2"/>
                    </a:solidFill>
                  </a:rPr>
                  <a:t>28 Dec '10</a:t>
                </a:r>
              </a:p>
            </p:txBody>
          </p:sp>
          <p:pic>
            <p:nvPicPr>
              <p:cNvPr id="171"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 y="1643"/>
                <a:ext cx="27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72" name="Picture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 y="1676"/>
                <a:ext cx="9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grpSp>
      </p:grpSp>
      <p:pic>
        <p:nvPicPr>
          <p:cNvPr id="2" name="Picture 1"/>
          <p:cNvPicPr>
            <a:picLocks noChangeAspect="1"/>
          </p:cNvPicPr>
          <p:nvPr/>
        </p:nvPicPr>
        <p:blipFill>
          <a:blip r:embed="rId6"/>
          <a:stretch>
            <a:fillRect/>
          </a:stretch>
        </p:blipFill>
        <p:spPr>
          <a:xfrm>
            <a:off x="4992632" y="895350"/>
            <a:ext cx="2893376" cy="2467261"/>
          </a:xfrm>
          <a:prstGeom prst="rect">
            <a:avLst/>
          </a:prstGeom>
        </p:spPr>
      </p:pic>
      <p:sp>
        <p:nvSpPr>
          <p:cNvPr id="18472" name="AutoShape 160"/>
          <p:cNvSpPr>
            <a:spLocks noChangeArrowheads="1"/>
          </p:cNvSpPr>
          <p:nvPr/>
        </p:nvSpPr>
        <p:spPr bwMode="auto">
          <a:xfrm>
            <a:off x="4876993" y="928687"/>
            <a:ext cx="2615427" cy="909083"/>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18470" name="AutoShape 158"/>
          <p:cNvSpPr>
            <a:spLocks noChangeArrowheads="1"/>
          </p:cNvSpPr>
          <p:nvPr/>
        </p:nvSpPr>
        <p:spPr bwMode="auto">
          <a:xfrm>
            <a:off x="4757979" y="1840170"/>
            <a:ext cx="3224554" cy="71265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solidFill>
                <a:srgbClr val="D33819"/>
              </a:solidFill>
            </a:endParaRPr>
          </a:p>
        </p:txBody>
      </p:sp>
      <p:sp>
        <p:nvSpPr>
          <p:cNvPr id="18471" name="AutoShape 159"/>
          <p:cNvSpPr>
            <a:spLocks noChangeArrowheads="1"/>
          </p:cNvSpPr>
          <p:nvPr/>
        </p:nvSpPr>
        <p:spPr bwMode="auto">
          <a:xfrm>
            <a:off x="4800318" y="2621797"/>
            <a:ext cx="3182215" cy="75906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solidFill>
                <a:srgbClr val="D33819"/>
              </a:solidFill>
            </a:endParaRPr>
          </a:p>
        </p:txBody>
      </p:sp>
      <p:pic>
        <p:nvPicPr>
          <p:cNvPr id="18473" name="Picture 1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6875" y="922497"/>
            <a:ext cx="5857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grpSp>
        <p:nvGrpSpPr>
          <p:cNvPr id="177" name="Group 211"/>
          <p:cNvGrpSpPr>
            <a:grpSpLocks/>
          </p:cNvGrpSpPr>
          <p:nvPr/>
        </p:nvGrpSpPr>
        <p:grpSpPr bwMode="auto">
          <a:xfrm rot="-1165455">
            <a:off x="3502306" y="1059832"/>
            <a:ext cx="473394" cy="476550"/>
            <a:chOff x="3131" y="3139"/>
            <a:chExt cx="711" cy="702"/>
          </a:xfrm>
        </p:grpSpPr>
        <p:sp>
          <p:nvSpPr>
            <p:cNvPr id="178" name="Freeform 212"/>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tx2"/>
              </a:solidFill>
              <a:round/>
              <a:headEnd/>
              <a:tailEnd/>
            </a:ln>
          </p:spPr>
          <p:txBody>
            <a:bodyPr lIns="0" tIns="0" rIns="0" bIns="0" anchor="ctr">
              <a:spAutoFit/>
            </a:bodyPr>
            <a:lstStyle/>
            <a:p>
              <a:endParaRPr lang="en-US"/>
            </a:p>
          </p:txBody>
        </p:sp>
        <p:sp>
          <p:nvSpPr>
            <p:cNvPr id="179" name="Freeform 213"/>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81" name="Picture 21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7052" y="1037296"/>
            <a:ext cx="1470433" cy="458587"/>
          </a:xfrm>
          <a:prstGeom prst="rect">
            <a:avLst/>
          </a:prstGeom>
        </p:spPr>
        <p:txBody>
          <a:bodyPr wrap="square">
            <a:spAutoFit/>
          </a:bodyPr>
          <a:lstStyle/>
          <a:p>
            <a:pPr>
              <a:lnSpc>
                <a:spcPct val="85000"/>
              </a:lnSpc>
            </a:pPr>
            <a:r>
              <a:rPr lang="en-US" sz="1400" b="1" dirty="0">
                <a:solidFill>
                  <a:schemeClr val="tx2"/>
                </a:solidFill>
              </a:rPr>
              <a:t>Billing instruction</a:t>
            </a:r>
          </a:p>
        </p:txBody>
      </p:sp>
    </p:spTree>
    <p:extLst>
      <p:ext uri="{BB962C8B-B14F-4D97-AF65-F5344CB8AC3E}">
        <p14:creationId xmlns:p14="http://schemas.microsoft.com/office/powerpoint/2010/main" val="383009838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12947" y="1966257"/>
            <a:ext cx="6126416" cy="2671293"/>
          </a:xfrm>
          <a:prstGeom prst="rect">
            <a:avLst/>
          </a:prstGeom>
        </p:spPr>
      </p:pic>
      <p:pic>
        <p:nvPicPr>
          <p:cNvPr id="2" name="Picture 1"/>
          <p:cNvPicPr>
            <a:picLocks noChangeAspect="1"/>
          </p:cNvPicPr>
          <p:nvPr/>
        </p:nvPicPr>
        <p:blipFill rotWithShape="1">
          <a:blip r:embed="rId4"/>
          <a:srcRect t="23871"/>
          <a:stretch/>
        </p:blipFill>
        <p:spPr>
          <a:xfrm>
            <a:off x="1362075" y="959004"/>
            <a:ext cx="6102507" cy="943599"/>
          </a:xfrm>
          <a:prstGeom prst="rect">
            <a:avLst/>
          </a:prstGeom>
        </p:spPr>
      </p:pic>
      <p:sp>
        <p:nvSpPr>
          <p:cNvPr id="19460" name="Rectangle 2"/>
          <p:cNvSpPr>
            <a:spLocks noGrp="1" noChangeArrowheads="1"/>
          </p:cNvSpPr>
          <p:nvPr>
            <p:ph type="title"/>
          </p:nvPr>
        </p:nvSpPr>
        <p:spPr/>
        <p:txBody>
          <a:bodyPr/>
          <a:lstStyle/>
          <a:p>
            <a:pPr eaLnBrk="1" hangingPunct="1"/>
            <a:r>
              <a:rPr lang="en-US" smtClean="0"/>
              <a:t>Generated invoice items for Premium charge</a:t>
            </a:r>
          </a:p>
        </p:txBody>
      </p:sp>
      <p:sp>
        <p:nvSpPr>
          <p:cNvPr id="19461" name="AutoShape 7"/>
          <p:cNvSpPr>
            <a:spLocks noChangeArrowheads="1"/>
          </p:cNvSpPr>
          <p:nvPr/>
        </p:nvSpPr>
        <p:spPr bwMode="auto">
          <a:xfrm>
            <a:off x="1569301" y="1255486"/>
            <a:ext cx="5813708" cy="22985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9462" name="AutoShape 9"/>
          <p:cNvSpPr>
            <a:spLocks/>
          </p:cNvSpPr>
          <p:nvPr/>
        </p:nvSpPr>
        <p:spPr bwMode="auto">
          <a:xfrm>
            <a:off x="1306116" y="4047893"/>
            <a:ext cx="465838" cy="432429"/>
          </a:xfrm>
          <a:prstGeom prst="leftBrace">
            <a:avLst>
              <a:gd name="adj1" fmla="val 0"/>
              <a:gd name="adj2" fmla="val 4323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19463" name="Freeform 10"/>
          <p:cNvSpPr>
            <a:spLocks/>
          </p:cNvSpPr>
          <p:nvPr/>
        </p:nvSpPr>
        <p:spPr bwMode="auto">
          <a:xfrm>
            <a:off x="1306116" y="2651522"/>
            <a:ext cx="111919" cy="1701403"/>
          </a:xfrm>
          <a:custGeom>
            <a:avLst/>
            <a:gdLst>
              <a:gd name="T0" fmla="*/ 0 w 156"/>
              <a:gd name="T1" fmla="*/ 2147483647 h 1164"/>
              <a:gd name="T2" fmla="*/ 0 w 156"/>
              <a:gd name="T3" fmla="*/ 0 h 1164"/>
              <a:gd name="T4" fmla="*/ 2147483647 w 156"/>
              <a:gd name="T5" fmla="*/ 0 h 1164"/>
              <a:gd name="T6" fmla="*/ 0 60000 65536"/>
              <a:gd name="T7" fmla="*/ 0 60000 65536"/>
              <a:gd name="T8" fmla="*/ 0 60000 65536"/>
              <a:gd name="T9" fmla="*/ 0 w 156"/>
              <a:gd name="T10" fmla="*/ 0 h 1164"/>
              <a:gd name="T11" fmla="*/ 156 w 156"/>
              <a:gd name="T12" fmla="*/ 1164 h 1164"/>
            </a:gdLst>
            <a:ahLst/>
            <a:cxnLst>
              <a:cxn ang="T6">
                <a:pos x="T0" y="T1"/>
              </a:cxn>
              <a:cxn ang="T7">
                <a:pos x="T2" y="T3"/>
              </a:cxn>
              <a:cxn ang="T8">
                <a:pos x="T4" y="T5"/>
              </a:cxn>
            </a:cxnLst>
            <a:rect l="T9" t="T10" r="T11" b="T12"/>
            <a:pathLst>
              <a:path w="156" h="1164">
                <a:moveTo>
                  <a:pt x="0" y="1164"/>
                </a:moveTo>
                <a:lnTo>
                  <a:pt x="0" y="0"/>
                </a:lnTo>
                <a:lnTo>
                  <a:pt x="156" y="0"/>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9464" name="AutoShape 11"/>
          <p:cNvSpPr>
            <a:spLocks noChangeArrowheads="1"/>
          </p:cNvSpPr>
          <p:nvPr/>
        </p:nvSpPr>
        <p:spPr bwMode="auto">
          <a:xfrm>
            <a:off x="1418035" y="2524125"/>
            <a:ext cx="6228159" cy="20366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9465" name="Line 12"/>
          <p:cNvSpPr>
            <a:spLocks noChangeShapeType="1"/>
          </p:cNvSpPr>
          <p:nvPr/>
        </p:nvSpPr>
        <p:spPr bwMode="auto">
          <a:xfrm>
            <a:off x="4487466" y="1449915"/>
            <a:ext cx="0" cy="1070639"/>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9467" name="Text Box 18"/>
          <p:cNvSpPr txBox="1">
            <a:spLocks noChangeArrowheads="1"/>
          </p:cNvSpPr>
          <p:nvPr/>
        </p:nvSpPr>
        <p:spPr bwMode="auto">
          <a:xfrm>
            <a:off x="1627803" y="758476"/>
            <a:ext cx="3039665" cy="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85000"/>
              </a:lnSpc>
            </a:pPr>
            <a:r>
              <a:rPr lang="en-US" sz="1350" dirty="0">
                <a:solidFill>
                  <a:schemeClr val="tx2"/>
                </a:solidFill>
              </a:rPr>
              <a:t>Billing instruction</a:t>
            </a:r>
          </a:p>
        </p:txBody>
      </p:sp>
      <p:sp>
        <p:nvSpPr>
          <p:cNvPr id="19468" name="Text Box 19"/>
          <p:cNvSpPr txBox="1">
            <a:spLocks noChangeArrowheads="1"/>
          </p:cNvSpPr>
          <p:nvPr/>
        </p:nvSpPr>
        <p:spPr bwMode="auto">
          <a:xfrm>
            <a:off x="3444479" y="1891903"/>
            <a:ext cx="2063353" cy="353174"/>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350" dirty="0">
                <a:solidFill>
                  <a:srgbClr val="D33819"/>
                </a:solidFill>
              </a:rPr>
              <a:t>Charges and generated invoice items</a:t>
            </a:r>
          </a:p>
        </p:txBody>
      </p:sp>
      <p:sp>
        <p:nvSpPr>
          <p:cNvPr id="19469" name="AutoShape 19"/>
          <p:cNvSpPr>
            <a:spLocks noChangeArrowheads="1"/>
          </p:cNvSpPr>
          <p:nvPr/>
        </p:nvSpPr>
        <p:spPr bwMode="auto">
          <a:xfrm>
            <a:off x="2141914" y="3798699"/>
            <a:ext cx="556681" cy="801386"/>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19470" name="Text Box 19"/>
          <p:cNvSpPr txBox="1">
            <a:spLocks noChangeArrowheads="1"/>
          </p:cNvSpPr>
          <p:nvPr/>
        </p:nvSpPr>
        <p:spPr bwMode="auto">
          <a:xfrm>
            <a:off x="2420254" y="3529519"/>
            <a:ext cx="1666875" cy="176587"/>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350" dirty="0">
                <a:solidFill>
                  <a:schemeClr val="accent1">
                    <a:lumMod val="90000"/>
                    <a:lumOff val="10000"/>
                  </a:schemeClr>
                </a:solidFill>
              </a:rPr>
              <a:t>Item event dates</a:t>
            </a:r>
          </a:p>
        </p:txBody>
      </p:sp>
      <p:sp>
        <p:nvSpPr>
          <p:cNvPr id="19471" name="Line 21"/>
          <p:cNvSpPr>
            <a:spLocks noChangeShapeType="1"/>
          </p:cNvSpPr>
          <p:nvPr/>
        </p:nvSpPr>
        <p:spPr bwMode="auto">
          <a:xfrm flipH="1">
            <a:off x="2698590" y="3706106"/>
            <a:ext cx="213672" cy="207263"/>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28657694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93495" y="2422480"/>
            <a:ext cx="6287093" cy="2233204"/>
          </a:xfrm>
          <a:prstGeom prst="rect">
            <a:avLst/>
          </a:prstGeom>
          <a:ln>
            <a:solidFill>
              <a:schemeClr val="tx2"/>
            </a:solidFill>
          </a:ln>
        </p:spPr>
      </p:pic>
      <p:pic>
        <p:nvPicPr>
          <p:cNvPr id="16" name="Picture 15"/>
          <p:cNvPicPr>
            <a:picLocks noChangeAspect="1"/>
          </p:cNvPicPr>
          <p:nvPr/>
        </p:nvPicPr>
        <p:blipFill rotWithShape="1">
          <a:blip r:embed="rId4"/>
          <a:srcRect t="23871"/>
          <a:stretch/>
        </p:blipFill>
        <p:spPr>
          <a:xfrm>
            <a:off x="1352879" y="1125707"/>
            <a:ext cx="6327710" cy="943599"/>
          </a:xfrm>
          <a:prstGeom prst="rect">
            <a:avLst/>
          </a:prstGeom>
          <a:ln>
            <a:solidFill>
              <a:schemeClr val="tx2"/>
            </a:solidFill>
          </a:ln>
        </p:spPr>
      </p:pic>
      <p:sp>
        <p:nvSpPr>
          <p:cNvPr id="20485" name="Rectangle 2"/>
          <p:cNvSpPr>
            <a:spLocks noGrp="1" noChangeArrowheads="1"/>
          </p:cNvSpPr>
          <p:nvPr>
            <p:ph type="title"/>
          </p:nvPr>
        </p:nvSpPr>
        <p:spPr/>
        <p:txBody>
          <a:bodyPr/>
          <a:lstStyle/>
          <a:p>
            <a:pPr eaLnBrk="1" hangingPunct="1"/>
            <a:r>
              <a:rPr lang="en-US" smtClean="0"/>
              <a:t>Generated invoice item for Taxes charge</a:t>
            </a:r>
          </a:p>
        </p:txBody>
      </p:sp>
      <p:sp>
        <p:nvSpPr>
          <p:cNvPr id="20486" name="AutoShape 8"/>
          <p:cNvSpPr>
            <a:spLocks noChangeArrowheads="1"/>
          </p:cNvSpPr>
          <p:nvPr/>
        </p:nvSpPr>
        <p:spPr bwMode="auto">
          <a:xfrm>
            <a:off x="1352878" y="3156291"/>
            <a:ext cx="6509714" cy="22979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0487" name="AutoShape 5"/>
          <p:cNvSpPr>
            <a:spLocks noChangeArrowheads="1"/>
          </p:cNvSpPr>
          <p:nvPr/>
        </p:nvSpPr>
        <p:spPr bwMode="auto">
          <a:xfrm>
            <a:off x="1377985" y="1619250"/>
            <a:ext cx="6302603" cy="15548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20488" name="Line 9"/>
          <p:cNvSpPr>
            <a:spLocks noChangeShapeType="1"/>
          </p:cNvSpPr>
          <p:nvPr/>
        </p:nvSpPr>
        <p:spPr bwMode="auto">
          <a:xfrm flipH="1">
            <a:off x="4702850" y="1776413"/>
            <a:ext cx="1191" cy="646067"/>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20490" name="Text Box 15"/>
          <p:cNvSpPr txBox="1">
            <a:spLocks noChangeArrowheads="1"/>
          </p:cNvSpPr>
          <p:nvPr/>
        </p:nvSpPr>
        <p:spPr bwMode="auto">
          <a:xfrm>
            <a:off x="1663185" y="864335"/>
            <a:ext cx="3039666" cy="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85000"/>
              </a:lnSpc>
            </a:pPr>
            <a:r>
              <a:rPr lang="en-US" sz="1350" dirty="0">
                <a:solidFill>
                  <a:schemeClr val="tx2"/>
                </a:solidFill>
              </a:rPr>
              <a:t>Billing instruction</a:t>
            </a:r>
          </a:p>
        </p:txBody>
      </p:sp>
      <p:sp>
        <p:nvSpPr>
          <p:cNvPr id="20491" name="Text Box 16"/>
          <p:cNvSpPr txBox="1">
            <a:spLocks noChangeArrowheads="1"/>
          </p:cNvSpPr>
          <p:nvPr/>
        </p:nvSpPr>
        <p:spPr bwMode="auto">
          <a:xfrm>
            <a:off x="3724157" y="1903137"/>
            <a:ext cx="1957388" cy="353174"/>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350" dirty="0">
                <a:solidFill>
                  <a:srgbClr val="D33819"/>
                </a:solidFill>
              </a:rPr>
              <a:t>C</a:t>
            </a:r>
            <a:r>
              <a:rPr lang="en-US" sz="1350" dirty="0">
                <a:solidFill>
                  <a:srgbClr val="C00000"/>
                </a:solidFill>
              </a:rPr>
              <a:t>harges and generated invoice items</a:t>
            </a:r>
          </a:p>
        </p:txBody>
      </p:sp>
      <p:sp>
        <p:nvSpPr>
          <p:cNvPr id="20492" name="Freeform 18"/>
          <p:cNvSpPr>
            <a:spLocks/>
          </p:cNvSpPr>
          <p:nvPr/>
        </p:nvSpPr>
        <p:spPr bwMode="auto">
          <a:xfrm>
            <a:off x="1166887" y="3264099"/>
            <a:ext cx="277003" cy="1186666"/>
          </a:xfrm>
          <a:custGeom>
            <a:avLst/>
            <a:gdLst>
              <a:gd name="T0" fmla="*/ 2147483647 w 90"/>
              <a:gd name="T1" fmla="*/ 0 h 780"/>
              <a:gd name="T2" fmla="*/ 0 w 90"/>
              <a:gd name="T3" fmla="*/ 0 h 780"/>
              <a:gd name="T4" fmla="*/ 0 w 90"/>
              <a:gd name="T5" fmla="*/ 2147483647 h 780"/>
              <a:gd name="T6" fmla="*/ 2147483647 w 90"/>
              <a:gd name="T7" fmla="*/ 2147483647 h 780"/>
              <a:gd name="T8" fmla="*/ 0 60000 65536"/>
              <a:gd name="T9" fmla="*/ 0 60000 65536"/>
              <a:gd name="T10" fmla="*/ 0 60000 65536"/>
              <a:gd name="T11" fmla="*/ 0 60000 65536"/>
              <a:gd name="T12" fmla="*/ 0 w 90"/>
              <a:gd name="T13" fmla="*/ 0 h 780"/>
              <a:gd name="T14" fmla="*/ 90 w 90"/>
              <a:gd name="T15" fmla="*/ 780 h 780"/>
            </a:gdLst>
            <a:ahLst/>
            <a:cxnLst>
              <a:cxn ang="T8">
                <a:pos x="T0" y="T1"/>
              </a:cxn>
              <a:cxn ang="T9">
                <a:pos x="T2" y="T3"/>
              </a:cxn>
              <a:cxn ang="T10">
                <a:pos x="T4" y="T5"/>
              </a:cxn>
              <a:cxn ang="T11">
                <a:pos x="T6" y="T7"/>
              </a:cxn>
            </a:cxnLst>
            <a:rect l="T12" t="T13" r="T14" b="T15"/>
            <a:pathLst>
              <a:path w="90" h="780">
                <a:moveTo>
                  <a:pt x="54" y="0"/>
                </a:moveTo>
                <a:lnTo>
                  <a:pt x="0" y="0"/>
                </a:lnTo>
                <a:lnTo>
                  <a:pt x="0" y="780"/>
                </a:lnTo>
                <a:lnTo>
                  <a:pt x="90" y="78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Tree>
    <p:extLst>
      <p:ext uri="{BB962C8B-B14F-4D97-AF65-F5344CB8AC3E}">
        <p14:creationId xmlns:p14="http://schemas.microsoft.com/office/powerpoint/2010/main" val="332502402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43616" y="891567"/>
            <a:ext cx="2719809" cy="1124002"/>
          </a:xfrm>
          <a:prstGeom prst="rect">
            <a:avLst/>
          </a:prstGeom>
          <a:ln>
            <a:solidFill>
              <a:schemeClr val="tx2"/>
            </a:solidFill>
          </a:ln>
        </p:spPr>
      </p:pic>
      <p:pic>
        <p:nvPicPr>
          <p:cNvPr id="21506" name="Picture 2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881" y="3887391"/>
            <a:ext cx="429816"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07" name="Rectangle 2"/>
          <p:cNvSpPr>
            <a:spLocks noGrp="1" noChangeArrowheads="1"/>
          </p:cNvSpPr>
          <p:nvPr>
            <p:ph type="title"/>
          </p:nvPr>
        </p:nvSpPr>
        <p:spPr/>
        <p:txBody>
          <a:bodyPr/>
          <a:lstStyle/>
          <a:p>
            <a:pPr eaLnBrk="1" hangingPunct="1"/>
            <a:r>
              <a:rPr lang="en-US" smtClean="0"/>
              <a:t>Allowing for a "blackout window"</a:t>
            </a:r>
          </a:p>
        </p:txBody>
      </p:sp>
      <p:sp>
        <p:nvSpPr>
          <p:cNvPr id="21508" name="Rectangle 3"/>
          <p:cNvSpPr>
            <a:spLocks noGrp="1" noChangeArrowheads="1"/>
          </p:cNvSpPr>
          <p:nvPr>
            <p:ph idx="1"/>
          </p:nvPr>
        </p:nvSpPr>
        <p:spPr>
          <a:xfrm>
            <a:off x="444500" y="870874"/>
            <a:ext cx="8318500" cy="2598610"/>
          </a:xfrm>
        </p:spPr>
        <p:txBody>
          <a:bodyPr>
            <a:noAutofit/>
          </a:bodyPr>
          <a:lstStyle/>
          <a:p>
            <a:pPr lvl="1">
              <a:buFont typeface="Arial" charset="0"/>
              <a:buChar char="•"/>
            </a:pPr>
            <a:r>
              <a:rPr lang="en-US" sz="1800" dirty="0" smtClean="0"/>
              <a:t>Payment plan can specify </a:t>
            </a:r>
            <a:br>
              <a:rPr lang="en-US" sz="1800" dirty="0" smtClean="0"/>
            </a:br>
            <a:r>
              <a:rPr lang="en-US" sz="1800" dirty="0" smtClean="0"/>
              <a:t>a period at end of a policy </a:t>
            </a:r>
            <a:br>
              <a:rPr lang="en-US" sz="1800" dirty="0" smtClean="0"/>
            </a:br>
            <a:r>
              <a:rPr lang="en-US" sz="1800" dirty="0" smtClean="0"/>
              <a:t>term when no invoices can</a:t>
            </a:r>
            <a:br>
              <a:rPr lang="en-US" sz="1800" dirty="0" smtClean="0"/>
            </a:br>
            <a:r>
              <a:rPr lang="en-US" sz="1800" dirty="0" smtClean="0"/>
              <a:t>be billed</a:t>
            </a:r>
          </a:p>
          <a:p>
            <a:pPr lvl="1">
              <a:buFont typeface="Arial" charset="0"/>
              <a:buChar char="•"/>
            </a:pPr>
            <a:r>
              <a:rPr lang="en-US" sz="1800" dirty="0" smtClean="0"/>
              <a:t>If necessary, BillingCenter reduces </a:t>
            </a:r>
            <a:br>
              <a:rPr lang="en-US" sz="1800" dirty="0" smtClean="0"/>
            </a:br>
            <a:r>
              <a:rPr lang="en-US" sz="1800" dirty="0" smtClean="0"/>
              <a:t>number of invoices to accommodate </a:t>
            </a:r>
            <a:br>
              <a:rPr lang="en-US" sz="1800" dirty="0" smtClean="0"/>
            </a:br>
            <a:r>
              <a:rPr lang="en-US" sz="1800" dirty="0" smtClean="0"/>
              <a:t>blackout window</a:t>
            </a:r>
          </a:p>
          <a:p>
            <a:pPr lvl="1">
              <a:buFont typeface="Arial" charset="0"/>
              <a:buChar char="•"/>
            </a:pPr>
            <a:r>
              <a:rPr lang="en-US" sz="1800" dirty="0" smtClean="0"/>
              <a:t>Example:  Given this policy period </a:t>
            </a:r>
            <a:br>
              <a:rPr lang="en-US" sz="1800" dirty="0" smtClean="0"/>
            </a:br>
            <a:r>
              <a:rPr lang="en-US" sz="1800" dirty="0" smtClean="0"/>
              <a:t>the last possible invoice is 18 Jan</a:t>
            </a:r>
          </a:p>
        </p:txBody>
      </p:sp>
      <p:sp>
        <p:nvSpPr>
          <p:cNvPr id="21509" name="Text Box 20"/>
          <p:cNvSpPr txBox="1">
            <a:spLocks noChangeArrowheads="1"/>
          </p:cNvSpPr>
          <p:nvPr/>
        </p:nvSpPr>
        <p:spPr bwMode="auto">
          <a:xfrm>
            <a:off x="5331495" y="596869"/>
            <a:ext cx="14239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a:solidFill>
                  <a:schemeClr val="bg1"/>
                </a:solidFill>
              </a:rPr>
              <a:t>Payment Plan</a:t>
            </a:r>
          </a:p>
        </p:txBody>
      </p:sp>
      <p:sp>
        <p:nvSpPr>
          <p:cNvPr id="21510" name="Text Box 33"/>
          <p:cNvSpPr txBox="1">
            <a:spLocks noChangeArrowheads="1"/>
          </p:cNvSpPr>
          <p:nvPr/>
        </p:nvSpPr>
        <p:spPr bwMode="auto">
          <a:xfrm>
            <a:off x="6391275" y="3617004"/>
            <a:ext cx="7143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chemeClr val="accent1">
                    <a:lumMod val="90000"/>
                    <a:lumOff val="10000"/>
                  </a:schemeClr>
                </a:solidFill>
              </a:rPr>
              <a:t>Last item</a:t>
            </a:r>
          </a:p>
        </p:txBody>
      </p:sp>
      <p:sp>
        <p:nvSpPr>
          <p:cNvPr id="21511" name="Line 34"/>
          <p:cNvSpPr>
            <a:spLocks noChangeShapeType="1"/>
          </p:cNvSpPr>
          <p:nvPr/>
        </p:nvSpPr>
        <p:spPr bwMode="auto">
          <a:xfrm>
            <a:off x="3278982" y="3695701"/>
            <a:ext cx="3068240" cy="0"/>
          </a:xfrm>
          <a:prstGeom prst="line">
            <a:avLst/>
          </a:prstGeom>
          <a:ln>
            <a:headEnd/>
            <a:tailEnd type="triangle" w="med" len="med"/>
          </a:ln>
          <a:extLst/>
        </p:spPr>
        <p:style>
          <a:lnRef idx="1">
            <a:schemeClr val="accent2"/>
          </a:lnRef>
          <a:fillRef idx="0">
            <a:schemeClr val="accent2"/>
          </a:fillRef>
          <a:effectRef idx="0">
            <a:schemeClr val="accent2"/>
          </a:effectRef>
          <a:fontRef idx="minor">
            <a:schemeClr val="tx1"/>
          </a:fontRef>
        </p:style>
        <p:txBody>
          <a:bodyPr lIns="0" tIns="0" rIns="0" bIns="0" anchor="ctr">
            <a:spAutoFit/>
          </a:bodyPr>
          <a:lstStyle/>
          <a:p>
            <a:endParaRPr lang="en-US" sz="1350"/>
          </a:p>
        </p:txBody>
      </p:sp>
      <p:sp>
        <p:nvSpPr>
          <p:cNvPr id="21512" name="Text Box 35"/>
          <p:cNvSpPr txBox="1">
            <a:spLocks noChangeArrowheads="1"/>
          </p:cNvSpPr>
          <p:nvPr/>
        </p:nvSpPr>
        <p:spPr bwMode="auto">
          <a:xfrm>
            <a:off x="2815216" y="3617004"/>
            <a:ext cx="7143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050" dirty="0">
                <a:solidFill>
                  <a:schemeClr val="accent1">
                    <a:lumMod val="90000"/>
                    <a:lumOff val="10000"/>
                  </a:schemeClr>
                </a:solidFill>
              </a:rPr>
              <a:t>Item #1</a:t>
            </a:r>
          </a:p>
        </p:txBody>
      </p:sp>
      <p:sp>
        <p:nvSpPr>
          <p:cNvPr id="21513" name="Line 48"/>
          <p:cNvSpPr>
            <a:spLocks noChangeShapeType="1"/>
          </p:cNvSpPr>
          <p:nvPr/>
        </p:nvSpPr>
        <p:spPr bwMode="auto">
          <a:xfrm>
            <a:off x="7158038" y="3695701"/>
            <a:ext cx="307181" cy="1050131"/>
          </a:xfrm>
          <a:prstGeom prst="line">
            <a:avLst/>
          </a:prstGeom>
          <a:noFill/>
          <a:ln w="3810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14" name="Text Box 49"/>
          <p:cNvSpPr txBox="1">
            <a:spLocks noChangeArrowheads="1"/>
          </p:cNvSpPr>
          <p:nvPr/>
        </p:nvSpPr>
        <p:spPr bwMode="auto">
          <a:xfrm>
            <a:off x="7068742" y="4387454"/>
            <a:ext cx="46910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Feb</a:t>
            </a:r>
            <a:r>
              <a:rPr lang="en-US" sz="1050" dirty="0"/>
              <a:t/>
            </a:r>
            <a:br>
              <a:rPr lang="en-US" sz="1050" dirty="0"/>
            </a:br>
            <a:r>
              <a:rPr lang="en-US" sz="1050" dirty="0">
                <a:solidFill>
                  <a:srgbClr val="D33819"/>
                </a:solidFill>
              </a:rPr>
              <a:t>28 Feb </a:t>
            </a:r>
            <a:r>
              <a:rPr lang="en-US" sz="1050" dirty="0">
                <a:solidFill>
                  <a:schemeClr val="bg1"/>
                </a:solidFill>
              </a:rPr>
              <a:t/>
            </a:r>
            <a:br>
              <a:rPr lang="en-US" sz="1050" dirty="0">
                <a:solidFill>
                  <a:schemeClr val="bg1"/>
                </a:solidFill>
              </a:rPr>
            </a:br>
            <a:endParaRPr lang="en-US" sz="1050" dirty="0">
              <a:solidFill>
                <a:schemeClr val="bg1"/>
              </a:solidFill>
            </a:endParaRPr>
          </a:p>
        </p:txBody>
      </p:sp>
      <p:sp>
        <p:nvSpPr>
          <p:cNvPr id="21515" name="Text Box 179"/>
          <p:cNvSpPr txBox="1">
            <a:spLocks noChangeArrowheads="1"/>
          </p:cNvSpPr>
          <p:nvPr/>
        </p:nvSpPr>
        <p:spPr bwMode="auto">
          <a:xfrm>
            <a:off x="6380560" y="4387454"/>
            <a:ext cx="4572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a:solidFill>
                  <a:schemeClr val="bg1"/>
                </a:solidFill>
              </a:rPr>
              <a:t>18 Dec</a:t>
            </a:r>
            <a:r>
              <a:rPr lang="en-US" sz="1050"/>
              <a:t/>
            </a:r>
            <a:br>
              <a:rPr lang="en-US" sz="1050"/>
            </a:br>
            <a:r>
              <a:rPr lang="en-US" sz="1050"/>
              <a:t>28 Dec</a:t>
            </a:r>
            <a:r>
              <a:rPr lang="en-US" sz="1050">
                <a:solidFill>
                  <a:schemeClr val="bg1"/>
                </a:solidFill>
              </a:rPr>
              <a:t> </a:t>
            </a:r>
            <a:br>
              <a:rPr lang="en-US" sz="1050">
                <a:solidFill>
                  <a:schemeClr val="bg1"/>
                </a:solidFill>
              </a:rPr>
            </a:br>
            <a:endParaRPr lang="en-US" sz="1050">
              <a:solidFill>
                <a:schemeClr val="bg1"/>
              </a:solidFill>
            </a:endParaRPr>
          </a:p>
        </p:txBody>
      </p:sp>
      <p:pic>
        <p:nvPicPr>
          <p:cNvPr id="21516" name="Picture 2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035" y="3025379"/>
            <a:ext cx="1685925"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17" name="Line 215"/>
          <p:cNvSpPr>
            <a:spLocks noChangeShapeType="1"/>
          </p:cNvSpPr>
          <p:nvPr/>
        </p:nvSpPr>
        <p:spPr bwMode="auto">
          <a:xfrm>
            <a:off x="5788819" y="3289697"/>
            <a:ext cx="364331" cy="0"/>
          </a:xfrm>
          <a:prstGeom prst="line">
            <a:avLst/>
          </a:prstGeom>
          <a:noFill/>
          <a:ln w="57150">
            <a:solidFill>
              <a:srgbClr val="D3381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21518" name="Text Box 16"/>
          <p:cNvSpPr txBox="1">
            <a:spLocks noChangeArrowheads="1"/>
          </p:cNvSpPr>
          <p:nvPr/>
        </p:nvSpPr>
        <p:spPr bwMode="auto">
          <a:xfrm>
            <a:off x="5291024" y="2196077"/>
            <a:ext cx="2384936" cy="627864"/>
          </a:xfrm>
          <a:prstGeom prst="rect">
            <a:avLst/>
          </a:prstGeom>
          <a:solidFill>
            <a:schemeClr val="bg2">
              <a:lumMod val="95000"/>
            </a:scheme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sz="1600" dirty="0">
                <a:solidFill>
                  <a:schemeClr val="accent1">
                    <a:lumMod val="90000"/>
                    <a:lumOff val="10000"/>
                  </a:schemeClr>
                </a:solidFill>
              </a:rPr>
              <a:t>Counts backwards from day </a:t>
            </a:r>
            <a:r>
              <a:rPr lang="en-US" sz="1600" i="1" dirty="0">
                <a:solidFill>
                  <a:schemeClr val="accent1">
                    <a:lumMod val="90000"/>
                    <a:lumOff val="10000"/>
                  </a:schemeClr>
                </a:solidFill>
              </a:rPr>
              <a:t>before</a:t>
            </a:r>
            <a:r>
              <a:rPr lang="en-US" sz="1600" dirty="0">
                <a:solidFill>
                  <a:schemeClr val="accent1">
                    <a:lumMod val="90000"/>
                    <a:lumOff val="10000"/>
                  </a:schemeClr>
                </a:solidFill>
              </a:rPr>
              <a:t> policy expiration date</a:t>
            </a:r>
          </a:p>
        </p:txBody>
      </p:sp>
      <p:sp>
        <p:nvSpPr>
          <p:cNvPr id="21519" name="Line 221"/>
          <p:cNvSpPr>
            <a:spLocks noChangeShapeType="1"/>
          </p:cNvSpPr>
          <p:nvPr/>
        </p:nvSpPr>
        <p:spPr bwMode="auto">
          <a:xfrm>
            <a:off x="6043489" y="1983502"/>
            <a:ext cx="135731" cy="185738"/>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grpSp>
        <p:nvGrpSpPr>
          <p:cNvPr id="21520" name="Group 223"/>
          <p:cNvGrpSpPr>
            <a:grpSpLocks/>
          </p:cNvGrpSpPr>
          <p:nvPr/>
        </p:nvGrpSpPr>
        <p:grpSpPr bwMode="auto">
          <a:xfrm>
            <a:off x="3939779" y="3811191"/>
            <a:ext cx="545306" cy="917972"/>
            <a:chOff x="2349" y="3201"/>
            <a:chExt cx="458" cy="771"/>
          </a:xfrm>
        </p:grpSpPr>
        <p:pic>
          <p:nvPicPr>
            <p:cNvPr id="21556"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 y="3201"/>
              <a:ext cx="45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57" name="Text Box 101"/>
            <p:cNvSpPr txBox="1">
              <a:spLocks noChangeArrowheads="1"/>
            </p:cNvSpPr>
            <p:nvPr/>
          </p:nvSpPr>
          <p:spPr bwMode="auto">
            <a:xfrm>
              <a:off x="2377" y="3685"/>
              <a:ext cx="4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Jun</a:t>
              </a:r>
              <a:r>
                <a:rPr lang="en-US" sz="1050" dirty="0">
                  <a:solidFill>
                    <a:schemeClr val="bg1"/>
                  </a:solidFill>
                </a:rPr>
                <a:t/>
              </a:r>
              <a:br>
                <a:rPr lang="en-US" sz="1050" dirty="0">
                  <a:solidFill>
                    <a:schemeClr val="bg1"/>
                  </a:solidFill>
                </a:rPr>
              </a:br>
              <a:r>
                <a:rPr lang="en-US" sz="1050" dirty="0">
                  <a:solidFill>
                    <a:srgbClr val="D33819"/>
                  </a:solidFill>
                </a:rPr>
                <a:t>28 Jun </a:t>
              </a:r>
            </a:p>
          </p:txBody>
        </p:sp>
      </p:grpSp>
      <p:grpSp>
        <p:nvGrpSpPr>
          <p:cNvPr id="21521" name="Group 224"/>
          <p:cNvGrpSpPr>
            <a:grpSpLocks/>
          </p:cNvGrpSpPr>
          <p:nvPr/>
        </p:nvGrpSpPr>
        <p:grpSpPr bwMode="auto">
          <a:xfrm>
            <a:off x="3328988" y="3811191"/>
            <a:ext cx="545306" cy="917972"/>
            <a:chOff x="2349" y="3201"/>
            <a:chExt cx="458" cy="771"/>
          </a:xfrm>
        </p:grpSpPr>
        <p:pic>
          <p:nvPicPr>
            <p:cNvPr id="21554"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 y="3201"/>
              <a:ext cx="45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55" name="Text Box 101"/>
            <p:cNvSpPr txBox="1">
              <a:spLocks noChangeArrowheads="1"/>
            </p:cNvSpPr>
            <p:nvPr/>
          </p:nvSpPr>
          <p:spPr bwMode="auto">
            <a:xfrm>
              <a:off x="2377" y="3685"/>
              <a:ext cx="4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May</a:t>
              </a:r>
              <a:br>
                <a:rPr lang="en-US" sz="1050" dirty="0">
                  <a:solidFill>
                    <a:schemeClr val="tx2"/>
                  </a:solidFill>
                </a:rPr>
              </a:br>
              <a:r>
                <a:rPr lang="en-US" sz="1050" dirty="0">
                  <a:solidFill>
                    <a:srgbClr val="D33819"/>
                  </a:solidFill>
                </a:rPr>
                <a:t>28 May</a:t>
              </a:r>
            </a:p>
          </p:txBody>
        </p:sp>
      </p:grpSp>
      <p:grpSp>
        <p:nvGrpSpPr>
          <p:cNvPr id="21522" name="Group 227"/>
          <p:cNvGrpSpPr>
            <a:grpSpLocks/>
          </p:cNvGrpSpPr>
          <p:nvPr/>
        </p:nvGrpSpPr>
        <p:grpSpPr bwMode="auto">
          <a:xfrm>
            <a:off x="2733676" y="3811191"/>
            <a:ext cx="545306" cy="917972"/>
            <a:chOff x="2349" y="3201"/>
            <a:chExt cx="458" cy="771"/>
          </a:xfrm>
        </p:grpSpPr>
        <p:pic>
          <p:nvPicPr>
            <p:cNvPr id="21552" name="Picture 2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 y="3201"/>
              <a:ext cx="45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53" name="Text Box 101"/>
            <p:cNvSpPr txBox="1">
              <a:spLocks noChangeArrowheads="1"/>
            </p:cNvSpPr>
            <p:nvPr/>
          </p:nvSpPr>
          <p:spPr bwMode="auto">
            <a:xfrm>
              <a:off x="2377" y="3685"/>
              <a:ext cx="4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Apr</a:t>
              </a:r>
              <a:br>
                <a:rPr lang="en-US" sz="1050" dirty="0">
                  <a:solidFill>
                    <a:schemeClr val="tx2"/>
                  </a:solidFill>
                </a:rPr>
              </a:br>
              <a:r>
                <a:rPr lang="en-US" sz="1050" dirty="0">
                  <a:solidFill>
                    <a:srgbClr val="D33819"/>
                  </a:solidFill>
                </a:rPr>
                <a:t>28 Apr </a:t>
              </a:r>
            </a:p>
          </p:txBody>
        </p:sp>
      </p:grpSp>
      <p:sp>
        <p:nvSpPr>
          <p:cNvPr id="21523" name="Text Box 62"/>
          <p:cNvSpPr txBox="1">
            <a:spLocks noChangeArrowheads="1"/>
          </p:cNvSpPr>
          <p:nvPr/>
        </p:nvSpPr>
        <p:spPr bwMode="auto">
          <a:xfrm>
            <a:off x="2200276" y="4387454"/>
            <a:ext cx="4417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Mar</a:t>
            </a:r>
            <a:r>
              <a:rPr lang="en-US" sz="1050" dirty="0">
                <a:solidFill>
                  <a:schemeClr val="bg1"/>
                </a:solidFill>
              </a:rPr>
              <a:t/>
            </a:r>
            <a:br>
              <a:rPr lang="en-US" sz="1050" dirty="0">
                <a:solidFill>
                  <a:schemeClr val="bg1"/>
                </a:solidFill>
              </a:rPr>
            </a:br>
            <a:r>
              <a:rPr lang="en-US" sz="1050" dirty="0">
                <a:solidFill>
                  <a:srgbClr val="D33819"/>
                </a:solidFill>
              </a:rPr>
              <a:t>28 Mar </a:t>
            </a:r>
          </a:p>
        </p:txBody>
      </p:sp>
      <p:pic>
        <p:nvPicPr>
          <p:cNvPr id="21524" name="Picture 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467" y="3887391"/>
            <a:ext cx="429815"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25" name="Text Box 232"/>
          <p:cNvSpPr txBox="1">
            <a:spLocks noChangeArrowheads="1"/>
          </p:cNvSpPr>
          <p:nvPr/>
        </p:nvSpPr>
        <p:spPr bwMode="auto">
          <a:xfrm>
            <a:off x="4591050" y="3921919"/>
            <a:ext cx="48090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700">
                <a:solidFill>
                  <a:schemeClr val="bg1"/>
                </a:solidFill>
              </a:rPr>
              <a:t>. . .</a:t>
            </a:r>
          </a:p>
        </p:txBody>
      </p:sp>
      <p:pic>
        <p:nvPicPr>
          <p:cNvPr id="21526" name="Picture 2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5323" y="3811191"/>
            <a:ext cx="545306" cy="91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grpSp>
        <p:nvGrpSpPr>
          <p:cNvPr id="21527" name="Group 236"/>
          <p:cNvGrpSpPr>
            <a:grpSpLocks/>
          </p:cNvGrpSpPr>
          <p:nvPr/>
        </p:nvGrpSpPr>
        <p:grpSpPr bwMode="auto">
          <a:xfrm>
            <a:off x="5774532" y="3811191"/>
            <a:ext cx="545306" cy="917972"/>
            <a:chOff x="2349" y="3201"/>
            <a:chExt cx="458" cy="771"/>
          </a:xfrm>
        </p:grpSpPr>
        <p:pic>
          <p:nvPicPr>
            <p:cNvPr id="21550" name="Picture 2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 y="3201"/>
              <a:ext cx="45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51" name="Text Box 101"/>
            <p:cNvSpPr txBox="1">
              <a:spLocks noChangeArrowheads="1"/>
            </p:cNvSpPr>
            <p:nvPr/>
          </p:nvSpPr>
          <p:spPr bwMode="auto">
            <a:xfrm>
              <a:off x="2377" y="3685"/>
              <a:ext cx="4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Dec</a:t>
              </a:r>
              <a:br>
                <a:rPr lang="en-US" sz="1050" dirty="0">
                  <a:solidFill>
                    <a:schemeClr val="tx2"/>
                  </a:solidFill>
                </a:rPr>
              </a:br>
              <a:r>
                <a:rPr lang="en-US" sz="1050" dirty="0">
                  <a:solidFill>
                    <a:srgbClr val="D33819"/>
                  </a:solidFill>
                </a:rPr>
                <a:t>28 Dec</a:t>
              </a:r>
            </a:p>
          </p:txBody>
        </p:sp>
      </p:grpSp>
      <p:grpSp>
        <p:nvGrpSpPr>
          <p:cNvPr id="21528" name="Group 239"/>
          <p:cNvGrpSpPr>
            <a:grpSpLocks/>
          </p:cNvGrpSpPr>
          <p:nvPr/>
        </p:nvGrpSpPr>
        <p:grpSpPr bwMode="auto">
          <a:xfrm>
            <a:off x="5179219" y="3811191"/>
            <a:ext cx="545306" cy="917972"/>
            <a:chOff x="2349" y="3201"/>
            <a:chExt cx="458" cy="771"/>
          </a:xfrm>
        </p:grpSpPr>
        <p:pic>
          <p:nvPicPr>
            <p:cNvPr id="21548" name="Picture 2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 y="3201"/>
              <a:ext cx="45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1549" name="Text Box 101"/>
            <p:cNvSpPr txBox="1">
              <a:spLocks noChangeArrowheads="1"/>
            </p:cNvSpPr>
            <p:nvPr/>
          </p:nvSpPr>
          <p:spPr bwMode="auto">
            <a:xfrm>
              <a:off x="2377" y="3685"/>
              <a:ext cx="4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Nov</a:t>
              </a:r>
              <a:br>
                <a:rPr lang="en-US" sz="1050" dirty="0">
                  <a:solidFill>
                    <a:schemeClr val="tx2"/>
                  </a:solidFill>
                </a:rPr>
              </a:br>
              <a:r>
                <a:rPr lang="en-US" sz="1050" dirty="0">
                  <a:solidFill>
                    <a:srgbClr val="D33819"/>
                  </a:solidFill>
                </a:rPr>
                <a:t>28 Nov </a:t>
              </a:r>
            </a:p>
          </p:txBody>
        </p:sp>
      </p:grpSp>
      <p:sp>
        <p:nvSpPr>
          <p:cNvPr id="21529" name="Text Box 192"/>
          <p:cNvSpPr txBox="1">
            <a:spLocks noChangeArrowheads="1"/>
          </p:cNvSpPr>
          <p:nvPr/>
        </p:nvSpPr>
        <p:spPr bwMode="auto">
          <a:xfrm>
            <a:off x="6431756" y="4387454"/>
            <a:ext cx="4572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18 Jan</a:t>
            </a:r>
            <a:r>
              <a:rPr lang="en-US" sz="1050" dirty="0"/>
              <a:t/>
            </a:r>
            <a:br>
              <a:rPr lang="en-US" sz="1050" dirty="0"/>
            </a:br>
            <a:r>
              <a:rPr lang="en-US" sz="1050" dirty="0">
                <a:solidFill>
                  <a:srgbClr val="D33819"/>
                </a:solidFill>
              </a:rPr>
              <a:t>28 Jan </a:t>
            </a:r>
          </a:p>
        </p:txBody>
      </p:sp>
      <p:sp>
        <p:nvSpPr>
          <p:cNvPr id="21530" name="Text Box 191"/>
          <p:cNvSpPr txBox="1">
            <a:spLocks noChangeArrowheads="1"/>
          </p:cNvSpPr>
          <p:nvPr/>
        </p:nvSpPr>
        <p:spPr bwMode="auto">
          <a:xfrm>
            <a:off x="1651398" y="4387454"/>
            <a:ext cx="4595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050" dirty="0">
                <a:solidFill>
                  <a:schemeClr val="tx2"/>
                </a:solidFill>
              </a:rPr>
              <a:t>Billed:</a:t>
            </a:r>
            <a:r>
              <a:rPr lang="en-US" sz="1050" dirty="0">
                <a:solidFill>
                  <a:schemeClr val="bg1"/>
                </a:solidFill>
              </a:rPr>
              <a:t/>
            </a:r>
            <a:br>
              <a:rPr lang="en-US" sz="1050" dirty="0">
                <a:solidFill>
                  <a:schemeClr val="bg1"/>
                </a:solidFill>
              </a:rPr>
            </a:br>
            <a:r>
              <a:rPr lang="en-US" sz="1050" dirty="0">
                <a:solidFill>
                  <a:srgbClr val="D33819"/>
                </a:solidFill>
              </a:rPr>
              <a:t>Due:</a:t>
            </a:r>
            <a:r>
              <a:rPr lang="en-US" sz="1050" dirty="0"/>
              <a:t> </a:t>
            </a:r>
          </a:p>
        </p:txBody>
      </p:sp>
      <p:sp>
        <p:nvSpPr>
          <p:cNvPr id="21532" name="AutoShape 21"/>
          <p:cNvSpPr>
            <a:spLocks noChangeArrowheads="1"/>
          </p:cNvSpPr>
          <p:nvPr/>
        </p:nvSpPr>
        <p:spPr bwMode="auto">
          <a:xfrm>
            <a:off x="6941220" y="1604303"/>
            <a:ext cx="198835" cy="1905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1533" name="AutoShape 21"/>
          <p:cNvSpPr>
            <a:spLocks noChangeArrowheads="1"/>
          </p:cNvSpPr>
          <p:nvPr/>
        </p:nvSpPr>
        <p:spPr bwMode="auto">
          <a:xfrm>
            <a:off x="4843616" y="1175435"/>
            <a:ext cx="2637081" cy="78057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grpSp>
        <p:nvGrpSpPr>
          <p:cNvPr id="21534" name="Group 6"/>
          <p:cNvGrpSpPr>
            <a:grpSpLocks/>
          </p:cNvGrpSpPr>
          <p:nvPr/>
        </p:nvGrpSpPr>
        <p:grpSpPr bwMode="auto">
          <a:xfrm>
            <a:off x="7080104" y="619267"/>
            <a:ext cx="595313" cy="543366"/>
            <a:chOff x="920" y="1792"/>
            <a:chExt cx="667" cy="610"/>
          </a:xfrm>
        </p:grpSpPr>
        <p:grpSp>
          <p:nvGrpSpPr>
            <p:cNvPr id="21535" name="Group 7"/>
            <p:cNvGrpSpPr>
              <a:grpSpLocks/>
            </p:cNvGrpSpPr>
            <p:nvPr/>
          </p:nvGrpSpPr>
          <p:grpSpPr bwMode="auto">
            <a:xfrm>
              <a:off x="1192" y="2023"/>
              <a:ext cx="395" cy="371"/>
              <a:chOff x="2683" y="1612"/>
              <a:chExt cx="557" cy="520"/>
            </a:xfrm>
          </p:grpSpPr>
          <p:sp>
            <p:nvSpPr>
              <p:cNvPr id="21537" name="AutoShape 8"/>
              <p:cNvSpPr>
                <a:spLocks noChangeArrowheads="1"/>
              </p:cNvSpPr>
              <p:nvPr/>
            </p:nvSpPr>
            <p:spPr bwMode="auto">
              <a:xfrm rot="10800000" flipH="1">
                <a:off x="2683" y="1670"/>
                <a:ext cx="557" cy="327"/>
              </a:xfrm>
              <a:prstGeom prst="foldedCorner">
                <a:avLst>
                  <a:gd name="adj" fmla="val 0"/>
                </a:avLst>
              </a:prstGeom>
              <a:solidFill>
                <a:srgbClr val="CCECFF"/>
              </a:solidFill>
              <a:ln w="12700">
                <a:solidFill>
                  <a:schemeClr val="bg1"/>
                </a:solidFill>
                <a:round/>
                <a:headEnd/>
                <a:tailEnd/>
              </a:ln>
            </p:spPr>
            <p:txBody>
              <a:bodyPr rot="10800000" lIns="0" tIns="0" rIns="0" bIns="0" anchor="ctr">
                <a:spAutoFit/>
              </a:bodyPr>
              <a:lstStyle/>
              <a:p>
                <a:endParaRPr lang="en-US" sz="1350"/>
              </a:p>
            </p:txBody>
          </p:sp>
          <p:pic>
            <p:nvPicPr>
              <p:cNvPr id="21538" name="Picture 9" descr="BS01887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39" name="Line 1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0" name="Line 1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1" name="Line 1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2" name="Line 1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3" name="Line 1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4" name="Line 1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5" name="Line 1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6" name="Line 1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21547" name="Line 1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21536" name="AutoShape 19"/>
            <p:cNvSpPr>
              <a:spLocks noChangeArrowheads="1"/>
            </p:cNvSpPr>
            <p:nvPr/>
          </p:nvSpPr>
          <p:spPr bwMode="auto">
            <a:xfrm>
              <a:off x="920" y="1792"/>
              <a:ext cx="399" cy="610"/>
            </a:xfrm>
            <a:prstGeom prst="rightArrow">
              <a:avLst>
                <a:gd name="adj1" fmla="val 38000"/>
                <a:gd name="adj2" fmla="val 5394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spTree>
    <p:extLst>
      <p:ext uri="{BB962C8B-B14F-4D97-AF65-F5344CB8AC3E}">
        <p14:creationId xmlns:p14="http://schemas.microsoft.com/office/powerpoint/2010/main" val="5593145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6417" y="1912305"/>
            <a:ext cx="2411364" cy="1003745"/>
          </a:xfrm>
          <a:prstGeom prst="rect">
            <a:avLst/>
          </a:prstGeom>
        </p:spPr>
      </p:pic>
      <p:pic>
        <p:nvPicPr>
          <p:cNvPr id="3" name="Picture 2"/>
          <p:cNvPicPr>
            <a:picLocks noChangeAspect="1"/>
          </p:cNvPicPr>
          <p:nvPr/>
        </p:nvPicPr>
        <p:blipFill>
          <a:blip r:embed="rId4"/>
          <a:stretch>
            <a:fillRect/>
          </a:stretch>
        </p:blipFill>
        <p:spPr>
          <a:xfrm>
            <a:off x="997297" y="1914426"/>
            <a:ext cx="2439939" cy="1060444"/>
          </a:xfrm>
          <a:prstGeom prst="rect">
            <a:avLst/>
          </a:prstGeom>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97" y="3614487"/>
            <a:ext cx="2174204" cy="109111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22530" name="Rectangle 2"/>
          <p:cNvSpPr>
            <a:spLocks noGrp="1" noChangeArrowheads="1"/>
          </p:cNvSpPr>
          <p:nvPr>
            <p:ph type="title"/>
          </p:nvPr>
        </p:nvSpPr>
        <p:spPr>
          <a:xfrm>
            <a:off x="339443" y="232576"/>
            <a:ext cx="8378952" cy="621030"/>
          </a:xfrm>
        </p:spPr>
        <p:txBody>
          <a:bodyPr/>
          <a:lstStyle/>
          <a:p>
            <a:r>
              <a:rPr lang="en-US" dirty="0" smtClean="0"/>
              <a:t>Two ways to establish invoice and due dates</a:t>
            </a:r>
          </a:p>
        </p:txBody>
      </p:sp>
      <p:sp>
        <p:nvSpPr>
          <p:cNvPr id="22531" name="Rectangle 3"/>
          <p:cNvSpPr>
            <a:spLocks noGrp="1" noChangeArrowheads="1"/>
          </p:cNvSpPr>
          <p:nvPr>
            <p:ph sz="half" idx="1"/>
          </p:nvPr>
        </p:nvSpPr>
        <p:spPr>
          <a:xfrm>
            <a:off x="862044" y="1141401"/>
            <a:ext cx="3062288" cy="3580210"/>
          </a:xfrm>
        </p:spPr>
        <p:txBody>
          <a:bodyPr/>
          <a:lstStyle/>
          <a:p>
            <a:pPr>
              <a:buFont typeface="Arial" charset="0"/>
              <a:buChar char="•"/>
            </a:pPr>
            <a:r>
              <a:rPr lang="en-US" sz="1500" dirty="0"/>
              <a:t>Invoice Day of Month used to fix the date an invoice is </a:t>
            </a:r>
            <a:r>
              <a:rPr lang="en-US" sz="1500" i="1" dirty="0" smtClean="0"/>
              <a:t>billed</a:t>
            </a:r>
          </a:p>
          <a:p>
            <a:pPr>
              <a:buFont typeface="Arial" charset="0"/>
              <a:buChar char="•"/>
            </a:pPr>
            <a:endParaRPr lang="en-US" sz="1500" i="1" dirty="0"/>
          </a:p>
          <a:p>
            <a:pPr>
              <a:buFont typeface="Arial" charset="0"/>
              <a:buChar char="•"/>
            </a:pPr>
            <a:endParaRPr lang="en-US" sz="1500" i="1" dirty="0" smtClean="0"/>
          </a:p>
          <a:p>
            <a:pPr>
              <a:buNone/>
            </a:pPr>
            <a:r>
              <a:rPr lang="en-US" sz="1500" i="1" dirty="0"/>
              <a:t/>
            </a:r>
            <a:br>
              <a:rPr lang="en-US" sz="1500" i="1" dirty="0"/>
            </a:br>
            <a:endParaRPr lang="en-US" sz="1500" i="1" dirty="0" smtClean="0"/>
          </a:p>
          <a:p>
            <a:pPr>
              <a:buNone/>
            </a:pPr>
            <a:endParaRPr lang="en-US" sz="1500" i="1" dirty="0"/>
          </a:p>
          <a:p>
            <a:pPr>
              <a:buFont typeface="Arial" charset="0"/>
              <a:buChar char="•"/>
            </a:pPr>
            <a:r>
              <a:rPr lang="en-US" sz="1500" dirty="0" smtClean="0"/>
              <a:t>Example</a:t>
            </a:r>
            <a:r>
              <a:rPr lang="en-US" sz="1500" dirty="0"/>
              <a:t>: Given a  lead time of 21 days:</a:t>
            </a:r>
          </a:p>
        </p:txBody>
      </p:sp>
      <p:sp>
        <p:nvSpPr>
          <p:cNvPr id="21508" name="Rectangle 4"/>
          <p:cNvSpPr>
            <a:spLocks noGrp="1" noChangeArrowheads="1"/>
          </p:cNvSpPr>
          <p:nvPr>
            <p:ph sz="half" idx="2"/>
          </p:nvPr>
        </p:nvSpPr>
        <p:spPr>
          <a:xfrm>
            <a:off x="4708921" y="1141402"/>
            <a:ext cx="3420317" cy="3134820"/>
          </a:xfrm>
        </p:spPr>
        <p:txBody>
          <a:bodyPr/>
          <a:lstStyle/>
          <a:p>
            <a:pPr>
              <a:defRPr/>
            </a:pPr>
            <a:r>
              <a:rPr sz="1500" dirty="0">
                <a:solidFill>
                  <a:schemeClr val="tx2"/>
                </a:solidFill>
              </a:rPr>
              <a:t>Invoice Day of Month used to fix the date an invoice is </a:t>
            </a:r>
            <a:r>
              <a:rPr sz="1500" i="1" dirty="0">
                <a:solidFill>
                  <a:schemeClr val="tx2"/>
                </a:solidFill>
              </a:rPr>
              <a:t>due</a:t>
            </a:r>
            <a:br>
              <a:rPr sz="1500" i="1" dirty="0">
                <a:solidFill>
                  <a:schemeClr val="tx2"/>
                </a:solidFill>
              </a:rPr>
            </a:br>
            <a:r>
              <a:rPr sz="1500" i="1" dirty="0">
                <a:solidFill>
                  <a:schemeClr val="tx2"/>
                </a:solidFill>
              </a:rPr>
              <a:t/>
            </a:r>
            <a:br>
              <a:rPr sz="1500" i="1" dirty="0">
                <a:solidFill>
                  <a:schemeClr val="tx2"/>
                </a:solidFill>
              </a:rPr>
            </a:br>
            <a:r>
              <a:rPr sz="1500" i="1" dirty="0">
                <a:solidFill>
                  <a:schemeClr val="tx2"/>
                </a:solidFill>
              </a:rPr>
              <a:t/>
            </a:r>
            <a:br>
              <a:rPr sz="1500" i="1" dirty="0">
                <a:solidFill>
                  <a:schemeClr val="tx2"/>
                </a:solidFill>
              </a:rPr>
            </a:br>
            <a:endParaRPr sz="1500" i="1" dirty="0" smtClean="0">
              <a:solidFill>
                <a:schemeClr val="tx2"/>
              </a:solidFill>
            </a:endParaRPr>
          </a:p>
          <a:p>
            <a:pPr>
              <a:defRPr/>
            </a:pPr>
            <a:endParaRPr lang="en-US" sz="1500" i="1" dirty="0">
              <a:solidFill>
                <a:schemeClr val="tx2"/>
              </a:solidFill>
            </a:endParaRPr>
          </a:p>
          <a:p>
            <a:pPr>
              <a:defRPr/>
            </a:pPr>
            <a:r>
              <a:rPr sz="1500" i="1" dirty="0">
                <a:solidFill>
                  <a:schemeClr val="tx2"/>
                </a:solidFill>
              </a:rPr>
              <a:t/>
            </a:r>
            <a:br>
              <a:rPr sz="1500" i="1" dirty="0">
                <a:solidFill>
                  <a:schemeClr val="tx2"/>
                </a:solidFill>
              </a:rPr>
            </a:br>
            <a:endParaRPr sz="1500" i="1" dirty="0">
              <a:solidFill>
                <a:schemeClr val="tx2"/>
              </a:solidFill>
            </a:endParaRPr>
          </a:p>
          <a:p>
            <a:pPr>
              <a:defRPr/>
            </a:pPr>
            <a:r>
              <a:rPr sz="1500" dirty="0" smtClean="0">
                <a:solidFill>
                  <a:schemeClr val="tx2"/>
                </a:solidFill>
              </a:rPr>
              <a:t>Example</a:t>
            </a:r>
            <a:r>
              <a:rPr sz="1500" dirty="0">
                <a:solidFill>
                  <a:schemeClr val="tx2"/>
                </a:solidFill>
              </a:rPr>
              <a:t>: Given a  lead time of 21 days:</a:t>
            </a:r>
          </a:p>
          <a:p>
            <a:pPr>
              <a:defRPr/>
            </a:pPr>
            <a:endParaRPr sz="1500" dirty="0">
              <a:solidFill>
                <a:schemeClr val="tx2"/>
              </a:solidFill>
            </a:endParaRPr>
          </a:p>
        </p:txBody>
      </p:sp>
      <p:sp>
        <p:nvSpPr>
          <p:cNvPr id="22533" name="Text Box 7"/>
          <p:cNvSpPr txBox="1">
            <a:spLocks noChangeArrowheads="1"/>
          </p:cNvSpPr>
          <p:nvPr/>
        </p:nvSpPr>
        <p:spPr bwMode="auto">
          <a:xfrm>
            <a:off x="1764129" y="1715167"/>
            <a:ext cx="69249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04628C"/>
                </a:solidFill>
              </a:rPr>
              <a:t>Account</a:t>
            </a:r>
          </a:p>
        </p:txBody>
      </p:sp>
      <p:sp>
        <p:nvSpPr>
          <p:cNvPr id="22534" name="Text Box 8"/>
          <p:cNvSpPr txBox="1">
            <a:spLocks noChangeArrowheads="1"/>
          </p:cNvSpPr>
          <p:nvPr/>
        </p:nvSpPr>
        <p:spPr bwMode="auto">
          <a:xfrm>
            <a:off x="5680546" y="1678734"/>
            <a:ext cx="69249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04628C"/>
                </a:solidFill>
              </a:rPr>
              <a:t>Account</a:t>
            </a:r>
          </a:p>
        </p:txBody>
      </p:sp>
      <p:pic>
        <p:nvPicPr>
          <p:cNvPr id="2253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472" y="3577591"/>
            <a:ext cx="2014538" cy="11001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7" name="Text Box 11"/>
          <p:cNvSpPr txBox="1">
            <a:spLocks noChangeArrowheads="1"/>
          </p:cNvSpPr>
          <p:nvPr/>
        </p:nvSpPr>
        <p:spPr bwMode="auto">
          <a:xfrm>
            <a:off x="925428" y="4764152"/>
            <a:ext cx="231794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rgbClr val="D33819"/>
                </a:solidFill>
              </a:rPr>
              <a:t>Due date = invoice date + 21</a:t>
            </a:r>
          </a:p>
        </p:txBody>
      </p:sp>
      <p:sp>
        <p:nvSpPr>
          <p:cNvPr id="22538" name="Text Box 12"/>
          <p:cNvSpPr txBox="1">
            <a:spLocks noChangeArrowheads="1"/>
          </p:cNvSpPr>
          <p:nvPr/>
        </p:nvSpPr>
        <p:spPr bwMode="auto">
          <a:xfrm>
            <a:off x="1950796" y="4552334"/>
            <a:ext cx="9039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100" dirty="0">
                <a:solidFill>
                  <a:srgbClr val="D33819"/>
                </a:solidFill>
              </a:rPr>
              <a:t>+ 21 =</a:t>
            </a:r>
          </a:p>
        </p:txBody>
      </p:sp>
      <p:sp>
        <p:nvSpPr>
          <p:cNvPr id="22539" name="Text Box 15"/>
          <p:cNvSpPr txBox="1">
            <a:spLocks noChangeArrowheads="1"/>
          </p:cNvSpPr>
          <p:nvPr/>
        </p:nvSpPr>
        <p:spPr bwMode="auto">
          <a:xfrm>
            <a:off x="4950237" y="4703551"/>
            <a:ext cx="225542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rgbClr val="D33819"/>
                </a:solidFill>
              </a:rPr>
              <a:t>Invoice date = due date - 21</a:t>
            </a:r>
          </a:p>
        </p:txBody>
      </p:sp>
      <p:sp>
        <p:nvSpPr>
          <p:cNvPr id="22540" name="Text Box 16"/>
          <p:cNvSpPr txBox="1">
            <a:spLocks noChangeArrowheads="1"/>
          </p:cNvSpPr>
          <p:nvPr/>
        </p:nvSpPr>
        <p:spPr bwMode="auto">
          <a:xfrm>
            <a:off x="7325964" y="4313333"/>
            <a:ext cx="484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rgbClr val="D33819"/>
                </a:solidFill>
              </a:rPr>
              <a:t>- 21</a:t>
            </a:r>
          </a:p>
        </p:txBody>
      </p:sp>
      <p:sp>
        <p:nvSpPr>
          <p:cNvPr id="22541" name="Line 17"/>
          <p:cNvSpPr>
            <a:spLocks noChangeShapeType="1"/>
          </p:cNvSpPr>
          <p:nvPr/>
        </p:nvSpPr>
        <p:spPr bwMode="auto">
          <a:xfrm flipH="1">
            <a:off x="6180535" y="4406298"/>
            <a:ext cx="397669"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22542" name="Rectangle 18"/>
          <p:cNvSpPr>
            <a:spLocks noChangeArrowheads="1"/>
          </p:cNvSpPr>
          <p:nvPr/>
        </p:nvSpPr>
        <p:spPr bwMode="auto">
          <a:xfrm flipH="1">
            <a:off x="1328776" y="4324623"/>
            <a:ext cx="1776980" cy="185170"/>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2543" name="Rectangle 19"/>
          <p:cNvSpPr>
            <a:spLocks noChangeArrowheads="1"/>
          </p:cNvSpPr>
          <p:nvPr/>
        </p:nvSpPr>
        <p:spPr bwMode="auto">
          <a:xfrm>
            <a:off x="5232202" y="4302044"/>
            <a:ext cx="2458358" cy="207749"/>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2544" name="Text Box 20"/>
          <p:cNvSpPr txBox="1">
            <a:spLocks noChangeArrowheads="1"/>
          </p:cNvSpPr>
          <p:nvPr/>
        </p:nvSpPr>
        <p:spPr bwMode="auto">
          <a:xfrm>
            <a:off x="862044" y="776397"/>
            <a:ext cx="223619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50" dirty="0">
                <a:solidFill>
                  <a:srgbClr val="04628C"/>
                </a:solidFill>
              </a:rPr>
              <a:t>Invoice Date Invoicing</a:t>
            </a:r>
          </a:p>
        </p:txBody>
      </p:sp>
      <p:sp>
        <p:nvSpPr>
          <p:cNvPr id="22545" name="Text Box 21"/>
          <p:cNvSpPr txBox="1">
            <a:spLocks noChangeArrowheads="1"/>
          </p:cNvSpPr>
          <p:nvPr/>
        </p:nvSpPr>
        <p:spPr bwMode="auto">
          <a:xfrm>
            <a:off x="4708921" y="800780"/>
            <a:ext cx="190597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50" dirty="0">
                <a:solidFill>
                  <a:srgbClr val="04628C"/>
                </a:solidFill>
              </a:rPr>
              <a:t>Due Date Invoicing</a:t>
            </a:r>
          </a:p>
        </p:txBody>
      </p:sp>
      <p:sp>
        <p:nvSpPr>
          <p:cNvPr id="2" name="Rounded Rectangle 1"/>
          <p:cNvSpPr/>
          <p:nvPr/>
        </p:nvSpPr>
        <p:spPr bwMode="auto">
          <a:xfrm>
            <a:off x="2355740" y="2225871"/>
            <a:ext cx="606028" cy="205978"/>
          </a:xfrm>
          <a:prstGeom prst="roundRect">
            <a:avLst/>
          </a:prstGeom>
          <a:noFill/>
          <a:ln w="19050" algn="ctr">
            <a:solidFill>
              <a:srgbClr val="04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sz="1350"/>
          </a:p>
        </p:txBody>
      </p:sp>
      <p:sp>
        <p:nvSpPr>
          <p:cNvPr id="23" name="Rounded Rectangle 22"/>
          <p:cNvSpPr/>
          <p:nvPr/>
        </p:nvSpPr>
        <p:spPr bwMode="auto">
          <a:xfrm>
            <a:off x="6373043" y="2178355"/>
            <a:ext cx="606028" cy="205978"/>
          </a:xfrm>
          <a:prstGeom prst="roundRect">
            <a:avLst/>
          </a:prstGeom>
          <a:noFill/>
          <a:ln w="19050" algn="ctr">
            <a:solidFill>
              <a:srgbClr val="04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sz="1350"/>
          </a:p>
        </p:txBody>
      </p:sp>
    </p:spTree>
    <p:extLst>
      <p:ext uri="{BB962C8B-B14F-4D97-AF65-F5344CB8AC3E}">
        <p14:creationId xmlns:p14="http://schemas.microsoft.com/office/powerpoint/2010/main" val="2622433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You should be able to:</a:t>
            </a:r>
          </a:p>
          <a:p>
            <a:pPr lvl="1" eaLnBrk="1" hangingPunct="1"/>
            <a:r>
              <a:rPr lang="en-US"/>
              <a:t>Explain how invoice items are allocated to invoices</a:t>
            </a:r>
          </a:p>
          <a:p>
            <a:pPr lvl="1" eaLnBrk="1" hangingPunct="1"/>
            <a:r>
              <a:rPr lang="en-US"/>
              <a:t>Describe how various parameters on billing plans and payment plans influence invoicing</a:t>
            </a:r>
          </a:p>
          <a:p>
            <a:pPr lvl="1" eaLnBrk="1" hangingPunct="1"/>
            <a:r>
              <a:rPr lang="en-US"/>
              <a:t>Explain the difference between bill date invoicing and due date invoicing</a:t>
            </a:r>
          </a:p>
          <a:p>
            <a:pPr lvl="1" eaLnBrk="1" hangingPunct="1"/>
            <a:r>
              <a:rPr lang="en-US"/>
              <a:t>Configure payment plans and billing plans for charge invoicing</a:t>
            </a:r>
          </a:p>
          <a:p>
            <a:pPr lvl="1" eaLnBrk="1" hangingPunct="1"/>
            <a:endParaRPr lang="en-US" smtClean="0"/>
          </a:p>
          <a:p>
            <a:pPr lvl="1" eaLnBrk="1" hangingPunct="1">
              <a:buFont typeface="Wingdings 2" pitchFamily="18" charset="2"/>
              <a:buNone/>
            </a:pPr>
            <a:endParaRPr lang="en-US" smtClean="0"/>
          </a:p>
        </p:txBody>
      </p:sp>
      <p:sp>
        <p:nvSpPr>
          <p:cNvPr id="5124"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050">
                <a:solidFill>
                  <a:srgbClr val="AA3704"/>
                </a:solidFill>
              </a:rPr>
              <a:t>This lesson uses the notes section for additional explanation and information.</a:t>
            </a:r>
            <a:br>
              <a:rPr lang="en-US" sz="1050">
                <a:solidFill>
                  <a:srgbClr val="AA3704"/>
                </a:solidFill>
              </a:rPr>
            </a:br>
            <a:r>
              <a:rPr lang="en-US" sz="1050">
                <a:solidFill>
                  <a:srgbClr val="AA3704"/>
                </a:solidFill>
              </a:rPr>
              <a:t>To view the notes in PowerPoint, choose View</a:t>
            </a:r>
            <a:r>
              <a:rPr lang="en-US" sz="1050">
                <a:solidFill>
                  <a:srgbClr val="AA3704"/>
                </a:solidFill>
                <a:sym typeface="Wingdings" pitchFamily="2" charset="2"/>
              </a:rPr>
              <a:t>Normal or </a:t>
            </a:r>
            <a:r>
              <a:rPr lang="en-US" sz="1050">
                <a:solidFill>
                  <a:srgbClr val="AA3704"/>
                </a:solidFill>
              </a:rPr>
              <a:t>View</a:t>
            </a:r>
            <a:r>
              <a:rPr lang="en-US" sz="1050">
                <a:solidFill>
                  <a:srgbClr val="AA3704"/>
                </a:solidFill>
                <a:sym typeface="Wingdings" pitchFamily="2" charset="2"/>
              </a:rPr>
              <a:t></a:t>
            </a:r>
            <a:r>
              <a:rPr lang="en-US" sz="1050">
                <a:solidFill>
                  <a:srgbClr val="AA3704"/>
                </a:solidFill>
              </a:rPr>
              <a:t>Notes Page.</a:t>
            </a:r>
            <a:br>
              <a:rPr lang="en-US" sz="1050">
                <a:solidFill>
                  <a:srgbClr val="AA3704"/>
                </a:solidFill>
              </a:rPr>
            </a:br>
            <a:r>
              <a:rPr lang="en-US" sz="105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050">
              <a:solidFill>
                <a:srgbClr val="AA3704"/>
              </a:solidFill>
            </a:endParaRPr>
          </a:p>
        </p:txBody>
      </p:sp>
    </p:spTree>
    <p:extLst>
      <p:ext uri="{BB962C8B-B14F-4D97-AF65-F5344CB8AC3E}">
        <p14:creationId xmlns:p14="http://schemas.microsoft.com/office/powerpoint/2010/main" val="63291013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bwMode="gray"/>
        <p:txBody>
          <a:bodyPr/>
          <a:lstStyle/>
          <a:p>
            <a:pPr>
              <a:lnSpc>
                <a:spcPct val="150000"/>
              </a:lnSpc>
              <a:buFont typeface="Arial" charset="0"/>
              <a:buChar char="•"/>
            </a:pPr>
            <a:r>
              <a:rPr lang="en-US" sz="2100">
                <a:solidFill>
                  <a:srgbClr val="C0C0C0"/>
                </a:solidFill>
              </a:rPr>
              <a:t>Charge invoicing basics</a:t>
            </a:r>
          </a:p>
          <a:p>
            <a:pPr>
              <a:lnSpc>
                <a:spcPct val="150000"/>
              </a:lnSpc>
              <a:buFont typeface="Arial" charset="0"/>
              <a:buChar char="•"/>
            </a:pPr>
            <a:r>
              <a:rPr lang="en-US" sz="2100">
                <a:solidFill>
                  <a:srgbClr val="C0C0C0"/>
                </a:solidFill>
              </a:rPr>
              <a:t>Influences on invoicing: an example</a:t>
            </a:r>
          </a:p>
          <a:p>
            <a:pPr>
              <a:lnSpc>
                <a:spcPct val="150000"/>
              </a:lnSpc>
              <a:buFont typeface="Arial" charset="0"/>
              <a:buChar char="•"/>
            </a:pPr>
            <a:r>
              <a:rPr lang="en-US" sz="2100"/>
              <a:t>Configuring the payment plan</a:t>
            </a:r>
          </a:p>
          <a:p>
            <a:pPr>
              <a:lnSpc>
                <a:spcPct val="150000"/>
              </a:lnSpc>
              <a:buFont typeface="Arial" charset="0"/>
              <a:buChar char="•"/>
            </a:pPr>
            <a:r>
              <a:rPr lang="en-US" sz="2100">
                <a:solidFill>
                  <a:srgbClr val="C0C0C0"/>
                </a:solidFill>
              </a:rPr>
              <a:t>Configuring the billing plan</a:t>
            </a:r>
          </a:p>
          <a:p>
            <a:pPr>
              <a:lnSpc>
                <a:spcPct val="150000"/>
              </a:lnSpc>
              <a:buNone/>
            </a:pPr>
            <a:endParaRPr lang="en-US" sz="2100">
              <a:solidFill>
                <a:srgbClr val="C0C0C0"/>
              </a:solidFill>
            </a:endParaRPr>
          </a:p>
        </p:txBody>
      </p:sp>
    </p:spTree>
    <p:extLst>
      <p:ext uri="{BB962C8B-B14F-4D97-AF65-F5344CB8AC3E}">
        <p14:creationId xmlns:p14="http://schemas.microsoft.com/office/powerpoint/2010/main" val="42159160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800" dirty="0" smtClean="0"/>
              <a:t>Payment plans</a:t>
            </a:r>
          </a:p>
        </p:txBody>
      </p:sp>
      <p:sp>
        <p:nvSpPr>
          <p:cNvPr id="32771" name="Content Placeholder 18"/>
          <p:cNvSpPr>
            <a:spLocks noGrp="1"/>
          </p:cNvSpPr>
          <p:nvPr>
            <p:ph idx="1"/>
          </p:nvPr>
        </p:nvSpPr>
        <p:spPr>
          <a:xfrm>
            <a:off x="519113" y="975733"/>
            <a:ext cx="8318500" cy="2046247"/>
          </a:xfrm>
        </p:spPr>
        <p:txBody>
          <a:bodyPr/>
          <a:lstStyle/>
          <a:p>
            <a:pPr lvl="1"/>
            <a:r>
              <a:rPr lang="en-US" sz="2400" dirty="0" smtClean="0">
                <a:latin typeface="Calibri" panose="020F0502020204030204" pitchFamily="34" charset="0"/>
                <a:cs typeface="Calibri" panose="020F0502020204030204" pitchFamily="34" charset="0"/>
              </a:rPr>
              <a:t>Payment plans:</a:t>
            </a:r>
          </a:p>
          <a:p>
            <a:pPr lvl="3"/>
            <a:r>
              <a:rPr lang="en-US" sz="1600" dirty="0" smtClean="0">
                <a:latin typeface="Calibri" panose="020F0502020204030204" pitchFamily="34" charset="0"/>
                <a:cs typeface="Calibri" panose="020F0502020204030204" pitchFamily="34" charset="0"/>
              </a:rPr>
              <a:t>Are associated with policy periods</a:t>
            </a:r>
          </a:p>
          <a:p>
            <a:pPr lvl="3"/>
            <a:r>
              <a:rPr lang="en-US" sz="1600" dirty="0" smtClean="0">
                <a:latin typeface="Calibri" panose="020F0502020204030204" pitchFamily="34" charset="0"/>
                <a:cs typeface="Calibri" panose="020F0502020204030204" pitchFamily="34" charset="0"/>
              </a:rPr>
              <a:t>Specify how to distribute pro-rata charges across invoices</a:t>
            </a:r>
          </a:p>
          <a:p>
            <a:pPr lvl="3"/>
            <a:r>
              <a:rPr lang="en-US" sz="1600" dirty="0" smtClean="0">
                <a:latin typeface="Calibri" panose="020F0502020204030204" pitchFamily="34" charset="0"/>
                <a:cs typeface="Calibri" panose="020F0502020204030204" pitchFamily="34" charset="0"/>
              </a:rPr>
              <a:t>Specify when to bill one-time charges</a:t>
            </a:r>
          </a:p>
          <a:p>
            <a:endParaRPr lang="en-US" dirty="0" smtClean="0"/>
          </a:p>
        </p:txBody>
      </p:sp>
      <p:sp>
        <p:nvSpPr>
          <p:cNvPr id="32773" name="Rectangle 5"/>
          <p:cNvSpPr>
            <a:spLocks noChangeArrowheads="1"/>
          </p:cNvSpPr>
          <p:nvPr/>
        </p:nvSpPr>
        <p:spPr bwMode="auto">
          <a:xfrm>
            <a:off x="1489473" y="765572"/>
            <a:ext cx="651152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eaLnBrk="0" hangingPunct="0">
              <a:spcBef>
                <a:spcPct val="40000"/>
              </a:spcBef>
              <a:spcAft>
                <a:spcPct val="0"/>
              </a:spcAft>
              <a:buClr>
                <a:srgbClr val="0146AD"/>
              </a:buClr>
              <a:buFont typeface="Wingdings 3" pitchFamily="18" charset="2"/>
              <a:buChar char="}"/>
            </a:pPr>
            <a:endParaRPr lang="en-US">
              <a:solidFill>
                <a:schemeClr val="bg1"/>
              </a:solidFill>
            </a:endParaRPr>
          </a:p>
        </p:txBody>
      </p:sp>
      <p:grpSp>
        <p:nvGrpSpPr>
          <p:cNvPr id="32774" name="Group 6"/>
          <p:cNvGrpSpPr>
            <a:grpSpLocks/>
          </p:cNvGrpSpPr>
          <p:nvPr/>
        </p:nvGrpSpPr>
        <p:grpSpPr bwMode="auto">
          <a:xfrm>
            <a:off x="6780610" y="60046"/>
            <a:ext cx="828675" cy="645704"/>
            <a:chOff x="4432" y="3041"/>
            <a:chExt cx="508" cy="395"/>
          </a:xfrm>
        </p:grpSpPr>
        <p:grpSp>
          <p:nvGrpSpPr>
            <p:cNvPr id="32775" name="Group 7"/>
            <p:cNvGrpSpPr>
              <a:grpSpLocks/>
            </p:cNvGrpSpPr>
            <p:nvPr/>
          </p:nvGrpSpPr>
          <p:grpSpPr bwMode="auto">
            <a:xfrm>
              <a:off x="4639" y="3154"/>
              <a:ext cx="301" cy="282"/>
              <a:chOff x="2683" y="1612"/>
              <a:chExt cx="557" cy="520"/>
            </a:xfrm>
          </p:grpSpPr>
          <p:sp>
            <p:nvSpPr>
              <p:cNvPr id="32777" name="AutoShape 8"/>
              <p:cNvSpPr>
                <a:spLocks noChangeArrowheads="1"/>
              </p:cNvSpPr>
              <p:nvPr/>
            </p:nvSpPr>
            <p:spPr bwMode="auto">
              <a:xfrm rot="10800000" flipH="1">
                <a:off x="2683" y="1716"/>
                <a:ext cx="557" cy="234"/>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32778" name="Picture 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779" name="Line 1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0" name="Line 1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1" name="Line 1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2" name="Line 1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3" name="Line 1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4" name="Line 1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5" name="Line 1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6" name="Line 1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787" name="Line 1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32776" name="AutoShape 19"/>
            <p:cNvSpPr>
              <a:spLocks noChangeArrowheads="1"/>
            </p:cNvSpPr>
            <p:nvPr/>
          </p:nvSpPr>
          <p:spPr bwMode="auto">
            <a:xfrm>
              <a:off x="4432" y="3041"/>
              <a:ext cx="304" cy="33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sp>
        <p:nvSpPr>
          <p:cNvPr id="2" name="Rectangle 1"/>
          <p:cNvSpPr/>
          <p:nvPr/>
        </p:nvSpPr>
        <p:spPr>
          <a:xfrm>
            <a:off x="519113" y="2444294"/>
            <a:ext cx="5170005" cy="300082"/>
          </a:xfrm>
          <a:prstGeom prst="rect">
            <a:avLst/>
          </a:prstGeom>
        </p:spPr>
        <p:txBody>
          <a:bodyPr wrap="none">
            <a:spAutoFit/>
          </a:bodyPr>
          <a:lstStyle/>
          <a:p>
            <a:pPr algn="l">
              <a:buFont typeface="Arial" charset="0"/>
              <a:buChar char="•"/>
            </a:pPr>
            <a:r>
              <a:rPr lang="en-US" sz="1350" b="1" dirty="0">
                <a:solidFill>
                  <a:srgbClr val="C00000"/>
                </a:solidFill>
                <a:latin typeface="Courier New" pitchFamily="49" charset="0"/>
                <a:cs typeface="Courier New" pitchFamily="49" charset="0"/>
              </a:rPr>
              <a:t>Administration</a:t>
            </a:r>
            <a:r>
              <a:rPr lang="en-US" sz="1350" b="1" dirty="0">
                <a:solidFill>
                  <a:srgbClr val="C00000"/>
                </a:solidFill>
                <a:latin typeface="Courier New" pitchFamily="49" charset="0"/>
                <a:cs typeface="Courier New" pitchFamily="49" charset="0"/>
                <a:sym typeface="Wingdings" pitchFamily="2" charset="2"/>
              </a:rPr>
              <a:t>Business </a:t>
            </a:r>
            <a:r>
              <a:rPr lang="en-US" sz="1350" b="1" dirty="0" err="1">
                <a:solidFill>
                  <a:srgbClr val="C00000"/>
                </a:solidFill>
                <a:latin typeface="Courier New" pitchFamily="49" charset="0"/>
                <a:cs typeface="Courier New" pitchFamily="49" charset="0"/>
                <a:sym typeface="Wingdings" pitchFamily="2" charset="2"/>
              </a:rPr>
              <a:t>SettingsPayment</a:t>
            </a:r>
            <a:r>
              <a:rPr lang="en-US" sz="1350" b="1" dirty="0">
                <a:solidFill>
                  <a:srgbClr val="C00000"/>
                </a:solidFill>
                <a:latin typeface="Courier New" pitchFamily="49" charset="0"/>
                <a:cs typeface="Courier New" pitchFamily="49" charset="0"/>
                <a:sym typeface="Wingdings" pitchFamily="2" charset="2"/>
              </a:rPr>
              <a:t> Plans</a:t>
            </a:r>
            <a:endParaRPr lang="en-US" sz="1350" b="1" dirty="0">
              <a:solidFill>
                <a:srgbClr val="C00000"/>
              </a:solidFill>
              <a:latin typeface="Courier New" pitchFamily="49" charset="0"/>
              <a:cs typeface="Courier New" pitchFamily="49" charset="0"/>
            </a:endParaRPr>
          </a:p>
        </p:txBody>
      </p:sp>
      <p:pic>
        <p:nvPicPr>
          <p:cNvPr id="3" name="Picture 2"/>
          <p:cNvPicPr>
            <a:picLocks noChangeAspect="1"/>
          </p:cNvPicPr>
          <p:nvPr/>
        </p:nvPicPr>
        <p:blipFill>
          <a:blip r:embed="rId4"/>
          <a:stretch>
            <a:fillRect/>
          </a:stretch>
        </p:blipFill>
        <p:spPr>
          <a:xfrm>
            <a:off x="519113" y="2715949"/>
            <a:ext cx="7707468" cy="1727394"/>
          </a:xfrm>
          <a:prstGeom prst="rect">
            <a:avLst/>
          </a:prstGeom>
        </p:spPr>
      </p:pic>
    </p:spTree>
    <p:extLst>
      <p:ext uri="{BB962C8B-B14F-4D97-AF65-F5344CB8AC3E}">
        <p14:creationId xmlns:p14="http://schemas.microsoft.com/office/powerpoint/2010/main" val="30844275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24121" y="2998834"/>
            <a:ext cx="7664285" cy="1061434"/>
          </a:xfrm>
          <a:prstGeom prst="rect">
            <a:avLst/>
          </a:prstGeom>
          <a:ln>
            <a:solidFill>
              <a:schemeClr val="tx2"/>
            </a:solidFill>
          </a:ln>
        </p:spPr>
      </p:pic>
      <p:sp>
        <p:nvSpPr>
          <p:cNvPr id="33796" name="Rectangle 2"/>
          <p:cNvSpPr>
            <a:spLocks noGrp="1" noChangeArrowheads="1"/>
          </p:cNvSpPr>
          <p:nvPr>
            <p:ph type="title"/>
          </p:nvPr>
        </p:nvSpPr>
        <p:spPr/>
        <p:txBody>
          <a:bodyPr/>
          <a:lstStyle/>
          <a:p>
            <a:pPr eaLnBrk="1" hangingPunct="1"/>
            <a:r>
              <a:rPr lang="en-US" dirty="0" smtClean="0"/>
              <a:t>Creating a new payment plan</a:t>
            </a:r>
          </a:p>
        </p:txBody>
      </p:sp>
      <p:sp>
        <p:nvSpPr>
          <p:cNvPr id="33798" name="Line 13"/>
          <p:cNvSpPr>
            <a:spLocks noChangeShapeType="1"/>
          </p:cNvSpPr>
          <p:nvPr/>
        </p:nvSpPr>
        <p:spPr bwMode="auto">
          <a:xfrm flipH="1">
            <a:off x="7499788" y="3249217"/>
            <a:ext cx="583583" cy="452988"/>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3802" name="Line 12"/>
          <p:cNvSpPr>
            <a:spLocks noChangeShapeType="1"/>
          </p:cNvSpPr>
          <p:nvPr/>
        </p:nvSpPr>
        <p:spPr bwMode="auto">
          <a:xfrm flipH="1">
            <a:off x="3136997" y="3172349"/>
            <a:ext cx="4374250" cy="240399"/>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5" name="TextBox 4"/>
          <p:cNvSpPr txBox="1"/>
          <p:nvPr/>
        </p:nvSpPr>
        <p:spPr>
          <a:xfrm>
            <a:off x="524121" y="721835"/>
            <a:ext cx="1864613" cy="369332"/>
          </a:xfrm>
          <a:prstGeom prst="rect">
            <a:avLst/>
          </a:prstGeom>
          <a:noFill/>
        </p:spPr>
        <p:txBody>
          <a:bodyPr wrap="none" rtlCol="0">
            <a:spAutoFit/>
          </a:bodyPr>
          <a:lstStyle/>
          <a:p>
            <a:r>
              <a:rPr lang="en-US" dirty="0">
                <a:solidFill>
                  <a:srgbClr val="04628C"/>
                </a:solidFill>
                <a:latin typeface="Arial" pitchFamily="34" charset="0"/>
                <a:cs typeface="Arial" pitchFamily="34" charset="0"/>
              </a:rPr>
              <a:t>Create new plan</a:t>
            </a:r>
          </a:p>
        </p:txBody>
      </p:sp>
      <p:sp>
        <p:nvSpPr>
          <p:cNvPr id="24" name="TextBox 23"/>
          <p:cNvSpPr txBox="1"/>
          <p:nvPr/>
        </p:nvSpPr>
        <p:spPr>
          <a:xfrm>
            <a:off x="524121" y="2529778"/>
            <a:ext cx="2314641" cy="369332"/>
          </a:xfrm>
          <a:prstGeom prst="rect">
            <a:avLst/>
          </a:prstGeom>
          <a:noFill/>
        </p:spPr>
        <p:txBody>
          <a:bodyPr wrap="square" rtlCol="0">
            <a:spAutoFit/>
          </a:bodyPr>
          <a:lstStyle/>
          <a:p>
            <a:pPr algn="l"/>
            <a:r>
              <a:rPr lang="en-US" dirty="0">
                <a:solidFill>
                  <a:srgbClr val="04628C"/>
                </a:solidFill>
                <a:latin typeface="Arial" pitchFamily="34" charset="0"/>
                <a:cs typeface="Arial" pitchFamily="34" charset="0"/>
              </a:rPr>
              <a:t>Clone existing plan</a:t>
            </a:r>
          </a:p>
        </p:txBody>
      </p:sp>
      <p:cxnSp>
        <p:nvCxnSpPr>
          <p:cNvPr id="33803" name="Straight Arrow Connector 17"/>
          <p:cNvCxnSpPr>
            <a:cxnSpLocks noChangeShapeType="1"/>
            <a:stCxn id="4" idx="3"/>
          </p:cNvCxnSpPr>
          <p:nvPr/>
        </p:nvCxnSpPr>
        <p:spPr bwMode="auto">
          <a:xfrm flipV="1">
            <a:off x="3752913" y="988504"/>
            <a:ext cx="603351" cy="331911"/>
          </a:xfrm>
          <a:prstGeom prst="straightConnector1">
            <a:avLst/>
          </a:prstGeom>
          <a:noFill/>
          <a:ln w="19050" algn="ctr">
            <a:solidFill>
              <a:srgbClr val="04628C"/>
            </a:solidFill>
            <a:round/>
            <a:headEnd type="none" w="med" len="med"/>
            <a:tailEnd type="arrow" w="med" len="med"/>
          </a:ln>
          <a:extLst>
            <a:ext uri="{909E8E84-426E-40DD-AFC4-6F175D3DCCD1}">
              <a14:hiddenFill xmlns:a14="http://schemas.microsoft.com/office/drawing/2010/main">
                <a:noFill/>
              </a14:hiddenFill>
            </a:ext>
          </a:extLst>
        </p:spPr>
      </p:cxnSp>
      <p:pic>
        <p:nvPicPr>
          <p:cNvPr id="2" name="Picture 1"/>
          <p:cNvPicPr>
            <a:picLocks noChangeAspect="1"/>
          </p:cNvPicPr>
          <p:nvPr/>
        </p:nvPicPr>
        <p:blipFill>
          <a:blip r:embed="rId4"/>
          <a:stretch>
            <a:fillRect/>
          </a:stretch>
        </p:blipFill>
        <p:spPr>
          <a:xfrm>
            <a:off x="4356264" y="563897"/>
            <a:ext cx="2893683" cy="1972231"/>
          </a:xfrm>
          <a:prstGeom prst="rect">
            <a:avLst/>
          </a:prstGeom>
          <a:ln>
            <a:solidFill>
              <a:schemeClr val="tx2"/>
            </a:solidFill>
          </a:ln>
        </p:spPr>
      </p:pic>
      <p:pic>
        <p:nvPicPr>
          <p:cNvPr id="4" name="Picture 3"/>
          <p:cNvPicPr>
            <a:picLocks noChangeAspect="1"/>
          </p:cNvPicPr>
          <p:nvPr/>
        </p:nvPicPr>
        <p:blipFill>
          <a:blip r:embed="rId5"/>
          <a:stretch>
            <a:fillRect/>
          </a:stretch>
        </p:blipFill>
        <p:spPr>
          <a:xfrm>
            <a:off x="440135" y="1113827"/>
            <a:ext cx="3312778" cy="413175"/>
          </a:xfrm>
          <a:prstGeom prst="rect">
            <a:avLst/>
          </a:prstGeom>
          <a:ln>
            <a:solidFill>
              <a:schemeClr val="tx2"/>
            </a:solidFill>
          </a:ln>
        </p:spPr>
      </p:pic>
      <p:pic>
        <p:nvPicPr>
          <p:cNvPr id="8" name="Picture 7"/>
          <p:cNvPicPr>
            <a:picLocks noChangeAspect="1"/>
          </p:cNvPicPr>
          <p:nvPr/>
        </p:nvPicPr>
        <p:blipFill>
          <a:blip r:embed="rId6"/>
          <a:stretch>
            <a:fillRect/>
          </a:stretch>
        </p:blipFill>
        <p:spPr>
          <a:xfrm>
            <a:off x="420085" y="2987683"/>
            <a:ext cx="2716913" cy="1853805"/>
          </a:xfrm>
          <a:prstGeom prst="rect">
            <a:avLst/>
          </a:prstGeom>
          <a:ln>
            <a:solidFill>
              <a:schemeClr val="tx2"/>
            </a:solidFill>
          </a:ln>
        </p:spPr>
      </p:pic>
      <p:pic>
        <p:nvPicPr>
          <p:cNvPr id="10" name="Picture 9"/>
          <p:cNvPicPr>
            <a:picLocks noChangeAspect="1"/>
          </p:cNvPicPr>
          <p:nvPr/>
        </p:nvPicPr>
        <p:blipFill rotWithShape="1">
          <a:blip r:embed="rId7"/>
          <a:srcRect r="4164" b="4679"/>
          <a:stretch/>
        </p:blipFill>
        <p:spPr>
          <a:xfrm>
            <a:off x="5282012" y="3488115"/>
            <a:ext cx="2113741" cy="1452864"/>
          </a:xfrm>
          <a:prstGeom prst="rect">
            <a:avLst/>
          </a:prstGeom>
          <a:ln>
            <a:solidFill>
              <a:schemeClr val="tx2"/>
            </a:solidFill>
          </a:ln>
        </p:spPr>
      </p:pic>
    </p:spTree>
    <p:extLst>
      <p:ext uri="{BB962C8B-B14F-4D97-AF65-F5344CB8AC3E}">
        <p14:creationId xmlns:p14="http://schemas.microsoft.com/office/powerpoint/2010/main" val="39920643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4339" y="2020162"/>
            <a:ext cx="4747681" cy="2741619"/>
          </a:xfrm>
          <a:prstGeom prst="rect">
            <a:avLst/>
          </a:prstGeom>
          <a:ln>
            <a:solidFill>
              <a:schemeClr val="tx2"/>
            </a:solidFill>
          </a:ln>
        </p:spPr>
      </p:pic>
      <p:sp>
        <p:nvSpPr>
          <p:cNvPr id="34819" name="Rectangle 4"/>
          <p:cNvSpPr>
            <a:spLocks noGrp="1" noChangeArrowheads="1"/>
          </p:cNvSpPr>
          <p:nvPr>
            <p:ph type="title"/>
          </p:nvPr>
        </p:nvSpPr>
        <p:spPr/>
        <p:txBody>
          <a:bodyPr/>
          <a:lstStyle/>
          <a:p>
            <a:pPr eaLnBrk="1" hangingPunct="1"/>
            <a:r>
              <a:rPr lang="en-US" smtClean="0"/>
              <a:t>Payment plan: general fields</a:t>
            </a:r>
          </a:p>
        </p:txBody>
      </p:sp>
      <p:sp>
        <p:nvSpPr>
          <p:cNvPr id="34820" name="Text Box 6"/>
          <p:cNvSpPr txBox="1">
            <a:spLocks noChangeArrowheads="1"/>
          </p:cNvSpPr>
          <p:nvPr/>
        </p:nvSpPr>
        <p:spPr bwMode="auto">
          <a:xfrm>
            <a:off x="2126582" y="695495"/>
            <a:ext cx="29289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Name displayed on screens</a:t>
            </a:r>
          </a:p>
        </p:txBody>
      </p:sp>
      <p:sp>
        <p:nvSpPr>
          <p:cNvPr id="34821" name="Text Box 7"/>
          <p:cNvSpPr txBox="1">
            <a:spLocks noChangeArrowheads="1"/>
          </p:cNvSpPr>
          <p:nvPr/>
        </p:nvSpPr>
        <p:spPr bwMode="auto">
          <a:xfrm>
            <a:off x="3388615" y="1201109"/>
            <a:ext cx="37707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Period when this plan is allowed to be used</a:t>
            </a:r>
          </a:p>
        </p:txBody>
      </p:sp>
      <p:sp>
        <p:nvSpPr>
          <p:cNvPr id="34822" name="Text Box 8"/>
          <p:cNvSpPr txBox="1">
            <a:spLocks noChangeArrowheads="1"/>
          </p:cNvSpPr>
          <p:nvPr/>
        </p:nvSpPr>
        <p:spPr bwMode="auto">
          <a:xfrm>
            <a:off x="3014663" y="932731"/>
            <a:ext cx="36456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Description displayed on some screens</a:t>
            </a:r>
          </a:p>
        </p:txBody>
      </p:sp>
      <p:sp>
        <p:nvSpPr>
          <p:cNvPr id="34823" name="AutoShape 9"/>
          <p:cNvSpPr>
            <a:spLocks/>
          </p:cNvSpPr>
          <p:nvPr/>
        </p:nvSpPr>
        <p:spPr bwMode="auto">
          <a:xfrm>
            <a:off x="1976138" y="3135212"/>
            <a:ext cx="155692" cy="406066"/>
          </a:xfrm>
          <a:prstGeom prst="rightBrace">
            <a:avLst>
              <a:gd name="adj1" fmla="val 31286"/>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34827" name="Text Box 15"/>
          <p:cNvSpPr txBox="1">
            <a:spLocks noChangeArrowheads="1"/>
          </p:cNvSpPr>
          <p:nvPr/>
        </p:nvSpPr>
        <p:spPr bwMode="auto">
          <a:xfrm>
            <a:off x="3538257" y="1452982"/>
            <a:ext cx="47779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A "Yes" would indicate that payroll reporting is used</a:t>
            </a:r>
          </a:p>
        </p:txBody>
      </p:sp>
      <p:sp>
        <p:nvSpPr>
          <p:cNvPr id="15" name="Freeform 14"/>
          <p:cNvSpPr/>
          <p:nvPr/>
        </p:nvSpPr>
        <p:spPr>
          <a:xfrm>
            <a:off x="1101938" y="1009878"/>
            <a:ext cx="1352007" cy="1487996"/>
          </a:xfrm>
          <a:custGeom>
            <a:avLst/>
            <a:gdLst>
              <a:gd name="connsiteX0" fmla="*/ 1130968 w 1130968"/>
              <a:gd name="connsiteY0" fmla="*/ 0 h 3380874"/>
              <a:gd name="connsiteX1" fmla="*/ 770021 w 1130968"/>
              <a:gd name="connsiteY1" fmla="*/ 2671011 h 3380874"/>
              <a:gd name="connsiteX2" fmla="*/ 0 w 1130968"/>
              <a:gd name="connsiteY2" fmla="*/ 3380874 h 3380874"/>
            </a:gdLst>
            <a:ahLst/>
            <a:cxnLst>
              <a:cxn ang="0">
                <a:pos x="connsiteX0" y="connsiteY0"/>
              </a:cxn>
              <a:cxn ang="0">
                <a:pos x="connsiteX1" y="connsiteY1"/>
              </a:cxn>
              <a:cxn ang="0">
                <a:pos x="connsiteX2" y="connsiteY2"/>
              </a:cxn>
            </a:cxnLst>
            <a:rect l="l" t="t" r="r" b="b"/>
            <a:pathLst>
              <a:path w="1130968" h="3380874">
                <a:moveTo>
                  <a:pt x="1130968" y="0"/>
                </a:moveTo>
                <a:cubicBezTo>
                  <a:pt x="1044742" y="1053766"/>
                  <a:pt x="958516" y="2107532"/>
                  <a:pt x="770021" y="2671011"/>
                </a:cubicBezTo>
                <a:cubicBezTo>
                  <a:pt x="581526" y="3234490"/>
                  <a:pt x="290763" y="3307682"/>
                  <a:pt x="0" y="3380874"/>
                </a:cubicBezTo>
              </a:path>
            </a:pathLst>
          </a:custGeom>
          <a:ln w="19050">
            <a:solidFill>
              <a:srgbClr val="D33819"/>
            </a:solidFill>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16" name="Freeform 15"/>
          <p:cNvSpPr/>
          <p:nvPr/>
        </p:nvSpPr>
        <p:spPr>
          <a:xfrm>
            <a:off x="2109693" y="1494060"/>
            <a:ext cx="1263815" cy="1854009"/>
          </a:xfrm>
          <a:custGeom>
            <a:avLst/>
            <a:gdLst>
              <a:gd name="connsiteX0" fmla="*/ 1130968 w 1130968"/>
              <a:gd name="connsiteY0" fmla="*/ 0 h 3380874"/>
              <a:gd name="connsiteX1" fmla="*/ 770021 w 1130968"/>
              <a:gd name="connsiteY1" fmla="*/ 2671011 h 3380874"/>
              <a:gd name="connsiteX2" fmla="*/ 0 w 1130968"/>
              <a:gd name="connsiteY2" fmla="*/ 3380874 h 3380874"/>
            </a:gdLst>
            <a:ahLst/>
            <a:cxnLst>
              <a:cxn ang="0">
                <a:pos x="connsiteX0" y="connsiteY0"/>
              </a:cxn>
              <a:cxn ang="0">
                <a:pos x="connsiteX1" y="connsiteY1"/>
              </a:cxn>
              <a:cxn ang="0">
                <a:pos x="connsiteX2" y="connsiteY2"/>
              </a:cxn>
            </a:cxnLst>
            <a:rect l="l" t="t" r="r" b="b"/>
            <a:pathLst>
              <a:path w="1130968" h="3380874">
                <a:moveTo>
                  <a:pt x="1130968" y="0"/>
                </a:moveTo>
                <a:cubicBezTo>
                  <a:pt x="1044742" y="1053766"/>
                  <a:pt x="958516" y="2107532"/>
                  <a:pt x="770021" y="2671011"/>
                </a:cubicBezTo>
                <a:cubicBezTo>
                  <a:pt x="581526" y="3234490"/>
                  <a:pt x="290763" y="3307682"/>
                  <a:pt x="0" y="3380874"/>
                </a:cubicBezTo>
              </a:path>
            </a:pathLst>
          </a:custGeom>
          <a:ln w="19050">
            <a:solidFill>
              <a:srgbClr val="D33819"/>
            </a:solidFill>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17" name="Freeform 16"/>
          <p:cNvSpPr/>
          <p:nvPr/>
        </p:nvSpPr>
        <p:spPr>
          <a:xfrm>
            <a:off x="2847621" y="1737700"/>
            <a:ext cx="912684" cy="2081775"/>
          </a:xfrm>
          <a:custGeom>
            <a:avLst/>
            <a:gdLst>
              <a:gd name="connsiteX0" fmla="*/ 1130968 w 1130968"/>
              <a:gd name="connsiteY0" fmla="*/ 0 h 3380874"/>
              <a:gd name="connsiteX1" fmla="*/ 770021 w 1130968"/>
              <a:gd name="connsiteY1" fmla="*/ 2671011 h 3380874"/>
              <a:gd name="connsiteX2" fmla="*/ 0 w 1130968"/>
              <a:gd name="connsiteY2" fmla="*/ 3380874 h 3380874"/>
            </a:gdLst>
            <a:ahLst/>
            <a:cxnLst>
              <a:cxn ang="0">
                <a:pos x="connsiteX0" y="connsiteY0"/>
              </a:cxn>
              <a:cxn ang="0">
                <a:pos x="connsiteX1" y="connsiteY1"/>
              </a:cxn>
              <a:cxn ang="0">
                <a:pos x="connsiteX2" y="connsiteY2"/>
              </a:cxn>
            </a:cxnLst>
            <a:rect l="l" t="t" r="r" b="b"/>
            <a:pathLst>
              <a:path w="1130968" h="3380874">
                <a:moveTo>
                  <a:pt x="1130968" y="0"/>
                </a:moveTo>
                <a:cubicBezTo>
                  <a:pt x="1044742" y="1053766"/>
                  <a:pt x="958516" y="2107532"/>
                  <a:pt x="770021" y="2671011"/>
                </a:cubicBezTo>
                <a:cubicBezTo>
                  <a:pt x="581526" y="3234490"/>
                  <a:pt x="290763" y="3307682"/>
                  <a:pt x="0" y="3380874"/>
                </a:cubicBezTo>
              </a:path>
            </a:pathLst>
          </a:custGeom>
          <a:ln w="19050">
            <a:solidFill>
              <a:srgbClr val="D33819"/>
            </a:solidFill>
          </a:ln>
        </p:spPr>
        <p:txBody>
          <a:bodyPr vert="horz" wrap="square" lIns="0" tIns="0" rIns="0" bIns="0" numCol="1" rtlCol="0" anchor="ctr" anchorCtr="0" compatLnSpc="1">
            <a:prstTxWarp prst="textNoShape">
              <a:avLst/>
            </a:prstTxWarp>
            <a:no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18" name="Freeform 17"/>
          <p:cNvSpPr/>
          <p:nvPr/>
        </p:nvSpPr>
        <p:spPr>
          <a:xfrm>
            <a:off x="2869757" y="1965466"/>
            <a:ext cx="1622951" cy="2159768"/>
          </a:xfrm>
          <a:custGeom>
            <a:avLst/>
            <a:gdLst>
              <a:gd name="connsiteX0" fmla="*/ 1130968 w 1130968"/>
              <a:gd name="connsiteY0" fmla="*/ 0 h 3380874"/>
              <a:gd name="connsiteX1" fmla="*/ 770021 w 1130968"/>
              <a:gd name="connsiteY1" fmla="*/ 2671011 h 3380874"/>
              <a:gd name="connsiteX2" fmla="*/ 0 w 1130968"/>
              <a:gd name="connsiteY2" fmla="*/ 3380874 h 3380874"/>
            </a:gdLst>
            <a:ahLst/>
            <a:cxnLst>
              <a:cxn ang="0">
                <a:pos x="connsiteX0" y="connsiteY0"/>
              </a:cxn>
              <a:cxn ang="0">
                <a:pos x="connsiteX1" y="connsiteY1"/>
              </a:cxn>
              <a:cxn ang="0">
                <a:pos x="connsiteX2" y="connsiteY2"/>
              </a:cxn>
            </a:cxnLst>
            <a:rect l="l" t="t" r="r" b="b"/>
            <a:pathLst>
              <a:path w="1130968" h="3380874">
                <a:moveTo>
                  <a:pt x="1130968" y="0"/>
                </a:moveTo>
                <a:cubicBezTo>
                  <a:pt x="1044742" y="1053766"/>
                  <a:pt x="958516" y="2107532"/>
                  <a:pt x="770021" y="2671011"/>
                </a:cubicBezTo>
                <a:cubicBezTo>
                  <a:pt x="581526" y="3234490"/>
                  <a:pt x="290763" y="3307682"/>
                  <a:pt x="0" y="3380874"/>
                </a:cubicBezTo>
              </a:path>
            </a:pathLst>
          </a:custGeom>
          <a:ln w="19050">
            <a:solidFill>
              <a:srgbClr val="D33819"/>
            </a:solidFill>
          </a:ln>
        </p:spPr>
        <p:txBody>
          <a:bodyPr vert="horz" wrap="square" lIns="0" tIns="0" rIns="0" bIns="0" numCol="1" rtlCol="0" anchor="ctr" anchorCtr="0" compatLnSpc="1">
            <a:prstTxWarp prst="textNoShape">
              <a:avLst/>
            </a:prstTxWarp>
            <a:no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19" name="Text Box 15"/>
          <p:cNvSpPr txBox="1">
            <a:spLocks noChangeArrowheads="1"/>
          </p:cNvSpPr>
          <p:nvPr/>
        </p:nvSpPr>
        <p:spPr bwMode="auto">
          <a:xfrm>
            <a:off x="3868716" y="1690873"/>
            <a:ext cx="515095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Currency, displayed only when configured for multicurrency</a:t>
            </a:r>
          </a:p>
        </p:txBody>
      </p:sp>
      <p:sp>
        <p:nvSpPr>
          <p:cNvPr id="20" name="Freeform 19"/>
          <p:cNvSpPr/>
          <p:nvPr/>
        </p:nvSpPr>
        <p:spPr>
          <a:xfrm>
            <a:off x="1393902" y="1169967"/>
            <a:ext cx="1725051" cy="1664455"/>
          </a:xfrm>
          <a:custGeom>
            <a:avLst/>
            <a:gdLst>
              <a:gd name="connsiteX0" fmla="*/ 1130968 w 1130968"/>
              <a:gd name="connsiteY0" fmla="*/ 0 h 3380874"/>
              <a:gd name="connsiteX1" fmla="*/ 770021 w 1130968"/>
              <a:gd name="connsiteY1" fmla="*/ 2671011 h 3380874"/>
              <a:gd name="connsiteX2" fmla="*/ 0 w 1130968"/>
              <a:gd name="connsiteY2" fmla="*/ 3380874 h 3380874"/>
            </a:gdLst>
            <a:ahLst/>
            <a:cxnLst>
              <a:cxn ang="0">
                <a:pos x="connsiteX0" y="connsiteY0"/>
              </a:cxn>
              <a:cxn ang="0">
                <a:pos x="connsiteX1" y="connsiteY1"/>
              </a:cxn>
              <a:cxn ang="0">
                <a:pos x="connsiteX2" y="connsiteY2"/>
              </a:cxn>
            </a:cxnLst>
            <a:rect l="l" t="t" r="r" b="b"/>
            <a:pathLst>
              <a:path w="1130968" h="3380874">
                <a:moveTo>
                  <a:pt x="1130968" y="0"/>
                </a:moveTo>
                <a:cubicBezTo>
                  <a:pt x="1044742" y="1053766"/>
                  <a:pt x="958516" y="2107532"/>
                  <a:pt x="770021" y="2671011"/>
                </a:cubicBezTo>
                <a:cubicBezTo>
                  <a:pt x="581526" y="3234490"/>
                  <a:pt x="290763" y="3307682"/>
                  <a:pt x="0" y="3380874"/>
                </a:cubicBezTo>
              </a:path>
            </a:pathLst>
          </a:custGeom>
          <a:ln w="19050">
            <a:solidFill>
              <a:srgbClr val="D33819"/>
            </a:solidFill>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300707820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0056" y="717748"/>
            <a:ext cx="2623901" cy="1787461"/>
          </a:xfrm>
          <a:prstGeom prst="rect">
            <a:avLst/>
          </a:prstGeom>
          <a:ln>
            <a:solidFill>
              <a:schemeClr val="tx2"/>
            </a:solidFill>
          </a:ln>
        </p:spPr>
      </p:pic>
      <p:sp>
        <p:nvSpPr>
          <p:cNvPr id="35843" name="Rectangle 2"/>
          <p:cNvSpPr>
            <a:spLocks noGrp="1" noChangeArrowheads="1"/>
          </p:cNvSpPr>
          <p:nvPr>
            <p:ph type="title"/>
          </p:nvPr>
        </p:nvSpPr>
        <p:spPr/>
        <p:txBody>
          <a:bodyPr/>
          <a:lstStyle/>
          <a:p>
            <a:pPr eaLnBrk="1" hangingPunct="1"/>
            <a:r>
              <a:rPr lang="en-US" smtClean="0"/>
              <a:t>Payment plan – invoicing window</a:t>
            </a:r>
          </a:p>
        </p:txBody>
      </p:sp>
      <p:sp>
        <p:nvSpPr>
          <p:cNvPr id="35844" name="Rectangle 7"/>
          <p:cNvSpPr>
            <a:spLocks noChangeArrowheads="1"/>
          </p:cNvSpPr>
          <p:nvPr/>
        </p:nvSpPr>
        <p:spPr bwMode="auto">
          <a:xfrm>
            <a:off x="5125642" y="772136"/>
            <a:ext cx="28563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p>
            <a:pPr algn="l"/>
            <a:r>
              <a:rPr lang="en-US" sz="1350" dirty="0">
                <a:solidFill>
                  <a:srgbClr val="D33819"/>
                </a:solidFill>
              </a:rPr>
              <a:t>Payment Interval determines how often billing can occur</a:t>
            </a:r>
          </a:p>
        </p:txBody>
      </p:sp>
      <p:sp>
        <p:nvSpPr>
          <p:cNvPr id="3" name="Rectangle 2"/>
          <p:cNvSpPr/>
          <p:nvPr/>
        </p:nvSpPr>
        <p:spPr bwMode="auto">
          <a:xfrm>
            <a:off x="1683835" y="869821"/>
            <a:ext cx="1258643" cy="105736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sz="1350"/>
          </a:p>
        </p:txBody>
      </p:sp>
      <p:sp>
        <p:nvSpPr>
          <p:cNvPr id="35845" name="Rectangle 8"/>
          <p:cNvSpPr>
            <a:spLocks noChangeArrowheads="1"/>
          </p:cNvSpPr>
          <p:nvPr/>
        </p:nvSpPr>
        <p:spPr bwMode="auto">
          <a:xfrm>
            <a:off x="806464" y="3126266"/>
            <a:ext cx="3261122" cy="415498"/>
          </a:xfrm>
          <a:prstGeom prst="rect">
            <a:avLst/>
          </a:prstGeom>
          <a:solidFill>
            <a:schemeClr val="bg2">
              <a:lumMod val="95000"/>
            </a:schemeClr>
          </a:solidFill>
          <a:ln>
            <a:noFill/>
          </a:ln>
          <a:extLst/>
        </p:spPr>
        <p:txBody>
          <a:bodyPr tIns="0" bIns="0">
            <a:spAutoFit/>
          </a:bodyPr>
          <a:lstStyle/>
          <a:p>
            <a:pPr algn="l"/>
            <a:r>
              <a:rPr lang="en-US" sz="1350" dirty="0">
                <a:solidFill>
                  <a:srgbClr val="D33819"/>
                </a:solidFill>
              </a:rPr>
              <a:t>Defines "blackout window" during which billing cannot occur</a:t>
            </a:r>
          </a:p>
        </p:txBody>
      </p:sp>
      <p:sp>
        <p:nvSpPr>
          <p:cNvPr id="35846" name="Line 11"/>
          <p:cNvSpPr>
            <a:spLocks noChangeShapeType="1"/>
          </p:cNvSpPr>
          <p:nvPr/>
        </p:nvSpPr>
        <p:spPr bwMode="auto">
          <a:xfrm flipH="1" flipV="1">
            <a:off x="6392227" y="1212424"/>
            <a:ext cx="514350" cy="554831"/>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5847" name="Line 12"/>
          <p:cNvSpPr>
            <a:spLocks noChangeShapeType="1"/>
          </p:cNvSpPr>
          <p:nvPr/>
        </p:nvSpPr>
        <p:spPr bwMode="auto">
          <a:xfrm flipH="1">
            <a:off x="5373360" y="1234832"/>
            <a:ext cx="1018867" cy="557213"/>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5848" name="Line 13"/>
          <p:cNvSpPr>
            <a:spLocks noChangeShapeType="1"/>
          </p:cNvSpPr>
          <p:nvPr/>
        </p:nvSpPr>
        <p:spPr bwMode="auto">
          <a:xfrm flipH="1">
            <a:off x="2252545" y="2650222"/>
            <a:ext cx="978843" cy="476044"/>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5852" name="Rectangle 35"/>
          <p:cNvSpPr>
            <a:spLocks noChangeArrowheads="1"/>
          </p:cNvSpPr>
          <p:nvPr/>
        </p:nvSpPr>
        <p:spPr bwMode="auto">
          <a:xfrm>
            <a:off x="1827322" y="4192242"/>
            <a:ext cx="21967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tIns="0" bIns="0">
            <a:spAutoFit/>
          </a:bodyPr>
          <a:lstStyle/>
          <a:p>
            <a:pPr algn="l"/>
            <a:r>
              <a:rPr lang="en-US" sz="1350" dirty="0">
                <a:solidFill>
                  <a:srgbClr val="D33819"/>
                </a:solidFill>
              </a:rPr>
              <a:t>Example policy period</a:t>
            </a:r>
          </a:p>
        </p:txBody>
      </p:sp>
      <p:sp>
        <p:nvSpPr>
          <p:cNvPr id="35855" name="Rectangle 38"/>
          <p:cNvSpPr>
            <a:spLocks noChangeArrowheads="1"/>
          </p:cNvSpPr>
          <p:nvPr/>
        </p:nvSpPr>
        <p:spPr bwMode="auto">
          <a:xfrm>
            <a:off x="5785248" y="4169569"/>
            <a:ext cx="21967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tIns="0" bIns="0">
            <a:spAutoFit/>
          </a:bodyPr>
          <a:lstStyle/>
          <a:p>
            <a:pPr algn="l"/>
            <a:r>
              <a:rPr lang="en-US" sz="1350">
                <a:solidFill>
                  <a:srgbClr val="D33819"/>
                </a:solidFill>
              </a:rPr>
              <a:t>"Blackout window"</a:t>
            </a:r>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431" y="1685450"/>
            <a:ext cx="1202437" cy="2288509"/>
          </a:xfrm>
          <a:prstGeom prst="rect">
            <a:avLst/>
          </a:prstGeom>
          <a:noFill/>
          <a:ln w="9525">
            <a:solidFill>
              <a:schemeClr val="tx2"/>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4" name="Picture 3"/>
          <p:cNvPicPr>
            <a:picLocks noChangeAspect="1"/>
          </p:cNvPicPr>
          <p:nvPr/>
        </p:nvPicPr>
        <p:blipFill>
          <a:blip r:embed="rId5"/>
          <a:stretch>
            <a:fillRect/>
          </a:stretch>
        </p:blipFill>
        <p:spPr>
          <a:xfrm>
            <a:off x="3043957" y="1345719"/>
            <a:ext cx="3071208" cy="1626957"/>
          </a:xfrm>
          <a:prstGeom prst="rect">
            <a:avLst/>
          </a:prstGeom>
          <a:ln>
            <a:solidFill>
              <a:schemeClr val="tx2"/>
            </a:solidFill>
          </a:ln>
        </p:spPr>
      </p:pic>
      <p:grpSp>
        <p:nvGrpSpPr>
          <p:cNvPr id="41" name="Group 14"/>
          <p:cNvGrpSpPr>
            <a:grpSpLocks/>
          </p:cNvGrpSpPr>
          <p:nvPr/>
        </p:nvGrpSpPr>
        <p:grpSpPr bwMode="auto">
          <a:xfrm>
            <a:off x="3378315" y="3829844"/>
            <a:ext cx="2736850" cy="679450"/>
            <a:chOff x="3876" y="172"/>
            <a:chExt cx="1724" cy="428"/>
          </a:xfrm>
        </p:grpSpPr>
        <p:sp>
          <p:nvSpPr>
            <p:cNvPr id="42" name="Text Box 15"/>
            <p:cNvSpPr txBox="1">
              <a:spLocks noChangeArrowheads="1"/>
            </p:cNvSpPr>
            <p:nvPr/>
          </p:nvSpPr>
          <p:spPr bwMode="auto">
            <a:xfrm>
              <a:off x="3876" y="172"/>
              <a:ext cx="7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tx2"/>
                  </a:solidFill>
                </a:rPr>
                <a:t>21 Mar '10</a:t>
              </a:r>
            </a:p>
          </p:txBody>
        </p:sp>
        <p:sp>
          <p:nvSpPr>
            <p:cNvPr id="44" name="Text Box 16"/>
            <p:cNvSpPr txBox="1">
              <a:spLocks noChangeArrowheads="1"/>
            </p:cNvSpPr>
            <p:nvPr/>
          </p:nvSpPr>
          <p:spPr bwMode="auto">
            <a:xfrm>
              <a:off x="4876" y="172"/>
              <a:ext cx="7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tx2"/>
                  </a:solidFill>
                </a:rPr>
                <a:t>21 Mar </a:t>
              </a:r>
              <a:r>
                <a:rPr lang="en-US" sz="1400" dirty="0">
                  <a:solidFill>
                    <a:schemeClr val="tx2"/>
                  </a:solidFill>
                  <a:cs typeface="Arial" charset="0"/>
                </a:rPr>
                <a:t>'</a:t>
              </a:r>
              <a:r>
                <a:rPr lang="en-US" sz="1400" dirty="0">
                  <a:solidFill>
                    <a:schemeClr val="tx2"/>
                  </a:solidFill>
                </a:rPr>
                <a:t>11</a:t>
              </a:r>
            </a:p>
          </p:txBody>
        </p:sp>
        <p:grpSp>
          <p:nvGrpSpPr>
            <p:cNvPr id="45" name="Group 17"/>
            <p:cNvGrpSpPr>
              <a:grpSpLocks/>
            </p:cNvGrpSpPr>
            <p:nvPr/>
          </p:nvGrpSpPr>
          <p:grpSpPr bwMode="auto">
            <a:xfrm>
              <a:off x="4233" y="273"/>
              <a:ext cx="1009" cy="327"/>
              <a:chOff x="973" y="2025"/>
              <a:chExt cx="1009" cy="327"/>
            </a:xfrm>
          </p:grpSpPr>
          <p:grpSp>
            <p:nvGrpSpPr>
              <p:cNvPr id="46" name="Group 18"/>
              <p:cNvGrpSpPr>
                <a:grpSpLocks/>
              </p:cNvGrpSpPr>
              <p:nvPr/>
            </p:nvGrpSpPr>
            <p:grpSpPr bwMode="auto">
              <a:xfrm>
                <a:off x="973" y="2069"/>
                <a:ext cx="1009" cy="206"/>
                <a:chOff x="711" y="2016"/>
                <a:chExt cx="1271" cy="259"/>
              </a:xfrm>
            </p:grpSpPr>
            <p:sp>
              <p:nvSpPr>
                <p:cNvPr id="57" name="Line 19"/>
                <p:cNvSpPr>
                  <a:spLocks noChangeShapeType="1"/>
                </p:cNvSpPr>
                <p:nvPr/>
              </p:nvSpPr>
              <p:spPr bwMode="auto">
                <a:xfrm flipV="1">
                  <a:off x="711" y="2016"/>
                  <a:ext cx="0" cy="25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58" name="Group 20"/>
                <p:cNvGrpSpPr>
                  <a:grpSpLocks/>
                </p:cNvGrpSpPr>
                <p:nvPr/>
              </p:nvGrpSpPr>
              <p:grpSpPr bwMode="auto">
                <a:xfrm>
                  <a:off x="716" y="2016"/>
                  <a:ext cx="1266" cy="259"/>
                  <a:chOff x="716" y="2016"/>
                  <a:chExt cx="1266" cy="259"/>
                </a:xfrm>
              </p:grpSpPr>
              <p:sp>
                <p:nvSpPr>
                  <p:cNvPr id="59" name="Rectangle 21"/>
                  <p:cNvSpPr>
                    <a:spLocks noChangeArrowheads="1"/>
                  </p:cNvSpPr>
                  <p:nvPr/>
                </p:nvSpPr>
                <p:spPr bwMode="auto">
                  <a:xfrm>
                    <a:off x="716" y="2122"/>
                    <a:ext cx="1266" cy="153"/>
                  </a:xfrm>
                  <a:prstGeom prst="rect">
                    <a:avLst/>
                  </a:prstGeom>
                  <a:solidFill>
                    <a:srgbClr val="FFCC99"/>
                  </a:solidFill>
                  <a:ln w="12700" algn="ctr">
                    <a:solidFill>
                      <a:schemeClr val="tx2"/>
                    </a:solidFill>
                    <a:miter lim="800000"/>
                    <a:headEnd/>
                    <a:tailEnd/>
                  </a:ln>
                </p:spPr>
                <p:txBody>
                  <a:bodyPr wrap="none" lIns="0" tIns="0" rIns="0" bIns="0" anchor="ctr">
                    <a:spAutoFit/>
                  </a:bodyPr>
                  <a:lstStyle/>
                  <a:p>
                    <a:endParaRPr lang="en-US"/>
                  </a:p>
                </p:txBody>
              </p:sp>
              <p:sp>
                <p:nvSpPr>
                  <p:cNvPr id="60" name="Line 22"/>
                  <p:cNvSpPr>
                    <a:spLocks noChangeShapeType="1"/>
                  </p:cNvSpPr>
                  <p:nvPr/>
                </p:nvSpPr>
                <p:spPr bwMode="auto">
                  <a:xfrm flipV="1">
                    <a:off x="1982" y="2016"/>
                    <a:ext cx="0" cy="25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7" name="Group 23"/>
              <p:cNvGrpSpPr>
                <a:grpSpLocks/>
              </p:cNvGrpSpPr>
              <p:nvPr/>
            </p:nvGrpSpPr>
            <p:grpSpPr bwMode="auto">
              <a:xfrm>
                <a:off x="1332" y="2025"/>
                <a:ext cx="291" cy="327"/>
                <a:chOff x="2324" y="435"/>
                <a:chExt cx="933" cy="1052"/>
              </a:xfrm>
            </p:grpSpPr>
            <p:sp>
              <p:nvSpPr>
                <p:cNvPr id="48" name="AutoShape 2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tx2"/>
                  </a:solidFill>
                  <a:round/>
                  <a:headEnd/>
                  <a:tailEnd/>
                </a:ln>
              </p:spPr>
              <p:txBody>
                <a:bodyPr lIns="0" tIns="0" rIns="0" bIns="0" anchor="ctr">
                  <a:spAutoFit/>
                </a:bodyPr>
                <a:lstStyle/>
                <a:p>
                  <a:endParaRPr lang="en-US"/>
                </a:p>
              </p:txBody>
            </p:sp>
            <p:sp>
              <p:nvSpPr>
                <p:cNvPr id="49" name="Freeform 2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0" name="Freeform 2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1" name="Freeform 2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2" name="Group 28"/>
                <p:cNvGrpSpPr>
                  <a:grpSpLocks/>
                </p:cNvGrpSpPr>
                <p:nvPr/>
              </p:nvGrpSpPr>
              <p:grpSpPr bwMode="auto">
                <a:xfrm>
                  <a:off x="2889" y="957"/>
                  <a:ext cx="348" cy="510"/>
                  <a:chOff x="2784" y="3210"/>
                  <a:chExt cx="523" cy="772"/>
                </a:xfrm>
              </p:grpSpPr>
              <p:sp>
                <p:nvSpPr>
                  <p:cNvPr id="53" name="AutoShape 2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3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5" name="AutoShape 3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6" name="Oval 3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grpSp>
      <p:cxnSp>
        <p:nvCxnSpPr>
          <p:cNvPr id="6" name="Straight Connector 5"/>
          <p:cNvCxnSpPr/>
          <p:nvPr/>
        </p:nvCxnSpPr>
        <p:spPr>
          <a:xfrm>
            <a:off x="5572637" y="4287722"/>
            <a:ext cx="301878" cy="548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623591" y="4290634"/>
            <a:ext cx="301878" cy="548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0205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Payment plan – invoicing window</a:t>
            </a:r>
            <a:br>
              <a:rPr lang="en-US" smtClean="0"/>
            </a:br>
            <a:r>
              <a:rPr lang="en-US" sz="2100"/>
              <a:t>Item Placement Cutoff Date</a:t>
            </a:r>
          </a:p>
        </p:txBody>
      </p:sp>
      <p:sp>
        <p:nvSpPr>
          <p:cNvPr id="36867" name="Rectangle 8"/>
          <p:cNvSpPr>
            <a:spLocks noChangeArrowheads="1"/>
          </p:cNvSpPr>
          <p:nvPr/>
        </p:nvSpPr>
        <p:spPr bwMode="auto">
          <a:xfrm>
            <a:off x="384048" y="1163373"/>
            <a:ext cx="4117672" cy="761747"/>
          </a:xfrm>
          <a:prstGeom prst="rect">
            <a:avLst/>
          </a:prstGeom>
          <a:solidFill>
            <a:schemeClr val="bg2">
              <a:lumMod val="95000"/>
            </a:schemeClr>
          </a:solidFill>
          <a:ln>
            <a:noFill/>
          </a:ln>
          <a:extLst/>
        </p:spPr>
        <p:txBody>
          <a:bodyPr wrap="square" tIns="0" bIns="0">
            <a:spAutoFit/>
          </a:bodyPr>
          <a:lstStyle/>
          <a:p>
            <a:pPr algn="l"/>
            <a:r>
              <a:rPr lang="en-US" sz="1650" dirty="0">
                <a:solidFill>
                  <a:schemeClr val="accent1">
                    <a:lumMod val="90000"/>
                    <a:lumOff val="10000"/>
                  </a:schemeClr>
                </a:solidFill>
              </a:rPr>
              <a:t>Item Placement Cutoff Date defines how the item event date is used when invoice items are placed on invoices</a:t>
            </a:r>
          </a:p>
        </p:txBody>
      </p:sp>
      <p:grpSp>
        <p:nvGrpSpPr>
          <p:cNvPr id="36868" name="Group 6"/>
          <p:cNvGrpSpPr>
            <a:grpSpLocks/>
          </p:cNvGrpSpPr>
          <p:nvPr/>
        </p:nvGrpSpPr>
        <p:grpSpPr bwMode="auto">
          <a:xfrm>
            <a:off x="4088607" y="2395543"/>
            <a:ext cx="736997" cy="230982"/>
            <a:chOff x="391" y="1277"/>
            <a:chExt cx="619" cy="194"/>
          </a:xfrm>
        </p:grpSpPr>
        <p:sp>
          <p:nvSpPr>
            <p:cNvPr id="36884" name="Rectangle 7"/>
            <p:cNvSpPr>
              <a:spLocks noChangeArrowheads="1"/>
            </p:cNvSpPr>
            <p:nvPr/>
          </p:nvSpPr>
          <p:spPr bwMode="auto">
            <a:xfrm>
              <a:off x="391" y="1285"/>
              <a:ext cx="619" cy="174"/>
            </a:xfrm>
            <a:prstGeom prst="rect">
              <a:avLst/>
            </a:prstGeom>
            <a:solidFill>
              <a:srgbClr val="CCECFF"/>
            </a:solidFill>
            <a:ln w="9525" algn="ctr">
              <a:solidFill>
                <a:schemeClr val="tx2"/>
              </a:solidFill>
              <a:miter lim="800000"/>
              <a:headEnd/>
              <a:tailEnd/>
            </a:ln>
          </p:spPr>
          <p:txBody>
            <a:bodyPr lIns="0" tIns="0" rIns="0" bIns="0" anchor="ctr">
              <a:spAutoFit/>
            </a:bodyPr>
            <a:lstStyle/>
            <a:p>
              <a:endParaRPr lang="en-US" sz="1350"/>
            </a:p>
          </p:txBody>
        </p:sp>
        <p:sp>
          <p:nvSpPr>
            <p:cNvPr id="36885" name="Rectangle 8"/>
            <p:cNvSpPr>
              <a:spLocks noChangeArrowheads="1"/>
            </p:cNvSpPr>
            <p:nvPr/>
          </p:nvSpPr>
          <p:spPr bwMode="auto">
            <a:xfrm>
              <a:off x="514" y="1322"/>
              <a:ext cx="217" cy="104"/>
            </a:xfrm>
            <a:prstGeom prst="rect">
              <a:avLst/>
            </a:prstGeom>
            <a:solidFill>
              <a:schemeClr val="tx2"/>
            </a:solidFill>
            <a:ln w="9525" algn="ctr">
              <a:solidFill>
                <a:schemeClr val="bg1"/>
              </a:solidFill>
              <a:miter lim="800000"/>
              <a:headEnd/>
              <a:tailEnd/>
            </a:ln>
          </p:spPr>
          <p:txBody>
            <a:bodyPr wrap="square" lIns="0" tIns="0" rIns="0" bIns="0" anchor="ctr">
              <a:spAutoFit/>
            </a:bodyPr>
            <a:lstStyle/>
            <a:p>
              <a:endParaRPr lang="en-US" sz="1350"/>
            </a:p>
          </p:txBody>
        </p:sp>
        <p:sp>
          <p:nvSpPr>
            <p:cNvPr id="36886" name="Text Box 9"/>
            <p:cNvSpPr txBox="1">
              <a:spLocks noChangeArrowheads="1"/>
            </p:cNvSpPr>
            <p:nvPr/>
          </p:nvSpPr>
          <p:spPr bwMode="auto">
            <a:xfrm>
              <a:off x="810" y="1277"/>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500" dirty="0">
                  <a:solidFill>
                    <a:schemeClr val="tx2"/>
                  </a:solidFill>
                </a:rPr>
                <a:t>$</a:t>
              </a:r>
            </a:p>
          </p:txBody>
        </p:sp>
      </p:grpSp>
      <p:sp>
        <p:nvSpPr>
          <p:cNvPr id="36869" name="Text Box 10"/>
          <p:cNvSpPr txBox="1">
            <a:spLocks noChangeArrowheads="1"/>
          </p:cNvSpPr>
          <p:nvPr/>
        </p:nvSpPr>
        <p:spPr bwMode="auto">
          <a:xfrm>
            <a:off x="705929" y="2247810"/>
            <a:ext cx="3687365" cy="2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90000"/>
              </a:lnSpc>
            </a:pPr>
            <a:r>
              <a:rPr lang="en-US" sz="1650" dirty="0">
                <a:solidFill>
                  <a:schemeClr val="accent1">
                    <a:lumMod val="90000"/>
                    <a:lumOff val="10000"/>
                  </a:schemeClr>
                </a:solidFill>
              </a:rPr>
              <a:t> Given: Item event date of 20 Oct</a:t>
            </a:r>
          </a:p>
        </p:txBody>
      </p:sp>
      <p:sp>
        <p:nvSpPr>
          <p:cNvPr id="36870" name="Text Box 70"/>
          <p:cNvSpPr txBox="1">
            <a:spLocks noChangeArrowheads="1"/>
          </p:cNvSpPr>
          <p:nvPr/>
        </p:nvSpPr>
        <p:spPr bwMode="auto">
          <a:xfrm>
            <a:off x="3049192" y="4283869"/>
            <a:ext cx="6114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chemeClr val="tx2"/>
                </a:solidFill>
              </a:rPr>
              <a:t>15 Oct</a:t>
            </a:r>
            <a:r>
              <a:rPr lang="en-US" sz="1200" dirty="0"/>
              <a:t/>
            </a:r>
            <a:br>
              <a:rPr lang="en-US" sz="1200" dirty="0"/>
            </a:br>
            <a:r>
              <a:rPr lang="en-US" sz="1200" dirty="0">
                <a:solidFill>
                  <a:srgbClr val="D33819"/>
                </a:solidFill>
              </a:rPr>
              <a:t>22 Oct </a:t>
            </a:r>
            <a:r>
              <a:rPr lang="en-US" sz="1200" dirty="0">
                <a:solidFill>
                  <a:schemeClr val="bg1"/>
                </a:solidFill>
              </a:rPr>
              <a:t/>
            </a:r>
            <a:br>
              <a:rPr lang="en-US" sz="1200" dirty="0">
                <a:solidFill>
                  <a:schemeClr val="bg1"/>
                </a:solidFill>
              </a:rPr>
            </a:br>
            <a:endParaRPr lang="en-US" sz="1200" dirty="0">
              <a:solidFill>
                <a:schemeClr val="bg1"/>
              </a:solidFill>
            </a:endParaRPr>
          </a:p>
        </p:txBody>
      </p:sp>
      <p:sp>
        <p:nvSpPr>
          <p:cNvPr id="36871" name="Text Box 201"/>
          <p:cNvSpPr txBox="1">
            <a:spLocks noChangeArrowheads="1"/>
          </p:cNvSpPr>
          <p:nvPr/>
        </p:nvSpPr>
        <p:spPr bwMode="auto">
          <a:xfrm>
            <a:off x="2424364" y="4283869"/>
            <a:ext cx="605778"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chemeClr val="tx2"/>
                </a:solidFill>
              </a:rPr>
              <a:t>Billed</a:t>
            </a:r>
            <a:r>
              <a:rPr lang="en-US" sz="1200" dirty="0">
                <a:solidFill>
                  <a:schemeClr val="bg1"/>
                </a:solidFill>
              </a:rPr>
              <a:t>:</a:t>
            </a:r>
            <a:br>
              <a:rPr lang="en-US" sz="1200" dirty="0">
                <a:solidFill>
                  <a:schemeClr val="bg1"/>
                </a:solidFill>
              </a:rPr>
            </a:br>
            <a:r>
              <a:rPr lang="en-US" sz="1200" dirty="0">
                <a:solidFill>
                  <a:srgbClr val="D33819"/>
                </a:solidFill>
              </a:rPr>
              <a:t>Due: </a:t>
            </a:r>
            <a:r>
              <a:rPr lang="en-US" sz="1050" dirty="0">
                <a:solidFill>
                  <a:srgbClr val="D33819"/>
                </a:solidFill>
              </a:rPr>
              <a:t/>
            </a:r>
            <a:br>
              <a:rPr lang="en-US" sz="1050" dirty="0">
                <a:solidFill>
                  <a:srgbClr val="D33819"/>
                </a:solidFill>
              </a:rPr>
            </a:br>
            <a:endParaRPr lang="en-US" sz="1050" dirty="0">
              <a:solidFill>
                <a:srgbClr val="D33819"/>
              </a:solidFill>
            </a:endParaRPr>
          </a:p>
        </p:txBody>
      </p:sp>
      <p:sp>
        <p:nvSpPr>
          <p:cNvPr id="36872" name="Line 13"/>
          <p:cNvSpPr>
            <a:spLocks noChangeShapeType="1"/>
          </p:cNvSpPr>
          <p:nvPr/>
        </p:nvSpPr>
        <p:spPr bwMode="auto">
          <a:xfrm flipH="1">
            <a:off x="3227785" y="2616994"/>
            <a:ext cx="1128713" cy="1116806"/>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pic>
        <p:nvPicPr>
          <p:cNvPr id="3687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332" y="3767137"/>
            <a:ext cx="432197" cy="4917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687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703" y="3767137"/>
            <a:ext cx="432197" cy="4917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9" name="Line 24"/>
          <p:cNvSpPr>
            <a:spLocks noChangeShapeType="1"/>
          </p:cNvSpPr>
          <p:nvPr/>
        </p:nvSpPr>
        <p:spPr bwMode="auto">
          <a:xfrm>
            <a:off x="4352925" y="2616994"/>
            <a:ext cx="1128713" cy="1116806"/>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6880" name="Text Box 22"/>
          <p:cNvSpPr txBox="1">
            <a:spLocks noChangeArrowheads="1"/>
          </p:cNvSpPr>
          <p:nvPr/>
        </p:nvSpPr>
        <p:spPr bwMode="auto">
          <a:xfrm>
            <a:off x="4282679" y="3050070"/>
            <a:ext cx="3408759" cy="560923"/>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90000"/>
              </a:lnSpc>
            </a:pPr>
            <a:r>
              <a:rPr lang="en-US" sz="1350">
                <a:solidFill>
                  <a:srgbClr val="D33819"/>
                </a:solidFill>
              </a:rPr>
              <a:t>20 Oct is greater than bill date of 15 Oct but less than bill date of 15 Nov, so item goes on this invoice</a:t>
            </a:r>
          </a:p>
        </p:txBody>
      </p:sp>
      <p:sp>
        <p:nvSpPr>
          <p:cNvPr id="36881" name="Text Box 23"/>
          <p:cNvSpPr txBox="1">
            <a:spLocks noChangeArrowheads="1"/>
          </p:cNvSpPr>
          <p:nvPr/>
        </p:nvSpPr>
        <p:spPr bwMode="auto">
          <a:xfrm>
            <a:off x="1739504" y="3050070"/>
            <a:ext cx="2426494" cy="560923"/>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90000"/>
              </a:lnSpc>
            </a:pPr>
            <a:r>
              <a:rPr lang="en-US" sz="1350" dirty="0">
                <a:solidFill>
                  <a:srgbClr val="04628C"/>
                </a:solidFill>
              </a:rPr>
              <a:t>20 Oct is on or before due date of 22 Oct, so item goes on this invoice</a:t>
            </a:r>
          </a:p>
        </p:txBody>
      </p:sp>
      <p:sp>
        <p:nvSpPr>
          <p:cNvPr id="28" name="Text Box 70"/>
          <p:cNvSpPr txBox="1">
            <a:spLocks noChangeArrowheads="1"/>
          </p:cNvSpPr>
          <p:nvPr/>
        </p:nvSpPr>
        <p:spPr bwMode="auto">
          <a:xfrm>
            <a:off x="5225654" y="4283869"/>
            <a:ext cx="6114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chemeClr val="tx2"/>
                </a:solidFill>
              </a:rPr>
              <a:t>15 Nov</a:t>
            </a:r>
            <a:r>
              <a:rPr lang="en-US" sz="1200" dirty="0"/>
              <a:t/>
            </a:r>
            <a:br>
              <a:rPr lang="en-US" sz="1200" dirty="0"/>
            </a:br>
            <a:r>
              <a:rPr lang="en-US" sz="1200" dirty="0">
                <a:solidFill>
                  <a:srgbClr val="D33819"/>
                </a:solidFill>
              </a:rPr>
              <a:t>22 Nov </a:t>
            </a:r>
            <a:r>
              <a:rPr lang="en-US" sz="1200" dirty="0">
                <a:solidFill>
                  <a:schemeClr val="bg1"/>
                </a:solidFill>
              </a:rPr>
              <a:t/>
            </a:r>
            <a:br>
              <a:rPr lang="en-US" sz="1200" dirty="0">
                <a:solidFill>
                  <a:schemeClr val="bg1"/>
                </a:solidFill>
              </a:rPr>
            </a:br>
            <a:endParaRPr lang="en-US" sz="1200" dirty="0">
              <a:solidFill>
                <a:schemeClr val="bg1"/>
              </a:solidFill>
            </a:endParaRPr>
          </a:p>
        </p:txBody>
      </p:sp>
      <p:sp>
        <p:nvSpPr>
          <p:cNvPr id="29" name="Text Box 201"/>
          <p:cNvSpPr txBox="1">
            <a:spLocks noChangeArrowheads="1"/>
          </p:cNvSpPr>
          <p:nvPr/>
        </p:nvSpPr>
        <p:spPr bwMode="auto">
          <a:xfrm>
            <a:off x="4619876" y="4283869"/>
            <a:ext cx="605778"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chemeClr val="tx2"/>
                </a:solidFill>
              </a:rPr>
              <a:t>Billed:</a:t>
            </a:r>
            <a:r>
              <a:rPr lang="en-US" sz="1200" dirty="0">
                <a:solidFill>
                  <a:schemeClr val="bg1"/>
                </a:solidFill>
              </a:rPr>
              <a:t/>
            </a:r>
            <a:br>
              <a:rPr lang="en-US" sz="1200" dirty="0">
                <a:solidFill>
                  <a:schemeClr val="bg1"/>
                </a:solidFill>
              </a:rPr>
            </a:br>
            <a:r>
              <a:rPr lang="en-US" sz="1200" dirty="0">
                <a:solidFill>
                  <a:srgbClr val="D33819"/>
                </a:solidFill>
              </a:rPr>
              <a:t>Due: </a:t>
            </a:r>
            <a:r>
              <a:rPr lang="en-US" sz="1050" dirty="0">
                <a:solidFill>
                  <a:srgbClr val="D33819"/>
                </a:solidFill>
              </a:rPr>
              <a:t/>
            </a:r>
            <a:br>
              <a:rPr lang="en-US" sz="1050" dirty="0">
                <a:solidFill>
                  <a:srgbClr val="D33819"/>
                </a:solidFill>
              </a:rPr>
            </a:br>
            <a:endParaRPr lang="en-US" sz="1050" dirty="0">
              <a:solidFill>
                <a:srgbClr val="D33819"/>
              </a:solidFill>
            </a:endParaRPr>
          </a:p>
        </p:txBody>
      </p:sp>
      <p:pic>
        <p:nvPicPr>
          <p:cNvPr id="2" name="Picture 1"/>
          <p:cNvPicPr>
            <a:picLocks noChangeAspect="1"/>
          </p:cNvPicPr>
          <p:nvPr/>
        </p:nvPicPr>
        <p:blipFill>
          <a:blip r:embed="rId4"/>
          <a:stretch>
            <a:fillRect/>
          </a:stretch>
        </p:blipFill>
        <p:spPr>
          <a:xfrm>
            <a:off x="5011719" y="701088"/>
            <a:ext cx="2877152" cy="1697196"/>
          </a:xfrm>
          <a:prstGeom prst="rect">
            <a:avLst/>
          </a:prstGeom>
          <a:ln>
            <a:solidFill>
              <a:schemeClr val="tx2"/>
            </a:solidFill>
          </a:ln>
        </p:spPr>
      </p:pic>
      <p:pic>
        <p:nvPicPr>
          <p:cNvPr id="3" name="Picture 2"/>
          <p:cNvPicPr>
            <a:picLocks noChangeAspect="1"/>
          </p:cNvPicPr>
          <p:nvPr/>
        </p:nvPicPr>
        <p:blipFill>
          <a:blip r:embed="rId5"/>
          <a:stretch>
            <a:fillRect/>
          </a:stretch>
        </p:blipFill>
        <p:spPr>
          <a:xfrm>
            <a:off x="4953001" y="2633354"/>
            <a:ext cx="3267075" cy="276225"/>
          </a:xfrm>
          <a:prstGeom prst="rect">
            <a:avLst/>
          </a:prstGeom>
        </p:spPr>
      </p:pic>
      <p:pic>
        <p:nvPicPr>
          <p:cNvPr id="4" name="Picture 3"/>
          <p:cNvPicPr>
            <a:picLocks noChangeAspect="1"/>
          </p:cNvPicPr>
          <p:nvPr/>
        </p:nvPicPr>
        <p:blipFill>
          <a:blip r:embed="rId6"/>
          <a:stretch>
            <a:fillRect/>
          </a:stretch>
        </p:blipFill>
        <p:spPr>
          <a:xfrm>
            <a:off x="696509" y="2660207"/>
            <a:ext cx="3238500" cy="257175"/>
          </a:xfrm>
          <a:prstGeom prst="rect">
            <a:avLst/>
          </a:prstGeom>
        </p:spPr>
      </p:pic>
    </p:spTree>
    <p:extLst>
      <p:ext uri="{BB962C8B-B14F-4D97-AF65-F5344CB8AC3E}">
        <p14:creationId xmlns:p14="http://schemas.microsoft.com/office/powerpoint/2010/main" val="41363525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Payment interval details</a:t>
            </a:r>
          </a:p>
        </p:txBody>
      </p:sp>
      <p:sp>
        <p:nvSpPr>
          <p:cNvPr id="37891" name="Rectangle 3"/>
          <p:cNvSpPr>
            <a:spLocks noGrp="1" noChangeArrowheads="1"/>
          </p:cNvSpPr>
          <p:nvPr>
            <p:ph idx="1"/>
          </p:nvPr>
        </p:nvSpPr>
        <p:spPr>
          <a:xfrm>
            <a:off x="384048" y="895350"/>
            <a:ext cx="7962162" cy="900113"/>
          </a:xfrm>
        </p:spPr>
        <p:txBody>
          <a:bodyPr>
            <a:normAutofit/>
          </a:bodyPr>
          <a:lstStyle/>
          <a:p>
            <a:pPr lvl="1">
              <a:buFont typeface="Arial" charset="0"/>
              <a:buChar char="•"/>
            </a:pPr>
            <a:r>
              <a:rPr lang="en-US" sz="1600" dirty="0" smtClean="0"/>
              <a:t>Payment Interval on payment plan determines invoice stream</a:t>
            </a:r>
          </a:p>
          <a:p>
            <a:pPr lvl="1">
              <a:buFont typeface="Arial" charset="0"/>
              <a:buChar char="•"/>
            </a:pPr>
            <a:r>
              <a:rPr lang="en-US" sz="1600" dirty="0" smtClean="0"/>
              <a:t>Invoices Fixed On fields on account determine timing and frequency of invoices </a:t>
            </a:r>
          </a:p>
        </p:txBody>
      </p:sp>
      <p:graphicFrame>
        <p:nvGraphicFramePr>
          <p:cNvPr id="41" name="Group 66"/>
          <p:cNvGraphicFramePr>
            <a:graphicFrameLocks noGrp="1"/>
          </p:cNvGraphicFramePr>
          <p:nvPr>
            <p:extLst>
              <p:ext uri="{D42A27DB-BD31-4B8C-83A1-F6EECF244321}">
                <p14:modId xmlns:p14="http://schemas.microsoft.com/office/powerpoint/2010/main" val="3125610610"/>
              </p:ext>
            </p:extLst>
          </p:nvPr>
        </p:nvGraphicFramePr>
        <p:xfrm>
          <a:off x="1463278" y="1683544"/>
          <a:ext cx="6261496" cy="3001567"/>
        </p:xfrm>
        <a:graphic>
          <a:graphicData uri="http://schemas.openxmlformats.org/drawingml/2006/table">
            <a:tbl>
              <a:tblPr/>
              <a:tblGrid>
                <a:gridCol w="1096565">
                  <a:extLst>
                    <a:ext uri="{9D8B030D-6E8A-4147-A177-3AD203B41FA5}">
                      <a16:colId xmlns:a16="http://schemas.microsoft.com/office/drawing/2014/main" val="20000"/>
                    </a:ext>
                  </a:extLst>
                </a:gridCol>
                <a:gridCol w="1003697">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656159">
                  <a:extLst>
                    <a:ext uri="{9D8B030D-6E8A-4147-A177-3AD203B41FA5}">
                      <a16:colId xmlns:a16="http://schemas.microsoft.com/office/drawing/2014/main" val="20004"/>
                    </a:ext>
                  </a:extLst>
                </a:gridCol>
              </a:tblGrid>
              <a:tr h="1500783">
                <a:tc>
                  <a:txBody>
                    <a:bodyPr/>
                    <a:lstStyle/>
                    <a:p>
                      <a:pPr marL="63500" marR="0" lvl="0" indent="-3175" algn="l" defTabSz="914400" rtl="0" eaLnBrk="0" fontAlgn="base" latinLnBrk="0" hangingPunct="0">
                        <a:lnSpc>
                          <a:spcPct val="90000"/>
                        </a:lnSpc>
                        <a:spcBef>
                          <a:spcPct val="40000"/>
                        </a:spcBef>
                        <a:spcAft>
                          <a:spcPct val="0"/>
                        </a:spcAft>
                        <a:buClr>
                          <a:srgbClr val="0146AD"/>
                        </a:buClr>
                        <a:buSzTx/>
                        <a:buFont typeface="Wingdings 3" pitchFamily="18" charset="2"/>
                        <a:buNone/>
                        <a:tabLst/>
                      </a:pPr>
                      <a:endParaRPr kumimoji="0" lang="en-US" sz="1400" b="1" i="0" u="none" strike="noStrike" cap="none" normalizeH="0" baseline="0" dirty="0" smtClean="0">
                        <a:ln>
                          <a:noFill/>
                        </a:ln>
                        <a:solidFill>
                          <a:schemeClr val="accent1">
                            <a:lumMod val="90000"/>
                            <a:lumOff val="10000"/>
                          </a:schemeClr>
                        </a:solidFill>
                        <a:effectLst/>
                        <a:latin typeface="Arial" charset="0"/>
                      </a:endParaRPr>
                    </a:p>
                    <a:p>
                      <a:pPr marL="63500" marR="0" lvl="0" indent="-3175" algn="l" defTabSz="914400" rtl="0" eaLnBrk="0" fontAlgn="base" latinLnBrk="0" hangingPunct="0">
                        <a:lnSpc>
                          <a:spcPct val="90000"/>
                        </a:lnSpc>
                        <a:spcBef>
                          <a:spcPct val="40000"/>
                        </a:spcBef>
                        <a:spcAft>
                          <a:spcPct val="0"/>
                        </a:spcAft>
                        <a:buClr>
                          <a:srgbClr val="0146AD"/>
                        </a:buClr>
                        <a:buSzTx/>
                        <a:buFont typeface="Wingdings 3" pitchFamily="18" charset="2"/>
                        <a:buNone/>
                        <a:tabLst/>
                      </a:pPr>
                      <a:r>
                        <a:rPr kumimoji="0" lang="en-US" sz="1400" b="1" i="0" u="none" strike="noStrike" cap="none" normalizeH="0" baseline="0" dirty="0" smtClean="0">
                          <a:ln>
                            <a:noFill/>
                          </a:ln>
                          <a:solidFill>
                            <a:schemeClr val="accent1">
                              <a:lumMod val="90000"/>
                              <a:lumOff val="10000"/>
                            </a:schemeClr>
                          </a:solidFill>
                          <a:effectLst/>
                          <a:latin typeface="Arial" charset="0"/>
                        </a:rPr>
                        <a:t>Payment Interval</a:t>
                      </a:r>
                      <a:r>
                        <a:rPr kumimoji="0" lang="en-US" sz="1400" b="0" i="0" u="none" strike="noStrike" cap="none" normalizeH="0" baseline="0" dirty="0" smtClean="0">
                          <a:ln>
                            <a:noFill/>
                          </a:ln>
                          <a:solidFill>
                            <a:schemeClr val="accent1">
                              <a:lumMod val="90000"/>
                              <a:lumOff val="10000"/>
                            </a:schemeClr>
                          </a:solidFill>
                          <a:effectLst/>
                          <a:latin typeface="Arial" charset="0"/>
                        </a:rPr>
                        <a:t> on payment plan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Every week</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Every other week</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Twice per month</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Monthly</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Every other month</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Quarterly</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Every 4 months</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Every 6 months</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Every year</a:t>
                      </a:r>
                      <a:br>
                        <a:rPr kumimoji="0" lang="en-US" sz="1400" b="0" i="0" u="none" strike="noStrike" cap="none" normalizeH="0" baseline="0" dirty="0" smtClean="0">
                          <a:ln>
                            <a:noFill/>
                          </a:ln>
                          <a:solidFill>
                            <a:schemeClr val="accent1">
                              <a:lumMod val="90000"/>
                              <a:lumOff val="10000"/>
                            </a:schemeClr>
                          </a:solidFill>
                          <a:effectLst/>
                          <a:latin typeface="Arial" charset="0"/>
                        </a:rPr>
                      </a:br>
                      <a:r>
                        <a:rPr kumimoji="0" lang="en-US" sz="1400" b="0" i="0" u="none" strike="noStrike" cap="none" normalizeH="0" baseline="0" dirty="0" smtClean="0">
                          <a:ln>
                            <a:noFill/>
                          </a:ln>
                          <a:solidFill>
                            <a:schemeClr val="accent1">
                              <a:lumMod val="90000"/>
                              <a:lumOff val="10000"/>
                            </a:schemeClr>
                          </a:solidFill>
                          <a:effectLst/>
                          <a:latin typeface="Arial" charset="0"/>
                        </a:rPr>
                        <a:t>Every other year</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extLst>
                  <a:ext uri="{0D108BD9-81ED-4DB2-BD59-A6C34878D82A}">
                    <a16:rowId xmlns:a16="http://schemas.microsoft.com/office/drawing/2014/main" val="10000"/>
                  </a:ext>
                </a:extLst>
              </a:tr>
              <a:tr h="857591">
                <a:tc>
                  <a:txBody>
                    <a:bodyPr/>
                    <a:lstStyle/>
                    <a:p>
                      <a:pPr marL="63500" marR="0" lvl="0" indent="-3175" algn="l" defTabSz="914400" rtl="0" eaLnBrk="0" fontAlgn="base" latinLnBrk="0" hangingPunct="0">
                        <a:lnSpc>
                          <a:spcPct val="90000"/>
                        </a:lnSpc>
                        <a:spcBef>
                          <a:spcPct val="40000"/>
                        </a:spcBef>
                        <a:spcAft>
                          <a:spcPct val="0"/>
                        </a:spcAft>
                        <a:buClr>
                          <a:srgbClr val="0146AD"/>
                        </a:buClr>
                        <a:buSzTx/>
                        <a:buFont typeface="Wingdings 3" pitchFamily="18" charset="2"/>
                        <a:buNone/>
                        <a:tabLst/>
                      </a:pPr>
                      <a:r>
                        <a:rPr kumimoji="0" lang="en-US" sz="1300" b="1" i="0" u="none" strike="noStrike" cap="none" normalizeH="0" baseline="0" dirty="0" smtClean="0">
                          <a:ln>
                            <a:noFill/>
                          </a:ln>
                          <a:solidFill>
                            <a:schemeClr val="accent1">
                              <a:lumMod val="90000"/>
                              <a:lumOff val="10000"/>
                            </a:schemeClr>
                          </a:solidFill>
                          <a:effectLst/>
                          <a:latin typeface="Arial" charset="0"/>
                        </a:rPr>
                        <a:t/>
                      </a:r>
                      <a:br>
                        <a:rPr kumimoji="0" lang="en-US" sz="1300" b="1" i="0" u="none" strike="noStrike" cap="none" normalizeH="0" baseline="0" dirty="0" smtClean="0">
                          <a:ln>
                            <a:noFill/>
                          </a:ln>
                          <a:solidFill>
                            <a:schemeClr val="accent1">
                              <a:lumMod val="90000"/>
                              <a:lumOff val="10000"/>
                            </a:schemeClr>
                          </a:solidFill>
                          <a:effectLst/>
                          <a:latin typeface="Arial" charset="0"/>
                        </a:rPr>
                      </a:br>
                      <a:r>
                        <a:rPr kumimoji="0" lang="en-US" sz="1400" b="1" i="0" u="none" strike="noStrike" cap="none" normalizeH="0" baseline="0" dirty="0" smtClean="0">
                          <a:ln>
                            <a:noFill/>
                          </a:ln>
                          <a:solidFill>
                            <a:schemeClr val="accent1">
                              <a:lumMod val="90000"/>
                              <a:lumOff val="10000"/>
                            </a:schemeClr>
                          </a:solidFill>
                          <a:effectLst/>
                          <a:latin typeface="Arial" charset="0"/>
                        </a:rPr>
                        <a:t>Invoices Fixed On </a:t>
                      </a:r>
                      <a:r>
                        <a:rPr kumimoji="0" lang="en-US" sz="1400" b="0" i="0" u="none" strike="noStrike" cap="none" normalizeH="0" baseline="0" dirty="0" err="1" smtClean="0">
                          <a:ln>
                            <a:noFill/>
                          </a:ln>
                          <a:solidFill>
                            <a:schemeClr val="accent1">
                              <a:lumMod val="90000"/>
                              <a:lumOff val="10000"/>
                            </a:schemeClr>
                          </a:solidFill>
                          <a:effectLst/>
                          <a:latin typeface="Arial" charset="0"/>
                        </a:rPr>
                        <a:t>on</a:t>
                      </a:r>
                      <a:r>
                        <a:rPr kumimoji="0" lang="en-US" sz="1400" b="0" i="0" u="none" strike="noStrike" cap="none" normalizeH="0" baseline="0" dirty="0" smtClean="0">
                          <a:ln>
                            <a:noFill/>
                          </a:ln>
                          <a:solidFill>
                            <a:schemeClr val="accent1">
                              <a:lumMod val="90000"/>
                              <a:lumOff val="10000"/>
                            </a:schemeClr>
                          </a:solidFill>
                          <a:effectLst/>
                          <a:latin typeface="Arial" charset="0"/>
                        </a:rPr>
                        <a:t> account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Invoice day of week</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Every other week invoice anchor date</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First &amp; Second day of month for twice per month invoicing </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Invoice day of month or Due day of month</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extLst>
                  <a:ext uri="{0D108BD9-81ED-4DB2-BD59-A6C34878D82A}">
                    <a16:rowId xmlns:a16="http://schemas.microsoft.com/office/drawing/2014/main" val="10001"/>
                  </a:ext>
                </a:extLst>
              </a:tr>
              <a:tr h="64319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chemeClr val="accent1">
                              <a:lumMod val="90000"/>
                              <a:lumOff val="10000"/>
                            </a:schemeClr>
                          </a:solidFill>
                          <a:effectLst/>
                          <a:latin typeface="Arial" charset="0"/>
                        </a:rPr>
                        <a:t>Example</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rgbClr val="D33819"/>
                          </a:solidFill>
                          <a:effectLst/>
                          <a:latin typeface="Arial" charset="0"/>
                        </a:rPr>
                        <a:t>Every Friday</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rgbClr val="D33819"/>
                          </a:solidFill>
                          <a:effectLst/>
                          <a:latin typeface="Arial" charset="0"/>
                        </a:rPr>
                        <a:t>Every other Friday from </a:t>
                      </a:r>
                      <a:br>
                        <a:rPr kumimoji="0" lang="en-US" sz="1400" b="0" i="0" u="none" strike="noStrike" cap="none" normalizeH="0" baseline="0" dirty="0" smtClean="0">
                          <a:ln>
                            <a:noFill/>
                          </a:ln>
                          <a:solidFill>
                            <a:srgbClr val="D33819"/>
                          </a:solidFill>
                          <a:effectLst/>
                          <a:latin typeface="Arial" charset="0"/>
                        </a:rPr>
                      </a:br>
                      <a:r>
                        <a:rPr kumimoji="0" lang="en-US" sz="1400" b="0" i="0" u="none" strike="noStrike" cap="none" normalizeH="0" baseline="0" dirty="0" smtClean="0">
                          <a:ln>
                            <a:noFill/>
                          </a:ln>
                          <a:solidFill>
                            <a:srgbClr val="D33819"/>
                          </a:solidFill>
                          <a:effectLst/>
                          <a:latin typeface="Arial" charset="0"/>
                        </a:rPr>
                        <a:t>4 Dec 2010</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rgbClr val="D33819"/>
                          </a:solidFill>
                          <a:effectLst/>
                          <a:latin typeface="Arial" charset="0"/>
                        </a:rPr>
                        <a:t>15 and 31</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tc>
                  <a:txBody>
                    <a:bodyPr/>
                    <a:lstStyle/>
                    <a:p>
                      <a:pPr marL="63500"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dirty="0" smtClean="0">
                          <a:ln>
                            <a:noFill/>
                          </a:ln>
                          <a:solidFill>
                            <a:srgbClr val="D33819"/>
                          </a:solidFill>
                          <a:effectLst/>
                          <a:latin typeface="Arial" charset="0"/>
                        </a:rPr>
                        <a:t>31</a:t>
                      </a: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95000"/>
                      </a:schemeClr>
                    </a:solidFill>
                  </a:tcPr>
                </a:tc>
                <a:extLst>
                  <a:ext uri="{0D108BD9-81ED-4DB2-BD59-A6C34878D82A}">
                    <a16:rowId xmlns:a16="http://schemas.microsoft.com/office/drawing/2014/main" val="10002"/>
                  </a:ext>
                </a:extLst>
              </a:tr>
            </a:tbl>
          </a:graphicData>
        </a:graphic>
      </p:graphicFrame>
      <p:grpSp>
        <p:nvGrpSpPr>
          <p:cNvPr id="37919" name="Group 57"/>
          <p:cNvGrpSpPr>
            <a:grpSpLocks/>
          </p:cNvGrpSpPr>
          <p:nvPr/>
        </p:nvGrpSpPr>
        <p:grpSpPr bwMode="auto">
          <a:xfrm>
            <a:off x="1807916" y="2560984"/>
            <a:ext cx="595313" cy="542848"/>
            <a:chOff x="920" y="1792"/>
            <a:chExt cx="667" cy="610"/>
          </a:xfrm>
        </p:grpSpPr>
        <p:grpSp>
          <p:nvGrpSpPr>
            <p:cNvPr id="37921" name="Group 58"/>
            <p:cNvGrpSpPr>
              <a:grpSpLocks/>
            </p:cNvGrpSpPr>
            <p:nvPr/>
          </p:nvGrpSpPr>
          <p:grpSpPr bwMode="auto">
            <a:xfrm>
              <a:off x="1192" y="2023"/>
              <a:ext cx="395" cy="371"/>
              <a:chOff x="2683" y="1612"/>
              <a:chExt cx="557" cy="520"/>
            </a:xfrm>
          </p:grpSpPr>
          <p:sp>
            <p:nvSpPr>
              <p:cNvPr id="37923" name="AutoShape 59"/>
              <p:cNvSpPr>
                <a:spLocks noChangeArrowheads="1"/>
              </p:cNvSpPr>
              <p:nvPr/>
            </p:nvSpPr>
            <p:spPr bwMode="auto">
              <a:xfrm rot="10800000" flipH="1">
                <a:off x="2683" y="1669"/>
                <a:ext cx="557" cy="327"/>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sz="1350"/>
              </a:p>
            </p:txBody>
          </p:sp>
          <p:pic>
            <p:nvPicPr>
              <p:cNvPr id="37924" name="Picture 6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7925" name="Line 61"/>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26" name="Line 62"/>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27" name="Line 63"/>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28" name="Line 64"/>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29" name="Line 65"/>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30" name="Line 66"/>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31" name="Line 67"/>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32" name="Line 68"/>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7933" name="Line 69"/>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37922" name="AutoShape 70"/>
            <p:cNvSpPr>
              <a:spLocks noChangeArrowheads="1"/>
            </p:cNvSpPr>
            <p:nvPr/>
          </p:nvSpPr>
          <p:spPr bwMode="auto">
            <a:xfrm>
              <a:off x="920" y="1792"/>
              <a:ext cx="399" cy="610"/>
            </a:xfrm>
            <a:prstGeom prst="rightArrow">
              <a:avLst>
                <a:gd name="adj1" fmla="val 38000"/>
                <a:gd name="adj2" fmla="val 60128"/>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cxnSp>
        <p:nvCxnSpPr>
          <p:cNvPr id="37920" name="Straight Connector 76"/>
          <p:cNvCxnSpPr>
            <a:cxnSpLocks noChangeShapeType="1"/>
          </p:cNvCxnSpPr>
          <p:nvPr/>
        </p:nvCxnSpPr>
        <p:spPr bwMode="auto">
          <a:xfrm>
            <a:off x="1464469" y="3201591"/>
            <a:ext cx="6274594" cy="0"/>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grpSp>
        <p:nvGrpSpPr>
          <p:cNvPr id="43" name="Group 148"/>
          <p:cNvGrpSpPr>
            <a:grpSpLocks/>
          </p:cNvGrpSpPr>
          <p:nvPr/>
        </p:nvGrpSpPr>
        <p:grpSpPr bwMode="auto">
          <a:xfrm>
            <a:off x="1671013" y="3914771"/>
            <a:ext cx="427772" cy="362040"/>
            <a:chOff x="3942556" y="1245638"/>
            <a:chExt cx="1284287" cy="1099231"/>
          </a:xfrm>
        </p:grpSpPr>
        <p:pic>
          <p:nvPicPr>
            <p:cNvPr id="44"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45" name="Group 3"/>
            <p:cNvGrpSpPr>
              <a:grpSpLocks/>
            </p:cNvGrpSpPr>
            <p:nvPr/>
          </p:nvGrpSpPr>
          <p:grpSpPr bwMode="auto">
            <a:xfrm rot="-960000">
              <a:off x="4399453" y="1350101"/>
              <a:ext cx="641139" cy="994768"/>
              <a:chOff x="2089" y="40"/>
              <a:chExt cx="1404" cy="2180"/>
            </a:xfrm>
          </p:grpSpPr>
          <p:sp>
            <p:nvSpPr>
              <p:cNvPr id="46" name="AutoShape 4"/>
              <p:cNvSpPr>
                <a:spLocks noChangeArrowheads="1"/>
              </p:cNvSpPr>
              <p:nvPr/>
            </p:nvSpPr>
            <p:spPr bwMode="auto">
              <a:xfrm rot="16200000">
                <a:off x="2265" y="259"/>
                <a:ext cx="1052" cy="1404"/>
              </a:xfrm>
              <a:prstGeom prst="foldedCorner">
                <a:avLst>
                  <a:gd name="adj" fmla="val 20287"/>
                </a:avLst>
              </a:prstGeom>
              <a:solidFill>
                <a:srgbClr val="FFFFCC"/>
              </a:solidFill>
              <a:ln w="12700">
                <a:noFill/>
                <a:round/>
                <a:headEnd/>
                <a:tailEnd/>
              </a:ln>
            </p:spPr>
            <p:txBody>
              <a:bodyPr lIns="0" tIns="0" rIns="0" bIns="0" anchor="ctr">
                <a:spAutoFit/>
              </a:bodyPr>
              <a:lstStyle/>
              <a:p>
                <a:pPr algn="ctr">
                  <a:spcBef>
                    <a:spcPct val="50000"/>
                  </a:spcBef>
                  <a:spcAft>
                    <a:spcPct val="30000"/>
                  </a:spcAft>
                  <a:buClr>
                    <a:schemeClr val="tx1"/>
                  </a:buClr>
                </a:pPr>
                <a:endParaRPr lang="en-US" sz="1350"/>
              </a:p>
            </p:txBody>
          </p:sp>
          <p:sp>
            <p:nvSpPr>
              <p:cNvPr id="47" name="Freeform 5"/>
              <p:cNvSpPr>
                <a:spLocks/>
              </p:cNvSpPr>
              <p:nvPr/>
            </p:nvSpPr>
            <p:spPr bwMode="auto">
              <a:xfrm>
                <a:off x="2442" y="51"/>
                <a:ext cx="229" cy="116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noFill/>
                <a:round/>
                <a:headEnd/>
                <a:tailEnd/>
              </a:ln>
            </p:spPr>
            <p:txBody>
              <a:bodyPr lIns="0" tIns="0" rIns="0" bIns="0" anchor="ctr">
                <a:spAutoFit/>
              </a:bodyPr>
              <a:lstStyle/>
              <a:p>
                <a:endParaRPr lang="en-US" sz="1350"/>
              </a:p>
            </p:txBody>
          </p:sp>
          <p:sp>
            <p:nvSpPr>
              <p:cNvPr id="48" name="Freeform 6"/>
              <p:cNvSpPr>
                <a:spLocks/>
              </p:cNvSpPr>
              <p:nvPr/>
            </p:nvSpPr>
            <p:spPr bwMode="auto">
              <a:xfrm>
                <a:off x="2442" y="382"/>
                <a:ext cx="229" cy="116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noFill/>
                <a:round/>
                <a:headEnd/>
                <a:tailEnd/>
              </a:ln>
            </p:spPr>
            <p:txBody>
              <a:bodyPr lIns="0" tIns="0" rIns="0" bIns="0" anchor="ctr">
                <a:spAutoFit/>
              </a:bodyPr>
              <a:lstStyle/>
              <a:p>
                <a:endParaRPr lang="en-US" sz="1350"/>
              </a:p>
            </p:txBody>
          </p:sp>
          <p:sp>
            <p:nvSpPr>
              <p:cNvPr id="49" name="Freeform 7"/>
              <p:cNvSpPr>
                <a:spLocks/>
              </p:cNvSpPr>
              <p:nvPr/>
            </p:nvSpPr>
            <p:spPr bwMode="auto">
              <a:xfrm>
                <a:off x="2442" y="714"/>
                <a:ext cx="229" cy="116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noFill/>
                <a:round/>
                <a:headEnd/>
                <a:tailEnd/>
              </a:ln>
            </p:spPr>
            <p:txBody>
              <a:bodyPr lIns="0" tIns="0" rIns="0" bIns="0" anchor="ctr">
                <a:spAutoFit/>
              </a:bodyPr>
              <a:lstStyle/>
              <a:p>
                <a:endParaRPr lang="en-US" sz="1350"/>
              </a:p>
            </p:txBody>
          </p:sp>
          <p:grpSp>
            <p:nvGrpSpPr>
              <p:cNvPr id="50" name="Group 8"/>
              <p:cNvGrpSpPr>
                <a:grpSpLocks/>
              </p:cNvGrpSpPr>
              <p:nvPr/>
            </p:nvGrpSpPr>
            <p:grpSpPr bwMode="auto">
              <a:xfrm>
                <a:off x="2963" y="40"/>
                <a:ext cx="186" cy="2180"/>
                <a:chOff x="2889" y="1822"/>
                <a:chExt cx="279" cy="3300"/>
              </a:xfrm>
            </p:grpSpPr>
            <p:sp>
              <p:nvSpPr>
                <p:cNvPr id="51"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w="28575" algn="ctr">
                  <a:noFill/>
                  <a:miter lim="800000"/>
                  <a:headEnd/>
                  <a:tailEnd/>
                </a:ln>
                <a:extLst/>
              </p:spPr>
              <p:txBody>
                <a:bodyPr lIns="0" tIns="0" rIns="0" bIns="0" anchor="ctr">
                  <a:spAutoFit/>
                </a:bodyPr>
                <a:lstStyle/>
                <a:p>
                  <a:pPr algn="ctr">
                    <a:spcBef>
                      <a:spcPct val="50000"/>
                    </a:spcBef>
                    <a:spcAft>
                      <a:spcPct val="30000"/>
                    </a:spcAft>
                    <a:buClr>
                      <a:schemeClr val="tx1"/>
                    </a:buClr>
                  </a:pPr>
                  <a:endParaRPr lang="en-US" sz="1350"/>
                </a:p>
              </p:txBody>
            </p:sp>
            <p:sp>
              <p:nvSpPr>
                <p:cNvPr id="52" name="AutoShape 10"/>
                <p:cNvSpPr>
                  <a:spLocks noChangeArrowheads="1"/>
                </p:cNvSpPr>
                <p:nvPr/>
              </p:nvSpPr>
              <p:spPr bwMode="auto">
                <a:xfrm rot="4863775">
                  <a:off x="2853" y="3662"/>
                  <a:ext cx="501" cy="128"/>
                </a:xfrm>
                <a:prstGeom prst="parallelogram">
                  <a:avLst>
                    <a:gd name="adj" fmla="val 97852"/>
                  </a:avLst>
                </a:prstGeom>
                <a:solidFill>
                  <a:srgbClr val="00CC00"/>
                </a:solidFill>
                <a:ln w="28575" algn="ctr">
                  <a:noFill/>
                  <a:miter lim="800000"/>
                  <a:headEnd/>
                  <a:tailEnd/>
                </a:ln>
                <a:extLst/>
              </p:spPr>
              <p:txBody>
                <a:bodyPr lIns="0" tIns="0" rIns="0" bIns="0" anchor="ctr">
                  <a:spAutoFit/>
                </a:bodyPr>
                <a:lstStyle/>
                <a:p>
                  <a:pPr algn="ctr">
                    <a:spcBef>
                      <a:spcPct val="50000"/>
                    </a:spcBef>
                    <a:spcAft>
                      <a:spcPct val="30000"/>
                    </a:spcAft>
                    <a:buClr>
                      <a:schemeClr val="tx1"/>
                    </a:buClr>
                  </a:pPr>
                  <a:endParaRPr lang="en-US" sz="1350"/>
                </a:p>
              </p:txBody>
            </p:sp>
            <p:sp>
              <p:nvSpPr>
                <p:cNvPr id="53" name="AutoShape 11"/>
                <p:cNvSpPr>
                  <a:spLocks noChangeArrowheads="1"/>
                </p:cNvSpPr>
                <p:nvPr/>
              </p:nvSpPr>
              <p:spPr bwMode="auto">
                <a:xfrm>
                  <a:off x="3045" y="1822"/>
                  <a:ext cx="1" cy="3300"/>
                </a:xfrm>
                <a:prstGeom prst="star16">
                  <a:avLst>
                    <a:gd name="adj" fmla="val 37500"/>
                  </a:avLst>
                </a:prstGeom>
                <a:solidFill>
                  <a:srgbClr val="FF0000"/>
                </a:solidFill>
                <a:ln w="28575" algn="ctr">
                  <a:noFill/>
                  <a:miter lim="800000"/>
                  <a:headEnd/>
                  <a:tailEnd/>
                </a:ln>
                <a:extLst/>
              </p:spPr>
              <p:txBody>
                <a:bodyPr wrap="none" lIns="0" tIns="0" rIns="0" bIns="0" anchor="ctr">
                  <a:spAutoFit/>
                </a:bodyPr>
                <a:lstStyle/>
                <a:p>
                  <a:pPr algn="ctr">
                    <a:spcBef>
                      <a:spcPct val="50000"/>
                    </a:spcBef>
                    <a:spcAft>
                      <a:spcPct val="30000"/>
                    </a:spcAft>
                    <a:buClr>
                      <a:schemeClr val="tx1"/>
                    </a:buClr>
                  </a:pPr>
                  <a:endParaRPr lang="en-US" sz="1350"/>
                </a:p>
              </p:txBody>
            </p:sp>
            <p:sp>
              <p:nvSpPr>
                <p:cNvPr id="54" name="Oval 12"/>
                <p:cNvSpPr>
                  <a:spLocks noChangeArrowheads="1"/>
                </p:cNvSpPr>
                <p:nvPr/>
              </p:nvSpPr>
              <p:spPr bwMode="auto">
                <a:xfrm>
                  <a:off x="3040" y="2227"/>
                  <a:ext cx="1" cy="2481"/>
                </a:xfrm>
                <a:prstGeom prst="ellipse">
                  <a:avLst/>
                </a:prstGeom>
                <a:solidFill>
                  <a:srgbClr val="FFFF00"/>
                </a:solidFill>
                <a:ln w="28575" algn="ctr">
                  <a:noFill/>
                  <a:round/>
                  <a:headEnd/>
                  <a:tailEnd/>
                </a:ln>
                <a:extLst/>
              </p:spPr>
              <p:txBody>
                <a:bodyPr wrap="none" lIns="0" tIns="0" rIns="0" bIns="0" anchor="ctr">
                  <a:spAutoFit/>
                </a:bodyPr>
                <a:lstStyle/>
                <a:p>
                  <a:pPr algn="ctr">
                    <a:spcBef>
                      <a:spcPct val="50000"/>
                    </a:spcBef>
                    <a:spcAft>
                      <a:spcPct val="30000"/>
                    </a:spcAft>
                    <a:buClr>
                      <a:schemeClr val="tx1"/>
                    </a:buClr>
                  </a:pPr>
                  <a:endParaRPr lang="en-US" sz="1350"/>
                </a:p>
              </p:txBody>
            </p:sp>
          </p:grpSp>
        </p:grpSp>
      </p:grpSp>
    </p:spTree>
    <p:extLst>
      <p:ext uri="{BB962C8B-B14F-4D97-AF65-F5344CB8AC3E}">
        <p14:creationId xmlns:p14="http://schemas.microsoft.com/office/powerpoint/2010/main" val="26731649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a:stCxn id="38924" idx="1"/>
          </p:cNvCxnSpPr>
          <p:nvPr/>
        </p:nvCxnSpPr>
        <p:spPr>
          <a:xfrm>
            <a:off x="797714" y="2510677"/>
            <a:ext cx="612097" cy="15630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545780" y="1217000"/>
            <a:ext cx="5534025" cy="3514725"/>
          </a:xfrm>
          <a:prstGeom prst="rect">
            <a:avLst/>
          </a:prstGeom>
        </p:spPr>
      </p:pic>
      <p:sp>
        <p:nvSpPr>
          <p:cNvPr id="38915" name="Rectangle 2"/>
          <p:cNvSpPr>
            <a:spLocks noGrp="1" noChangeArrowheads="1"/>
          </p:cNvSpPr>
          <p:nvPr>
            <p:ph type="title"/>
          </p:nvPr>
        </p:nvSpPr>
        <p:spPr>
          <a:xfrm>
            <a:off x="386111" y="192501"/>
            <a:ext cx="6693694" cy="557213"/>
          </a:xfrm>
        </p:spPr>
        <p:txBody>
          <a:bodyPr/>
          <a:lstStyle/>
          <a:p>
            <a:pPr eaLnBrk="1" hangingPunct="1"/>
            <a:r>
              <a:rPr lang="en-US" dirty="0" smtClean="0"/>
              <a:t>Payment plan: pro-rata charges</a:t>
            </a:r>
          </a:p>
        </p:txBody>
      </p:sp>
      <p:sp>
        <p:nvSpPr>
          <p:cNvPr id="38916" name="Text Box 4"/>
          <p:cNvSpPr txBox="1">
            <a:spLocks noChangeArrowheads="1"/>
          </p:cNvSpPr>
          <p:nvPr/>
        </p:nvSpPr>
        <p:spPr bwMode="auto">
          <a:xfrm>
            <a:off x="2188074" y="733972"/>
            <a:ext cx="5215634" cy="19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o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chemeClr val="accent1">
                    <a:lumMod val="90000"/>
                    <a:lumOff val="10000"/>
                  </a:schemeClr>
                </a:solidFill>
              </a:rPr>
              <a:t>How pro-rata charges are divided up into invoice items</a:t>
            </a:r>
          </a:p>
        </p:txBody>
      </p:sp>
      <p:sp>
        <p:nvSpPr>
          <p:cNvPr id="38917" name="Text Box 5"/>
          <p:cNvSpPr txBox="1">
            <a:spLocks noChangeArrowheads="1"/>
          </p:cNvSpPr>
          <p:nvPr/>
        </p:nvSpPr>
        <p:spPr bwMode="auto">
          <a:xfrm>
            <a:off x="4174332" y="940200"/>
            <a:ext cx="377071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o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chemeClr val="accent1">
                    <a:lumMod val="90000"/>
                    <a:lumOff val="10000"/>
                  </a:schemeClr>
                </a:solidFill>
              </a:rPr>
              <a:t>Timing of the down payment</a:t>
            </a:r>
          </a:p>
        </p:txBody>
      </p:sp>
      <p:sp>
        <p:nvSpPr>
          <p:cNvPr id="38918" name="Line 8"/>
          <p:cNvSpPr>
            <a:spLocks noChangeShapeType="1"/>
          </p:cNvSpPr>
          <p:nvPr/>
        </p:nvSpPr>
        <p:spPr bwMode="auto">
          <a:xfrm flipV="1">
            <a:off x="3248401" y="975197"/>
            <a:ext cx="172018" cy="1482252"/>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38919" name="Line 10"/>
          <p:cNvSpPr>
            <a:spLocks noChangeShapeType="1"/>
          </p:cNvSpPr>
          <p:nvPr/>
        </p:nvSpPr>
        <p:spPr bwMode="auto">
          <a:xfrm flipV="1">
            <a:off x="4732820" y="1703965"/>
            <a:ext cx="2600239" cy="2463901"/>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38920" name="Text Box 11"/>
          <p:cNvSpPr txBox="1">
            <a:spLocks noChangeArrowheads="1"/>
          </p:cNvSpPr>
          <p:nvPr/>
        </p:nvSpPr>
        <p:spPr bwMode="auto">
          <a:xfrm>
            <a:off x="7387183" y="1584298"/>
            <a:ext cx="1367873" cy="47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o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chemeClr val="accent1">
                    <a:lumMod val="90000"/>
                    <a:lumOff val="10000"/>
                  </a:schemeClr>
                </a:solidFill>
              </a:rPr>
              <a:t>Timing of first installment</a:t>
            </a:r>
          </a:p>
        </p:txBody>
      </p:sp>
      <p:sp>
        <p:nvSpPr>
          <p:cNvPr id="38921" name="Line 12"/>
          <p:cNvSpPr>
            <a:spLocks noChangeShapeType="1"/>
          </p:cNvSpPr>
          <p:nvPr/>
        </p:nvSpPr>
        <p:spPr bwMode="auto">
          <a:xfrm flipV="1">
            <a:off x="4059045" y="1188239"/>
            <a:ext cx="788621" cy="1989858"/>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38922" name="AutoShape 17"/>
          <p:cNvSpPr>
            <a:spLocks noChangeArrowheads="1"/>
          </p:cNvSpPr>
          <p:nvPr/>
        </p:nvSpPr>
        <p:spPr bwMode="auto">
          <a:xfrm>
            <a:off x="1629333" y="3071700"/>
            <a:ext cx="2429712" cy="678555"/>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38924" name="Line 24"/>
          <p:cNvSpPr>
            <a:spLocks noChangeShapeType="1"/>
          </p:cNvSpPr>
          <p:nvPr/>
        </p:nvSpPr>
        <p:spPr bwMode="auto">
          <a:xfrm flipH="1" flipV="1">
            <a:off x="797714" y="2510677"/>
            <a:ext cx="2232134" cy="6117"/>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8925" name="AutoShape 25"/>
          <p:cNvSpPr>
            <a:spLocks noChangeArrowheads="1"/>
          </p:cNvSpPr>
          <p:nvPr/>
        </p:nvSpPr>
        <p:spPr bwMode="auto">
          <a:xfrm>
            <a:off x="3023214" y="2388869"/>
            <a:ext cx="205979" cy="13716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38926" name="Text Box 26"/>
          <p:cNvSpPr txBox="1">
            <a:spLocks noChangeArrowheads="1"/>
          </p:cNvSpPr>
          <p:nvPr/>
        </p:nvSpPr>
        <p:spPr bwMode="auto">
          <a:xfrm>
            <a:off x="198760" y="2718480"/>
            <a:ext cx="1398984" cy="692497"/>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rgbClr val="00B050"/>
                </a:solidFill>
              </a:rPr>
              <a:t>Percentage of charge to be paid up front</a:t>
            </a:r>
          </a:p>
        </p:txBody>
      </p:sp>
      <p:sp>
        <p:nvSpPr>
          <p:cNvPr id="38927" name="Rectangle 27"/>
          <p:cNvSpPr>
            <a:spLocks noChangeArrowheads="1"/>
          </p:cNvSpPr>
          <p:nvPr/>
        </p:nvSpPr>
        <p:spPr bwMode="auto">
          <a:xfrm>
            <a:off x="1443038" y="4654834"/>
            <a:ext cx="5462588" cy="415498"/>
          </a:xfrm>
          <a:prstGeom prst="rect">
            <a:avLst/>
          </a:prstGeom>
          <a:solidFill>
            <a:schemeClr val="bg1"/>
          </a:solidFill>
          <a:ln>
            <a:noFill/>
          </a:ln>
          <a:extLst/>
        </p:spPr>
        <p:txBody>
          <a:bodyPr wrap="square" lIns="0" tIns="0" rIns="0" bIns="0">
            <a:spAutoFit/>
          </a:bodyPr>
          <a:lstStyle/>
          <a:p>
            <a:pPr algn="l"/>
            <a:r>
              <a:rPr lang="en-US" sz="1350" b="1" dirty="0">
                <a:solidFill>
                  <a:srgbClr val="00B050"/>
                </a:solidFill>
              </a:rPr>
              <a:t>Maximum number of equal installments to be billed using remaining charge amount after down payment has been taken</a:t>
            </a:r>
          </a:p>
        </p:txBody>
      </p:sp>
      <p:sp>
        <p:nvSpPr>
          <p:cNvPr id="38928" name="Line 28"/>
          <p:cNvSpPr>
            <a:spLocks noChangeShapeType="1"/>
          </p:cNvSpPr>
          <p:nvPr/>
        </p:nvSpPr>
        <p:spPr bwMode="auto">
          <a:xfrm flipH="1">
            <a:off x="1432348" y="2974362"/>
            <a:ext cx="1597500" cy="9190"/>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38929" name="AutoShape 29"/>
          <p:cNvSpPr>
            <a:spLocks noChangeArrowheads="1"/>
          </p:cNvSpPr>
          <p:nvPr/>
        </p:nvSpPr>
        <p:spPr bwMode="auto">
          <a:xfrm>
            <a:off x="3023213" y="2848850"/>
            <a:ext cx="205979" cy="13716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38930" name="AutoShape 17"/>
          <p:cNvSpPr>
            <a:spLocks noChangeArrowheads="1"/>
          </p:cNvSpPr>
          <p:nvPr/>
        </p:nvSpPr>
        <p:spPr bwMode="auto">
          <a:xfrm>
            <a:off x="1518173" y="3978248"/>
            <a:ext cx="3187041" cy="676586"/>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Tree>
    <p:extLst>
      <p:ext uri="{BB962C8B-B14F-4D97-AF65-F5344CB8AC3E}">
        <p14:creationId xmlns:p14="http://schemas.microsoft.com/office/powerpoint/2010/main" val="311876539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1567" y="1101243"/>
            <a:ext cx="4899027" cy="3172471"/>
          </a:xfrm>
          <a:prstGeom prst="rect">
            <a:avLst/>
          </a:prstGeom>
          <a:ln>
            <a:solidFill>
              <a:schemeClr val="tx2"/>
            </a:solidFill>
          </a:ln>
        </p:spPr>
      </p:pic>
      <p:sp>
        <p:nvSpPr>
          <p:cNvPr id="39939" name="Rectangle 2"/>
          <p:cNvSpPr>
            <a:spLocks noGrp="1" noChangeArrowheads="1"/>
          </p:cNvSpPr>
          <p:nvPr>
            <p:ph type="title"/>
          </p:nvPr>
        </p:nvSpPr>
        <p:spPr>
          <a:xfrm>
            <a:off x="494234" y="133448"/>
            <a:ext cx="6693694" cy="557213"/>
          </a:xfrm>
        </p:spPr>
        <p:txBody>
          <a:bodyPr/>
          <a:lstStyle/>
          <a:p>
            <a:pPr eaLnBrk="1" hangingPunct="1"/>
            <a:r>
              <a:rPr lang="en-US" dirty="0" smtClean="0"/>
              <a:t>Payment plan: one-time charges</a:t>
            </a:r>
          </a:p>
        </p:txBody>
      </p:sp>
      <p:sp>
        <p:nvSpPr>
          <p:cNvPr id="39940" name="Text Box 8"/>
          <p:cNvSpPr txBox="1">
            <a:spLocks noChangeArrowheads="1"/>
          </p:cNvSpPr>
          <p:nvPr/>
        </p:nvSpPr>
        <p:spPr bwMode="auto">
          <a:xfrm>
            <a:off x="494234" y="690661"/>
            <a:ext cx="30134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rgbClr val="C00000"/>
                </a:solidFill>
              </a:rPr>
              <a:t>Timing of one-time charges</a:t>
            </a:r>
          </a:p>
        </p:txBody>
      </p:sp>
      <p:sp>
        <p:nvSpPr>
          <p:cNvPr id="39941" name="AutoShape 11"/>
          <p:cNvSpPr>
            <a:spLocks noChangeArrowheads="1"/>
          </p:cNvSpPr>
          <p:nvPr/>
        </p:nvSpPr>
        <p:spPr bwMode="auto">
          <a:xfrm>
            <a:off x="1391567" y="3671534"/>
            <a:ext cx="2395788" cy="65591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39943" name="Text Box 14"/>
          <p:cNvSpPr txBox="1">
            <a:spLocks noChangeArrowheads="1"/>
          </p:cNvSpPr>
          <p:nvPr/>
        </p:nvSpPr>
        <p:spPr bwMode="auto">
          <a:xfrm>
            <a:off x="3841080" y="3791742"/>
            <a:ext cx="3609438" cy="415498"/>
          </a:xfrm>
          <a:prstGeom prst="rect">
            <a:avLst/>
          </a:prstGeom>
          <a:solidFill>
            <a:schemeClr val="bg1"/>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b="0" dirty="0">
                <a:solidFill>
                  <a:srgbClr val="D33819"/>
                </a:solidFill>
              </a:rPr>
              <a:t>Invoice for full-pay items can be sent as early as 25 days before policy effective date</a:t>
            </a:r>
          </a:p>
        </p:txBody>
      </p:sp>
      <p:cxnSp>
        <p:nvCxnSpPr>
          <p:cNvPr id="6" name="Elbow Connector 5"/>
          <p:cNvCxnSpPr>
            <a:endCxn id="39941" idx="1"/>
          </p:cNvCxnSpPr>
          <p:nvPr/>
        </p:nvCxnSpPr>
        <p:spPr>
          <a:xfrm rot="16200000" flipH="1">
            <a:off x="-447347" y="2160577"/>
            <a:ext cx="3077998" cy="599830"/>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0993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Controlling when an item can be invoiced</a:t>
            </a:r>
            <a:br>
              <a:rPr lang="en-US" dirty="0" smtClean="0"/>
            </a:br>
            <a:r>
              <a:rPr lang="en-US" sz="2100" dirty="0"/>
              <a:t>some timing examples </a:t>
            </a:r>
          </a:p>
        </p:txBody>
      </p:sp>
      <p:sp>
        <p:nvSpPr>
          <p:cNvPr id="40963" name="Rectangle 37"/>
          <p:cNvSpPr>
            <a:spLocks noGrp="1" noChangeArrowheads="1"/>
          </p:cNvSpPr>
          <p:nvPr>
            <p:ph idx="1"/>
          </p:nvPr>
        </p:nvSpPr>
        <p:spPr>
          <a:xfrm>
            <a:off x="444500" y="1083218"/>
            <a:ext cx="8318500" cy="4114800"/>
          </a:xfrm>
        </p:spPr>
        <p:txBody>
          <a:bodyPr/>
          <a:lstStyle/>
          <a:p>
            <a:pPr lvl="1">
              <a:buFont typeface="Arial" charset="0"/>
              <a:buChar char="•"/>
            </a:pPr>
            <a:r>
              <a:rPr lang="en-US" sz="1800" dirty="0" smtClean="0">
                <a:latin typeface="Calibri" panose="020F0502020204030204" pitchFamily="34" charset="0"/>
                <a:cs typeface="Calibri" panose="020F0502020204030204" pitchFamily="34" charset="0"/>
              </a:rPr>
              <a:t>"…days after/before " can be:</a:t>
            </a:r>
          </a:p>
          <a:p>
            <a:pPr lvl="1">
              <a:buFont typeface="Arial" charset="0"/>
              <a:buChar char="•"/>
            </a:pPr>
            <a:r>
              <a:rPr lang="en-US" sz="1800" dirty="0" smtClean="0">
                <a:latin typeface="Calibri" panose="020F0502020204030204" pitchFamily="34" charset="0"/>
                <a:cs typeface="Calibri" panose="020F0502020204030204" pitchFamily="34" charset="0"/>
              </a:rPr>
              <a:t>Examples</a:t>
            </a:r>
            <a:r>
              <a:rPr lang="en-US" dirty="0" smtClean="0"/>
              <a:t>: </a:t>
            </a:r>
          </a:p>
        </p:txBody>
      </p:sp>
      <p:sp>
        <p:nvSpPr>
          <p:cNvPr id="40971" name="Text Box 36"/>
          <p:cNvSpPr txBox="1">
            <a:spLocks noChangeArrowheads="1"/>
          </p:cNvSpPr>
          <p:nvPr/>
        </p:nvSpPr>
        <p:spPr bwMode="auto">
          <a:xfrm>
            <a:off x="4991101" y="3506684"/>
            <a:ext cx="2527697" cy="830997"/>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rgbClr val="C00000"/>
                </a:solidFill>
              </a:rPr>
              <a:t>Given: </a:t>
            </a:r>
            <a:br>
              <a:rPr lang="en-US" sz="1350" dirty="0">
                <a:solidFill>
                  <a:srgbClr val="C00000"/>
                </a:solidFill>
              </a:rPr>
            </a:br>
            <a:r>
              <a:rPr lang="en-US" sz="1350" dirty="0">
                <a:solidFill>
                  <a:srgbClr val="C00000"/>
                </a:solidFill>
              </a:rPr>
              <a:t>Item can be invoiced as early as 1 week + 0 days after policy effective date </a:t>
            </a:r>
          </a:p>
        </p:txBody>
      </p:sp>
      <p:sp>
        <p:nvSpPr>
          <p:cNvPr id="40968" name="Text Box 34"/>
          <p:cNvSpPr txBox="1">
            <a:spLocks noChangeArrowheads="1"/>
          </p:cNvSpPr>
          <p:nvPr/>
        </p:nvSpPr>
        <p:spPr bwMode="auto">
          <a:xfrm>
            <a:off x="4976813" y="1980908"/>
            <a:ext cx="2527697" cy="623248"/>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rgbClr val="C00000"/>
                </a:solidFill>
              </a:rPr>
              <a:t>Item can be invoiced as early as 10 days after the charge date</a:t>
            </a:r>
          </a:p>
        </p:txBody>
      </p:sp>
      <p:sp>
        <p:nvSpPr>
          <p:cNvPr id="40969" name="Text Box 35"/>
          <p:cNvSpPr txBox="1">
            <a:spLocks noChangeArrowheads="1"/>
          </p:cNvSpPr>
          <p:nvPr/>
        </p:nvSpPr>
        <p:spPr bwMode="auto">
          <a:xfrm>
            <a:off x="4976813" y="2747962"/>
            <a:ext cx="2527697" cy="623248"/>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dirty="0">
                <a:solidFill>
                  <a:srgbClr val="C00000"/>
                </a:solidFill>
              </a:rPr>
              <a:t>Item can be invoiced as early as 25 days </a:t>
            </a:r>
            <a:r>
              <a:rPr lang="en-US" sz="1350" i="1" dirty="0">
                <a:solidFill>
                  <a:srgbClr val="C00000"/>
                </a:solidFill>
              </a:rPr>
              <a:t>before</a:t>
            </a:r>
            <a:r>
              <a:rPr lang="en-US" sz="1350" dirty="0">
                <a:solidFill>
                  <a:srgbClr val="C00000"/>
                </a:solidFill>
              </a:rPr>
              <a:t> the policy effective date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602" y="710219"/>
            <a:ext cx="2276121" cy="1082090"/>
          </a:xfrm>
          <a:prstGeom prst="rect">
            <a:avLst/>
          </a:prstGeom>
          <a:noFill/>
          <a:ln w="9525">
            <a:solidFill>
              <a:schemeClr val="tx2"/>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455" y="3431574"/>
            <a:ext cx="1893343" cy="27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rotWithShape="1">
          <a:blip r:embed="rId5"/>
          <a:srcRect r="2200"/>
          <a:stretch/>
        </p:blipFill>
        <p:spPr>
          <a:xfrm>
            <a:off x="1378354" y="1980908"/>
            <a:ext cx="3316309" cy="714375"/>
          </a:xfrm>
          <a:prstGeom prst="rect">
            <a:avLst/>
          </a:prstGeom>
          <a:ln>
            <a:solidFill>
              <a:schemeClr val="tx2"/>
            </a:solidFill>
          </a:ln>
        </p:spPr>
      </p:pic>
      <p:pic>
        <p:nvPicPr>
          <p:cNvPr id="3" name="Picture 2"/>
          <p:cNvPicPr>
            <a:picLocks noChangeAspect="1"/>
          </p:cNvPicPr>
          <p:nvPr/>
        </p:nvPicPr>
        <p:blipFill>
          <a:blip r:embed="rId6"/>
          <a:stretch>
            <a:fillRect/>
          </a:stretch>
        </p:blipFill>
        <p:spPr>
          <a:xfrm>
            <a:off x="1397288" y="2783430"/>
            <a:ext cx="3286125" cy="714375"/>
          </a:xfrm>
          <a:prstGeom prst="rect">
            <a:avLst/>
          </a:prstGeom>
          <a:ln>
            <a:solidFill>
              <a:schemeClr val="tx2"/>
            </a:solidFill>
          </a:ln>
        </p:spPr>
      </p:pic>
      <p:pic>
        <p:nvPicPr>
          <p:cNvPr id="4" name="Picture 3"/>
          <p:cNvPicPr>
            <a:picLocks noChangeAspect="1"/>
          </p:cNvPicPr>
          <p:nvPr/>
        </p:nvPicPr>
        <p:blipFill>
          <a:blip r:embed="rId7"/>
          <a:stretch>
            <a:fillRect/>
          </a:stretch>
        </p:blipFill>
        <p:spPr>
          <a:xfrm>
            <a:off x="1391915" y="3595436"/>
            <a:ext cx="3286125" cy="752475"/>
          </a:xfrm>
          <a:prstGeom prst="rect">
            <a:avLst/>
          </a:prstGeom>
          <a:ln>
            <a:solidFill>
              <a:schemeClr val="tx2"/>
            </a:solidFill>
          </a:ln>
        </p:spPr>
      </p:pic>
    </p:spTree>
    <p:extLst>
      <p:ext uri="{BB962C8B-B14F-4D97-AF65-F5344CB8AC3E}">
        <p14:creationId xmlns:p14="http://schemas.microsoft.com/office/powerpoint/2010/main" val="23666444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100"/>
              <a:t>Charge invoicing basics</a:t>
            </a:r>
          </a:p>
          <a:p>
            <a:pPr>
              <a:lnSpc>
                <a:spcPct val="150000"/>
              </a:lnSpc>
              <a:buFont typeface="Arial" charset="0"/>
              <a:buChar char="•"/>
            </a:pPr>
            <a:r>
              <a:rPr lang="en-US" sz="2100">
                <a:solidFill>
                  <a:srgbClr val="C0C0C0"/>
                </a:solidFill>
              </a:rPr>
              <a:t>Influences on invoicing: example</a:t>
            </a:r>
          </a:p>
          <a:p>
            <a:pPr>
              <a:lnSpc>
                <a:spcPct val="150000"/>
              </a:lnSpc>
              <a:buFont typeface="Arial" charset="0"/>
              <a:buChar char="•"/>
            </a:pPr>
            <a:r>
              <a:rPr lang="en-US" sz="2100">
                <a:solidFill>
                  <a:srgbClr val="C0C0C0"/>
                </a:solidFill>
              </a:rPr>
              <a:t>Configuring the payment plan</a:t>
            </a:r>
          </a:p>
          <a:p>
            <a:pPr>
              <a:lnSpc>
                <a:spcPct val="150000"/>
              </a:lnSpc>
              <a:buFont typeface="Arial" charset="0"/>
              <a:buChar char="•"/>
            </a:pPr>
            <a:r>
              <a:rPr lang="en-US" sz="2100">
                <a:solidFill>
                  <a:srgbClr val="C0C0C0"/>
                </a:solidFill>
              </a:rPr>
              <a:t>Configuring the billing plan</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38114110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228887" y="2200247"/>
            <a:ext cx="4820898" cy="2558577"/>
          </a:xfrm>
          <a:prstGeom prst="rect">
            <a:avLst/>
          </a:prstGeom>
          <a:ln>
            <a:solidFill>
              <a:schemeClr val="tx2"/>
            </a:solidFill>
          </a:ln>
        </p:spPr>
      </p:pic>
      <p:pic>
        <p:nvPicPr>
          <p:cNvPr id="2" name="Picture 1"/>
          <p:cNvPicPr>
            <a:picLocks noChangeAspect="1"/>
          </p:cNvPicPr>
          <p:nvPr/>
        </p:nvPicPr>
        <p:blipFill>
          <a:blip r:embed="rId4"/>
          <a:stretch>
            <a:fillRect/>
          </a:stretch>
        </p:blipFill>
        <p:spPr>
          <a:xfrm>
            <a:off x="842341" y="1256087"/>
            <a:ext cx="1664028" cy="1261735"/>
          </a:xfrm>
          <a:prstGeom prst="rect">
            <a:avLst/>
          </a:prstGeom>
        </p:spPr>
      </p:pic>
      <p:sp>
        <p:nvSpPr>
          <p:cNvPr id="41988" name="Rounded Rectangle 5"/>
          <p:cNvSpPr>
            <a:spLocks noChangeArrowheads="1"/>
          </p:cNvSpPr>
          <p:nvPr/>
        </p:nvSpPr>
        <p:spPr bwMode="auto">
          <a:xfrm>
            <a:off x="684377" y="2319454"/>
            <a:ext cx="1386546" cy="24333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41989" name="Title 1"/>
          <p:cNvSpPr>
            <a:spLocks noGrp="1"/>
          </p:cNvSpPr>
          <p:nvPr>
            <p:ph type="title"/>
          </p:nvPr>
        </p:nvSpPr>
        <p:spPr/>
        <p:txBody>
          <a:bodyPr/>
          <a:lstStyle/>
          <a:p>
            <a:r>
              <a:rPr lang="en-US" smtClean="0"/>
              <a:t>Defining context-specific overrides</a:t>
            </a:r>
          </a:p>
        </p:txBody>
      </p:sp>
      <p:sp>
        <p:nvSpPr>
          <p:cNvPr id="41990" name="Content Placeholder 2"/>
          <p:cNvSpPr>
            <a:spLocks noGrp="1"/>
          </p:cNvSpPr>
          <p:nvPr>
            <p:ph idx="1"/>
          </p:nvPr>
        </p:nvSpPr>
        <p:spPr>
          <a:xfrm>
            <a:off x="384048" y="784848"/>
            <a:ext cx="8378952" cy="474463"/>
          </a:xfrm>
        </p:spPr>
        <p:txBody>
          <a:bodyPr>
            <a:noAutofit/>
          </a:bodyPr>
          <a:lstStyle/>
          <a:p>
            <a:pPr lvl="1">
              <a:buFont typeface="Arial" charset="0"/>
              <a:buChar char="•"/>
            </a:pPr>
            <a:r>
              <a:rPr lang="en-US" sz="1600" dirty="0" smtClean="0"/>
              <a:t>Overrides section of payment plan lets you define override values for selected context</a:t>
            </a:r>
          </a:p>
        </p:txBody>
      </p:sp>
      <p:sp>
        <p:nvSpPr>
          <p:cNvPr id="41991" name="Freeform 6"/>
          <p:cNvSpPr>
            <a:spLocks noChangeArrowheads="1"/>
          </p:cNvSpPr>
          <p:nvPr/>
        </p:nvSpPr>
        <p:spPr bwMode="auto">
          <a:xfrm>
            <a:off x="1703284" y="2559110"/>
            <a:ext cx="525604" cy="83730"/>
          </a:xfrm>
          <a:custGeom>
            <a:avLst/>
            <a:gdLst>
              <a:gd name="T0" fmla="*/ 0 w 508000"/>
              <a:gd name="T1" fmla="*/ 0 h 600364"/>
              <a:gd name="T2" fmla="*/ 2117230 w 508000"/>
              <a:gd name="T3" fmla="*/ 2390 h 600364"/>
              <a:gd name="T4" fmla="*/ 7763148 w 508000"/>
              <a:gd name="T5" fmla="*/ 2877 h 600364"/>
              <a:gd name="T6" fmla="*/ 0 60000 65536"/>
              <a:gd name="T7" fmla="*/ 0 60000 65536"/>
              <a:gd name="T8" fmla="*/ 0 60000 65536"/>
              <a:gd name="T9" fmla="*/ 0 w 508000"/>
              <a:gd name="T10" fmla="*/ 0 h 600364"/>
              <a:gd name="T11" fmla="*/ 508000 w 508000"/>
              <a:gd name="T12" fmla="*/ 600364 h 600364"/>
            </a:gdLst>
            <a:ahLst/>
            <a:cxnLst>
              <a:cxn ang="T6">
                <a:pos x="T0" y="T1"/>
              </a:cxn>
              <a:cxn ang="T7">
                <a:pos x="T2" y="T3"/>
              </a:cxn>
              <a:cxn ang="T8">
                <a:pos x="T4" y="T5"/>
              </a:cxn>
            </a:cxnLst>
            <a:rect l="T9" t="T10" r="T11" b="T12"/>
            <a:pathLst>
              <a:path w="508000" h="600364">
                <a:moveTo>
                  <a:pt x="0" y="0"/>
                </a:moveTo>
                <a:cubicBezTo>
                  <a:pt x="26939" y="199351"/>
                  <a:pt x="53879" y="398703"/>
                  <a:pt x="138546" y="498764"/>
                </a:cubicBezTo>
                <a:cubicBezTo>
                  <a:pt x="223213" y="598825"/>
                  <a:pt x="365606" y="599594"/>
                  <a:pt x="508000" y="600364"/>
                </a:cubicBezTo>
              </a:path>
            </a:pathLst>
          </a:custGeom>
          <a:noFill/>
          <a:ln w="19050" algn="ctr">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15" name="Isosceles Triangle 14"/>
          <p:cNvSpPr/>
          <p:nvPr/>
        </p:nvSpPr>
        <p:spPr bwMode="auto">
          <a:xfrm rot="16200000">
            <a:off x="3123697" y="1640797"/>
            <a:ext cx="1734146" cy="1357313"/>
          </a:xfrm>
          <a:prstGeom prst="triangle">
            <a:avLst>
              <a:gd name="adj" fmla="val 50408"/>
            </a:avLst>
          </a:prstGeom>
          <a:solidFill>
            <a:schemeClr val="tx1">
              <a:lumMod val="95000"/>
            </a:schemeClr>
          </a:solidFill>
          <a:ln w="6350" algn="ctr">
            <a:solidFill>
              <a:schemeClr val="bg1"/>
            </a:solidFill>
            <a:round/>
            <a:headEnd/>
            <a:tailEnd/>
          </a:ln>
        </p:spPr>
        <p:txBody>
          <a:bodyPr wrap="none" lIns="0" tIns="0" rIns="0" bIns="0" anchor="ctr"/>
          <a:lstStyle/>
          <a:p>
            <a:pPr>
              <a:defRPr/>
            </a:pPr>
            <a:endParaRPr lang="en-US" sz="1350"/>
          </a:p>
        </p:txBody>
      </p:sp>
      <p:sp>
        <p:nvSpPr>
          <p:cNvPr id="16" name="TextBox 15"/>
          <p:cNvSpPr txBox="1"/>
          <p:nvPr/>
        </p:nvSpPr>
        <p:spPr>
          <a:xfrm>
            <a:off x="3826258" y="1152298"/>
            <a:ext cx="2848857" cy="300082"/>
          </a:xfrm>
          <a:prstGeom prst="rect">
            <a:avLst/>
          </a:prstGeom>
          <a:noFill/>
        </p:spPr>
        <p:txBody>
          <a:bodyPr wrap="none">
            <a:spAutoFit/>
          </a:bodyPr>
          <a:lstStyle/>
          <a:p>
            <a:pPr>
              <a:defRPr/>
            </a:pPr>
            <a:r>
              <a:rPr lang="en-US" sz="1350" b="1" dirty="0">
                <a:solidFill>
                  <a:srgbClr val="D33819"/>
                </a:solidFill>
                <a:cs typeface="Calibri" pitchFamily="34" charset="0"/>
              </a:rPr>
              <a:t>Context (billing instruction type)</a:t>
            </a:r>
          </a:p>
        </p:txBody>
      </p:sp>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066" y="1455859"/>
            <a:ext cx="1333242" cy="1730668"/>
          </a:xfrm>
          <a:prstGeom prst="rect">
            <a:avLst/>
          </a:prstGeom>
          <a:noFill/>
          <a:ln w="9525">
            <a:solidFill>
              <a:schemeClr val="tx2"/>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9380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Lesson outline</a:t>
            </a:r>
          </a:p>
        </p:txBody>
      </p:sp>
      <p:sp>
        <p:nvSpPr>
          <p:cNvPr id="43011" name="Rectangle 3"/>
          <p:cNvSpPr>
            <a:spLocks noGrp="1" noChangeArrowheads="1"/>
          </p:cNvSpPr>
          <p:nvPr>
            <p:ph idx="1"/>
          </p:nvPr>
        </p:nvSpPr>
        <p:spPr bwMode="gray"/>
        <p:txBody>
          <a:bodyPr/>
          <a:lstStyle/>
          <a:p>
            <a:pPr>
              <a:lnSpc>
                <a:spcPct val="150000"/>
              </a:lnSpc>
              <a:buFont typeface="Arial" charset="0"/>
              <a:buChar char="•"/>
            </a:pPr>
            <a:r>
              <a:rPr lang="en-US" sz="2100">
                <a:solidFill>
                  <a:srgbClr val="C0C0C0"/>
                </a:solidFill>
              </a:rPr>
              <a:t>Charge invoicing basics</a:t>
            </a:r>
          </a:p>
          <a:p>
            <a:pPr>
              <a:lnSpc>
                <a:spcPct val="150000"/>
              </a:lnSpc>
              <a:buFont typeface="Arial" charset="0"/>
              <a:buChar char="•"/>
            </a:pPr>
            <a:r>
              <a:rPr lang="en-US" sz="2100">
                <a:solidFill>
                  <a:srgbClr val="C0C0C0"/>
                </a:solidFill>
              </a:rPr>
              <a:t>Influences on invoicing: an example</a:t>
            </a:r>
          </a:p>
          <a:p>
            <a:pPr>
              <a:lnSpc>
                <a:spcPct val="150000"/>
              </a:lnSpc>
              <a:buFont typeface="Arial" charset="0"/>
              <a:buChar char="•"/>
            </a:pPr>
            <a:r>
              <a:rPr lang="en-US" sz="2100">
                <a:solidFill>
                  <a:srgbClr val="C0C0C0"/>
                </a:solidFill>
              </a:rPr>
              <a:t>Configuring the payment plan</a:t>
            </a:r>
          </a:p>
          <a:p>
            <a:pPr>
              <a:lnSpc>
                <a:spcPct val="150000"/>
              </a:lnSpc>
              <a:buFont typeface="Arial" charset="0"/>
              <a:buChar char="•"/>
            </a:pPr>
            <a:r>
              <a:rPr lang="en-US" sz="2100"/>
              <a:t>Configuring the billing plan</a:t>
            </a:r>
          </a:p>
          <a:p>
            <a:pPr>
              <a:lnSpc>
                <a:spcPct val="150000"/>
              </a:lnSpc>
              <a:buFont typeface="Arial" charset="0"/>
              <a:buChar char="•"/>
            </a:pPr>
            <a:endParaRPr lang="en-US" sz="2100"/>
          </a:p>
        </p:txBody>
      </p:sp>
    </p:spTree>
    <p:extLst>
      <p:ext uri="{BB962C8B-B14F-4D97-AF65-F5344CB8AC3E}">
        <p14:creationId xmlns:p14="http://schemas.microsoft.com/office/powerpoint/2010/main" val="259198444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20" b="600"/>
          <a:stretch/>
        </p:blipFill>
        <p:spPr>
          <a:xfrm>
            <a:off x="1579961" y="1330055"/>
            <a:ext cx="5623728" cy="3398062"/>
          </a:xfrm>
          <a:prstGeom prst="rect">
            <a:avLst/>
          </a:prstGeom>
          <a:ln>
            <a:solidFill>
              <a:schemeClr val="accent1">
                <a:lumMod val="90000"/>
                <a:lumOff val="10000"/>
              </a:schemeClr>
            </a:solidFill>
          </a:ln>
        </p:spPr>
      </p:pic>
      <p:sp>
        <p:nvSpPr>
          <p:cNvPr id="44035" name="Rectangle 4"/>
          <p:cNvSpPr>
            <a:spLocks noGrp="1" noChangeArrowheads="1"/>
          </p:cNvSpPr>
          <p:nvPr>
            <p:ph type="title" idx="4294967295"/>
          </p:nvPr>
        </p:nvSpPr>
        <p:spPr>
          <a:xfrm>
            <a:off x="357463" y="176573"/>
            <a:ext cx="6238875" cy="557213"/>
          </a:xfrm>
        </p:spPr>
        <p:txBody>
          <a:bodyPr/>
          <a:lstStyle/>
          <a:p>
            <a:pPr eaLnBrk="1" hangingPunct="1"/>
            <a:r>
              <a:rPr lang="en-GB" dirty="0" smtClean="0"/>
              <a:t>Invoicing settings on billing plan</a:t>
            </a:r>
          </a:p>
        </p:txBody>
      </p:sp>
      <p:sp>
        <p:nvSpPr>
          <p:cNvPr id="46" name="Text Box 8"/>
          <p:cNvSpPr txBox="1">
            <a:spLocks noChangeArrowheads="1"/>
          </p:cNvSpPr>
          <p:nvPr/>
        </p:nvSpPr>
        <p:spPr bwMode="auto">
          <a:xfrm>
            <a:off x="1579960" y="684421"/>
            <a:ext cx="53899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400" dirty="0">
                <a:solidFill>
                  <a:schemeClr val="accent1">
                    <a:lumMod val="90000"/>
                    <a:lumOff val="10000"/>
                  </a:schemeClr>
                </a:solidFill>
              </a:rPr>
              <a:t>The number of days between the invoice date and the due date</a:t>
            </a:r>
          </a:p>
        </p:txBody>
      </p:sp>
      <p:sp>
        <p:nvSpPr>
          <p:cNvPr id="47" name="Line 9"/>
          <p:cNvSpPr>
            <a:spLocks noChangeShapeType="1"/>
          </p:cNvSpPr>
          <p:nvPr/>
        </p:nvSpPr>
        <p:spPr bwMode="auto">
          <a:xfrm flipH="1" flipV="1">
            <a:off x="1807112" y="906862"/>
            <a:ext cx="1154906" cy="2025908"/>
          </a:xfrm>
          <a:prstGeom prst="line">
            <a:avLst/>
          </a:prstGeom>
          <a:noFill/>
          <a:ln w="19050">
            <a:solidFill>
              <a:schemeClr val="accent1">
                <a:lumMod val="90000"/>
                <a:lumOff val="10000"/>
              </a:schemeClr>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48" name="Text Box 10"/>
          <p:cNvSpPr txBox="1">
            <a:spLocks noChangeArrowheads="1"/>
          </p:cNvSpPr>
          <p:nvPr/>
        </p:nvSpPr>
        <p:spPr bwMode="auto">
          <a:xfrm>
            <a:off x="2545297" y="924544"/>
            <a:ext cx="52040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dirty="0">
                <a:solidFill>
                  <a:srgbClr val="C00000"/>
                </a:solidFill>
              </a:rPr>
              <a:t>How to adjust due dates that fall on non-working days</a:t>
            </a:r>
          </a:p>
        </p:txBody>
      </p:sp>
      <p:sp>
        <p:nvSpPr>
          <p:cNvPr id="49" name="Line 11"/>
          <p:cNvSpPr>
            <a:spLocks noChangeShapeType="1"/>
          </p:cNvSpPr>
          <p:nvPr/>
        </p:nvSpPr>
        <p:spPr bwMode="auto">
          <a:xfrm flipV="1">
            <a:off x="3476901" y="1218244"/>
            <a:ext cx="559840" cy="88356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50" name="Text Box 12"/>
          <p:cNvSpPr txBox="1">
            <a:spLocks noChangeArrowheads="1"/>
          </p:cNvSpPr>
          <p:nvPr/>
        </p:nvSpPr>
        <p:spPr bwMode="auto">
          <a:xfrm>
            <a:off x="4293713" y="2844851"/>
            <a:ext cx="2438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dirty="0">
                <a:solidFill>
                  <a:schemeClr val="bg1"/>
                </a:solidFill>
              </a:rPr>
              <a:t>Suppressing trivial invoices</a:t>
            </a:r>
          </a:p>
        </p:txBody>
      </p:sp>
      <p:sp>
        <p:nvSpPr>
          <p:cNvPr id="52" name="Rectangle 60"/>
          <p:cNvSpPr>
            <a:spLocks noChangeArrowheads="1"/>
          </p:cNvSpPr>
          <p:nvPr/>
        </p:nvSpPr>
        <p:spPr bwMode="auto">
          <a:xfrm>
            <a:off x="2962018" y="2854134"/>
            <a:ext cx="252413" cy="446505"/>
          </a:xfrm>
          <a:prstGeom prst="rect">
            <a:avLst/>
          </a:prstGeom>
          <a:noFill/>
          <a:ln w="19050" algn="ctr">
            <a:solidFill>
              <a:schemeClr val="accent1">
                <a:lumMod val="90000"/>
                <a:lumOff val="1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53" name="Rectangle 61"/>
          <p:cNvSpPr>
            <a:spLocks noChangeArrowheads="1"/>
          </p:cNvSpPr>
          <p:nvPr/>
        </p:nvSpPr>
        <p:spPr bwMode="auto">
          <a:xfrm>
            <a:off x="2928023" y="2015709"/>
            <a:ext cx="548878" cy="136922"/>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grpSp>
        <p:nvGrpSpPr>
          <p:cNvPr id="54" name="Group 111"/>
          <p:cNvGrpSpPr>
            <a:grpSpLocks/>
          </p:cNvGrpSpPr>
          <p:nvPr/>
        </p:nvGrpSpPr>
        <p:grpSpPr bwMode="auto">
          <a:xfrm>
            <a:off x="7165346" y="1274039"/>
            <a:ext cx="557213" cy="382190"/>
            <a:chOff x="4149" y="2807"/>
            <a:chExt cx="468" cy="321"/>
          </a:xfrm>
        </p:grpSpPr>
        <p:grpSp>
          <p:nvGrpSpPr>
            <p:cNvPr id="55" name="Group 112"/>
            <p:cNvGrpSpPr>
              <a:grpSpLocks/>
            </p:cNvGrpSpPr>
            <p:nvPr/>
          </p:nvGrpSpPr>
          <p:grpSpPr bwMode="auto">
            <a:xfrm>
              <a:off x="4149" y="2807"/>
              <a:ext cx="284" cy="321"/>
              <a:chOff x="2683" y="1519"/>
              <a:chExt cx="557" cy="628"/>
            </a:xfrm>
          </p:grpSpPr>
          <p:sp>
            <p:nvSpPr>
              <p:cNvPr id="57" name="AutoShape 11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noAutofit/>
              </a:bodyPr>
              <a:lstStyle/>
              <a:p>
                <a:endParaRPr lang="en-US" sz="1350"/>
              </a:p>
            </p:txBody>
          </p:sp>
          <p:pic>
            <p:nvPicPr>
              <p:cNvPr id="72"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4"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5"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6"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7"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8"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79"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80"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81"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grpSp>
        <p:sp>
          <p:nvSpPr>
            <p:cNvPr id="56" name="AutoShape 124"/>
            <p:cNvSpPr>
              <a:spLocks noChangeArrowheads="1"/>
            </p:cNvSpPr>
            <p:nvPr/>
          </p:nvSpPr>
          <p:spPr bwMode="auto">
            <a:xfrm>
              <a:off x="4318" y="2825"/>
              <a:ext cx="299" cy="268"/>
            </a:xfrm>
            <a:prstGeom prst="rightArrow">
              <a:avLst>
                <a:gd name="adj1" fmla="val 38000"/>
                <a:gd name="adj2" fmla="val 6018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noAutofit/>
            </a:bodyPr>
            <a:lstStyle/>
            <a:p>
              <a:endParaRPr lang="en-US" sz="1350"/>
            </a:p>
          </p:txBody>
        </p:sp>
      </p:grpSp>
      <p:sp>
        <p:nvSpPr>
          <p:cNvPr id="85" name="AutoShape 17"/>
          <p:cNvSpPr>
            <a:spLocks/>
          </p:cNvSpPr>
          <p:nvPr/>
        </p:nvSpPr>
        <p:spPr bwMode="auto">
          <a:xfrm>
            <a:off x="3222455" y="3743034"/>
            <a:ext cx="111919" cy="254794"/>
          </a:xfrm>
          <a:prstGeom prst="rightBrace">
            <a:avLst>
              <a:gd name="adj1" fmla="val 18972"/>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88" name="Text Box 20"/>
          <p:cNvSpPr txBox="1">
            <a:spLocks noChangeArrowheads="1"/>
          </p:cNvSpPr>
          <p:nvPr/>
        </p:nvSpPr>
        <p:spPr bwMode="auto">
          <a:xfrm>
            <a:off x="4293712" y="3810130"/>
            <a:ext cx="30527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500" b="0">
                <a:solidFill>
                  <a:schemeClr val="bg1"/>
                </a:solidFill>
              </a:rPr>
              <a:t>Level of itemization on invoices</a:t>
            </a:r>
          </a:p>
        </p:txBody>
      </p:sp>
      <p:sp>
        <p:nvSpPr>
          <p:cNvPr id="90" name="Rectangle 61"/>
          <p:cNvSpPr>
            <a:spLocks noChangeArrowheads="1"/>
          </p:cNvSpPr>
          <p:nvPr/>
        </p:nvSpPr>
        <p:spPr bwMode="auto">
          <a:xfrm>
            <a:off x="4804796" y="1594826"/>
            <a:ext cx="1927317" cy="860541"/>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endParaRPr lang="en-US" sz="1350"/>
          </a:p>
        </p:txBody>
      </p:sp>
      <p:sp>
        <p:nvSpPr>
          <p:cNvPr id="5" name="Rectangle 4"/>
          <p:cNvSpPr/>
          <p:nvPr/>
        </p:nvSpPr>
        <p:spPr>
          <a:xfrm>
            <a:off x="3925040" y="2498506"/>
            <a:ext cx="3493517" cy="2364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14"/>
          <p:cNvSpPr>
            <a:spLocks noChangeShapeType="1"/>
          </p:cNvSpPr>
          <p:nvPr/>
        </p:nvSpPr>
        <p:spPr bwMode="auto">
          <a:xfrm flipH="1" flipV="1">
            <a:off x="5508702" y="2465105"/>
            <a:ext cx="624469" cy="379746"/>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87" name="Line 19"/>
          <p:cNvSpPr>
            <a:spLocks noChangeShapeType="1"/>
          </p:cNvSpPr>
          <p:nvPr/>
        </p:nvSpPr>
        <p:spPr bwMode="auto">
          <a:xfrm flipV="1">
            <a:off x="3303112" y="3692211"/>
            <a:ext cx="950119" cy="178219"/>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89" name="Line 21"/>
          <p:cNvSpPr>
            <a:spLocks noChangeShapeType="1"/>
          </p:cNvSpPr>
          <p:nvPr/>
        </p:nvSpPr>
        <p:spPr bwMode="auto">
          <a:xfrm flipV="1">
            <a:off x="3541237" y="4152772"/>
            <a:ext cx="1554869" cy="277673"/>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43" name="Text Box 12"/>
          <p:cNvSpPr txBox="1">
            <a:spLocks noChangeArrowheads="1"/>
          </p:cNvSpPr>
          <p:nvPr/>
        </p:nvSpPr>
        <p:spPr bwMode="auto">
          <a:xfrm>
            <a:off x="5106513" y="2854589"/>
            <a:ext cx="3251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dirty="0">
                <a:solidFill>
                  <a:srgbClr val="C00000"/>
                </a:solidFill>
              </a:rPr>
              <a:t>Suppressing trivial invoices</a:t>
            </a:r>
          </a:p>
        </p:txBody>
      </p:sp>
      <p:sp>
        <p:nvSpPr>
          <p:cNvPr id="44" name="Text Box 18"/>
          <p:cNvSpPr txBox="1">
            <a:spLocks noChangeArrowheads="1"/>
          </p:cNvSpPr>
          <p:nvPr/>
        </p:nvSpPr>
        <p:spPr bwMode="auto">
          <a:xfrm>
            <a:off x="4286402" y="3623818"/>
            <a:ext cx="30591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smtClean="0">
                <a:solidFill>
                  <a:srgbClr val="C00000"/>
                </a:solidFill>
              </a:rPr>
              <a:t>Automated account fees</a:t>
            </a:r>
            <a:endParaRPr lang="en-US" sz="1200" dirty="0">
              <a:solidFill>
                <a:srgbClr val="C00000"/>
              </a:solidFill>
            </a:endParaRPr>
          </a:p>
        </p:txBody>
      </p:sp>
      <p:sp>
        <p:nvSpPr>
          <p:cNvPr id="6" name="Rectangle 5"/>
          <p:cNvSpPr/>
          <p:nvPr/>
        </p:nvSpPr>
        <p:spPr>
          <a:xfrm>
            <a:off x="5053193" y="4040962"/>
            <a:ext cx="4008378" cy="261610"/>
          </a:xfrm>
          <a:prstGeom prst="rect">
            <a:avLst/>
          </a:prstGeom>
        </p:spPr>
        <p:txBody>
          <a:bodyPr wrap="square">
            <a:spAutoFit/>
          </a:bodyPr>
          <a:lstStyle/>
          <a:p>
            <a:r>
              <a:rPr lang="en-US" sz="1100" b="1" dirty="0">
                <a:solidFill>
                  <a:srgbClr val="C00000"/>
                </a:solidFill>
              </a:rPr>
              <a:t>Level of itemization on invoices</a:t>
            </a:r>
          </a:p>
        </p:txBody>
      </p:sp>
    </p:spTree>
    <p:extLst>
      <p:ext uri="{BB962C8B-B14F-4D97-AF65-F5344CB8AC3E}">
        <p14:creationId xmlns:p14="http://schemas.microsoft.com/office/powerpoint/2010/main" val="35954389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smtClean="0"/>
              <a:t>Lesson objectives review</a:t>
            </a:r>
          </a:p>
        </p:txBody>
      </p:sp>
      <p:sp>
        <p:nvSpPr>
          <p:cNvPr id="4505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Explain how invoice items are allocated to invoices</a:t>
            </a:r>
          </a:p>
          <a:p>
            <a:pPr lvl="1" eaLnBrk="1" hangingPunct="1"/>
            <a:r>
              <a:rPr lang="en-US" smtClean="0"/>
              <a:t>Describe how various parameters on billing plans and payment plans influence invoicing</a:t>
            </a:r>
          </a:p>
          <a:p>
            <a:pPr lvl="1" eaLnBrk="1" hangingPunct="1"/>
            <a:r>
              <a:rPr lang="en-US" smtClean="0"/>
              <a:t>Explain the difference between bill date invoicing and due date invoicing</a:t>
            </a:r>
          </a:p>
          <a:p>
            <a:pPr lvl="1" eaLnBrk="1" hangingPunct="1"/>
            <a:r>
              <a:rPr lang="en-US"/>
              <a:t>Configure payment plans and billing plans for charge invoicing</a:t>
            </a:r>
          </a:p>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val="293869369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a:buNone/>
            </a:pPr>
            <a:r>
              <a:rPr lang="en-US" sz="1200" b="1" dirty="0"/>
              <a:t>Copyright </a:t>
            </a:r>
            <a:r>
              <a:rPr lang="en-US" sz="1200" b="1"/>
              <a:t>© 2001-2014 </a:t>
            </a:r>
            <a:r>
              <a:rPr lang="en-US" sz="1200" b="1" dirty="0"/>
              <a:t>Guidewire Software, Inc. All rights reserved.</a:t>
            </a:r>
          </a:p>
          <a:p>
            <a:pPr>
              <a:buNone/>
            </a:pPr>
            <a:r>
              <a:rPr lang="en-US" sz="12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200"/>
              <a:t>, Guidewire ExampleCenter, Guidewire Account Manager Portal, Guidewire Claim Portal, Guidewire Policyholder Portal, ClaimCenter, BillingCenter, PolicyCenter, InsuranceSuite, Gosu, Deliver </a:t>
            </a:r>
            <a:r>
              <a:rPr lang="en-US" sz="1200" dirty="0"/>
              <a:t>Insurance Your Way, and the Guidewire logo are trademarks, service marks, or registered trademarks of Guidewire Software, Inc. </a:t>
            </a:r>
            <a:r>
              <a:rPr lang="en-US" sz="1200"/>
              <a:t>in the United States and/or other countries.</a:t>
            </a:r>
          </a:p>
          <a:p>
            <a:pPr>
              <a:buNone/>
            </a:pPr>
            <a:r>
              <a:rPr lang="en-US" sz="1200"/>
              <a:t>All other trademarks are the property of their respective owners.</a:t>
            </a:r>
          </a:p>
          <a:p>
            <a:pPr>
              <a:buNone/>
            </a:pPr>
            <a:r>
              <a:rPr lang="en-US" sz="1200" b="1"/>
              <a:t>This material is confidential and proprietary to Guidewire and subject to the confidentiality terms in the applicable license agreement and/or separate nondisclosure agreement.</a:t>
            </a:r>
          </a:p>
          <a:p>
            <a:pPr>
              <a:buNone/>
            </a:pPr>
            <a:r>
              <a:rPr lang="en-US" sz="1200"/>
              <a:t>This </a:t>
            </a:r>
            <a:r>
              <a:rPr lang="en-US" sz="12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a:buNone/>
            </a:pPr>
            <a:r>
              <a:rPr lang="en-US" sz="1200"/>
              <a:t>Guidewire products are protected by one or more United States patents.</a:t>
            </a:r>
          </a:p>
        </p:txBody>
      </p:sp>
    </p:spTree>
    <p:extLst>
      <p:ext uri="{BB962C8B-B14F-4D97-AF65-F5344CB8AC3E}">
        <p14:creationId xmlns:p14="http://schemas.microsoft.com/office/powerpoint/2010/main" val="425151388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Demo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482178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 demo details and link to the demo video</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Lab</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
        <p:nvSpPr>
          <p:cNvPr id="2" name="Rectangle 1"/>
          <p:cNvSpPr/>
          <p:nvPr/>
        </p:nvSpPr>
        <p:spPr>
          <a:xfrm>
            <a:off x="607821" y="1971586"/>
            <a:ext cx="7889407" cy="923330"/>
          </a:xfrm>
          <a:prstGeom prst="rect">
            <a:avLst/>
          </a:prstGeom>
        </p:spPr>
        <p:txBody>
          <a:bodyPr wrap="square">
            <a:spAutoFit/>
          </a:bodyPr>
          <a:lstStyle/>
          <a:p>
            <a:r>
              <a:rPr lang="en-US" dirty="0">
                <a:solidFill>
                  <a:schemeClr val="tx2"/>
                </a:solidFill>
                <a:latin typeface="Calibri" panose="020F0502020204030204" pitchFamily="34" charset="0"/>
                <a:cs typeface="Calibri" panose="020F0502020204030204" pitchFamily="34" charset="0"/>
              </a:rPr>
              <a:t>Complete the exercises listed in  </a:t>
            </a:r>
            <a:r>
              <a:rPr lang="en-US" dirty="0" smtClean="0">
                <a:solidFill>
                  <a:schemeClr val="tx2"/>
                </a:solidFill>
                <a:latin typeface="Calibri" panose="020F0502020204030204" pitchFamily="34" charset="0"/>
                <a:cs typeface="Calibri" panose="020F0502020204030204" pitchFamily="34" charset="0"/>
              </a:rPr>
              <a:t>“</a:t>
            </a:r>
            <a:r>
              <a:rPr lang="en-US" dirty="0"/>
              <a:t>Lesson </a:t>
            </a:r>
            <a:r>
              <a:rPr lang="en-US" dirty="0" smtClean="0"/>
              <a:t>2: </a:t>
            </a:r>
            <a:r>
              <a:rPr lang="en-US" dirty="0"/>
              <a:t>Configuring Charge Invoicing Behaviors</a:t>
            </a:r>
            <a:r>
              <a:rPr lang="en-US" dirty="0" smtClean="0">
                <a:solidFill>
                  <a:schemeClr val="tx2"/>
                </a:solidFill>
                <a:latin typeface="Calibri" panose="020F0502020204030204" pitchFamily="34" charset="0"/>
                <a:cs typeface="Calibri" panose="020F0502020204030204" pitchFamily="34" charset="0"/>
              </a:rPr>
              <a:t>” </a:t>
            </a:r>
            <a:r>
              <a:rPr lang="en-US" dirty="0">
                <a:solidFill>
                  <a:schemeClr val="tx2"/>
                </a:solidFill>
                <a:latin typeface="Calibri" panose="020F0502020204030204" pitchFamily="34" charset="0"/>
                <a:cs typeface="Calibri" panose="020F0502020204030204" pitchFamily="34" charset="0"/>
              </a:rPr>
              <a:t>chapter in the “</a:t>
            </a:r>
            <a:r>
              <a:rPr lang="en-US" dirty="0" err="1"/>
              <a:t>BillingCenter</a:t>
            </a:r>
            <a:r>
              <a:rPr lang="en-US" dirty="0"/>
              <a:t> 10 Configuration: </a:t>
            </a:r>
            <a:r>
              <a:rPr lang="en-US" dirty="0" err="1"/>
              <a:t>Kickstart</a:t>
            </a:r>
            <a:r>
              <a:rPr lang="en-US" dirty="0"/>
              <a:t> - Student Workbook</a:t>
            </a:r>
            <a:r>
              <a:rPr lang="en-US" dirty="0">
                <a:solidFill>
                  <a:schemeClr val="tx2"/>
                </a:solidFill>
                <a:latin typeface="Calibri" panose="020F0502020204030204" pitchFamily="34" charset="0"/>
                <a:cs typeface="Calibri" panose="020F0502020204030204" pitchFamily="34" charset="0"/>
              </a:rPr>
              <a:t>“</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7725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smtClean="0"/>
              <a:t>Review</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3A0"/>
                </a:solidFill>
                <a:latin typeface="Arial" panose="020B0604020202020204" pitchFamily="34" charset="0"/>
              </a:rPr>
              <a:t>6</a:t>
            </a:r>
            <a:endParaRPr lang="en-US" sz="800" dirty="0" smtClean="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5041" y="274320"/>
            <a:ext cx="2907506"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pPr eaLnBrk="1" hangingPunct="1"/>
            <a:r>
              <a:rPr lang="en-US" smtClean="0"/>
              <a:t>Charge invoicing</a:t>
            </a:r>
          </a:p>
        </p:txBody>
      </p:sp>
      <p:sp>
        <p:nvSpPr>
          <p:cNvPr id="7172" name="Rectangle 3"/>
          <p:cNvSpPr>
            <a:spLocks noGrp="1" noChangeArrowheads="1"/>
          </p:cNvSpPr>
          <p:nvPr>
            <p:ph idx="1"/>
          </p:nvPr>
        </p:nvSpPr>
        <p:spPr>
          <a:xfrm>
            <a:off x="444500" y="1163716"/>
            <a:ext cx="8318500" cy="4114800"/>
          </a:xfrm>
        </p:spPr>
        <p:txBody>
          <a:bodyPr>
            <a:normAutofit/>
          </a:bodyPr>
          <a:lstStyle/>
          <a:p>
            <a:pPr lvl="1">
              <a:buFont typeface="Arial" charset="0"/>
              <a:buChar char="•"/>
            </a:pPr>
            <a:r>
              <a:rPr lang="en-US" sz="1800" b="1" dirty="0" smtClean="0">
                <a:latin typeface="Calibri" panose="020F0502020204030204" pitchFamily="34" charset="0"/>
                <a:cs typeface="Calibri" panose="020F0502020204030204" pitchFamily="34" charset="0"/>
              </a:rPr>
              <a:t>Charge invoicing</a:t>
            </a:r>
            <a:r>
              <a:rPr lang="en-US" sz="1800" dirty="0" smtClean="0">
                <a:latin typeface="Calibri" panose="020F0502020204030204" pitchFamily="34" charset="0"/>
                <a:cs typeface="Calibri" panose="020F0502020204030204" pitchFamily="34" charset="0"/>
              </a:rPr>
              <a:t> is the process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of dividing charges into invoice items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and assigning the items to invoices</a:t>
            </a:r>
          </a:p>
          <a:p>
            <a:pPr lvl="1">
              <a:buFont typeface="Arial" charset="0"/>
              <a:buChar char="•"/>
            </a:pPr>
            <a:r>
              <a:rPr lang="en-US" sz="1800" dirty="0" smtClean="0">
                <a:latin typeface="Calibri" panose="020F0502020204030204" pitchFamily="34" charset="0"/>
                <a:cs typeface="Calibri" panose="020F0502020204030204" pitchFamily="34" charset="0"/>
              </a:rPr>
              <a:t>Type of charge determines whether to split a charge into more than one item</a:t>
            </a:r>
          </a:p>
          <a:p>
            <a:pPr lvl="2"/>
            <a:r>
              <a:rPr lang="en-US" sz="1800" dirty="0" smtClean="0">
                <a:latin typeface="Calibri" panose="020F0502020204030204" pitchFamily="34" charset="0"/>
                <a:cs typeface="Calibri" panose="020F0502020204030204" pitchFamily="34" charset="0"/>
              </a:rPr>
              <a:t>Pro-rata charges are typically divided into a down payment item and installment items</a:t>
            </a:r>
          </a:p>
          <a:p>
            <a:pPr lvl="2"/>
            <a:r>
              <a:rPr lang="en-US" sz="1800" dirty="0" smtClean="0">
                <a:latin typeface="Calibri" panose="020F0502020204030204" pitchFamily="34" charset="0"/>
                <a:cs typeface="Calibri" panose="020F0502020204030204" pitchFamily="34" charset="0"/>
              </a:rPr>
              <a:t>All other charges are billed as single invoice items</a:t>
            </a:r>
          </a:p>
          <a:p>
            <a:pPr lvl="1">
              <a:buFont typeface="Arial" charset="0"/>
              <a:buChar char="•"/>
            </a:pPr>
            <a:r>
              <a:rPr lang="en-US" sz="1800" dirty="0" smtClean="0">
                <a:latin typeface="Calibri" panose="020F0502020204030204" pitchFamily="34" charset="0"/>
                <a:cs typeface="Calibri" panose="020F0502020204030204" pitchFamily="34" charset="0"/>
              </a:rPr>
              <a:t>Each invoice item is placed on an invoice in a predefined </a:t>
            </a:r>
            <a:r>
              <a:rPr lang="en-US" sz="1800" b="1" dirty="0" smtClean="0">
                <a:latin typeface="Calibri" panose="020F0502020204030204" pitchFamily="34" charset="0"/>
                <a:cs typeface="Calibri" panose="020F0502020204030204" pitchFamily="34" charset="0"/>
              </a:rPr>
              <a:t>invoice stream</a:t>
            </a:r>
          </a:p>
          <a:p>
            <a:pPr lvl="2"/>
            <a:r>
              <a:rPr lang="en-US" sz="1800" dirty="0" smtClean="0">
                <a:latin typeface="Calibri" panose="020F0502020204030204" pitchFamily="34" charset="0"/>
                <a:cs typeface="Calibri" panose="020F0502020204030204" pitchFamily="34" charset="0"/>
              </a:rPr>
              <a:t>An</a:t>
            </a:r>
            <a:r>
              <a:rPr lang="en-US" sz="1800" b="1" dirty="0" smtClean="0">
                <a:latin typeface="Calibri" panose="020F0502020204030204" pitchFamily="34" charset="0"/>
                <a:cs typeface="Calibri" panose="020F0502020204030204" pitchFamily="34" charset="0"/>
              </a:rPr>
              <a:t> invoice stream </a:t>
            </a:r>
            <a:r>
              <a:rPr lang="en-US" sz="1800" dirty="0" smtClean="0">
                <a:latin typeface="Calibri" panose="020F0502020204030204" pitchFamily="34" charset="0"/>
                <a:cs typeface="Calibri" panose="020F0502020204030204" pitchFamily="34" charset="0"/>
              </a:rPr>
              <a:t>is a set of invoices </a:t>
            </a:r>
          </a:p>
          <a:p>
            <a:pPr lvl="2"/>
            <a:r>
              <a:rPr lang="en-US" sz="1800" dirty="0" smtClean="0">
                <a:latin typeface="Calibri" panose="020F0502020204030204" pitchFamily="34" charset="0"/>
                <a:cs typeface="Calibri" panose="020F0502020204030204" pitchFamily="34" charset="0"/>
              </a:rPr>
              <a:t>Typically invoice stream dates are spaced at regular intervals such as monthly and twice monthly</a:t>
            </a:r>
          </a:p>
        </p:txBody>
      </p:sp>
    </p:spTree>
    <p:extLst>
      <p:ext uri="{BB962C8B-B14F-4D97-AF65-F5344CB8AC3E}">
        <p14:creationId xmlns:p14="http://schemas.microsoft.com/office/powerpoint/2010/main" val="2961013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This is for Review questions and answers</a:t>
            </a:r>
            <a:endParaRPr lang="en-US"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smtClean="0">
                <a:solidFill>
                  <a:srgbClr val="0032A1"/>
                </a:solidFill>
                <a:latin typeface="Arial" panose="020B0604020202020204" pitchFamily="34" charset="0"/>
              </a:rPr>
              <a:t>7</a:t>
            </a:r>
            <a:endParaRPr lang="en-US" sz="800" dirty="0" smtClean="0">
              <a:solidFill>
                <a:srgbClr val="0032A1"/>
              </a:solidFill>
              <a:latin typeface="Arial" panose="020B0604020202020204" pitchFamily="34" charset="0"/>
            </a:endParaRPr>
          </a:p>
        </p:txBody>
      </p:sp>
    </p:spTree>
    <p:extLst>
      <p:ext uri="{BB962C8B-B14F-4D97-AF65-F5344CB8AC3E}">
        <p14:creationId xmlns:p14="http://schemas.microsoft.com/office/powerpoint/2010/main" val="31488973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Charge invoicing dates </a:t>
            </a:r>
          </a:p>
        </p:txBody>
      </p:sp>
      <p:sp>
        <p:nvSpPr>
          <p:cNvPr id="8195" name="Rectangle 3"/>
          <p:cNvSpPr>
            <a:spLocks noGrp="1" noChangeArrowheads="1"/>
          </p:cNvSpPr>
          <p:nvPr>
            <p:ph idx="1"/>
          </p:nvPr>
        </p:nvSpPr>
        <p:spPr>
          <a:xfrm>
            <a:off x="444500" y="1222500"/>
            <a:ext cx="8318500" cy="4114800"/>
          </a:xfrm>
        </p:spPr>
        <p:txBody>
          <a:bodyPr>
            <a:normAutofit/>
          </a:bodyPr>
          <a:lstStyle/>
          <a:p>
            <a:pPr lvl="1">
              <a:buFont typeface="Arial" charset="0"/>
              <a:buChar char="•"/>
            </a:pPr>
            <a:r>
              <a:rPr lang="en-US" sz="1800" b="1" dirty="0" smtClean="0">
                <a:latin typeface="Calibri" panose="020F0502020204030204" pitchFamily="34" charset="0"/>
                <a:cs typeface="Calibri" panose="020F0502020204030204" pitchFamily="34" charset="0"/>
              </a:rPr>
              <a:t>Policy effective date: </a:t>
            </a:r>
            <a:r>
              <a:rPr lang="en-US" sz="1800" dirty="0" smtClean="0">
                <a:latin typeface="Calibri" panose="020F0502020204030204" pitchFamily="34" charset="0"/>
                <a:cs typeface="Calibri" panose="020F0502020204030204" pitchFamily="34" charset="0"/>
              </a:rPr>
              <a:t>date the policy period takes effect</a:t>
            </a:r>
          </a:p>
          <a:p>
            <a:pPr lvl="1">
              <a:buFont typeface="Arial" charset="0"/>
              <a:buChar char="•"/>
            </a:pPr>
            <a:r>
              <a:rPr lang="en-US" sz="1800" b="1" dirty="0" smtClean="0">
                <a:latin typeface="Calibri" panose="020F0502020204030204" pitchFamily="34" charset="0"/>
                <a:cs typeface="Calibri" panose="020F0502020204030204" pitchFamily="34" charset="0"/>
              </a:rPr>
              <a:t>Charge effective</a:t>
            </a:r>
            <a:r>
              <a:rPr lang="en-US"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date:</a:t>
            </a:r>
            <a:r>
              <a:rPr lang="en-US" sz="1800" dirty="0" smtClean="0">
                <a:latin typeface="Calibri" panose="020F0502020204030204" pitchFamily="34" charset="0"/>
                <a:cs typeface="Calibri" panose="020F0502020204030204" pitchFamily="34" charset="0"/>
              </a:rPr>
              <a:t> date the coverage or coverage reduction specified by the charge takes effect</a:t>
            </a:r>
          </a:p>
          <a:p>
            <a:pPr lvl="1">
              <a:buFont typeface="Arial" charset="0"/>
              <a:buChar char="•"/>
            </a:pPr>
            <a:r>
              <a:rPr lang="en-US" sz="1800" b="1" dirty="0" smtClean="0">
                <a:latin typeface="Calibri" panose="020F0502020204030204" pitchFamily="34" charset="0"/>
                <a:cs typeface="Calibri" panose="020F0502020204030204" pitchFamily="34" charset="0"/>
              </a:rPr>
              <a:t>Charge date: </a:t>
            </a:r>
            <a:r>
              <a:rPr lang="en-US" sz="1800" dirty="0" smtClean="0">
                <a:latin typeface="Calibri" panose="020F0502020204030204" pitchFamily="34" charset="0"/>
                <a:cs typeface="Calibri" panose="020F0502020204030204" pitchFamily="34" charset="0"/>
              </a:rPr>
              <a:t>date </a:t>
            </a:r>
            <a:r>
              <a:rPr lang="en-US" sz="1800" dirty="0" err="1" smtClean="0">
                <a:latin typeface="Calibri" panose="020F0502020204030204" pitchFamily="34" charset="0"/>
                <a:cs typeface="Calibri" panose="020F0502020204030204" pitchFamily="34" charset="0"/>
              </a:rPr>
              <a:t>BillingCenter</a:t>
            </a:r>
            <a:r>
              <a:rPr lang="en-US" sz="1800" dirty="0" smtClean="0">
                <a:latin typeface="Calibri" panose="020F0502020204030204" pitchFamily="34" charset="0"/>
                <a:cs typeface="Calibri" panose="020F0502020204030204" pitchFamily="34" charset="0"/>
              </a:rPr>
              <a:t> receives the billing instruction that contains the charge</a:t>
            </a:r>
          </a:p>
          <a:p>
            <a:pPr lvl="1">
              <a:buFont typeface="Arial" charset="0"/>
              <a:buChar char="•"/>
            </a:pPr>
            <a:r>
              <a:rPr lang="en-US" sz="1800" b="1" dirty="0" smtClean="0">
                <a:latin typeface="Calibri" panose="020F0502020204030204" pitchFamily="34" charset="0"/>
                <a:cs typeface="Calibri" panose="020F0502020204030204" pitchFamily="34" charset="0"/>
              </a:rPr>
              <a:t>Invoice date: </a:t>
            </a:r>
            <a:r>
              <a:rPr lang="en-US" sz="1800" dirty="0" smtClean="0">
                <a:latin typeface="Calibri" panose="020F0502020204030204" pitchFamily="34" charset="0"/>
                <a:cs typeface="Calibri" panose="020F0502020204030204" pitchFamily="34" charset="0"/>
              </a:rPr>
              <a:t>date an invoice is billed</a:t>
            </a:r>
          </a:p>
          <a:p>
            <a:pPr lvl="2"/>
            <a:r>
              <a:rPr lang="en-US" sz="1800" dirty="0" smtClean="0">
                <a:latin typeface="Calibri" panose="020F0502020204030204" pitchFamily="34" charset="0"/>
                <a:cs typeface="Calibri" panose="020F0502020204030204" pitchFamily="34" charset="0"/>
              </a:rPr>
              <a:t>Also called </a:t>
            </a:r>
            <a:r>
              <a:rPr lang="en-US" sz="1800" b="1" dirty="0" smtClean="0">
                <a:latin typeface="Calibri" panose="020F0502020204030204" pitchFamily="34" charset="0"/>
                <a:cs typeface="Calibri" panose="020F0502020204030204" pitchFamily="34" charset="0"/>
              </a:rPr>
              <a:t>billing date </a:t>
            </a:r>
            <a:r>
              <a:rPr lang="en-US" sz="1800" dirty="0" smtClean="0">
                <a:latin typeface="Calibri" panose="020F0502020204030204" pitchFamily="34" charset="0"/>
                <a:cs typeface="Calibri" panose="020F0502020204030204" pitchFamily="34" charset="0"/>
              </a:rPr>
              <a:t>or</a:t>
            </a:r>
            <a:r>
              <a:rPr lang="en-US" sz="1800" b="1" dirty="0" smtClean="0">
                <a:latin typeface="Calibri" panose="020F0502020204030204" pitchFamily="34" charset="0"/>
                <a:cs typeface="Calibri" panose="020F0502020204030204" pitchFamily="34" charset="0"/>
              </a:rPr>
              <a:t> statement date</a:t>
            </a:r>
          </a:p>
          <a:p>
            <a:pPr lvl="1">
              <a:buFont typeface="Arial" charset="0"/>
              <a:buChar char="•"/>
            </a:pPr>
            <a:r>
              <a:rPr lang="en-US" sz="1800" b="1" dirty="0" smtClean="0">
                <a:latin typeface="Calibri" panose="020F0502020204030204" pitchFamily="34" charset="0"/>
                <a:cs typeface="Calibri" panose="020F0502020204030204" pitchFamily="34" charset="0"/>
              </a:rPr>
              <a:t>Due date: </a:t>
            </a:r>
            <a:r>
              <a:rPr lang="en-US" sz="1800" dirty="0" smtClean="0">
                <a:latin typeface="Calibri" panose="020F0502020204030204" pitchFamily="34" charset="0"/>
                <a:cs typeface="Calibri" panose="020F0502020204030204" pitchFamily="34" charset="0"/>
              </a:rPr>
              <a:t>last date an invoice can be paid before it becomes past due</a:t>
            </a:r>
            <a:r>
              <a:rPr lang="en-US" sz="1800" b="1" dirty="0" smtClean="0">
                <a:latin typeface="Calibri" panose="020F0502020204030204" pitchFamily="34" charset="0"/>
                <a:cs typeface="Calibri" panose="020F0502020204030204" pitchFamily="34" charset="0"/>
              </a:rPr>
              <a:t> </a:t>
            </a:r>
          </a:p>
          <a:p>
            <a:pPr lvl="2"/>
            <a:r>
              <a:rPr lang="en-US" sz="1800" dirty="0" smtClean="0">
                <a:latin typeface="Calibri" panose="020F0502020204030204" pitchFamily="34" charset="0"/>
                <a:cs typeface="Calibri" panose="020F0502020204030204" pitchFamily="34" charset="0"/>
              </a:rPr>
              <a:t>Due date = invoice date + lead time</a:t>
            </a:r>
          </a:p>
          <a:p>
            <a:pPr lvl="1">
              <a:buFont typeface="Arial" charset="0"/>
              <a:buChar char="•"/>
            </a:pPr>
            <a:r>
              <a:rPr lang="en-US" sz="1800" dirty="0" smtClean="0">
                <a:latin typeface="Calibri" panose="020F0502020204030204" pitchFamily="34" charset="0"/>
                <a:cs typeface="Calibri" panose="020F0502020204030204" pitchFamily="34" charset="0"/>
              </a:rPr>
              <a:t>Invoice item </a:t>
            </a:r>
            <a:r>
              <a:rPr lang="en-US" sz="1800" b="1" dirty="0" smtClean="0">
                <a:latin typeface="Calibri" panose="020F0502020204030204" pitchFamily="34" charset="0"/>
                <a:cs typeface="Calibri" panose="020F0502020204030204" pitchFamily="34" charset="0"/>
              </a:rPr>
              <a:t>event date: </a:t>
            </a:r>
            <a:r>
              <a:rPr lang="en-US" sz="1800" dirty="0" smtClean="0">
                <a:latin typeface="Calibri" panose="020F0502020204030204" pitchFamily="34" charset="0"/>
                <a:cs typeface="Calibri" panose="020F0502020204030204" pitchFamily="34" charset="0"/>
              </a:rPr>
              <a:t>date the item becomes billable</a:t>
            </a:r>
          </a:p>
        </p:txBody>
      </p:sp>
      <p:grpSp>
        <p:nvGrpSpPr>
          <p:cNvPr id="8196" name="Group 25"/>
          <p:cNvGrpSpPr>
            <a:grpSpLocks/>
          </p:cNvGrpSpPr>
          <p:nvPr/>
        </p:nvGrpSpPr>
        <p:grpSpPr bwMode="auto">
          <a:xfrm>
            <a:off x="7650162" y="189323"/>
            <a:ext cx="766763" cy="639461"/>
            <a:chOff x="7421563" y="81711"/>
            <a:chExt cx="1131887" cy="944027"/>
          </a:xfrm>
        </p:grpSpPr>
        <p:sp>
          <p:nvSpPr>
            <p:cNvPr id="8197" name="Rectangle 4"/>
            <p:cNvSpPr>
              <a:spLocks noChangeArrowheads="1"/>
            </p:cNvSpPr>
            <p:nvPr/>
          </p:nvSpPr>
          <p:spPr bwMode="auto">
            <a:xfrm>
              <a:off x="7702550" y="475408"/>
              <a:ext cx="849313" cy="443007"/>
            </a:xfrm>
            <a:prstGeom prst="rect">
              <a:avLst/>
            </a:prstGeom>
            <a:solidFill>
              <a:srgbClr val="DEA400"/>
            </a:solidFill>
            <a:ln w="12700" algn="ctr">
              <a:solidFill>
                <a:schemeClr val="bg1"/>
              </a:solidFill>
              <a:miter lim="800000"/>
              <a:headEnd/>
              <a:tailEnd/>
            </a:ln>
          </p:spPr>
          <p:txBody>
            <a:bodyPr anchor="ctr">
              <a:spAutoFit/>
            </a:bodyPr>
            <a:lstStyle/>
            <a:p>
              <a:endParaRPr lang="en-US" sz="1350"/>
            </a:p>
          </p:txBody>
        </p:sp>
        <p:sp>
          <p:nvSpPr>
            <p:cNvPr id="8198" name="AutoShape 5"/>
            <p:cNvSpPr>
              <a:spLocks noChangeArrowheads="1"/>
            </p:cNvSpPr>
            <p:nvPr/>
          </p:nvSpPr>
          <p:spPr bwMode="auto">
            <a:xfrm>
              <a:off x="7583488" y="359243"/>
              <a:ext cx="969962" cy="622952"/>
            </a:xfrm>
            <a:prstGeom prst="parallelogram">
              <a:avLst>
                <a:gd name="adj" fmla="val 23586"/>
              </a:avLst>
            </a:prstGeom>
            <a:solidFill>
              <a:srgbClr val="CCECFF"/>
            </a:solidFill>
            <a:ln w="9525" algn="ctr">
              <a:solidFill>
                <a:schemeClr val="bg1"/>
              </a:solidFill>
              <a:miter lim="800000"/>
              <a:headEnd/>
              <a:tailEnd/>
            </a:ln>
          </p:spPr>
          <p:txBody>
            <a:bodyPr anchor="ctr">
              <a:spAutoFit/>
            </a:bodyPr>
            <a:lstStyle/>
            <a:p>
              <a:endParaRPr lang="en-US" sz="1350"/>
            </a:p>
          </p:txBody>
        </p:sp>
        <p:sp>
          <p:nvSpPr>
            <p:cNvPr id="8199" name="AutoShape 6"/>
            <p:cNvSpPr>
              <a:spLocks noChangeArrowheads="1"/>
            </p:cNvSpPr>
            <p:nvPr/>
          </p:nvSpPr>
          <p:spPr bwMode="auto">
            <a:xfrm>
              <a:off x="7421563" y="244263"/>
              <a:ext cx="1120776" cy="781475"/>
            </a:xfrm>
            <a:prstGeom prst="parallelogram">
              <a:avLst>
                <a:gd name="adj" fmla="val 46693"/>
              </a:avLst>
            </a:prstGeom>
            <a:solidFill>
              <a:srgbClr val="CCECFF"/>
            </a:solidFill>
            <a:ln w="9525" algn="ctr">
              <a:solidFill>
                <a:schemeClr val="bg1"/>
              </a:solidFill>
              <a:miter lim="800000"/>
              <a:headEnd/>
              <a:tailEnd/>
            </a:ln>
          </p:spPr>
          <p:txBody>
            <a:bodyPr anchor="ctr">
              <a:spAutoFit/>
            </a:bodyPr>
            <a:lstStyle/>
            <a:p>
              <a:endParaRPr lang="en-US" sz="1350"/>
            </a:p>
          </p:txBody>
        </p:sp>
        <p:sp>
          <p:nvSpPr>
            <p:cNvPr id="8200" name="Freeform 7"/>
            <p:cNvSpPr>
              <a:spLocks/>
            </p:cNvSpPr>
            <p:nvPr/>
          </p:nvSpPr>
          <p:spPr bwMode="auto">
            <a:xfrm>
              <a:off x="7769225" y="81711"/>
              <a:ext cx="134938"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1" name="Freeform 8"/>
            <p:cNvSpPr>
              <a:spLocks/>
            </p:cNvSpPr>
            <p:nvPr/>
          </p:nvSpPr>
          <p:spPr bwMode="auto">
            <a:xfrm>
              <a:off x="7864474" y="81711"/>
              <a:ext cx="133350"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2" name="Freeform 9"/>
            <p:cNvSpPr>
              <a:spLocks/>
            </p:cNvSpPr>
            <p:nvPr/>
          </p:nvSpPr>
          <p:spPr bwMode="auto">
            <a:xfrm>
              <a:off x="8054975" y="81711"/>
              <a:ext cx="133350"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3" name="Freeform 10"/>
            <p:cNvSpPr>
              <a:spLocks/>
            </p:cNvSpPr>
            <p:nvPr/>
          </p:nvSpPr>
          <p:spPr bwMode="auto">
            <a:xfrm>
              <a:off x="8150225" y="81711"/>
              <a:ext cx="133350"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4" name="Freeform 11"/>
            <p:cNvSpPr>
              <a:spLocks/>
            </p:cNvSpPr>
            <p:nvPr/>
          </p:nvSpPr>
          <p:spPr bwMode="auto">
            <a:xfrm>
              <a:off x="8243887" y="81711"/>
              <a:ext cx="134937"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5" name="Freeform 12"/>
            <p:cNvSpPr>
              <a:spLocks/>
            </p:cNvSpPr>
            <p:nvPr/>
          </p:nvSpPr>
          <p:spPr bwMode="auto">
            <a:xfrm>
              <a:off x="8340725" y="81711"/>
              <a:ext cx="133350"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6" name="Freeform 13"/>
            <p:cNvSpPr>
              <a:spLocks/>
            </p:cNvSpPr>
            <p:nvPr/>
          </p:nvSpPr>
          <p:spPr bwMode="auto">
            <a:xfrm>
              <a:off x="7959725" y="81711"/>
              <a:ext cx="134938" cy="443007"/>
            </a:xfrm>
            <a:custGeom>
              <a:avLst/>
              <a:gdLst>
                <a:gd name="T0" fmla="*/ 0 w 140"/>
                <a:gd name="T1" fmla="*/ 2147483647 h 278"/>
                <a:gd name="T2" fmla="*/ 2147483647 w 140"/>
                <a:gd name="T3" fmla="*/ 2147483647 h 278"/>
                <a:gd name="T4" fmla="*/ 2147483647 w 140"/>
                <a:gd name="T5" fmla="*/ 2147483647 h 278"/>
                <a:gd name="T6" fmla="*/ 2147483647 w 140"/>
                <a:gd name="T7" fmla="*/ 2147483647 h 278"/>
                <a:gd name="T8" fmla="*/ 2147483647 w 140"/>
                <a:gd name="T9" fmla="*/ 2147483647 h 278"/>
                <a:gd name="T10" fmla="*/ 2147483647 w 140"/>
                <a:gd name="T11" fmla="*/ 2147483647 h 278"/>
                <a:gd name="T12" fmla="*/ 2147483647 w 140"/>
                <a:gd name="T13" fmla="*/ 2147483647 h 278"/>
                <a:gd name="T14" fmla="*/ 2147483647 w 140"/>
                <a:gd name="T15" fmla="*/ 2147483647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sz="1350"/>
            </a:p>
          </p:txBody>
        </p:sp>
        <p:sp>
          <p:nvSpPr>
            <p:cNvPr id="8207" name="Line 14"/>
            <p:cNvSpPr>
              <a:spLocks noChangeShapeType="1"/>
            </p:cNvSpPr>
            <p:nvPr/>
          </p:nvSpPr>
          <p:spPr bwMode="auto">
            <a:xfrm flipH="1">
              <a:off x="7629525" y="492125"/>
              <a:ext cx="8366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sz="1350"/>
            </a:p>
          </p:txBody>
        </p:sp>
        <p:sp>
          <p:nvSpPr>
            <p:cNvPr id="8208" name="Line 15"/>
            <p:cNvSpPr>
              <a:spLocks noChangeShapeType="1"/>
            </p:cNvSpPr>
            <p:nvPr/>
          </p:nvSpPr>
          <p:spPr bwMode="auto">
            <a:xfrm flipH="1">
              <a:off x="7573963" y="603250"/>
              <a:ext cx="84613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09" name="Line 16"/>
            <p:cNvSpPr>
              <a:spLocks noChangeShapeType="1"/>
            </p:cNvSpPr>
            <p:nvPr/>
          </p:nvSpPr>
          <p:spPr bwMode="auto">
            <a:xfrm flipH="1">
              <a:off x="7531100" y="714375"/>
              <a:ext cx="8318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sz="1350"/>
            </a:p>
          </p:txBody>
        </p:sp>
        <p:sp>
          <p:nvSpPr>
            <p:cNvPr id="8210" name="Line 17"/>
            <p:cNvSpPr>
              <a:spLocks noChangeShapeType="1"/>
            </p:cNvSpPr>
            <p:nvPr/>
          </p:nvSpPr>
          <p:spPr bwMode="auto">
            <a:xfrm flipH="1">
              <a:off x="7473950" y="825500"/>
              <a:ext cx="8366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sz="1350"/>
            </a:p>
          </p:txBody>
        </p:sp>
        <p:sp>
          <p:nvSpPr>
            <p:cNvPr id="8211" name="Line 18"/>
            <p:cNvSpPr>
              <a:spLocks noChangeShapeType="1"/>
            </p:cNvSpPr>
            <p:nvPr/>
          </p:nvSpPr>
          <p:spPr bwMode="auto">
            <a:xfrm flipH="1">
              <a:off x="7534275" y="490538"/>
              <a:ext cx="206375"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2" name="Line 19"/>
            <p:cNvSpPr>
              <a:spLocks noChangeShapeType="1"/>
            </p:cNvSpPr>
            <p:nvPr/>
          </p:nvSpPr>
          <p:spPr bwMode="auto">
            <a:xfrm flipH="1">
              <a:off x="7656513" y="490538"/>
              <a:ext cx="206375"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3" name="Line 20"/>
            <p:cNvSpPr>
              <a:spLocks noChangeShapeType="1"/>
            </p:cNvSpPr>
            <p:nvPr/>
          </p:nvSpPr>
          <p:spPr bwMode="auto">
            <a:xfrm flipH="1">
              <a:off x="7777163" y="490538"/>
              <a:ext cx="206375"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4" name="Line 21"/>
            <p:cNvSpPr>
              <a:spLocks noChangeShapeType="1"/>
            </p:cNvSpPr>
            <p:nvPr/>
          </p:nvSpPr>
          <p:spPr bwMode="auto">
            <a:xfrm flipH="1">
              <a:off x="7897813" y="490538"/>
              <a:ext cx="207962"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5" name="Line 22"/>
            <p:cNvSpPr>
              <a:spLocks noChangeShapeType="1"/>
            </p:cNvSpPr>
            <p:nvPr/>
          </p:nvSpPr>
          <p:spPr bwMode="auto">
            <a:xfrm flipH="1">
              <a:off x="8018463" y="490538"/>
              <a:ext cx="207962"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6" name="Line 23"/>
            <p:cNvSpPr>
              <a:spLocks noChangeShapeType="1"/>
            </p:cNvSpPr>
            <p:nvPr/>
          </p:nvSpPr>
          <p:spPr bwMode="auto">
            <a:xfrm flipH="1">
              <a:off x="8142288" y="490538"/>
              <a:ext cx="206375" cy="446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z="1350"/>
            </a:p>
          </p:txBody>
        </p:sp>
        <p:sp>
          <p:nvSpPr>
            <p:cNvPr id="8217" name="Freeform 24"/>
            <p:cNvSpPr>
              <a:spLocks/>
            </p:cNvSpPr>
            <p:nvPr/>
          </p:nvSpPr>
          <p:spPr bwMode="auto">
            <a:xfrm>
              <a:off x="8035925" y="536528"/>
              <a:ext cx="272698" cy="443007"/>
            </a:xfrm>
            <a:custGeom>
              <a:avLst/>
              <a:gdLst>
                <a:gd name="T0" fmla="*/ 0 w 245"/>
                <a:gd name="T1" fmla="*/ 2147483647 h 221"/>
                <a:gd name="T2" fmla="*/ 2147483647 w 245"/>
                <a:gd name="T3" fmla="*/ 2147483647 h 221"/>
                <a:gd name="T4" fmla="*/ 2147483647 w 245"/>
                <a:gd name="T5" fmla="*/ 2147483647 h 221"/>
                <a:gd name="T6" fmla="*/ 2147483647 w 245"/>
                <a:gd name="T7" fmla="*/ 2147483647 h 221"/>
                <a:gd name="T8" fmla="*/ 2147483647 w 245"/>
                <a:gd name="T9" fmla="*/ 2147483647 h 221"/>
                <a:gd name="T10" fmla="*/ 2147483647 w 245"/>
                <a:gd name="T11" fmla="*/ 2147483647 h 221"/>
                <a:gd name="T12" fmla="*/ 2147483647 w 245"/>
                <a:gd name="T13" fmla="*/ 2147483647 h 221"/>
                <a:gd name="T14" fmla="*/ 2147483647 w 245"/>
                <a:gd name="T15" fmla="*/ 2147483647 h 221"/>
                <a:gd name="T16" fmla="*/ 2147483647 w 245"/>
                <a:gd name="T17" fmla="*/ 2147483647 h 221"/>
                <a:gd name="T18" fmla="*/ 2147483647 w 245"/>
                <a:gd name="T19" fmla="*/ 2147483647 h 221"/>
                <a:gd name="T20" fmla="*/ 2147483647 w 245"/>
                <a:gd name="T21" fmla="*/ 2147483647 h 221"/>
                <a:gd name="T22" fmla="*/ 2147483647 w 245"/>
                <a:gd name="T23" fmla="*/ 2147483647 h 221"/>
                <a:gd name="T24" fmla="*/ 2147483647 w 245"/>
                <a:gd name="T25" fmla="*/ 2147483647 h 221"/>
                <a:gd name="T26" fmla="*/ 2147483647 w 245"/>
                <a:gd name="T27" fmla="*/ 2147483647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sz="1350"/>
            </a:p>
          </p:txBody>
        </p:sp>
        <p:sp>
          <p:nvSpPr>
            <p:cNvPr id="8218" name="Freeform 25"/>
            <p:cNvSpPr>
              <a:spLocks/>
            </p:cNvSpPr>
            <p:nvPr/>
          </p:nvSpPr>
          <p:spPr bwMode="auto">
            <a:xfrm>
              <a:off x="7681913" y="317453"/>
              <a:ext cx="272698" cy="443007"/>
            </a:xfrm>
            <a:custGeom>
              <a:avLst/>
              <a:gdLst>
                <a:gd name="T0" fmla="*/ 0 w 245"/>
                <a:gd name="T1" fmla="*/ 2147483647 h 221"/>
                <a:gd name="T2" fmla="*/ 2147483647 w 245"/>
                <a:gd name="T3" fmla="*/ 2147483647 h 221"/>
                <a:gd name="T4" fmla="*/ 2147483647 w 245"/>
                <a:gd name="T5" fmla="*/ 2147483647 h 221"/>
                <a:gd name="T6" fmla="*/ 2147483647 w 245"/>
                <a:gd name="T7" fmla="*/ 2147483647 h 221"/>
                <a:gd name="T8" fmla="*/ 2147483647 w 245"/>
                <a:gd name="T9" fmla="*/ 2147483647 h 221"/>
                <a:gd name="T10" fmla="*/ 2147483647 w 245"/>
                <a:gd name="T11" fmla="*/ 2147483647 h 221"/>
                <a:gd name="T12" fmla="*/ 2147483647 w 245"/>
                <a:gd name="T13" fmla="*/ 2147483647 h 221"/>
                <a:gd name="T14" fmla="*/ 2147483647 w 245"/>
                <a:gd name="T15" fmla="*/ 2147483647 h 221"/>
                <a:gd name="T16" fmla="*/ 2147483647 w 245"/>
                <a:gd name="T17" fmla="*/ 2147483647 h 221"/>
                <a:gd name="T18" fmla="*/ 2147483647 w 245"/>
                <a:gd name="T19" fmla="*/ 2147483647 h 221"/>
                <a:gd name="T20" fmla="*/ 2147483647 w 245"/>
                <a:gd name="T21" fmla="*/ 2147483647 h 221"/>
                <a:gd name="T22" fmla="*/ 2147483647 w 245"/>
                <a:gd name="T23" fmla="*/ 2147483647 h 221"/>
                <a:gd name="T24" fmla="*/ 2147483647 w 245"/>
                <a:gd name="T25" fmla="*/ 2147483647 h 221"/>
                <a:gd name="T26" fmla="*/ 2147483647 w 245"/>
                <a:gd name="T27" fmla="*/ 2147483647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a:solidFill>
                <a:srgbClr val="0099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sz="1350"/>
            </a:p>
          </p:txBody>
        </p:sp>
      </p:grpSp>
    </p:spTree>
    <p:extLst>
      <p:ext uri="{BB962C8B-B14F-4D97-AF65-F5344CB8AC3E}">
        <p14:creationId xmlns:p14="http://schemas.microsoft.com/office/powerpoint/2010/main" val="14262478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14309"/>
          <a:stretch/>
        </p:blipFill>
        <p:spPr>
          <a:xfrm>
            <a:off x="1003726" y="1454603"/>
            <a:ext cx="7381875" cy="1803826"/>
          </a:xfrm>
          <a:prstGeom prst="rect">
            <a:avLst/>
          </a:prstGeom>
          <a:ln>
            <a:solidFill>
              <a:schemeClr val="accent1"/>
            </a:solidFill>
          </a:ln>
        </p:spPr>
      </p:pic>
      <p:sp>
        <p:nvSpPr>
          <p:cNvPr id="9219" name="Rectangle 4"/>
          <p:cNvSpPr>
            <a:spLocks noGrp="1" noChangeArrowheads="1"/>
          </p:cNvSpPr>
          <p:nvPr>
            <p:ph type="title"/>
          </p:nvPr>
        </p:nvSpPr>
        <p:spPr/>
        <p:txBody>
          <a:bodyPr/>
          <a:lstStyle/>
          <a:p>
            <a:r>
              <a:rPr lang="en-US" dirty="0" smtClean="0"/>
              <a:t>A set of invoices</a:t>
            </a:r>
          </a:p>
        </p:txBody>
      </p:sp>
      <p:sp>
        <p:nvSpPr>
          <p:cNvPr id="9220" name="AutoShape 6"/>
          <p:cNvSpPr>
            <a:spLocks noChangeArrowheads="1"/>
          </p:cNvSpPr>
          <p:nvPr/>
        </p:nvSpPr>
        <p:spPr bwMode="auto">
          <a:xfrm>
            <a:off x="1263985" y="2394035"/>
            <a:ext cx="678942" cy="86439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9221" name="Text Box 8"/>
          <p:cNvSpPr txBox="1">
            <a:spLocks noChangeArrowheads="1"/>
          </p:cNvSpPr>
          <p:nvPr/>
        </p:nvSpPr>
        <p:spPr bwMode="auto">
          <a:xfrm>
            <a:off x="816014" y="3806803"/>
            <a:ext cx="1353741" cy="623248"/>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D33819"/>
                </a:solidFill>
              </a:rPr>
              <a:t>Invoice date: </a:t>
            </a:r>
            <a:br>
              <a:rPr lang="en-US" sz="1350" dirty="0">
                <a:solidFill>
                  <a:srgbClr val="D33819"/>
                </a:solidFill>
              </a:rPr>
            </a:br>
            <a:r>
              <a:rPr lang="en-US" sz="1350" dirty="0">
                <a:solidFill>
                  <a:srgbClr val="D33819"/>
                </a:solidFill>
              </a:rPr>
              <a:t>date the invoice is billed</a:t>
            </a:r>
          </a:p>
        </p:txBody>
      </p:sp>
      <p:sp>
        <p:nvSpPr>
          <p:cNvPr id="9222" name="Text Box 9"/>
          <p:cNvSpPr txBox="1">
            <a:spLocks noChangeArrowheads="1"/>
          </p:cNvSpPr>
          <p:nvPr/>
        </p:nvSpPr>
        <p:spPr bwMode="auto">
          <a:xfrm>
            <a:off x="2400612" y="3806803"/>
            <a:ext cx="1482329" cy="623248"/>
          </a:xfrm>
          <a:prstGeom prst="rect">
            <a:avLst/>
          </a:prstGeom>
          <a:solidFill>
            <a:schemeClr val="bg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D33819"/>
                </a:solidFill>
              </a:rPr>
              <a:t>Due date: </a:t>
            </a:r>
            <a:br>
              <a:rPr lang="en-US" sz="1350" dirty="0">
                <a:solidFill>
                  <a:srgbClr val="D33819"/>
                </a:solidFill>
              </a:rPr>
            </a:br>
            <a:r>
              <a:rPr lang="en-US" sz="1350" dirty="0">
                <a:solidFill>
                  <a:srgbClr val="D33819"/>
                </a:solidFill>
              </a:rPr>
              <a:t>date the invoice is made due</a:t>
            </a:r>
          </a:p>
        </p:txBody>
      </p:sp>
      <p:sp>
        <p:nvSpPr>
          <p:cNvPr id="9223" name="Text Box 10"/>
          <p:cNvSpPr txBox="1">
            <a:spLocks noChangeArrowheads="1"/>
          </p:cNvSpPr>
          <p:nvPr/>
        </p:nvSpPr>
        <p:spPr bwMode="auto">
          <a:xfrm>
            <a:off x="5019977" y="2932200"/>
            <a:ext cx="1268015" cy="207749"/>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a:solidFill>
                  <a:srgbClr val="04628C"/>
                </a:solidFill>
              </a:rPr>
              <a:t>Invoice stream</a:t>
            </a:r>
          </a:p>
        </p:txBody>
      </p:sp>
      <p:sp>
        <p:nvSpPr>
          <p:cNvPr id="9224" name="Line 12"/>
          <p:cNvSpPr>
            <a:spLocks noChangeShapeType="1"/>
          </p:cNvSpPr>
          <p:nvPr/>
        </p:nvSpPr>
        <p:spPr bwMode="auto">
          <a:xfrm flipH="1">
            <a:off x="1494262" y="3269009"/>
            <a:ext cx="57853" cy="537794"/>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sz="1350"/>
          </a:p>
        </p:txBody>
      </p:sp>
      <p:sp>
        <p:nvSpPr>
          <p:cNvPr id="9225" name="Line 13"/>
          <p:cNvSpPr>
            <a:spLocks noChangeShapeType="1"/>
          </p:cNvSpPr>
          <p:nvPr/>
        </p:nvSpPr>
        <p:spPr bwMode="auto">
          <a:xfrm>
            <a:off x="2400612" y="3269009"/>
            <a:ext cx="632520" cy="548673"/>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9226" name="Text Box 14"/>
          <p:cNvSpPr txBox="1">
            <a:spLocks noChangeArrowheads="1"/>
          </p:cNvSpPr>
          <p:nvPr/>
        </p:nvSpPr>
        <p:spPr bwMode="auto">
          <a:xfrm>
            <a:off x="1113627" y="1214587"/>
            <a:ext cx="2328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400" dirty="0">
                <a:solidFill>
                  <a:schemeClr val="tx2"/>
                </a:solidFill>
                <a:latin typeface="Calibri" panose="020F0502020204030204" pitchFamily="34" charset="0"/>
                <a:cs typeface="Calibri" panose="020F0502020204030204" pitchFamily="34" charset="0"/>
              </a:rPr>
              <a:t>Account </a:t>
            </a:r>
            <a:r>
              <a:rPr lang="en-US" sz="1400" dirty="0" smtClean="0">
                <a:solidFill>
                  <a:schemeClr val="tx2"/>
                </a:solidFill>
                <a:latin typeface="Calibri" panose="020F0502020204030204" pitchFamily="34" charset="0"/>
                <a:cs typeface="Calibri" panose="020F0502020204030204" pitchFamily="34" charset="0"/>
              </a:rPr>
              <a:t>tab</a:t>
            </a:r>
            <a:r>
              <a:rPr lang="en-US" sz="1400" dirty="0">
                <a:solidFill>
                  <a:schemeClr val="tx2"/>
                </a:solidFill>
                <a:latin typeface="Calibri" panose="020F0502020204030204" pitchFamily="34" charset="0"/>
                <a:cs typeface="Calibri" panose="020F0502020204030204" pitchFamily="34" charset="0"/>
                <a:sym typeface="Wingdings" pitchFamily="2" charset="2"/>
              </a:rPr>
              <a:t> </a:t>
            </a:r>
            <a:r>
              <a:rPr lang="en-US" sz="1400" dirty="0" smtClean="0">
                <a:solidFill>
                  <a:schemeClr val="tx2"/>
                </a:solidFill>
                <a:latin typeface="Calibri" panose="020F0502020204030204" pitchFamily="34" charset="0"/>
                <a:cs typeface="Calibri" panose="020F0502020204030204" pitchFamily="34" charset="0"/>
                <a:sym typeface="Wingdings" pitchFamily="2" charset="2"/>
              </a:rPr>
              <a:t>-&gt; Invoices</a:t>
            </a:r>
            <a:endParaRPr lang="en-US" sz="1400" dirty="0">
              <a:solidFill>
                <a:schemeClr val="tx2"/>
              </a:solidFill>
              <a:latin typeface="Calibri" panose="020F0502020204030204" pitchFamily="34" charset="0"/>
              <a:cs typeface="Calibri" panose="020F0502020204030204" pitchFamily="34" charset="0"/>
            </a:endParaRPr>
          </a:p>
        </p:txBody>
      </p:sp>
      <p:sp>
        <p:nvSpPr>
          <p:cNvPr id="9227" name="Text Box 20"/>
          <p:cNvSpPr txBox="1">
            <a:spLocks noChangeArrowheads="1"/>
          </p:cNvSpPr>
          <p:nvPr/>
        </p:nvSpPr>
        <p:spPr bwMode="auto">
          <a:xfrm>
            <a:off x="5569744" y="290512"/>
            <a:ext cx="14239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200">
                <a:solidFill>
                  <a:schemeClr val="bg1"/>
                </a:solidFill>
              </a:rPr>
              <a:t>Payment Plan</a:t>
            </a:r>
          </a:p>
        </p:txBody>
      </p:sp>
      <p:sp>
        <p:nvSpPr>
          <p:cNvPr id="9228" name="Line 34"/>
          <p:cNvSpPr>
            <a:spLocks noChangeShapeType="1"/>
          </p:cNvSpPr>
          <p:nvPr/>
        </p:nvSpPr>
        <p:spPr bwMode="auto">
          <a:xfrm flipH="1">
            <a:off x="6993731" y="1023938"/>
            <a:ext cx="178965" cy="1370097"/>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9229" name="AutoShape 6"/>
          <p:cNvSpPr>
            <a:spLocks noChangeArrowheads="1"/>
          </p:cNvSpPr>
          <p:nvPr/>
        </p:nvSpPr>
        <p:spPr bwMode="auto">
          <a:xfrm>
            <a:off x="2061141" y="2394035"/>
            <a:ext cx="678942" cy="86439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9230" name="AutoShape 6"/>
          <p:cNvSpPr>
            <a:spLocks noChangeArrowheads="1"/>
          </p:cNvSpPr>
          <p:nvPr/>
        </p:nvSpPr>
        <p:spPr bwMode="auto">
          <a:xfrm>
            <a:off x="6640700" y="2384055"/>
            <a:ext cx="864394" cy="864394"/>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003" y="796220"/>
            <a:ext cx="2177393" cy="517497"/>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36244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0866" y="157163"/>
            <a:ext cx="2777728" cy="138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smtClean="0"/>
              <a:t>Invoice items</a:t>
            </a:r>
          </a:p>
        </p:txBody>
      </p:sp>
      <p:sp>
        <p:nvSpPr>
          <p:cNvPr id="10244" name="Rectangle 3"/>
          <p:cNvSpPr>
            <a:spLocks noGrp="1" noChangeArrowheads="1"/>
          </p:cNvSpPr>
          <p:nvPr>
            <p:ph idx="1"/>
          </p:nvPr>
        </p:nvSpPr>
        <p:spPr>
          <a:xfrm>
            <a:off x="444500" y="1028700"/>
            <a:ext cx="8318500" cy="4114800"/>
          </a:xfrm>
        </p:spPr>
        <p:txBody>
          <a:bodyPr>
            <a:normAutofit/>
          </a:bodyPr>
          <a:lstStyle/>
          <a:p>
            <a:pPr lvl="1">
              <a:buFont typeface="Arial" charset="0"/>
              <a:buChar char="•"/>
            </a:pPr>
            <a:r>
              <a:rPr lang="en-US" sz="1800" dirty="0" smtClean="0">
                <a:latin typeface="Calibri" panose="020F0502020204030204" pitchFamily="34" charset="0"/>
                <a:cs typeface="Calibri" panose="020F0502020204030204" pitchFamily="34" charset="0"/>
              </a:rPr>
              <a:t>An </a:t>
            </a:r>
            <a:r>
              <a:rPr lang="en-US" sz="1800" b="1" dirty="0" smtClean="0">
                <a:latin typeface="Calibri" panose="020F0502020204030204" pitchFamily="34" charset="0"/>
                <a:cs typeface="Calibri" panose="020F0502020204030204" pitchFamily="34" charset="0"/>
              </a:rPr>
              <a:t>invoice item</a:t>
            </a:r>
            <a:r>
              <a:rPr lang="en-US" sz="1800" dirty="0" smtClean="0">
                <a:latin typeface="Calibri" panose="020F0502020204030204" pitchFamily="34" charset="0"/>
                <a:cs typeface="Calibri" panose="020F0502020204030204" pitchFamily="34" charset="0"/>
              </a:rPr>
              <a:t> is that portion of a charge </a:t>
            </a:r>
            <a:endParaRPr lang="en-US" sz="1800" dirty="0">
              <a:latin typeface="Calibri" panose="020F0502020204030204" pitchFamily="34" charset="0"/>
              <a:cs typeface="Calibri" panose="020F0502020204030204" pitchFamily="34" charset="0"/>
            </a:endParaRPr>
          </a:p>
          <a:p>
            <a:pPr marL="0" lvl="1" indent="0">
              <a:buNone/>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that is separately </a:t>
            </a:r>
            <a:r>
              <a:rPr lang="en-US" sz="1800" dirty="0" err="1" smtClean="0">
                <a:latin typeface="Calibri" panose="020F0502020204030204" pitchFamily="34" charset="0"/>
                <a:cs typeface="Calibri" panose="020F0502020204030204" pitchFamily="34" charset="0"/>
              </a:rPr>
              <a:t>invoiceable</a:t>
            </a:r>
            <a:r>
              <a:rPr lang="en-US" sz="1800" dirty="0" smtClean="0">
                <a:latin typeface="Calibri" panose="020F0502020204030204" pitchFamily="34" charset="0"/>
                <a:cs typeface="Calibri" panose="020F0502020204030204" pitchFamily="34" charset="0"/>
              </a:rPr>
              <a:t>. </a:t>
            </a:r>
          </a:p>
          <a:p>
            <a:pPr lvl="2"/>
            <a:r>
              <a:rPr lang="en-US" sz="1800" dirty="0" smtClean="0">
                <a:latin typeface="Calibri" panose="020F0502020204030204" pitchFamily="34" charset="0"/>
                <a:cs typeface="Calibri" panose="020F0502020204030204" pitchFamily="34" charset="0"/>
              </a:rPr>
              <a:t>Example: a charge that consists of a down payment and 3 installments will be split into 4 invoice items</a:t>
            </a:r>
          </a:p>
          <a:p>
            <a:pPr lvl="1">
              <a:buFont typeface="Arial" charset="0"/>
              <a:buChar char="•"/>
            </a:pPr>
            <a:r>
              <a:rPr lang="en-US" sz="1800" dirty="0" smtClean="0">
                <a:latin typeface="Calibri" panose="020F0502020204030204" pitchFamily="34" charset="0"/>
                <a:cs typeface="Calibri" panose="020F0502020204030204" pitchFamily="34" charset="0"/>
              </a:rPr>
              <a:t>Each invoice item has an </a:t>
            </a:r>
            <a:r>
              <a:rPr lang="en-US" sz="1800" b="1" dirty="0" smtClean="0">
                <a:latin typeface="Calibri" panose="020F0502020204030204" pitchFamily="34" charset="0"/>
                <a:cs typeface="Calibri" panose="020F0502020204030204" pitchFamily="34" charset="0"/>
              </a:rPr>
              <a:t>placement date</a:t>
            </a:r>
            <a:r>
              <a:rPr lang="en-US" sz="1800" dirty="0" smtClean="0">
                <a:latin typeface="Calibri" panose="020F0502020204030204" pitchFamily="34" charset="0"/>
                <a:cs typeface="Calibri" panose="020F0502020204030204" pitchFamily="34" charset="0"/>
              </a:rPr>
              <a:t>, the earliest date on which the item can be billed</a:t>
            </a:r>
          </a:p>
          <a:p>
            <a:pPr lvl="1">
              <a:buFont typeface="Wingdings 2" pitchFamily="18" charset="2"/>
              <a:buNone/>
            </a:pPr>
            <a:endParaRPr lang="en-US" sz="1800" dirty="0" smtClean="0">
              <a:latin typeface="Calibri" panose="020F0502020204030204" pitchFamily="34" charset="0"/>
              <a:cs typeface="Calibri" panose="020F0502020204030204" pitchFamily="34" charset="0"/>
            </a:endParaRPr>
          </a:p>
        </p:txBody>
      </p:sp>
      <p:sp>
        <p:nvSpPr>
          <p:cNvPr id="10246" name="Text Box 5"/>
          <p:cNvSpPr txBox="1">
            <a:spLocks noChangeArrowheads="1"/>
          </p:cNvSpPr>
          <p:nvPr/>
        </p:nvSpPr>
        <p:spPr bwMode="auto">
          <a:xfrm>
            <a:off x="1479248" y="4331504"/>
            <a:ext cx="154659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dirty="0" smtClean="0">
                <a:solidFill>
                  <a:srgbClr val="04628C"/>
                </a:solidFill>
              </a:rPr>
              <a:t>Placement </a:t>
            </a:r>
            <a:r>
              <a:rPr lang="en-US" sz="1350" dirty="0">
                <a:solidFill>
                  <a:srgbClr val="04628C"/>
                </a:solidFill>
              </a:rPr>
              <a:t>date</a:t>
            </a:r>
          </a:p>
        </p:txBody>
      </p:sp>
      <p:sp>
        <p:nvSpPr>
          <p:cNvPr id="2" name="Rectangle 1"/>
          <p:cNvSpPr/>
          <p:nvPr/>
        </p:nvSpPr>
        <p:spPr>
          <a:xfrm>
            <a:off x="650875" y="2874082"/>
            <a:ext cx="1905778" cy="307777"/>
          </a:xfrm>
          <a:prstGeom prst="rect">
            <a:avLst/>
          </a:prstGeom>
        </p:spPr>
        <p:txBody>
          <a:bodyPr wrap="none">
            <a:spAutoFit/>
          </a:bodyPr>
          <a:lstStyle/>
          <a:p>
            <a:pPr algn="l" eaLnBrk="1" hangingPunct="1"/>
            <a:r>
              <a:rPr lang="en-US" sz="1400" b="1" dirty="0">
                <a:solidFill>
                  <a:schemeClr val="tx2"/>
                </a:solidFill>
                <a:latin typeface="Calibri" panose="020F0502020204030204" pitchFamily="34" charset="0"/>
                <a:cs typeface="Calibri" panose="020F0502020204030204" pitchFamily="34" charset="0"/>
              </a:rPr>
              <a:t>Account </a:t>
            </a:r>
            <a:r>
              <a:rPr lang="en-US" sz="1400" b="1" dirty="0" smtClean="0">
                <a:solidFill>
                  <a:schemeClr val="tx2"/>
                </a:solidFill>
                <a:latin typeface="Calibri" panose="020F0502020204030204" pitchFamily="34" charset="0"/>
                <a:cs typeface="Calibri" panose="020F0502020204030204" pitchFamily="34" charset="0"/>
              </a:rPr>
              <a:t>tab</a:t>
            </a:r>
            <a:r>
              <a:rPr lang="en-US" sz="1400" b="1" dirty="0">
                <a:solidFill>
                  <a:schemeClr val="tx2"/>
                </a:solidFill>
                <a:latin typeface="Calibri" panose="020F0502020204030204" pitchFamily="34" charset="0"/>
                <a:cs typeface="Calibri" panose="020F0502020204030204" pitchFamily="34" charset="0"/>
                <a:sym typeface="Wingdings" pitchFamily="2" charset="2"/>
              </a:rPr>
              <a:t> </a:t>
            </a:r>
            <a:r>
              <a:rPr lang="en-US" sz="1400" b="1" dirty="0" smtClean="0">
                <a:solidFill>
                  <a:schemeClr val="tx2"/>
                </a:solidFill>
                <a:latin typeface="Calibri" panose="020F0502020204030204" pitchFamily="34" charset="0"/>
                <a:cs typeface="Calibri" panose="020F0502020204030204" pitchFamily="34" charset="0"/>
                <a:sym typeface="Wingdings" pitchFamily="2" charset="2"/>
              </a:rPr>
              <a:t>-&gt; Invoices</a:t>
            </a:r>
            <a:endParaRPr lang="en-US" sz="1400" b="1" dirty="0">
              <a:solidFill>
                <a:schemeClr val="tx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4"/>
          <a:stretch>
            <a:fillRect/>
          </a:stretch>
        </p:blipFill>
        <p:spPr>
          <a:xfrm>
            <a:off x="650875" y="3188504"/>
            <a:ext cx="7905750" cy="1009650"/>
          </a:xfrm>
          <a:prstGeom prst="rect">
            <a:avLst/>
          </a:prstGeom>
        </p:spPr>
      </p:pic>
      <p:sp>
        <p:nvSpPr>
          <p:cNvPr id="10247" name="AutoShape 6"/>
          <p:cNvSpPr>
            <a:spLocks noChangeArrowheads="1"/>
          </p:cNvSpPr>
          <p:nvPr/>
        </p:nvSpPr>
        <p:spPr bwMode="auto">
          <a:xfrm>
            <a:off x="1482091" y="3621952"/>
            <a:ext cx="770455" cy="576202"/>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7917650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Typical charge invoicing requirements</a:t>
            </a:r>
          </a:p>
        </p:txBody>
      </p:sp>
      <p:sp>
        <p:nvSpPr>
          <p:cNvPr id="11267" name="Rectangle 3"/>
          <p:cNvSpPr>
            <a:spLocks noGrp="1" noChangeArrowheads="1"/>
          </p:cNvSpPr>
          <p:nvPr>
            <p:ph idx="1"/>
          </p:nvPr>
        </p:nvSpPr>
        <p:spPr>
          <a:xfrm>
            <a:off x="444500" y="1028700"/>
            <a:ext cx="8318500" cy="4114800"/>
          </a:xfrm>
        </p:spPr>
        <p:txBody>
          <a:bodyPr>
            <a:normAutofit/>
          </a:bodyPr>
          <a:lstStyle/>
          <a:p>
            <a:pPr lvl="1">
              <a:buFont typeface="Arial" charset="0"/>
              <a:buChar char="•"/>
            </a:pPr>
            <a:r>
              <a:rPr lang="en-US" sz="1800" dirty="0" smtClean="0">
                <a:latin typeface="Calibri" panose="020F0502020204030204" pitchFamily="34" charset="0"/>
                <a:cs typeface="Calibri" panose="020F0502020204030204" pitchFamily="34" charset="0"/>
              </a:rPr>
              <a:t>Policy submission:</a:t>
            </a:r>
          </a:p>
          <a:p>
            <a:pPr lvl="2"/>
            <a:r>
              <a:rPr lang="en-US" sz="1800" dirty="0" smtClean="0">
                <a:latin typeface="Calibri" panose="020F0502020204030204" pitchFamily="34" charset="0"/>
                <a:cs typeface="Calibri" panose="020F0502020204030204" pitchFamily="34" charset="0"/>
              </a:rPr>
              <a:t>Invoice date must never be before charge date</a:t>
            </a:r>
          </a:p>
          <a:p>
            <a:pPr lvl="2"/>
            <a:r>
              <a:rPr lang="en-US" sz="1800" dirty="0" smtClean="0">
                <a:latin typeface="Calibri" panose="020F0502020204030204" pitchFamily="34" charset="0"/>
                <a:cs typeface="Calibri" panose="020F0502020204030204" pitchFamily="34" charset="0"/>
              </a:rPr>
              <a:t>Invoice must be scheduled on first available invoice date based on policy effective date</a:t>
            </a:r>
          </a:p>
          <a:p>
            <a:pPr lvl="2"/>
            <a:r>
              <a:rPr lang="en-US" sz="1800" dirty="0" smtClean="0">
                <a:latin typeface="Calibri" panose="020F0502020204030204" pitchFamily="34" charset="0"/>
                <a:cs typeface="Calibri" panose="020F0502020204030204" pitchFamily="34" charset="0"/>
              </a:rPr>
              <a:t>Invoice date must follow lead times as defined in billing plan</a:t>
            </a:r>
          </a:p>
          <a:p>
            <a:pPr lvl="2"/>
            <a:r>
              <a:rPr lang="en-US" sz="1800" dirty="0" smtClean="0">
                <a:latin typeface="Calibri" panose="020F0502020204030204" pitchFamily="34" charset="0"/>
                <a:cs typeface="Calibri" panose="020F0502020204030204" pitchFamily="34" charset="0"/>
              </a:rPr>
              <a:t>Last installment must be scheduled and due prior to policy expiration date</a:t>
            </a:r>
          </a:p>
          <a:p>
            <a:pPr lvl="1">
              <a:buFont typeface="Arial" charset="0"/>
              <a:buChar char="•"/>
            </a:pPr>
            <a:r>
              <a:rPr lang="en-US" sz="1800" dirty="0" smtClean="0">
                <a:latin typeface="Calibri" panose="020F0502020204030204" pitchFamily="34" charset="0"/>
                <a:cs typeface="Calibri" panose="020F0502020204030204" pitchFamily="34" charset="0"/>
              </a:rPr>
              <a:t>Renewal:</a:t>
            </a:r>
          </a:p>
          <a:p>
            <a:pPr lvl="2"/>
            <a:r>
              <a:rPr lang="en-US" sz="1800" dirty="0" smtClean="0">
                <a:latin typeface="Calibri" panose="020F0502020204030204" pitchFamily="34" charset="0"/>
                <a:cs typeface="Calibri" panose="020F0502020204030204" pitchFamily="34" charset="0"/>
              </a:rPr>
              <a:t>Down payment is not applicable</a:t>
            </a:r>
          </a:p>
          <a:p>
            <a:pPr lvl="2"/>
            <a:r>
              <a:rPr lang="en-US" sz="1800" dirty="0" smtClean="0">
                <a:latin typeface="Calibri" panose="020F0502020204030204" pitchFamily="34" charset="0"/>
                <a:cs typeface="Calibri" panose="020F0502020204030204" pitchFamily="34" charset="0"/>
              </a:rPr>
              <a:t>Due date of first installment must not be prior to renewal effective date</a:t>
            </a:r>
          </a:p>
          <a:p>
            <a:pPr lvl="2"/>
            <a:r>
              <a:rPr lang="en-US" sz="1800" dirty="0" smtClean="0">
                <a:latin typeface="Calibri" panose="020F0502020204030204" pitchFamily="34" charset="0"/>
                <a:cs typeface="Calibri" panose="020F0502020204030204" pitchFamily="34" charset="0"/>
              </a:rPr>
              <a:t>Due date must be scheduled before renewal expiry date</a:t>
            </a:r>
          </a:p>
        </p:txBody>
      </p:sp>
    </p:spTree>
    <p:extLst>
      <p:ext uri="{BB962C8B-B14F-4D97-AF65-F5344CB8AC3E}">
        <p14:creationId xmlns:p14="http://schemas.microsoft.com/office/powerpoint/2010/main" val="41661952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bwMode="gray"/>
        <p:txBody>
          <a:bodyPr/>
          <a:lstStyle/>
          <a:p>
            <a:pPr>
              <a:lnSpc>
                <a:spcPct val="150000"/>
              </a:lnSpc>
              <a:buFont typeface="Arial" charset="0"/>
              <a:buChar char="•"/>
            </a:pPr>
            <a:r>
              <a:rPr lang="en-US" sz="2100">
                <a:solidFill>
                  <a:srgbClr val="C0C0C0"/>
                </a:solidFill>
              </a:rPr>
              <a:t>Charge invoicing basics</a:t>
            </a:r>
          </a:p>
          <a:p>
            <a:pPr>
              <a:lnSpc>
                <a:spcPct val="150000"/>
              </a:lnSpc>
              <a:buFont typeface="Arial" charset="0"/>
              <a:buChar char="•"/>
            </a:pPr>
            <a:r>
              <a:rPr lang="en-US" sz="2100"/>
              <a:t>Influences on invoicing: an example</a:t>
            </a:r>
          </a:p>
          <a:p>
            <a:pPr>
              <a:lnSpc>
                <a:spcPct val="150000"/>
              </a:lnSpc>
              <a:buFont typeface="Arial" charset="0"/>
              <a:buChar char="•"/>
            </a:pPr>
            <a:r>
              <a:rPr lang="en-US" sz="2100">
                <a:solidFill>
                  <a:srgbClr val="C0C0C0"/>
                </a:solidFill>
              </a:rPr>
              <a:t>Configuring the payment plan</a:t>
            </a:r>
          </a:p>
          <a:p>
            <a:pPr>
              <a:lnSpc>
                <a:spcPct val="150000"/>
              </a:lnSpc>
              <a:buFont typeface="Arial" charset="0"/>
              <a:buChar char="•"/>
            </a:pPr>
            <a:r>
              <a:rPr lang="en-US" sz="2100">
                <a:solidFill>
                  <a:srgbClr val="C0C0C0"/>
                </a:solidFill>
              </a:rPr>
              <a:t>Configuring the billing plan</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399991026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EB211F-B82D-4E85-AA03-18B0F9DDAFB4}"/>
</file>

<file path=customXml/itemProps2.xml><?xml version="1.0" encoding="utf-8"?>
<ds:datastoreItem xmlns:ds="http://schemas.openxmlformats.org/officeDocument/2006/customXml" ds:itemID="{7379C47B-7F76-434B-8CAD-33EBADD796F8}"/>
</file>

<file path=customXml/itemProps3.xml><?xml version="1.0" encoding="utf-8"?>
<ds:datastoreItem xmlns:ds="http://schemas.openxmlformats.org/officeDocument/2006/customXml" ds:itemID="{40322748-9865-4B07-92CB-C598F5428D51}"/>
</file>

<file path=docProps/app.xml><?xml version="1.0" encoding="utf-8"?>
<Properties xmlns="http://schemas.openxmlformats.org/officeDocument/2006/extended-properties" xmlns:vt="http://schemas.openxmlformats.org/officeDocument/2006/docPropsVTypes">
  <Template>CognizantTheme</Template>
  <TotalTime>526</TotalTime>
  <Words>5621</Words>
  <Application>Microsoft Office PowerPoint</Application>
  <PresentationFormat>On-screen Show (16:9)</PresentationFormat>
  <Paragraphs>450</Paragraphs>
  <Slides>41</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Courier New</vt:lpstr>
      <vt:lpstr>Times New Roman</vt:lpstr>
      <vt:lpstr>Wingdings</vt:lpstr>
      <vt:lpstr>Wingdings 2</vt:lpstr>
      <vt:lpstr>Wingdings 3</vt:lpstr>
      <vt:lpstr>CognizantTheme</vt:lpstr>
      <vt:lpstr>1_test-template</vt:lpstr>
      <vt:lpstr>Configuring Charge Invoicing</vt:lpstr>
      <vt:lpstr>Lesson objectives</vt:lpstr>
      <vt:lpstr>Lesson outline</vt:lpstr>
      <vt:lpstr>Charge invoicing</vt:lpstr>
      <vt:lpstr>Charge invoicing dates </vt:lpstr>
      <vt:lpstr>A set of invoices</vt:lpstr>
      <vt:lpstr>Invoice items</vt:lpstr>
      <vt:lpstr>Typical charge invoicing requirements</vt:lpstr>
      <vt:lpstr>Lesson outline</vt:lpstr>
      <vt:lpstr>Influences on invoicing (1)</vt:lpstr>
      <vt:lpstr>Influences on invoicing (2)</vt:lpstr>
      <vt:lpstr>Determining the invoicing approach Which charges to split into more than 1 invoice item?</vt:lpstr>
      <vt:lpstr>Determining number and frequency of invoices</vt:lpstr>
      <vt:lpstr>Establishing timing: billing and due dates</vt:lpstr>
      <vt:lpstr>Placing invoice items on invoices item event dates</vt:lpstr>
      <vt:lpstr>Generated invoice items for Premium charge</vt:lpstr>
      <vt:lpstr>Generated invoice item for Taxes charge</vt:lpstr>
      <vt:lpstr>Allowing for a "blackout window"</vt:lpstr>
      <vt:lpstr>Two ways to establish invoice and due dates</vt:lpstr>
      <vt:lpstr>Lesson outline</vt:lpstr>
      <vt:lpstr>Payment plans</vt:lpstr>
      <vt:lpstr>Creating a new payment plan</vt:lpstr>
      <vt:lpstr>Payment plan: general fields</vt:lpstr>
      <vt:lpstr>Payment plan – invoicing window</vt:lpstr>
      <vt:lpstr>Payment plan – invoicing window Item Placement Cutoff Date</vt:lpstr>
      <vt:lpstr>Payment interval details</vt:lpstr>
      <vt:lpstr>Payment plan: pro-rata charges</vt:lpstr>
      <vt:lpstr>Payment plan: one-time charges</vt:lpstr>
      <vt:lpstr>Controlling when an item can be invoiced some timing examples </vt:lpstr>
      <vt:lpstr>Defining context-specific overrides</vt:lpstr>
      <vt:lpstr>Lesson outline</vt:lpstr>
      <vt:lpstr>Invoicing settings on billing plan</vt:lpstr>
      <vt:lpstr>Lesson objectives review</vt:lpstr>
      <vt:lpstr>Notices</vt:lpstr>
      <vt:lpstr>Demo</vt:lpstr>
      <vt:lpstr>PowerPoint Presentation</vt:lpstr>
      <vt:lpstr>Lab</vt:lpstr>
      <vt:lpstr>PowerPoint Presentation</vt:lpstr>
      <vt:lpstr>Review</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Nandi, Subhodeep (Cognizant)</cp:lastModifiedBy>
  <cp:revision>73</cp:revision>
  <dcterms:created xsi:type="dcterms:W3CDTF">2020-11-09T02:20:27Z</dcterms:created>
  <dcterms:modified xsi:type="dcterms:W3CDTF">2020-12-11T07:24:04Z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