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Lst>
  <p:notesMasterIdLst>
    <p:notesMasterId r:id="rId54"/>
  </p:notesMasterIdLst>
  <p:sldIdLst>
    <p:sldId id="262"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6" r:id="rId46"/>
    <p:sldId id="309" r:id="rId47"/>
    <p:sldId id="308" r:id="rId48"/>
    <p:sldId id="310" r:id="rId49"/>
    <p:sldId id="307" r:id="rId50"/>
    <p:sldId id="304" r:id="rId51"/>
    <p:sldId id="305" r:id="rId52"/>
    <p:sldId id="263" r:id="rId5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470E9-0B2F-4284-9DEF-E02595056D6B}" v="9" dt="2020-11-09T02:37:10.851"/>
    <p1510:client id="{D547F5F5-1179-4CDD-A4A1-462F23376453}" v="37" dt="2020-11-09T02:18:56.270"/>
    <p1510:client id="{F3CB5184-F329-4A8A-8C3D-5D89312228FB}" v="1" dt="2021-04-06T17:34:21.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6971" autoAdjust="0"/>
  </p:normalViewPr>
  <p:slideViewPr>
    <p:cSldViewPr snapToGrid="0">
      <p:cViewPr varScale="1">
        <p:scale>
          <a:sx n="65" d="100"/>
          <a:sy n="65" d="100"/>
        </p:scale>
        <p:origin x="15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binaya (Cognizant)" userId="S::888357@cognizant.com::fb72abbf-030d-4c01-88fa-5cd1d7842c14" providerId="AD" clId="Web-{F3CB5184-F329-4A8A-8C3D-5D89312228FB}"/>
    <pc:docChg chg="modSld">
      <pc:chgData name="R, Abinaya (Cognizant)" userId="S::888357@cognizant.com::fb72abbf-030d-4c01-88fa-5cd1d7842c14" providerId="AD" clId="Web-{F3CB5184-F329-4A8A-8C3D-5D89312228FB}" dt="2021-04-06T17:34:21.189" v="0" actId="1076"/>
      <pc:docMkLst>
        <pc:docMk/>
      </pc:docMkLst>
      <pc:sldChg chg="modSp">
        <pc:chgData name="R, Abinaya (Cognizant)" userId="S::888357@cognizant.com::fb72abbf-030d-4c01-88fa-5cd1d7842c14" providerId="AD" clId="Web-{F3CB5184-F329-4A8A-8C3D-5D89312228FB}" dt="2021-04-06T17:34:21.189" v="0" actId="1076"/>
        <pc:sldMkLst>
          <pc:docMk/>
          <pc:sldMk cId="323054486" sldId="277"/>
        </pc:sldMkLst>
        <pc:spChg chg="mod">
          <ac:chgData name="R, Abinaya (Cognizant)" userId="S::888357@cognizant.com::fb72abbf-030d-4c01-88fa-5cd1d7842c14" providerId="AD" clId="Web-{F3CB5184-F329-4A8A-8C3D-5D89312228FB}" dt="2021-04-06T17:34:21.189" v="0" actId="1076"/>
          <ac:spMkLst>
            <pc:docMk/>
            <pc:sldMk cId="323054486" sldId="277"/>
            <ac:spMk id="4" creationId="{00000000-0000-0000-0000-000000000000}"/>
          </ac:spMkLst>
        </pc:spChg>
      </pc:sldChg>
    </pc:docChg>
  </pc:docChgLst>
  <pc:docChgLst>
    <pc:chgData name="Seshan, Sangeetha (Cognizant)" userId="S::130729@cognizant.com::1b1845ad-46a2-4b72-9b36-69b3d16c2811" providerId="AD" clId="Web-{C6F470E9-0B2F-4284-9DEF-E02595056D6B}"/>
    <pc:docChg chg="addSld delSld modSld sldOrd">
      <pc:chgData name="Seshan, Sangeetha (Cognizant)" userId="S::130729@cognizant.com::1b1845ad-46a2-4b72-9b36-69b3d16c2811" providerId="AD" clId="Web-{C6F470E9-0B2F-4284-9DEF-E02595056D6B}" dt="2020-11-09T02:37:10.851" v="7"/>
      <pc:docMkLst>
        <pc:docMk/>
      </pc:docMkLst>
      <pc:sldChg chg="modSp">
        <pc:chgData name="Seshan, Sangeetha (Cognizant)" userId="S::130729@cognizant.com::1b1845ad-46a2-4b72-9b36-69b3d16c2811" providerId="AD" clId="Web-{C6F470E9-0B2F-4284-9DEF-E02595056D6B}" dt="2020-11-09T02:35:39.413" v="2" actId="20577"/>
        <pc:sldMkLst>
          <pc:docMk/>
          <pc:sldMk cId="2747047871" sldId="262"/>
        </pc:sldMkLst>
        <pc:spChg chg="mod">
          <ac:chgData name="Seshan, Sangeetha (Cognizant)" userId="S::130729@cognizant.com::1b1845ad-46a2-4b72-9b36-69b3d16c2811" providerId="AD" clId="Web-{C6F470E9-0B2F-4284-9DEF-E02595056D6B}" dt="2020-11-09T02:35:39.413" v="2" actId="20577"/>
          <ac:spMkLst>
            <pc:docMk/>
            <pc:sldMk cId="2747047871" sldId="262"/>
            <ac:spMk id="8" creationId="{00000000-0000-0000-0000-000000000000}"/>
          </ac:spMkLst>
        </pc:spChg>
      </pc:sldChg>
      <pc:sldChg chg="del">
        <pc:chgData name="Seshan, Sangeetha (Cognizant)" userId="S::130729@cognizant.com::1b1845ad-46a2-4b72-9b36-69b3d16c2811" providerId="AD" clId="Web-{C6F470E9-0B2F-4284-9DEF-E02595056D6B}" dt="2020-11-09T02:35:03.538" v="0"/>
        <pc:sldMkLst>
          <pc:docMk/>
          <pc:sldMk cId="2108766506" sldId="264"/>
        </pc:sldMkLst>
      </pc:sldChg>
      <pc:sldChg chg="ord">
        <pc:chgData name="Seshan, Sangeetha (Cognizant)" userId="S::130729@cognizant.com::1b1845ad-46a2-4b72-9b36-69b3d16c2811" providerId="AD" clId="Web-{C6F470E9-0B2F-4284-9DEF-E02595056D6B}" dt="2020-11-09T02:37:05.476" v="6"/>
        <pc:sldMkLst>
          <pc:docMk/>
          <pc:sldMk cId="2964994653" sldId="308"/>
        </pc:sldMkLst>
      </pc:sldChg>
      <pc:sldChg chg="new">
        <pc:chgData name="Seshan, Sangeetha (Cognizant)" userId="S::130729@cognizant.com::1b1845ad-46a2-4b72-9b36-69b3d16c2811" providerId="AD" clId="Web-{C6F470E9-0B2F-4284-9DEF-E02595056D6B}" dt="2020-11-09T02:36:57.570" v="5"/>
        <pc:sldMkLst>
          <pc:docMk/>
          <pc:sldMk cId="641761175" sldId="309"/>
        </pc:sldMkLst>
      </pc:sldChg>
      <pc:sldChg chg="new del">
        <pc:chgData name="Seshan, Sangeetha (Cognizant)" userId="S::130729@cognizant.com::1b1845ad-46a2-4b72-9b36-69b3d16c2811" providerId="AD" clId="Web-{C6F470E9-0B2F-4284-9DEF-E02595056D6B}" dt="2020-11-09T02:36:35.257" v="4"/>
        <pc:sldMkLst>
          <pc:docMk/>
          <pc:sldMk cId="3118573348" sldId="309"/>
        </pc:sldMkLst>
      </pc:sldChg>
      <pc:sldChg chg="new">
        <pc:chgData name="Seshan, Sangeetha (Cognizant)" userId="S::130729@cognizant.com::1b1845ad-46a2-4b72-9b36-69b3d16c2811" providerId="AD" clId="Web-{C6F470E9-0B2F-4284-9DEF-E02595056D6B}" dt="2020-11-09T02:37:10.851" v="7"/>
        <pc:sldMkLst>
          <pc:docMk/>
          <pc:sldMk cId="416098373" sldId="310"/>
        </pc:sldMkLst>
      </pc:sldChg>
    </pc:docChg>
  </pc:docChgLst>
  <pc:docChgLst>
    <pc:chgData name="Seshan, Sangeetha (Cognizant)" userId="S::130729@cognizant.com::1b1845ad-46a2-4b72-9b36-69b3d16c2811" providerId="AD" clId="Web-{D547F5F5-1179-4CDD-A4A1-462F23376453}"/>
    <pc:docChg chg="modSld">
      <pc:chgData name="Seshan, Sangeetha (Cognizant)" userId="S::130729@cognizant.com::1b1845ad-46a2-4b72-9b36-69b3d16c2811" providerId="AD" clId="Web-{D547F5F5-1179-4CDD-A4A1-462F23376453}" dt="2020-11-09T02:18:56.270" v="35"/>
      <pc:docMkLst>
        <pc:docMk/>
      </pc:docMkLst>
      <pc:sldChg chg="addSp delSp modSp">
        <pc:chgData name="Seshan, Sangeetha (Cognizant)" userId="S::130729@cognizant.com::1b1845ad-46a2-4b72-9b36-69b3d16c2811" providerId="AD" clId="Web-{D547F5F5-1179-4CDD-A4A1-462F23376453}" dt="2020-11-09T02:18:56.270" v="35"/>
        <pc:sldMkLst>
          <pc:docMk/>
          <pc:sldMk cId="3705657374" sldId="306"/>
        </pc:sldMkLst>
        <pc:spChg chg="add del mod">
          <ac:chgData name="Seshan, Sangeetha (Cognizant)" userId="S::130729@cognizant.com::1b1845ad-46a2-4b72-9b36-69b3d16c2811" providerId="AD" clId="Web-{D547F5F5-1179-4CDD-A4A1-462F23376453}" dt="2020-11-09T02:18:56.270" v="35"/>
          <ac:spMkLst>
            <pc:docMk/>
            <pc:sldMk cId="3705657374" sldId="306"/>
            <ac:spMk id="3" creationId="{E2B83EDE-529E-4BED-A114-A158B72598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192140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PCF architecture has several different types of iterators, including:</a:t>
            </a:r>
          </a:p>
          <a:p>
            <a:pPr marL="171450" indent="-171450">
              <a:buFont typeface="Arial" pitchFamily="34" charset="0"/>
              <a:buChar char="•"/>
            </a:pPr>
            <a:r>
              <a:rPr lang="en-US" dirty="0"/>
              <a:t>Menu item iterators, which take a set of objects and generate one menu item for each.</a:t>
            </a:r>
          </a:p>
          <a:p>
            <a:pPr marL="171450" indent="-171450">
              <a:buFont typeface="Arial" pitchFamily="34" charset="0"/>
              <a:buChar char="•"/>
            </a:pPr>
            <a:r>
              <a:rPr lang="en-US" dirty="0"/>
              <a:t>Panel iterators, which take a set of objects and generate one panel (typically, one detail view) for each.</a:t>
            </a:r>
          </a:p>
          <a:p>
            <a:pPr marL="171450" indent="-171450">
              <a:buFont typeface="Arial" pitchFamily="34" charset="0"/>
              <a:buChar char="•"/>
            </a:pPr>
            <a:r>
              <a:rPr lang="en-US" dirty="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22729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PCF architecture has several different types of iterators, including:</a:t>
            </a:r>
          </a:p>
          <a:p>
            <a:pPr marL="171450" indent="-171450">
              <a:buFont typeface="Arial" pitchFamily="34" charset="0"/>
              <a:buChar char="•"/>
            </a:pPr>
            <a:r>
              <a:rPr lang="en-US" dirty="0"/>
              <a:t>Menu item iterators, which take a set of objects and generate one menu item for each.</a:t>
            </a:r>
          </a:p>
          <a:p>
            <a:pPr marL="171450" indent="-171450">
              <a:buFont typeface="Arial" pitchFamily="34" charset="0"/>
              <a:buChar char="•"/>
            </a:pPr>
            <a:r>
              <a:rPr lang="en-US" dirty="0"/>
              <a:t>Panel iterators, which take a set of objects and generate one panel (typically, one detail view) for each.</a:t>
            </a:r>
          </a:p>
          <a:p>
            <a:pPr marL="171450" indent="-171450">
              <a:buFont typeface="Arial" pitchFamily="34" charset="0"/>
              <a:buChar char="•"/>
            </a:pPr>
            <a:r>
              <a:rPr lang="en-US" dirty="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724736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a:t>
            </a:r>
            <a:r>
              <a:rPr lang="en-US" baseline="0" dirty="0"/>
              <a:t> inline container </a:t>
            </a:r>
            <a:r>
              <a:rPr lang="en-US" dirty="0"/>
              <a:t>is not reusable.  In the slide example, ABContactHistoryLV is a top-level container. Other containers can therefore reference it. In TrainingApp, the </a:t>
            </a:r>
            <a:r>
              <a:rPr lang="en-US" dirty="0" err="1"/>
              <a:t>ABContactHistoryPage</a:t>
            </a:r>
            <a:r>
              <a:rPr lang="en-US" dirty="0"/>
              <a:t> contains</a:t>
            </a:r>
            <a:r>
              <a:rPr lang="en-US" baseline="0" dirty="0"/>
              <a:t> a Screen with a Panel Ref </a:t>
            </a:r>
            <a:r>
              <a:rPr lang="en-US" dirty="0"/>
              <a:t>that references ABContactHistoryLV.</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063695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a:t>
            </a:r>
            <a:r>
              <a:rPr lang="en-US" baseline="0" dirty="0"/>
              <a:t> to define a variable for a ListViewPanel widget.  In many cases, however, a ListViewPanel widget inherits the root object associated with its parent.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815148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3395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98493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Inline</a:t>
            </a:r>
            <a:r>
              <a:rPr lang="en-US" b="1" baseline="0" dirty="0"/>
              <a:t> list view panel</a:t>
            </a:r>
          </a:p>
          <a:p>
            <a:r>
              <a:rPr lang="en-US" dirty="0"/>
              <a:t>1. Add the ListViewPanel widget to the parent container</a:t>
            </a:r>
          </a:p>
          <a:p>
            <a:r>
              <a:rPr lang="en-US" dirty="0"/>
              <a:t>2. Optionally specify additional properties</a:t>
            </a:r>
          </a:p>
          <a:p>
            <a:r>
              <a:rPr lang="en-US" dirty="0"/>
              <a:t>4. Add a row iterator widget</a:t>
            </a:r>
          </a:p>
          <a:p>
            <a:r>
              <a:rPr lang="en-US" dirty="0"/>
              <a:t>5. Add a row widget</a:t>
            </a:r>
          </a:p>
          <a:p>
            <a:r>
              <a:rPr lang="en-US" dirty="0"/>
              <a:t>6. Add cell widgets</a:t>
            </a:r>
          </a:p>
          <a:p>
            <a:r>
              <a:rPr lang="en-US" dirty="0"/>
              <a:t>7. Deploy PCFs</a:t>
            </a:r>
          </a:p>
          <a:p>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8894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initial list view panel always displays an error because every list view panel needs a row element.</a:t>
            </a:r>
            <a:r>
              <a:rPr lang="en-US" baseline="0" dirty="0"/>
              <a:t> A</a:t>
            </a:r>
            <a:r>
              <a:rPr lang="en-US" dirty="0"/>
              <a:t> newly created list view panel is empty. </a:t>
            </a:r>
            <a:endParaRPr lang="en-US" b="1" dirty="0"/>
          </a:p>
          <a:p>
            <a:endParaRPr lang="en-US" b="1" dirty="0"/>
          </a:p>
          <a:p>
            <a:r>
              <a:rPr lang="en-US" b="1" dirty="0"/>
              <a:t>Inline list view panels</a:t>
            </a:r>
          </a:p>
          <a:p>
            <a:r>
              <a:rPr lang="en-US" dirty="0"/>
              <a:t>To create an inline list view panel, find the ListViewPanel widget</a:t>
            </a:r>
            <a:r>
              <a:rPr lang="en-US" baseline="0" dirty="0"/>
              <a:t> </a:t>
            </a:r>
            <a:r>
              <a:rPr lang="en-US" dirty="0"/>
              <a:t>in the PCF Editor toolbox. Drag the ListViewPanel widget onto an existing screen, list detail panel, or card view</a:t>
            </a:r>
            <a:r>
              <a:rPr lang="en-US" baseline="0" dirty="0"/>
              <a:t> panel.</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40961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container widgets have at least one required object that contains data fields. One way to think of this is that there is at least one root object for a given container.  Root objects must be specified on the list view panel's Required Variables tab.</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initial list view panel always displays an error because every list view panel needs a row element.</a:t>
            </a:r>
            <a:r>
              <a:rPr lang="en-US" baseline="0" dirty="0"/>
              <a:t> A</a:t>
            </a:r>
            <a:r>
              <a:rPr lang="en-US" dirty="0"/>
              <a:t> newly created list view panel is empty. In the slide example, the screenshot</a:t>
            </a:r>
            <a:r>
              <a:rPr lang="en-US" baseline="0" dirty="0"/>
              <a:t> has been modified to not show the error.</a:t>
            </a:r>
            <a:endParaRPr lang="en-US" dirty="0"/>
          </a:p>
          <a:p>
            <a:br>
              <a:rPr lang="en-US" dirty="0"/>
            </a:br>
            <a:br>
              <a:rPr lang="en-US" dirty="0"/>
            </a:br>
            <a:r>
              <a:rPr lang="en-US" b="1" dirty="0"/>
              <a:t>Inline list view panels</a:t>
            </a:r>
          </a:p>
          <a:p>
            <a:r>
              <a:rPr lang="en-US" dirty="0"/>
              <a:t>You do not need to specify root objects for inline list view</a:t>
            </a:r>
            <a:r>
              <a:rPr lang="en-US" baseline="0" dirty="0"/>
              <a:t> panel</a:t>
            </a:r>
            <a:r>
              <a:rPr lang="en-US" dirty="0"/>
              <a:t>. Because an inline list view panel can have only one parent container, it automatically inherits the root objects of its parent.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87561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There are two states that a list view panel can be in: edit mode and read-only mode. If the editable property for a list view panel is true (or blank, which defaults to true), then the list view panel can be put into either read-only mode or edit mode. If the editable property for a list view panel is false, then the list view panel cannot be put into edit mode. It is always in read-only mode.</a:t>
            </a:r>
            <a:endParaRPr lang="en-US" b="1" dirty="0"/>
          </a:p>
          <a:p>
            <a:pPr eaLnBrk="1" hangingPunct="1"/>
            <a:endParaRPr lang="en-US" b="0" dirty="0"/>
          </a:p>
          <a:p>
            <a:pPr eaLnBrk="1" hangingPunct="1"/>
            <a:r>
              <a:rPr lang="en-US" b="1" dirty="0"/>
              <a:t>Inline list view panels</a:t>
            </a:r>
          </a:p>
          <a:p>
            <a:pPr eaLnBrk="1" hangingPunct="1"/>
            <a:r>
              <a:rPr lang="en-US" dirty="0"/>
              <a:t>This step is the same for standalone and inline list view panels.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7964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89242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the</a:t>
            </a:r>
            <a:r>
              <a:rPr lang="en-US" baseline="0" dirty="0"/>
              <a:t> slide example, the </a:t>
            </a:r>
            <a:r>
              <a:rPr lang="en-US" baseline="0" dirty="0" err="1"/>
              <a:t>RowIterator</a:t>
            </a:r>
            <a:r>
              <a:rPr lang="en-US" baseline="0" dirty="0"/>
              <a:t> has already been placed in the ListViewPanel in the PCF editor canvas. The Properties window shows the Properties tab. Some attributes in the Basic properties have been removed. An asterisk denotes a required property.  </a:t>
            </a:r>
            <a:r>
              <a:rPr lang="en-US" baseline="0" dirty="0" err="1"/>
              <a:t>RowIterator</a:t>
            </a:r>
            <a:r>
              <a:rPr lang="en-US" baseline="0" dirty="0"/>
              <a:t> widgets have three required properties: editable, </a:t>
            </a:r>
            <a:r>
              <a:rPr lang="en-US" baseline="0" dirty="0" err="1"/>
              <a:t>elementName</a:t>
            </a:r>
            <a:r>
              <a:rPr lang="en-US" baseline="0" dirty="0"/>
              <a:t>, and value. </a:t>
            </a:r>
          </a:p>
          <a:p>
            <a:pPr eaLnBrk="1" hangingPunct="1"/>
            <a:r>
              <a:rPr lang="en-US" baseline="0" dirty="0"/>
              <a:t> </a:t>
            </a:r>
          </a:p>
          <a:p>
            <a:pPr eaLnBrk="1" hangingPunct="1"/>
            <a:r>
              <a:rPr lang="en-US" baseline="0" dirty="0"/>
              <a:t>In the slide example…</a:t>
            </a:r>
          </a:p>
          <a:p>
            <a:pPr marL="171450" indent="-171450" eaLnBrk="1" hangingPunct="1">
              <a:buFont typeface="Arial" pitchFamily="34" charset="0"/>
              <a:buChar char="•"/>
            </a:pPr>
            <a:r>
              <a:rPr lang="en-US" dirty="0"/>
              <a:t>Editable is false—the cell</a:t>
            </a:r>
            <a:r>
              <a:rPr lang="en-US" baseline="0" dirty="0"/>
              <a:t> value cannot be edited.</a:t>
            </a:r>
          </a:p>
          <a:p>
            <a:pPr marL="171450" indent="-171450" eaLnBrk="1" hangingPunct="1">
              <a:buFont typeface="Arial" pitchFamily="34" charset="0"/>
              <a:buChar char="•"/>
            </a:pPr>
            <a:r>
              <a:rPr lang="en-US" dirty="0"/>
              <a:t>The name of the symbol used to reference the object currently being processed is </a:t>
            </a:r>
            <a:r>
              <a:rPr lang="en-US" dirty="0" err="1"/>
              <a:t>currentHistoryEntry</a:t>
            </a:r>
            <a:r>
              <a:rPr lang="en-US" dirty="0"/>
              <a:t>.</a:t>
            </a:r>
          </a:p>
          <a:p>
            <a:pPr marL="171450" indent="-171450" eaLnBrk="1" hangingPunct="1">
              <a:buFont typeface="Arial" pitchFamily="34" charset="0"/>
              <a:buChar char="•"/>
            </a:pPr>
            <a:r>
              <a:rPr lang="en-US" dirty="0"/>
              <a:t>The object set to be processed is </a:t>
            </a:r>
            <a:r>
              <a:rPr lang="en-US" dirty="0" err="1"/>
              <a:t>anABContact's</a:t>
            </a:r>
            <a:r>
              <a:rPr lang="en-US" dirty="0"/>
              <a:t> </a:t>
            </a:r>
            <a:r>
              <a:rPr lang="en-US" dirty="0" err="1"/>
              <a:t>HistoryEntries</a:t>
            </a:r>
            <a:r>
              <a:rPr lang="en-US" dirty="0"/>
              <a:t>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Inline list view panels</a:t>
            </a:r>
          </a:p>
          <a:p>
            <a:r>
              <a:rPr lang="en-US" dirty="0"/>
              <a:t>This step is the same for standalone and inline list view panels.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65070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a:t>Each cell widget inside the row widget is used to render data for multiple objects. For example, the first cell in the diagram above renders the </a:t>
            </a:r>
            <a:r>
              <a:rPr lang="en-US" dirty="0" err="1"/>
              <a:t>CreateDate</a:t>
            </a:r>
            <a:r>
              <a:rPr lang="en-US" dirty="0"/>
              <a:t> field for all three HistoryEntry objects in the array. The cell widget must therefore be bound to an abstract name that references each object in the array one at a time. The Element Name property of the row iterator defines what this name is. The value you select for the Element Name property is arbitrary, but whatever value you select must be used by the cell widgets in the row iterator.</a:t>
            </a:r>
          </a:p>
          <a:p>
            <a:pPr marL="0" indent="0">
              <a:buFont typeface="Arial" pitchFamily="34" charset="0"/>
              <a:buNone/>
            </a:pPr>
            <a:r>
              <a:rPr lang="en-US" dirty="0"/>
              <a:t>To improve readability, use element names such as "current&lt;object&gt;" or "this&lt;object&gt;".</a:t>
            </a:r>
          </a:p>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41051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a:t>
            </a:r>
            <a:r>
              <a:rPr lang="en-US" baseline="0" dirty="0"/>
              <a:t> slide example, the Row has already been placed in the Row Iterator in the PCF editor canvas. The Properties window shows the Properties 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b="1" dirty="0"/>
              <a:t>Inline list view panels</a:t>
            </a:r>
          </a:p>
          <a:p>
            <a:r>
              <a:rPr lang="en-US" dirty="0"/>
              <a:t>This step is the same for standalone and inline list view panels.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79830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a:t>
            </a:r>
            <a:r>
              <a:rPr lang="en-US" baseline="0" dirty="0"/>
              <a:t> slide example, the </a:t>
            </a:r>
            <a:r>
              <a:rPr lang="en-US" baseline="0" dirty="0" err="1"/>
              <a:t>DateCell</a:t>
            </a:r>
            <a:r>
              <a:rPr lang="en-US" baseline="0" dirty="0"/>
              <a:t> widget has already been placed in the Row in the PCF editor canvas. The </a:t>
            </a:r>
            <a:r>
              <a:rPr lang="en-US" baseline="0" dirty="0" err="1"/>
              <a:t>DateCell</a:t>
            </a:r>
            <a:r>
              <a:rPr lang="en-US" baseline="0" dirty="0"/>
              <a:t> widget offers additional formatting options for dates and times.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t>A cell widget is inside row iterator, which is used to process multiple rows.  A cell's value property must reference row iterator's element name. The</a:t>
            </a:r>
            <a:r>
              <a:rPr lang="en-US" baseline="0" dirty="0"/>
              <a:t> label p</a:t>
            </a:r>
            <a:r>
              <a:rPr lang="en-US" dirty="0"/>
              <a:t>roperty specifies the label for column header. </a:t>
            </a:r>
          </a:p>
          <a:p>
            <a:endParaRPr lang="en-US" dirty="0"/>
          </a:p>
          <a:p>
            <a:endParaRPr lang="en-US" dirty="0"/>
          </a:p>
          <a:p>
            <a:r>
              <a:rPr lang="en-US" b="1" dirty="0"/>
              <a:t>Inline list view panels</a:t>
            </a:r>
          </a:p>
          <a:p>
            <a:r>
              <a:rPr lang="en-US" dirty="0"/>
              <a:t>This step is the same for standalone and inline list view panels.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00702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a:t>
            </a:r>
            <a:r>
              <a:rPr lang="en-US" baseline="0" dirty="0"/>
              <a:t> slide example, the </a:t>
            </a:r>
            <a:r>
              <a:rPr lang="en-US" baseline="0" dirty="0" err="1"/>
              <a:t>EventType</a:t>
            </a:r>
            <a:r>
              <a:rPr lang="en-US" baseline="0" dirty="0"/>
              <a:t> Cell widget has already been placed in the Row in the PCF editor canvas. 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89932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1910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row iterator can sort the objects (</a:t>
            </a:r>
            <a:r>
              <a:rPr lang="en-US" dirty="0" err="1"/>
              <a:t>elementName</a:t>
            </a:r>
            <a:r>
              <a:rPr lang="en-US" dirty="0"/>
              <a:t> property) in the array (value property). To define the default sorting criteria, use the row iterator Sorting properties tab to specify the sorting criteria. </a:t>
            </a:r>
          </a:p>
          <a:p>
            <a:endParaRPr lang="en-US" dirty="0"/>
          </a:p>
          <a:p>
            <a:r>
              <a:rPr lang="en-US" dirty="0"/>
              <a:t>For each sort criterion, you must specify the </a:t>
            </a:r>
            <a:r>
              <a:rPr lang="en-US" dirty="0" err="1"/>
              <a:t>sortBy</a:t>
            </a:r>
            <a:r>
              <a:rPr lang="en-US" dirty="0"/>
              <a:t> value, the direction of the sort (ascending or descending), and precedence of the criteria (the </a:t>
            </a:r>
            <a:r>
              <a:rPr lang="en-US" dirty="0" err="1"/>
              <a:t>sortOrder</a:t>
            </a:r>
            <a:r>
              <a:rPr lang="en-US" dirty="0"/>
              <a:t> value).  It is possible to have multiple sort criterion. If a column has a sort criteria with sort order 1 (and the </a:t>
            </a:r>
            <a:r>
              <a:rPr lang="en-US" dirty="0" err="1"/>
              <a:t>sortBy</a:t>
            </a:r>
            <a:r>
              <a:rPr lang="en-US" dirty="0"/>
              <a:t> column is visible in the list), then it is initially rendered with an up-facing or down-facing arrow head next to the label. The direction of the arrow reflects the </a:t>
            </a:r>
            <a:r>
              <a:rPr lang="en-US" dirty="0" err="1"/>
              <a:t>sortDirection</a:t>
            </a:r>
            <a:r>
              <a:rPr lang="en-US" dirty="0"/>
              <a:t> value.  Any criteria with a sort order of 2 or greater are rendered with an up-facing or down-facing double arrow head next to the header label.</a:t>
            </a:r>
          </a:p>
          <a:p>
            <a:endParaRPr lang="en-US" dirty="0"/>
          </a:p>
          <a:p>
            <a:r>
              <a:rPr lang="en-US" dirty="0"/>
              <a:t>For properties that are typecode fields, rows are sorted based on the priority and then name of the typecodes. For example, if a list of buildings includes a "</a:t>
            </a:r>
            <a:r>
              <a:rPr lang="en-US" dirty="0" err="1"/>
              <a:t>BuildingType</a:t>
            </a:r>
            <a:r>
              <a:rPr lang="en-US" dirty="0"/>
              <a:t>" column with possible values of "residential - single dwelling" (priority 10) and "residential - multiple dwelling" (priority 20) and the column has a defined ascending sort order, all "residential - single dwelling" buildings will be listed before any "residential - multiple dwelling" buildings.</a:t>
            </a:r>
          </a:p>
          <a:p>
            <a:endParaRPr lang="en-US" dirty="0"/>
          </a:p>
          <a:p>
            <a:r>
              <a:rPr lang="en-US" dirty="0"/>
              <a:t>You can create sort criterion that reference values not displayed in the list. For example, a list of history entries could be sorted by create date even though the create date isn't displayed in the list.</a:t>
            </a:r>
          </a:p>
          <a:p>
            <a:endParaRPr lang="en-US" dirty="0"/>
          </a:p>
          <a:p>
            <a:r>
              <a:rPr lang="en-US" dirty="0"/>
              <a:t>In order for a user to override the defined sorting criteria for a row iterator, you must configure the </a:t>
            </a:r>
            <a:r>
              <a:rPr lang="en-US" dirty="0" err="1"/>
              <a:t>enableSort</a:t>
            </a:r>
            <a:r>
              <a:rPr lang="en-US" dirty="0"/>
              <a:t> property for a given cell widget.  If true,  a user can sort the values in the column by clicking the column header.</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57151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a:t>
            </a:r>
            <a:r>
              <a:rPr lang="en-US" baseline="0" dirty="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a:t>ALT+SHIFT+T</a:t>
            </a:r>
            <a:r>
              <a:rPr lang="en-US" baseline="0" dirty="0"/>
              <a:t>.  In the tab bar, select Internal Tools </a:t>
            </a:r>
            <a:r>
              <a:rPr lang="en-US" sz="1200" kern="1200" dirty="0">
                <a:solidFill>
                  <a:schemeClr val="tx1"/>
                </a:solidFill>
                <a:effectLst/>
                <a:latin typeface="Arial" pitchFamily="34" charset="0"/>
                <a:ea typeface="+mn-ea"/>
                <a:cs typeface="Arial" pitchFamily="34" charset="0"/>
                <a:sym typeface="Wingdings"/>
              </a:rPr>
              <a:t></a:t>
            </a:r>
            <a:r>
              <a:rPr lang="en-US" baseline="0" dirty="0"/>
              <a:t> Reload.  On the Reload page, click the Reload PCF Files button. The Reload PCF Files button calls the static method </a:t>
            </a:r>
            <a:r>
              <a:rPr lang="en-US" baseline="0" dirty="0" err="1"/>
              <a:t>gw.api.tools.InternalToolsUtil.reloadPCFs</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a:p>
            <a:r>
              <a:rPr lang="en-US" b="1" dirty="0"/>
              <a:t>Inline list view panels</a:t>
            </a:r>
          </a:p>
          <a:p>
            <a:r>
              <a:rPr lang="en-US" dirty="0"/>
              <a:t>This step is the same for standalone and inline list view panels. However, for inline list view panels</a:t>
            </a:r>
            <a:r>
              <a:rPr lang="en-US" baseline="0" dirty="0"/>
              <a:t>, only the</a:t>
            </a:r>
            <a:r>
              <a:rPr lang="en-US" dirty="0"/>
              <a:t> </a:t>
            </a:r>
            <a:r>
              <a:rPr lang="en-US" baseline="0" dirty="0"/>
              <a:t>location PCF files</a:t>
            </a:r>
            <a:r>
              <a:rPr lang="en-US" dirty="0"/>
              <a:t> get deployed.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09736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35766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List view</a:t>
            </a:r>
            <a:r>
              <a:rPr lang="en-US" baseline="0" dirty="0"/>
              <a:t> panels</a:t>
            </a:r>
            <a:r>
              <a:rPr lang="en-US" dirty="0"/>
              <a:t> can be referenced by four types of containers: screens, card view</a:t>
            </a:r>
            <a:r>
              <a:rPr lang="en-US" baseline="0" dirty="0"/>
              <a:t> panels</a:t>
            </a:r>
            <a:r>
              <a:rPr lang="en-US" dirty="0"/>
              <a:t>, list detail panels, and detail view</a:t>
            </a:r>
            <a:r>
              <a:rPr lang="en-US" baseline="0" dirty="0"/>
              <a:t> panels</a:t>
            </a:r>
            <a:r>
              <a:rPr lang="en-US" dirty="0"/>
              <a:t>. </a:t>
            </a:r>
          </a:p>
          <a:p>
            <a:pPr eaLnBrk="1" hangingPunct="1"/>
            <a:endParaRPr lang="en-US" dirty="0"/>
          </a:p>
          <a:p>
            <a:pPr eaLnBrk="1" hangingPunct="1"/>
            <a:r>
              <a:rPr lang="en-US" dirty="0"/>
              <a:t>The methods for referencing a list view panel in a screen, card view</a:t>
            </a:r>
            <a:r>
              <a:rPr lang="en-US" baseline="0" dirty="0"/>
              <a:t> panel or </a:t>
            </a:r>
            <a:r>
              <a:rPr lang="en-US" dirty="0"/>
              <a:t>list detail panels is identical:</a:t>
            </a:r>
            <a:r>
              <a:rPr lang="en-US" baseline="0" dirty="0"/>
              <a:t> you use a </a:t>
            </a:r>
            <a:r>
              <a:rPr lang="en-US" baseline="0" dirty="0" err="1"/>
              <a:t>PanelRef</a:t>
            </a:r>
            <a:r>
              <a:rPr lang="en-US" baseline="0" dirty="0"/>
              <a:t> widget.  To embed </a:t>
            </a:r>
            <a:r>
              <a:rPr lang="en-US" dirty="0"/>
              <a:t>a list view panel</a:t>
            </a:r>
            <a:r>
              <a:rPr lang="en-US" baseline="0" dirty="0"/>
              <a:t> </a:t>
            </a:r>
            <a:r>
              <a:rPr lang="en-US" dirty="0"/>
              <a:t>in a detail view panel you use a List View Input widget.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11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79591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032415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Panel Ref </a:t>
            </a:r>
            <a:r>
              <a:rPr lang="en-US" baseline="0" dirty="0"/>
              <a:t>requires a reference to </a:t>
            </a:r>
            <a:r>
              <a:rPr lang="en-US" dirty="0"/>
              <a:t>a panel such as a Detail View Panel, List View Panel, Panel Set or Card View Panel.  A Panel Ref supplies the referenced panel with title, toolbar or instructional text.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119060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PanelRef</a:t>
            </a:r>
            <a:r>
              <a:rPr lang="en-US" dirty="0"/>
              <a:t> widget can reference a list view panel.  To reference a</a:t>
            </a:r>
            <a:r>
              <a:rPr lang="en-US" baseline="0" dirty="0"/>
              <a:t> list view panel </a:t>
            </a:r>
            <a:r>
              <a:rPr lang="en-US" dirty="0"/>
              <a:t>from a parent container, add a Panel Ref</a:t>
            </a:r>
            <a:r>
              <a:rPr lang="en-US" baseline="0" dirty="0"/>
              <a:t> </a:t>
            </a:r>
            <a:r>
              <a:rPr lang="en-US" dirty="0"/>
              <a:t>in the appropriate place in the parent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r>
              <a:rPr lang="en-US" dirty="0"/>
              <a:t>In the</a:t>
            </a:r>
            <a:r>
              <a:rPr lang="en-US" baseline="0" dirty="0"/>
              <a:t> slide example, the Panel Ref has already been placed in the Screen in the PCF editor canvas. The Properties window shows the Properties tab of the Panel Ref.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181791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a:t>In the </a:t>
            </a:r>
            <a:r>
              <a:rPr lang="en-US" dirty="0" err="1"/>
              <a:t>PanelRef's</a:t>
            </a:r>
            <a:r>
              <a:rPr lang="en-US" dirty="0"/>
              <a:t> </a:t>
            </a:r>
            <a:r>
              <a:rPr lang="en-US" dirty="0" err="1"/>
              <a:t>def</a:t>
            </a:r>
            <a:r>
              <a:rPr lang="en-US" dirty="0"/>
              <a:t> property, specify the list view panel. Specify the required object(s) to pass to the list view panel</a:t>
            </a:r>
            <a:r>
              <a:rPr lang="en-US" baseline="0" dirty="0"/>
              <a:t> in parentheses.</a:t>
            </a:r>
            <a:endParaRPr lang="en-US" dirty="0"/>
          </a:p>
          <a:p>
            <a:pPr marL="0" indent="0">
              <a:buFont typeface="Arial" pitchFamily="34" charset="0"/>
              <a:buNone/>
            </a:pPr>
            <a:endParaRPr lang="en-US" dirty="0"/>
          </a:p>
          <a:p>
            <a:r>
              <a:rPr lang="en-US" dirty="0"/>
              <a:t>In the</a:t>
            </a:r>
            <a:r>
              <a:rPr lang="en-US" baseline="0" dirty="0"/>
              <a:t> slide example, </a:t>
            </a:r>
            <a:r>
              <a:rPr lang="en-US" baseline="0" dirty="0" err="1"/>
              <a:t>ABContactHistoryPage</a:t>
            </a:r>
            <a:r>
              <a:rPr lang="en-US" baseline="0" dirty="0"/>
              <a:t> defines a root object named anABContact. </a:t>
            </a:r>
            <a:r>
              <a:rPr lang="en-US" baseline="0" dirty="0" err="1"/>
              <a:t>ABContactHistoryPage</a:t>
            </a:r>
            <a:r>
              <a:rPr lang="en-US" baseline="0" dirty="0"/>
              <a:t> contains a newly added Panel Ref.  The Panel Ref requires a value for the </a:t>
            </a:r>
            <a:r>
              <a:rPr lang="en-US" baseline="0" dirty="0" err="1"/>
              <a:t>def</a:t>
            </a:r>
            <a:r>
              <a:rPr lang="en-US" baseline="0" dirty="0"/>
              <a:t> property.  The </a:t>
            </a:r>
            <a:r>
              <a:rPr lang="en-US" baseline="0" dirty="0" err="1"/>
              <a:t>def</a:t>
            </a:r>
            <a:r>
              <a:rPr lang="en-US" baseline="0" dirty="0"/>
              <a:t> property references the list view panel named </a:t>
            </a:r>
            <a:r>
              <a:rPr lang="en-US" baseline="0" dirty="0" err="1"/>
              <a:t>ABContactHistoryLV</a:t>
            </a:r>
            <a:r>
              <a:rPr lang="en-US" baseline="0" dirty="0"/>
              <a:t>.  The </a:t>
            </a:r>
            <a:r>
              <a:rPr lang="en-US" baseline="0" dirty="0" err="1"/>
              <a:t>def</a:t>
            </a:r>
            <a:r>
              <a:rPr lang="en-US" baseline="0" dirty="0"/>
              <a:t> property passes the anABContact root object as an argument to </a:t>
            </a:r>
            <a:r>
              <a:rPr lang="en-US" baseline="0" dirty="0" err="1"/>
              <a:t>ABContactHistoryLV</a:t>
            </a:r>
            <a:r>
              <a:rPr lang="en-US" baseline="0" dirty="0"/>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86673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Toolbar has already been placed in the </a:t>
            </a:r>
            <a:r>
              <a:rPr lang="en-US" dirty="0" err="1"/>
              <a:t>PanelRef</a:t>
            </a:r>
            <a:r>
              <a:rPr lang="en-US" dirty="0"/>
              <a:t> in the PCF editor canvas. The Properties window shows the Properties tab for the Toolbar.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0" dirty="0"/>
              <a:t>toolbar </a:t>
            </a:r>
            <a:r>
              <a:rPr lang="en-US" dirty="0"/>
              <a:t>is a row of widgets associated with a container widget that lets the user take action on the data in the container widget. A toolbar can be directly add to a Screen,</a:t>
            </a:r>
            <a:r>
              <a:rPr lang="en-US" baseline="0" dirty="0"/>
              <a:t> Panel Ref, or List View Input.  </a:t>
            </a:r>
            <a:r>
              <a:rPr lang="en-US" dirty="0"/>
              <a:t>Toolbars can also be associated with Detail View Panels, Card View</a:t>
            </a:r>
            <a:r>
              <a:rPr lang="en-US" baseline="0" dirty="0"/>
              <a:t> Panels</a:t>
            </a:r>
            <a:r>
              <a:rPr lang="en-US" dirty="0"/>
              <a:t>, List Detail Panels, and List View Panels.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a:t>
            </a:r>
            <a:r>
              <a:rPr lang="en-US" baseline="0" dirty="0"/>
              <a:t> a toolbar is associated with a list view panel, the toolbar may not have any button widgets.  In this specific case, the toolbar association may be required to provide button paging controls. Paging button </a:t>
            </a:r>
            <a:r>
              <a:rPr lang="en-US" dirty="0"/>
              <a:t>controls allow users to view the list view rows in</a:t>
            </a:r>
            <a:r>
              <a:rPr lang="en-US" baseline="0" dirty="0"/>
              <a:t> sizable chunks  and "</a:t>
            </a:r>
            <a:r>
              <a:rPr lang="en-US" dirty="0"/>
              <a:t>page" through the results.</a:t>
            </a:r>
            <a:r>
              <a:rPr lang="en-US" baseline="0" dirty="0"/>
              <a:t> A user can move to the first, last, previous and next page.  A user can also specify a specific page number to view.</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46938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ListViewInput</a:t>
            </a:r>
            <a:r>
              <a:rPr lang="en-US" dirty="0"/>
              <a:t> element references a List View Panel and supplies it with an optional toolbar.  A List View Input allows for an List View Panel to be placed in a Detail View Panel. </a:t>
            </a:r>
          </a:p>
          <a:p>
            <a:endParaRPr lang="en-US" baseline="0" dirty="0"/>
          </a:p>
          <a:p>
            <a:r>
              <a:rPr lang="en-US" baseline="0" dirty="0"/>
              <a:t>In the slide example,  the page is in read-only mode.  The toolbar automatically adds paging of the list in both read-only and edit modes.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48984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25125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t>
            </a:r>
            <a:r>
              <a:rPr lang="en-US" dirty="0" err="1"/>
              <a:t>labelAbove</a:t>
            </a:r>
            <a:r>
              <a:rPr lang="en-US" dirty="0"/>
              <a:t> is set to false, the application offsets the list view from the left side of the input column to make room for the label.</a:t>
            </a:r>
          </a:p>
          <a:p>
            <a:endParaRPr lang="en-US" dirty="0"/>
          </a:p>
          <a:p>
            <a:r>
              <a:rPr lang="en-US" dirty="0"/>
              <a:t>If you do not plan to use a label for the list view, you may want to set the </a:t>
            </a:r>
            <a:r>
              <a:rPr lang="en-US" dirty="0" err="1"/>
              <a:t>labelAbove</a:t>
            </a:r>
            <a:r>
              <a:rPr lang="en-US" dirty="0"/>
              <a:t> to true to make better use of the space on the screen.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041782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a:t>
            </a:r>
            <a:r>
              <a:rPr lang="en-US" baseline="0" dirty="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a:t>ALT+SHIFT+T</a:t>
            </a:r>
            <a:r>
              <a:rPr lang="en-US" baseline="0" dirty="0"/>
              <a:t>.  In the tab bar, select Internal Tools </a:t>
            </a:r>
            <a:r>
              <a:rPr lang="en-US" sz="1200" kern="1200" dirty="0">
                <a:solidFill>
                  <a:schemeClr val="tx1"/>
                </a:solidFill>
                <a:effectLst/>
                <a:latin typeface="Arial" pitchFamily="34" charset="0"/>
                <a:ea typeface="+mn-ea"/>
                <a:cs typeface="Arial" pitchFamily="34" charset="0"/>
                <a:sym typeface="Wingdings"/>
              </a:rPr>
              <a:t></a:t>
            </a:r>
            <a:r>
              <a:rPr lang="en-US" baseline="0" dirty="0"/>
              <a:t> Reload.  On the Reload page, click the Reload PCF Files button. The Reload PCF Files button calls the static method </a:t>
            </a:r>
            <a:r>
              <a:rPr lang="en-US" baseline="0" dirty="0" err="1"/>
              <a:t>gw.api.tools.InternalToolsUtil.reloadPCFs</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eaLnBrk="1" hangingPunct="1"/>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858562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3448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view</a:t>
            </a:r>
            <a:r>
              <a:rPr lang="en-US" baseline="0" dirty="0"/>
              <a:t> panel is designed to allow the user to view summary information about a collection of objects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691904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a:t>1a) Cell widgets</a:t>
            </a:r>
          </a:p>
          <a:p>
            <a:r>
              <a:rPr lang="en-US" dirty="0"/>
              <a:t>1b) Row widgets</a:t>
            </a:r>
          </a:p>
          <a:p>
            <a:r>
              <a:rPr lang="en-US" dirty="0"/>
              <a:t>2a) </a:t>
            </a:r>
            <a:r>
              <a:rPr lang="en-US" dirty="0" err="1"/>
              <a:t>anABContact.Addresses</a:t>
            </a:r>
            <a:r>
              <a:rPr lang="en-US" dirty="0"/>
              <a:t> (assuming that the name of the addresses array is "Addresses")</a:t>
            </a:r>
          </a:p>
          <a:p>
            <a:r>
              <a:rPr lang="en-US" dirty="0"/>
              <a:t>2b) The value is arbitrary, but it would probably be set to something like "</a:t>
            </a:r>
            <a:r>
              <a:rPr lang="en-US" dirty="0" err="1"/>
              <a:t>currentAddress</a:t>
            </a:r>
            <a:r>
              <a:rPr lang="en-US" dirty="0"/>
              <a:t>".</a:t>
            </a:r>
          </a:p>
          <a:p>
            <a:r>
              <a:rPr lang="en-US" dirty="0"/>
              <a:t>2c) The cell widgets inside the row iterator's row. For example, a cell displaying the street would have a value of "</a:t>
            </a:r>
            <a:r>
              <a:rPr lang="en-US" dirty="0" err="1"/>
              <a:t>currentAddress.Street</a:t>
            </a:r>
            <a:r>
              <a:rPr lang="en-US" dirty="0"/>
              <a:t>".</a:t>
            </a:r>
          </a:p>
          <a:p>
            <a:r>
              <a:rPr lang="en-US" dirty="0"/>
              <a:t>3) The toolbar is needed for the paging controls. These controls are used to view each page of rows if the number of rows is greater than what can be displayed at one time.</a:t>
            </a:r>
          </a:p>
          <a:p>
            <a:r>
              <a:rPr lang="en-US" dirty="0"/>
              <a:t>4) To embed a list view panel in a detail view panel , use a </a:t>
            </a:r>
            <a:r>
              <a:rPr lang="en-US" dirty="0" err="1"/>
              <a:t>ListViewInput</a:t>
            </a:r>
            <a:r>
              <a:rPr lang="en-US" dirty="0"/>
              <a:t> widget. To embed a list view panel in a screen (or card view </a:t>
            </a:r>
            <a:r>
              <a:rPr lang="en-US" dirty="0" err="1"/>
              <a:t>panle</a:t>
            </a:r>
            <a:r>
              <a:rPr lang="en-US" dirty="0"/>
              <a:t> or list detail panel , you use a </a:t>
            </a:r>
            <a:r>
              <a:rPr lang="en-US" dirty="0" err="1"/>
              <a:t>PanelRef</a:t>
            </a:r>
            <a:r>
              <a:rPr lang="en-US"/>
              <a:t> widget.</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29263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1704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F1849-C783-4F45-BDF6-75CB4B4E0564}" type="slidenum">
              <a:rPr lang="en-US" smtClean="0"/>
              <a:t>48</a:t>
            </a:fld>
            <a:endParaRPr lang="en-US"/>
          </a:p>
        </p:txBody>
      </p:sp>
    </p:spTree>
    <p:extLst>
      <p:ext uri="{BB962C8B-B14F-4D97-AF65-F5344CB8AC3E}">
        <p14:creationId xmlns:p14="http://schemas.microsoft.com/office/powerpoint/2010/main" val="383361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List view’s root object typically the parent object and not the array itself. This is because the parent entity automatically provides the </a:t>
            </a:r>
            <a:r>
              <a:rPr lang="en-US" baseline="0" dirty="0" err="1"/>
              <a:t>addTo</a:t>
            </a:r>
            <a:r>
              <a:rPr lang="en-US" baseline="0" dirty="0"/>
              <a:t>&lt;</a:t>
            </a:r>
            <a:r>
              <a:rPr lang="en-US" baseline="0" dirty="0" err="1"/>
              <a:t>ArrayName</a:t>
            </a:r>
            <a:r>
              <a:rPr lang="en-US" baseline="0" dirty="0"/>
              <a:t>&gt; and </a:t>
            </a:r>
            <a:r>
              <a:rPr lang="en-US" baseline="0" dirty="0" err="1"/>
              <a:t>removeFrom</a:t>
            </a:r>
            <a:r>
              <a:rPr lang="en-US" baseline="0" dirty="0"/>
              <a:t>&lt;</a:t>
            </a:r>
            <a:r>
              <a:rPr lang="en-US" baseline="0" dirty="0" err="1"/>
              <a:t>ArrayName</a:t>
            </a:r>
            <a:r>
              <a:rPr lang="en-US" baseline="0" dirty="0"/>
              <a:t>&gt; functions that we can use to make the List view editable. In other cases, the root object could be the set of elements that needs to be displayed. For example, the List view displays the results of a database query. In this case, there is no parent object and hence there is no </a:t>
            </a:r>
            <a:r>
              <a:rPr lang="en-US" baseline="0" dirty="0" err="1"/>
              <a:t>addTo</a:t>
            </a:r>
            <a:r>
              <a:rPr lang="en-US" baseline="0" dirty="0"/>
              <a:t> and </a:t>
            </a:r>
            <a:r>
              <a:rPr lang="en-US" baseline="0" dirty="0" err="1"/>
              <a:t>removeFrom</a:t>
            </a:r>
            <a:r>
              <a:rPr lang="en-US" baseline="0" dirty="0"/>
              <a:t> functions.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5785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widgets organize the layout of the cells for an object instance when the row iterator is manipulating that instance. Row widgets do not perform any "navigation" within the collection of object instances. Adding a second row widget would not display two different objects when the page is rendered, but would arrange the cells for each instance across two rows. The generated markup for a row widget is a &lt;</a:t>
            </a:r>
            <a:r>
              <a:rPr lang="en-US" dirty="0" err="1"/>
              <a:t>TR</a:t>
            </a:r>
            <a:r>
              <a:rPr lang="en-US" dirty="0"/>
              <a:t>&gt; HTML tag.</a:t>
            </a:r>
          </a:p>
          <a:p>
            <a:r>
              <a:rPr lang="en-US" dirty="0"/>
              <a:t>Row iterators are discussed in the next slide.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520214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PCF architecture has several different types of iterators, including:</a:t>
            </a:r>
          </a:p>
          <a:p>
            <a:pPr marL="171450" indent="-171450">
              <a:buFont typeface="Arial" pitchFamily="34" charset="0"/>
              <a:buChar char="•"/>
            </a:pPr>
            <a:r>
              <a:rPr lang="en-US" dirty="0"/>
              <a:t>Menu item iterators, which take a set of objects and generate one menu item for each.</a:t>
            </a:r>
          </a:p>
          <a:p>
            <a:pPr marL="171450" indent="-171450">
              <a:buFont typeface="Arial" pitchFamily="34" charset="0"/>
              <a:buChar char="•"/>
            </a:pPr>
            <a:r>
              <a:rPr lang="en-US" dirty="0"/>
              <a:t>Panel iterators, which take a set of objects and generate one panel (typically, one detail view) for each.</a:t>
            </a:r>
          </a:p>
          <a:p>
            <a:pPr marL="171450" indent="-171450">
              <a:buFont typeface="Arial" pitchFamily="34" charset="0"/>
              <a:buChar char="•"/>
            </a:pPr>
            <a:r>
              <a:rPr lang="en-US" dirty="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64547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PCF architecture has several different types of iterators, including:</a:t>
            </a:r>
          </a:p>
          <a:p>
            <a:pPr marL="171450" indent="-171450">
              <a:buFont typeface="Arial" pitchFamily="34" charset="0"/>
              <a:buChar char="•"/>
            </a:pPr>
            <a:r>
              <a:rPr lang="en-US" dirty="0"/>
              <a:t>Menu item iterators, which take a set of objects and generate one menu item for each.</a:t>
            </a:r>
          </a:p>
          <a:p>
            <a:pPr marL="171450" indent="-171450">
              <a:buFont typeface="Arial" pitchFamily="34" charset="0"/>
              <a:buChar char="•"/>
            </a:pPr>
            <a:r>
              <a:rPr lang="en-US" dirty="0"/>
              <a:t>Panel iterators, which take a set of objects and generate one panel (typically, one detail view) for each.</a:t>
            </a:r>
          </a:p>
          <a:p>
            <a:pPr marL="171450" indent="-171450">
              <a:buFont typeface="Arial" pitchFamily="34" charset="0"/>
              <a:buChar char="•"/>
            </a:pPr>
            <a:r>
              <a:rPr lang="en-US" dirty="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4407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PCF architecture has several different types of iterators, including:</a:t>
            </a:r>
          </a:p>
          <a:p>
            <a:pPr marL="171450" indent="-171450">
              <a:buFont typeface="Arial" pitchFamily="34" charset="0"/>
              <a:buChar char="•"/>
            </a:pPr>
            <a:r>
              <a:rPr lang="en-US" dirty="0"/>
              <a:t>Menu item iterators, which take a set of objects and generate one menu item for each.</a:t>
            </a:r>
          </a:p>
          <a:p>
            <a:pPr marL="171450" indent="-171450">
              <a:buFont typeface="Arial" pitchFamily="34" charset="0"/>
              <a:buChar char="•"/>
            </a:pPr>
            <a:r>
              <a:rPr lang="en-US" dirty="0"/>
              <a:t>Panel iterators, which take a set of objects and generate one panel (typically, one detail view) for each.</a:t>
            </a:r>
          </a:p>
          <a:p>
            <a:pPr marL="171450" indent="-171450">
              <a:buFont typeface="Arial" pitchFamily="34" charset="0"/>
              <a:buChar char="•"/>
            </a:pPr>
            <a:r>
              <a:rPr lang="en-US" dirty="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183681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52377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93160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08429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259386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67891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4883112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711568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622383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247792449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64001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89359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870498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068100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11790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2385109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740841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34370786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485255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574421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5585970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8217823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319023555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09080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8847237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7750891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583640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146877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236847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77580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9373782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1376955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4613772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8879358"/>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334007480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2301232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546107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image" Target="../media/image17.png"/><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60.xml"/><Relationship Id="rId5" Type="http://schemas.openxmlformats.org/officeDocument/2006/relationships/image" Target="../media/image25.png"/><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60.xml"/><Relationship Id="rId5" Type="http://schemas.openxmlformats.org/officeDocument/2006/relationships/image" Target="../media/image26.png"/><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60.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5.xml"/><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8.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5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50.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52.xml"/><Relationship Id="rId5" Type="http://schemas.openxmlformats.org/officeDocument/2006/relationships/image" Target="../media/image21.emf"/><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50.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50.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7.xml"/><Relationship Id="rId1" Type="http://schemas.openxmlformats.org/officeDocument/2006/relationships/slideLayout" Target="../slideLayouts/slideLayout35.xml"/><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4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35.xml"/><Relationship Id="rId4" Type="http://schemas.openxmlformats.org/officeDocument/2006/relationships/image" Target="../media/image4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0.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2.xml"/><Relationship Id="rId5" Type="http://schemas.openxmlformats.org/officeDocument/2006/relationships/image" Target="../media/image22.emf"/><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65.x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60.xml"/><Relationship Id="rId5" Type="http://schemas.openxmlformats.org/officeDocument/2006/relationships/image" Target="../media/image24.png"/><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err="1"/>
              <a:t>InsuranceSuite</a:t>
            </a:r>
            <a:r>
              <a:rPr lang="en-US" dirty="0"/>
              <a:t> 10 Fundamentals</a:t>
            </a:r>
          </a:p>
        </p:txBody>
      </p:sp>
      <p:sp>
        <p:nvSpPr>
          <p:cNvPr id="6" name="Footer Placeholder 5"/>
          <p:cNvSpPr>
            <a:spLocks noGrp="1"/>
          </p:cNvSpPr>
          <p:nvPr>
            <p:ph type="ftr" sz="quarter" idx="3"/>
          </p:nvPr>
        </p:nvSpPr>
        <p:spPr/>
        <p:txBody>
          <a:bodyPr/>
          <a:lstStyle/>
          <a:p>
            <a:r>
              <a:rPr lang="en-US"/>
              <a:t>© 2020 Cognizant</a:t>
            </a:r>
          </a:p>
        </p:txBody>
      </p:sp>
      <p:sp>
        <p:nvSpPr>
          <p:cNvPr id="8" name="Text Placeholder 7"/>
          <p:cNvSpPr>
            <a:spLocks noGrp="1"/>
          </p:cNvSpPr>
          <p:nvPr>
            <p:ph type="body" sz="quarter" idx="13"/>
          </p:nvPr>
        </p:nvSpPr>
        <p:spPr/>
        <p:txBody>
          <a:bodyPr>
            <a:noAutofit/>
          </a:bodyPr>
          <a:lstStyle/>
          <a:p>
            <a:r>
              <a:rPr lang="en-US" sz="2400" dirty="0">
                <a:latin typeface="Arial"/>
                <a:cs typeface="Arial"/>
              </a:rPr>
              <a:t>List View</a:t>
            </a:r>
          </a:p>
        </p:txBody>
      </p:sp>
    </p:spTree>
    <p:extLst>
      <p:ext uri="{BB962C8B-B14F-4D97-AF65-F5344CB8AC3E}">
        <p14:creationId xmlns:p14="http://schemas.microsoft.com/office/powerpoint/2010/main" val="274704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first object processed</a:t>
            </a:r>
          </a:p>
        </p:txBody>
      </p:sp>
      <p:sp>
        <p:nvSpPr>
          <p:cNvPr id="27" name="shape OvalFunnel"/>
          <p:cNvSpPr/>
          <p:nvPr/>
        </p:nvSpPr>
        <p:spPr>
          <a:xfrm>
            <a:off x="1617319" y="2404538"/>
            <a:ext cx="1807677" cy="413636"/>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2980" y="2660236"/>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296" y="2408476"/>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1543050" y="2353756"/>
            <a:ext cx="1961820" cy="1034092"/>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286250" y="3535575"/>
            <a:ext cx="3486150" cy="124853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14" name="rec Cell1"/>
          <p:cNvSpPr/>
          <p:nvPr/>
        </p:nvSpPr>
        <p:spPr bwMode="auto">
          <a:xfrm>
            <a:off x="4343401" y="3779023"/>
            <a:ext cx="1107281"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3" name="rec Cell2"/>
          <p:cNvSpPr/>
          <p:nvPr/>
        </p:nvSpPr>
        <p:spPr bwMode="auto">
          <a:xfrm>
            <a:off x="5486400" y="3779023"/>
            <a:ext cx="1085850"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4" name="rec Cell3"/>
          <p:cNvSpPr/>
          <p:nvPr/>
        </p:nvSpPr>
        <p:spPr bwMode="auto">
          <a:xfrm>
            <a:off x="6605587" y="3779023"/>
            <a:ext cx="1109663"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22" name="txt Row"/>
          <p:cNvSpPr txBox="1"/>
          <p:nvPr/>
        </p:nvSpPr>
        <p:spPr>
          <a:xfrm>
            <a:off x="4286250" y="3537016"/>
            <a:ext cx="1743075" cy="223161"/>
          </a:xfrm>
          <a:prstGeom prst="rect">
            <a:avLst/>
          </a:prstGeom>
          <a:noFill/>
        </p:spPr>
        <p:txBody>
          <a:bodyPr wrap="square" rtlCol="0">
            <a:noAutofit/>
          </a:bodyPr>
          <a:lstStyle/>
          <a:p>
            <a:pPr defTabSz="685800"/>
            <a:r>
              <a:rPr lang="en-US" sz="1350" b="1" dirty="0">
                <a:solidFill>
                  <a:srgbClr val="04628C">
                    <a:lumMod val="75000"/>
                  </a:srgbClr>
                </a:solidFill>
                <a:latin typeface="Arial" pitchFamily="32" charset="0"/>
                <a:cs typeface="Arial" pitchFamily="32" charset="0"/>
              </a:rPr>
              <a:t>ROW widget</a:t>
            </a:r>
          </a:p>
        </p:txBody>
      </p:sp>
      <p:sp>
        <p:nvSpPr>
          <p:cNvPr id="21" name="arrw left"/>
          <p:cNvSpPr/>
          <p:nvPr/>
        </p:nvSpPr>
        <p:spPr bwMode="auto">
          <a:xfrm rot="16200000">
            <a:off x="3290806" y="3388619"/>
            <a:ext cx="228601" cy="176229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25"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960000">
            <a:off x="1570279" y="3399391"/>
            <a:ext cx="1355768" cy="13557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2400297" y="3241064"/>
            <a:ext cx="228603" cy="3429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36" name="txt HisEntry2"/>
          <p:cNvSpPr txBox="1"/>
          <p:nvPr/>
        </p:nvSpPr>
        <p:spPr>
          <a:xfrm>
            <a:off x="2863600" y="2508163"/>
            <a:ext cx="1373835"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37" name="txt HisEntry3"/>
          <p:cNvSpPr txBox="1"/>
          <p:nvPr/>
        </p:nvSpPr>
        <p:spPr>
          <a:xfrm>
            <a:off x="2935184" y="2219522"/>
            <a:ext cx="1373835"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969" y="685801"/>
            <a:ext cx="4011429" cy="103178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TextBox 28"/>
          <p:cNvSpPr txBox="1"/>
          <p:nvPr/>
        </p:nvSpPr>
        <p:spPr>
          <a:xfrm>
            <a:off x="2782510" y="970797"/>
            <a:ext cx="557285" cy="22098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3347121" y="1080103"/>
            <a:ext cx="424780" cy="1187"/>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496863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next object processed</a:t>
            </a:r>
          </a:p>
        </p:txBody>
      </p:sp>
      <p:sp>
        <p:nvSpPr>
          <p:cNvPr id="27" name="shape OvalFunnel"/>
          <p:cNvSpPr/>
          <p:nvPr/>
        </p:nvSpPr>
        <p:spPr>
          <a:xfrm>
            <a:off x="1617319" y="2404538"/>
            <a:ext cx="1807677" cy="413636"/>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296" y="270355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1543050" y="2353756"/>
            <a:ext cx="1961820" cy="1034092"/>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286250" y="3535575"/>
            <a:ext cx="3486150" cy="124853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14" name="rec Cell1"/>
          <p:cNvSpPr/>
          <p:nvPr/>
        </p:nvSpPr>
        <p:spPr bwMode="auto">
          <a:xfrm>
            <a:off x="4343401" y="3779023"/>
            <a:ext cx="1107281"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3" name="rec Cell2"/>
          <p:cNvSpPr/>
          <p:nvPr/>
        </p:nvSpPr>
        <p:spPr bwMode="auto">
          <a:xfrm>
            <a:off x="5486400" y="3779023"/>
            <a:ext cx="1085850"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4" name="rec Cell3"/>
          <p:cNvSpPr/>
          <p:nvPr/>
        </p:nvSpPr>
        <p:spPr bwMode="auto">
          <a:xfrm>
            <a:off x="6605587" y="3779023"/>
            <a:ext cx="1109663"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22" name="txt Row"/>
          <p:cNvSpPr txBox="1"/>
          <p:nvPr/>
        </p:nvSpPr>
        <p:spPr>
          <a:xfrm>
            <a:off x="4286250" y="3537016"/>
            <a:ext cx="1743075" cy="223161"/>
          </a:xfrm>
          <a:prstGeom prst="rect">
            <a:avLst/>
          </a:prstGeom>
          <a:noFill/>
        </p:spPr>
        <p:txBody>
          <a:bodyPr wrap="square" rtlCol="0">
            <a:noAutofit/>
          </a:bodyPr>
          <a:lstStyle/>
          <a:p>
            <a:pPr defTabSz="685800"/>
            <a:r>
              <a:rPr lang="en-US" sz="1350" b="1" dirty="0">
                <a:solidFill>
                  <a:srgbClr val="04628C">
                    <a:lumMod val="75000"/>
                  </a:srgbClr>
                </a:solidFill>
                <a:latin typeface="Arial" pitchFamily="32" charset="0"/>
                <a:cs typeface="Arial" pitchFamily="32" charset="0"/>
              </a:rPr>
              <a:t>ROW widget</a:t>
            </a:r>
          </a:p>
        </p:txBody>
      </p:sp>
      <p:sp>
        <p:nvSpPr>
          <p:cNvPr id="19" name="arrw left"/>
          <p:cNvSpPr/>
          <p:nvPr/>
        </p:nvSpPr>
        <p:spPr bwMode="auto">
          <a:xfrm rot="16200000">
            <a:off x="3290806" y="3388619"/>
            <a:ext cx="228601" cy="176229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21"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40000">
            <a:off x="1570279" y="3399391"/>
            <a:ext cx="1355768" cy="13557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2400297" y="3241064"/>
            <a:ext cx="228603" cy="3429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37" name="txt HisEntry3"/>
          <p:cNvSpPr txBox="1"/>
          <p:nvPr/>
        </p:nvSpPr>
        <p:spPr>
          <a:xfrm>
            <a:off x="2935184" y="2514600"/>
            <a:ext cx="1373835"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969" y="685800"/>
            <a:ext cx="4011429" cy="103178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TextBox 27"/>
          <p:cNvSpPr txBox="1"/>
          <p:nvPr/>
        </p:nvSpPr>
        <p:spPr>
          <a:xfrm>
            <a:off x="2782510" y="970797"/>
            <a:ext cx="557285" cy="22098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cxnSp>
        <p:nvCxnSpPr>
          <p:cNvPr id="29" name="Straight Connector 28"/>
          <p:cNvCxnSpPr/>
          <p:nvPr/>
        </p:nvCxnSpPr>
        <p:spPr bwMode="auto">
          <a:xfrm flipV="1">
            <a:off x="3347121" y="1080103"/>
            <a:ext cx="424780" cy="1187"/>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35" name="TextBox 34"/>
          <p:cNvSpPr txBox="1"/>
          <p:nvPr/>
        </p:nvSpPr>
        <p:spPr>
          <a:xfrm>
            <a:off x="2782510" y="1232040"/>
            <a:ext cx="557285" cy="22098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3347121" y="1341346"/>
            <a:ext cx="424780" cy="1187"/>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077812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final object processed</a:t>
            </a:r>
          </a:p>
        </p:txBody>
      </p:sp>
      <p:sp>
        <p:nvSpPr>
          <p:cNvPr id="27" name="shape OvalFunnel"/>
          <p:cNvSpPr/>
          <p:nvPr/>
        </p:nvSpPr>
        <p:spPr>
          <a:xfrm>
            <a:off x="1617319" y="2404538"/>
            <a:ext cx="1807677" cy="413636"/>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sp>
        <p:nvSpPr>
          <p:cNvPr id="30" name="shape Funnel"/>
          <p:cNvSpPr/>
          <p:nvPr/>
        </p:nvSpPr>
        <p:spPr>
          <a:xfrm>
            <a:off x="1543050" y="2353756"/>
            <a:ext cx="1961820" cy="1034092"/>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286250" y="3535575"/>
            <a:ext cx="3486150" cy="124853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14" name="rec Cell1"/>
          <p:cNvSpPr/>
          <p:nvPr/>
        </p:nvSpPr>
        <p:spPr bwMode="auto">
          <a:xfrm>
            <a:off x="4343401" y="3779023"/>
            <a:ext cx="1107281"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3" name="rec Cell2"/>
          <p:cNvSpPr/>
          <p:nvPr/>
        </p:nvSpPr>
        <p:spPr bwMode="auto">
          <a:xfrm>
            <a:off x="5486400" y="3779023"/>
            <a:ext cx="1085850"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4" name="rec Cell3"/>
          <p:cNvSpPr/>
          <p:nvPr/>
        </p:nvSpPr>
        <p:spPr bwMode="auto">
          <a:xfrm>
            <a:off x="6605587" y="3779023"/>
            <a:ext cx="1109663"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22" name="txt Row"/>
          <p:cNvSpPr txBox="1"/>
          <p:nvPr/>
        </p:nvSpPr>
        <p:spPr>
          <a:xfrm>
            <a:off x="4286250" y="3537016"/>
            <a:ext cx="1743075" cy="223161"/>
          </a:xfrm>
          <a:prstGeom prst="rect">
            <a:avLst/>
          </a:prstGeom>
          <a:noFill/>
        </p:spPr>
        <p:txBody>
          <a:bodyPr wrap="square" rtlCol="0">
            <a:noAutofit/>
          </a:bodyPr>
          <a:lstStyle/>
          <a:p>
            <a:pPr defTabSz="685800"/>
            <a:r>
              <a:rPr lang="en-US" sz="1350" b="1" dirty="0">
                <a:solidFill>
                  <a:srgbClr val="04628C">
                    <a:lumMod val="75000"/>
                  </a:srgbClr>
                </a:solidFill>
                <a:latin typeface="Arial" pitchFamily="32" charset="0"/>
                <a:cs typeface="Arial" pitchFamily="32" charset="0"/>
              </a:rPr>
              <a:t>ROW widget</a:t>
            </a:r>
          </a:p>
        </p:txBody>
      </p:sp>
      <p:sp>
        <p:nvSpPr>
          <p:cNvPr id="18" name="arrw left"/>
          <p:cNvSpPr/>
          <p:nvPr/>
        </p:nvSpPr>
        <p:spPr bwMode="auto">
          <a:xfrm rot="16200000">
            <a:off x="3290806" y="3388619"/>
            <a:ext cx="228601" cy="176229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19" name="icon 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920000">
            <a:off x="1570279" y="3399391"/>
            <a:ext cx="1355768" cy="13557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2400297" y="3241064"/>
            <a:ext cx="228603" cy="3429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969" y="685800"/>
            <a:ext cx="4011429" cy="103178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2782510" y="970797"/>
            <a:ext cx="557285" cy="22098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cxnSp>
        <p:nvCxnSpPr>
          <p:cNvPr id="23" name="Straight Connector 22"/>
          <p:cNvCxnSpPr/>
          <p:nvPr/>
        </p:nvCxnSpPr>
        <p:spPr bwMode="auto">
          <a:xfrm flipV="1">
            <a:off x="3347121" y="1080103"/>
            <a:ext cx="424780" cy="1187"/>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4" name="TextBox 23"/>
          <p:cNvSpPr txBox="1"/>
          <p:nvPr/>
        </p:nvSpPr>
        <p:spPr>
          <a:xfrm>
            <a:off x="2782510" y="1232040"/>
            <a:ext cx="557285" cy="22098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cxnSp>
        <p:nvCxnSpPr>
          <p:cNvPr id="25" name="Straight Connector 24"/>
          <p:cNvCxnSpPr/>
          <p:nvPr/>
        </p:nvCxnSpPr>
        <p:spPr bwMode="auto">
          <a:xfrm flipV="1">
            <a:off x="3347121" y="1341346"/>
            <a:ext cx="424780" cy="1187"/>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6" name="TextBox 25"/>
          <p:cNvSpPr txBox="1"/>
          <p:nvPr/>
        </p:nvSpPr>
        <p:spPr>
          <a:xfrm>
            <a:off x="2782510" y="1485900"/>
            <a:ext cx="557285" cy="22098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cxnSp>
        <p:nvCxnSpPr>
          <p:cNvPr id="28" name="Straight Connector 27"/>
          <p:cNvCxnSpPr/>
          <p:nvPr/>
        </p:nvCxnSpPr>
        <p:spPr bwMode="auto">
          <a:xfrm flipV="1">
            <a:off x="3347121" y="1595206"/>
            <a:ext cx="424780" cy="1187"/>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0490340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containers</a:t>
            </a:r>
          </a:p>
        </p:txBody>
      </p:sp>
      <p:sp>
        <p:nvSpPr>
          <p:cNvPr id="3" name="Content Placeholder 2"/>
          <p:cNvSpPr>
            <a:spLocks noGrp="1"/>
          </p:cNvSpPr>
          <p:nvPr>
            <p:ph sz="half" idx="2"/>
          </p:nvPr>
        </p:nvSpPr>
        <p:spPr>
          <a:xfrm>
            <a:off x="6400800" y="685800"/>
            <a:ext cx="1360170" cy="2743200"/>
          </a:xfrm>
        </p:spPr>
        <p:txBody>
          <a:bodyPr/>
          <a:lstStyle/>
          <a:p>
            <a:r>
              <a:rPr lang="en-US" dirty="0"/>
              <a:t>PCF file contains a top-level container</a:t>
            </a:r>
          </a:p>
        </p:txBody>
      </p:sp>
      <p:sp>
        <p:nvSpPr>
          <p:cNvPr id="4" name="Content Placeholder 3"/>
          <p:cNvSpPr>
            <a:spLocks noGrp="1"/>
          </p:cNvSpPr>
          <p:nvPr>
            <p:ph idx="10"/>
          </p:nvPr>
        </p:nvSpPr>
        <p:spPr>
          <a:xfrm>
            <a:off x="1533906" y="3200400"/>
            <a:ext cx="6240780" cy="1600200"/>
          </a:xfrm>
        </p:spPr>
        <p:txBody>
          <a:bodyPr/>
          <a:lstStyle/>
          <a:p>
            <a:r>
              <a:rPr lang="en-US" dirty="0"/>
              <a:t>Other PCF files can reference the reusable container</a:t>
            </a:r>
          </a:p>
          <a:p>
            <a:r>
              <a:rPr lang="en-US" dirty="0"/>
              <a:t>If the container is likely to be needed in multiple places, create as PCF file for container!</a:t>
            </a:r>
          </a:p>
          <a:p>
            <a:endParaRPr lang="en-US" dirty="0"/>
          </a:p>
          <a:p>
            <a:endParaRPr lang="en-US" dirty="0"/>
          </a:p>
        </p:txBody>
      </p:sp>
      <p:pic>
        <p:nvPicPr>
          <p:cNvPr id="4098" name="Picture 2" descr="C:\Users\sluersen\AppData\Local\Temp\SNAGHTML158f0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49" y="685798"/>
            <a:ext cx="4722857" cy="22371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1619251" y="936915"/>
            <a:ext cx="2152650" cy="177511"/>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spTree>
    <p:extLst>
      <p:ext uri="{BB962C8B-B14F-4D97-AF65-F5344CB8AC3E}">
        <p14:creationId xmlns:p14="http://schemas.microsoft.com/office/powerpoint/2010/main" val="42759526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and widget</a:t>
            </a:r>
          </a:p>
        </p:txBody>
      </p:sp>
      <p:sp>
        <p:nvSpPr>
          <p:cNvPr id="6" name="Subtitle 5"/>
          <p:cNvSpPr>
            <a:spLocks noGrp="1"/>
          </p:cNvSpPr>
          <p:nvPr>
            <p:ph type="subTitle" idx="10"/>
          </p:nvPr>
        </p:nvSpPr>
        <p:spPr/>
        <p:txBody>
          <a:bodyPr/>
          <a:lstStyle/>
          <a:p>
            <a:r>
              <a:rPr lang="en-US" dirty="0"/>
              <a:t>List View Panel PCF file</a:t>
            </a:r>
          </a:p>
          <a:p>
            <a:endParaRPr lang="en-US" dirty="0"/>
          </a:p>
        </p:txBody>
      </p:sp>
      <p:sp>
        <p:nvSpPr>
          <p:cNvPr id="7" name="Text Placeholder 6"/>
          <p:cNvSpPr>
            <a:spLocks noGrp="1"/>
          </p:cNvSpPr>
          <p:nvPr>
            <p:ph type="body" sz="quarter" idx="11"/>
          </p:nvPr>
        </p:nvSpPr>
        <p:spPr/>
        <p:txBody>
          <a:bodyPr/>
          <a:lstStyle/>
          <a:p>
            <a:r>
              <a:rPr lang="en-US" dirty="0"/>
              <a:t>ListViewPanel widget</a:t>
            </a:r>
          </a:p>
        </p:txBody>
      </p:sp>
      <p:sp>
        <p:nvSpPr>
          <p:cNvPr id="5" name="Content Placeholder 4"/>
          <p:cNvSpPr>
            <a:spLocks noGrp="1"/>
          </p:cNvSpPr>
          <p:nvPr>
            <p:ph sz="half" idx="2"/>
          </p:nvPr>
        </p:nvSpPr>
        <p:spPr/>
        <p:txBody>
          <a:bodyPr/>
          <a:lstStyle/>
          <a:p>
            <a:r>
              <a:rPr lang="en-US" dirty="0"/>
              <a:t>Widget is defined in a Screen, Card View Panel, or a List Detail Panel</a:t>
            </a:r>
          </a:p>
        </p:txBody>
      </p:sp>
      <p:sp>
        <p:nvSpPr>
          <p:cNvPr id="4" name="Content Placeholder 3"/>
          <p:cNvSpPr>
            <a:spLocks noGrp="1"/>
          </p:cNvSpPr>
          <p:nvPr>
            <p:ph sz="half" idx="1"/>
          </p:nvPr>
        </p:nvSpPr>
        <p:spPr>
          <a:xfrm>
            <a:off x="519113" y="1325233"/>
            <a:ext cx="4083050" cy="3477816"/>
          </a:xfrm>
        </p:spPr>
        <p:txBody>
          <a:bodyPr/>
          <a:lstStyle/>
          <a:p>
            <a:r>
              <a:rPr lang="en-US" dirty="0"/>
              <a:t>&lt;ListViewPanel/&gt; is a </a:t>
            </a:r>
            <a:br>
              <a:rPr lang="en-US" dirty="0"/>
            </a:br>
            <a:r>
              <a:rPr lang="en-US" dirty="0"/>
              <a:t>top-level PCF element</a:t>
            </a:r>
          </a:p>
          <a:p>
            <a:r>
              <a:rPr lang="en-US" dirty="0"/>
              <a:t>File name ends with LV</a:t>
            </a:r>
          </a:p>
          <a:p>
            <a:r>
              <a:rPr lang="en-US" dirty="0"/>
              <a:t>Define root object</a:t>
            </a:r>
          </a:p>
          <a:p>
            <a:endParaRPr lang="en-US" dirty="0"/>
          </a:p>
          <a:p>
            <a:endParaRPr lang="en-US" dirty="0"/>
          </a:p>
        </p:txBody>
      </p:sp>
      <p:sp>
        <p:nvSpPr>
          <p:cNvPr id="16" name="Rectangle 15"/>
          <p:cNvSpPr/>
          <p:nvPr/>
        </p:nvSpPr>
        <p:spPr>
          <a:xfrm>
            <a:off x="1528123" y="4287430"/>
            <a:ext cx="1501772" cy="461665"/>
          </a:xfrm>
          <a:prstGeom prst="rect">
            <a:avLst/>
          </a:prstGeom>
        </p:spPr>
        <p:txBody>
          <a:bodyPr wrap="square">
            <a:spAutoFit/>
          </a:bodyPr>
          <a:lstStyle/>
          <a:p>
            <a:pPr algn="ctr" defTabSz="685800"/>
            <a:r>
              <a:rPr lang="en-US" sz="1200" b="1" dirty="0">
                <a:solidFill>
                  <a:srgbClr val="000000"/>
                </a:solidFill>
                <a:latin typeface="Arial"/>
              </a:rPr>
              <a:t>List View Panel </a:t>
            </a:r>
            <a:br>
              <a:rPr lang="en-US" sz="1200" b="1" dirty="0">
                <a:solidFill>
                  <a:srgbClr val="000000"/>
                </a:solidFill>
                <a:latin typeface="Arial"/>
              </a:rPr>
            </a:br>
            <a:r>
              <a:rPr lang="en-US" sz="1200" b="1" dirty="0">
                <a:solidFill>
                  <a:srgbClr val="000000"/>
                </a:solidFill>
                <a:latin typeface="Arial"/>
              </a:rPr>
              <a:t>PCF</a:t>
            </a:r>
          </a:p>
        </p:txBody>
      </p:sp>
      <p:pic>
        <p:nvPicPr>
          <p:cNvPr id="7170" name="pic Toolbox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3209925"/>
            <a:ext cx="2219585" cy="118546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3200400"/>
            <a:ext cx="1014719" cy="10798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544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Reusability and inline</a:t>
            </a:r>
          </a:p>
        </p:txBody>
      </p:sp>
      <p:sp>
        <p:nvSpPr>
          <p:cNvPr id="6" name="Subtitle 5"/>
          <p:cNvSpPr>
            <a:spLocks noGrp="1"/>
          </p:cNvSpPr>
          <p:nvPr>
            <p:ph type="subTitle" idx="10"/>
          </p:nvPr>
        </p:nvSpPr>
        <p:spPr/>
        <p:txBody>
          <a:bodyPr/>
          <a:lstStyle/>
          <a:p>
            <a:r>
              <a:rPr lang="en-US"/>
              <a:t>Reusability</a:t>
            </a:r>
            <a:endParaRPr lang="en-US" dirty="0"/>
          </a:p>
        </p:txBody>
      </p:sp>
      <p:sp>
        <p:nvSpPr>
          <p:cNvPr id="7" name="Text Placeholder 6"/>
          <p:cNvSpPr>
            <a:spLocks noGrp="1"/>
          </p:cNvSpPr>
          <p:nvPr>
            <p:ph type="body" sz="quarter" idx="11"/>
          </p:nvPr>
        </p:nvSpPr>
        <p:spPr/>
        <p:txBody>
          <a:bodyPr/>
          <a:lstStyle/>
          <a:p>
            <a:r>
              <a:rPr lang="en-US" dirty="0"/>
              <a:t>Inline</a:t>
            </a:r>
          </a:p>
        </p:txBody>
      </p:sp>
      <p:sp>
        <p:nvSpPr>
          <p:cNvPr id="5" name="Content Placeholder 4"/>
          <p:cNvSpPr>
            <a:spLocks noGrp="1"/>
          </p:cNvSpPr>
          <p:nvPr>
            <p:ph sz="half" idx="2"/>
          </p:nvPr>
        </p:nvSpPr>
        <p:spPr/>
        <p:txBody>
          <a:bodyPr/>
          <a:lstStyle/>
          <a:p>
            <a:r>
              <a:rPr lang="en-US" dirty="0"/>
              <a:t>Defined as widget</a:t>
            </a:r>
          </a:p>
          <a:p>
            <a:r>
              <a:rPr lang="en-US" dirty="0"/>
              <a:t>Single instance usage</a:t>
            </a:r>
          </a:p>
          <a:p>
            <a:pPr lvl="1"/>
            <a:r>
              <a:rPr lang="en-US" dirty="0"/>
              <a:t>Not possible to reference </a:t>
            </a:r>
            <a:br>
              <a:rPr lang="en-US" dirty="0"/>
            </a:br>
            <a:r>
              <a:rPr lang="en-US" dirty="0"/>
              <a:t>in another container</a:t>
            </a:r>
          </a:p>
          <a:p>
            <a:pPr lvl="1"/>
            <a:endParaRPr lang="en-US" dirty="0"/>
          </a:p>
          <a:p>
            <a:pPr lvl="1"/>
            <a:endParaRPr lang="en-US" dirty="0"/>
          </a:p>
          <a:p>
            <a:endParaRPr lang="en-US" dirty="0"/>
          </a:p>
        </p:txBody>
      </p:sp>
      <p:sp>
        <p:nvSpPr>
          <p:cNvPr id="4" name="Content Placeholder 3"/>
          <p:cNvSpPr>
            <a:spLocks noGrp="1"/>
          </p:cNvSpPr>
          <p:nvPr>
            <p:ph sz="half" idx="1"/>
          </p:nvPr>
        </p:nvSpPr>
        <p:spPr/>
        <p:txBody>
          <a:bodyPr/>
          <a:lstStyle/>
          <a:p>
            <a:r>
              <a:rPr lang="en-US" dirty="0"/>
              <a:t>List View Panel is PCF file</a:t>
            </a:r>
          </a:p>
          <a:p>
            <a:r>
              <a:rPr lang="en-US" dirty="0"/>
              <a:t>Ideal for multiple references</a:t>
            </a:r>
          </a:p>
          <a:p>
            <a:pPr lvl="1"/>
            <a:r>
              <a:rPr lang="en-US" dirty="0"/>
              <a:t>Other PCF files use a reference widget to reference the reusable container</a:t>
            </a:r>
          </a:p>
          <a:p>
            <a:pPr lvl="1"/>
            <a:endParaRPr lang="en-US" dirty="0"/>
          </a:p>
          <a:p>
            <a:pPr lvl="1"/>
            <a:endParaRPr lang="en-US" dirty="0"/>
          </a:p>
          <a:p>
            <a:endParaRPr lang="en-US" dirty="0"/>
          </a:p>
        </p:txBody>
      </p:sp>
      <p:pic>
        <p:nvPicPr>
          <p:cNvPr id="17" name="pic Toolbox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3209925"/>
            <a:ext cx="2219585" cy="118546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8" name="Group 7"/>
          <p:cNvGrpSpPr/>
          <p:nvPr/>
        </p:nvGrpSpPr>
        <p:grpSpPr>
          <a:xfrm>
            <a:off x="1528123" y="3200400"/>
            <a:ext cx="1501772" cy="1548695"/>
            <a:chOff x="513497" y="4267200"/>
            <a:chExt cx="2002363" cy="2064926"/>
          </a:xfrm>
        </p:grpSpPr>
        <p:sp>
          <p:nvSpPr>
            <p:cNvPr id="16" name="Rectangle 15"/>
            <p:cNvSpPr/>
            <p:nvPr/>
          </p:nvSpPr>
          <p:spPr>
            <a:xfrm>
              <a:off x="513497" y="5716573"/>
              <a:ext cx="2002363" cy="615553"/>
            </a:xfrm>
            <a:prstGeom prst="rect">
              <a:avLst/>
            </a:prstGeom>
          </p:spPr>
          <p:txBody>
            <a:bodyPr wrap="square">
              <a:spAutoFit/>
            </a:bodyPr>
            <a:lstStyle/>
            <a:p>
              <a:pPr algn="ctr" defTabSz="685800"/>
              <a:r>
                <a:rPr lang="en-US" sz="1200" b="1" dirty="0">
                  <a:solidFill>
                    <a:srgbClr val="000000"/>
                  </a:solidFill>
                  <a:latin typeface="Arial"/>
                </a:rPr>
                <a:t>List View Panel </a:t>
              </a:r>
              <a:br>
                <a:rPr lang="en-US" sz="1200" b="1" dirty="0">
                  <a:solidFill>
                    <a:srgbClr val="000000"/>
                  </a:solidFill>
                  <a:latin typeface="Arial"/>
                </a:rPr>
              </a:br>
              <a:r>
                <a:rPr lang="en-US" sz="1200" b="1" dirty="0">
                  <a:solidFill>
                    <a:srgbClr val="000000"/>
                  </a:solidFill>
                  <a:latin typeface="Arial"/>
                </a:rPr>
                <a:t>PCF</a:t>
              </a:r>
            </a:p>
          </p:txBody>
        </p:sp>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3746945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List view panel fundamentals</a:t>
            </a:r>
          </a:p>
          <a:p>
            <a:r>
              <a:rPr lang="en-US" dirty="0">
                <a:solidFill>
                  <a:schemeClr val="bg1"/>
                </a:solidFill>
              </a:rPr>
              <a:t>Create list view panels</a:t>
            </a:r>
          </a:p>
          <a:p>
            <a:r>
              <a:rPr lang="en-US" dirty="0"/>
              <a:t>Reference list view panels</a:t>
            </a:r>
          </a:p>
          <a:p>
            <a:endParaRPr lang="en-US" dirty="0"/>
          </a:p>
        </p:txBody>
      </p:sp>
    </p:spTree>
    <p:extLst>
      <p:ext uri="{BB962C8B-B14F-4D97-AF65-F5344CB8AC3E}">
        <p14:creationId xmlns:p14="http://schemas.microsoft.com/office/powerpoint/2010/main" val="39783180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to create a List View Panel PCF</a:t>
            </a:r>
          </a:p>
        </p:txBody>
      </p:sp>
      <p:sp>
        <p:nvSpPr>
          <p:cNvPr id="4" name="Content Placeholder 3"/>
          <p:cNvSpPr>
            <a:spLocks noGrp="1"/>
          </p:cNvSpPr>
          <p:nvPr>
            <p:ph idx="1"/>
          </p:nvPr>
        </p:nvSpPr>
        <p:spPr/>
        <p:txBody>
          <a:bodyPr/>
          <a:lstStyle/>
          <a:p>
            <a:pPr marL="342900" indent="-342900">
              <a:buFont typeface="+mj-lt"/>
              <a:buAutoNum type="arabicPeriod"/>
            </a:pPr>
            <a:r>
              <a:rPr lang="en-US" dirty="0"/>
              <a:t>Create the List View Panel PCF file</a:t>
            </a:r>
          </a:p>
          <a:p>
            <a:pPr marL="342900" indent="-342900">
              <a:buFont typeface="+mj-lt"/>
              <a:buAutoNum type="arabicPeriod"/>
            </a:pPr>
            <a:r>
              <a:rPr lang="en-US" dirty="0"/>
              <a:t>Specify the required variables</a:t>
            </a:r>
          </a:p>
          <a:p>
            <a:pPr marL="342900" indent="-342900">
              <a:buFont typeface="+mj-lt"/>
              <a:buAutoNum type="arabicPeriod"/>
            </a:pPr>
            <a:r>
              <a:rPr lang="en-US" dirty="0"/>
              <a:t>Specify additional properties</a:t>
            </a:r>
          </a:p>
          <a:p>
            <a:pPr marL="342900" indent="-342900">
              <a:buFont typeface="+mj-lt"/>
              <a:buAutoNum type="arabicPeriod"/>
            </a:pPr>
            <a:r>
              <a:rPr lang="en-US" dirty="0"/>
              <a:t>Add a row iterator </a:t>
            </a:r>
          </a:p>
          <a:p>
            <a:pPr marL="342900" indent="-342900">
              <a:buFont typeface="+mj-lt"/>
              <a:buAutoNum type="arabicPeriod"/>
            </a:pPr>
            <a:r>
              <a:rPr lang="en-US" dirty="0"/>
              <a:t>Add a row</a:t>
            </a:r>
          </a:p>
          <a:p>
            <a:pPr marL="342900" indent="-342900">
              <a:buFont typeface="+mj-lt"/>
              <a:buAutoNum type="arabicPeriod"/>
            </a:pPr>
            <a:r>
              <a:rPr lang="en-US" dirty="0"/>
              <a:t>Add cell widgets</a:t>
            </a:r>
          </a:p>
          <a:p>
            <a:pPr marL="342900" indent="-342900">
              <a:buFont typeface="+mj-lt"/>
              <a:buAutoNum type="arabicPeriod"/>
            </a:pPr>
            <a:r>
              <a:rPr lang="en-US" dirty="0"/>
              <a:t>Deploy PCFs</a:t>
            </a:r>
          </a:p>
          <a:p>
            <a:endParaRPr lang="en-US" dirty="0"/>
          </a:p>
        </p:txBody>
      </p:sp>
      <p:sp>
        <p:nvSpPr>
          <p:cNvPr id="5" name="TextBox 4"/>
          <p:cNvSpPr txBox="1"/>
          <p:nvPr/>
        </p:nvSpPr>
        <p:spPr>
          <a:xfrm>
            <a:off x="1543050" y="4514850"/>
            <a:ext cx="6286500" cy="400050"/>
          </a:xfrm>
          <a:prstGeom prst="rect">
            <a:avLst/>
          </a:prstGeom>
          <a:noFill/>
        </p:spPr>
        <p:txBody>
          <a:bodyPr wrap="square" rtlCol="0">
            <a:noAutofit/>
          </a:bodyPr>
          <a:lstStyle/>
          <a:p>
            <a:pPr defTabSz="685800"/>
            <a:r>
              <a:rPr lang="en-US" sz="1350" dirty="0">
                <a:solidFill>
                  <a:srgbClr val="C00000"/>
                </a:solidFill>
                <a:latin typeface="Arial" pitchFamily="32" charset="0"/>
                <a:cs typeface="Arial" pitchFamily="32" charset="0"/>
              </a:rPr>
              <a:t>* Slides do not cover the details of creating an inline List View Panel. See notes.</a:t>
            </a:r>
          </a:p>
        </p:txBody>
      </p:sp>
    </p:spTree>
    <p:extLst>
      <p:ext uri="{BB962C8B-B14F-4D97-AF65-F5344CB8AC3E}">
        <p14:creationId xmlns:p14="http://schemas.microsoft.com/office/powerpoint/2010/main" val="29386261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2401072" cy="2140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 list view panel PCF</a:t>
            </a:r>
          </a:p>
        </p:txBody>
      </p:sp>
      <p:sp>
        <p:nvSpPr>
          <p:cNvPr id="3" name="Content Placeholder 2"/>
          <p:cNvSpPr>
            <a:spLocks noGrp="1"/>
          </p:cNvSpPr>
          <p:nvPr>
            <p:ph idx="1"/>
          </p:nvPr>
        </p:nvSpPr>
        <p:spPr>
          <a:xfrm>
            <a:off x="1532335" y="2914650"/>
            <a:ext cx="6238875" cy="1885950"/>
          </a:xfrm>
        </p:spPr>
        <p:txBody>
          <a:bodyPr/>
          <a:lstStyle/>
          <a:p>
            <a:r>
              <a:rPr lang="en-US" dirty="0"/>
              <a:t>In Project View, select a PCF Folder</a:t>
            </a:r>
            <a:br>
              <a:rPr lang="en-US" dirty="0"/>
            </a:br>
            <a:r>
              <a:rPr lang="en-US" dirty="0"/>
              <a:t>in </a:t>
            </a:r>
            <a:r>
              <a:rPr lang="en-US" b="1" dirty="0">
                <a:latin typeface="Courier New" pitchFamily="49" charset="0"/>
                <a:cs typeface="Courier New" pitchFamily="49" charset="0"/>
              </a:rPr>
              <a:t>…\config\</a:t>
            </a:r>
            <a:br>
              <a:rPr lang="en-US" b="1" dirty="0">
                <a:latin typeface="Courier New" pitchFamily="49" charset="0"/>
                <a:cs typeface="Courier New" pitchFamily="49" charset="0"/>
              </a:rPr>
            </a:br>
            <a:r>
              <a:rPr lang="en-US" b="1" dirty="0">
                <a:latin typeface="Courier New" pitchFamily="49" charset="0"/>
                <a:cs typeface="Courier New" pitchFamily="49" charset="0"/>
              </a:rPr>
              <a:t>Page 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a:t>Context menu </a:t>
            </a:r>
            <a:r>
              <a:rPr lang="en-US" dirty="0">
                <a:sym typeface="Wingdings" pitchFamily="2" charset="2"/>
              </a:rPr>
              <a:t>  New  PCF File</a:t>
            </a:r>
          </a:p>
          <a:p>
            <a:r>
              <a:rPr lang="en-US" dirty="0">
                <a:sym typeface="Wingdings" pitchFamily="2" charset="2"/>
              </a:rPr>
              <a:t>Enter the File Name and select List View as the file type in PCF File dialog</a:t>
            </a:r>
          </a:p>
          <a:p>
            <a:endParaRPr lang="en-US" dirty="0">
              <a:sym typeface="Wingdings" pitchFamily="2" charset="2"/>
            </a:endParaRPr>
          </a:p>
          <a:p>
            <a:endParaRPr lang="en-US" dirty="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1701772"/>
            <a:ext cx="2989286" cy="104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5696880" y="685800"/>
            <a:ext cx="20612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hangingPunct="1"/>
            <a:r>
              <a:rPr lang="en-US" sz="1500" dirty="0">
                <a:solidFill>
                  <a:srgbClr val="D33941"/>
                </a:solidFill>
              </a:rPr>
              <a:t>"LV" appended </a:t>
            </a:r>
            <a:br>
              <a:rPr lang="en-US" sz="1500" dirty="0">
                <a:solidFill>
                  <a:srgbClr val="D33941"/>
                </a:solidFill>
              </a:rPr>
            </a:br>
            <a:r>
              <a:rPr lang="en-US" sz="1500" dirty="0">
                <a:solidFill>
                  <a:srgbClr val="D33941"/>
                </a:solidFill>
              </a:rPr>
              <a:t>to file name</a:t>
            </a:r>
          </a:p>
        </p:txBody>
      </p:sp>
      <p:pic>
        <p:nvPicPr>
          <p:cNvPr id="8194" name="Picture 2" descr="C:\Users\sluersen\AppData\Local\Temp\SNAGHTML1dd305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5971" y="2090104"/>
            <a:ext cx="1956429" cy="19103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704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C:\Users\sluersen\AppData\Local\Temp\SNAGHTML20a854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85800"/>
            <a:ext cx="3105150" cy="40774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variable(s)</a:t>
            </a:r>
          </a:p>
        </p:txBody>
      </p:sp>
      <p:sp>
        <p:nvSpPr>
          <p:cNvPr id="4" name="Content Placeholder 3"/>
          <p:cNvSpPr>
            <a:spLocks noGrp="1"/>
          </p:cNvSpPr>
          <p:nvPr>
            <p:ph sz="half" idx="2"/>
          </p:nvPr>
        </p:nvSpPr>
        <p:spPr>
          <a:xfrm>
            <a:off x="4914900" y="685801"/>
            <a:ext cx="2856310" cy="4106467"/>
          </a:xfrm>
        </p:spPr>
        <p:txBody>
          <a:bodyPr/>
          <a:lstStyle/>
          <a:p>
            <a:r>
              <a:rPr lang="en-US" dirty="0"/>
              <a:t>Required Variables tab</a:t>
            </a:r>
          </a:p>
          <a:p>
            <a:pPr lvl="1"/>
            <a:r>
              <a:rPr lang="en-US" dirty="0"/>
              <a:t>Defines data object variable name and type</a:t>
            </a:r>
          </a:p>
          <a:p>
            <a:pPr lvl="1"/>
            <a:r>
              <a:rPr lang="en-US" dirty="0"/>
              <a:t>Example:</a:t>
            </a:r>
            <a:br>
              <a:rPr lang="en-US" dirty="0"/>
            </a:br>
            <a:r>
              <a:rPr lang="en-US" dirty="0"/>
              <a:t>anABContact is of </a:t>
            </a:r>
            <a:br>
              <a:rPr lang="en-US" dirty="0"/>
            </a:br>
            <a:r>
              <a:rPr lang="en-US" dirty="0"/>
              <a:t>type ABContact</a:t>
            </a:r>
          </a:p>
          <a:p>
            <a:r>
              <a:rPr lang="en-US" dirty="0"/>
              <a:t>Object data can be</a:t>
            </a:r>
          </a:p>
          <a:p>
            <a:pPr lvl="1"/>
            <a:r>
              <a:rPr lang="en-US" dirty="0"/>
              <a:t>Data backed (database)</a:t>
            </a:r>
          </a:p>
          <a:p>
            <a:pPr lvl="1"/>
            <a:r>
              <a:rPr lang="en-US" dirty="0"/>
              <a:t>Virtual property</a:t>
            </a:r>
          </a:p>
          <a:p>
            <a:r>
              <a:rPr lang="en-US" dirty="0"/>
              <a:t>Container data comes from defined variable object(s)</a:t>
            </a:r>
          </a:p>
          <a:p>
            <a:pPr lvl="1"/>
            <a:r>
              <a:rPr lang="en-US" dirty="0"/>
              <a:t>Typically, at least one variable</a:t>
            </a:r>
          </a:p>
          <a:p>
            <a:pPr lvl="1"/>
            <a:r>
              <a:rPr lang="en-US" dirty="0"/>
              <a:t>Not required</a:t>
            </a:r>
          </a:p>
          <a:p>
            <a:pPr lvl="1"/>
            <a:endParaRPr lang="en-US" dirty="0"/>
          </a:p>
        </p:txBody>
      </p:sp>
      <p:pic>
        <p:nvPicPr>
          <p:cNvPr id="7172" name="pic Obje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1600200"/>
            <a:ext cx="646551"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863559" y="4055091"/>
            <a:ext cx="737016" cy="36399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dirty="0">
              <a:solidFill>
                <a:srgbClr val="000000"/>
              </a:solidFill>
              <a:latin typeface="Arial"/>
            </a:endParaRPr>
          </a:p>
        </p:txBody>
      </p:sp>
      <p:sp>
        <p:nvSpPr>
          <p:cNvPr id="12" name="rect Name"/>
          <p:cNvSpPr/>
          <p:nvPr/>
        </p:nvSpPr>
        <p:spPr bwMode="auto">
          <a:xfrm>
            <a:off x="3385371" y="1035628"/>
            <a:ext cx="719141" cy="17664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dirty="0">
              <a:solidFill>
                <a:srgbClr val="000000"/>
              </a:solidFill>
              <a:latin typeface="Arial"/>
            </a:endParaRPr>
          </a:p>
        </p:txBody>
      </p:sp>
      <p:sp>
        <p:nvSpPr>
          <p:cNvPr id="14" name="rect Name"/>
          <p:cNvSpPr/>
          <p:nvPr/>
        </p:nvSpPr>
        <p:spPr bwMode="auto">
          <a:xfrm>
            <a:off x="1552576" y="4114800"/>
            <a:ext cx="1486763" cy="209202"/>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dirty="0">
              <a:solidFill>
                <a:srgbClr val="000000"/>
              </a:solidFill>
              <a:latin typeface="Arial"/>
            </a:endParaRPr>
          </a:p>
        </p:txBody>
      </p:sp>
    </p:spTree>
    <p:extLst>
      <p:ext uri="{BB962C8B-B14F-4D97-AF65-F5344CB8AC3E}">
        <p14:creationId xmlns:p14="http://schemas.microsoft.com/office/powerpoint/2010/main" val="24742718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list view panels</a:t>
            </a:r>
          </a:p>
          <a:p>
            <a:pPr lvl="1"/>
            <a:r>
              <a:rPr lang="en-US" dirty="0"/>
              <a:t>Create a new list view panel</a:t>
            </a:r>
          </a:p>
          <a:p>
            <a:pPr lvl="1"/>
            <a:r>
              <a:rPr lang="en-US" dirty="0"/>
              <a:t>Create and modify row iterator, row, and cell widgets</a:t>
            </a:r>
          </a:p>
          <a:p>
            <a:pPr lvl="1"/>
            <a:r>
              <a:rPr lang="en-US" dirty="0"/>
              <a:t>Reference list view from a parent container</a:t>
            </a:r>
          </a:p>
          <a:p>
            <a:pPr lvl="1"/>
            <a:endParaRPr lang="en-US" dirty="0"/>
          </a:p>
        </p:txBody>
      </p:sp>
    </p:spTree>
    <p:extLst>
      <p:ext uri="{BB962C8B-B14F-4D97-AF65-F5344CB8AC3E}">
        <p14:creationId xmlns:p14="http://schemas.microsoft.com/office/powerpoint/2010/main" val="33495154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Specify additional properties</a:t>
            </a:r>
          </a:p>
        </p:txBody>
      </p:sp>
      <p:sp>
        <p:nvSpPr>
          <p:cNvPr id="4" name="Content Placeholder 3"/>
          <p:cNvSpPr>
            <a:spLocks noGrp="1"/>
          </p:cNvSpPr>
          <p:nvPr>
            <p:ph sz="half" idx="2"/>
          </p:nvPr>
        </p:nvSpPr>
        <p:spPr>
          <a:xfrm>
            <a:off x="5029200" y="685800"/>
            <a:ext cx="2731770" cy="2743200"/>
          </a:xfrm>
        </p:spPr>
        <p:txBody>
          <a:bodyPr/>
          <a:lstStyle/>
          <a:p>
            <a:r>
              <a:rPr lang="en-US" dirty="0"/>
              <a:t>Editable</a:t>
            </a:r>
          </a:p>
          <a:p>
            <a:pPr lvl="1"/>
            <a:r>
              <a:rPr lang="en-US" dirty="0"/>
              <a:t>Makes container and children widget editable</a:t>
            </a:r>
          </a:p>
          <a:p>
            <a:pPr lvl="1"/>
            <a:r>
              <a:rPr lang="en-US" dirty="0"/>
              <a:t>Not all container widgets have an explicit editable property </a:t>
            </a:r>
          </a:p>
          <a:p>
            <a:r>
              <a:rPr lang="en-US" dirty="0"/>
              <a:t>Visible</a:t>
            </a:r>
          </a:p>
          <a:p>
            <a:pPr lvl="1"/>
            <a:r>
              <a:rPr lang="en-US" dirty="0"/>
              <a:t>Shows container and all children</a:t>
            </a:r>
          </a:p>
          <a:p>
            <a:pPr lvl="1"/>
            <a:r>
              <a:rPr lang="en-US" dirty="0"/>
              <a:t>If false, then hidden</a:t>
            </a:r>
          </a:p>
          <a:p>
            <a:pPr lvl="1"/>
            <a:endParaRPr lang="en-US" dirty="0"/>
          </a:p>
        </p:txBody>
      </p:sp>
      <p:sp>
        <p:nvSpPr>
          <p:cNvPr id="3" name="Content Placeholder 2"/>
          <p:cNvSpPr>
            <a:spLocks noGrp="1"/>
          </p:cNvSpPr>
          <p:nvPr>
            <p:ph idx="10"/>
          </p:nvPr>
        </p:nvSpPr>
        <p:spPr>
          <a:xfrm>
            <a:off x="1533906" y="3886200"/>
            <a:ext cx="6240780" cy="914400"/>
          </a:xfrm>
        </p:spPr>
        <p:txBody>
          <a:bodyPr/>
          <a:lstStyle/>
          <a:p>
            <a:r>
              <a:rPr lang="en-US" dirty="0"/>
              <a:t>Blank is default and means that the property inherits the value from parent container or location</a:t>
            </a:r>
          </a:p>
          <a:p>
            <a:r>
              <a:rPr lang="en-US" dirty="0"/>
              <a:t>If not defined in hierarchy, then true</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685800"/>
            <a:ext cx="3076575" cy="283579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30378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4ebf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4400550" cy="225894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4: Add a row iterator</a:t>
            </a:r>
          </a:p>
        </p:txBody>
      </p:sp>
      <p:sp>
        <p:nvSpPr>
          <p:cNvPr id="4" name="Content Placeholder 3"/>
          <p:cNvSpPr>
            <a:spLocks noGrp="1"/>
          </p:cNvSpPr>
          <p:nvPr>
            <p:ph sz="half" idx="2"/>
          </p:nvPr>
        </p:nvSpPr>
        <p:spPr>
          <a:xfrm>
            <a:off x="6172200" y="685801"/>
            <a:ext cx="1588770" cy="4106467"/>
          </a:xfrm>
        </p:spPr>
        <p:txBody>
          <a:bodyPr/>
          <a:lstStyle/>
          <a:p>
            <a:r>
              <a:rPr lang="en-US" sz="1500" dirty="0"/>
              <a:t>Add </a:t>
            </a:r>
            <a:r>
              <a:rPr lang="en-US" sz="1500" dirty="0" err="1"/>
              <a:t>RowIterator</a:t>
            </a:r>
            <a:r>
              <a:rPr lang="en-US" sz="1500" dirty="0"/>
              <a:t> widget to list view panel</a:t>
            </a:r>
          </a:p>
          <a:p>
            <a:r>
              <a:rPr lang="en-US" sz="1500" dirty="0"/>
              <a:t>editable=</a:t>
            </a:r>
            <a:br>
              <a:rPr lang="en-US" sz="1500" dirty="0"/>
            </a:br>
            <a:r>
              <a:rPr lang="en-US" sz="1500" dirty="0"/>
              <a:t>false</a:t>
            </a:r>
          </a:p>
          <a:p>
            <a:pPr lvl="1"/>
            <a:r>
              <a:rPr lang="en-US" sz="1200" dirty="0"/>
              <a:t>child cells  not editable</a:t>
            </a:r>
          </a:p>
          <a:p>
            <a:r>
              <a:rPr lang="en-US" sz="1500" dirty="0" err="1"/>
              <a:t>elementName</a:t>
            </a:r>
            <a:r>
              <a:rPr lang="en-US" sz="1500" dirty="0"/>
              <a:t>=</a:t>
            </a:r>
            <a:br>
              <a:rPr lang="en-US" sz="1500" dirty="0"/>
            </a:br>
            <a:r>
              <a:rPr lang="en-US" sz="1500" dirty="0"/>
              <a:t>current</a:t>
            </a:r>
            <a:br>
              <a:rPr lang="en-US" sz="1500" dirty="0"/>
            </a:br>
            <a:r>
              <a:rPr lang="en-US" sz="1500" dirty="0"/>
              <a:t>HistoryEntry</a:t>
            </a:r>
          </a:p>
          <a:p>
            <a:pPr lvl="1"/>
            <a:r>
              <a:rPr lang="en-US" sz="1200" dirty="0"/>
              <a:t>Symbol name for cell object</a:t>
            </a:r>
          </a:p>
          <a:p>
            <a:r>
              <a:rPr lang="en-US" sz="1500" dirty="0"/>
              <a:t>anABContact.</a:t>
            </a:r>
            <a:br>
              <a:rPr lang="en-US" sz="1500" dirty="0"/>
            </a:br>
            <a:r>
              <a:rPr lang="en-US" sz="1500" dirty="0" err="1"/>
              <a:t>HistroryEntries</a:t>
            </a:r>
            <a:endParaRPr lang="en-US" sz="1500" dirty="0"/>
          </a:p>
          <a:p>
            <a:pPr lvl="1"/>
            <a:r>
              <a:rPr lang="en-US" sz="1200" dirty="0"/>
              <a:t>root object array for row iterator</a:t>
            </a:r>
            <a:endParaRPr lang="en-US" sz="1350" dirty="0"/>
          </a:p>
        </p:txBody>
      </p:sp>
      <p:sp>
        <p:nvSpPr>
          <p:cNvPr id="6" name="Arc 5"/>
          <p:cNvSpPr/>
          <p:nvPr/>
        </p:nvSpPr>
        <p:spPr bwMode="auto">
          <a:xfrm rot="1375432">
            <a:off x="2277337" y="1363879"/>
            <a:ext cx="2045393" cy="902791"/>
          </a:xfrm>
          <a:prstGeom prst="arc">
            <a:avLst>
              <a:gd name="adj1" fmla="val 12993138"/>
              <a:gd name="adj2" fmla="val 2076030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 name="Rounded Rectangle 6"/>
          <p:cNvSpPr/>
          <p:nvPr/>
        </p:nvSpPr>
        <p:spPr bwMode="auto">
          <a:xfrm>
            <a:off x="4162887" y="1885950"/>
            <a:ext cx="1687611" cy="21773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49" y="2966180"/>
            <a:ext cx="4403573" cy="1477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033" y="3532476"/>
            <a:ext cx="538215" cy="244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77845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required properties</a:t>
            </a:r>
          </a:p>
        </p:txBody>
      </p:sp>
      <p:sp>
        <p:nvSpPr>
          <p:cNvPr id="3" name="Content Placeholder 2"/>
          <p:cNvSpPr>
            <a:spLocks noGrp="1"/>
          </p:cNvSpPr>
          <p:nvPr>
            <p:ph sz="half" idx="2"/>
          </p:nvPr>
        </p:nvSpPr>
        <p:spPr/>
        <p:txBody>
          <a:bodyPr/>
          <a:lstStyle/>
          <a:p>
            <a:r>
              <a:rPr lang="en-US" dirty="0"/>
              <a:t>value</a:t>
            </a:r>
          </a:p>
          <a:p>
            <a:pPr lvl="1"/>
            <a:r>
              <a:rPr lang="en-US" dirty="0"/>
              <a:t>Set of objects (array) to iterator over</a:t>
            </a:r>
          </a:p>
          <a:p>
            <a:r>
              <a:rPr lang="en-US" dirty="0"/>
              <a:t>editable</a:t>
            </a:r>
          </a:p>
          <a:p>
            <a:pPr lvl="1"/>
            <a:r>
              <a:rPr lang="en-US" dirty="0"/>
              <a:t>Editability of cells</a:t>
            </a:r>
          </a:p>
          <a:p>
            <a:r>
              <a:rPr lang="en-US" dirty="0" err="1"/>
              <a:t>elementName</a:t>
            </a:r>
            <a:endParaRPr lang="en-US" dirty="0"/>
          </a:p>
          <a:p>
            <a:pPr lvl="1"/>
            <a:r>
              <a:rPr lang="en-US" dirty="0"/>
              <a:t>For object currently being processed, cell widgets refer to this symbol</a:t>
            </a:r>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1580" y="249811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1617319" y="2404538"/>
            <a:ext cx="1807677" cy="413636"/>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2980" y="238381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1543050" y="2353756"/>
            <a:ext cx="1961820" cy="1034092"/>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296" y="213205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arrw left"/>
          <p:cNvSpPr/>
          <p:nvPr/>
        </p:nvSpPr>
        <p:spPr bwMode="auto">
          <a:xfrm rot="16200000">
            <a:off x="3290806" y="3388619"/>
            <a:ext cx="228601" cy="176229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279" y="3399391"/>
            <a:ext cx="1355768" cy="13557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2400297" y="3241064"/>
            <a:ext cx="228603" cy="3429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35" name="txt HisEntry1"/>
          <p:cNvSpPr txBox="1"/>
          <p:nvPr/>
        </p:nvSpPr>
        <p:spPr>
          <a:xfrm>
            <a:off x="2857501" y="2516361"/>
            <a:ext cx="1248941"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36" name="txt HisEntry2"/>
          <p:cNvSpPr txBox="1"/>
          <p:nvPr/>
        </p:nvSpPr>
        <p:spPr>
          <a:xfrm>
            <a:off x="2926047" y="2231740"/>
            <a:ext cx="1248941"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37" name="txt HisEntry3"/>
          <p:cNvSpPr txBox="1"/>
          <p:nvPr/>
        </p:nvSpPr>
        <p:spPr>
          <a:xfrm>
            <a:off x="2997631" y="1943100"/>
            <a:ext cx="1248941"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21" name="Rectangle 20"/>
          <p:cNvSpPr/>
          <p:nvPr/>
        </p:nvSpPr>
        <p:spPr bwMode="auto">
          <a:xfrm>
            <a:off x="4286250" y="3543301"/>
            <a:ext cx="3486150" cy="124853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24" name="Rectangle 23"/>
          <p:cNvSpPr/>
          <p:nvPr/>
        </p:nvSpPr>
        <p:spPr bwMode="auto">
          <a:xfrm>
            <a:off x="4343401" y="3786748"/>
            <a:ext cx="1107281"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p>
          <a:p>
            <a:pPr algn="ctr" defTabSz="685800">
              <a:spcBef>
                <a:spcPct val="50000"/>
              </a:spcBef>
              <a:spcAft>
                <a:spcPct val="30000"/>
              </a:spcAft>
              <a:buClr>
                <a:srgbClr val="FFFFFF"/>
              </a:buClr>
            </a:pPr>
            <a:r>
              <a:rPr lang="en-US" sz="1200" b="1" dirty="0" err="1">
                <a:solidFill>
                  <a:srgbClr val="D33941"/>
                </a:solidFill>
                <a:latin typeface="Courier New" pitchFamily="49" charset="0"/>
                <a:cs typeface="Courier New" pitchFamily="49" charset="0"/>
              </a:rPr>
              <a:t>currentObj</a:t>
            </a:r>
            <a:r>
              <a:rPr lang="en-US" sz="1200" b="1" dirty="0">
                <a:solidFill>
                  <a:srgbClr val="D33941"/>
                </a:solidFill>
                <a:latin typeface="Courier New" pitchFamily="49" charset="0"/>
                <a:cs typeface="Courier New" pitchFamily="49" charset="0"/>
              </a:rPr>
              <a:t>.</a:t>
            </a:r>
            <a:br>
              <a:rPr lang="en-US" sz="1200" b="1" dirty="0">
                <a:solidFill>
                  <a:srgbClr val="D33941"/>
                </a:solidFill>
                <a:latin typeface="Courier New" pitchFamily="49" charset="0"/>
                <a:cs typeface="Courier New" pitchFamily="49" charset="0"/>
              </a:rPr>
            </a:br>
            <a:r>
              <a:rPr lang="en-US" sz="1200" b="1" dirty="0" err="1">
                <a:solidFill>
                  <a:srgbClr val="D33941"/>
                </a:solidFill>
                <a:latin typeface="Courier New" pitchFamily="49" charset="0"/>
                <a:cs typeface="Courier New" pitchFamily="49" charset="0"/>
              </a:rPr>
              <a:t>CreateTime</a:t>
            </a:r>
            <a:r>
              <a:rPr lang="en-US" sz="1200" b="1" dirty="0">
                <a:solidFill>
                  <a:srgbClr val="D33941"/>
                </a:solidFill>
                <a:latin typeface="Courier New" pitchFamily="49" charset="0"/>
                <a:cs typeface="Courier New" pitchFamily="49" charset="0"/>
              </a:rPr>
              <a:t> </a:t>
            </a:r>
          </a:p>
        </p:txBody>
      </p:sp>
      <p:sp>
        <p:nvSpPr>
          <p:cNvPr id="25" name="Rectangle 24"/>
          <p:cNvSpPr/>
          <p:nvPr/>
        </p:nvSpPr>
        <p:spPr bwMode="auto">
          <a:xfrm>
            <a:off x="5486400" y="3786748"/>
            <a:ext cx="1085850"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p>
          <a:p>
            <a:pPr algn="ctr" defTabSz="685800">
              <a:spcBef>
                <a:spcPct val="50000"/>
              </a:spcBef>
              <a:spcAft>
                <a:spcPct val="30000"/>
              </a:spcAft>
              <a:buClr>
                <a:srgbClr val="FFFFFF"/>
              </a:buClr>
            </a:pPr>
            <a:r>
              <a:rPr lang="en-US" sz="1200" b="1" dirty="0" err="1">
                <a:solidFill>
                  <a:srgbClr val="D33941"/>
                </a:solidFill>
                <a:latin typeface="Courier New" pitchFamily="49" charset="0"/>
                <a:cs typeface="Courier New" pitchFamily="49" charset="0"/>
              </a:rPr>
              <a:t>currentObj</a:t>
            </a:r>
            <a:r>
              <a:rPr lang="en-US" sz="1200" b="1" dirty="0">
                <a:solidFill>
                  <a:srgbClr val="D33941"/>
                </a:solidFill>
                <a:latin typeface="Courier New" pitchFamily="49" charset="0"/>
                <a:cs typeface="Courier New" pitchFamily="49" charset="0"/>
              </a:rPr>
              <a:t>.</a:t>
            </a:r>
            <a:br>
              <a:rPr lang="en-US" sz="1200" b="1" dirty="0">
                <a:solidFill>
                  <a:srgbClr val="D33941"/>
                </a:solidFill>
                <a:latin typeface="Courier New" pitchFamily="49" charset="0"/>
                <a:cs typeface="Courier New" pitchFamily="49" charset="0"/>
              </a:rPr>
            </a:br>
            <a:r>
              <a:rPr lang="en-US" sz="1200" b="1" dirty="0" err="1">
                <a:solidFill>
                  <a:srgbClr val="D33941"/>
                </a:solidFill>
                <a:latin typeface="Courier New" pitchFamily="49" charset="0"/>
                <a:cs typeface="Courier New" pitchFamily="49" charset="0"/>
              </a:rPr>
              <a:t>EventType</a:t>
            </a:r>
            <a:r>
              <a:rPr lang="en-US" sz="1200" b="1" dirty="0">
                <a:solidFill>
                  <a:srgbClr val="D33941"/>
                </a:solidFill>
                <a:latin typeface="Courier New" pitchFamily="49" charset="0"/>
                <a:cs typeface="Courier New" pitchFamily="49" charset="0"/>
              </a:rPr>
              <a:t>  </a:t>
            </a:r>
          </a:p>
        </p:txBody>
      </p:sp>
      <p:sp>
        <p:nvSpPr>
          <p:cNvPr id="26" name="Rectangle 25"/>
          <p:cNvSpPr/>
          <p:nvPr/>
        </p:nvSpPr>
        <p:spPr bwMode="auto">
          <a:xfrm>
            <a:off x="6605587" y="3786748"/>
            <a:ext cx="1109663"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p>
          <a:p>
            <a:pPr algn="ctr" defTabSz="685800">
              <a:spcBef>
                <a:spcPct val="50000"/>
              </a:spcBef>
              <a:spcAft>
                <a:spcPct val="30000"/>
              </a:spcAft>
              <a:buClr>
                <a:srgbClr val="FFFFFF"/>
              </a:buClr>
            </a:pPr>
            <a:r>
              <a:rPr lang="en-US" sz="1200" b="1" dirty="0" err="1">
                <a:solidFill>
                  <a:srgbClr val="D33941"/>
                </a:solidFill>
                <a:latin typeface="Courier New" pitchFamily="49" charset="0"/>
                <a:cs typeface="Courier New" pitchFamily="49" charset="0"/>
              </a:rPr>
              <a:t>currentObj</a:t>
            </a:r>
            <a:r>
              <a:rPr lang="en-US" sz="1200" b="1" dirty="0">
                <a:solidFill>
                  <a:srgbClr val="D33941"/>
                </a:solidFill>
                <a:latin typeface="Courier New" pitchFamily="49" charset="0"/>
                <a:cs typeface="Courier New" pitchFamily="49" charset="0"/>
              </a:rPr>
              <a:t>.</a:t>
            </a:r>
            <a:br>
              <a:rPr lang="en-US" sz="1200" b="1" dirty="0">
                <a:solidFill>
                  <a:srgbClr val="D33941"/>
                </a:solidFill>
                <a:latin typeface="Arial"/>
              </a:rPr>
            </a:br>
            <a:r>
              <a:rPr lang="en-US" sz="1200" b="1" dirty="0">
                <a:solidFill>
                  <a:srgbClr val="D33941"/>
                </a:solidFill>
                <a:latin typeface="Courier New" pitchFamily="49" charset="0"/>
                <a:cs typeface="Courier New" pitchFamily="49" charset="0"/>
              </a:rPr>
              <a:t>Description</a:t>
            </a:r>
          </a:p>
        </p:txBody>
      </p:sp>
      <p:sp>
        <p:nvSpPr>
          <p:cNvPr id="28" name="TextBox 27"/>
          <p:cNvSpPr txBox="1"/>
          <p:nvPr/>
        </p:nvSpPr>
        <p:spPr>
          <a:xfrm>
            <a:off x="4286250" y="3544742"/>
            <a:ext cx="563597" cy="223161"/>
          </a:xfrm>
          <a:prstGeom prst="rect">
            <a:avLst/>
          </a:prstGeom>
          <a:noFill/>
        </p:spPr>
        <p:txBody>
          <a:bodyPr wrap="square" rtlCol="0">
            <a:noAutofit/>
          </a:bodyPr>
          <a:lstStyle/>
          <a:p>
            <a:pPr defTabSz="685800"/>
            <a:r>
              <a:rPr lang="en-US" sz="1350" b="1" dirty="0">
                <a:solidFill>
                  <a:srgbClr val="04628C">
                    <a:lumMod val="75000"/>
                  </a:srgbClr>
                </a:solidFill>
                <a:latin typeface="Arial" pitchFamily="32" charset="0"/>
                <a:cs typeface="Arial" pitchFamily="32" charset="0"/>
              </a:rPr>
              <a:t>ROW</a:t>
            </a:r>
          </a:p>
        </p:txBody>
      </p:sp>
      <p:sp>
        <p:nvSpPr>
          <p:cNvPr id="29" name="Rectangle 28"/>
          <p:cNvSpPr/>
          <p:nvPr/>
        </p:nvSpPr>
        <p:spPr>
          <a:xfrm>
            <a:off x="2008609" y="1447369"/>
            <a:ext cx="2563391" cy="646331"/>
          </a:xfrm>
          <a:prstGeom prst="rect">
            <a:avLst/>
          </a:prstGeom>
        </p:spPr>
        <p:txBody>
          <a:bodyPr wrap="square">
            <a:spAutoFit/>
          </a:bodyPr>
          <a:lstStyle/>
          <a:p>
            <a:pPr defTabSz="685800"/>
            <a:r>
              <a:rPr lang="en-US" sz="1200" b="1" dirty="0">
                <a:solidFill>
                  <a:srgbClr val="000000"/>
                </a:solidFill>
                <a:latin typeface="Courier New" pitchFamily="49" charset="0"/>
                <a:cs typeface="Courier New" pitchFamily="49" charset="0"/>
              </a:rPr>
              <a:t>value=</a:t>
            </a:r>
            <a:br>
              <a:rPr lang="en-US" sz="1200" b="1" dirty="0">
                <a:solidFill>
                  <a:srgbClr val="000000"/>
                </a:solidFill>
                <a:latin typeface="Courier New" pitchFamily="49" charset="0"/>
                <a:cs typeface="Courier New" pitchFamily="49" charset="0"/>
              </a:rPr>
            </a:br>
            <a:r>
              <a:rPr lang="en-US" sz="1200" b="1" dirty="0" err="1">
                <a:solidFill>
                  <a:srgbClr val="D33941"/>
                </a:solidFill>
                <a:latin typeface="Courier New" pitchFamily="49" charset="0"/>
                <a:cs typeface="Courier New" pitchFamily="49" charset="0"/>
              </a:rPr>
              <a:t>anABContact.HistoryEntries</a:t>
            </a:r>
            <a:endParaRPr lang="en-US" sz="1200" b="1" dirty="0">
              <a:solidFill>
                <a:srgbClr val="D33941"/>
              </a:solidFill>
              <a:latin typeface="Courier New" pitchFamily="49" charset="0"/>
              <a:cs typeface="Courier New" pitchFamily="49" charset="0"/>
            </a:endParaRPr>
          </a:p>
        </p:txBody>
      </p:sp>
      <p:sp>
        <p:nvSpPr>
          <p:cNvPr id="40" name="Text Box 45"/>
          <p:cNvSpPr txBox="1">
            <a:spLocks noChangeArrowheads="1"/>
          </p:cNvSpPr>
          <p:nvPr/>
        </p:nvSpPr>
        <p:spPr bwMode="auto">
          <a:xfrm>
            <a:off x="3025450" y="3780063"/>
            <a:ext cx="11477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hangingPunct="1"/>
            <a:r>
              <a:rPr lang="en-US" sz="1200" dirty="0" err="1">
                <a:solidFill>
                  <a:srgbClr val="000000"/>
                </a:solidFill>
                <a:latin typeface="Courier New" pitchFamily="49" charset="0"/>
                <a:cs typeface="Courier New" pitchFamily="49" charset="0"/>
              </a:rPr>
              <a:t>elementName</a:t>
            </a: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err="1">
                <a:solidFill>
                  <a:srgbClr val="C00000"/>
                </a:solidFill>
                <a:latin typeface="Courier New" pitchFamily="49" charset="0"/>
                <a:cs typeface="Courier New" pitchFamily="49" charset="0"/>
              </a:rPr>
              <a:t>currentObj</a:t>
            </a:r>
            <a:endParaRPr lang="en-US" sz="1200" dirty="0">
              <a:solidFill>
                <a:srgbClr val="C00000"/>
              </a:solidFill>
              <a:latin typeface="Courier New" pitchFamily="49" charset="0"/>
              <a:cs typeface="Courier New" pitchFamily="49" charset="0"/>
            </a:endParaRPr>
          </a:p>
        </p:txBody>
      </p:sp>
      <p:pic>
        <p:nvPicPr>
          <p:cNvPr id="41" name="pic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7372" y="857250"/>
            <a:ext cx="646551"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1543050" y="682066"/>
            <a:ext cx="2686050" cy="175184"/>
          </a:xfrm>
          <a:prstGeom prst="rect">
            <a:avLst/>
          </a:prstGeom>
          <a:noFill/>
        </p:spPr>
        <p:txBody>
          <a:bodyPr wrap="square" rtlCol="0" anchor="ctr">
            <a:noAutofit/>
          </a:bodyPr>
          <a:lstStyle/>
          <a:p>
            <a:pPr defTabSz="685800"/>
            <a:r>
              <a:rPr lang="en-US" sz="1200" b="1" dirty="0">
                <a:solidFill>
                  <a:srgbClr val="000000"/>
                </a:solidFill>
                <a:latin typeface="Courier New" pitchFamily="49" charset="0"/>
                <a:cs typeface="Courier New" pitchFamily="49" charset="0"/>
              </a:rPr>
              <a:t>ABContact </a:t>
            </a:r>
            <a:r>
              <a:rPr lang="en-US" sz="1200" b="1" dirty="0">
                <a:solidFill>
                  <a:srgbClr val="000000"/>
                </a:solidFill>
                <a:latin typeface="Arial" pitchFamily="32" charset="0"/>
                <a:cs typeface="Arial" pitchFamily="32" charset="0"/>
              </a:rPr>
              <a:t>as  root object</a:t>
            </a:r>
          </a:p>
        </p:txBody>
      </p:sp>
    </p:spTree>
    <p:extLst>
      <p:ext uri="{BB962C8B-B14F-4D97-AF65-F5344CB8AC3E}">
        <p14:creationId xmlns:p14="http://schemas.microsoft.com/office/powerpoint/2010/main" val="34733774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Add a row</a:t>
            </a:r>
          </a:p>
        </p:txBody>
      </p:sp>
      <p:pic>
        <p:nvPicPr>
          <p:cNvPr id="5122" name="Picture 2" descr="C:\Users\sluersen\AppData\Local\Temp\SNAGHTML5695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027" y="685800"/>
            <a:ext cx="4403573" cy="258342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3278981"/>
            <a:ext cx="4403573" cy="128192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rc 6"/>
          <p:cNvSpPr/>
          <p:nvPr/>
        </p:nvSpPr>
        <p:spPr bwMode="auto">
          <a:xfrm rot="1771566">
            <a:off x="2088039" y="1684236"/>
            <a:ext cx="2352782" cy="1023342"/>
          </a:xfrm>
          <a:prstGeom prst="arc">
            <a:avLst>
              <a:gd name="adj1" fmla="val 11763318"/>
              <a:gd name="adj2" fmla="val 2024494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 name="Rounded Rectangle 7"/>
          <p:cNvSpPr/>
          <p:nvPr/>
        </p:nvSpPr>
        <p:spPr bwMode="auto">
          <a:xfrm>
            <a:off x="4156122" y="2255677"/>
            <a:ext cx="1501150" cy="25530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9" name="Content Placeholder 3"/>
          <p:cNvSpPr>
            <a:spLocks noGrp="1"/>
          </p:cNvSpPr>
          <p:nvPr>
            <p:ph sz="half" idx="2"/>
          </p:nvPr>
        </p:nvSpPr>
        <p:spPr>
          <a:xfrm>
            <a:off x="6172200" y="685800"/>
            <a:ext cx="1588294" cy="4106466"/>
          </a:xfrm>
        </p:spPr>
        <p:txBody>
          <a:bodyPr/>
          <a:lstStyle/>
          <a:p>
            <a:r>
              <a:rPr lang="en-US" sz="1500" dirty="0"/>
              <a:t>Add to </a:t>
            </a:r>
            <a:r>
              <a:rPr lang="en-US" sz="1500" dirty="0" err="1"/>
              <a:t>RowIterator</a:t>
            </a:r>
            <a:r>
              <a:rPr lang="en-US" sz="1500" dirty="0"/>
              <a:t> widget</a:t>
            </a:r>
          </a:p>
          <a:p>
            <a:r>
              <a:rPr lang="en-US" sz="1500" dirty="0"/>
              <a:t>Row is required</a:t>
            </a:r>
          </a:p>
          <a:p>
            <a:r>
              <a:rPr lang="en-US" sz="1500" dirty="0"/>
              <a:t>Not necessary to define properties in most cases for row</a:t>
            </a:r>
          </a:p>
          <a:p>
            <a:endParaRPr lang="en-US" dirty="0"/>
          </a:p>
        </p:txBody>
      </p:sp>
    </p:spTree>
    <p:extLst>
      <p:ext uri="{BB962C8B-B14F-4D97-AF65-F5344CB8AC3E}">
        <p14:creationId xmlns:p14="http://schemas.microsoft.com/office/powerpoint/2010/main" val="6509701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78250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4414756" cy="258999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6: Add cell widgets</a:t>
            </a:r>
          </a:p>
        </p:txBody>
      </p:sp>
      <p:sp>
        <p:nvSpPr>
          <p:cNvPr id="3" name="Content Placeholder 2"/>
          <p:cNvSpPr>
            <a:spLocks noGrp="1"/>
          </p:cNvSpPr>
          <p:nvPr>
            <p:ph sz="half" idx="2"/>
          </p:nvPr>
        </p:nvSpPr>
        <p:spPr>
          <a:xfrm>
            <a:off x="6172200" y="685801"/>
            <a:ext cx="1714500" cy="4106467"/>
          </a:xfrm>
        </p:spPr>
        <p:txBody>
          <a:bodyPr/>
          <a:lstStyle/>
          <a:p>
            <a:r>
              <a:rPr lang="en-US" sz="1500" dirty="0"/>
              <a:t>Add cell widgets to row </a:t>
            </a:r>
          </a:p>
          <a:p>
            <a:pPr marL="133350"/>
            <a:r>
              <a:rPr lang="en-US" sz="1650" dirty="0"/>
              <a:t>editable</a:t>
            </a:r>
          </a:p>
          <a:p>
            <a:pPr marL="390525" lvl="1"/>
            <a:r>
              <a:rPr lang="en-US" sz="1350" dirty="0"/>
              <a:t>default is false</a:t>
            </a:r>
          </a:p>
          <a:p>
            <a:pPr marL="133350"/>
            <a:r>
              <a:rPr lang="en-US" sz="1650" dirty="0"/>
              <a:t>Id</a:t>
            </a:r>
          </a:p>
          <a:p>
            <a:pPr marL="390525" lvl="1"/>
            <a:r>
              <a:rPr lang="en-US" sz="1350" dirty="0"/>
              <a:t>required, but </a:t>
            </a:r>
            <a:br>
              <a:rPr lang="en-US" sz="1350" dirty="0"/>
            </a:br>
            <a:r>
              <a:rPr lang="en-US" sz="1350" dirty="0"/>
              <a:t>only unique to row</a:t>
            </a:r>
          </a:p>
          <a:p>
            <a:pPr marL="133350"/>
            <a:r>
              <a:rPr lang="en-US" sz="1650" dirty="0"/>
              <a:t>label</a:t>
            </a:r>
          </a:p>
          <a:p>
            <a:pPr marL="390525" lvl="1"/>
            <a:r>
              <a:rPr lang="en-US" sz="1350" dirty="0"/>
              <a:t>specifies  column header</a:t>
            </a:r>
          </a:p>
          <a:p>
            <a:pPr marL="133350"/>
            <a:r>
              <a:rPr lang="en-US" sz="1650" dirty="0"/>
              <a:t>value</a:t>
            </a:r>
          </a:p>
          <a:p>
            <a:pPr marL="390525" lvl="1"/>
            <a:r>
              <a:rPr lang="en-US" sz="1350" dirty="0"/>
              <a:t>reference to iterator's element name and object property</a:t>
            </a:r>
          </a:p>
          <a:p>
            <a:endParaRPr lang="en-US" dirty="0"/>
          </a:p>
        </p:txBody>
      </p:sp>
      <p:sp>
        <p:nvSpPr>
          <p:cNvPr id="7" name="Arc 6"/>
          <p:cNvSpPr/>
          <p:nvPr/>
        </p:nvSpPr>
        <p:spPr bwMode="auto">
          <a:xfrm rot="1330411">
            <a:off x="1927696" y="1744055"/>
            <a:ext cx="2575184" cy="1215330"/>
          </a:xfrm>
          <a:prstGeom prst="arc">
            <a:avLst>
              <a:gd name="adj1" fmla="val 12214685"/>
              <a:gd name="adj2" fmla="val 2036274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 name="Rounded Rectangle 7"/>
          <p:cNvSpPr/>
          <p:nvPr/>
        </p:nvSpPr>
        <p:spPr bwMode="auto">
          <a:xfrm>
            <a:off x="4171950" y="2307994"/>
            <a:ext cx="1516161" cy="24051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3275791"/>
            <a:ext cx="4400551" cy="13299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470375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Second cell</a:t>
            </a:r>
          </a:p>
        </p:txBody>
      </p:sp>
      <p:sp>
        <p:nvSpPr>
          <p:cNvPr id="6" name="Content Placeholder 5"/>
          <p:cNvSpPr>
            <a:spLocks noGrp="1"/>
          </p:cNvSpPr>
          <p:nvPr>
            <p:ph sz="half" idx="2"/>
          </p:nvPr>
        </p:nvSpPr>
        <p:spPr>
          <a:xfrm>
            <a:off x="6172200" y="685801"/>
            <a:ext cx="1588770" cy="4106467"/>
          </a:xfrm>
        </p:spPr>
        <p:txBody>
          <a:bodyPr/>
          <a:lstStyle/>
          <a:p>
            <a:r>
              <a:rPr lang="en-US" sz="1500" dirty="0"/>
              <a:t>Add cell to row</a:t>
            </a:r>
          </a:p>
          <a:p>
            <a:pPr lvl="1"/>
            <a:r>
              <a:rPr lang="en-US" sz="1350" dirty="0"/>
              <a:t>Order determines default </a:t>
            </a:r>
            <a:br>
              <a:rPr lang="en-US" sz="1350" dirty="0"/>
            </a:br>
            <a:r>
              <a:rPr lang="en-US" sz="1350" dirty="0"/>
              <a:t>column order</a:t>
            </a:r>
          </a:p>
          <a:p>
            <a:r>
              <a:rPr lang="en-US" sz="1500" dirty="0"/>
              <a:t>Cell widget is generic widget that resolves the type</a:t>
            </a:r>
          </a:p>
          <a:p>
            <a:r>
              <a:rPr lang="en-US" sz="1500" dirty="0"/>
              <a:t>Use the best widget for data type</a:t>
            </a:r>
          </a:p>
          <a:p>
            <a:r>
              <a:rPr lang="en-US" sz="1500" dirty="0" err="1"/>
              <a:t>TypeKeyCell</a:t>
            </a:r>
            <a:r>
              <a:rPr lang="en-US" sz="1500" dirty="0"/>
              <a:t> widget</a:t>
            </a:r>
          </a:p>
          <a:p>
            <a:pPr lvl="1"/>
            <a:r>
              <a:rPr lang="en-US" sz="1350" dirty="0"/>
              <a:t>Binds to a typekey object value</a:t>
            </a:r>
          </a:p>
          <a:p>
            <a:endParaRPr lang="en-US" dirty="0"/>
          </a:p>
        </p:txBody>
      </p:sp>
      <p:pic>
        <p:nvPicPr>
          <p:cNvPr id="1030" name="Picture 6" descr="C:\Users\sluersen\AppData\Local\Temp\SNAGHTMLdbc2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1" y="685800"/>
            <a:ext cx="4377158" cy="37719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2461328" y="1626822"/>
            <a:ext cx="1792765" cy="4893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Tree>
    <p:extLst>
      <p:ext uri="{BB962C8B-B14F-4D97-AF65-F5344CB8AC3E}">
        <p14:creationId xmlns:p14="http://schemas.microsoft.com/office/powerpoint/2010/main" val="13795005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Example: Third cell</a:t>
            </a:r>
            <a:endParaRPr lang="en-US" dirty="0"/>
          </a:p>
        </p:txBody>
      </p:sp>
      <p:sp>
        <p:nvSpPr>
          <p:cNvPr id="6" name="Content Placeholder 5"/>
          <p:cNvSpPr>
            <a:spLocks noGrp="1"/>
          </p:cNvSpPr>
          <p:nvPr>
            <p:ph sz="half" idx="2"/>
          </p:nvPr>
        </p:nvSpPr>
        <p:spPr>
          <a:xfrm>
            <a:off x="6172200" y="685801"/>
            <a:ext cx="1588770" cy="4106467"/>
          </a:xfrm>
        </p:spPr>
        <p:txBody>
          <a:bodyPr/>
          <a:lstStyle/>
          <a:p>
            <a:r>
              <a:rPr lang="en-US" sz="1500" dirty="0"/>
              <a:t>Add cell to row</a:t>
            </a:r>
          </a:p>
          <a:p>
            <a:pPr lvl="1"/>
            <a:r>
              <a:rPr lang="en-US" sz="1350" dirty="0"/>
              <a:t>Order determines default </a:t>
            </a:r>
            <a:br>
              <a:rPr lang="en-US" sz="1350" dirty="0"/>
            </a:br>
            <a:r>
              <a:rPr lang="en-US" sz="1350" dirty="0"/>
              <a:t>column order</a:t>
            </a:r>
          </a:p>
          <a:p>
            <a:r>
              <a:rPr lang="en-US" sz="1500" dirty="0"/>
              <a:t>Cell widget is generic widget</a:t>
            </a:r>
          </a:p>
          <a:p>
            <a:pPr lvl="1"/>
            <a:r>
              <a:rPr lang="en-US" sz="1350" dirty="0"/>
              <a:t>Use the best widget for the field data type</a:t>
            </a:r>
          </a:p>
          <a:p>
            <a:pPr lvl="1"/>
            <a:r>
              <a:rPr lang="en-US" sz="1350" dirty="0"/>
              <a:t>Default is to use </a:t>
            </a:r>
            <a:r>
              <a:rPr lang="en-US" sz="1350" dirty="0" err="1"/>
              <a:t>TextCell</a:t>
            </a:r>
            <a:r>
              <a:rPr lang="en-US" sz="1350" dirty="0"/>
              <a:t> </a:t>
            </a:r>
          </a:p>
        </p:txBody>
      </p:sp>
      <p:pic>
        <p:nvPicPr>
          <p:cNvPr id="2050" name="Picture 2" descr="C:\Users\sluersen\AppData\Local\Temp\SNAGHTMLe229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1" y="685800"/>
            <a:ext cx="4377158" cy="37719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187881" y="1626822"/>
            <a:ext cx="1518163" cy="4893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Tree>
    <p:extLst>
      <p:ext uri="{BB962C8B-B14F-4D97-AF65-F5344CB8AC3E}">
        <p14:creationId xmlns:p14="http://schemas.microsoft.com/office/powerpoint/2010/main" val="165335026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sorting</a:t>
            </a:r>
          </a:p>
        </p:txBody>
      </p:sp>
      <p:sp>
        <p:nvSpPr>
          <p:cNvPr id="3" name="Content Placeholder 2"/>
          <p:cNvSpPr>
            <a:spLocks noGrp="1"/>
          </p:cNvSpPr>
          <p:nvPr>
            <p:ph sz="half" idx="2"/>
          </p:nvPr>
        </p:nvSpPr>
        <p:spPr>
          <a:xfrm>
            <a:off x="6172200" y="685801"/>
            <a:ext cx="1588770" cy="4106467"/>
          </a:xfrm>
        </p:spPr>
        <p:txBody>
          <a:bodyPr/>
          <a:lstStyle/>
          <a:p>
            <a:r>
              <a:rPr lang="en-US" sz="1500" dirty="0"/>
              <a:t>To define the default behavior of the row iterator sort, use the Sorting properties tab</a:t>
            </a:r>
          </a:p>
          <a:p>
            <a:r>
              <a:rPr lang="en-US" sz="1500" dirty="0" err="1"/>
              <a:t>sortBy</a:t>
            </a:r>
            <a:endParaRPr lang="en-US" sz="1500" dirty="0"/>
          </a:p>
          <a:p>
            <a:pPr lvl="1"/>
            <a:r>
              <a:rPr lang="en-US" sz="1350" dirty="0"/>
              <a:t>Specify field</a:t>
            </a:r>
          </a:p>
          <a:p>
            <a:r>
              <a:rPr lang="en-US" sz="1500" dirty="0" err="1"/>
              <a:t>sortDirection</a:t>
            </a:r>
            <a:endParaRPr lang="en-US" sz="1500" dirty="0"/>
          </a:p>
          <a:p>
            <a:pPr lvl="1"/>
            <a:r>
              <a:rPr lang="en-US" sz="1350" dirty="0"/>
              <a:t>Specify ascending or descending</a:t>
            </a:r>
          </a:p>
          <a:p>
            <a:r>
              <a:rPr lang="en-US" sz="1500" dirty="0" err="1"/>
              <a:t>sortOrder</a:t>
            </a:r>
            <a:endParaRPr lang="en-US" sz="1500" dirty="0"/>
          </a:p>
          <a:p>
            <a:pPr lvl="1"/>
            <a:r>
              <a:rPr lang="en-US" sz="1350" dirty="0"/>
              <a:t>Specify sort precedence</a:t>
            </a:r>
          </a:p>
        </p:txBody>
      </p:sp>
      <p:pic>
        <p:nvPicPr>
          <p:cNvPr id="3078" name="Picture 6" descr="C:\Users\sluersen\AppData\Local\Temp\SNAGHTMLee67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4400550" cy="340801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1606515" y="1087189"/>
            <a:ext cx="4145770" cy="1162627"/>
          </a:xfrm>
          <a:prstGeom prst="roundRect">
            <a:avLst>
              <a:gd name="adj" fmla="val 6295"/>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Tree>
    <p:extLst>
      <p:ext uri="{BB962C8B-B14F-4D97-AF65-F5344CB8AC3E}">
        <p14:creationId xmlns:p14="http://schemas.microsoft.com/office/powerpoint/2010/main" val="266850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743450" y="2686050"/>
            <a:ext cx="2857500" cy="20574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defTabSz="685800">
              <a:spcBef>
                <a:spcPct val="50000"/>
              </a:spcBef>
              <a:spcAft>
                <a:spcPct val="30000"/>
              </a:spcAft>
              <a:buClr>
                <a:srgbClr val="FFFFFF"/>
              </a:buClr>
            </a:pPr>
            <a:endParaRPr lang="en-US" sz="1350" dirty="0">
              <a:solidFill>
                <a:srgbClr val="000000"/>
              </a:solidFill>
              <a:latin typeface="Arial"/>
            </a:endParaRPr>
          </a:p>
        </p:txBody>
      </p:sp>
      <p:sp>
        <p:nvSpPr>
          <p:cNvPr id="80" name="Rounded Rectangle 79"/>
          <p:cNvSpPr/>
          <p:nvPr/>
        </p:nvSpPr>
        <p:spPr bwMode="auto">
          <a:xfrm>
            <a:off x="1564521" y="2686050"/>
            <a:ext cx="2721729" cy="20574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defTabSz="685800">
              <a:spcBef>
                <a:spcPct val="50000"/>
              </a:spcBef>
              <a:spcAft>
                <a:spcPct val="30000"/>
              </a:spcAft>
              <a:buClr>
                <a:srgbClr val="FFFFFF"/>
              </a:buClr>
            </a:pPr>
            <a:endParaRPr lang="en-US" sz="1350" dirty="0">
              <a:solidFill>
                <a:srgbClr val="000000"/>
              </a:solidFill>
              <a:latin typeface="Arial"/>
            </a:endParaRPr>
          </a:p>
        </p:txBody>
      </p:sp>
      <p:sp>
        <p:nvSpPr>
          <p:cNvPr id="2" name="Title 1"/>
          <p:cNvSpPr>
            <a:spLocks noGrp="1"/>
          </p:cNvSpPr>
          <p:nvPr>
            <p:ph type="title"/>
          </p:nvPr>
        </p:nvSpPr>
        <p:spPr/>
        <p:txBody>
          <a:bodyPr/>
          <a:lstStyle/>
          <a:p>
            <a:r>
              <a:rPr lang="en-US" dirty="0"/>
              <a:t>Step 7: Deploy PCFs</a:t>
            </a:r>
          </a:p>
        </p:txBody>
      </p:sp>
      <p:sp>
        <p:nvSpPr>
          <p:cNvPr id="6" name="Subtitle 5"/>
          <p:cNvSpPr>
            <a:spLocks noGrp="1"/>
          </p:cNvSpPr>
          <p:nvPr>
            <p:ph type="subTitle" idx="10"/>
          </p:nvPr>
        </p:nvSpPr>
        <p:spPr/>
        <p:txBody>
          <a:bodyPr/>
          <a:lstStyle/>
          <a:p>
            <a:r>
              <a:rPr lang="en-US" dirty="0"/>
              <a:t>Restart Server</a:t>
            </a:r>
          </a:p>
        </p:txBody>
      </p:sp>
      <p:sp>
        <p:nvSpPr>
          <p:cNvPr id="7" name="Text Placeholder 6"/>
          <p:cNvSpPr>
            <a:spLocks noGrp="1"/>
          </p:cNvSpPr>
          <p:nvPr>
            <p:ph type="body" sz="quarter" idx="11"/>
          </p:nvPr>
        </p:nvSpPr>
        <p:spPr/>
        <p:txBody>
          <a:bodyPr/>
          <a:lstStyle/>
          <a:p>
            <a:r>
              <a:rPr lang="en-US" dirty="0"/>
              <a:t>Reload PCFs </a:t>
            </a:r>
          </a:p>
          <a:p>
            <a:endParaRPr lang="en-US" dirty="0"/>
          </a:p>
        </p:txBody>
      </p:sp>
      <p:sp>
        <p:nvSpPr>
          <p:cNvPr id="5" name="Content Placeholder 4"/>
          <p:cNvSpPr>
            <a:spLocks noGrp="1"/>
          </p:cNvSpPr>
          <p:nvPr>
            <p:ph sz="half" idx="2"/>
          </p:nvPr>
        </p:nvSpPr>
        <p:spPr>
          <a:xfrm>
            <a:off x="4708922" y="1314450"/>
            <a:ext cx="3292078" cy="3477816"/>
          </a:xfrm>
        </p:spPr>
        <p:txBody>
          <a:bodyPr/>
          <a:lstStyle/>
          <a:p>
            <a:r>
              <a:rPr lang="en-US" dirty="0"/>
              <a:t>ALT+SHIFT+L</a:t>
            </a:r>
          </a:p>
          <a:p>
            <a:pPr lvl="1"/>
            <a:r>
              <a:rPr lang="en-US" dirty="0"/>
              <a:t>Internal debug tools enabled</a:t>
            </a:r>
          </a:p>
          <a:p>
            <a:pPr algn="just"/>
            <a:r>
              <a:rPr lang="en-US" dirty="0"/>
              <a:t>Internal Tools</a:t>
            </a:r>
          </a:p>
          <a:p>
            <a:pPr lvl="1" algn="just"/>
            <a:r>
              <a:rPr lang="en-US" dirty="0"/>
              <a:t>Reload </a:t>
            </a:r>
            <a:r>
              <a:rPr lang="en-US" dirty="0">
                <a:sym typeface="Wingdings"/>
              </a:rPr>
              <a:t></a:t>
            </a:r>
            <a:r>
              <a:rPr lang="en-US" dirty="0"/>
              <a:t> Reload PCF Files</a:t>
            </a:r>
          </a:p>
        </p:txBody>
      </p:sp>
      <p:sp>
        <p:nvSpPr>
          <p:cNvPr id="4" name="Content Placeholder 3"/>
          <p:cNvSpPr>
            <a:spLocks noGrp="1"/>
          </p:cNvSpPr>
          <p:nvPr>
            <p:ph sz="half" idx="1"/>
          </p:nvPr>
        </p:nvSpPr>
        <p:spPr>
          <a:xfrm>
            <a:off x="1532335" y="1314450"/>
            <a:ext cx="2753915" cy="3477816"/>
          </a:xfrm>
        </p:spPr>
        <p:txBody>
          <a:bodyPr/>
          <a:lstStyle/>
          <a:p>
            <a:r>
              <a:rPr lang="en-US" dirty="0"/>
              <a:t>PCFs read at server startup</a:t>
            </a:r>
          </a:p>
        </p:txBody>
      </p:sp>
      <p:grpSp>
        <p:nvGrpSpPr>
          <p:cNvPr id="28" name="Group 27"/>
          <p:cNvGrpSpPr/>
          <p:nvPr/>
        </p:nvGrpSpPr>
        <p:grpSpPr>
          <a:xfrm>
            <a:off x="2731258" y="2864542"/>
            <a:ext cx="1501772" cy="1548695"/>
            <a:chOff x="513497" y="4267200"/>
            <a:chExt cx="2002363" cy="2064926"/>
          </a:xfrm>
        </p:grpSpPr>
        <p:sp>
          <p:nvSpPr>
            <p:cNvPr id="29" name="Rectangle 28"/>
            <p:cNvSpPr/>
            <p:nvPr/>
          </p:nvSpPr>
          <p:spPr>
            <a:xfrm>
              <a:off x="513497" y="5716573"/>
              <a:ext cx="2002363" cy="615553"/>
            </a:xfrm>
            <a:prstGeom prst="rect">
              <a:avLst/>
            </a:prstGeom>
          </p:spPr>
          <p:txBody>
            <a:bodyPr wrap="square">
              <a:spAutoFit/>
            </a:bodyPr>
            <a:lstStyle/>
            <a:p>
              <a:pPr algn="ctr" defTabSz="685800"/>
              <a:r>
                <a:rPr lang="en-US" sz="1200" b="1" dirty="0">
                  <a:solidFill>
                    <a:srgbClr val="000000"/>
                  </a:solidFill>
                  <a:latin typeface="Arial"/>
                </a:rPr>
                <a:t>List View Panel </a:t>
              </a:r>
              <a:br>
                <a:rPr lang="en-US" sz="1200" b="1" dirty="0">
                  <a:solidFill>
                    <a:srgbClr val="000000"/>
                  </a:solidFill>
                  <a:latin typeface="Arial"/>
                </a:rPr>
              </a:br>
              <a:r>
                <a:rPr lang="en-US" sz="1200" b="1" dirty="0">
                  <a:solidFill>
                    <a:srgbClr val="000000"/>
                  </a:solidFill>
                  <a:latin typeface="Arial"/>
                </a:rPr>
                <a:t>PCF</a:t>
              </a: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5978254" y="2864542"/>
            <a:ext cx="1501772" cy="1548695"/>
            <a:chOff x="513497" y="4267200"/>
            <a:chExt cx="2002363" cy="2064926"/>
          </a:xfrm>
        </p:grpSpPr>
        <p:sp>
          <p:nvSpPr>
            <p:cNvPr id="32" name="Rectangle 31"/>
            <p:cNvSpPr/>
            <p:nvPr/>
          </p:nvSpPr>
          <p:spPr>
            <a:xfrm>
              <a:off x="513497" y="5716573"/>
              <a:ext cx="2002363" cy="615553"/>
            </a:xfrm>
            <a:prstGeom prst="rect">
              <a:avLst/>
            </a:prstGeom>
          </p:spPr>
          <p:txBody>
            <a:bodyPr wrap="square">
              <a:spAutoFit/>
            </a:bodyPr>
            <a:lstStyle/>
            <a:p>
              <a:pPr algn="ctr" defTabSz="685800"/>
              <a:r>
                <a:rPr lang="en-US" sz="1200" b="1" dirty="0">
                  <a:solidFill>
                    <a:srgbClr val="000000"/>
                  </a:solidFill>
                  <a:latin typeface="Arial"/>
                </a:rPr>
                <a:t>List View Panel </a:t>
              </a:r>
              <a:br>
                <a:rPr lang="en-US" sz="1200" b="1" dirty="0">
                  <a:solidFill>
                    <a:srgbClr val="000000"/>
                  </a:solidFill>
                  <a:latin typeface="Arial"/>
                </a:rPr>
              </a:br>
              <a:r>
                <a:rPr lang="en-US" sz="1200" b="1" dirty="0">
                  <a:solidFill>
                    <a:srgbClr val="000000"/>
                  </a:solidFill>
                  <a:latin typeface="Arial"/>
                </a:rPr>
                <a:t>PCF</a:t>
              </a: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1674366" y="2864543"/>
            <a:ext cx="1178266" cy="1632140"/>
            <a:chOff x="-2090905" y="3819389"/>
            <a:chExt cx="1571021" cy="2176186"/>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61775"/>
            </a:xfrm>
            <a:prstGeom prst="rect">
              <a:avLst/>
            </a:prstGeom>
          </p:spPr>
          <p:txBody>
            <a:bodyPr wrap="square">
              <a:spAutoFit/>
            </a:bodyPr>
            <a:lstStyle/>
            <a:p>
              <a:pPr algn="ctr" defTabSz="685800"/>
              <a:r>
                <a:rPr lang="en-US" sz="1200" b="1" dirty="0">
                  <a:solidFill>
                    <a:srgbClr val="000000"/>
                  </a:solidFill>
                  <a:latin typeface="Arial"/>
                </a:rPr>
                <a:t>Page Configuration File</a:t>
              </a:r>
            </a:p>
          </p:txBody>
        </p:sp>
      </p:grpSp>
      <p:grpSp>
        <p:nvGrpSpPr>
          <p:cNvPr id="25" name="Group 24"/>
          <p:cNvGrpSpPr/>
          <p:nvPr/>
        </p:nvGrpSpPr>
        <p:grpSpPr>
          <a:xfrm>
            <a:off x="4879635" y="2864543"/>
            <a:ext cx="1178266" cy="1632140"/>
            <a:chOff x="-2090905" y="3819389"/>
            <a:chExt cx="1571021" cy="2176186"/>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61775"/>
            </a:xfrm>
            <a:prstGeom prst="rect">
              <a:avLst/>
            </a:prstGeom>
          </p:spPr>
          <p:txBody>
            <a:bodyPr wrap="square">
              <a:spAutoFit/>
            </a:bodyPr>
            <a:lstStyle/>
            <a:p>
              <a:pPr algn="ctr" defTabSz="685800"/>
              <a:r>
                <a:rPr lang="en-US" sz="1200" b="1" dirty="0">
                  <a:solidFill>
                    <a:srgbClr val="000000"/>
                  </a:solidFill>
                  <a:latin typeface="Arial"/>
                </a:rPr>
                <a:t>Page Configuration File</a:t>
              </a:r>
            </a:p>
          </p:txBody>
        </p:sp>
      </p:grpSp>
    </p:spTree>
    <p:extLst>
      <p:ext uri="{BB962C8B-B14F-4D97-AF65-F5344CB8AC3E}">
        <p14:creationId xmlns:p14="http://schemas.microsoft.com/office/powerpoint/2010/main" val="26825093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List view panel fundamentals</a:t>
            </a:r>
          </a:p>
          <a:p>
            <a:r>
              <a:rPr lang="en-US" dirty="0"/>
              <a:t>Create list view panels</a:t>
            </a:r>
          </a:p>
          <a:p>
            <a:r>
              <a:rPr lang="en-US" dirty="0">
                <a:solidFill>
                  <a:schemeClr val="bg1"/>
                </a:solidFill>
              </a:rPr>
              <a:t>Reference list view panels</a:t>
            </a:r>
          </a:p>
          <a:p>
            <a:endParaRPr lang="en-US" dirty="0"/>
          </a:p>
        </p:txBody>
      </p:sp>
    </p:spTree>
    <p:extLst>
      <p:ext uri="{BB962C8B-B14F-4D97-AF65-F5344CB8AC3E}">
        <p14:creationId xmlns:p14="http://schemas.microsoft.com/office/powerpoint/2010/main" val="6179164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List view panel fundamentals</a:t>
            </a:r>
          </a:p>
          <a:p>
            <a:r>
              <a:rPr lang="en-US" dirty="0"/>
              <a:t>Create list view panels</a:t>
            </a:r>
          </a:p>
          <a:p>
            <a:r>
              <a:rPr lang="en-US" dirty="0"/>
              <a:t>Reference list view panels</a:t>
            </a:r>
          </a:p>
          <a:p>
            <a:endParaRPr lang="en-US" dirty="0"/>
          </a:p>
        </p:txBody>
      </p:sp>
    </p:spTree>
    <p:extLst>
      <p:ext uri="{BB962C8B-B14F-4D97-AF65-F5344CB8AC3E}">
        <p14:creationId xmlns:p14="http://schemas.microsoft.com/office/powerpoint/2010/main" val="39001112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2073740" y="2256347"/>
            <a:ext cx="305026" cy="250032"/>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977300" y="1882038"/>
            <a:ext cx="487190" cy="239317"/>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a:t>Referencing list view panels</a:t>
            </a:r>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a:t>A </a:t>
            </a:r>
            <a:r>
              <a:rPr lang="en-US" dirty="0" err="1"/>
              <a:t>PanelRef</a:t>
            </a:r>
            <a:r>
              <a:rPr lang="en-US" dirty="0"/>
              <a:t> widget can reference:</a:t>
            </a:r>
          </a:p>
          <a:p>
            <a:pPr lvl="1"/>
            <a:r>
              <a:rPr lang="en-US" dirty="0"/>
              <a:t>Detail View Panel</a:t>
            </a:r>
          </a:p>
          <a:p>
            <a:pPr lvl="1"/>
            <a:r>
              <a:rPr lang="en-US" dirty="0"/>
              <a:t>List View Panel</a:t>
            </a:r>
          </a:p>
          <a:p>
            <a:pPr lvl="1"/>
            <a:r>
              <a:rPr lang="en-US" dirty="0"/>
              <a:t>Card View Panel</a:t>
            </a:r>
          </a:p>
          <a:p>
            <a:pPr lvl="1"/>
            <a:r>
              <a:rPr lang="en-US" dirty="0"/>
              <a:t>List Detail Panel</a:t>
            </a:r>
          </a:p>
          <a:p>
            <a:r>
              <a:rPr lang="en-US" dirty="0"/>
              <a:t>A List View Input  in a Detail View Panel can reference:</a:t>
            </a:r>
          </a:p>
          <a:p>
            <a:pPr lvl="1"/>
            <a:r>
              <a:rPr lang="en-US" dirty="0"/>
              <a:t>List View Panel </a:t>
            </a:r>
          </a:p>
          <a:p>
            <a:pPr lvl="1"/>
            <a:endParaRPr lang="en-US" dirty="0"/>
          </a:p>
        </p:txBody>
      </p:sp>
      <p:sp>
        <p:nvSpPr>
          <p:cNvPr id="5" name="rec Screen"/>
          <p:cNvSpPr/>
          <p:nvPr/>
        </p:nvSpPr>
        <p:spPr bwMode="auto">
          <a:xfrm>
            <a:off x="1802564" y="685801"/>
            <a:ext cx="2628900" cy="764381"/>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b="1" dirty="0">
                <a:solidFill>
                  <a:srgbClr val="000000"/>
                </a:solidFill>
                <a:latin typeface="Arial"/>
              </a:rPr>
              <a:t>Screen</a:t>
            </a:r>
          </a:p>
        </p:txBody>
      </p:sp>
      <p:sp>
        <p:nvSpPr>
          <p:cNvPr id="6" name="rec CRV / :DV"/>
          <p:cNvSpPr/>
          <p:nvPr/>
        </p:nvSpPr>
        <p:spPr bwMode="auto">
          <a:xfrm>
            <a:off x="2242534" y="1758101"/>
            <a:ext cx="1748962" cy="784335"/>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500" b="1" dirty="0">
                <a:solidFill>
                  <a:srgbClr val="000000"/>
                </a:solidFill>
                <a:latin typeface="Arial"/>
              </a:rPr>
              <a:t>Card View Panel / </a:t>
            </a:r>
            <a:br>
              <a:rPr lang="en-US" sz="1500" b="1" dirty="0">
                <a:solidFill>
                  <a:srgbClr val="000000"/>
                </a:solidFill>
                <a:latin typeface="Arial"/>
              </a:rPr>
            </a:br>
            <a:r>
              <a:rPr lang="en-US" sz="1500" b="1" dirty="0">
                <a:solidFill>
                  <a:srgbClr val="000000"/>
                </a:solidFill>
                <a:latin typeface="Arial"/>
              </a:rPr>
              <a:t>List Detail Panel</a:t>
            </a:r>
          </a:p>
        </p:txBody>
      </p:sp>
      <p:sp>
        <p:nvSpPr>
          <p:cNvPr id="7" name="rec DV"/>
          <p:cNvSpPr/>
          <p:nvPr/>
        </p:nvSpPr>
        <p:spPr bwMode="auto">
          <a:xfrm>
            <a:off x="1600200" y="3211332"/>
            <a:ext cx="1085850" cy="503418"/>
          </a:xfrm>
          <a:prstGeom prst="roundRect">
            <a:avLst>
              <a:gd name="adj" fmla="val 8013"/>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500" b="1" dirty="0">
                <a:solidFill>
                  <a:srgbClr val="000000"/>
                </a:solidFill>
                <a:latin typeface="Arial"/>
              </a:rPr>
              <a:t>Detail View</a:t>
            </a:r>
            <a:br>
              <a:rPr lang="en-US" sz="1500" b="1" dirty="0">
                <a:solidFill>
                  <a:srgbClr val="000000"/>
                </a:solidFill>
                <a:latin typeface="Arial"/>
              </a:rPr>
            </a:br>
            <a:r>
              <a:rPr lang="en-US" sz="1500" b="1" dirty="0">
                <a:solidFill>
                  <a:srgbClr val="000000"/>
                </a:solidFill>
                <a:latin typeface="Arial"/>
              </a:rPr>
              <a:t>Panel</a:t>
            </a:r>
          </a:p>
        </p:txBody>
      </p:sp>
      <p:sp>
        <p:nvSpPr>
          <p:cNvPr id="8" name="rec LV"/>
          <p:cNvSpPr/>
          <p:nvPr/>
        </p:nvSpPr>
        <p:spPr bwMode="auto">
          <a:xfrm>
            <a:off x="3543300" y="3211332"/>
            <a:ext cx="1085850" cy="503418"/>
          </a:xfrm>
          <a:prstGeom prst="roundRect">
            <a:avLst>
              <a:gd name="adj" fmla="val 10898"/>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500" b="1" dirty="0">
                <a:solidFill>
                  <a:srgbClr val="000000"/>
                </a:solidFill>
                <a:latin typeface="Arial"/>
              </a:rPr>
              <a:t>List View</a:t>
            </a:r>
            <a:br>
              <a:rPr lang="en-US" sz="1500" b="1" dirty="0">
                <a:solidFill>
                  <a:srgbClr val="000000"/>
                </a:solidFill>
                <a:latin typeface="Arial"/>
              </a:rPr>
            </a:br>
            <a:r>
              <a:rPr lang="en-US" sz="1500" b="1" dirty="0">
                <a:solidFill>
                  <a:srgbClr val="000000"/>
                </a:solidFill>
                <a:latin typeface="Arial"/>
              </a:rPr>
              <a:t>Panel</a:t>
            </a:r>
          </a:p>
        </p:txBody>
      </p:sp>
      <p:sp>
        <p:nvSpPr>
          <p:cNvPr id="10" name="rec AWs"/>
          <p:cNvSpPr/>
          <p:nvPr/>
        </p:nvSpPr>
        <p:spPr bwMode="auto">
          <a:xfrm>
            <a:off x="1551301" y="4307681"/>
            <a:ext cx="3134999" cy="3429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500" b="1" dirty="0">
                <a:solidFill>
                  <a:srgbClr val="000000"/>
                </a:solidFill>
                <a:latin typeface="Arial"/>
              </a:rPr>
              <a:t>Atomic Widgets</a:t>
            </a:r>
          </a:p>
        </p:txBody>
      </p:sp>
      <p:cxnSp>
        <p:nvCxnSpPr>
          <p:cNvPr id="11" name="Straight Arrow Connector 10"/>
          <p:cNvCxnSpPr/>
          <p:nvPr/>
        </p:nvCxnSpPr>
        <p:spPr bwMode="auto">
          <a:xfrm>
            <a:off x="3117015" y="1450181"/>
            <a:ext cx="1" cy="30792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657600" y="2557093"/>
            <a:ext cx="0" cy="654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2514600" y="2557093"/>
            <a:ext cx="0" cy="65423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917299" y="1461267"/>
            <a:ext cx="0" cy="1750066"/>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203299" y="1461267"/>
            <a:ext cx="0" cy="175006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2571750" y="3715049"/>
            <a:ext cx="0" cy="59263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4086225" y="3714751"/>
            <a:ext cx="0" cy="59293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981158" y="3715049"/>
            <a:ext cx="0" cy="59263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1600200" y="3872345"/>
            <a:ext cx="800100" cy="263886"/>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00000"/>
                </a:solidFill>
                <a:latin typeface="Arial"/>
              </a:rPr>
              <a:t>Input Set</a:t>
            </a:r>
          </a:p>
        </p:txBody>
      </p:sp>
      <p:sp>
        <p:nvSpPr>
          <p:cNvPr id="27" name="rec IS"/>
          <p:cNvSpPr/>
          <p:nvPr/>
        </p:nvSpPr>
        <p:spPr bwMode="auto">
          <a:xfrm>
            <a:off x="3543300" y="2765064"/>
            <a:ext cx="871990" cy="263886"/>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00000"/>
                </a:solidFill>
                <a:latin typeface="Arial"/>
              </a:rPr>
              <a:t>Panel Ref</a:t>
            </a:r>
          </a:p>
        </p:txBody>
      </p:sp>
      <p:cxnSp>
        <p:nvCxnSpPr>
          <p:cNvPr id="28" name="Straight Arrow Connector 27"/>
          <p:cNvCxnSpPr>
            <a:stCxn id="7" idx="3"/>
            <a:endCxn id="8" idx="1"/>
          </p:cNvCxnSpPr>
          <p:nvPr/>
        </p:nvCxnSpPr>
        <p:spPr bwMode="auto">
          <a:xfrm>
            <a:off x="2686050" y="3463041"/>
            <a:ext cx="85725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ec IS"/>
          <p:cNvSpPr/>
          <p:nvPr/>
        </p:nvSpPr>
        <p:spPr bwMode="auto">
          <a:xfrm>
            <a:off x="2842496" y="3128530"/>
            <a:ext cx="552609" cy="700520"/>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00000"/>
                </a:solidFill>
                <a:latin typeface="Arial"/>
              </a:rPr>
              <a:t>List </a:t>
            </a:r>
            <a:br>
              <a:rPr lang="en-US" sz="1350" b="1" dirty="0">
                <a:solidFill>
                  <a:srgbClr val="000000"/>
                </a:solidFill>
                <a:latin typeface="Arial"/>
              </a:rPr>
            </a:br>
            <a:r>
              <a:rPr lang="en-US" sz="1350" b="1" dirty="0">
                <a:solidFill>
                  <a:srgbClr val="000000"/>
                </a:solidFill>
                <a:latin typeface="Arial"/>
              </a:rPr>
              <a:t>View </a:t>
            </a:r>
            <a:br>
              <a:rPr lang="en-US" sz="1350" b="1" dirty="0">
                <a:solidFill>
                  <a:srgbClr val="000000"/>
                </a:solidFill>
                <a:latin typeface="Arial"/>
              </a:rPr>
            </a:br>
            <a:r>
              <a:rPr lang="en-US" sz="1350" b="1" dirty="0">
                <a:solidFill>
                  <a:srgbClr val="000000"/>
                </a:solidFill>
                <a:latin typeface="Arial"/>
              </a:rPr>
              <a:t>Input</a:t>
            </a:r>
          </a:p>
        </p:txBody>
      </p:sp>
    </p:spTree>
    <p:extLst>
      <p:ext uri="{BB962C8B-B14F-4D97-AF65-F5344CB8AC3E}">
        <p14:creationId xmlns:p14="http://schemas.microsoft.com/office/powerpoint/2010/main" val="4379757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 a List View Panel</a:t>
            </a:r>
          </a:p>
        </p:txBody>
      </p:sp>
      <p:sp>
        <p:nvSpPr>
          <p:cNvPr id="7" name="Subtitle 6"/>
          <p:cNvSpPr>
            <a:spLocks noGrp="1"/>
          </p:cNvSpPr>
          <p:nvPr>
            <p:ph type="subTitle" idx="10"/>
          </p:nvPr>
        </p:nvSpPr>
        <p:spPr/>
        <p:txBody>
          <a:bodyPr/>
          <a:lstStyle/>
          <a:p>
            <a:r>
              <a:rPr lang="en-US" dirty="0"/>
              <a:t>Screen, Card View Panel, </a:t>
            </a:r>
            <a:br>
              <a:rPr lang="en-US" dirty="0"/>
            </a:br>
            <a:r>
              <a:rPr lang="en-US" dirty="0"/>
              <a:t>or List Detail Panel</a:t>
            </a:r>
          </a:p>
        </p:txBody>
      </p:sp>
      <p:sp>
        <p:nvSpPr>
          <p:cNvPr id="8" name="Text Placeholder 7"/>
          <p:cNvSpPr>
            <a:spLocks noGrp="1"/>
          </p:cNvSpPr>
          <p:nvPr>
            <p:ph type="body" sz="quarter" idx="11"/>
          </p:nvPr>
        </p:nvSpPr>
        <p:spPr/>
        <p:txBody>
          <a:bodyPr/>
          <a:lstStyle/>
          <a:p>
            <a:r>
              <a:rPr lang="en-US" dirty="0"/>
              <a:t>List View Input</a:t>
            </a:r>
          </a:p>
        </p:txBody>
      </p:sp>
      <p:sp>
        <p:nvSpPr>
          <p:cNvPr id="6" name="Content Placeholder 5"/>
          <p:cNvSpPr>
            <a:spLocks noGrp="1"/>
          </p:cNvSpPr>
          <p:nvPr>
            <p:ph sz="half" idx="2"/>
          </p:nvPr>
        </p:nvSpPr>
        <p:spPr>
          <a:xfrm>
            <a:off x="4708922" y="1600200"/>
            <a:ext cx="3062288" cy="3192066"/>
          </a:xfrm>
        </p:spPr>
        <p:txBody>
          <a:bodyPr/>
          <a:lstStyle/>
          <a:p>
            <a:pPr marL="342900" indent="-342900">
              <a:buFont typeface="+mj-lt"/>
              <a:buAutoNum type="arabicPeriod"/>
            </a:pPr>
            <a:r>
              <a:rPr lang="en-US" dirty="0"/>
              <a:t>Add list view input</a:t>
            </a:r>
          </a:p>
          <a:p>
            <a:pPr marL="342900" indent="-342900">
              <a:buFont typeface="+mj-lt"/>
              <a:buAutoNum type="arabicPeriod"/>
            </a:pPr>
            <a:r>
              <a:rPr lang="en-US" dirty="0"/>
              <a:t>Specify ref properties</a:t>
            </a:r>
          </a:p>
          <a:p>
            <a:pPr marL="342900" indent="-342900">
              <a:buFont typeface="+mj-lt"/>
              <a:buAutoNum type="arabicPeriod"/>
            </a:pPr>
            <a:r>
              <a:rPr lang="en-US" dirty="0"/>
              <a:t>Add toolbar</a:t>
            </a:r>
          </a:p>
          <a:p>
            <a:pPr marL="342900" indent="-342900">
              <a:buFont typeface="+mj-lt"/>
              <a:buAutoNum type="arabicPeriod"/>
            </a:pPr>
            <a:r>
              <a:rPr lang="en-US" dirty="0"/>
              <a:t>Deploy PCFs</a:t>
            </a:r>
          </a:p>
        </p:txBody>
      </p:sp>
      <p:sp>
        <p:nvSpPr>
          <p:cNvPr id="5" name="Content Placeholder 4"/>
          <p:cNvSpPr>
            <a:spLocks noGrp="1"/>
          </p:cNvSpPr>
          <p:nvPr>
            <p:ph sz="half" idx="1"/>
          </p:nvPr>
        </p:nvSpPr>
        <p:spPr>
          <a:xfrm>
            <a:off x="1532335" y="1600200"/>
            <a:ext cx="3062288" cy="3192066"/>
          </a:xfrm>
        </p:spPr>
        <p:txBody>
          <a:bodyPr/>
          <a:lstStyle/>
          <a:p>
            <a:pPr marL="342900" indent="-342900">
              <a:buFont typeface="+mj-lt"/>
              <a:buAutoNum type="arabicPeriod"/>
            </a:pPr>
            <a:r>
              <a:rPr lang="en-US" dirty="0"/>
              <a:t>Add panel ref</a:t>
            </a:r>
          </a:p>
          <a:p>
            <a:pPr marL="342900" indent="-342900">
              <a:buFont typeface="+mj-lt"/>
              <a:buAutoNum type="arabicPeriod"/>
            </a:pPr>
            <a:r>
              <a:rPr lang="en-US" dirty="0"/>
              <a:t>Specify ref properties</a:t>
            </a:r>
          </a:p>
          <a:p>
            <a:pPr marL="342900" indent="-342900">
              <a:buFont typeface="+mj-lt"/>
              <a:buAutoNum type="arabicPeriod"/>
            </a:pPr>
            <a:r>
              <a:rPr lang="en-US" dirty="0"/>
              <a:t>Add toolbar</a:t>
            </a:r>
          </a:p>
          <a:p>
            <a:pPr marL="342900" indent="-342900">
              <a:buFont typeface="+mj-lt"/>
              <a:buAutoNum type="arabicPeriod"/>
            </a:pPr>
            <a:r>
              <a:rPr lang="en-US" dirty="0"/>
              <a:t>Deploy PCFs</a:t>
            </a:r>
          </a:p>
          <a:p>
            <a:endParaRPr lang="en-US" dirty="0"/>
          </a:p>
        </p:txBody>
      </p:sp>
    </p:spTree>
    <p:extLst>
      <p:ext uri="{BB962C8B-B14F-4D97-AF65-F5344CB8AC3E}">
        <p14:creationId xmlns:p14="http://schemas.microsoft.com/office/powerpoint/2010/main" val="40043488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6229350" cy="26572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Panel Ref</a:t>
            </a:r>
          </a:p>
        </p:txBody>
      </p:sp>
      <p:sp>
        <p:nvSpPr>
          <p:cNvPr id="4" name="Content Placeholder 3"/>
          <p:cNvSpPr>
            <a:spLocks noGrp="1"/>
          </p:cNvSpPr>
          <p:nvPr>
            <p:ph idx="1"/>
          </p:nvPr>
        </p:nvSpPr>
        <p:spPr>
          <a:xfrm>
            <a:off x="1532335" y="3429000"/>
            <a:ext cx="6238875" cy="1371600"/>
          </a:xfrm>
        </p:spPr>
        <p:txBody>
          <a:bodyPr/>
          <a:lstStyle/>
          <a:p>
            <a:r>
              <a:rPr lang="en-US" dirty="0"/>
              <a:t>A </a:t>
            </a:r>
            <a:r>
              <a:rPr lang="en-US" b="1" dirty="0"/>
              <a:t>Panel Ref</a:t>
            </a:r>
            <a:r>
              <a:rPr lang="en-US" dirty="0"/>
              <a:t> includes a reference to a "panel" container</a:t>
            </a:r>
          </a:p>
          <a:p>
            <a:pPr lvl="1"/>
            <a:r>
              <a:rPr lang="en-US" dirty="0"/>
              <a:t>Card View Panel, Detail View Panel, List Detail Panel, List View Panel, or Panel Set</a:t>
            </a:r>
          </a:p>
          <a:p>
            <a:pPr lvl="1"/>
            <a:r>
              <a:rPr lang="en-US" dirty="0"/>
              <a:t>Optionally supplies referenced panel with Title, Toolbar, Help Text</a:t>
            </a:r>
          </a:p>
          <a:p>
            <a:r>
              <a:rPr lang="en-US" dirty="0"/>
              <a:t>If applicable, a toolbar automatically applies paging</a:t>
            </a:r>
          </a:p>
          <a:p>
            <a:endParaRPr lang="en-US" dirty="0"/>
          </a:p>
        </p:txBody>
      </p:sp>
      <p:sp>
        <p:nvSpPr>
          <p:cNvPr id="7" name="Rounded Rectangle 6"/>
          <p:cNvSpPr/>
          <p:nvPr/>
        </p:nvSpPr>
        <p:spPr bwMode="auto">
          <a:xfrm>
            <a:off x="1550791" y="1205343"/>
            <a:ext cx="6146936" cy="211455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sp>
        <p:nvSpPr>
          <p:cNvPr id="8" name="Rounded Rectangle 7"/>
          <p:cNvSpPr/>
          <p:nvPr/>
        </p:nvSpPr>
        <p:spPr bwMode="auto">
          <a:xfrm>
            <a:off x="1617822" y="1715800"/>
            <a:ext cx="6017350" cy="1541750"/>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sp>
        <p:nvSpPr>
          <p:cNvPr id="9" name="Rounded Rectangle 8"/>
          <p:cNvSpPr/>
          <p:nvPr/>
        </p:nvSpPr>
        <p:spPr bwMode="auto">
          <a:xfrm>
            <a:off x="6087756" y="1543050"/>
            <a:ext cx="1456045" cy="28575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dirty="0">
                <a:solidFill>
                  <a:srgbClr val="000000"/>
                </a:solidFill>
                <a:latin typeface="Arial"/>
              </a:rPr>
              <a:t>List View Panel</a:t>
            </a:r>
          </a:p>
        </p:txBody>
      </p:sp>
      <p:sp>
        <p:nvSpPr>
          <p:cNvPr id="10" name="Rounded Rectangle 9"/>
          <p:cNvSpPr/>
          <p:nvPr/>
        </p:nvSpPr>
        <p:spPr bwMode="auto">
          <a:xfrm>
            <a:off x="6241682" y="914400"/>
            <a:ext cx="1456045" cy="28575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dirty="0">
                <a:solidFill>
                  <a:srgbClr val="000000"/>
                </a:solidFill>
                <a:latin typeface="Arial"/>
              </a:rPr>
              <a:t>Panel Ref</a:t>
            </a:r>
          </a:p>
        </p:txBody>
      </p:sp>
      <p:sp>
        <p:nvSpPr>
          <p:cNvPr id="18" name="txt Toolbar"/>
          <p:cNvSpPr txBox="1"/>
          <p:nvPr/>
        </p:nvSpPr>
        <p:spPr>
          <a:xfrm>
            <a:off x="5657850" y="1200151"/>
            <a:ext cx="857250" cy="403232"/>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Toolbar</a:t>
            </a:r>
          </a:p>
        </p:txBody>
      </p:sp>
      <p:cxnSp>
        <p:nvCxnSpPr>
          <p:cNvPr id="19" name="arw Toolbar"/>
          <p:cNvCxnSpPr>
            <a:stCxn id="18" idx="1"/>
          </p:cNvCxnSpPr>
          <p:nvPr/>
        </p:nvCxnSpPr>
        <p:spPr bwMode="auto">
          <a:xfrm flipH="1" flipV="1">
            <a:off x="5242504" y="1400838"/>
            <a:ext cx="415346" cy="92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40287162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Add panel ref </a:t>
            </a:r>
            <a:endParaRPr lang="en-US" dirty="0"/>
          </a:p>
        </p:txBody>
      </p:sp>
      <p:sp>
        <p:nvSpPr>
          <p:cNvPr id="4" name="Content Placeholder 3"/>
          <p:cNvSpPr>
            <a:spLocks noGrp="1"/>
          </p:cNvSpPr>
          <p:nvPr>
            <p:ph sz="half" idx="2"/>
          </p:nvPr>
        </p:nvSpPr>
        <p:spPr>
          <a:xfrm>
            <a:off x="6172200" y="685801"/>
            <a:ext cx="1588770" cy="4106467"/>
          </a:xfrm>
        </p:spPr>
        <p:txBody>
          <a:bodyPr/>
          <a:lstStyle/>
          <a:p>
            <a:r>
              <a:rPr lang="en-US" dirty="0"/>
              <a:t>Add a </a:t>
            </a:r>
            <a:br>
              <a:rPr lang="en-US" dirty="0"/>
            </a:br>
            <a:r>
              <a:rPr lang="en-US" dirty="0" err="1"/>
              <a:t>PanelRef</a:t>
            </a:r>
            <a:r>
              <a:rPr lang="en-US" dirty="0"/>
              <a:t> widget to the parent container</a:t>
            </a:r>
          </a:p>
          <a:p>
            <a:r>
              <a:rPr lang="en-US" dirty="0"/>
              <a:t>Panel Ref requires a </a:t>
            </a:r>
            <a:r>
              <a:rPr lang="en-US" dirty="0" err="1"/>
              <a:t>def</a:t>
            </a:r>
            <a:r>
              <a:rPr lang="en-US" dirty="0"/>
              <a:t> property value</a:t>
            </a:r>
          </a:p>
          <a:p>
            <a:endParaRPr lang="en-US" dirty="0"/>
          </a:p>
        </p:txBody>
      </p:sp>
      <p:pic>
        <p:nvPicPr>
          <p:cNvPr id="4102" name="Picture 6" descr="C:\Users\sluersen\AppData\Local\Temp\SNAGHTML16203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95325"/>
            <a:ext cx="4400550" cy="40605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5715000" y="682751"/>
            <a:ext cx="342900" cy="19593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9" name="Arc 8"/>
          <p:cNvSpPr/>
          <p:nvPr/>
        </p:nvSpPr>
        <p:spPr bwMode="auto">
          <a:xfrm rot="740641">
            <a:off x="2740598" y="1301888"/>
            <a:ext cx="1798773" cy="806797"/>
          </a:xfrm>
          <a:prstGeom prst="arc">
            <a:avLst>
              <a:gd name="adj1" fmla="val 11763318"/>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 name="Rounded Rectangle 9"/>
          <p:cNvSpPr/>
          <p:nvPr/>
        </p:nvSpPr>
        <p:spPr bwMode="auto">
          <a:xfrm>
            <a:off x="4411258" y="1696861"/>
            <a:ext cx="1399169" cy="21773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Tree>
    <p:extLst>
      <p:ext uri="{BB962C8B-B14F-4D97-AF65-F5344CB8AC3E}">
        <p14:creationId xmlns:p14="http://schemas.microsoft.com/office/powerpoint/2010/main" val="297758844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Reference the list view panel</a:t>
            </a:r>
          </a:p>
        </p:txBody>
      </p:sp>
      <p:sp>
        <p:nvSpPr>
          <p:cNvPr id="4" name="Content Placeholder 3"/>
          <p:cNvSpPr>
            <a:spLocks noGrp="1"/>
          </p:cNvSpPr>
          <p:nvPr>
            <p:ph sz="half" idx="2"/>
          </p:nvPr>
        </p:nvSpPr>
        <p:spPr>
          <a:xfrm>
            <a:off x="6172200" y="685801"/>
            <a:ext cx="1588770" cy="4106467"/>
          </a:xfrm>
        </p:spPr>
        <p:txBody>
          <a:bodyPr/>
          <a:lstStyle/>
          <a:p>
            <a:r>
              <a:rPr lang="en-US" dirty="0"/>
              <a:t>Define the </a:t>
            </a:r>
            <a:br>
              <a:rPr lang="en-US" dirty="0"/>
            </a:br>
            <a:r>
              <a:rPr lang="en-US" dirty="0" err="1"/>
              <a:t>def</a:t>
            </a:r>
            <a:r>
              <a:rPr lang="en-US" dirty="0"/>
              <a:t> property to specify the list view panel</a:t>
            </a:r>
          </a:p>
          <a:p>
            <a:r>
              <a:rPr lang="en-US" dirty="0"/>
              <a:t>Pass the required root object type as an argument</a:t>
            </a:r>
          </a:p>
          <a:p>
            <a:endParaRPr lang="en-US" dirty="0"/>
          </a:p>
        </p:txBody>
      </p:sp>
      <p:pic>
        <p:nvPicPr>
          <p:cNvPr id="5122" name="Picture 2" descr="C:\Users\sluersen\AppData\Local\Temp\SNAGHTML164df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92944"/>
            <a:ext cx="4399986" cy="406003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5715000" y="682751"/>
            <a:ext cx="342900" cy="19593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8" name="Right Brace 7"/>
          <p:cNvSpPr/>
          <p:nvPr/>
        </p:nvSpPr>
        <p:spPr bwMode="auto">
          <a:xfrm rot="16200000">
            <a:off x="4266875" y="3548855"/>
            <a:ext cx="318395" cy="241995"/>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 name="TextBox 8"/>
          <p:cNvSpPr txBox="1"/>
          <p:nvPr/>
        </p:nvSpPr>
        <p:spPr>
          <a:xfrm>
            <a:off x="2914650" y="3028951"/>
            <a:ext cx="914400" cy="453581"/>
          </a:xfrm>
          <a:prstGeom prst="rect">
            <a:avLst/>
          </a:prstGeom>
          <a:solidFill>
            <a:schemeClr val="tx1">
              <a:lumMod val="95000"/>
              <a:alpha val="50000"/>
            </a:schemeClr>
          </a:solidFill>
        </p:spPr>
        <p:txBody>
          <a:bodyPr wrap="none" rtlCol="0">
            <a:noAutofit/>
          </a:bodyPr>
          <a:lstStyle/>
          <a:p>
            <a:pPr algn="ctr" defTabSz="685800"/>
            <a:r>
              <a:rPr lang="en-US" sz="1350" b="1" dirty="0">
                <a:solidFill>
                  <a:srgbClr val="C00000"/>
                </a:solidFill>
                <a:latin typeface="Arial" pitchFamily="32" charset="0"/>
                <a:cs typeface="Arial" pitchFamily="32" charset="0"/>
              </a:rPr>
              <a:t>List View</a:t>
            </a:r>
            <a:br>
              <a:rPr lang="en-US" sz="1350" b="1" dirty="0">
                <a:solidFill>
                  <a:srgbClr val="C00000"/>
                </a:solidFill>
                <a:latin typeface="Arial" pitchFamily="32" charset="0"/>
                <a:cs typeface="Arial" pitchFamily="32" charset="0"/>
              </a:rPr>
            </a:br>
            <a:r>
              <a:rPr lang="en-US" sz="1350" b="1" dirty="0">
                <a:solidFill>
                  <a:srgbClr val="C00000"/>
                </a:solidFill>
                <a:latin typeface="Arial" pitchFamily="32" charset="0"/>
                <a:cs typeface="Arial" pitchFamily="32" charset="0"/>
              </a:rPr>
              <a:t> Panel</a:t>
            </a:r>
          </a:p>
        </p:txBody>
      </p:sp>
      <p:sp>
        <p:nvSpPr>
          <p:cNvPr id="10" name="TextBox 9"/>
          <p:cNvSpPr txBox="1"/>
          <p:nvPr/>
        </p:nvSpPr>
        <p:spPr>
          <a:xfrm>
            <a:off x="4057650" y="3017959"/>
            <a:ext cx="742950" cy="453582"/>
          </a:xfrm>
          <a:prstGeom prst="rect">
            <a:avLst/>
          </a:prstGeom>
          <a:solidFill>
            <a:schemeClr val="tx1">
              <a:lumMod val="95000"/>
              <a:alpha val="50000"/>
            </a:schemeClr>
          </a:solidFill>
        </p:spPr>
        <p:txBody>
          <a:bodyPr wrap="none" rtlCol="0">
            <a:noAutofit/>
          </a:bodyPr>
          <a:lstStyle>
            <a:defPPr>
              <a:defRPr lang="en-US"/>
            </a:defPPr>
            <a:lvl1pPr algn="ctr">
              <a:defRPr b="1">
                <a:solidFill>
                  <a:srgbClr val="C00000"/>
                </a:solidFill>
                <a:latin typeface="Arial" pitchFamily="32" charset="0"/>
                <a:cs typeface="Arial" pitchFamily="32" charset="0"/>
              </a:defRPr>
            </a:lvl1pPr>
          </a:lstStyle>
          <a:p>
            <a:pPr defTabSz="685800"/>
            <a:r>
              <a:rPr lang="en-US" sz="1350" dirty="0"/>
              <a:t>Root </a:t>
            </a:r>
            <a:br>
              <a:rPr lang="en-US" sz="1350" dirty="0"/>
            </a:br>
            <a:r>
              <a:rPr lang="en-US" sz="1350" dirty="0"/>
              <a:t>object</a:t>
            </a:r>
          </a:p>
        </p:txBody>
      </p:sp>
      <p:sp>
        <p:nvSpPr>
          <p:cNvPr id="12" name="Right Brace 11"/>
          <p:cNvSpPr/>
          <p:nvPr/>
        </p:nvSpPr>
        <p:spPr bwMode="auto">
          <a:xfrm rot="16200000">
            <a:off x="3197239" y="3548855"/>
            <a:ext cx="318395" cy="241995"/>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557630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Add toolbar for paging</a:t>
            </a:r>
          </a:p>
        </p:txBody>
      </p:sp>
      <p:sp>
        <p:nvSpPr>
          <p:cNvPr id="3" name="Content Placeholder 2"/>
          <p:cNvSpPr>
            <a:spLocks noGrp="1"/>
          </p:cNvSpPr>
          <p:nvPr>
            <p:ph sz="half" idx="2"/>
          </p:nvPr>
        </p:nvSpPr>
        <p:spPr>
          <a:xfrm>
            <a:off x="6172200" y="685801"/>
            <a:ext cx="1599009" cy="4106467"/>
          </a:xfrm>
        </p:spPr>
        <p:txBody>
          <a:bodyPr/>
          <a:lstStyle/>
          <a:p>
            <a:r>
              <a:rPr lang="en-US" dirty="0"/>
              <a:t>Add a Toolbar to </a:t>
            </a:r>
            <a:r>
              <a:rPr lang="en-US" dirty="0" err="1"/>
              <a:t>PanelRef</a:t>
            </a:r>
            <a:r>
              <a:rPr lang="en-US" dirty="0"/>
              <a:t> widget</a:t>
            </a:r>
          </a:p>
          <a:p>
            <a:r>
              <a:rPr lang="en-US" dirty="0"/>
              <a:t>Toolbar widget provides paging controls for list view panel</a:t>
            </a:r>
          </a:p>
          <a:p>
            <a:endParaRPr lang="en-US" dirty="0"/>
          </a:p>
        </p:txBody>
      </p:sp>
      <p:pic>
        <p:nvPicPr>
          <p:cNvPr id="6146" name="Picture 2" descr="C:\Users\sluersen\AppData\Local\Temp\SNAGHTML16b9b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4400550" cy="40605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Arc 4"/>
          <p:cNvSpPr/>
          <p:nvPr/>
        </p:nvSpPr>
        <p:spPr bwMode="auto">
          <a:xfrm rot="740641">
            <a:off x="2961772" y="1342620"/>
            <a:ext cx="1648853" cy="619274"/>
          </a:xfrm>
          <a:prstGeom prst="arc">
            <a:avLst>
              <a:gd name="adj1" fmla="val 11147545"/>
              <a:gd name="adj2" fmla="val 2097350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 name="Rounded Rectangle 5"/>
          <p:cNvSpPr/>
          <p:nvPr/>
        </p:nvSpPr>
        <p:spPr bwMode="auto">
          <a:xfrm>
            <a:off x="4404262" y="1647640"/>
            <a:ext cx="1413161" cy="21773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Tree>
    <p:extLst>
      <p:ext uri="{BB962C8B-B14F-4D97-AF65-F5344CB8AC3E}">
        <p14:creationId xmlns:p14="http://schemas.microsoft.com/office/powerpoint/2010/main" val="175881635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640" y="685800"/>
            <a:ext cx="6175610" cy="293866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List View Input</a:t>
            </a:r>
          </a:p>
        </p:txBody>
      </p:sp>
      <p:sp>
        <p:nvSpPr>
          <p:cNvPr id="4" name="Content Placeholder 3"/>
          <p:cNvSpPr>
            <a:spLocks noGrp="1"/>
          </p:cNvSpPr>
          <p:nvPr>
            <p:ph idx="1"/>
          </p:nvPr>
        </p:nvSpPr>
        <p:spPr>
          <a:xfrm>
            <a:off x="1532335" y="3829050"/>
            <a:ext cx="6238875" cy="971550"/>
          </a:xfrm>
        </p:spPr>
        <p:txBody>
          <a:bodyPr/>
          <a:lstStyle/>
          <a:p>
            <a:r>
              <a:rPr lang="en-US" dirty="0"/>
              <a:t>A </a:t>
            </a:r>
            <a:r>
              <a:rPr lang="en-US" b="1" dirty="0"/>
              <a:t>List View Input </a:t>
            </a:r>
            <a:r>
              <a:rPr lang="en-US" dirty="0"/>
              <a:t>references a List View Panel for a Detail View Panel</a:t>
            </a:r>
          </a:p>
          <a:p>
            <a:pPr lvl="1"/>
            <a:r>
              <a:rPr lang="en-US" dirty="0"/>
              <a:t>An optional toolbar automatically applies paging</a:t>
            </a:r>
          </a:p>
        </p:txBody>
      </p:sp>
      <p:sp>
        <p:nvSpPr>
          <p:cNvPr id="8" name="Rounded Rectangle 7"/>
          <p:cNvSpPr/>
          <p:nvPr/>
        </p:nvSpPr>
        <p:spPr bwMode="auto">
          <a:xfrm>
            <a:off x="1550791" y="1652554"/>
            <a:ext cx="6146936" cy="2003933"/>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sp>
        <p:nvSpPr>
          <p:cNvPr id="10" name="Rounded Rectangle 9"/>
          <p:cNvSpPr/>
          <p:nvPr/>
        </p:nvSpPr>
        <p:spPr bwMode="auto">
          <a:xfrm>
            <a:off x="1610895" y="2199514"/>
            <a:ext cx="6017350" cy="1343786"/>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sp>
        <p:nvSpPr>
          <p:cNvPr id="11" name="Rounded Rectangle 10"/>
          <p:cNvSpPr/>
          <p:nvPr/>
        </p:nvSpPr>
        <p:spPr bwMode="auto">
          <a:xfrm>
            <a:off x="6180773" y="2012256"/>
            <a:ext cx="1456045" cy="28575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dirty="0">
                <a:solidFill>
                  <a:srgbClr val="000000"/>
                </a:solidFill>
                <a:latin typeface="Arial"/>
              </a:rPr>
              <a:t>List View Panel</a:t>
            </a:r>
          </a:p>
        </p:txBody>
      </p:sp>
      <p:sp>
        <p:nvSpPr>
          <p:cNvPr id="13" name="txt Toolbar"/>
          <p:cNvSpPr txBox="1"/>
          <p:nvPr/>
        </p:nvSpPr>
        <p:spPr>
          <a:xfrm>
            <a:off x="4873046" y="1795646"/>
            <a:ext cx="857250" cy="403232"/>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Toolbar</a:t>
            </a:r>
          </a:p>
        </p:txBody>
      </p:sp>
      <p:cxnSp>
        <p:nvCxnSpPr>
          <p:cNvPr id="14" name="arw Toolbar"/>
          <p:cNvCxnSpPr>
            <a:stCxn id="13" idx="1"/>
          </p:cNvCxnSpPr>
          <p:nvPr/>
        </p:nvCxnSpPr>
        <p:spPr bwMode="auto">
          <a:xfrm flipH="1" flipV="1">
            <a:off x="4457700" y="1996333"/>
            <a:ext cx="415346" cy="92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6430656" y="1428750"/>
            <a:ext cx="1456045" cy="28575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dirty="0">
                <a:solidFill>
                  <a:srgbClr val="000000"/>
                </a:solidFill>
                <a:latin typeface="Arial"/>
              </a:rPr>
              <a:t>List View Input</a:t>
            </a:r>
          </a:p>
        </p:txBody>
      </p:sp>
    </p:spTree>
    <p:extLst>
      <p:ext uri="{BB962C8B-B14F-4D97-AF65-F5344CB8AC3E}">
        <p14:creationId xmlns:p14="http://schemas.microsoft.com/office/powerpoint/2010/main" val="29991779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input properties</a:t>
            </a:r>
          </a:p>
        </p:txBody>
      </p:sp>
      <p:sp>
        <p:nvSpPr>
          <p:cNvPr id="4" name="Content Placeholder 3"/>
          <p:cNvSpPr>
            <a:spLocks noGrp="1"/>
          </p:cNvSpPr>
          <p:nvPr>
            <p:ph sz="half" idx="2"/>
          </p:nvPr>
        </p:nvSpPr>
        <p:spPr>
          <a:xfrm>
            <a:off x="6172200" y="685801"/>
            <a:ext cx="1588770" cy="4106467"/>
          </a:xfrm>
        </p:spPr>
        <p:txBody>
          <a:bodyPr/>
          <a:lstStyle/>
          <a:p>
            <a:r>
              <a:rPr lang="en-US" sz="1500" dirty="0" err="1"/>
              <a:t>def</a:t>
            </a:r>
            <a:r>
              <a:rPr lang="en-US" sz="1500" dirty="0"/>
              <a:t> </a:t>
            </a:r>
          </a:p>
          <a:p>
            <a:pPr lvl="1"/>
            <a:r>
              <a:rPr lang="en-US" sz="1200" dirty="0"/>
              <a:t>references list view panel</a:t>
            </a:r>
          </a:p>
          <a:p>
            <a:r>
              <a:rPr lang="en-US" sz="1500" dirty="0"/>
              <a:t>label</a:t>
            </a:r>
          </a:p>
          <a:p>
            <a:pPr lvl="1"/>
            <a:r>
              <a:rPr lang="en-US" sz="1200" dirty="0"/>
              <a:t>Value to display in UI</a:t>
            </a:r>
          </a:p>
          <a:p>
            <a:pPr lvl="1"/>
            <a:r>
              <a:rPr lang="en-US" sz="1200" dirty="0"/>
              <a:t>Use displaykey </a:t>
            </a:r>
          </a:p>
          <a:p>
            <a:r>
              <a:rPr lang="en-US" sz="1500" dirty="0" err="1"/>
              <a:t>labelAbove</a:t>
            </a:r>
            <a:endParaRPr lang="en-US" sz="1500" dirty="0"/>
          </a:p>
          <a:p>
            <a:pPr lvl="1"/>
            <a:r>
              <a:rPr lang="en-US" sz="1200" dirty="0"/>
              <a:t>Affects label position</a:t>
            </a:r>
          </a:p>
          <a:p>
            <a:pPr lvl="1"/>
            <a:r>
              <a:rPr lang="en-US" sz="1350" dirty="0"/>
              <a:t>True is above</a:t>
            </a:r>
          </a:p>
          <a:p>
            <a:pPr lvl="1"/>
            <a:r>
              <a:rPr lang="en-US" sz="1350" dirty="0"/>
              <a:t>False is left of list view</a:t>
            </a:r>
          </a:p>
        </p:txBody>
      </p:sp>
      <p:pic>
        <p:nvPicPr>
          <p:cNvPr id="7176" name="Picture 8" descr="C:\Users\sluersen\AppData\Local\Temp\SNAGHTML1a04a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4400550" cy="39854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5716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185" y="685800"/>
            <a:ext cx="3921919" cy="9572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185" y="3879057"/>
            <a:ext cx="3921919" cy="96440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6185" y="2802732"/>
            <a:ext cx="3914775" cy="97869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6185" y="1740694"/>
            <a:ext cx="3929063" cy="96440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Properties: label and </a:t>
            </a:r>
            <a:r>
              <a:rPr lang="en-US" dirty="0" err="1"/>
              <a:t>labelAbove</a:t>
            </a:r>
            <a:endParaRPr lang="en-US" dirty="0"/>
          </a:p>
        </p:txBody>
      </p:sp>
      <p:sp>
        <p:nvSpPr>
          <p:cNvPr id="8" name="Content Placeholder 7"/>
          <p:cNvSpPr>
            <a:spLocks noGrp="1"/>
          </p:cNvSpPr>
          <p:nvPr>
            <p:ph sz="half" idx="1"/>
          </p:nvPr>
        </p:nvSpPr>
        <p:spPr/>
        <p:txBody>
          <a:bodyPr/>
          <a:lstStyle/>
          <a:p>
            <a:r>
              <a:rPr lang="en-US" dirty="0"/>
              <a:t>Default</a:t>
            </a:r>
          </a:p>
          <a:p>
            <a:pPr lvl="1"/>
            <a:r>
              <a:rPr lang="en-US" dirty="0"/>
              <a:t>No label</a:t>
            </a:r>
          </a:p>
          <a:p>
            <a:pPr lvl="1"/>
            <a:r>
              <a:rPr lang="en-US" dirty="0" err="1"/>
              <a:t>labelAbove</a:t>
            </a:r>
            <a:r>
              <a:rPr lang="en-US" dirty="0"/>
              <a:t>=true</a:t>
            </a:r>
            <a:br>
              <a:rPr lang="en-US" dirty="0"/>
            </a:br>
            <a:endParaRPr lang="en-US" dirty="0"/>
          </a:p>
          <a:p>
            <a:r>
              <a:rPr lang="en-US" dirty="0"/>
              <a:t>Offset</a:t>
            </a:r>
          </a:p>
          <a:p>
            <a:pPr lvl="1"/>
            <a:r>
              <a:rPr lang="en-US" dirty="0"/>
              <a:t>No label</a:t>
            </a:r>
          </a:p>
          <a:p>
            <a:pPr lvl="1"/>
            <a:r>
              <a:rPr lang="en-US" dirty="0" err="1"/>
              <a:t>labelAbove</a:t>
            </a:r>
            <a:r>
              <a:rPr lang="en-US" dirty="0"/>
              <a:t>=false</a:t>
            </a:r>
          </a:p>
          <a:p>
            <a:r>
              <a:rPr lang="en-US" dirty="0"/>
              <a:t>Above</a:t>
            </a:r>
          </a:p>
          <a:p>
            <a:pPr lvl="1"/>
            <a:r>
              <a:rPr lang="en-US" dirty="0"/>
              <a:t>label</a:t>
            </a:r>
          </a:p>
          <a:p>
            <a:pPr lvl="1"/>
            <a:r>
              <a:rPr lang="en-US" dirty="0" err="1"/>
              <a:t>labelAbove</a:t>
            </a:r>
            <a:r>
              <a:rPr lang="en-US" dirty="0"/>
              <a:t>=true</a:t>
            </a:r>
            <a:br>
              <a:rPr lang="en-US" dirty="0"/>
            </a:br>
            <a:endParaRPr lang="en-US" dirty="0"/>
          </a:p>
          <a:p>
            <a:r>
              <a:rPr lang="en-US" dirty="0"/>
              <a:t>Offset Above</a:t>
            </a:r>
          </a:p>
          <a:p>
            <a:pPr lvl="1"/>
            <a:r>
              <a:rPr lang="en-US" dirty="0"/>
              <a:t>label</a:t>
            </a:r>
          </a:p>
          <a:p>
            <a:pPr lvl="1"/>
            <a:r>
              <a:rPr lang="en-US" dirty="0" err="1"/>
              <a:t>labelAbove</a:t>
            </a:r>
            <a:r>
              <a:rPr lang="en-US" dirty="0"/>
              <a:t>=false</a:t>
            </a:r>
          </a:p>
          <a:p>
            <a:pPr lvl="1"/>
            <a:endParaRPr lang="en-US" dirty="0"/>
          </a:p>
        </p:txBody>
      </p:sp>
      <p:cxnSp>
        <p:nvCxnSpPr>
          <p:cNvPr id="19" name="Straight Arrow Connector 18"/>
          <p:cNvCxnSpPr/>
          <p:nvPr/>
        </p:nvCxnSpPr>
        <p:spPr bwMode="auto">
          <a:xfrm>
            <a:off x="3446145" y="2857500"/>
            <a:ext cx="4286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1" name="Straight Arrow Connector 20"/>
          <p:cNvCxnSpPr/>
          <p:nvPr/>
        </p:nvCxnSpPr>
        <p:spPr bwMode="auto">
          <a:xfrm>
            <a:off x="3726180" y="2171700"/>
            <a:ext cx="29718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2" name="Straight Arrow Connector 31"/>
          <p:cNvCxnSpPr/>
          <p:nvPr/>
        </p:nvCxnSpPr>
        <p:spPr bwMode="auto">
          <a:xfrm>
            <a:off x="3840480" y="4366974"/>
            <a:ext cx="50292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5" name="Straight Arrow Connector 34"/>
          <p:cNvCxnSpPr/>
          <p:nvPr/>
        </p:nvCxnSpPr>
        <p:spPr bwMode="auto">
          <a:xfrm>
            <a:off x="3429000" y="3943350"/>
            <a:ext cx="4286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709030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743450" y="2686050"/>
            <a:ext cx="2857500" cy="20574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defTabSz="685800">
              <a:spcBef>
                <a:spcPct val="50000"/>
              </a:spcBef>
              <a:spcAft>
                <a:spcPct val="30000"/>
              </a:spcAft>
              <a:buClr>
                <a:srgbClr val="FFFFFF"/>
              </a:buClr>
            </a:pPr>
            <a:endParaRPr lang="en-US" sz="1350" dirty="0">
              <a:solidFill>
                <a:srgbClr val="000000"/>
              </a:solidFill>
              <a:latin typeface="Arial"/>
            </a:endParaRPr>
          </a:p>
        </p:txBody>
      </p:sp>
      <p:sp>
        <p:nvSpPr>
          <p:cNvPr id="80" name="Rounded Rectangle 79"/>
          <p:cNvSpPr/>
          <p:nvPr/>
        </p:nvSpPr>
        <p:spPr bwMode="auto">
          <a:xfrm>
            <a:off x="1564521" y="2686050"/>
            <a:ext cx="2721729" cy="20574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defTabSz="685800">
              <a:spcBef>
                <a:spcPct val="50000"/>
              </a:spcBef>
              <a:spcAft>
                <a:spcPct val="30000"/>
              </a:spcAft>
              <a:buClr>
                <a:srgbClr val="FFFFFF"/>
              </a:buClr>
            </a:pPr>
            <a:endParaRPr lang="en-US" sz="1350" dirty="0">
              <a:solidFill>
                <a:srgbClr val="000000"/>
              </a:solidFill>
              <a:latin typeface="Arial"/>
            </a:endParaRPr>
          </a:p>
        </p:txBody>
      </p:sp>
      <p:sp>
        <p:nvSpPr>
          <p:cNvPr id="2" name="Title 1"/>
          <p:cNvSpPr>
            <a:spLocks noGrp="1"/>
          </p:cNvSpPr>
          <p:nvPr>
            <p:ph type="title"/>
          </p:nvPr>
        </p:nvSpPr>
        <p:spPr/>
        <p:txBody>
          <a:bodyPr/>
          <a:lstStyle/>
          <a:p>
            <a:r>
              <a:rPr lang="en-US" dirty="0"/>
              <a:t>Step 4: Deploy PCFs</a:t>
            </a:r>
          </a:p>
        </p:txBody>
      </p:sp>
      <p:sp>
        <p:nvSpPr>
          <p:cNvPr id="6" name="Subtitle 5"/>
          <p:cNvSpPr>
            <a:spLocks noGrp="1"/>
          </p:cNvSpPr>
          <p:nvPr>
            <p:ph type="subTitle" idx="10"/>
          </p:nvPr>
        </p:nvSpPr>
        <p:spPr/>
        <p:txBody>
          <a:bodyPr/>
          <a:lstStyle/>
          <a:p>
            <a:r>
              <a:rPr lang="en-US" dirty="0"/>
              <a:t>Restart Server</a:t>
            </a:r>
          </a:p>
        </p:txBody>
      </p:sp>
      <p:sp>
        <p:nvSpPr>
          <p:cNvPr id="7" name="Text Placeholder 6"/>
          <p:cNvSpPr>
            <a:spLocks noGrp="1"/>
          </p:cNvSpPr>
          <p:nvPr>
            <p:ph type="body" sz="quarter" idx="11"/>
          </p:nvPr>
        </p:nvSpPr>
        <p:spPr/>
        <p:txBody>
          <a:bodyPr/>
          <a:lstStyle/>
          <a:p>
            <a:r>
              <a:rPr lang="en-US" dirty="0"/>
              <a:t>Reload PCFs </a:t>
            </a:r>
          </a:p>
          <a:p>
            <a:endParaRPr lang="en-US" dirty="0"/>
          </a:p>
        </p:txBody>
      </p:sp>
      <p:sp>
        <p:nvSpPr>
          <p:cNvPr id="5" name="Content Placeholder 4"/>
          <p:cNvSpPr>
            <a:spLocks noGrp="1"/>
          </p:cNvSpPr>
          <p:nvPr>
            <p:ph sz="half" idx="2"/>
          </p:nvPr>
        </p:nvSpPr>
        <p:spPr>
          <a:xfrm>
            <a:off x="4708922" y="1314450"/>
            <a:ext cx="3292078" cy="3477816"/>
          </a:xfrm>
        </p:spPr>
        <p:txBody>
          <a:bodyPr/>
          <a:lstStyle/>
          <a:p>
            <a:r>
              <a:rPr lang="en-US" dirty="0"/>
              <a:t>ALT+SHIFT+L</a:t>
            </a:r>
          </a:p>
          <a:p>
            <a:pPr lvl="1"/>
            <a:r>
              <a:rPr lang="en-US" dirty="0"/>
              <a:t>Internal debug tools enabled</a:t>
            </a:r>
          </a:p>
          <a:p>
            <a:pPr algn="just"/>
            <a:r>
              <a:rPr lang="en-US" dirty="0"/>
              <a:t>Internal Tools</a:t>
            </a:r>
          </a:p>
          <a:p>
            <a:pPr lvl="1" algn="just"/>
            <a:r>
              <a:rPr lang="en-US" dirty="0"/>
              <a:t>Reload </a:t>
            </a:r>
            <a:r>
              <a:rPr lang="en-US" dirty="0">
                <a:sym typeface="Wingdings"/>
              </a:rPr>
              <a:t></a:t>
            </a:r>
            <a:r>
              <a:rPr lang="en-US" dirty="0"/>
              <a:t> Reload PCF Files</a:t>
            </a:r>
          </a:p>
        </p:txBody>
      </p:sp>
      <p:sp>
        <p:nvSpPr>
          <p:cNvPr id="4" name="Content Placeholder 3"/>
          <p:cNvSpPr>
            <a:spLocks noGrp="1"/>
          </p:cNvSpPr>
          <p:nvPr>
            <p:ph sz="half" idx="1"/>
          </p:nvPr>
        </p:nvSpPr>
        <p:spPr>
          <a:xfrm>
            <a:off x="1532335" y="1314450"/>
            <a:ext cx="2753915" cy="3477816"/>
          </a:xfrm>
        </p:spPr>
        <p:txBody>
          <a:bodyPr/>
          <a:lstStyle/>
          <a:p>
            <a:r>
              <a:rPr lang="en-US" dirty="0"/>
              <a:t>PCFs read at server startup</a:t>
            </a:r>
          </a:p>
        </p:txBody>
      </p:sp>
      <p:grpSp>
        <p:nvGrpSpPr>
          <p:cNvPr id="28" name="Group 27"/>
          <p:cNvGrpSpPr/>
          <p:nvPr/>
        </p:nvGrpSpPr>
        <p:grpSpPr>
          <a:xfrm>
            <a:off x="2731258" y="2864542"/>
            <a:ext cx="1501772" cy="1548695"/>
            <a:chOff x="513497" y="4267200"/>
            <a:chExt cx="2002363" cy="2064926"/>
          </a:xfrm>
        </p:grpSpPr>
        <p:sp>
          <p:nvSpPr>
            <p:cNvPr id="29" name="Rectangle 28"/>
            <p:cNvSpPr/>
            <p:nvPr/>
          </p:nvSpPr>
          <p:spPr>
            <a:xfrm>
              <a:off x="513497" y="5716573"/>
              <a:ext cx="2002363" cy="615553"/>
            </a:xfrm>
            <a:prstGeom prst="rect">
              <a:avLst/>
            </a:prstGeom>
          </p:spPr>
          <p:txBody>
            <a:bodyPr wrap="square">
              <a:spAutoFit/>
            </a:bodyPr>
            <a:lstStyle/>
            <a:p>
              <a:pPr algn="ctr" defTabSz="685800"/>
              <a:r>
                <a:rPr lang="en-US" sz="1200" b="1" dirty="0">
                  <a:solidFill>
                    <a:srgbClr val="000000"/>
                  </a:solidFill>
                  <a:latin typeface="Arial"/>
                </a:rPr>
                <a:t>List View Panel </a:t>
              </a:r>
              <a:br>
                <a:rPr lang="en-US" sz="1200" b="1" dirty="0">
                  <a:solidFill>
                    <a:srgbClr val="000000"/>
                  </a:solidFill>
                  <a:latin typeface="Arial"/>
                </a:rPr>
              </a:br>
              <a:r>
                <a:rPr lang="en-US" sz="1200" b="1" dirty="0">
                  <a:solidFill>
                    <a:srgbClr val="000000"/>
                  </a:solidFill>
                  <a:latin typeface="Arial"/>
                </a:rPr>
                <a:t>PCF</a:t>
              </a: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5978254" y="2864542"/>
            <a:ext cx="1501772" cy="1548695"/>
            <a:chOff x="513497" y="4267200"/>
            <a:chExt cx="2002363" cy="2064926"/>
          </a:xfrm>
        </p:grpSpPr>
        <p:sp>
          <p:nvSpPr>
            <p:cNvPr id="32" name="Rectangle 31"/>
            <p:cNvSpPr/>
            <p:nvPr/>
          </p:nvSpPr>
          <p:spPr>
            <a:xfrm>
              <a:off x="513497" y="5716573"/>
              <a:ext cx="2002363" cy="615553"/>
            </a:xfrm>
            <a:prstGeom prst="rect">
              <a:avLst/>
            </a:prstGeom>
          </p:spPr>
          <p:txBody>
            <a:bodyPr wrap="square">
              <a:spAutoFit/>
            </a:bodyPr>
            <a:lstStyle/>
            <a:p>
              <a:pPr algn="ctr" defTabSz="685800"/>
              <a:r>
                <a:rPr lang="en-US" sz="1200" b="1" dirty="0">
                  <a:solidFill>
                    <a:srgbClr val="000000"/>
                  </a:solidFill>
                  <a:latin typeface="Arial"/>
                </a:rPr>
                <a:t>List View Panel </a:t>
              </a:r>
              <a:br>
                <a:rPr lang="en-US" sz="1200" b="1" dirty="0">
                  <a:solidFill>
                    <a:srgbClr val="000000"/>
                  </a:solidFill>
                  <a:latin typeface="Arial"/>
                </a:rPr>
              </a:br>
              <a:r>
                <a:rPr lang="en-US" sz="1200" b="1" dirty="0">
                  <a:solidFill>
                    <a:srgbClr val="000000"/>
                  </a:solidFill>
                  <a:latin typeface="Arial"/>
                </a:rPr>
                <a:t>PCF</a:t>
              </a: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1674366" y="2864543"/>
            <a:ext cx="1178266" cy="1632140"/>
            <a:chOff x="-2090905" y="3819389"/>
            <a:chExt cx="1571021" cy="2176186"/>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61775"/>
            </a:xfrm>
            <a:prstGeom prst="rect">
              <a:avLst/>
            </a:prstGeom>
          </p:spPr>
          <p:txBody>
            <a:bodyPr wrap="square">
              <a:spAutoFit/>
            </a:bodyPr>
            <a:lstStyle/>
            <a:p>
              <a:pPr algn="ctr" defTabSz="685800"/>
              <a:r>
                <a:rPr lang="en-US" sz="1200" b="1" dirty="0">
                  <a:solidFill>
                    <a:srgbClr val="000000"/>
                  </a:solidFill>
                  <a:latin typeface="Arial"/>
                </a:rPr>
                <a:t>Page Configuration File</a:t>
              </a:r>
            </a:p>
          </p:txBody>
        </p:sp>
      </p:grpSp>
      <p:grpSp>
        <p:nvGrpSpPr>
          <p:cNvPr id="25" name="Group 24"/>
          <p:cNvGrpSpPr/>
          <p:nvPr/>
        </p:nvGrpSpPr>
        <p:grpSpPr>
          <a:xfrm>
            <a:off x="4879635" y="2864543"/>
            <a:ext cx="1178266" cy="1632140"/>
            <a:chOff x="-2090905" y="3819389"/>
            <a:chExt cx="1571021" cy="2176186"/>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61775"/>
            </a:xfrm>
            <a:prstGeom prst="rect">
              <a:avLst/>
            </a:prstGeom>
          </p:spPr>
          <p:txBody>
            <a:bodyPr wrap="square">
              <a:spAutoFit/>
            </a:bodyPr>
            <a:lstStyle/>
            <a:p>
              <a:pPr algn="ctr" defTabSz="685800"/>
              <a:r>
                <a:rPr lang="en-US" sz="1200" b="1" dirty="0">
                  <a:solidFill>
                    <a:srgbClr val="000000"/>
                  </a:solidFill>
                  <a:latin typeface="Arial"/>
                </a:rPr>
                <a:t>Page Configuration File</a:t>
              </a:r>
            </a:p>
          </p:txBody>
        </p:sp>
      </p:grpSp>
    </p:spTree>
    <p:extLst>
      <p:ext uri="{BB962C8B-B14F-4D97-AF65-F5344CB8AC3E}">
        <p14:creationId xmlns:p14="http://schemas.microsoft.com/office/powerpoint/2010/main" val="30610856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p>
        </p:txBody>
      </p:sp>
      <p:sp>
        <p:nvSpPr>
          <p:cNvPr id="3" name="Content Placeholder 2"/>
          <p:cNvSpPr>
            <a:spLocks noGrp="1"/>
          </p:cNvSpPr>
          <p:nvPr>
            <p:ph sz="half" idx="2"/>
          </p:nvPr>
        </p:nvSpPr>
        <p:spPr>
          <a:xfrm>
            <a:off x="6259046" y="1983998"/>
            <a:ext cx="2217420" cy="2792024"/>
          </a:xfrm>
        </p:spPr>
        <p:txBody>
          <a:bodyPr/>
          <a:lstStyle/>
          <a:p>
            <a:r>
              <a:rPr lang="en-US" dirty="0"/>
              <a:t>A </a:t>
            </a:r>
            <a:r>
              <a:rPr lang="en-US" b="1" dirty="0"/>
              <a:t>container widget</a:t>
            </a:r>
            <a:r>
              <a:rPr lang="en-US" dirty="0"/>
              <a:t> is a collection of atomic widgets and/or other container widgets</a:t>
            </a:r>
          </a:p>
          <a:p>
            <a:r>
              <a:rPr lang="en-US" dirty="0"/>
              <a:t>Organizes data and functionality into logical groups</a:t>
            </a:r>
          </a:p>
          <a:p>
            <a:endParaRPr lang="en-US" dirty="0"/>
          </a:p>
        </p:txBody>
      </p:sp>
      <p:sp>
        <p:nvSpPr>
          <p:cNvPr id="13" name="Freeform 12"/>
          <p:cNvSpPr/>
          <p:nvPr/>
        </p:nvSpPr>
        <p:spPr>
          <a:xfrm>
            <a:off x="4569505" y="934027"/>
            <a:ext cx="1597709" cy="374900"/>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165636" y="1712787"/>
            <a:ext cx="1143178" cy="287458"/>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9986" y="1712787"/>
            <a:ext cx="845650" cy="287458"/>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869" y="948776"/>
            <a:ext cx="1592702" cy="374892"/>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4117299" y="489421"/>
            <a:ext cx="904411" cy="429859"/>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PCF Element</a:t>
            </a:r>
          </a:p>
        </p:txBody>
      </p:sp>
      <p:sp>
        <p:nvSpPr>
          <p:cNvPr id="27" name="Freeform 26"/>
          <p:cNvSpPr/>
          <p:nvPr/>
        </p:nvSpPr>
        <p:spPr>
          <a:xfrm>
            <a:off x="2008401" y="1485897"/>
            <a:ext cx="904411" cy="22688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Widget</a:t>
            </a:r>
          </a:p>
        </p:txBody>
      </p:sp>
      <p:sp>
        <p:nvSpPr>
          <p:cNvPr id="28" name="Freeform 27"/>
          <p:cNvSpPr/>
          <p:nvPr/>
        </p:nvSpPr>
        <p:spPr>
          <a:xfrm>
            <a:off x="733818" y="2073988"/>
            <a:ext cx="1260824" cy="22688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Atomic Widget</a:t>
            </a:r>
          </a:p>
        </p:txBody>
      </p:sp>
      <p:sp>
        <p:nvSpPr>
          <p:cNvPr id="32" name="Freeform 31"/>
          <p:cNvSpPr/>
          <p:nvPr/>
        </p:nvSpPr>
        <p:spPr>
          <a:xfrm>
            <a:off x="2935603" y="2118229"/>
            <a:ext cx="1542825" cy="22688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Container Widget</a:t>
            </a:r>
          </a:p>
        </p:txBody>
      </p:sp>
      <p:sp>
        <p:nvSpPr>
          <p:cNvPr id="33" name="Freeform 32"/>
          <p:cNvSpPr/>
          <p:nvPr/>
        </p:nvSpPr>
        <p:spPr>
          <a:xfrm>
            <a:off x="4039268" y="2468177"/>
            <a:ext cx="1542825" cy="22688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Screen</a:t>
            </a:r>
          </a:p>
        </p:txBody>
      </p:sp>
      <p:sp>
        <p:nvSpPr>
          <p:cNvPr id="34" name="Freeform 33"/>
          <p:cNvSpPr/>
          <p:nvPr/>
        </p:nvSpPr>
        <p:spPr>
          <a:xfrm>
            <a:off x="4039268" y="2868224"/>
            <a:ext cx="1542825" cy="22688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Input Set</a:t>
            </a:r>
          </a:p>
        </p:txBody>
      </p:sp>
      <p:sp>
        <p:nvSpPr>
          <p:cNvPr id="35" name="Freeform 34"/>
          <p:cNvSpPr/>
          <p:nvPr/>
        </p:nvSpPr>
        <p:spPr>
          <a:xfrm>
            <a:off x="4039036" y="3266566"/>
            <a:ext cx="1542825" cy="22688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Card View Panel</a:t>
            </a:r>
          </a:p>
        </p:txBody>
      </p:sp>
      <p:sp>
        <p:nvSpPr>
          <p:cNvPr id="36" name="Freeform 35"/>
          <p:cNvSpPr/>
          <p:nvPr/>
        </p:nvSpPr>
        <p:spPr>
          <a:xfrm>
            <a:off x="4038803" y="3671960"/>
            <a:ext cx="1542825" cy="22688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Detail View Panel</a:t>
            </a:r>
          </a:p>
        </p:txBody>
      </p:sp>
      <p:sp>
        <p:nvSpPr>
          <p:cNvPr id="37" name="Freeform 36"/>
          <p:cNvSpPr/>
          <p:nvPr/>
        </p:nvSpPr>
        <p:spPr>
          <a:xfrm>
            <a:off x="4038571" y="4060100"/>
            <a:ext cx="1542825" cy="22688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List Detail Panel</a:t>
            </a:r>
          </a:p>
        </p:txBody>
      </p:sp>
      <p:sp>
        <p:nvSpPr>
          <p:cNvPr id="38" name="Freeform 37"/>
          <p:cNvSpPr/>
          <p:nvPr/>
        </p:nvSpPr>
        <p:spPr>
          <a:xfrm>
            <a:off x="4075553" y="4475696"/>
            <a:ext cx="1542825" cy="22688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85800"/>
            <a:r>
              <a:rPr lang="en-US" sz="1350" b="1" dirty="0">
                <a:solidFill>
                  <a:srgbClr val="000000">
                    <a:hueOff val="0"/>
                    <a:satOff val="0"/>
                    <a:lumOff val="0"/>
                    <a:alphaOff val="0"/>
                  </a:srgbClr>
                </a:solidFill>
                <a:latin typeface="Arial"/>
              </a:rPr>
              <a:t>List View Panel</a:t>
            </a:r>
          </a:p>
        </p:txBody>
      </p:sp>
      <p:sp>
        <p:nvSpPr>
          <p:cNvPr id="39" name="Freeform 38"/>
          <p:cNvSpPr/>
          <p:nvPr/>
        </p:nvSpPr>
        <p:spPr>
          <a:xfrm>
            <a:off x="6259046" y="1471986"/>
            <a:ext cx="904411" cy="249578"/>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8573" tIns="8573" rIns="8573" bIns="8573" numCol="1" spcCol="1270" anchor="ctr" anchorCtr="0">
            <a:noAutofit/>
          </a:bodyPr>
          <a:lstStyle/>
          <a:p>
            <a:pPr algn="ctr" defTabSz="600075">
              <a:lnSpc>
                <a:spcPct val="90000"/>
              </a:lnSpc>
              <a:spcBef>
                <a:spcPct val="0"/>
              </a:spcBef>
              <a:spcAft>
                <a:spcPct val="35000"/>
              </a:spcAft>
            </a:pPr>
            <a:r>
              <a:rPr lang="en-US" sz="1350" b="1" dirty="0">
                <a:solidFill>
                  <a:srgbClr val="000000">
                    <a:hueOff val="0"/>
                    <a:satOff val="0"/>
                    <a:lumOff val="0"/>
                    <a:alphaOff val="0"/>
                  </a:srgbClr>
                </a:solidFill>
                <a:latin typeface="Arial"/>
              </a:rPr>
              <a:t>Location</a:t>
            </a:r>
          </a:p>
        </p:txBody>
      </p:sp>
      <p:cxnSp>
        <p:nvCxnSpPr>
          <p:cNvPr id="23" name="Straight Connector 22"/>
          <p:cNvCxnSpPr/>
          <p:nvPr/>
        </p:nvCxnSpPr>
        <p:spPr bwMode="auto">
          <a:xfrm>
            <a:off x="3308814" y="2345118"/>
            <a:ext cx="0" cy="22440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bwMode="auto">
          <a:xfrm>
            <a:off x="3317714" y="4589140"/>
            <a:ext cx="7586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bwMode="auto">
          <a:xfrm>
            <a:off x="3307886" y="4181100"/>
            <a:ext cx="7586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bwMode="auto">
          <a:xfrm>
            <a:off x="3307883" y="3812396"/>
            <a:ext cx="7586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bwMode="auto">
          <a:xfrm>
            <a:off x="3293137" y="3399433"/>
            <a:ext cx="7586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bwMode="auto">
          <a:xfrm>
            <a:off x="3307886" y="2986478"/>
            <a:ext cx="7586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bwMode="auto">
          <a:xfrm>
            <a:off x="3307886" y="2588273"/>
            <a:ext cx="7586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384969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list view panels</a:t>
            </a:r>
          </a:p>
          <a:p>
            <a:pPr lvl="1"/>
            <a:r>
              <a:rPr lang="en-US" dirty="0"/>
              <a:t>Create a new list view panel</a:t>
            </a:r>
          </a:p>
          <a:p>
            <a:pPr lvl="1"/>
            <a:r>
              <a:rPr lang="en-US" dirty="0"/>
              <a:t>Create and modify row iterator, row, and cell widgets</a:t>
            </a:r>
          </a:p>
          <a:p>
            <a:pPr lvl="1"/>
            <a:r>
              <a:rPr lang="en-US" dirty="0"/>
              <a:t>Reference list view panels</a:t>
            </a:r>
          </a:p>
          <a:p>
            <a:pPr lvl="1"/>
            <a:endParaRPr lang="en-US" dirty="0"/>
          </a:p>
        </p:txBody>
      </p:sp>
    </p:spTree>
    <p:extLst>
      <p:ext uri="{BB962C8B-B14F-4D97-AF65-F5344CB8AC3E}">
        <p14:creationId xmlns:p14="http://schemas.microsoft.com/office/powerpoint/2010/main" val="149737972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Demo</a:t>
            </a:r>
          </a:p>
        </p:txBody>
      </p:sp>
    </p:spTree>
    <p:extLst>
      <p:ext uri="{BB962C8B-B14F-4D97-AF65-F5344CB8AC3E}">
        <p14:creationId xmlns:p14="http://schemas.microsoft.com/office/powerpoint/2010/main" val="3705657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D35F0-FA1B-41DF-BFE9-B99B309A61C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41761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Lab</a:t>
            </a:r>
          </a:p>
        </p:txBody>
      </p:sp>
    </p:spTree>
    <p:extLst>
      <p:ext uri="{BB962C8B-B14F-4D97-AF65-F5344CB8AC3E}">
        <p14:creationId xmlns:p14="http://schemas.microsoft.com/office/powerpoint/2010/main" val="2964994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D8F0C4-E8CE-4FC0-BAE2-3356A29896A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098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Review</a:t>
            </a:r>
          </a:p>
        </p:txBody>
      </p:sp>
    </p:spTree>
    <p:extLst>
      <p:ext uri="{BB962C8B-B14F-4D97-AF65-F5344CB8AC3E}">
        <p14:creationId xmlns:p14="http://schemas.microsoft.com/office/powerpoint/2010/main" val="865597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 list view panel:</a:t>
            </a:r>
          </a:p>
          <a:p>
            <a:pPr marL="642938" lvl="1" indent="-342900">
              <a:buFont typeface="+mj-lt"/>
              <a:buAutoNum type="alphaLcParenR"/>
            </a:pPr>
            <a:r>
              <a:rPr lang="en-US" dirty="0"/>
              <a:t>What type of widget displays individual fields of data?</a:t>
            </a:r>
          </a:p>
          <a:p>
            <a:pPr marL="642938" lvl="1" indent="-342900">
              <a:buFont typeface="+mj-lt"/>
              <a:buAutoNum type="alphaLcParenR"/>
            </a:pPr>
            <a:r>
              <a:rPr lang="en-US" dirty="0"/>
              <a:t>What type of widget organizes the individual fields of data?</a:t>
            </a:r>
          </a:p>
          <a:p>
            <a:r>
              <a:rPr lang="en-US" dirty="0"/>
              <a:t>Assume you have a list view panel  with "anABContact" as the root object. The list view panel displays the contact's addresses.</a:t>
            </a:r>
          </a:p>
          <a:p>
            <a:pPr marL="642938" lvl="1" indent="-342900">
              <a:buFont typeface="+mj-lt"/>
              <a:buAutoNum type="alphaLcParenR"/>
            </a:pPr>
            <a:r>
              <a:rPr lang="en-US" dirty="0"/>
              <a:t>What would the row iterator's "value" property be set to?</a:t>
            </a:r>
          </a:p>
          <a:p>
            <a:pPr marL="642938" lvl="1" indent="-342900">
              <a:buFont typeface="+mj-lt"/>
              <a:buAutoNum type="alphaLcParenR"/>
            </a:pPr>
            <a:r>
              <a:rPr lang="en-US" dirty="0"/>
              <a:t>What would the row iterator's "element name" be set to?</a:t>
            </a:r>
          </a:p>
          <a:p>
            <a:pPr marL="642938" lvl="1" indent="-342900">
              <a:buFont typeface="+mj-lt"/>
              <a:buAutoNum type="alphaLcParenR"/>
            </a:pPr>
            <a:r>
              <a:rPr lang="en-US" dirty="0"/>
              <a:t>What other widgets would make use of the element name?</a:t>
            </a:r>
          </a:p>
          <a:p>
            <a:r>
              <a:rPr lang="en-US" dirty="0"/>
              <a:t>A list view typically needs a toolbar, even if it is read-only. Why?</a:t>
            </a:r>
          </a:p>
          <a:p>
            <a:r>
              <a:rPr lang="en-US" dirty="0"/>
              <a:t>In what way is embedding a list view panel in a detail view panel different from embedding a list view panel in a screen?</a:t>
            </a:r>
          </a:p>
          <a:p>
            <a:endParaRPr lang="en-US" dirty="0"/>
          </a:p>
        </p:txBody>
      </p:sp>
    </p:spTree>
    <p:extLst>
      <p:ext uri="{BB962C8B-B14F-4D97-AF65-F5344CB8AC3E}">
        <p14:creationId xmlns:p14="http://schemas.microsoft.com/office/powerpoint/2010/main" val="48875535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57065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28788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panels</a:t>
            </a:r>
          </a:p>
        </p:txBody>
      </p:sp>
      <p:sp>
        <p:nvSpPr>
          <p:cNvPr id="4" name="Content Placeholder 3"/>
          <p:cNvSpPr>
            <a:spLocks noGrp="1"/>
          </p:cNvSpPr>
          <p:nvPr>
            <p:ph idx="1"/>
          </p:nvPr>
        </p:nvSpPr>
        <p:spPr/>
        <p:txBody>
          <a:bodyPr/>
          <a:lstStyle/>
          <a:p>
            <a:r>
              <a:rPr lang="en-US" dirty="0"/>
              <a:t>A </a:t>
            </a:r>
            <a:r>
              <a:rPr lang="en-US" b="1" dirty="0"/>
              <a:t>list view</a:t>
            </a:r>
            <a:r>
              <a:rPr lang="en-US" dirty="0"/>
              <a:t> </a:t>
            </a:r>
            <a:r>
              <a:rPr lang="en-US" b="1" dirty="0"/>
              <a:t>panel</a:t>
            </a:r>
            <a:r>
              <a:rPr lang="en-US" dirty="0"/>
              <a:t> is a container widget that often displays a set of rows that are related to one object or one query</a:t>
            </a:r>
          </a:p>
          <a:p>
            <a:r>
              <a:rPr lang="en-US" dirty="0"/>
              <a:t>Often referred as List view</a:t>
            </a:r>
          </a:p>
          <a:p>
            <a:r>
              <a:rPr lang="en-US" dirty="0"/>
              <a:t>Users can view and, in some cases, edit the data</a:t>
            </a:r>
          </a:p>
          <a:p>
            <a:endParaRPr lang="en-US"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4522364" cy="168666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1543051" y="1115163"/>
            <a:ext cx="4547651" cy="1230169"/>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sp>
        <p:nvSpPr>
          <p:cNvPr id="14" name="Rounded Rectangle 13"/>
          <p:cNvSpPr/>
          <p:nvPr/>
        </p:nvSpPr>
        <p:spPr bwMode="auto">
          <a:xfrm>
            <a:off x="4298315" y="886563"/>
            <a:ext cx="1885950" cy="28575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dirty="0">
                <a:solidFill>
                  <a:srgbClr val="000000"/>
                </a:solidFill>
                <a:latin typeface="Arial"/>
              </a:rPr>
              <a:t>ABContactHistoryLV</a:t>
            </a:r>
          </a:p>
        </p:txBody>
      </p:sp>
    </p:spTree>
    <p:extLst>
      <p:ext uri="{BB962C8B-B14F-4D97-AF65-F5344CB8AC3E}">
        <p14:creationId xmlns:p14="http://schemas.microsoft.com/office/powerpoint/2010/main" val="1572566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335" y="2028087"/>
            <a:ext cx="4522364" cy="168666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3188335" y="2457450"/>
            <a:ext cx="4547651" cy="1230169"/>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sp>
        <p:nvSpPr>
          <p:cNvPr id="35" name="Rounded Rectangle 34"/>
          <p:cNvSpPr/>
          <p:nvPr/>
        </p:nvSpPr>
        <p:spPr bwMode="auto">
          <a:xfrm>
            <a:off x="3257550" y="2788229"/>
            <a:ext cx="4313815" cy="824344"/>
          </a:xfrm>
          <a:prstGeom prst="roundRect">
            <a:avLst>
              <a:gd name="adj" fmla="val 2870"/>
            </a:avLst>
          </a:prstGeom>
          <a:noFill/>
          <a:ln w="28575" algn="ctr">
            <a:solidFill>
              <a:schemeClr val="accent6">
                <a:lumMod val="60000"/>
                <a:lumOff val="4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000000"/>
              </a:solidFill>
              <a:latin typeface="Arial"/>
            </a:endParaRPr>
          </a:p>
        </p:txBody>
      </p:sp>
      <p:cxnSp>
        <p:nvCxnSpPr>
          <p:cNvPr id="42" name="Elbow Connector 41"/>
          <p:cNvCxnSpPr>
            <a:stCxn id="71" idx="2"/>
          </p:cNvCxnSpPr>
          <p:nvPr/>
        </p:nvCxnSpPr>
        <p:spPr bwMode="auto">
          <a:xfrm rot="16200000" flipH="1">
            <a:off x="2062292" y="1388556"/>
            <a:ext cx="914400" cy="1337689"/>
          </a:xfrm>
          <a:prstGeom prst="bentConnector2">
            <a:avLst/>
          </a:prstGeom>
          <a:noFill/>
          <a:ln w="28575" algn="ctr">
            <a:solidFill>
              <a:schemeClr val="accent6">
                <a:lumMod val="75000"/>
              </a:schemeClr>
            </a:solidFill>
            <a:round/>
            <a:headEnd/>
            <a:tailEnd type="arrow" w="lg" len="med"/>
          </a:ln>
          <a:effectLst>
            <a:outerShdw blurRad="50800" dist="38100" dir="2700000" algn="tl" rotWithShape="0">
              <a:prstClr val="black">
                <a:alpha val="40000"/>
              </a:prstClr>
            </a:outerShdw>
          </a:effectLst>
        </p:spPr>
      </p:cxnSp>
      <p:cxnSp>
        <p:nvCxnSpPr>
          <p:cNvPr id="30" name="Elbow Connector 29"/>
          <p:cNvCxnSpPr>
            <a:stCxn id="72" idx="2"/>
          </p:cNvCxnSpPr>
          <p:nvPr/>
        </p:nvCxnSpPr>
        <p:spPr bwMode="auto">
          <a:xfrm rot="16200000" flipH="1">
            <a:off x="2562164" y="2143351"/>
            <a:ext cx="762164" cy="704561"/>
          </a:xfrm>
          <a:prstGeom prst="bentConnector2">
            <a:avLst/>
          </a:prstGeom>
          <a:noFill/>
          <a:ln w="28575" algn="ctr">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p:spPr>
      </p:cxnSp>
      <p:pic>
        <p:nvPicPr>
          <p:cNvPr id="71" name="pic Obje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7372" y="857250"/>
            <a:ext cx="646551"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List view panel root objects</a:t>
            </a:r>
            <a:endParaRPr lang="en-US" dirty="0"/>
          </a:p>
        </p:txBody>
      </p:sp>
      <p:sp>
        <p:nvSpPr>
          <p:cNvPr id="4" name="Content Placeholder 3"/>
          <p:cNvSpPr>
            <a:spLocks noGrp="1"/>
          </p:cNvSpPr>
          <p:nvPr>
            <p:ph sz="half" idx="2"/>
          </p:nvPr>
        </p:nvSpPr>
        <p:spPr>
          <a:xfrm>
            <a:off x="5372100" y="685800"/>
            <a:ext cx="2388870" cy="2743200"/>
          </a:xfrm>
        </p:spPr>
        <p:txBody>
          <a:bodyPr/>
          <a:lstStyle/>
          <a:p>
            <a:r>
              <a:rPr lang="en-US" dirty="0"/>
              <a:t>Container widgets often have one </a:t>
            </a:r>
            <a:br>
              <a:rPr lang="en-US" dirty="0"/>
            </a:br>
            <a:r>
              <a:rPr lang="en-US" dirty="0"/>
              <a:t>root object</a:t>
            </a:r>
          </a:p>
        </p:txBody>
      </p:sp>
      <p:sp>
        <p:nvSpPr>
          <p:cNvPr id="3" name="Content Placeholder 2"/>
          <p:cNvSpPr>
            <a:spLocks noGrp="1"/>
          </p:cNvSpPr>
          <p:nvPr>
            <p:ph idx="10"/>
          </p:nvPr>
        </p:nvSpPr>
        <p:spPr>
          <a:xfrm>
            <a:off x="1533906" y="3943350"/>
            <a:ext cx="6240780" cy="857250"/>
          </a:xfrm>
        </p:spPr>
        <p:txBody>
          <a:bodyPr/>
          <a:lstStyle/>
          <a:p>
            <a:r>
              <a:rPr lang="en-US" dirty="0"/>
              <a:t>A </a:t>
            </a:r>
            <a:r>
              <a:rPr lang="en-US" b="1" dirty="0"/>
              <a:t>list view panel </a:t>
            </a:r>
            <a:r>
              <a:rPr lang="en-US" dirty="0"/>
              <a:t>can display an array of objects that </a:t>
            </a:r>
            <a:br>
              <a:rPr lang="en-US" dirty="0"/>
            </a:br>
            <a:r>
              <a:rPr lang="en-US" dirty="0"/>
              <a:t>are associated with the root object</a:t>
            </a:r>
          </a:p>
          <a:p>
            <a:endParaRPr lang="en-US" dirty="0"/>
          </a:p>
          <a:p>
            <a:endParaRPr lang="en-US" dirty="0"/>
          </a:p>
        </p:txBody>
      </p:sp>
      <p:sp>
        <p:nvSpPr>
          <p:cNvPr id="9" name="Rounded Rectangle 8"/>
          <p:cNvSpPr/>
          <p:nvPr/>
        </p:nvSpPr>
        <p:spPr bwMode="auto">
          <a:xfrm>
            <a:off x="5943600" y="2228850"/>
            <a:ext cx="1885950" cy="28575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r>
              <a:rPr lang="en-US" sz="1350" dirty="0">
                <a:solidFill>
                  <a:srgbClr val="000000"/>
                </a:solidFill>
                <a:latin typeface="Arial"/>
              </a:rPr>
              <a:t>ABContactHistoryLV</a:t>
            </a:r>
          </a:p>
        </p:txBody>
      </p:sp>
      <p:sp>
        <p:nvSpPr>
          <p:cNvPr id="11" name="TextBox 10"/>
          <p:cNvSpPr txBox="1"/>
          <p:nvPr/>
        </p:nvSpPr>
        <p:spPr>
          <a:xfrm>
            <a:off x="1543050" y="682066"/>
            <a:ext cx="2686050" cy="175184"/>
          </a:xfrm>
          <a:prstGeom prst="rect">
            <a:avLst/>
          </a:prstGeom>
          <a:noFill/>
        </p:spPr>
        <p:txBody>
          <a:bodyPr wrap="square" rtlCol="0" anchor="ctr">
            <a:noAutofit/>
          </a:bodyPr>
          <a:lstStyle/>
          <a:p>
            <a:pPr defTabSz="685800"/>
            <a:r>
              <a:rPr lang="en-US" sz="1200" b="1" dirty="0">
                <a:solidFill>
                  <a:srgbClr val="000000"/>
                </a:solidFill>
                <a:latin typeface="Courier New" pitchFamily="49" charset="0"/>
                <a:cs typeface="Courier New" pitchFamily="49" charset="0"/>
              </a:rPr>
              <a:t>ABContact </a:t>
            </a:r>
            <a:r>
              <a:rPr lang="en-US" sz="1200" b="1" dirty="0">
                <a:solidFill>
                  <a:srgbClr val="000000"/>
                </a:solidFill>
                <a:latin typeface="Arial" pitchFamily="32" charset="0"/>
                <a:cs typeface="Arial" pitchFamily="32" charset="0"/>
              </a:rPr>
              <a:t>as  root object</a:t>
            </a:r>
          </a:p>
        </p:txBody>
      </p:sp>
      <p:cxnSp>
        <p:nvCxnSpPr>
          <p:cNvPr id="2048" name="Straight Connector 2047"/>
          <p:cNvCxnSpPr/>
          <p:nvPr/>
        </p:nvCxnSpPr>
        <p:spPr bwMode="auto">
          <a:xfrm>
            <a:off x="2000251" y="1314450"/>
            <a:ext cx="609431" cy="400050"/>
          </a:xfrm>
          <a:prstGeom prst="line">
            <a:avLst/>
          </a:prstGeom>
          <a:noFill/>
          <a:ln w="28575" cap="flat" cmpd="sng" algn="ctr">
            <a:solidFill>
              <a:schemeClr val="accent6">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72"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1580" y="1631536"/>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2980" y="1517236"/>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296" y="1265476"/>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2800351" y="1561297"/>
            <a:ext cx="1428749" cy="208331"/>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76" name="TextBox 75"/>
          <p:cNvSpPr txBox="1"/>
          <p:nvPr/>
        </p:nvSpPr>
        <p:spPr>
          <a:xfrm>
            <a:off x="2868897" y="1276677"/>
            <a:ext cx="1360203" cy="248477"/>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77" name="TextBox 76"/>
          <p:cNvSpPr txBox="1"/>
          <p:nvPr/>
        </p:nvSpPr>
        <p:spPr>
          <a:xfrm>
            <a:off x="2940481" y="988037"/>
            <a:ext cx="1288619" cy="228340"/>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6433185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view panel anatomy</a:t>
            </a:r>
            <a:endParaRPr lang="en-US" dirty="0"/>
          </a:p>
        </p:txBody>
      </p:sp>
      <p:sp>
        <p:nvSpPr>
          <p:cNvPr id="4" name="Content Placeholder 3"/>
          <p:cNvSpPr>
            <a:spLocks noGrp="1"/>
          </p:cNvSpPr>
          <p:nvPr>
            <p:ph idx="1"/>
          </p:nvPr>
        </p:nvSpPr>
        <p:spPr>
          <a:xfrm>
            <a:off x="496316" y="3293619"/>
            <a:ext cx="8318500" cy="1371600"/>
          </a:xfrm>
        </p:spPr>
        <p:txBody>
          <a:bodyPr/>
          <a:lstStyle/>
          <a:p>
            <a:r>
              <a:rPr lang="en-US" dirty="0"/>
              <a:t>Cell widgets display individual fields of data</a:t>
            </a:r>
          </a:p>
          <a:p>
            <a:r>
              <a:rPr lang="en-US" dirty="0"/>
              <a:t>Row widget organize cells</a:t>
            </a:r>
          </a:p>
          <a:p>
            <a:r>
              <a:rPr lang="en-US" dirty="0"/>
              <a:t>Entire structure generated by row iterator</a:t>
            </a:r>
          </a:p>
          <a:p>
            <a:endParaRPr lang="en-US" dirty="0"/>
          </a:p>
        </p:txBody>
      </p:sp>
      <p:pic>
        <p:nvPicPr>
          <p:cNvPr id="24" name="pic LV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036" y="685800"/>
            <a:ext cx="4522364" cy="168666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6" name="rec hid 1" hidden="1"/>
          <p:cNvSpPr/>
          <p:nvPr/>
        </p:nvSpPr>
        <p:spPr bwMode="auto">
          <a:xfrm>
            <a:off x="3421487" y="1482794"/>
            <a:ext cx="685801"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31" name="rec hid 2" hidden="1"/>
          <p:cNvSpPr/>
          <p:nvPr/>
        </p:nvSpPr>
        <p:spPr bwMode="auto">
          <a:xfrm>
            <a:off x="3421487" y="1736189"/>
            <a:ext cx="685800"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32" name="rec hid3" hidden="1"/>
          <p:cNvSpPr/>
          <p:nvPr/>
        </p:nvSpPr>
        <p:spPr bwMode="auto">
          <a:xfrm>
            <a:off x="3421487" y="2005494"/>
            <a:ext cx="685799"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40" name="txt Cell 1"/>
          <p:cNvSpPr txBox="1"/>
          <p:nvPr/>
        </p:nvSpPr>
        <p:spPr>
          <a:xfrm flipH="1">
            <a:off x="3371851" y="2546001"/>
            <a:ext cx="735437" cy="32509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Cells</a:t>
            </a:r>
          </a:p>
        </p:txBody>
      </p:sp>
      <p:cxnSp>
        <p:nvCxnSpPr>
          <p:cNvPr id="16" name="elb Cell 1-3"/>
          <p:cNvCxnSpPr>
            <a:stCxn id="40" idx="1"/>
            <a:endCxn id="32" idx="3"/>
          </p:cNvCxnSpPr>
          <p:nvPr/>
        </p:nvCxnSpPr>
        <p:spPr bwMode="auto">
          <a:xfrm flipH="1" flipV="1">
            <a:off x="4107286" y="2105689"/>
            <a:ext cx="2" cy="573581"/>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36" name="elb Cell 1-2"/>
          <p:cNvCxnSpPr>
            <a:stCxn id="40" idx="1"/>
            <a:endCxn id="31" idx="3"/>
          </p:cNvCxnSpPr>
          <p:nvPr/>
        </p:nvCxnSpPr>
        <p:spPr bwMode="auto">
          <a:xfrm flipH="1" flipV="1">
            <a:off x="4107286" y="1836384"/>
            <a:ext cx="2" cy="842886"/>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35" name="elb Cell 1-1"/>
          <p:cNvCxnSpPr>
            <a:stCxn id="40" idx="1"/>
            <a:endCxn id="26" idx="3"/>
          </p:cNvCxnSpPr>
          <p:nvPr/>
        </p:nvCxnSpPr>
        <p:spPr bwMode="auto">
          <a:xfrm flipH="1" flipV="1">
            <a:off x="4107288" y="1582989"/>
            <a:ext cx="1" cy="1096281"/>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10" name="txt Row 1"/>
          <p:cNvSpPr txBox="1"/>
          <p:nvPr/>
        </p:nvSpPr>
        <p:spPr>
          <a:xfrm>
            <a:off x="2330550" y="1457031"/>
            <a:ext cx="700244" cy="288030"/>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sp>
        <p:nvSpPr>
          <p:cNvPr id="68" name="txt Row 2"/>
          <p:cNvSpPr txBox="1"/>
          <p:nvPr/>
        </p:nvSpPr>
        <p:spPr>
          <a:xfrm>
            <a:off x="2335640" y="1745061"/>
            <a:ext cx="636162" cy="268686"/>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cxnSp>
        <p:nvCxnSpPr>
          <p:cNvPr id="2055" name="arw Row 1"/>
          <p:cNvCxnSpPr/>
          <p:nvPr/>
        </p:nvCxnSpPr>
        <p:spPr bwMode="auto">
          <a:xfrm flipV="1">
            <a:off x="2947071" y="1567524"/>
            <a:ext cx="424780" cy="1187"/>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cxnSp>
        <p:nvCxnSpPr>
          <p:cNvPr id="69" name="arw Row2"/>
          <p:cNvCxnSpPr/>
          <p:nvPr/>
        </p:nvCxnSpPr>
        <p:spPr bwMode="auto">
          <a:xfrm flipV="1">
            <a:off x="2947071" y="1855554"/>
            <a:ext cx="424780" cy="1187"/>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cxnSp>
        <p:nvCxnSpPr>
          <p:cNvPr id="27" name="arw Row 3"/>
          <p:cNvCxnSpPr/>
          <p:nvPr/>
        </p:nvCxnSpPr>
        <p:spPr bwMode="auto">
          <a:xfrm flipV="1">
            <a:off x="2947071" y="2125427"/>
            <a:ext cx="424780" cy="1187"/>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sp>
        <p:nvSpPr>
          <p:cNvPr id="25" name="txt Row 2"/>
          <p:cNvSpPr txBox="1"/>
          <p:nvPr/>
        </p:nvSpPr>
        <p:spPr>
          <a:xfrm>
            <a:off x="2335640" y="2016120"/>
            <a:ext cx="636162" cy="236769"/>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Row</a:t>
            </a:r>
          </a:p>
        </p:txBody>
      </p:sp>
      <p:sp>
        <p:nvSpPr>
          <p:cNvPr id="57" name="rec hid 1" hidden="1"/>
          <p:cNvSpPr/>
          <p:nvPr/>
        </p:nvSpPr>
        <p:spPr bwMode="auto">
          <a:xfrm>
            <a:off x="4335885" y="1485900"/>
            <a:ext cx="685801"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58" name="rec hid 2" hidden="1"/>
          <p:cNvSpPr/>
          <p:nvPr/>
        </p:nvSpPr>
        <p:spPr bwMode="auto">
          <a:xfrm>
            <a:off x="4335885" y="1739295"/>
            <a:ext cx="685800"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59" name="rec hid3" hidden="1"/>
          <p:cNvSpPr/>
          <p:nvPr/>
        </p:nvSpPr>
        <p:spPr bwMode="auto">
          <a:xfrm>
            <a:off x="4335886" y="2008601"/>
            <a:ext cx="685799"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60" name="txt Cell 2"/>
          <p:cNvSpPr txBox="1"/>
          <p:nvPr/>
        </p:nvSpPr>
        <p:spPr>
          <a:xfrm flipH="1">
            <a:off x="4409768" y="2549107"/>
            <a:ext cx="611919" cy="266539"/>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Cells</a:t>
            </a:r>
          </a:p>
        </p:txBody>
      </p:sp>
      <p:cxnSp>
        <p:nvCxnSpPr>
          <p:cNvPr id="61" name="elb Cell 2-3"/>
          <p:cNvCxnSpPr>
            <a:stCxn id="60" idx="1"/>
            <a:endCxn id="59" idx="3"/>
          </p:cNvCxnSpPr>
          <p:nvPr/>
        </p:nvCxnSpPr>
        <p:spPr bwMode="auto">
          <a:xfrm flipH="1" flipV="1">
            <a:off x="5021685" y="2108796"/>
            <a:ext cx="2" cy="573581"/>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62" name="elb Cell 2-2"/>
          <p:cNvCxnSpPr>
            <a:stCxn id="60" idx="1"/>
            <a:endCxn id="58" idx="3"/>
          </p:cNvCxnSpPr>
          <p:nvPr/>
        </p:nvCxnSpPr>
        <p:spPr bwMode="auto">
          <a:xfrm flipH="1" flipV="1">
            <a:off x="5021685" y="1839491"/>
            <a:ext cx="2" cy="842886"/>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63" name="elb Cell 2-1"/>
          <p:cNvCxnSpPr>
            <a:stCxn id="60" idx="1"/>
            <a:endCxn id="57" idx="3"/>
          </p:cNvCxnSpPr>
          <p:nvPr/>
        </p:nvCxnSpPr>
        <p:spPr bwMode="auto">
          <a:xfrm flipH="1" flipV="1">
            <a:off x="5021686" y="1586096"/>
            <a:ext cx="1" cy="1096281"/>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73" name="rec hid 1" hidden="1"/>
          <p:cNvSpPr/>
          <p:nvPr/>
        </p:nvSpPr>
        <p:spPr bwMode="auto">
          <a:xfrm>
            <a:off x="6743700" y="1485900"/>
            <a:ext cx="685801"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74" name="rec hid 2" hidden="1"/>
          <p:cNvSpPr/>
          <p:nvPr/>
        </p:nvSpPr>
        <p:spPr bwMode="auto">
          <a:xfrm>
            <a:off x="6743700" y="1739295"/>
            <a:ext cx="685800"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75" name="rec hid3" hidden="1"/>
          <p:cNvSpPr/>
          <p:nvPr/>
        </p:nvSpPr>
        <p:spPr bwMode="auto">
          <a:xfrm>
            <a:off x="6743701" y="2008601"/>
            <a:ext cx="685799" cy="200391"/>
          </a:xfrm>
          <a:prstGeom prst="roundRect">
            <a:avLst/>
          </a:prstGeom>
          <a:noFill/>
          <a:ln w="19050" algn="ctr">
            <a:solidFill>
              <a:schemeClr val="accent1"/>
            </a:solidFill>
            <a:round/>
            <a:headEnd/>
            <a:tailEnd/>
          </a:ln>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76" name="txt Cell 2"/>
          <p:cNvSpPr txBox="1"/>
          <p:nvPr/>
        </p:nvSpPr>
        <p:spPr>
          <a:xfrm flipH="1">
            <a:off x="6799006" y="2549107"/>
            <a:ext cx="630496" cy="266539"/>
          </a:xfrm>
          <a:prstGeom prst="rect">
            <a:avLst/>
          </a:prstGeom>
          <a:noFill/>
        </p:spPr>
        <p:txBody>
          <a:bodyPr wrap="square" rtlCol="0" anchor="ctr">
            <a:noAutofit/>
          </a:bodyPr>
          <a:lstStyle/>
          <a:p>
            <a:pPr defTabSz="685800"/>
            <a:r>
              <a:rPr lang="en-US" sz="1350" b="1" dirty="0">
                <a:solidFill>
                  <a:srgbClr val="C00000"/>
                </a:solidFill>
                <a:latin typeface="Arial" pitchFamily="32" charset="0"/>
                <a:cs typeface="Arial" pitchFamily="32" charset="0"/>
              </a:rPr>
              <a:t>Cells</a:t>
            </a:r>
          </a:p>
        </p:txBody>
      </p:sp>
      <p:cxnSp>
        <p:nvCxnSpPr>
          <p:cNvPr id="77" name="elb Cell 2-3"/>
          <p:cNvCxnSpPr>
            <a:stCxn id="76" idx="1"/>
            <a:endCxn id="75" idx="3"/>
          </p:cNvCxnSpPr>
          <p:nvPr/>
        </p:nvCxnSpPr>
        <p:spPr bwMode="auto">
          <a:xfrm flipH="1" flipV="1">
            <a:off x="7429500" y="2108796"/>
            <a:ext cx="2" cy="573581"/>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78" name="elb Cell 2-2"/>
          <p:cNvCxnSpPr>
            <a:stCxn id="76" idx="1"/>
            <a:endCxn id="74" idx="3"/>
          </p:cNvCxnSpPr>
          <p:nvPr/>
        </p:nvCxnSpPr>
        <p:spPr bwMode="auto">
          <a:xfrm flipH="1" flipV="1">
            <a:off x="7429500" y="1839491"/>
            <a:ext cx="2" cy="842886"/>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79" name="elb Cell 2-1"/>
          <p:cNvCxnSpPr>
            <a:stCxn id="76" idx="1"/>
            <a:endCxn id="73" idx="3"/>
          </p:cNvCxnSpPr>
          <p:nvPr/>
        </p:nvCxnSpPr>
        <p:spPr bwMode="auto">
          <a:xfrm flipH="1" flipV="1">
            <a:off x="7429501" y="1586096"/>
            <a:ext cx="1" cy="1096281"/>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195706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a:t>
            </a:r>
          </a:p>
        </p:txBody>
      </p:sp>
      <p:sp>
        <p:nvSpPr>
          <p:cNvPr id="3" name="Content Placeholder 2"/>
          <p:cNvSpPr>
            <a:spLocks noGrp="1"/>
          </p:cNvSpPr>
          <p:nvPr>
            <p:ph sz="half" idx="2"/>
          </p:nvPr>
        </p:nvSpPr>
        <p:spPr>
          <a:xfrm>
            <a:off x="5372100" y="2057400"/>
            <a:ext cx="3004984" cy="2743200"/>
          </a:xfrm>
        </p:spPr>
        <p:txBody>
          <a:bodyPr/>
          <a:lstStyle/>
          <a:p>
            <a:r>
              <a:rPr lang="en-US" dirty="0"/>
              <a:t>For a set of objects (array or query results), a row iterator renders each object as one row of cells</a:t>
            </a:r>
          </a:p>
          <a:p>
            <a:endParaRPr lang="en-US" dirty="0"/>
          </a:p>
        </p:txBody>
      </p:sp>
      <p:sp>
        <p:nvSpPr>
          <p:cNvPr id="4" name="Content Placeholder 3"/>
          <p:cNvSpPr>
            <a:spLocks noGrp="1"/>
          </p:cNvSpPr>
          <p:nvPr>
            <p:ph idx="10"/>
          </p:nvPr>
        </p:nvSpPr>
        <p:spPr/>
        <p:txBody>
          <a:bodyPr/>
          <a:lstStyle/>
          <a:p>
            <a:r>
              <a:rPr lang="en-US" dirty="0"/>
              <a:t>An </a:t>
            </a:r>
            <a:r>
              <a:rPr lang="en-US" b="1" dirty="0"/>
              <a:t>iterator</a:t>
            </a:r>
            <a:r>
              <a:rPr lang="en-US" dirty="0"/>
              <a:t> is a widget that takes a set of items and performs the same set of actions for each member</a:t>
            </a:r>
          </a:p>
          <a:p>
            <a:r>
              <a:rPr lang="en-US" dirty="0"/>
              <a:t>A </a:t>
            </a:r>
            <a:r>
              <a:rPr lang="en-US" b="1" dirty="0"/>
              <a:t>row iterator</a:t>
            </a:r>
            <a:r>
              <a:rPr lang="en-US" dirty="0"/>
              <a:t> is an iterator  for list view panels</a:t>
            </a:r>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1580" y="249811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1617319" y="2404538"/>
            <a:ext cx="1807677" cy="413636"/>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2980" y="238381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1543050" y="2353756"/>
            <a:ext cx="1961820" cy="1034092"/>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296" y="213205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286250" y="3535575"/>
            <a:ext cx="3486150" cy="124853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14" name="rec Cell1"/>
          <p:cNvSpPr/>
          <p:nvPr/>
        </p:nvSpPr>
        <p:spPr bwMode="auto">
          <a:xfrm>
            <a:off x="4343401" y="3779023"/>
            <a:ext cx="1107281"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3" name="rec Cell2"/>
          <p:cNvSpPr/>
          <p:nvPr/>
        </p:nvSpPr>
        <p:spPr bwMode="auto">
          <a:xfrm>
            <a:off x="5486400" y="3779023"/>
            <a:ext cx="1085850"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4" name="rec Cell3"/>
          <p:cNvSpPr/>
          <p:nvPr/>
        </p:nvSpPr>
        <p:spPr bwMode="auto">
          <a:xfrm>
            <a:off x="6605587" y="3779023"/>
            <a:ext cx="1109663"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22" name="txt Row"/>
          <p:cNvSpPr txBox="1"/>
          <p:nvPr/>
        </p:nvSpPr>
        <p:spPr>
          <a:xfrm>
            <a:off x="4286250" y="3537016"/>
            <a:ext cx="1743075" cy="223161"/>
          </a:xfrm>
          <a:prstGeom prst="rect">
            <a:avLst/>
          </a:prstGeom>
          <a:noFill/>
        </p:spPr>
        <p:txBody>
          <a:bodyPr wrap="square" rtlCol="0">
            <a:noAutofit/>
          </a:bodyPr>
          <a:lstStyle/>
          <a:p>
            <a:pPr defTabSz="685800"/>
            <a:r>
              <a:rPr lang="en-US" sz="1350" b="1" dirty="0">
                <a:solidFill>
                  <a:srgbClr val="04628C">
                    <a:lumMod val="75000"/>
                  </a:srgbClr>
                </a:solidFill>
                <a:latin typeface="Arial" pitchFamily="32" charset="0"/>
                <a:cs typeface="Arial" pitchFamily="32" charset="0"/>
              </a:rPr>
              <a:t>ROW widget</a:t>
            </a:r>
          </a:p>
        </p:txBody>
      </p:sp>
      <p:sp>
        <p:nvSpPr>
          <p:cNvPr id="20" name="arrw left"/>
          <p:cNvSpPr/>
          <p:nvPr/>
        </p:nvSpPr>
        <p:spPr bwMode="auto">
          <a:xfrm rot="16200000">
            <a:off x="3290806" y="3388619"/>
            <a:ext cx="228601" cy="176229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279" y="3399391"/>
            <a:ext cx="1355768" cy="13557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2400297" y="3241064"/>
            <a:ext cx="228603" cy="3429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35" name="txt HisEntry1"/>
          <p:cNvSpPr txBox="1"/>
          <p:nvPr/>
        </p:nvSpPr>
        <p:spPr>
          <a:xfrm>
            <a:off x="2795054" y="2516361"/>
            <a:ext cx="1373835"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36" name="txt HisEntry2"/>
          <p:cNvSpPr txBox="1"/>
          <p:nvPr/>
        </p:nvSpPr>
        <p:spPr>
          <a:xfrm>
            <a:off x="2863600" y="2231740"/>
            <a:ext cx="1373835"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37" name="txt HisEntry3"/>
          <p:cNvSpPr txBox="1"/>
          <p:nvPr/>
        </p:nvSpPr>
        <p:spPr>
          <a:xfrm>
            <a:off x="2935184" y="1943100"/>
            <a:ext cx="1373835"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6918186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no objects processed</a:t>
            </a:r>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1580" y="249811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1617319" y="2404538"/>
            <a:ext cx="1807677" cy="413636"/>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2980" y="238381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1543050" y="2353756"/>
            <a:ext cx="1961820" cy="1034092"/>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296" y="2132054"/>
            <a:ext cx="418770" cy="4830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286250" y="3535575"/>
            <a:ext cx="3486150" cy="124853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14" name="rec Cell1"/>
          <p:cNvSpPr/>
          <p:nvPr/>
        </p:nvSpPr>
        <p:spPr bwMode="auto">
          <a:xfrm>
            <a:off x="4343401" y="3779023"/>
            <a:ext cx="1107281"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3" name="rec Cell2"/>
          <p:cNvSpPr/>
          <p:nvPr/>
        </p:nvSpPr>
        <p:spPr bwMode="auto">
          <a:xfrm>
            <a:off x="5486400" y="3779023"/>
            <a:ext cx="1085850"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34" name="rec Cell3"/>
          <p:cNvSpPr/>
          <p:nvPr/>
        </p:nvSpPr>
        <p:spPr bwMode="auto">
          <a:xfrm>
            <a:off x="6605587" y="3779023"/>
            <a:ext cx="1109663" cy="94794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defTabSz="685800">
              <a:spcBef>
                <a:spcPct val="50000"/>
              </a:spcBef>
              <a:spcAft>
                <a:spcPct val="30000"/>
              </a:spcAft>
              <a:buClr>
                <a:srgbClr val="FFFFFF"/>
              </a:buClr>
            </a:pPr>
            <a:r>
              <a:rPr lang="en-US" sz="1350" b="1" dirty="0">
                <a:solidFill>
                  <a:srgbClr val="04628C">
                    <a:lumMod val="75000"/>
                  </a:srgbClr>
                </a:solidFill>
                <a:latin typeface="Arial"/>
              </a:rPr>
              <a:t>CELL</a:t>
            </a:r>
            <a:br>
              <a:rPr lang="en-US" sz="1350" b="1" dirty="0">
                <a:solidFill>
                  <a:srgbClr val="04628C">
                    <a:lumMod val="75000"/>
                  </a:srgbClr>
                </a:solidFill>
                <a:latin typeface="Arial"/>
              </a:rPr>
            </a:br>
            <a:r>
              <a:rPr lang="en-US" sz="1350" b="1" dirty="0">
                <a:solidFill>
                  <a:srgbClr val="04628C">
                    <a:lumMod val="75000"/>
                  </a:srgbClr>
                </a:solidFill>
                <a:latin typeface="Arial"/>
              </a:rPr>
              <a:t>widget</a:t>
            </a:r>
            <a:endParaRPr lang="en-US" sz="1200" b="1" dirty="0">
              <a:solidFill>
                <a:srgbClr val="D33941"/>
              </a:solidFill>
              <a:latin typeface="Courier New" pitchFamily="49" charset="0"/>
              <a:cs typeface="Courier New" pitchFamily="49" charset="0"/>
            </a:endParaRPr>
          </a:p>
        </p:txBody>
      </p:sp>
      <p:sp>
        <p:nvSpPr>
          <p:cNvPr id="22" name="txt Row"/>
          <p:cNvSpPr txBox="1"/>
          <p:nvPr/>
        </p:nvSpPr>
        <p:spPr>
          <a:xfrm>
            <a:off x="4286250" y="3537016"/>
            <a:ext cx="1743075" cy="223161"/>
          </a:xfrm>
          <a:prstGeom prst="rect">
            <a:avLst/>
          </a:prstGeom>
          <a:noFill/>
        </p:spPr>
        <p:txBody>
          <a:bodyPr wrap="square" rtlCol="0">
            <a:noAutofit/>
          </a:bodyPr>
          <a:lstStyle/>
          <a:p>
            <a:pPr defTabSz="685800"/>
            <a:r>
              <a:rPr lang="en-US" sz="1350" b="1" dirty="0">
                <a:solidFill>
                  <a:srgbClr val="04628C">
                    <a:lumMod val="75000"/>
                  </a:srgbClr>
                </a:solidFill>
                <a:latin typeface="Arial" pitchFamily="32" charset="0"/>
                <a:cs typeface="Arial" pitchFamily="32" charset="0"/>
              </a:rPr>
              <a:t>ROW widget</a:t>
            </a:r>
          </a:p>
        </p:txBody>
      </p:sp>
      <p:sp>
        <p:nvSpPr>
          <p:cNvPr id="25" name="arrw left"/>
          <p:cNvSpPr/>
          <p:nvPr/>
        </p:nvSpPr>
        <p:spPr bwMode="auto">
          <a:xfrm rot="16200000">
            <a:off x="3290806" y="3388619"/>
            <a:ext cx="228601" cy="176229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0000">
            <a:off x="1570279" y="3399391"/>
            <a:ext cx="1355768" cy="13557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2400297" y="3241064"/>
            <a:ext cx="228603" cy="3429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defTabSz="685800">
              <a:spcBef>
                <a:spcPct val="50000"/>
              </a:spcBef>
              <a:spcAft>
                <a:spcPct val="30000"/>
              </a:spcAft>
              <a:buClr>
                <a:srgbClr val="FFFFFF"/>
              </a:buClr>
            </a:pPr>
            <a:endParaRPr lang="en-US" sz="1350">
              <a:solidFill>
                <a:srgbClr val="FFFFFF"/>
              </a:solidFill>
              <a:latin typeface="Arial"/>
            </a:endParaRPr>
          </a:p>
        </p:txBody>
      </p:sp>
      <p:sp>
        <p:nvSpPr>
          <p:cNvPr id="35" name="txt HisEntry1"/>
          <p:cNvSpPr txBox="1"/>
          <p:nvPr/>
        </p:nvSpPr>
        <p:spPr>
          <a:xfrm>
            <a:off x="2857501" y="2516361"/>
            <a:ext cx="1248941"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36" name="txt HisEntry2"/>
          <p:cNvSpPr txBox="1"/>
          <p:nvPr/>
        </p:nvSpPr>
        <p:spPr>
          <a:xfrm>
            <a:off x="2926047" y="2231740"/>
            <a:ext cx="1248941"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sp>
        <p:nvSpPr>
          <p:cNvPr id="37" name="txt HisEntry3"/>
          <p:cNvSpPr txBox="1"/>
          <p:nvPr/>
        </p:nvSpPr>
        <p:spPr>
          <a:xfrm>
            <a:off x="2997631" y="1943100"/>
            <a:ext cx="1248941" cy="267503"/>
          </a:xfrm>
          <a:prstGeom prst="rect">
            <a:avLst/>
          </a:prstGeom>
          <a:solidFill>
            <a:schemeClr val="accent6">
              <a:lumMod val="20000"/>
              <a:lumOff val="80000"/>
              <a:alpha val="50000"/>
            </a:schemeClr>
          </a:solidFill>
        </p:spPr>
        <p:txBody>
          <a:bodyPr wrap="square" rtlCol="0">
            <a:noAutofit/>
          </a:bodyPr>
          <a:lstStyle/>
          <a:p>
            <a:pPr algn="ctr" defTabSz="685800"/>
            <a:r>
              <a:rPr lang="en-US" sz="1200" b="1" dirty="0">
                <a:solidFill>
                  <a:srgbClr val="04628C">
                    <a:lumMod val="75000"/>
                  </a:srgbClr>
                </a:solidFill>
                <a:latin typeface="Courier New" pitchFamily="49" charset="0"/>
                <a:cs typeface="Courier New" pitchFamily="49" charset="0"/>
              </a:rPr>
              <a:t>HistoryEntry</a:t>
            </a:r>
          </a:p>
        </p:txBody>
      </p:sp>
      <p:pic>
        <p:nvPicPr>
          <p:cNvPr id="2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969" y="685800"/>
            <a:ext cx="3999431" cy="10287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7157493"/>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74EEDE-981B-4BF8-84C7-16F4BCC2002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2C4843B-5B31-4797-B7D1-A3827959BE72}"/>
</file>

<file path=customXml/itemProps3.xml><?xml version="1.0" encoding="utf-8"?>
<ds:datastoreItem xmlns:ds="http://schemas.openxmlformats.org/officeDocument/2006/customXml" ds:itemID="{19BFE9A6-923C-4FB2-8AC7-6548062177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CognizantTheme</Template>
  <TotalTime>50</TotalTime>
  <Words>4637</Words>
  <Application>Microsoft Office PowerPoint</Application>
  <PresentationFormat>On-screen Show (16:9)</PresentationFormat>
  <Paragraphs>511</Paragraphs>
  <Slides>48</Slides>
  <Notes>42</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CognizantTheme</vt:lpstr>
      <vt:lpstr>Emerald_Template</vt:lpstr>
      <vt:lpstr>InsuranceSuite 10 Fundamentals</vt:lpstr>
      <vt:lpstr>PowerPoint Presentation</vt:lpstr>
      <vt:lpstr>PowerPoint Presentation</vt:lpstr>
      <vt:lpstr>Container widgets</vt:lpstr>
      <vt:lpstr>List view panels</vt:lpstr>
      <vt:lpstr>List view panel root objects</vt:lpstr>
      <vt:lpstr>List view panel anatomy</vt:lpstr>
      <vt:lpstr>Row iterator</vt:lpstr>
      <vt:lpstr>Row iterator: no objects processed</vt:lpstr>
      <vt:lpstr>Row iterator: first object processed</vt:lpstr>
      <vt:lpstr>Row iterator: next object processed</vt:lpstr>
      <vt:lpstr>Row iterator: final object processed</vt:lpstr>
      <vt:lpstr>Reusable containers</vt:lpstr>
      <vt:lpstr>File and widget</vt:lpstr>
      <vt:lpstr>Reusability and inline</vt:lpstr>
      <vt:lpstr>PowerPoint Presentation</vt:lpstr>
      <vt:lpstr>Steps to create a List View Panel PCF</vt:lpstr>
      <vt:lpstr>Step 1: Create a list view panel PCF</vt:lpstr>
      <vt:lpstr>Step 2: Specify required variable(s)</vt:lpstr>
      <vt:lpstr>Step 3: Specify additional properties</vt:lpstr>
      <vt:lpstr>Step 4: Add a row iterator</vt:lpstr>
      <vt:lpstr>Row Iterator required properties</vt:lpstr>
      <vt:lpstr>Step 5: Add a row</vt:lpstr>
      <vt:lpstr>Step 6: Add cell widgets</vt:lpstr>
      <vt:lpstr>Example: Second cell</vt:lpstr>
      <vt:lpstr>Example: Third cell</vt:lpstr>
      <vt:lpstr>Row iterator sorting</vt:lpstr>
      <vt:lpstr>Step 7: Deploy PCFs</vt:lpstr>
      <vt:lpstr>PowerPoint Presentation</vt:lpstr>
      <vt:lpstr>Referencing list view panels</vt:lpstr>
      <vt:lpstr>Reference a List View Panel</vt:lpstr>
      <vt:lpstr>Panel Ref</vt:lpstr>
      <vt:lpstr>Step 1: Add panel ref </vt:lpstr>
      <vt:lpstr>Step 2: Reference the list view panel</vt:lpstr>
      <vt:lpstr>Step 3: Add toolbar for paging</vt:lpstr>
      <vt:lpstr>List View Input</vt:lpstr>
      <vt:lpstr>List view input properties</vt:lpstr>
      <vt:lpstr>Properties: label and labelAbove</vt:lpstr>
      <vt:lpstr>Step 4: Deploy PCFs</vt:lpstr>
      <vt:lpstr>PowerPoint Presentation</vt:lpstr>
      <vt:lpstr>Demo</vt:lpstr>
      <vt:lpstr>PowerPoint Presentation</vt:lpstr>
      <vt:lpstr>Lab</vt:lpstr>
      <vt:lpstr>PowerPoint Presentation</vt:lpstr>
      <vt:lpstr>Review</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Seshan, Sangeetha (Cognizant)</cp:lastModifiedBy>
  <cp:revision>22</cp:revision>
  <dcterms:created xsi:type="dcterms:W3CDTF">2020-11-09T01:08:15Z</dcterms:created>
  <dcterms:modified xsi:type="dcterms:W3CDTF">2021-04-06T17:34:21Z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