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Layouts/slideLayout13.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handoutMasterIdLst>
    <p:handoutMasterId r:id="rId23"/>
  </p:handoutMasterIdLst>
  <p:sldIdLst>
    <p:sldId id="1192" r:id="rId2"/>
    <p:sldId id="1299" r:id="rId3"/>
    <p:sldId id="1300" r:id="rId4"/>
    <p:sldId id="1758" r:id="rId5"/>
    <p:sldId id="1760" r:id="rId6"/>
    <p:sldId id="1773" r:id="rId7"/>
    <p:sldId id="1774" r:id="rId8"/>
    <p:sldId id="1762" r:id="rId9"/>
    <p:sldId id="1763" r:id="rId10"/>
    <p:sldId id="1764" r:id="rId11"/>
    <p:sldId id="1765" r:id="rId12"/>
    <p:sldId id="1766" r:id="rId13"/>
    <p:sldId id="1775" r:id="rId14"/>
    <p:sldId id="1771" r:id="rId15"/>
    <p:sldId id="1772" r:id="rId16"/>
    <p:sldId id="1768" r:id="rId17"/>
    <p:sldId id="1779" r:id="rId18"/>
    <p:sldId id="1551" r:id="rId19"/>
    <p:sldId id="1757" r:id="rId20"/>
    <p:sldId id="1777" r:id="rId21"/>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10E77668-017B-4974-A1A2-72EE2363FD62}">
          <p14:sldIdLst>
            <p14:sldId id="1192"/>
            <p14:sldId id="1299"/>
          </p14:sldIdLst>
        </p14:section>
        <p14:section name="Editable list view panels" id="{CC37461B-411B-48F1-A3E0-54CA8FCDF184}">
          <p14:sldIdLst>
            <p14:sldId id="1300"/>
            <p14:sldId id="1758"/>
            <p14:sldId id="1760"/>
            <p14:sldId id="1773"/>
            <p14:sldId id="1774"/>
            <p14:sldId id="1762"/>
          </p14:sldIdLst>
        </p14:section>
        <p14:section name="Iterator buttons" id="{DDA22675-84BF-48E3-AF21-7A4280880831}">
          <p14:sldIdLst>
            <p14:sldId id="1763"/>
            <p14:sldId id="1764"/>
            <p14:sldId id="1765"/>
            <p14:sldId id="1766"/>
            <p14:sldId id="1775"/>
            <p14:sldId id="1771"/>
            <p14:sldId id="1772"/>
            <p14:sldId id="1768"/>
            <p14:sldId id="1779"/>
          </p14:sldIdLst>
        </p14:section>
        <p14:section name="Review" id="{4CBAB7B9-90F5-40D1-8809-17EC259596E2}">
          <p14:sldIdLst>
            <p14:sldId id="1551"/>
            <p14:sldId id="1757"/>
            <p14:sldId id="1777"/>
          </p14:sldIdLst>
        </p14:section>
      </p14:sectionLst>
    </p:ext>
    <p:ext uri="{EFAFB233-063F-42B5-8137-9DF3F51BA10A}">
      <p15:sldGuideLst xmlns:p15="http://schemas.microsoft.com/office/powerpoint/2012/main">
        <p15:guide id="1" orient="horz" pos="576">
          <p15:clr>
            <a:srgbClr val="A4A3A4"/>
          </p15:clr>
        </p15:guide>
        <p15:guide id="2">
          <p15:clr>
            <a:srgbClr val="A4A3A4"/>
          </p15:clr>
        </p15:guide>
        <p15:guide id="3" pos="329">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8000"/>
    <a:srgbClr val="996633"/>
    <a:srgbClr val="FF0000"/>
    <a:srgbClr val="FFFF00"/>
    <a:srgbClr val="FFFFCC"/>
    <a:srgbClr val="EAEAEA"/>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75" autoAdjust="0"/>
    <p:restoredTop sz="66400" autoAdjust="0"/>
  </p:normalViewPr>
  <p:slideViewPr>
    <p:cSldViewPr snapToGrid="0">
      <p:cViewPr varScale="1">
        <p:scale>
          <a:sx n="45" d="100"/>
          <a:sy n="45" d="100"/>
        </p:scale>
        <p:origin x="1976" y="56"/>
      </p:cViewPr>
      <p:guideLst>
        <p:guide orient="horz" pos="576"/>
        <p:guide/>
        <p:guide pos="329"/>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E8B063B-2AE2-4428-ACF3-A6382770E4D7}" type="slidenum">
              <a:rPr lang="en-US" altLang="en-US"/>
              <a:pPr>
                <a:defRPr/>
              </a:pPr>
              <a:t>‹#›</a:t>
            </a:fld>
            <a:endParaRPr lang="en-US" altLang="en-US" dirty="0"/>
          </a:p>
        </p:txBody>
      </p:sp>
    </p:spTree>
    <p:extLst>
      <p:ext uri="{BB962C8B-B14F-4D97-AF65-F5344CB8AC3E}">
        <p14:creationId xmlns:p14="http://schemas.microsoft.com/office/powerpoint/2010/main" val="193456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Editable List Views - </a:t>
            </a:r>
            <a:fld id="{5740A7D7-F9F6-4E56-A197-781FE5D6F17F}"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27423665-1FEB-45CD-9762-A09123D301F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5538087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A23164E-658E-4394-98B3-BE32A0C37E6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27075"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75A19FE-F687-4356-9370-75D48C02D9AC}"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81D499E-4E60-4B09-A5D8-9D2034B67947}"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641A3290-2911-4BA2-854E-7826F2A452A4}"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Iterator Buttons widget contains both buttons needed to add and remove rows. The buttons also already have the appropriate visibility logic. They are visible only when the location is in edit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2D2796-9FC9-43E1-BAFB-7C7007D49C30}"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iterator buttons to the Toolbar first. The Iterator Buttons widget will be red because the iterator* property is required .</a:t>
            </a:r>
          </a:p>
          <a:p>
            <a:pPr eaLnBrk="1" hangingPunct="1"/>
            <a:r>
              <a:rPr lang="en-US" dirty="0" smtClean="0"/>
              <a:t>Open the respective </a:t>
            </a:r>
            <a:r>
              <a:rPr lang="en-US" dirty="0" err="1" smtClean="0"/>
              <a:t>ListView</a:t>
            </a:r>
            <a:r>
              <a:rPr lang="en-US" dirty="0" smtClean="0"/>
              <a:t> and expose the row</a:t>
            </a:r>
            <a:r>
              <a:rPr lang="en-US" baseline="0" dirty="0" smtClean="0"/>
              <a:t> iterator. For example, open </a:t>
            </a:r>
            <a:r>
              <a:rPr lang="en-US" baseline="0" dirty="0" err="1" smtClean="0"/>
              <a:t>BankAccountsLV</a:t>
            </a:r>
            <a:r>
              <a:rPr lang="en-US" baseline="0" dirty="0" smtClean="0"/>
              <a:t> , go to the Exposes tab and click on the green plus icon to expose the iterator. Configure the </a:t>
            </a:r>
            <a:r>
              <a:rPr lang="en-US" baseline="0" dirty="0" err="1" smtClean="0"/>
              <a:t>valueType</a:t>
            </a:r>
            <a:r>
              <a:rPr lang="en-US" baseline="0" dirty="0" smtClean="0"/>
              <a:t> and widget properties of the Expose Iterator .</a:t>
            </a:r>
          </a:p>
          <a:p>
            <a:pPr eaLnBrk="1" hangingPunct="1"/>
            <a:r>
              <a:rPr lang="en-US" dirty="0" smtClean="0"/>
              <a:t>After exposing</a:t>
            </a:r>
            <a:r>
              <a:rPr lang="en-US" baseline="0" dirty="0" smtClean="0"/>
              <a:t> the row iterator ,</a:t>
            </a:r>
            <a:r>
              <a:rPr lang="en-US" dirty="0" smtClean="0"/>
              <a:t>configure the iterator property of the iterator buttons to reference the exposed iterator. Click the </a:t>
            </a:r>
            <a:r>
              <a:rPr lang="en-US" dirty="0" err="1" smtClean="0"/>
              <a:t>SmartHelp</a:t>
            </a:r>
            <a:r>
              <a:rPr lang="en-US" dirty="0" smtClean="0"/>
              <a:t> button to display a list of exposed iterators, and select the appropriate one.</a:t>
            </a:r>
          </a:p>
          <a:p>
            <a:pPr eaLnBrk="1" hangingPunct="1"/>
            <a:r>
              <a:rPr lang="en-US" dirty="0" smtClean="0"/>
              <a:t>Although Studio identifies iterator buttons that have not been linked to a row iterator as an error, the PCF still functions at runtime. Iterator buttons that have not been configured to explicitly reference a particular iterator will implicitly reference and affect whichever row iterator appears after them physically in the page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4BF4AC78-6E4D-41DB-9C62-6B716E20A81C}"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addTo... method is used to enable the functionality of the Add button.</a:t>
            </a:r>
          </a:p>
          <a:p>
            <a:pPr eaLnBrk="1" hangingPunct="1"/>
            <a:r>
              <a:rPr lang="en-US" smtClean="0"/>
              <a:t>The syntax for the toAdd property is </a:t>
            </a:r>
            <a:r>
              <a:rPr lang="en-US" i="1" smtClean="0"/>
              <a:t>parentObj</a:t>
            </a:r>
            <a:r>
              <a:rPr lang="en-US" smtClean="0"/>
              <a:t>.addTo</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an Add button, this creates a new object of the appropriate type and associates it with the array.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7E0812D4-8032-4DCF-8A79-716499AE37C4}"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removeFrom... method is used to enable the functionality of the Remove button.</a:t>
            </a:r>
          </a:p>
          <a:p>
            <a:pPr eaLnBrk="1" hangingPunct="1"/>
            <a:r>
              <a:rPr lang="en-US" smtClean="0"/>
              <a:t>The syntax for the toRemove property is </a:t>
            </a:r>
            <a:r>
              <a:rPr lang="en-US" i="1" smtClean="0"/>
              <a:t>parentObj</a:t>
            </a:r>
            <a:r>
              <a:rPr lang="en-US" smtClean="0"/>
              <a:t>.removeFrom</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belongs.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 Remove button, this removes the selected row or rows from the array.</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00F026A-8D05-4F0F-A2ED-B7BF5D511BA3}"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 boxes enable the Remove button by identifying which rows to remove.</a:t>
            </a:r>
          </a:p>
          <a:p>
            <a:pPr lvl="1" eaLnBrk="1" hangingPunct="1"/>
            <a:r>
              <a:rPr lang="en-US" dirty="0" err="1" smtClean="0"/>
              <a:t>hasCheckBoxes</a:t>
            </a:r>
            <a:r>
              <a:rPr lang="en-US" dirty="0" smtClean="0"/>
              <a:t> displays check boxes.</a:t>
            </a:r>
          </a:p>
          <a:p>
            <a:pPr lvl="1" eaLnBrk="1" hangingPunct="1"/>
            <a:r>
              <a:rPr lang="en-US" dirty="0" err="1" smtClean="0"/>
              <a:t>hideCheckBoxesIfReadOnly</a:t>
            </a:r>
            <a:r>
              <a:rPr lang="en-US" dirty="0" smtClean="0"/>
              <a:t> hides check boxes in read-only mode.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E01F6F-04CF-4FD4-A60D-0FEE43AFDB3D}"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286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4F4FC00-C988-4373-992B-7D7FE2257E00}"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25488" y="574675"/>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The list view panel itself, the list view panel's row iterator, and the row. </a:t>
            </a:r>
          </a:p>
          <a:p>
            <a:pPr marL="209550" indent="-209550" eaLnBrk="1" hangingPunct="1"/>
            <a:r>
              <a:rPr lang="en-US" dirty="0" smtClean="0"/>
              <a:t>2) Two: an Add and a Remove button.</a:t>
            </a:r>
          </a:p>
          <a:p>
            <a:pPr marL="209550" indent="-209550" eaLnBrk="1" hangingPunct="1"/>
            <a:r>
              <a:rPr lang="en-US" dirty="0" smtClean="0"/>
              <a:t>3) There are four errors: (a) The object is anABContact, not ABContact. (b) The method name starts with "</a:t>
            </a:r>
            <a:r>
              <a:rPr lang="en-US" dirty="0" err="1" smtClean="0"/>
              <a:t>addTo</a:t>
            </a:r>
            <a:r>
              <a:rPr lang="en-US" dirty="0" smtClean="0"/>
              <a:t>...", not "</a:t>
            </a:r>
            <a:r>
              <a:rPr lang="en-US" dirty="0" err="1" smtClean="0"/>
              <a:t>toAdd</a:t>
            </a:r>
            <a:r>
              <a:rPr lang="en-US" dirty="0" smtClean="0"/>
              <a:t>...". (c) The name of the array is missing from the end of the method name. (The method should be </a:t>
            </a:r>
            <a:r>
              <a:rPr lang="en-US" dirty="0" err="1" smtClean="0"/>
              <a:t>addToAddresses</a:t>
            </a:r>
            <a:r>
              <a:rPr lang="en-US" dirty="0" smtClean="0"/>
              <a:t>.) (d) The argument must reference the row iterator's element name, which is </a:t>
            </a:r>
            <a:r>
              <a:rPr lang="en-US" dirty="0" err="1" smtClean="0"/>
              <a:t>currentAddress</a:t>
            </a:r>
            <a:r>
              <a:rPr lang="en-US"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399074-3526-4B94-98BF-02A2A5881559}"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ABBB40-87B1-49D1-A259-3B8A160B0E8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34BEC7F1-4BD3-4DCB-BC12-CBD174D886D1}"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1A4CB91-6EAE-4BA8-BEA6-5B2C179CB207}"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9CF5E091-3954-414F-8504-DDB00D049125}"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summarizes the default value of the editable property for each element:</a:t>
            </a:r>
          </a:p>
          <a:p>
            <a:pPr marL="514350" lvl="1" indent="-171450" eaLnBrk="1" hangingPunct="1"/>
            <a:r>
              <a:rPr lang="en-US" dirty="0" smtClean="0"/>
              <a:t>A list view panel's editable property is blank. The property is not required. (A list view panel with no specified editable property is editable.)</a:t>
            </a:r>
          </a:p>
          <a:p>
            <a:pPr marL="514350" lvl="1" indent="-171450" eaLnBrk="1" hangingPunct="1"/>
            <a:r>
              <a:rPr lang="en-US" dirty="0" smtClean="0"/>
              <a:t>A row iterator's editable property is blank, but this property is required. To have editable cells, it must be set to true, or to a condition that evaluates to true.</a:t>
            </a:r>
          </a:p>
          <a:p>
            <a:pPr marL="514350" lvl="1" indent="-171450" eaLnBrk="1" hangingPunct="1"/>
            <a:r>
              <a:rPr lang="en-US" dirty="0" smtClean="0"/>
              <a:t>A row's editable property is blank. The property is not required. (A row with no specified editable property is editable.)</a:t>
            </a:r>
          </a:p>
          <a:p>
            <a:pPr marL="514350" lvl="1" indent="-171450" eaLnBrk="1" hangingPunct="1"/>
            <a:r>
              <a:rPr lang="en-US" dirty="0" smtClean="0"/>
              <a:t>A cell's editable property is false. To have the cell be editable, you must set the property to true, or to a condition that evaluates to true.</a:t>
            </a:r>
          </a:p>
          <a:p>
            <a:pPr eaLnBrk="1" hangingPunct="1"/>
            <a:r>
              <a:rPr lang="en-US" dirty="0" smtClean="0"/>
              <a:t>In practice, the two elements you must explicitly set to editable to get editable cells are the row iterator and the cells that are to be made editable.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079D359-22A1-4964-8130-B5BE84D2BAB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the PCF architecture is hierarchical in nature, there is often more than one place that a toolbar could go. For example, the screenshot above shows toolbars at both the screen level and list level. Typically, the best place for a toolbar is the highest place in the hierarchy of containers that you want it to affect. For example, if you need the same toolbar on every card of a card view, then you will provide users with a more intuitive interface if you place a single toolbar at or above the card view level as opposed to putting individual toolbars on every card.</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6E56739-1B86-4744-97D8-A2D2E5C113FB}"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set a location so that it is always in edit mode. To configure this, set the location's startInEditMode property to true and alwaysInEditMode property to true. A location that is always in edit mode has only Update and Cancel buttons—there is no Edit button. Whenever either of the buttons is clicked, the changes are committed or canceled, and the location immediately reverts to edit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C7929E5-FF0D-4D5F-B009-3BFFD8F38576}"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the configuration within a list view panel needed to make the data in the Bank Name cells editable. Note the following about the </a:t>
            </a:r>
            <a:r>
              <a:rPr lang="en-US" dirty="0" err="1" smtClean="0"/>
              <a:t>BankAccountsLV</a:t>
            </a:r>
            <a:r>
              <a:rPr lang="en-US" dirty="0" smtClean="0"/>
              <a:t> list view panel:</a:t>
            </a:r>
          </a:p>
          <a:p>
            <a:pPr lvl="1" eaLnBrk="1" hangingPunct="1"/>
            <a:r>
              <a:rPr lang="en-US" dirty="0" smtClean="0"/>
              <a:t>The list view panel itself is editable. Editable is either blank or set to true.</a:t>
            </a:r>
          </a:p>
          <a:p>
            <a:pPr lvl="1" eaLnBrk="1" hangingPunct="1"/>
            <a:r>
              <a:rPr lang="en-US" dirty="0" smtClean="0"/>
              <a:t>The row iterator is editable.</a:t>
            </a:r>
          </a:p>
          <a:p>
            <a:pPr lvl="1" eaLnBrk="1" hangingPunct="1"/>
            <a:r>
              <a:rPr lang="en-US" dirty="0" smtClean="0"/>
              <a:t>The cell widget itself is editable.</a:t>
            </a:r>
          </a:p>
          <a:p>
            <a:pPr eaLnBrk="1" hangingPunct="1"/>
            <a:r>
              <a:rPr lang="en-US" dirty="0" smtClean="0"/>
              <a:t>This presumes that all container widgets that contain </a:t>
            </a:r>
            <a:r>
              <a:rPr lang="en-US" dirty="0" err="1" smtClean="0"/>
              <a:t>BankAccountsLV</a:t>
            </a:r>
            <a:r>
              <a:rPr lang="en-US" dirty="0" smtClean="0"/>
              <a:t> are also editable.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9A7311C-4DB4-4DB6-876F-7E848C561F31}"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775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846497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107272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85669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8853446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3987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06834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091141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6590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2103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83403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96189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41988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1ECE251-741F-4F82-B018-2F4557BA370E}"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 id="2147483811"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Editable </a:t>
            </a:r>
            <a:r>
              <a:rPr lang="en-US" dirty="0"/>
              <a:t>L</a:t>
            </a:r>
            <a:r>
              <a:rPr lang="en-US" dirty="0" smtClean="0"/>
              <a:t>ist View Panels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November 21</a:t>
            </a:r>
            <a:r>
              <a:rPr lang="en-US" dirty="0" smtClean="0"/>
              <a:t>, </a:t>
            </a:r>
            <a:r>
              <a:rPr lang="en-US" dirty="0" smtClean="0"/>
              <a:t>2020</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59489" y="3741564"/>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tangle 40"/>
          <p:cNvSpPr/>
          <p:nvPr/>
        </p:nvSpPr>
        <p:spPr bwMode="auto">
          <a:xfrm>
            <a:off x="1659488" y="4044809"/>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t="26486" r="38397"/>
          <a:stretch>
            <a:fillRect/>
          </a:stretch>
        </p:blipFill>
        <p:spPr bwMode="auto">
          <a:xfrm>
            <a:off x="3043753" y="4324740"/>
            <a:ext cx="5701817" cy="20667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013" y="4743931"/>
            <a:ext cx="1425961" cy="39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2615772"/>
            <a:ext cx="2071622" cy="1860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r>
              <a:rPr lang="en-US" smtClean="0"/>
              <a:t>Iterator buttons and row iterators</a:t>
            </a:r>
            <a:endParaRPr lang="en-US" dirty="0" smtClean="0"/>
          </a:p>
        </p:txBody>
      </p:sp>
      <p:sp>
        <p:nvSpPr>
          <p:cNvPr id="13316" name="Rectangle 3"/>
          <p:cNvSpPr>
            <a:spLocks noGrp="1" noChangeArrowheads="1"/>
          </p:cNvSpPr>
          <p:nvPr>
            <p:ph idx="1"/>
          </p:nvPr>
        </p:nvSpPr>
        <p:spPr/>
        <p:txBody>
          <a:bodyPr/>
          <a:lstStyle/>
          <a:p>
            <a:r>
              <a:rPr lang="en-US" dirty="0" smtClean="0"/>
              <a:t>Properties </a:t>
            </a:r>
            <a:r>
              <a:rPr lang="en-US" dirty="0"/>
              <a:t>of </a:t>
            </a:r>
            <a:r>
              <a:rPr lang="en-US" dirty="0" smtClean="0"/>
              <a:t>row iterator govern functionality of </a:t>
            </a:r>
            <a:br>
              <a:rPr lang="en-US" dirty="0" smtClean="0"/>
            </a:br>
            <a:r>
              <a:rPr lang="en-US" dirty="0" smtClean="0"/>
              <a:t>iterator buttons (</a:t>
            </a:r>
            <a:r>
              <a:rPr lang="en-US" dirty="0" err="1" smtClean="0"/>
              <a:t>Add|Remove</a:t>
            </a:r>
            <a:r>
              <a:rPr lang="en-US" dirty="0" smtClean="0"/>
              <a:t>)</a:t>
            </a:r>
          </a:p>
          <a:p>
            <a:pPr lvl="1"/>
            <a:r>
              <a:rPr lang="en-US" dirty="0" err="1" smtClean="0"/>
              <a:t>toAdd</a:t>
            </a:r>
            <a:r>
              <a:rPr lang="en-US" dirty="0" smtClean="0"/>
              <a:t> - action to take when Add is clicked</a:t>
            </a:r>
          </a:p>
          <a:p>
            <a:pPr lvl="1"/>
            <a:r>
              <a:rPr lang="en-US" dirty="0" err="1" smtClean="0"/>
              <a:t>toRemove</a:t>
            </a:r>
            <a:r>
              <a:rPr lang="en-US" dirty="0" smtClean="0"/>
              <a:t> - action to take when Remove is clicked</a:t>
            </a:r>
          </a:p>
        </p:txBody>
      </p:sp>
      <p:cxnSp>
        <p:nvCxnSpPr>
          <p:cNvPr id="5" name="Elbow Connector 4"/>
          <p:cNvCxnSpPr>
            <a:stCxn id="6" idx="3"/>
          </p:cNvCxnSpPr>
          <p:nvPr/>
        </p:nvCxnSpPr>
        <p:spPr bwMode="auto">
          <a:xfrm>
            <a:off x="2090036" y="3862862"/>
            <a:ext cx="2002300" cy="961073"/>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Elbow Connector 39"/>
          <p:cNvCxnSpPr>
            <a:stCxn id="41" idx="3"/>
          </p:cNvCxnSpPr>
          <p:nvPr/>
        </p:nvCxnSpPr>
        <p:spPr bwMode="auto">
          <a:xfrm>
            <a:off x="2090035" y="4166107"/>
            <a:ext cx="1268256" cy="660932"/>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2" name="icon Ge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686" y="2858726"/>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adding iterator buttons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Add iterator buttons to toolbar</a:t>
            </a:r>
          </a:p>
          <a:p>
            <a:pPr marL="457200" indent="-457200">
              <a:buFont typeface="Wingdings 3" pitchFamily="18" charset="2"/>
              <a:buAutoNum type="arabicPeriod"/>
            </a:pPr>
            <a:r>
              <a:rPr lang="en-US" dirty="0"/>
              <a:t>Link iterator buttons to iterator</a:t>
            </a:r>
          </a:p>
          <a:p>
            <a:pPr marL="457200" indent="-457200">
              <a:buFont typeface="Wingdings 3" pitchFamily="18" charset="2"/>
              <a:buAutoNum type="arabicPeriod"/>
            </a:pPr>
            <a:r>
              <a:rPr lang="en-US" dirty="0" smtClean="0"/>
              <a:t>Specify </a:t>
            </a:r>
            <a:r>
              <a:rPr lang="en-US" dirty="0" err="1" smtClean="0"/>
              <a:t>toAdd</a:t>
            </a:r>
            <a:r>
              <a:rPr lang="en-US" dirty="0" smtClean="0"/>
              <a:t> property</a:t>
            </a:r>
          </a:p>
          <a:p>
            <a:pPr marL="457200" indent="-457200">
              <a:buFont typeface="Wingdings 3" pitchFamily="18" charset="2"/>
              <a:buAutoNum type="arabicPeriod"/>
            </a:pPr>
            <a:r>
              <a:rPr lang="en-US" dirty="0" smtClean="0"/>
              <a:t>Specify </a:t>
            </a:r>
            <a:r>
              <a:rPr lang="en-US" dirty="0" err="1" smtClean="0"/>
              <a:t>toRemove</a:t>
            </a:r>
            <a:r>
              <a:rPr lang="en-US" dirty="0" smtClean="0"/>
              <a:t> property</a:t>
            </a:r>
          </a:p>
          <a:p>
            <a:pPr marL="457200" indent="-457200">
              <a:buFont typeface="Wingdings 3" pitchFamily="18" charset="2"/>
              <a:buAutoNum type="arabicPeriod"/>
            </a:pPr>
            <a:r>
              <a:rPr lang="en-US" dirty="0" smtClean="0"/>
              <a:t>Configure checkbox behavior</a:t>
            </a:r>
          </a:p>
          <a:p>
            <a:pPr marL="457200" indent="-457200">
              <a:buFont typeface="Wingdings 3" pitchFamily="18" charset="2"/>
              <a:buAutoNum type="arabicPeriod"/>
            </a:pPr>
            <a:r>
              <a:rPr lang="en-US" dirty="0" smtClean="0"/>
              <a:t>Deploy PCFs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t="3619"/>
          <a:stretch/>
        </p:blipFill>
        <p:spPr bwMode="auto">
          <a:xfrm>
            <a:off x="5643254" y="2489200"/>
            <a:ext cx="2982767"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7" y="2489200"/>
            <a:ext cx="3272291"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pPr eaLnBrk="1" hangingPunct="1"/>
            <a:r>
              <a:rPr lang="en-US" smtClean="0"/>
              <a:t>Step 1: Add iterator buttons to toolbar</a:t>
            </a:r>
          </a:p>
        </p:txBody>
      </p:sp>
      <p:sp>
        <p:nvSpPr>
          <p:cNvPr id="15366" name="Text Box 12"/>
          <p:cNvSpPr txBox="1">
            <a:spLocks noChangeArrowheads="1"/>
          </p:cNvSpPr>
          <p:nvPr/>
        </p:nvSpPr>
        <p:spPr bwMode="auto">
          <a:xfrm>
            <a:off x="4136572" y="954882"/>
            <a:ext cx="356507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Includes both </a:t>
            </a:r>
            <a:r>
              <a:rPr lang="en-US" dirty="0" smtClean="0">
                <a:solidFill>
                  <a:srgbClr val="C00000"/>
                </a:solidFill>
              </a:rPr>
              <a:t/>
            </a:r>
            <a:br>
              <a:rPr lang="en-US" dirty="0" smtClean="0">
                <a:solidFill>
                  <a:srgbClr val="C00000"/>
                </a:solidFill>
              </a:rPr>
            </a:br>
            <a:r>
              <a:rPr lang="en-US" dirty="0" smtClean="0">
                <a:solidFill>
                  <a:srgbClr val="C00000"/>
                </a:solidFill>
              </a:rPr>
              <a:t>Add </a:t>
            </a:r>
            <a:r>
              <a:rPr lang="en-US" dirty="0">
                <a:solidFill>
                  <a:srgbClr val="C00000"/>
                </a:solidFill>
              </a:rPr>
              <a:t>and Remove </a:t>
            </a:r>
            <a:r>
              <a:rPr lang="en-US" dirty="0" smtClean="0">
                <a:solidFill>
                  <a:srgbClr val="C00000"/>
                </a:solidFill>
              </a:rPr>
              <a:t>buttons</a:t>
            </a:r>
            <a:endParaRPr lang="en-US" dirty="0">
              <a:solidFill>
                <a:srgbClr val="C00000"/>
              </a:solidFill>
            </a:endParaRPr>
          </a:p>
        </p:txBody>
      </p:sp>
      <p:cxnSp>
        <p:nvCxnSpPr>
          <p:cNvPr id="15369" name="Straight Connector 2"/>
          <p:cNvCxnSpPr>
            <a:cxnSpLocks noChangeShapeType="1"/>
          </p:cNvCxnSpPr>
          <p:nvPr/>
        </p:nvCxnSpPr>
        <p:spPr bwMode="auto">
          <a:xfrm>
            <a:off x="2286000" y="1470025"/>
            <a:ext cx="0" cy="2265363"/>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cxnSp>
      <p:pic>
        <p:nvPicPr>
          <p:cNvPr id="15368"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t="12884" r="50000"/>
          <a:stretch/>
        </p:blipFill>
        <p:spPr bwMode="auto">
          <a:xfrm>
            <a:off x="522288" y="914401"/>
            <a:ext cx="3417711" cy="6905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ight Arrow 3"/>
          <p:cNvSpPr/>
          <p:nvPr/>
        </p:nvSpPr>
        <p:spPr bwMode="auto">
          <a:xfrm>
            <a:off x="4726441" y="3783864"/>
            <a:ext cx="1162730" cy="547167"/>
          </a:xfrm>
          <a:prstGeom prst="rightArrow">
            <a:avLst/>
          </a:prstGeom>
          <a:solidFill>
            <a:srgbClr val="C00000"/>
          </a:solidFill>
          <a:ln>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Step 2: </a:t>
            </a:r>
            <a:r>
              <a:rPr lang="en-US" dirty="0"/>
              <a:t>Link iterator buttons to iterator</a:t>
            </a:r>
            <a:endParaRPr lang="en-US" dirty="0" smtClean="0"/>
          </a:p>
        </p:txBody>
      </p:sp>
      <p:sp>
        <p:nvSpPr>
          <p:cNvPr id="16387" name="Text Box 9"/>
          <p:cNvSpPr txBox="1">
            <a:spLocks noChangeArrowheads="1"/>
          </p:cNvSpPr>
          <p:nvPr/>
        </p:nvSpPr>
        <p:spPr bwMode="auto">
          <a:xfrm>
            <a:off x="550862" y="3657614"/>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chemeClr val="bg1"/>
                </a:solidFill>
              </a:rPr>
              <a:t>(1) Context menu </a:t>
            </a:r>
            <a:br>
              <a:rPr lang="en-US" dirty="0" smtClean="0">
                <a:solidFill>
                  <a:schemeClr val="bg1"/>
                </a:solidFill>
              </a:rPr>
            </a:br>
            <a:r>
              <a:rPr lang="en-US" dirty="0" smtClean="0">
                <a:solidFill>
                  <a:schemeClr val="bg1"/>
                </a:solidFill>
                <a:sym typeface="Wingdings"/>
              </a:rPr>
              <a:t> </a:t>
            </a:r>
            <a:r>
              <a:rPr lang="en-US" dirty="0" smtClean="0">
                <a:solidFill>
                  <a:schemeClr val="bg1"/>
                </a:solidFill>
              </a:rPr>
              <a:t>Link widgets</a:t>
            </a:r>
            <a:endParaRPr lang="en-US" dirty="0">
              <a:solidFill>
                <a:schemeClr val="bg1"/>
              </a:solidFill>
            </a:endParaRPr>
          </a:p>
        </p:txBody>
      </p:sp>
      <p:sp>
        <p:nvSpPr>
          <p:cNvPr id="16388" name="Text Box 9"/>
          <p:cNvSpPr txBox="1">
            <a:spLocks noChangeArrowheads="1"/>
          </p:cNvSpPr>
          <p:nvPr/>
        </p:nvSpPr>
        <p:spPr bwMode="auto">
          <a:xfrm>
            <a:off x="550862" y="5700712"/>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(2) Click iterator </a:t>
            </a:r>
            <a:r>
              <a:rPr lang="en-US" dirty="0" smtClean="0">
                <a:solidFill>
                  <a:schemeClr val="bg1"/>
                </a:solidFill>
              </a:rPr>
              <a:t/>
            </a:r>
            <a:br>
              <a:rPr lang="en-US" dirty="0" smtClean="0">
                <a:solidFill>
                  <a:schemeClr val="bg1"/>
                </a:solidFill>
              </a:rPr>
            </a:br>
            <a:r>
              <a:rPr lang="en-US" dirty="0" smtClean="0">
                <a:solidFill>
                  <a:schemeClr val="bg1"/>
                </a:solidFill>
              </a:rPr>
              <a:t>buttons</a:t>
            </a:r>
            <a:endParaRPr lang="en-US" dirty="0">
              <a:solidFill>
                <a:schemeClr val="bg1"/>
              </a:solidFill>
            </a:endParaRP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150" y="914398"/>
            <a:ext cx="3050735" cy="2664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4199149" y="3657614"/>
            <a:ext cx="305073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(3) Click row iterator</a:t>
            </a:r>
          </a:p>
        </p:txBody>
      </p:sp>
      <p:sp>
        <p:nvSpPr>
          <p:cNvPr id="16391" name="Text Box 9"/>
          <p:cNvSpPr txBox="1">
            <a:spLocks noChangeArrowheads="1"/>
          </p:cNvSpPr>
          <p:nvPr/>
        </p:nvSpPr>
        <p:spPr bwMode="auto">
          <a:xfrm>
            <a:off x="4199151" y="5700712"/>
            <a:ext cx="286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(4) Set iterator property</a:t>
            </a:r>
          </a:p>
        </p:txBody>
      </p:sp>
      <p:pic>
        <p:nvPicPr>
          <p:cNvPr id="163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4562475"/>
            <a:ext cx="1762125" cy="9525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3"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r="3729" b="25914"/>
          <a:stretch/>
        </p:blipFill>
        <p:spPr bwMode="auto">
          <a:xfrm>
            <a:off x="529090" y="914399"/>
            <a:ext cx="2258105" cy="26561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151" y="4562475"/>
            <a:ext cx="4551162" cy="10443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17350"/>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smtClean="0"/>
              <a:t>Step 3: Specify toAdd property</a:t>
            </a:r>
          </a:p>
        </p:txBody>
      </p:sp>
      <p:sp>
        <p:nvSpPr>
          <p:cNvPr id="17412"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dirty="0" smtClean="0"/>
              <a:t>Syntax:</a:t>
            </a:r>
            <a:br>
              <a:rPr lang="en-US" dirty="0" smtClean="0"/>
            </a:br>
            <a:r>
              <a:rPr lang="en-US" i="1" dirty="0" err="1" smtClean="0">
                <a:solidFill>
                  <a:srgbClr val="0033CC"/>
                </a:solidFill>
              </a:rPr>
              <a:t>parentObj</a:t>
            </a:r>
            <a:r>
              <a:rPr lang="en-US" dirty="0" err="1" smtClean="0">
                <a:solidFill>
                  <a:srgbClr val="FF3300"/>
                </a:solidFill>
              </a:rPr>
              <a:t>.addTo</a:t>
            </a:r>
            <a:r>
              <a:rPr lang="en-US" i="1" dirty="0" err="1" smtClean="0">
                <a:solidFill>
                  <a:srgbClr val="0033CC"/>
                </a:solidFill>
              </a:rPr>
              <a:t>arrayName</a:t>
            </a:r>
            <a:r>
              <a:rPr lang="en-US" dirty="0" smtClean="0">
                <a:solidFill>
                  <a:srgbClr val="FF3300"/>
                </a:solidFill>
              </a:rPr>
              <a:t>(</a:t>
            </a:r>
            <a:r>
              <a:rPr lang="en-US" i="1" dirty="0" err="1" smtClean="0">
                <a:solidFill>
                  <a:srgbClr val="0033CC"/>
                </a:solidFill>
              </a:rPr>
              <a:t>elementName</a:t>
            </a:r>
            <a:r>
              <a:rPr lang="en-US" dirty="0" smtClean="0">
                <a:solidFill>
                  <a:srgbClr val="FF3300"/>
                </a:solidFill>
              </a:rPr>
              <a:t>)</a:t>
            </a:r>
          </a:p>
        </p:txBody>
      </p:sp>
      <p:sp>
        <p:nvSpPr>
          <p:cNvPr id="17413"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5" name="AutoShape 27"/>
          <p:cNvSpPr>
            <a:spLocks noChangeArrowheads="1"/>
          </p:cNvSpPr>
          <p:nvPr/>
        </p:nvSpPr>
        <p:spPr bwMode="auto">
          <a:xfrm>
            <a:off x="2895836" y="4834659"/>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2"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Step 4: Specify toRemove property</a:t>
            </a:r>
          </a:p>
        </p:txBody>
      </p:sp>
      <p:sp>
        <p:nvSpPr>
          <p:cNvPr id="18436"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smtClean="0"/>
              <a:t>Syntax: </a:t>
            </a:r>
            <a:r>
              <a:rPr lang="en-US" i="1" smtClean="0">
                <a:solidFill>
                  <a:srgbClr val="0033CC"/>
                </a:solidFill>
              </a:rPr>
              <a:t>parentObj</a:t>
            </a:r>
            <a:r>
              <a:rPr lang="en-US" smtClean="0">
                <a:solidFill>
                  <a:srgbClr val="FF3300"/>
                </a:solidFill>
              </a:rPr>
              <a:t>.removeFrom</a:t>
            </a:r>
            <a:r>
              <a:rPr lang="en-US" i="1" smtClean="0">
                <a:solidFill>
                  <a:srgbClr val="0033CC"/>
                </a:solidFill>
              </a:rPr>
              <a:t>arrayName</a:t>
            </a:r>
            <a:r>
              <a:rPr lang="en-US" smtClean="0">
                <a:solidFill>
                  <a:srgbClr val="FF3300"/>
                </a:solidFill>
              </a:rPr>
              <a:t>(</a:t>
            </a:r>
            <a:r>
              <a:rPr lang="en-US" i="1" smtClean="0">
                <a:solidFill>
                  <a:srgbClr val="0033CC"/>
                </a:solidFill>
              </a:rPr>
              <a:t>elementName</a:t>
            </a:r>
            <a:r>
              <a:rPr lang="en-US" smtClean="0">
                <a:solidFill>
                  <a:srgbClr val="FF3300"/>
                </a:solidFill>
              </a:rPr>
              <a:t>)</a:t>
            </a:r>
          </a:p>
        </p:txBody>
      </p:sp>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06464"/>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 name="AutoShape 27"/>
          <p:cNvSpPr>
            <a:spLocks noChangeArrowheads="1"/>
          </p:cNvSpPr>
          <p:nvPr/>
        </p:nvSpPr>
        <p:spPr bwMode="auto">
          <a:xfrm>
            <a:off x="2895836" y="5197013"/>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914400"/>
            <a:ext cx="3651930" cy="339579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pPr eaLnBrk="1" hangingPunct="1"/>
            <a:r>
              <a:rPr lang="en-US" smtClean="0"/>
              <a:t>Step 5: Configure check box behavior</a:t>
            </a:r>
          </a:p>
        </p:txBody>
      </p:sp>
      <p:sp>
        <p:nvSpPr>
          <p:cNvPr id="2" name="Content Placeholder 1"/>
          <p:cNvSpPr>
            <a:spLocks noGrp="1"/>
          </p:cNvSpPr>
          <p:nvPr>
            <p:ph idx="1"/>
          </p:nvPr>
        </p:nvSpPr>
        <p:spPr>
          <a:xfrm>
            <a:off x="519113" y="4648200"/>
            <a:ext cx="8318500" cy="1752600"/>
          </a:xfrm>
        </p:spPr>
        <p:txBody>
          <a:bodyPr/>
          <a:lstStyle/>
          <a:p>
            <a:r>
              <a:rPr lang="en-US" dirty="0" err="1" smtClean="0"/>
              <a:t>hasCheckBoxes</a:t>
            </a:r>
            <a:endParaRPr lang="en-US" dirty="0" smtClean="0"/>
          </a:p>
          <a:p>
            <a:pPr lvl="1"/>
            <a:r>
              <a:rPr lang="en-US" dirty="0" smtClean="0"/>
              <a:t>Displays check </a:t>
            </a:r>
            <a:r>
              <a:rPr lang="en-US" dirty="0"/>
              <a:t>boxes</a:t>
            </a:r>
          </a:p>
          <a:p>
            <a:r>
              <a:rPr lang="en-US" dirty="0" err="1" smtClean="0"/>
              <a:t>hideCheckBoxesIfReadOnly</a:t>
            </a:r>
            <a:endParaRPr lang="en-US" dirty="0" smtClean="0"/>
          </a:p>
          <a:p>
            <a:pPr lvl="1"/>
            <a:r>
              <a:rPr lang="en-US" dirty="0" smtClean="0"/>
              <a:t>Hides check boxes for read-only</a:t>
            </a:r>
            <a:endParaRPr lang="en-US" dirty="0"/>
          </a:p>
        </p:txBody>
      </p:sp>
      <p:sp>
        <p:nvSpPr>
          <p:cNvPr id="19460" name="Text Box 12"/>
          <p:cNvSpPr txBox="1">
            <a:spLocks noChangeArrowheads="1"/>
          </p:cNvSpPr>
          <p:nvPr/>
        </p:nvSpPr>
        <p:spPr bwMode="auto">
          <a:xfrm>
            <a:off x="4741996" y="914400"/>
            <a:ext cx="267652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edit </a:t>
            </a:r>
            <a:r>
              <a:rPr lang="en-US" dirty="0">
                <a:solidFill>
                  <a:srgbClr val="C00000"/>
                </a:solidFill>
              </a:rPr>
              <a:t>mode</a:t>
            </a:r>
          </a:p>
        </p:txBody>
      </p:sp>
      <p:sp>
        <p:nvSpPr>
          <p:cNvPr id="19461" name="AutoShape 14"/>
          <p:cNvSpPr>
            <a:spLocks noChangeArrowheads="1"/>
          </p:cNvSpPr>
          <p:nvPr/>
        </p:nvSpPr>
        <p:spPr bwMode="auto">
          <a:xfrm>
            <a:off x="685116" y="3463661"/>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9462" name="Text Box 15"/>
          <p:cNvSpPr txBox="1">
            <a:spLocks noChangeArrowheads="1"/>
          </p:cNvSpPr>
          <p:nvPr/>
        </p:nvSpPr>
        <p:spPr bwMode="auto">
          <a:xfrm>
            <a:off x="5711919" y="5582298"/>
            <a:ext cx="26765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read-only </a:t>
            </a:r>
            <a:r>
              <a:rPr lang="en-US" dirty="0">
                <a:solidFill>
                  <a:srgbClr val="C00000"/>
                </a:solidFill>
              </a:rPr>
              <a:t>mode</a:t>
            </a:r>
          </a:p>
        </p:txBody>
      </p:sp>
      <p:pic>
        <p:nvPicPr>
          <p:cNvPr id="19463" name="Picture 10"/>
          <p:cNvPicPr>
            <a:picLocks noChangeAspect="1" noChangeArrowheads="1"/>
          </p:cNvPicPr>
          <p:nvPr/>
        </p:nvPicPr>
        <p:blipFill>
          <a:blip r:embed="rId4">
            <a:extLst>
              <a:ext uri="{28A0092B-C50C-407E-A947-70E740481C1C}">
                <a14:useLocalDpi xmlns:a14="http://schemas.microsoft.com/office/drawing/2010/main" val="0"/>
              </a:ext>
            </a:extLst>
          </a:blip>
          <a:srcRect t="27115" r="74892"/>
          <a:stretch>
            <a:fillRect/>
          </a:stretch>
        </p:blipFill>
        <p:spPr bwMode="auto">
          <a:xfrm>
            <a:off x="4748347" y="1541970"/>
            <a:ext cx="3046355" cy="2685935"/>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46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919" y="3627278"/>
            <a:ext cx="2952579" cy="194386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14"/>
          <p:cNvSpPr>
            <a:spLocks noChangeArrowheads="1"/>
          </p:cNvSpPr>
          <p:nvPr/>
        </p:nvSpPr>
        <p:spPr bwMode="auto">
          <a:xfrm>
            <a:off x="685119" y="3952965"/>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9815510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dirty="0" smtClean="0"/>
              <a:t>For a cell to be editable, the cell’s Editable property must be set to true. What three other elements must also be editable to make the cell editable in the user interface?</a:t>
            </a:r>
          </a:p>
          <a:p>
            <a:pPr marL="457200" indent="-457200">
              <a:buFont typeface="Webdings" pitchFamily="18" charset="2"/>
              <a:buAutoNum type="arabicPeriod"/>
            </a:pPr>
            <a:r>
              <a:rPr lang="en-US" dirty="0" smtClean="0"/>
              <a:t>When you drag an </a:t>
            </a:r>
            <a:r>
              <a:rPr lang="en-US" dirty="0" err="1" smtClean="0"/>
              <a:t>IteratorButtons</a:t>
            </a:r>
            <a:r>
              <a:rPr lang="en-US" dirty="0" smtClean="0"/>
              <a:t> widget onto a toolbar, how many buttons are added?</a:t>
            </a:r>
          </a:p>
          <a:p>
            <a:pPr marL="457200" indent="-457200">
              <a:buFont typeface="Webdings" pitchFamily="18" charset="2"/>
              <a:buAutoNum type="arabicPeriod"/>
            </a:pPr>
            <a:r>
              <a:rPr lang="en-US" dirty="0" smtClean="0"/>
              <a:t>Assume that an object</a:t>
            </a:r>
            <a:br>
              <a:rPr lang="en-US" dirty="0" smtClean="0"/>
            </a:br>
            <a:r>
              <a:rPr lang="en-US" dirty="0" smtClean="0"/>
              <a:t>called anABContact</a:t>
            </a:r>
            <a:br>
              <a:rPr lang="en-US" dirty="0" smtClean="0"/>
            </a:br>
            <a:r>
              <a:rPr lang="en-US" dirty="0" smtClean="0"/>
              <a:t>has an Addresses array</a:t>
            </a:r>
            <a:br>
              <a:rPr lang="en-US" dirty="0" smtClean="0"/>
            </a:br>
            <a:r>
              <a:rPr lang="en-US" dirty="0" smtClean="0"/>
              <a:t>and an Addresses list</a:t>
            </a:r>
            <a:br>
              <a:rPr lang="en-US" dirty="0" smtClean="0"/>
            </a:br>
            <a:r>
              <a:rPr lang="en-US" dirty="0" smtClean="0"/>
              <a:t>view panel whose </a:t>
            </a:r>
            <a:br>
              <a:rPr lang="en-US" dirty="0" smtClean="0"/>
            </a:br>
            <a:r>
              <a:rPr lang="en-US" dirty="0" smtClean="0"/>
              <a:t>row iterator</a:t>
            </a:r>
            <a:br>
              <a:rPr lang="en-US" dirty="0" smtClean="0"/>
            </a:br>
            <a:r>
              <a:rPr lang="en-US" dirty="0" smtClean="0"/>
              <a:t>is configured as shown. </a:t>
            </a:r>
            <a:br>
              <a:rPr lang="en-US" dirty="0" smtClean="0"/>
            </a:br>
            <a:r>
              <a:rPr lang="en-US" dirty="0" smtClean="0"/>
              <a:t>Identify the errors in how the property is configured.</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3381374"/>
            <a:ext cx="4433914" cy="169265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Editable list view panels</a:t>
            </a:r>
          </a:p>
          <a:p>
            <a:pPr>
              <a:lnSpc>
                <a:spcPct val="150000"/>
              </a:lnSpc>
              <a:buFont typeface="Arial" charset="0"/>
              <a:buChar char="•"/>
            </a:pPr>
            <a:r>
              <a:rPr lang="en-US" sz="2800" dirty="0" smtClean="0">
                <a:solidFill>
                  <a:srgbClr val="C0C0C0"/>
                </a:solidFill>
              </a:rPr>
              <a:t>Iterator buttons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919916" y="1398805"/>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908222" y="1774368"/>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962651" y="2209797"/>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1912800" y="392429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1169476" y="4082140"/>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1071508" y="494211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1071508" y="2960912"/>
            <a:ext cx="7833006" cy="312128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p:txBody>
          <a:bodyPr/>
          <a:lstStyle/>
          <a:p>
            <a:pPr eaLnBrk="1" hangingPunct="1"/>
            <a:r>
              <a:rPr lang="en-US" dirty="0" smtClean="0"/>
              <a:t>Editable list view panels</a:t>
            </a:r>
          </a:p>
        </p:txBody>
      </p:sp>
      <p:sp>
        <p:nvSpPr>
          <p:cNvPr id="7172" name="Rectangle 3"/>
          <p:cNvSpPr>
            <a:spLocks noGrp="1" noChangeArrowheads="1"/>
          </p:cNvSpPr>
          <p:nvPr>
            <p:ph idx="1"/>
          </p:nvPr>
        </p:nvSpPr>
        <p:spPr>
          <a:xfrm>
            <a:off x="519113" y="914400"/>
            <a:ext cx="8318500" cy="1811338"/>
          </a:xfrm>
        </p:spPr>
        <p:txBody>
          <a:bodyPr/>
          <a:lstStyle/>
          <a:p>
            <a:pPr>
              <a:buFont typeface="Arial" charset="0"/>
              <a:buChar char="•"/>
            </a:pPr>
            <a:r>
              <a:rPr lang="en-US" dirty="0" smtClean="0"/>
              <a:t>List view panels enable end users to manipulate data</a:t>
            </a:r>
          </a:p>
          <a:p>
            <a:pPr lvl="1"/>
            <a:r>
              <a:rPr lang="en-US" dirty="0" smtClean="0"/>
              <a:t>Adding new rows</a:t>
            </a:r>
          </a:p>
          <a:p>
            <a:pPr lvl="1"/>
            <a:r>
              <a:rPr lang="en-US" dirty="0" smtClean="0"/>
              <a:t>Removing existing rows</a:t>
            </a:r>
          </a:p>
          <a:p>
            <a:pPr lvl="1"/>
            <a:r>
              <a:rPr lang="en-US" dirty="0"/>
              <a:t>Modifying existing rows</a:t>
            </a:r>
          </a:p>
          <a:p>
            <a:pPr lvl="1"/>
            <a:endParaRPr lang="en-US" dirty="0" smtClean="0"/>
          </a:p>
        </p:txBody>
      </p:sp>
      <p:cxnSp>
        <p:nvCxnSpPr>
          <p:cNvPr id="3" name="Elbow Connector 2"/>
          <p:cNvCxnSpPr>
            <a:stCxn id="19" idx="1"/>
            <a:endCxn id="4" idx="1"/>
          </p:cNvCxnSpPr>
          <p:nvPr/>
        </p:nvCxnSpPr>
        <p:spPr bwMode="auto">
          <a:xfrm rot="10800000" flipH="1" flipV="1">
            <a:off x="962650" y="2356754"/>
            <a:ext cx="108857" cy="2732317"/>
          </a:xfrm>
          <a:prstGeom prst="bentConnector3">
            <a:avLst>
              <a:gd name="adj1" fmla="val -70000"/>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4" name="Elbow Connector 23"/>
          <p:cNvCxnSpPr>
            <a:stCxn id="23" idx="1"/>
            <a:endCxn id="22" idx="1"/>
          </p:cNvCxnSpPr>
          <p:nvPr/>
        </p:nvCxnSpPr>
        <p:spPr bwMode="auto">
          <a:xfrm rot="10800000" flipH="1" flipV="1">
            <a:off x="908222" y="1921326"/>
            <a:ext cx="1004578" cy="2149926"/>
          </a:xfrm>
          <a:prstGeom prst="bentConnector3">
            <a:avLst>
              <a:gd name="adj1" fmla="val -22756"/>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Elbow Connector 34"/>
          <p:cNvCxnSpPr>
            <a:stCxn id="34" idx="1"/>
            <a:endCxn id="37" idx="1"/>
          </p:cNvCxnSpPr>
          <p:nvPr/>
        </p:nvCxnSpPr>
        <p:spPr bwMode="auto">
          <a:xfrm rot="10800000" flipH="1" flipV="1">
            <a:off x="919916" y="1545762"/>
            <a:ext cx="249560" cy="2683335"/>
          </a:xfrm>
          <a:prstGeom prst="bentConnector3">
            <a:avLst>
              <a:gd name="adj1" fmla="val -165755"/>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522287" y="906688"/>
            <a:ext cx="6746183" cy="268820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195" name="Rectangle 2"/>
          <p:cNvSpPr>
            <a:spLocks noGrp="1" noChangeArrowheads="1"/>
          </p:cNvSpPr>
          <p:nvPr>
            <p:ph type="title"/>
          </p:nvPr>
        </p:nvSpPr>
        <p:spPr/>
        <p:txBody>
          <a:bodyPr/>
          <a:lstStyle/>
          <a:p>
            <a:r>
              <a:rPr lang="en-US" smtClean="0"/>
              <a:t>Editable hierarchy</a:t>
            </a:r>
          </a:p>
        </p:txBody>
      </p:sp>
      <p:sp>
        <p:nvSpPr>
          <p:cNvPr id="8196" name="Rectangle 28"/>
          <p:cNvSpPr>
            <a:spLocks noGrp="1" noChangeArrowheads="1"/>
          </p:cNvSpPr>
          <p:nvPr>
            <p:ph idx="1"/>
          </p:nvPr>
        </p:nvSpPr>
        <p:spPr>
          <a:xfrm>
            <a:off x="519113" y="3962400"/>
            <a:ext cx="8318500" cy="2438400"/>
          </a:xfrm>
        </p:spPr>
        <p:txBody>
          <a:bodyPr/>
          <a:lstStyle/>
          <a:p>
            <a:r>
              <a:rPr lang="en-US" dirty="0" smtClean="0"/>
              <a:t>List view panels can include editable cells and </a:t>
            </a:r>
            <a:r>
              <a:rPr lang="en-US" dirty="0"/>
              <a:t>non-editable cells </a:t>
            </a:r>
            <a:endParaRPr lang="en-US" dirty="0" smtClean="0"/>
          </a:p>
          <a:p>
            <a:pPr lvl="1"/>
            <a:r>
              <a:rPr lang="en-US" dirty="0" smtClean="0"/>
              <a:t>Routing Number is editable</a:t>
            </a:r>
          </a:p>
          <a:p>
            <a:pPr lvl="1"/>
            <a:r>
              <a:rPr lang="en-US" dirty="0" smtClean="0"/>
              <a:t>Created On is read-only</a:t>
            </a:r>
          </a:p>
          <a:p>
            <a:r>
              <a:rPr lang="en-US" dirty="0"/>
              <a:t>For a cell to be editable, the row, row iterator, and list view panel in which the cell resides must also all be editable</a:t>
            </a:r>
          </a:p>
          <a:p>
            <a:pPr lvl="1"/>
            <a:endParaRPr lang="en-US" dirty="0" smtClean="0"/>
          </a:p>
        </p:txBody>
      </p:sp>
      <p:sp>
        <p:nvSpPr>
          <p:cNvPr id="8197" name="Rectangle 5"/>
          <p:cNvSpPr>
            <a:spLocks noChangeArrowheads="1"/>
          </p:cNvSpPr>
          <p:nvPr/>
        </p:nvSpPr>
        <p:spPr bwMode="auto">
          <a:xfrm>
            <a:off x="3151188" y="2564082"/>
            <a:ext cx="2041298" cy="267756"/>
          </a:xfrm>
          <a:prstGeom prst="rect">
            <a:avLst/>
          </a:prstGeom>
          <a:noFill/>
          <a:ln w="28575" algn="ctr">
            <a:solidFill>
              <a:srgbClr val="0033CC"/>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198" name="Text Box 6"/>
          <p:cNvSpPr txBox="1">
            <a:spLocks noChangeArrowheads="1"/>
          </p:cNvSpPr>
          <p:nvPr/>
        </p:nvSpPr>
        <p:spPr bwMode="auto">
          <a:xfrm>
            <a:off x="7467033" y="2928245"/>
            <a:ext cx="16748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33CC"/>
                </a:solidFill>
              </a:rPr>
              <a:t>cell is </a:t>
            </a:r>
            <a:r>
              <a:rPr lang="en-US" sz="1800" dirty="0" smtClean="0">
                <a:solidFill>
                  <a:srgbClr val="0033CC"/>
                </a:solidFill>
              </a:rPr>
              <a:t/>
            </a:r>
            <a:br>
              <a:rPr lang="en-US" sz="1800" dirty="0" smtClean="0">
                <a:solidFill>
                  <a:srgbClr val="0033CC"/>
                </a:solidFill>
              </a:rPr>
            </a:br>
            <a:r>
              <a:rPr lang="en-US" sz="1800" dirty="0" smtClean="0">
                <a:solidFill>
                  <a:srgbClr val="0033CC"/>
                </a:solidFill>
              </a:rPr>
              <a:t>editable</a:t>
            </a:r>
            <a:endParaRPr lang="en-US" sz="1800" dirty="0">
              <a:solidFill>
                <a:srgbClr val="0033CC"/>
              </a:solidFill>
            </a:endParaRPr>
          </a:p>
        </p:txBody>
      </p:sp>
      <p:sp>
        <p:nvSpPr>
          <p:cNvPr id="8199" name="Rectangle 22"/>
          <p:cNvSpPr>
            <a:spLocks noChangeArrowheads="1"/>
          </p:cNvSpPr>
          <p:nvPr/>
        </p:nvSpPr>
        <p:spPr bwMode="auto">
          <a:xfrm>
            <a:off x="654267" y="2537694"/>
            <a:ext cx="6460452" cy="346813"/>
          </a:xfrm>
          <a:prstGeom prst="rect">
            <a:avLst/>
          </a:prstGeom>
          <a:noFill/>
          <a:ln w="28575" algn="ctr">
            <a:solidFill>
              <a:srgbClr val="008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0" name="Text Box 23"/>
          <p:cNvSpPr txBox="1">
            <a:spLocks noChangeArrowheads="1"/>
          </p:cNvSpPr>
          <p:nvPr/>
        </p:nvSpPr>
        <p:spPr bwMode="auto">
          <a:xfrm>
            <a:off x="7467033" y="2368733"/>
            <a:ext cx="95033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8000"/>
                </a:solidFill>
              </a:rPr>
              <a:t>row is</a:t>
            </a:r>
            <a:br>
              <a:rPr lang="en-US" sz="1800" dirty="0">
                <a:solidFill>
                  <a:srgbClr val="008000"/>
                </a:solidFill>
              </a:rPr>
            </a:br>
            <a:r>
              <a:rPr lang="en-US" sz="1800" dirty="0">
                <a:solidFill>
                  <a:srgbClr val="008000"/>
                </a:solidFill>
              </a:rPr>
              <a:t>editable</a:t>
            </a:r>
          </a:p>
        </p:txBody>
      </p:sp>
      <p:sp>
        <p:nvSpPr>
          <p:cNvPr id="8201" name="Rectangle 24"/>
          <p:cNvSpPr>
            <a:spLocks noChangeArrowheads="1"/>
          </p:cNvSpPr>
          <p:nvPr/>
        </p:nvSpPr>
        <p:spPr bwMode="auto">
          <a:xfrm>
            <a:off x="544954" y="2494783"/>
            <a:ext cx="6669086" cy="955988"/>
          </a:xfrm>
          <a:prstGeom prst="rect">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2" name="Text Box 25"/>
          <p:cNvSpPr txBox="1">
            <a:spLocks noChangeArrowheads="1"/>
          </p:cNvSpPr>
          <p:nvPr/>
        </p:nvSpPr>
        <p:spPr bwMode="auto">
          <a:xfrm>
            <a:off x="7467033" y="1751323"/>
            <a:ext cx="1379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7030A0"/>
                </a:solidFill>
              </a:rPr>
              <a:t>row iterator</a:t>
            </a:r>
            <a:br>
              <a:rPr lang="en-US" sz="1800" dirty="0">
                <a:solidFill>
                  <a:srgbClr val="7030A0"/>
                </a:solidFill>
              </a:rPr>
            </a:br>
            <a:r>
              <a:rPr lang="en-US" sz="1800" dirty="0">
                <a:solidFill>
                  <a:srgbClr val="7030A0"/>
                </a:solidFill>
              </a:rPr>
              <a:t>is editable</a:t>
            </a:r>
          </a:p>
        </p:txBody>
      </p:sp>
      <p:sp>
        <p:nvSpPr>
          <p:cNvPr id="8203" name="Rectangle 26"/>
          <p:cNvSpPr>
            <a:spLocks noChangeArrowheads="1"/>
          </p:cNvSpPr>
          <p:nvPr/>
        </p:nvSpPr>
        <p:spPr bwMode="auto">
          <a:xfrm>
            <a:off x="522288" y="2220031"/>
            <a:ext cx="6746182" cy="1360801"/>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4" name="Text Box 27"/>
          <p:cNvSpPr txBox="1">
            <a:spLocks noChangeArrowheads="1"/>
          </p:cNvSpPr>
          <p:nvPr/>
        </p:nvSpPr>
        <p:spPr bwMode="auto">
          <a:xfrm>
            <a:off x="7467033" y="911992"/>
            <a:ext cx="1238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list view panel </a:t>
            </a:r>
            <a:r>
              <a:rPr lang="en-US" sz="1800" dirty="0"/>
              <a:t>is</a:t>
            </a:r>
            <a:br>
              <a:rPr lang="en-US" sz="1800" dirty="0"/>
            </a:br>
            <a:r>
              <a:rPr lang="en-US" sz="1800" dirty="0"/>
              <a:t>editable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r="39718"/>
          <a:stretch/>
        </p:blipFill>
        <p:spPr bwMode="auto">
          <a:xfrm>
            <a:off x="522288" y="906463"/>
            <a:ext cx="6223745" cy="3134163"/>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Multiple options for location of toolbars</a:t>
            </a:r>
          </a:p>
        </p:txBody>
      </p:sp>
      <p:sp>
        <p:nvSpPr>
          <p:cNvPr id="9220" name="Rectangle 3"/>
          <p:cNvSpPr>
            <a:spLocks noGrp="1" noChangeArrowheads="1"/>
          </p:cNvSpPr>
          <p:nvPr>
            <p:ph idx="1"/>
          </p:nvPr>
        </p:nvSpPr>
        <p:spPr>
          <a:xfrm>
            <a:off x="519113" y="4254500"/>
            <a:ext cx="8318500" cy="2289175"/>
          </a:xfrm>
        </p:spPr>
        <p:txBody>
          <a:bodyPr/>
          <a:lstStyle/>
          <a:p>
            <a:pPr>
              <a:buFont typeface="Arial" charset="0"/>
              <a:buChar char="•"/>
            </a:pPr>
            <a:r>
              <a:rPr lang="en-US" dirty="0"/>
              <a:t>Multiple places </a:t>
            </a:r>
            <a:r>
              <a:rPr lang="en-US" dirty="0" smtClean="0"/>
              <a:t>where you </a:t>
            </a:r>
            <a:r>
              <a:rPr lang="en-US" dirty="0"/>
              <a:t>can place a toolbar</a:t>
            </a:r>
          </a:p>
          <a:p>
            <a:pPr lvl="1"/>
            <a:r>
              <a:rPr lang="en-US" dirty="0"/>
              <a:t>Associate the toolbar with the container it acts on</a:t>
            </a:r>
          </a:p>
          <a:p>
            <a:r>
              <a:rPr lang="en-US" dirty="0" smtClean="0"/>
              <a:t>Edit Buttons go in toolbar at screen level</a:t>
            </a:r>
          </a:p>
          <a:p>
            <a:r>
              <a:rPr lang="en-US" dirty="0" smtClean="0"/>
              <a:t>Iterator Buttons go with list view panel toolbar</a:t>
            </a:r>
          </a:p>
          <a:p>
            <a:endParaRPr lang="en-US" dirty="0" smtClean="0"/>
          </a:p>
        </p:txBody>
      </p:sp>
      <p:sp>
        <p:nvSpPr>
          <p:cNvPr id="9221" name="Text Box 5"/>
          <p:cNvSpPr txBox="1">
            <a:spLocks noChangeArrowheads="1"/>
          </p:cNvSpPr>
          <p:nvPr/>
        </p:nvSpPr>
        <p:spPr bwMode="auto">
          <a:xfrm>
            <a:off x="2857015" y="1361143"/>
            <a:ext cx="3889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Screen level </a:t>
            </a:r>
            <a:r>
              <a:rPr lang="en-US" dirty="0">
                <a:solidFill>
                  <a:srgbClr val="C00000"/>
                </a:solidFill>
              </a:rPr>
              <a:t>toolbar</a:t>
            </a:r>
          </a:p>
        </p:txBody>
      </p:sp>
      <p:sp>
        <p:nvSpPr>
          <p:cNvPr id="9222" name="Text Box 6"/>
          <p:cNvSpPr txBox="1">
            <a:spLocks noChangeArrowheads="1"/>
          </p:cNvSpPr>
          <p:nvPr/>
        </p:nvSpPr>
        <p:spPr bwMode="auto">
          <a:xfrm>
            <a:off x="2701682" y="2295917"/>
            <a:ext cx="4044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List view panel level toolbar</a:t>
            </a:r>
            <a:endParaRPr lang="en-US" dirty="0">
              <a:solidFill>
                <a:srgbClr val="C00000"/>
              </a:solidFill>
            </a:endParaRPr>
          </a:p>
        </p:txBody>
      </p:sp>
      <p:cxnSp>
        <p:nvCxnSpPr>
          <p:cNvPr id="7" name="arw Toolbar"/>
          <p:cNvCxnSpPr/>
          <p:nvPr/>
        </p:nvCxnSpPr>
        <p:spPr bwMode="auto">
          <a:xfrm flipH="1" flipV="1">
            <a:off x="2147888" y="1513793"/>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Toolbar"/>
          <p:cNvCxnSpPr/>
          <p:nvPr/>
        </p:nvCxnSpPr>
        <p:spPr bwMode="auto">
          <a:xfrm flipH="1" flipV="1">
            <a:off x="2023391" y="2449806"/>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765425"/>
            <a:ext cx="6951662" cy="1720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Putting lists into edit mode</a:t>
            </a:r>
          </a:p>
        </p:txBody>
      </p:sp>
      <p:sp>
        <p:nvSpPr>
          <p:cNvPr id="10244" name="Rectangle 4"/>
          <p:cNvSpPr>
            <a:spLocks noGrp="1" noChangeArrowheads="1"/>
          </p:cNvSpPr>
          <p:nvPr>
            <p:ph idx="1"/>
          </p:nvPr>
        </p:nvSpPr>
        <p:spPr>
          <a:xfrm>
            <a:off x="388938" y="919163"/>
            <a:ext cx="8318500" cy="5414962"/>
          </a:xfrm>
        </p:spPr>
        <p:txBody>
          <a:bodyPr/>
          <a:lstStyle/>
          <a:p>
            <a:pPr>
              <a:buFont typeface="Arial" charset="0"/>
              <a:buChar char="•"/>
            </a:pPr>
            <a:r>
              <a:rPr lang="en-US" dirty="0" smtClean="0"/>
              <a:t>To modify cell data, either:</a:t>
            </a:r>
          </a:p>
          <a:p>
            <a:pPr lvl="1"/>
            <a:r>
              <a:rPr lang="en-US" dirty="0" smtClean="0"/>
              <a:t>Location containing list view panel must always be in edit mode, or</a:t>
            </a:r>
          </a:p>
          <a:p>
            <a:pPr lvl="1"/>
            <a:r>
              <a:rPr lang="en-US" dirty="0" smtClean="0"/>
              <a:t>List view or one of its parent containers must have Edit Buttons</a:t>
            </a:r>
          </a:p>
        </p:txBody>
      </p:sp>
      <p:sp>
        <p:nvSpPr>
          <p:cNvPr id="10245" name="AutoShape 6"/>
          <p:cNvSpPr>
            <a:spLocks noChangeArrowheads="1"/>
          </p:cNvSpPr>
          <p:nvPr/>
        </p:nvSpPr>
        <p:spPr bwMode="auto">
          <a:xfrm>
            <a:off x="757238" y="3007916"/>
            <a:ext cx="441325" cy="34051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pic>
        <p:nvPicPr>
          <p:cNvPr id="10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4097338"/>
            <a:ext cx="6767513" cy="20526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Line 7"/>
          <p:cNvSpPr>
            <a:spLocks noChangeShapeType="1"/>
          </p:cNvSpPr>
          <p:nvPr/>
        </p:nvSpPr>
        <p:spPr bwMode="auto">
          <a:xfrm>
            <a:off x="1190625" y="3289300"/>
            <a:ext cx="690563" cy="808038"/>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9279" t="1965"/>
          <a:stretch/>
        </p:blipFill>
        <p:spPr bwMode="auto">
          <a:xfrm>
            <a:off x="6411686" y="914400"/>
            <a:ext cx="2368324" cy="325890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7"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7529"/>
          <a:stretch/>
        </p:blipFill>
        <p:spPr bwMode="auto">
          <a:xfrm>
            <a:off x="3317248" y="914400"/>
            <a:ext cx="2712811" cy="33337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8056"/>
          <a:stretch/>
        </p:blipFill>
        <p:spPr bwMode="auto">
          <a:xfrm>
            <a:off x="522288" y="914400"/>
            <a:ext cx="2487159" cy="42386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9" name="Rectangle 2"/>
          <p:cNvSpPr>
            <a:spLocks noGrp="1" noChangeArrowheads="1"/>
          </p:cNvSpPr>
          <p:nvPr>
            <p:ph type="title"/>
          </p:nvPr>
        </p:nvSpPr>
        <p:spPr/>
        <p:txBody>
          <a:bodyPr/>
          <a:lstStyle/>
          <a:p>
            <a:pPr eaLnBrk="1" hangingPunct="1"/>
            <a:r>
              <a:rPr lang="en-US" smtClean="0"/>
              <a:t>Example of cell with editable data</a:t>
            </a:r>
          </a:p>
        </p:txBody>
      </p:sp>
      <p:sp>
        <p:nvSpPr>
          <p:cNvPr id="11270" name="Text Box 9"/>
          <p:cNvSpPr txBox="1">
            <a:spLocks noChangeArrowheads="1"/>
          </p:cNvSpPr>
          <p:nvPr/>
        </p:nvSpPr>
        <p:spPr bwMode="auto">
          <a:xfrm>
            <a:off x="522287" y="5409693"/>
            <a:ext cx="248715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List view panel editable property default </a:t>
            </a:r>
            <a:r>
              <a:rPr lang="en-US" sz="2400" b="0" dirty="0">
                <a:solidFill>
                  <a:schemeClr val="bg1"/>
                </a:solidFill>
              </a:rPr>
              <a:t>is "true"</a:t>
            </a:r>
          </a:p>
        </p:txBody>
      </p:sp>
      <p:sp>
        <p:nvSpPr>
          <p:cNvPr id="11277" name="Rounded Rectangle 1"/>
          <p:cNvSpPr>
            <a:spLocks noChangeArrowheads="1"/>
          </p:cNvSpPr>
          <p:nvPr/>
        </p:nvSpPr>
        <p:spPr bwMode="auto">
          <a:xfrm>
            <a:off x="618724" y="4960562"/>
            <a:ext cx="2322183"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6" name="Rounded Rectangle 1"/>
          <p:cNvSpPr>
            <a:spLocks noChangeArrowheads="1"/>
          </p:cNvSpPr>
          <p:nvPr/>
        </p:nvSpPr>
        <p:spPr bwMode="auto">
          <a:xfrm>
            <a:off x="3467793" y="3843932"/>
            <a:ext cx="2539737"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8" name="Text Box 9"/>
          <p:cNvSpPr txBox="1">
            <a:spLocks noChangeArrowheads="1"/>
          </p:cNvSpPr>
          <p:nvPr/>
        </p:nvSpPr>
        <p:spPr bwMode="auto">
          <a:xfrm>
            <a:off x="3317247" y="5409693"/>
            <a:ext cx="271281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Row iterator must specify editable = true</a:t>
            </a:r>
            <a:endParaRPr lang="en-US" sz="2400" b="0" dirty="0">
              <a:solidFill>
                <a:schemeClr val="bg1"/>
              </a:solidFill>
            </a:endParaRPr>
          </a:p>
        </p:txBody>
      </p:sp>
      <p:sp>
        <p:nvSpPr>
          <p:cNvPr id="19" name="Rounded Rectangle 1"/>
          <p:cNvSpPr>
            <a:spLocks noChangeArrowheads="1"/>
          </p:cNvSpPr>
          <p:nvPr/>
        </p:nvSpPr>
        <p:spPr bwMode="auto">
          <a:xfrm>
            <a:off x="6501562" y="3968167"/>
            <a:ext cx="2253888"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0" name="Text Box 9"/>
          <p:cNvSpPr txBox="1">
            <a:spLocks noChangeArrowheads="1"/>
          </p:cNvSpPr>
          <p:nvPr/>
        </p:nvSpPr>
        <p:spPr bwMode="auto">
          <a:xfrm>
            <a:off x="6357257" y="5409693"/>
            <a:ext cx="23683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Cell must specify editable = true</a:t>
            </a:r>
            <a:endParaRPr lang="en-US" sz="2400" b="0" dirty="0">
              <a:solidFill>
                <a:schemeClr val="bg1"/>
              </a:solidFill>
            </a:endParaRPr>
          </a:p>
        </p:txBody>
      </p:sp>
      <p:sp>
        <p:nvSpPr>
          <p:cNvPr id="2" name="Rounded Rectangle 1"/>
          <p:cNvSpPr/>
          <p:nvPr/>
        </p:nvSpPr>
        <p:spPr bwMode="auto">
          <a:xfrm>
            <a:off x="1288045" y="914400"/>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endParaRPr lang="en-US" sz="1600" dirty="0">
              <a:solidFill>
                <a:schemeClr val="bg1"/>
              </a:solidFill>
            </a:endParaRPr>
          </a:p>
        </p:txBody>
      </p:sp>
      <p:sp>
        <p:nvSpPr>
          <p:cNvPr id="22" name="Rounded Rectangle 21"/>
          <p:cNvSpPr/>
          <p:nvPr/>
        </p:nvSpPr>
        <p:spPr bwMode="auto">
          <a:xfrm>
            <a:off x="4314271" y="1088576"/>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Row Iterator</a:t>
            </a:r>
            <a:endParaRPr lang="en-US" sz="1600" dirty="0">
              <a:solidFill>
                <a:schemeClr val="bg1"/>
              </a:solidFill>
            </a:endParaRPr>
          </a:p>
        </p:txBody>
      </p:sp>
      <p:sp>
        <p:nvSpPr>
          <p:cNvPr id="23" name="Rounded Rectangle 22"/>
          <p:cNvSpPr/>
          <p:nvPr/>
        </p:nvSpPr>
        <p:spPr bwMode="auto">
          <a:xfrm>
            <a:off x="7131291" y="1637104"/>
            <a:ext cx="1796143" cy="344107"/>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Cell widget</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Editable list view panels</a:t>
            </a:r>
          </a:p>
          <a:p>
            <a:pPr>
              <a:lnSpc>
                <a:spcPct val="150000"/>
              </a:lnSpc>
              <a:buFont typeface="Arial" charset="0"/>
              <a:buChar char="•"/>
            </a:pPr>
            <a:r>
              <a:rPr lang="en-US" sz="2800" dirty="0" smtClean="0"/>
              <a:t>Iterator buttons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296A00-57B1-4B07-AD6B-0B66B1252A65}"/>
</file>

<file path=customXml/itemProps2.xml><?xml version="1.0" encoding="utf-8"?>
<ds:datastoreItem xmlns:ds="http://schemas.openxmlformats.org/officeDocument/2006/customXml" ds:itemID="{6CA7593B-FB97-49AB-A566-16F617168A4C}"/>
</file>

<file path=customXml/itemProps3.xml><?xml version="1.0" encoding="utf-8"?>
<ds:datastoreItem xmlns:ds="http://schemas.openxmlformats.org/officeDocument/2006/customXml" ds:itemID="{E151A879-B7FB-4A73-BBAC-C8CFD955F6E4}"/>
</file>

<file path=docProps/app.xml><?xml version="1.0" encoding="utf-8"?>
<Properties xmlns="http://schemas.openxmlformats.org/officeDocument/2006/extended-properties" xmlns:vt="http://schemas.openxmlformats.org/officeDocument/2006/docPropsVTypes">
  <Template/>
  <TotalTime>28385</TotalTime>
  <Words>2236</Words>
  <Application>Microsoft Office PowerPoint</Application>
  <PresentationFormat>On-screen Show (4:3)</PresentationFormat>
  <Paragraphs>186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Times New Roman</vt:lpstr>
      <vt:lpstr>Webdings</vt:lpstr>
      <vt:lpstr>Wingdings</vt:lpstr>
      <vt:lpstr>Wingdings 2</vt:lpstr>
      <vt:lpstr>Wingdings 3</vt:lpstr>
      <vt:lpstr>1_test-template</vt:lpstr>
      <vt:lpstr>Editable List View Panels</vt:lpstr>
      <vt:lpstr>Lesson objectives</vt:lpstr>
      <vt:lpstr>Lesson outline</vt:lpstr>
      <vt:lpstr>Editable list view panels</vt:lpstr>
      <vt:lpstr>Editable hierarchy</vt:lpstr>
      <vt:lpstr>Multiple options for location of toolbars</vt:lpstr>
      <vt:lpstr>Putting lists into edit mode</vt:lpstr>
      <vt:lpstr>Example of cell with editable data</vt:lpstr>
      <vt:lpstr>Lesson outline</vt:lpstr>
      <vt:lpstr>Iterator buttons and row iterators</vt:lpstr>
      <vt:lpstr>Steps to adding iterator buttons</vt:lpstr>
      <vt:lpstr>Step 1: Add iterator buttons to toolbar</vt:lpstr>
      <vt:lpstr>Step 2: Link iterator buttons to iterator</vt:lpstr>
      <vt:lpstr>Step 3: Specify toAdd property</vt:lpstr>
      <vt:lpstr>Step 4: Specify toRemove property</vt:lpstr>
      <vt:lpstr>Step 5: Configure check box behavior</vt:lpstr>
      <vt:lpstr>Step 6: Deploy PCFs</vt:lpstr>
      <vt:lpstr>Lesson objectives review</vt:lpstr>
      <vt:lpstr>Review questions</vt:lpstr>
      <vt:lpstr>Notices</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List Views</dc:title>
  <dc:subject>Configuration Fundamentals</dc:subject>
  <dc:creator>Seth Luersen</dc:creator>
  <cp:keywords>Emerald;Configuration Fundamentals;User Interface</cp:keywords>
  <dc:description>Drop 3</dc:description>
  <cp:lastModifiedBy>Jayabalan, Sethu Priya (Cognizant)</cp:lastModifiedBy>
  <cp:revision>2077</cp:revision>
  <dcterms:created xsi:type="dcterms:W3CDTF">2007-08-02T20:13:16Z</dcterms:created>
  <dcterms:modified xsi:type="dcterms:W3CDTF">2020-11-21T13:08:05Z</dcterms:modified>
  <cp:category>Drop 3</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