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5.xml" ContentType="application/vnd.openxmlformats-officedocument.presentationml.notes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9.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0.xml" ContentType="application/vnd.openxmlformats-officedocument.presentationml.notesSlide+xml"/>
  <Override PartName="/ppt/slideLayouts/slideLayout10.xml" ContentType="application/vnd.openxmlformats-officedocument.presentationml.slideLayou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slideLayouts/slideLayout6.xml" ContentType="application/vnd.openxmlformats-officedocument.presentationml.slideLayout+xml"/>
  <Override PartName="/ppt/notesSlides/notesSlide15.xml" ContentType="application/vnd.openxmlformats-officedocument.presentationml.notes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63" r:id="rId1"/>
  </p:sldMasterIdLst>
  <p:notesMasterIdLst>
    <p:notesMasterId r:id="rId29"/>
  </p:notesMasterIdLst>
  <p:handoutMasterIdLst>
    <p:handoutMasterId r:id="rId30"/>
  </p:handoutMasterIdLst>
  <p:sldIdLst>
    <p:sldId id="311" r:id="rId2"/>
    <p:sldId id="308" r:id="rId3"/>
    <p:sldId id="307" r:id="rId4"/>
    <p:sldId id="304" r:id="rId5"/>
    <p:sldId id="303" r:id="rId6"/>
    <p:sldId id="262" r:id="rId7"/>
    <p:sldId id="285" r:id="rId8"/>
    <p:sldId id="292" r:id="rId9"/>
    <p:sldId id="293" r:id="rId10"/>
    <p:sldId id="291" r:id="rId11"/>
    <p:sldId id="310" r:id="rId12"/>
    <p:sldId id="290" r:id="rId13"/>
    <p:sldId id="289" r:id="rId14"/>
    <p:sldId id="286" r:id="rId15"/>
    <p:sldId id="294" r:id="rId16"/>
    <p:sldId id="288" r:id="rId17"/>
    <p:sldId id="282" r:id="rId18"/>
    <p:sldId id="295" r:id="rId19"/>
    <p:sldId id="296" r:id="rId20"/>
    <p:sldId id="299" r:id="rId21"/>
    <p:sldId id="309" r:id="rId22"/>
    <p:sldId id="300" r:id="rId23"/>
    <p:sldId id="301" r:id="rId24"/>
    <p:sldId id="302" r:id="rId25"/>
    <p:sldId id="306" r:id="rId26"/>
    <p:sldId id="305"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2873F33-3C35-4061-B59A-5D9E3FC77304}">
          <p14:sldIdLst>
            <p14:sldId id="311"/>
            <p14:sldId id="308"/>
          </p14:sldIdLst>
        </p14:section>
        <p14:section name="Query basics" id="{CA1680DB-F12F-4347-B5E5-EA0B7D2D6561}">
          <p14:sldIdLst>
            <p14:sldId id="307"/>
            <p14:sldId id="304"/>
            <p14:sldId id="303"/>
            <p14:sldId id="262"/>
            <p14:sldId id="285"/>
            <p14:sldId id="292"/>
            <p14:sldId id="293"/>
            <p14:sldId id="291"/>
          </p14:sldIdLst>
        </p14:section>
        <p14:section name="Working with queries" id="{5B0B7F18-7A96-4AFF-8982-D676DB5FD2AE}">
          <p14:sldIdLst>
            <p14:sldId id="310"/>
            <p14:sldId id="290"/>
            <p14:sldId id="289"/>
            <p14:sldId id="286"/>
            <p14:sldId id="294"/>
            <p14:sldId id="288"/>
            <p14:sldId id="282"/>
            <p14:sldId id="295"/>
            <p14:sldId id="296"/>
            <p14:sldId id="299"/>
          </p14:sldIdLst>
        </p14:section>
        <p14:section name="Working With result sets" id="{27BC1FD1-A99C-4002-A202-EBD0423E7A81}">
          <p14:sldIdLst>
            <p14:sldId id="309"/>
            <p14:sldId id="300"/>
            <p14:sldId id="301"/>
            <p14:sldId id="302"/>
          </p14:sldIdLst>
        </p14:section>
        <p14:section name="Review" id="{AA508361-EF3A-4B1F-BDFA-E99B52018D0B}">
          <p14:sldIdLst>
            <p14:sldId id="306"/>
            <p14:sldId id="305"/>
            <p14:sldId id="28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882" autoAdjust="0"/>
    <p:restoredTop sz="78191" autoAdjust="0"/>
  </p:normalViewPr>
  <p:slideViewPr>
    <p:cSldViewPr showGuides="1">
      <p:cViewPr>
        <p:scale>
          <a:sx n="75" d="100"/>
          <a:sy n="75" d="100"/>
        </p:scale>
        <p:origin x="-1092" y="-72"/>
      </p:cViewPr>
      <p:guideLst>
        <p:guide orient="horz"/>
        <p:guide/>
      </p:guideLst>
    </p:cSldViewPr>
  </p:slideViewPr>
  <p:notesTextViewPr>
    <p:cViewPr>
      <p:scale>
        <a:sx n="200" d="100"/>
        <a:sy n="200" d="100"/>
      </p:scale>
      <p:origin x="0" y="1380"/>
    </p:cViewPr>
  </p:notesTextViewPr>
  <p:sorterViewPr>
    <p:cViewPr>
      <p:scale>
        <a:sx n="100" d="100"/>
        <a:sy n="100" d="100"/>
      </p:scale>
      <p:origin x="0" y="0"/>
    </p:cViewPr>
  </p:sorterViewPr>
  <p:notesViewPr>
    <p:cSldViewPr showGuides="1">
      <p:cViewPr varScale="1">
        <p:scale>
          <a:sx n="66" d="100"/>
          <a:sy n="66" d="100"/>
        </p:scale>
        <p:origin x="-2724"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8/29/2014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2412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endParaRPr lang="en-US" smtClean="0"/>
          </a:p>
          <a:p>
            <a:r>
              <a:rPr lang="en-US" smtClean="0"/>
              <a:t>You can record a more specific version of the SQL query in the logs. Call the </a:t>
            </a:r>
            <a:r>
              <a:rPr lang="en-US" err="1" smtClean="0"/>
              <a:t>withLogSQL</a:t>
            </a:r>
            <a:r>
              <a:rPr lang="en-US" smtClean="0"/>
              <a:t>(true) method on the query object. The method takes a single boolean argument that, when set to true, logs the query in the system logs using </a:t>
            </a:r>
            <a:r>
              <a:rPr lang="en-US" err="1" smtClean="0"/>
              <a:t>PLLoggerCategory</a:t>
            </a:r>
            <a:r>
              <a:rPr lang="en-US" smtClean="0"/>
              <a:t> of </a:t>
            </a:r>
            <a:r>
              <a:rPr lang="en-US" err="1" smtClean="0"/>
              <a:t>SERVER_DATABASE</a:t>
            </a:r>
            <a:r>
              <a:rPr lang="en-US" smtClean="0"/>
              <a:t>.</a:t>
            </a:r>
          </a:p>
          <a:p>
            <a:r>
              <a:rPr lang="en-US">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79107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9203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syntax</a:t>
            </a:r>
            <a:r>
              <a:rPr lang="en-US" baseline="0" smtClean="0"/>
              <a:t> for restricting a query using the compare() method comparison predicate is:</a:t>
            </a:r>
            <a:r>
              <a:rPr lang="en-US" smtClean="0"/>
              <a:t/>
            </a:r>
            <a:br>
              <a:rPr lang="en-US" smtClean="0"/>
            </a:br>
            <a:r>
              <a:rPr lang="en-US"/>
              <a:t> </a:t>
            </a:r>
            <a:r>
              <a:rPr lang="en-US" smtClean="0"/>
              <a:t>   </a:t>
            </a:r>
            <a:r>
              <a:rPr lang="en-US" sz="1050" err="1" smtClean="0">
                <a:latin typeface="Courier New" pitchFamily="49" charset="0"/>
                <a:cs typeface="Courier New" pitchFamily="49" charset="0"/>
              </a:rPr>
              <a:t>queryObj.compare</a:t>
            </a:r>
            <a:r>
              <a:rPr lang="en-US" sz="1050" smtClean="0">
                <a:latin typeface="Courier New" pitchFamily="49" charset="0"/>
                <a:cs typeface="Courier New" pitchFamily="49" charset="0"/>
              </a:rPr>
              <a:t>("field", operator, value)</a:t>
            </a:r>
            <a:endParaRPr lang="en-US" smtClean="0">
              <a:latin typeface="Courier New" pitchFamily="49" charset="0"/>
              <a:cs typeface="Courier New" pitchFamily="49" charset="0"/>
            </a:endParaRPr>
          </a:p>
          <a:p>
            <a:endParaRPr lang="en-US" smtClean="0"/>
          </a:p>
          <a:p>
            <a:r>
              <a:rPr lang="en-US" smtClean="0"/>
              <a:t>Valid operators include:</a:t>
            </a:r>
          </a:p>
          <a:p>
            <a:pPr lvl="1"/>
            <a:r>
              <a:rPr lang="en-US" err="1" smtClean="0">
                <a:latin typeface="Courier New" pitchFamily="49" charset="0"/>
                <a:cs typeface="Courier New" pitchFamily="49" charset="0"/>
              </a:rPr>
              <a:t>Relop.Equals</a:t>
            </a:r>
            <a:endParaRPr lang="en-US" smtClean="0">
              <a:latin typeface="Courier New" pitchFamily="49" charset="0"/>
              <a:cs typeface="Courier New" pitchFamily="49" charset="0"/>
            </a:endParaRPr>
          </a:p>
          <a:p>
            <a:pPr lvl="1"/>
            <a:r>
              <a:rPr lang="en-US" err="1" smtClean="0">
                <a:latin typeface="Courier New" pitchFamily="49" charset="0"/>
                <a:cs typeface="Courier New" pitchFamily="49" charset="0"/>
              </a:rPr>
              <a:t>Relop.NotEquals</a:t>
            </a:r>
            <a:endParaRPr lang="en-US">
              <a:latin typeface="Courier New" pitchFamily="49" charset="0"/>
              <a:cs typeface="Courier New" pitchFamily="49" charset="0"/>
            </a:endParaRPr>
          </a:p>
          <a:p>
            <a:pPr lvl="1"/>
            <a:r>
              <a:rPr lang="en-US" err="1" smtClean="0">
                <a:latin typeface="Courier New" pitchFamily="49" charset="0"/>
                <a:cs typeface="Courier New" pitchFamily="49" charset="0"/>
              </a:rPr>
              <a:t>Relop.LessThan</a:t>
            </a:r>
            <a:endParaRPr lang="en-US">
              <a:latin typeface="Courier New" pitchFamily="49" charset="0"/>
              <a:cs typeface="Courier New" pitchFamily="49" charset="0"/>
            </a:endParaRPr>
          </a:p>
          <a:p>
            <a:pPr lvl="1"/>
            <a:r>
              <a:rPr lang="en-US" err="1" smtClean="0">
                <a:latin typeface="Courier New" pitchFamily="49" charset="0"/>
                <a:cs typeface="Courier New" pitchFamily="49" charset="0"/>
              </a:rPr>
              <a:t>Relop.LessThanOrEquals</a:t>
            </a:r>
            <a:endParaRPr lang="en-US" smtClean="0">
              <a:latin typeface="Courier New" pitchFamily="49" charset="0"/>
              <a:cs typeface="Courier New" pitchFamily="49" charset="0"/>
            </a:endParaRPr>
          </a:p>
          <a:p>
            <a:pPr lvl="1"/>
            <a:r>
              <a:rPr lang="en-US" err="1" smtClean="0">
                <a:latin typeface="Courier New" pitchFamily="49" charset="0"/>
                <a:cs typeface="Courier New" pitchFamily="49" charset="0"/>
              </a:rPr>
              <a:t>Relop.GreaterThan</a:t>
            </a:r>
            <a:endParaRPr lang="en-US" smtClean="0">
              <a:latin typeface="Courier New" pitchFamily="49" charset="0"/>
              <a:cs typeface="Courier New" pitchFamily="49" charset="0"/>
            </a:endParaRPr>
          </a:p>
          <a:p>
            <a:pPr lvl="1"/>
            <a:r>
              <a:rPr lang="en-US" err="1" smtClean="0">
                <a:latin typeface="Courier New" pitchFamily="49" charset="0"/>
                <a:cs typeface="Courier New" pitchFamily="49" charset="0"/>
              </a:rPr>
              <a:t>Relop.GreaterThanOrEquals</a:t>
            </a:r>
            <a:endParaRPr lang="en-US" smtClean="0">
              <a:latin typeface="Courier New" pitchFamily="49" charset="0"/>
              <a:cs typeface="Courier New" pitchFamily="49" charset="0"/>
            </a:endParaRPr>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50969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46276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smtClean="0"/>
              <a:t>Any place you need to refer to a property or method on a type and want it to be type safe, use feature literals.</a:t>
            </a:r>
            <a:r>
              <a:rPr lang="en-US" sz="1200" baseline="0" smtClean="0"/>
              <a:t>  </a:t>
            </a:r>
            <a:endParaRPr lang="en-US" sz="120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smtClean="0"/>
              <a:t>You can refer to the "features" of a type using the # operator</a:t>
            </a:r>
            <a:r>
              <a:rPr lang="en-US" sz="1200" baseline="0" smtClean="0"/>
              <a:t> in the Gosu Language.</a:t>
            </a:r>
            <a:endParaRPr lang="en-US" sz="1200" smtClean="0"/>
          </a:p>
          <a:p>
            <a:endParaRPr lang="en-US" smtClean="0"/>
          </a:p>
          <a:p>
            <a:r>
              <a:rPr lang="en-US" smtClean="0"/>
              <a:t>Here are a few examples</a:t>
            </a:r>
            <a:r>
              <a:rPr lang="en-US" baseline="0" smtClean="0"/>
              <a:t> for why feature literals for the Gosu language are useful:</a:t>
            </a:r>
            <a:endParaRPr lang="en-US" smtClean="0"/>
          </a:p>
          <a:p>
            <a:pPr marL="171450" indent="-171450">
              <a:buFont typeface="Arial" pitchFamily="34" charset="0"/>
              <a:buChar char="•"/>
            </a:pPr>
            <a:r>
              <a:rPr lang="en-US" smtClean="0"/>
              <a:t>Mapping between properties of two types (mapping layer)</a:t>
            </a:r>
          </a:p>
          <a:p>
            <a:pPr marL="171450" indent="-171450">
              <a:buFont typeface="Arial" pitchFamily="34" charset="0"/>
              <a:buChar char="•"/>
            </a:pPr>
            <a:r>
              <a:rPr lang="en-US" smtClean="0"/>
              <a:t>Creating data-binding (data layer)</a:t>
            </a:r>
          </a:p>
          <a:p>
            <a:pPr marL="171450" indent="-171450">
              <a:buFont typeface="Arial" pitchFamily="34" charset="0"/>
              <a:buChar char="•"/>
            </a:pPr>
            <a:r>
              <a:rPr lang="en-US" smtClean="0"/>
              <a:t>Specify type-safe bean paths (query layer)</a:t>
            </a:r>
          </a:p>
          <a:p>
            <a:pPr marL="0" indent="0">
              <a:buFont typeface="Arial" pitchFamily="34" charset="0"/>
              <a:buNone/>
            </a:pPr>
            <a:endParaRPr lang="en-US" smtClean="0"/>
          </a:p>
          <a:p>
            <a:pPr marL="0" indent="0">
              <a:buFont typeface="Arial" pitchFamily="34" charset="0"/>
              <a:buNone/>
            </a:pPr>
            <a:r>
              <a:rPr lang="en-US" smtClean="0"/>
              <a:t>One</a:t>
            </a:r>
            <a:r>
              <a:rPr lang="en-US" baseline="0" smtClean="0"/>
              <a:t> reason that the feature literal syntax is preferred in the compare() method is because you can reference the property/field of the entity without referring to the data</a:t>
            </a:r>
            <a:r>
              <a:rPr lang="en-US" smtClean="0"/>
              <a:t> dictionary.</a:t>
            </a:r>
          </a:p>
          <a:p>
            <a:pPr marL="0" indent="0">
              <a:buFont typeface="Arial" pitchFamily="34" charset="0"/>
              <a:buNone/>
            </a:pPr>
            <a:endParaRPr lang="en-US" smtClean="0"/>
          </a:p>
          <a:p>
            <a:pPr marL="0" indent="0">
              <a:buFont typeface="Arial" pitchFamily="34" charset="0"/>
              <a:buNone/>
            </a:pPr>
            <a:r>
              <a:rPr lang="en-US" smtClean="0"/>
              <a:t>For business rules where often the </a:t>
            </a:r>
            <a:r>
              <a:rPr lang="en-US" err="1" smtClean="0">
                <a:latin typeface="Courier New" pitchFamily="49" charset="0"/>
                <a:cs typeface="Courier New" pitchFamily="49" charset="0"/>
              </a:rPr>
              <a:t>getOriginalValue</a:t>
            </a:r>
            <a:r>
              <a:rPr lang="en-US" smtClean="0">
                <a:latin typeface="Courier New" pitchFamily="49" charset="0"/>
                <a:cs typeface="Courier New" pitchFamily="49" charset="0"/>
              </a:rPr>
              <a:t>()</a:t>
            </a:r>
            <a:r>
              <a:rPr lang="en-US" baseline="0" smtClean="0"/>
              <a:t> method is called, the feature literal supports the property reference method signature.  This means that the method can return a properly typed reference and not just a reference to the Object type.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90506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Often you want to select data based on the values of typekey fields. A typekey field takes its values from a specific typelist, which contains a set of codes and related display values used in the drop-down lists of the ClaimCenter application.</a:t>
            </a:r>
          </a:p>
          <a:p>
            <a:endParaRPr lang="en-US"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mtClean="0"/>
              <a:t>When using the compare method with a date value, you must cast the value as a date value. Otherwise, Guidewire treats the value as a string and it throws a type mismatch exception. To cast a value as a date value, use the syntax: "&lt;</a:t>
            </a:r>
            <a:r>
              <a:rPr lang="en-US" err="1" smtClean="0"/>
              <a:t>datevalue</a:t>
            </a:r>
            <a:r>
              <a:rPr lang="en-US" smtClean="0"/>
              <a:t>&gt;" as </a:t>
            </a:r>
            <a:r>
              <a:rPr lang="en-US" err="1" smtClean="0"/>
              <a:t>java.util.Date</a:t>
            </a:r>
            <a:r>
              <a:rPr lang="en-US" smtClean="0"/>
              <a:t>.</a:t>
            </a:r>
          </a:p>
          <a:p>
            <a:pPr eaLnBrk="1" hangingPunct="1"/>
            <a:endParaRPr lang="en-US"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smtClean="0"/>
              <a:t>Avoid strings for typecode values as this also requires casting to a typekey,</a:t>
            </a:r>
            <a:r>
              <a:rPr lang="en-US" sz="1200" baseline="0" smtClean="0"/>
              <a:t> </a:t>
            </a:r>
            <a:r>
              <a:rPr lang="en-US" sz="1200" smtClean="0"/>
              <a:t>To cast a value as a typecode from the appropriate typelist, use the syntax: "&lt;typecode&gt;" as typekey.&lt;typelist&gt;. Gosu provides typekey literals that let you specify typelist codes in your programming code. Gosu creates typekey literals at compile time by prefixing typelist codes with </a:t>
            </a:r>
            <a:r>
              <a:rPr lang="en-US" sz="1200" err="1" smtClean="0"/>
              <a:t>TC</a:t>
            </a:r>
            <a:r>
              <a:rPr lang="en-US" sz="1200" smtClean="0"/>
              <a:t>_ and converting code values to upper case.</a:t>
            </a:r>
          </a:p>
          <a:p>
            <a:pPr eaLnBrk="1" hangingPunct="1"/>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A null value signifies the absence of or void of a value. </a:t>
            </a:r>
          </a:p>
          <a:p>
            <a:pPr eaLnBrk="1" hangingPunct="1"/>
            <a:endParaRPr lang="en-US"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In Guidewire applications, there are some data model entity elements that specify a nullok attribute. Column, foreignkey, onetoone, and typekey are elements that have the nullok attribute.  When specified as an attribute of an element, you must define the nullok attribute (8.0.0).</a:t>
            </a:r>
          </a:p>
          <a:p>
            <a:endParaRPr lang="en-US" baseline="0" smtClean="0"/>
          </a:p>
          <a:p>
            <a:r>
              <a:rPr lang="en-US" baseline="0" smtClean="0"/>
              <a:t>Guidewire applications transform an entity element with a nullok=true attribute to a column definition in a physical database table. Relational databases create database tables using a form of Structure Query Language (SQL) known as Data Definition Language (DDL).  With a nullok=false attribute, a Guidewire application executes a SQL / DDL statement to create a column constraint that specifies that the named column cannot contain a null value.  </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A query can have as many restrictions as needed.</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mtClean="0"/>
              <a:t>The block </a:t>
            </a:r>
            <a:r>
              <a:rPr lang="en-US" err="1" smtClean="0"/>
              <a:t>syntax</a:t>
            </a:r>
            <a:r>
              <a:rPr lang="en-US" baseline="0" err="1" smtClean="0"/>
              <a:t>for</a:t>
            </a:r>
            <a:r>
              <a:rPr lang="en-US" baseline="0" smtClean="0"/>
              <a:t> the or() method is:</a:t>
            </a:r>
          </a:p>
          <a:p>
            <a:pPr lvl="1"/>
            <a:r>
              <a:rPr lang="en-US" err="1" smtClean="0">
                <a:latin typeface="Courier New" pitchFamily="49" charset="0"/>
                <a:cs typeface="Courier New" pitchFamily="49" charset="0"/>
              </a:rPr>
              <a:t>queryObj.or</a:t>
            </a:r>
            <a:r>
              <a:rPr lang="en-US" smtClean="0">
                <a:latin typeface="Courier New" pitchFamily="49" charset="0"/>
                <a:cs typeface="Courier New" pitchFamily="49" charset="0"/>
              </a:rPr>
              <a:t>( \ criteria -&gt; {</a:t>
            </a:r>
            <a:br>
              <a:rPr lang="en-US" smtClean="0">
                <a:latin typeface="Courier New" pitchFamily="49" charset="0"/>
                <a:cs typeface="Courier New" pitchFamily="49" charset="0"/>
              </a:rPr>
            </a:br>
            <a:r>
              <a:rPr lang="en-US" smtClean="0">
                <a:latin typeface="Courier New" pitchFamily="49" charset="0"/>
                <a:cs typeface="Courier New" pitchFamily="49" charset="0"/>
              </a:rPr>
              <a:t>     criteria.compare()</a:t>
            </a:r>
            <a:br>
              <a:rPr lang="en-US" smtClean="0">
                <a:latin typeface="Courier New" pitchFamily="49" charset="0"/>
                <a:cs typeface="Courier New" pitchFamily="49" charset="0"/>
              </a:rPr>
            </a:br>
            <a:r>
              <a:rPr lang="en-US" smtClean="0">
                <a:latin typeface="Courier New" pitchFamily="49" charset="0"/>
                <a:cs typeface="Courier New" pitchFamily="49" charset="0"/>
              </a:rPr>
              <a:t>     criteria.compare()  // add as many criteria as needed</a:t>
            </a:r>
            <a:br>
              <a:rPr lang="en-US" smtClean="0">
                <a:latin typeface="Courier New" pitchFamily="49" charset="0"/>
                <a:cs typeface="Courier New" pitchFamily="49" charset="0"/>
              </a:rPr>
            </a:br>
            <a:r>
              <a:rPr lang="en-US" smtClean="0">
                <a:latin typeface="Courier New" pitchFamily="49" charset="0"/>
                <a:cs typeface="Courier New" pitchFamily="49" charset="0"/>
              </a:rPr>
              <a:t> })</a:t>
            </a:r>
          </a:p>
          <a:p>
            <a:pPr eaLnBrk="1" hangingPunct="1"/>
            <a:endParaRPr lang="en-US" smtClean="0"/>
          </a:p>
          <a:p>
            <a:pPr eaLnBrk="1" hangingPunct="1"/>
            <a:r>
              <a:rPr lang="en-US" smtClean="0"/>
              <a:t>You can create a query that consists of multiple conditions that are </a:t>
            </a:r>
            <a:r>
              <a:rPr lang="en-US" err="1" smtClean="0"/>
              <a:t>ORed</a:t>
            </a:r>
            <a:r>
              <a:rPr lang="en-US" smtClean="0"/>
              <a:t> together. To do this, you must use the or() method. It takes a block as an input parameter. The block consists of a placeholder that represents the original query object. You can then list multiple criteria, all of which are </a:t>
            </a:r>
            <a:r>
              <a:rPr lang="en-US" err="1" smtClean="0"/>
              <a:t>ORed</a:t>
            </a:r>
            <a:r>
              <a:rPr lang="en-US" smtClean="0"/>
              <a:t> together. </a:t>
            </a:r>
          </a:p>
          <a:p>
            <a:pPr eaLnBrk="1" hangingPunct="1"/>
            <a:endParaRPr lang="en-US"/>
          </a:p>
          <a:p>
            <a:pPr eaLnBrk="1" hangingPunct="1"/>
            <a:r>
              <a:rPr lang="en-US" smtClean="0"/>
              <a:t>You can also combine conditions with AND </a:t>
            </a:r>
            <a:r>
              <a:rPr lang="en-US" err="1" smtClean="0"/>
              <a:t>and</a:t>
            </a:r>
            <a:r>
              <a:rPr lang="en-US" smtClean="0"/>
              <a:t> OR logic in complex ways. The following example finds all policy people whose first name is "John" or whose name is "Erica Hinds" (first name is Erica and last name is Hinds):</a:t>
            </a:r>
          </a:p>
          <a:p>
            <a:pPr lvl="1"/>
            <a:r>
              <a:rPr lang="en-US" err="1" smtClean="0">
                <a:latin typeface="Courier New" pitchFamily="49" charset="0"/>
                <a:cs typeface="Courier New" pitchFamily="49" charset="0"/>
              </a:rPr>
              <a:t>policyPersonQuery.or</a:t>
            </a:r>
            <a:r>
              <a:rPr lang="en-US" smtClean="0">
                <a:latin typeface="Courier New" pitchFamily="49" charset="0"/>
                <a:cs typeface="Courier New" pitchFamily="49" charset="0"/>
              </a:rPr>
              <a:t>( \ </a:t>
            </a:r>
            <a:r>
              <a:rPr lang="en-US" err="1" smtClean="0">
                <a:latin typeface="Courier New" pitchFamily="49" charset="0"/>
                <a:cs typeface="Courier New" pitchFamily="49" charset="0"/>
              </a:rPr>
              <a:t>orCriteria</a:t>
            </a:r>
            <a:r>
              <a:rPr lang="en-US" smtClean="0">
                <a:latin typeface="Courier New" pitchFamily="49" charset="0"/>
                <a:cs typeface="Courier New" pitchFamily="49" charset="0"/>
              </a:rPr>
              <a:t> -&gt; {</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orCriteria.compare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FirstName</a:t>
            </a:r>
            <a:r>
              <a:rPr lang="en-US" smtClean="0">
                <a:latin typeface="Courier New" pitchFamily="49" charset="0"/>
                <a:cs typeface="Courier New" pitchFamily="49" charset="0"/>
              </a:rPr>
              <a:t>", Equals, "John")</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orCriteria.and</a:t>
            </a:r>
            <a:r>
              <a:rPr lang="en-US" smtClean="0">
                <a:latin typeface="Courier New" pitchFamily="49" charset="0"/>
                <a:cs typeface="Courier New" pitchFamily="49" charset="0"/>
              </a:rPr>
              <a:t>( \ </a:t>
            </a:r>
            <a:r>
              <a:rPr lang="en-US" err="1" smtClean="0">
                <a:latin typeface="Courier New" pitchFamily="49" charset="0"/>
                <a:cs typeface="Courier New" pitchFamily="49" charset="0"/>
              </a:rPr>
              <a:t>andCriteria</a:t>
            </a:r>
            <a:r>
              <a:rPr lang="en-US" smtClean="0">
                <a:latin typeface="Courier New" pitchFamily="49" charset="0"/>
                <a:cs typeface="Courier New" pitchFamily="49" charset="0"/>
              </a:rPr>
              <a:t> -&gt; {</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andCriteria.compare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FirstName</a:t>
            </a:r>
            <a:r>
              <a:rPr lang="en-US" smtClean="0">
                <a:latin typeface="Courier New" pitchFamily="49" charset="0"/>
                <a:cs typeface="Courier New" pitchFamily="49" charset="0"/>
              </a:rPr>
              <a:t>", Equals, "Erica")</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andCriteria.compare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LastName</a:t>
            </a:r>
            <a:r>
              <a:rPr lang="en-US" smtClean="0">
                <a:latin typeface="Courier New" pitchFamily="49" charset="0"/>
                <a:cs typeface="Courier New" pitchFamily="49" charset="0"/>
              </a:rPr>
              <a:t>", Equals, "Hinds")</a:t>
            </a:r>
          </a:p>
          <a:p>
            <a:pPr lvl="1"/>
            <a:r>
              <a:rPr lang="en-US" smtClean="0">
                <a:latin typeface="Courier New" pitchFamily="49" charset="0"/>
                <a:cs typeface="Courier New" pitchFamily="49" charset="0"/>
              </a:rPr>
              <a:t>    })</a:t>
            </a:r>
          </a:p>
          <a:p>
            <a:pPr lvl="1"/>
            <a:r>
              <a:rPr lang="en-US" smtClean="0">
                <a:latin typeface="Courier New" pitchFamily="49" charset="0"/>
                <a:cs typeface="Courier New" pitchFamily="49" charset="0"/>
              </a:rPr>
              <a:t>})</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40578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Gosu Reference Guide contains complete list of all options for restricting queries. In addition, documentation</a:t>
            </a:r>
            <a:r>
              <a:rPr lang="en-US" baseline="0" smtClean="0"/>
              <a:t> covers how to write a</a:t>
            </a:r>
            <a:r>
              <a:rPr lang="en-US" smtClean="0"/>
              <a:t>ggregate queries, row queries,</a:t>
            </a:r>
            <a:r>
              <a:rPr lang="en-US" baseline="0" smtClean="0"/>
              <a:t> column value comparison queries, and join queries.</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8892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69773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Count attribute identifies the number of objects in the result set. </a:t>
            </a:r>
          </a:p>
          <a:p>
            <a:endParaRPr lang="en-US" smtClean="0"/>
          </a:p>
          <a:p>
            <a:r>
              <a:rPr lang="en-US" smtClean="0"/>
              <a:t>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The sorting syntax for the results object is</a:t>
            </a:r>
            <a:r>
              <a:rPr lang="en-US" smtClean="0"/>
              <a:t>:</a:t>
            </a:r>
            <a:br>
              <a:rPr lang="en-US" smtClean="0"/>
            </a:br>
            <a:r>
              <a:rPr lang="en-US" smtClean="0"/>
              <a:t>     </a:t>
            </a:r>
            <a:r>
              <a:rPr lang="en-US" sz="1050" err="1" smtClean="0">
                <a:latin typeface="Courier New" pitchFamily="49" charset="0"/>
                <a:cs typeface="Courier New" pitchFamily="49" charset="0"/>
              </a:rPr>
              <a:t>resultsObj.orderBy</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r>
              <a:rPr lang="en-US" sz="1050" smtClean="0">
                <a:latin typeface="Courier New" pitchFamily="49" charset="0"/>
                <a:cs typeface="Courier New" pitchFamily="49" charset="0"/>
              </a:rPr>
              <a:t>   </a:t>
            </a:r>
            <a:r>
              <a:rPr lang="en-US" sz="1050" err="1" smtClean="0">
                <a:latin typeface="Courier New" pitchFamily="49" charset="0"/>
                <a:cs typeface="Courier New" pitchFamily="49" charset="0"/>
              </a:rPr>
              <a:t>resultsObj.orderByDescending</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endParaRPr lang="en-US"/>
          </a:p>
          <a:p>
            <a:r>
              <a:rPr lang="en-US"/>
              <a:t>In the slide example, the two methods sort the entire result set according to the field name in either ascending (</a:t>
            </a:r>
            <a:r>
              <a:rPr lang="en-US" err="1"/>
              <a:t>orderBy</a:t>
            </a:r>
            <a:r>
              <a:rPr lang="en-US"/>
              <a:t>) or descending (</a:t>
            </a:r>
            <a:r>
              <a:rPr lang="en-US" err="1"/>
              <a:t>orderByDescending</a:t>
            </a:r>
            <a:r>
              <a:rPr lang="en-US"/>
              <a:t>) order. </a:t>
            </a:r>
          </a:p>
          <a:p>
            <a:endParaRPr lang="en-US"/>
          </a:p>
          <a:p>
            <a:r>
              <a:rPr lang="en-US"/>
              <a:t>There are two other methods: </a:t>
            </a:r>
            <a:r>
              <a:rPr lang="en-US" err="1"/>
              <a:t>thenBy</a:t>
            </a:r>
            <a:r>
              <a:rPr lang="en-US"/>
              <a:t> and </a:t>
            </a:r>
            <a:r>
              <a:rPr lang="en-US" err="1"/>
              <a:t>thenByDescending</a:t>
            </a:r>
            <a:r>
              <a:rPr lang="en-US"/>
              <a:t>. These methods do not re-sort the entire result set. Instead, they preserve any existing ordering and sort rows that tied during the first sort. For example, if you wanted to sort by last name and then by first name, you would use the following code:</a:t>
            </a:r>
          </a:p>
          <a:p>
            <a:pPr lvl="1"/>
            <a:r>
              <a:rPr lang="en-US" err="1">
                <a:latin typeface="Courier New" pitchFamily="49" charset="0"/>
                <a:cs typeface="Courier New" pitchFamily="49" charset="0"/>
              </a:rPr>
              <a:t>resultSet.orderBy</a:t>
            </a:r>
            <a:r>
              <a:rPr lang="en-US">
                <a:latin typeface="Courier New" pitchFamily="49" charset="0"/>
                <a:cs typeface="Courier New" pitchFamily="49" charset="0"/>
              </a:rPr>
              <a:t>( \ row -&gt; </a:t>
            </a:r>
            <a:r>
              <a:rPr lang="en-US" err="1">
                <a:latin typeface="Courier New" pitchFamily="49" charset="0"/>
                <a:cs typeface="Courier New" pitchFamily="49" charset="0"/>
              </a:rPr>
              <a:t>row.LastName</a:t>
            </a:r>
            <a:r>
              <a:rPr lang="en-US">
                <a:latin typeface="Courier New" pitchFamily="49" charset="0"/>
                <a:cs typeface="Courier New" pitchFamily="49" charset="0"/>
              </a:rPr>
              <a:t>)</a:t>
            </a:r>
          </a:p>
          <a:p>
            <a:pPr lvl="1"/>
            <a:r>
              <a:rPr lang="en-US" err="1">
                <a:latin typeface="Courier New" pitchFamily="49" charset="0"/>
                <a:cs typeface="Courier New" pitchFamily="49" charset="0"/>
              </a:rPr>
              <a:t>resultSet.thenBy</a:t>
            </a:r>
            <a:r>
              <a:rPr lang="en-US">
                <a:latin typeface="Courier New" pitchFamily="49" charset="0"/>
                <a:cs typeface="Courier New" pitchFamily="49" charset="0"/>
              </a:rPr>
              <a:t>( \ row -&gt; </a:t>
            </a:r>
            <a:r>
              <a:rPr lang="en-US" err="1">
                <a:latin typeface="Courier New" pitchFamily="49" charset="0"/>
                <a:cs typeface="Courier New" pitchFamily="49" charset="0"/>
              </a:rPr>
              <a:t>row.FirstName</a:t>
            </a:r>
            <a:r>
              <a:rPr lang="en-US">
                <a:latin typeface="Courier New" pitchFamily="49" charset="0"/>
                <a:cs typeface="Courier New" pitchFamily="49" charset="0"/>
              </a:rPr>
              <a: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988784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AtMostOneRow</a:t>
            </a:r>
            <a:r>
              <a:rPr lang="en-US" baseline="0" smtClean="0"/>
              <a:t> is annotated as a property, but it is just the published name for the </a:t>
            </a:r>
            <a:r>
              <a:rPr lang="en-US" baseline="0" err="1" smtClean="0">
                <a:latin typeface="Courier New" pitchFamily="49" charset="0"/>
                <a:cs typeface="Courier New" pitchFamily="49" charset="0"/>
              </a:rPr>
              <a:t>getAtMostOneRow</a:t>
            </a:r>
            <a:r>
              <a:rPr lang="en-US" baseline="0" smtClean="0">
                <a:latin typeface="Courier New" pitchFamily="49" charset="0"/>
                <a:cs typeface="Courier New" pitchFamily="49" charset="0"/>
              </a:rPr>
              <a:t>() </a:t>
            </a:r>
            <a:r>
              <a:rPr lang="en-US" baseline="0" smtClean="0"/>
              <a:t>method.</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74467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Answers</a:t>
            </a:r>
          </a:p>
          <a:p>
            <a:r>
              <a:rPr lang="en-US" smtClean="0"/>
              <a:t>1)</a:t>
            </a:r>
            <a:r>
              <a:rPr lang="en-US" baseline="0" smtClean="0"/>
              <a:t> </a:t>
            </a:r>
            <a:r>
              <a:rPr lang="en-US" err="1" smtClean="0">
                <a:latin typeface="Courier New" pitchFamily="49" charset="0"/>
                <a:cs typeface="Courier New" pitchFamily="49" charset="0"/>
              </a:rPr>
              <a:t>queryObj.toString</a:t>
            </a:r>
            <a:r>
              <a:rPr lang="en-US" smtClean="0">
                <a:latin typeface="Courier New" pitchFamily="49" charset="0"/>
                <a:cs typeface="Courier New" pitchFamily="49" charset="0"/>
              </a:rPr>
              <a:t>() </a:t>
            </a:r>
            <a:r>
              <a:rPr lang="en-US" smtClean="0"/>
              <a:t>or </a:t>
            </a:r>
            <a:r>
              <a:rPr lang="en-US" err="1" smtClean="0">
                <a:latin typeface="Courier New" pitchFamily="49" charset="0"/>
                <a:cs typeface="Courier New" pitchFamily="49" charset="0"/>
              </a:rPr>
              <a:t>Query.Make</a:t>
            </a:r>
            <a:r>
              <a:rPr lang="en-US" smtClean="0">
                <a:latin typeface="Courier New" pitchFamily="49" charset="0"/>
                <a:cs typeface="Courier New" pitchFamily="49" charset="0"/>
              </a:rPr>
              <a:t>(entity).</a:t>
            </a:r>
            <a:r>
              <a:rPr lang="en-US" err="1" smtClean="0">
                <a:latin typeface="Courier New" pitchFamily="49" charset="0"/>
                <a:cs typeface="Courier New" pitchFamily="49" charset="0"/>
              </a:rPr>
              <a:t>withLogSQL</a:t>
            </a:r>
            <a:r>
              <a:rPr lang="en-US" smtClean="0">
                <a:latin typeface="Courier New" pitchFamily="49" charset="0"/>
                <a:cs typeface="Courier New" pitchFamily="49" charset="0"/>
              </a:rPr>
              <a:t>(true).</a:t>
            </a:r>
          </a:p>
          <a:p>
            <a:r>
              <a:rPr lang="en-US" smtClean="0"/>
              <a:t>2) A query object specifies the entity and the query criteria.  A results object is a set of</a:t>
            </a:r>
            <a:r>
              <a:rPr lang="en-US" baseline="0" smtClean="0"/>
              <a:t> </a:t>
            </a:r>
            <a:r>
              <a:rPr lang="en-US" smtClean="0"/>
              <a:t>one or more</a:t>
            </a:r>
            <a:r>
              <a:rPr lang="en-US" baseline="0" smtClean="0"/>
              <a:t> </a:t>
            </a:r>
            <a:r>
              <a:rPr lang="en-US" smtClean="0"/>
              <a:t>entity instances fetched from the Guidewire application.  This distinction</a:t>
            </a:r>
            <a:r>
              <a:rPr lang="en-US" baseline="0" smtClean="0"/>
              <a:t> is helpful for understanding the concept of a query and of set of results. In practice, query results are fetched from the Guidewire application when they are counted, iterated over, or when one object is retrieved. </a:t>
            </a:r>
          </a:p>
          <a:p>
            <a:r>
              <a:rPr lang="en-US" baseline="0" smtClean="0"/>
              <a:t>3) An example</a:t>
            </a:r>
            <a:r>
              <a:rPr lang="en-US" smtClean="0"/>
              <a:t> </a:t>
            </a:r>
            <a:r>
              <a:rPr lang="en-US" baseline="0" smtClean="0"/>
              <a:t>of an AND restriction is two or more compare() method comparison predicates for a query object such as:</a:t>
            </a:r>
          </a:p>
          <a:p>
            <a:pPr lvl="1"/>
            <a:r>
              <a:rPr lang="en-US" baseline="0" smtClean="0">
                <a:latin typeface="Courier New" pitchFamily="49" charset="0"/>
                <a:cs typeface="Courier New" pitchFamily="49" charset="0"/>
              </a:rPr>
              <a:t>var queryObj = </a:t>
            </a:r>
            <a:r>
              <a:rPr lang="en-US" baseline="0" err="1" smtClean="0">
                <a:latin typeface="Courier New" pitchFamily="49" charset="0"/>
                <a:cs typeface="Courier New" pitchFamily="49" charset="0"/>
              </a:rPr>
              <a:t>Query.make</a:t>
            </a:r>
            <a:r>
              <a:rPr lang="en-US" baseline="0" smtClean="0">
                <a:latin typeface="Courier New" pitchFamily="49" charset="0"/>
                <a:cs typeface="Courier New" pitchFamily="49" charset="0"/>
              </a:rPr>
              <a:t>(ABCompany)</a:t>
            </a:r>
          </a:p>
          <a:p>
            <a:pPr lvl="1"/>
            <a:r>
              <a:rPr lang="en-US" baseline="0" err="1" smtClean="0">
                <a:latin typeface="Courier New" pitchFamily="49" charset="0"/>
                <a:cs typeface="Courier New" pitchFamily="49" charset="0"/>
              </a:rPr>
              <a:t>queryObj.compare</a:t>
            </a:r>
            <a:r>
              <a:rPr lang="en-US" baseline="0" smtClean="0">
                <a:latin typeface="Courier New" pitchFamily="49" charset="0"/>
                <a:cs typeface="Courier New" pitchFamily="49" charset="0"/>
              </a:rPr>
              <a:t>(</a:t>
            </a:r>
            <a:r>
              <a:rPr lang="en-US" baseline="0" err="1" smtClean="0">
                <a:latin typeface="Courier New" pitchFamily="49" charset="0"/>
                <a:cs typeface="Courier New" pitchFamily="49" charset="0"/>
              </a:rPr>
              <a:t>ABCompany#Score</a:t>
            </a:r>
            <a:r>
              <a:rPr lang="en-US" baseline="0" smtClean="0">
                <a:latin typeface="Courier New" pitchFamily="49" charset="0"/>
                <a:cs typeface="Courier New" pitchFamily="49" charset="0"/>
              </a:rPr>
              <a:t>, </a:t>
            </a:r>
            <a:r>
              <a:rPr lang="en-US" baseline="0" err="1" smtClean="0">
                <a:latin typeface="Courier New" pitchFamily="49" charset="0"/>
                <a:cs typeface="Courier New" pitchFamily="49" charset="0"/>
              </a:rPr>
              <a:t>Relop.LessThan</a:t>
            </a:r>
            <a:r>
              <a:rPr lang="en-US" baseline="0" smtClean="0">
                <a:latin typeface="Courier New" pitchFamily="49" charset="0"/>
                <a:cs typeface="Courier New" pitchFamily="49" charset="0"/>
              </a:rPr>
              <a:t>, 50)</a:t>
            </a:r>
          </a:p>
          <a:p>
            <a:pPr lvl="1"/>
            <a:r>
              <a:rPr lang="en-US" baseline="0" err="1" smtClean="0">
                <a:latin typeface="Courier New" pitchFamily="49" charset="0"/>
                <a:cs typeface="Courier New" pitchFamily="49" charset="0"/>
              </a:rPr>
              <a:t>queryObj.compare</a:t>
            </a:r>
            <a:r>
              <a:rPr lang="en-US" baseline="0" smtClean="0">
                <a:latin typeface="Courier New" pitchFamily="49" charset="0"/>
                <a:cs typeface="Courier New" pitchFamily="49" charset="0"/>
              </a:rPr>
              <a:t>(</a:t>
            </a:r>
            <a:r>
              <a:rPr lang="en-US" baseline="0" err="1" smtClean="0">
                <a:latin typeface="Courier New" pitchFamily="49" charset="0"/>
                <a:cs typeface="Courier New" pitchFamily="49" charset="0"/>
              </a:rPr>
              <a:t>ABCompany#InspectionRequired</a:t>
            </a:r>
            <a:r>
              <a:rPr lang="en-US" baseline="0" smtClean="0">
                <a:latin typeface="Courier New" pitchFamily="49" charset="0"/>
                <a:cs typeface="Courier New" pitchFamily="49" charset="0"/>
              </a:rPr>
              <a:t>, </a:t>
            </a:r>
            <a:r>
              <a:rPr lang="en-US" baseline="0" err="1" smtClean="0">
                <a:latin typeface="Courier New" pitchFamily="49" charset="0"/>
                <a:cs typeface="Courier New" pitchFamily="49" charset="0"/>
              </a:rPr>
              <a:t>Relop.Equals</a:t>
            </a:r>
            <a:r>
              <a:rPr lang="en-US" baseline="0" smtClean="0">
                <a:latin typeface="Courier New" pitchFamily="49" charset="0"/>
                <a:cs typeface="Courier New" pitchFamily="49" charset="0"/>
              </a:rPr>
              <a:t>, true)</a:t>
            </a:r>
          </a:p>
          <a:p>
            <a:pPr lvl="1"/>
            <a:endParaRPr lang="en-US" baseline="0" smtClean="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4) An example of an OR restriction is the or() method with a block of compare() methods such as:</a:t>
            </a:r>
          </a:p>
          <a:p>
            <a:pPr marR="0" lvl="1" fontAlgn="auto">
              <a:lnSpc>
                <a:spcPct val="100000"/>
              </a:lnSpc>
              <a:spcBef>
                <a:spcPts val="0"/>
              </a:spcBef>
              <a:spcAft>
                <a:spcPts val="0"/>
              </a:spcAft>
              <a:buClrTx/>
              <a:buSzTx/>
              <a:buFontTx/>
              <a:buNone/>
              <a:tabLst/>
              <a:defRPr/>
            </a:pPr>
            <a:r>
              <a:rPr lang="en-US" smtClean="0">
                <a:latin typeface="Courier New" pitchFamily="49" charset="0"/>
                <a:cs typeface="Courier New" pitchFamily="49" charset="0"/>
              </a:rPr>
              <a:t>var </a:t>
            </a:r>
            <a:r>
              <a:rPr lang="en-US">
                <a:latin typeface="Courier New" pitchFamily="49" charset="0"/>
                <a:cs typeface="Courier New" pitchFamily="49" charset="0"/>
              </a:rPr>
              <a:t>queryObj = </a:t>
            </a:r>
            <a:r>
              <a:rPr lang="en-US" err="1">
                <a:latin typeface="Courier New" pitchFamily="49" charset="0"/>
                <a:cs typeface="Courier New" pitchFamily="49" charset="0"/>
              </a:rPr>
              <a:t>Query.make</a:t>
            </a:r>
            <a:r>
              <a:rPr lang="en-US">
                <a:latin typeface="Courier New" pitchFamily="49" charset="0"/>
                <a:cs typeface="Courier New" pitchFamily="49" charset="0"/>
              </a:rPr>
              <a:t>(ABCompany).</a:t>
            </a:r>
            <a:r>
              <a:rPr lang="en-US" err="1">
                <a:latin typeface="Courier New" pitchFamily="49" charset="0"/>
                <a:cs typeface="Courier New" pitchFamily="49" charset="0"/>
              </a:rPr>
              <a:t>withLogSQL</a:t>
            </a:r>
            <a:r>
              <a:rPr lang="en-US">
                <a:latin typeface="Courier New" pitchFamily="49" charset="0"/>
                <a:cs typeface="Courier New" pitchFamily="49" charset="0"/>
              </a:rPr>
              <a:t>(true)</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queryObj.or</a:t>
            </a:r>
            <a:r>
              <a:rPr lang="en-US">
                <a:latin typeface="Courier New" pitchFamily="49" charset="0"/>
                <a:cs typeface="Courier New" pitchFamily="49" charset="0"/>
              </a:rPr>
              <a:t>(\ criteria -&gt;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ABCompany#Score</a:t>
            </a:r>
            <a:r>
              <a:rPr lang="en-US">
                <a:latin typeface="Courier New" pitchFamily="49" charset="0"/>
                <a:cs typeface="Courier New" pitchFamily="49" charset="0"/>
              </a:rPr>
              <a:t>, </a:t>
            </a:r>
            <a:r>
              <a:rPr lang="en-US" err="1">
                <a:latin typeface="Courier New" pitchFamily="49" charset="0"/>
                <a:cs typeface="Courier New" pitchFamily="49" charset="0"/>
              </a:rPr>
              <a:t>Relop.LessThan</a:t>
            </a:r>
            <a:r>
              <a:rPr lang="en-US">
                <a:latin typeface="Courier New" pitchFamily="49" charset="0"/>
                <a:cs typeface="Courier New" pitchFamily="49" charset="0"/>
              </a:rPr>
              <a:t>, 50 )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ABCompany#InspectionRequired</a:t>
            </a:r>
            <a:r>
              <a:rPr lang="en-US">
                <a:latin typeface="Courier New" pitchFamily="49" charset="0"/>
                <a:cs typeface="Courier New" pitchFamily="49" charset="0"/>
              </a:rPr>
              <a:t>, </a:t>
            </a:r>
            <a:r>
              <a:rPr lang="en-US" err="1">
                <a:latin typeface="Courier New" pitchFamily="49" charset="0"/>
                <a:cs typeface="Courier New" pitchFamily="49" charset="0"/>
              </a:rPr>
              <a:t>Relop.Equals</a:t>
            </a:r>
            <a:r>
              <a:rPr lang="en-US">
                <a:latin typeface="Courier New" pitchFamily="49" charset="0"/>
                <a:cs typeface="Courier New" pitchFamily="49" charset="0"/>
              </a:rPr>
              <a:t>, true)</a:t>
            </a:r>
          </a:p>
          <a:p>
            <a:pPr marR="0" lvl="1" fontAlgn="auto">
              <a:lnSpc>
                <a:spcPct val="100000"/>
              </a:lnSpc>
              <a:spcBef>
                <a:spcPts val="0"/>
              </a:spcBef>
              <a:spcAft>
                <a:spcPts val="0"/>
              </a:spcAft>
              <a:buClrTx/>
              <a:buSzTx/>
              <a:buFontTx/>
              <a:buNone/>
              <a:tabLst/>
              <a:defRPr/>
            </a:pPr>
            <a:r>
              <a:rPr lang="en-US">
                <a:latin typeface="Courier New" pitchFamily="49" charset="0"/>
                <a:cs typeface="Courier New" pitchFamily="49" charset="0"/>
              </a:rPr>
              <a:t>  </a:t>
            </a:r>
            <a:r>
              <a:rPr lang="en-US" smtClean="0">
                <a:latin typeface="Courier New" pitchFamily="49" charset="0"/>
                <a:cs typeface="Courier New" pitchFamily="49" charset="0"/>
              </a:rPr>
              <a:t>})</a:t>
            </a:r>
          </a:p>
          <a:p>
            <a:pPr marR="0" lvl="1" fontAlgn="auto">
              <a:lnSpc>
                <a:spcPct val="100000"/>
              </a:lnSpc>
              <a:spcBef>
                <a:spcPts val="0"/>
              </a:spcBef>
              <a:spcAft>
                <a:spcPts val="0"/>
              </a:spcAft>
              <a:buClrTx/>
              <a:buSzTx/>
              <a:buFontTx/>
              <a:buNone/>
              <a:tabLst/>
              <a:defRPr/>
            </a:pPr>
            <a:endParaRPr lang="en-US" smtClean="0">
              <a:latin typeface="Courier New" pitchFamily="49" charset="0"/>
              <a:cs typeface="Courier New" pitchFamily="49" charset="0"/>
            </a:endParaRPr>
          </a:p>
          <a:p>
            <a:r>
              <a:rPr lang="en-US" smtClean="0"/>
              <a:t>5) Use </a:t>
            </a:r>
            <a:r>
              <a:rPr lang="en-US" err="1" smtClean="0"/>
              <a:t>o</a:t>
            </a:r>
            <a:r>
              <a:rPr lang="en-US" baseline="0" err="1" smtClean="0"/>
              <a:t>rderByDescending</a:t>
            </a:r>
            <a:r>
              <a:rPr lang="en-US" smtClean="0"/>
              <a:t>( \ row -&gt; </a:t>
            </a:r>
            <a:r>
              <a:rPr lang="en-US" err="1" smtClean="0"/>
              <a:t>row.FieldName</a:t>
            </a:r>
            <a:r>
              <a:rPr lang="en-US" smtClean="0"/>
              <a:t>)  method.</a:t>
            </a:r>
          </a:p>
          <a:p>
            <a:r>
              <a:rPr lang="en-US" smtClean="0"/>
              <a:t>6) An exception is thrown when a query object with the </a:t>
            </a:r>
            <a:r>
              <a:rPr lang="en-US" err="1" smtClean="0"/>
              <a:t>AtMostOneRow</a:t>
            </a:r>
            <a:r>
              <a:rPr lang="en-US" smtClean="0"/>
              <a:t> returns more than one object.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5788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239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856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r>
              <a:rPr lang="en-US"/>
              <a:t>Gosu queries are useful when code must work with a set of objects that does not exist as an array, such as "all contact notes created by this user</a:t>
            </a:r>
            <a:r>
              <a:rPr lang="en-US" smtClean="0"/>
              <a:t>". Guidewire </a:t>
            </a:r>
            <a:r>
              <a:rPr lang="en-US"/>
              <a:t>recommends that all new queries be written as Gosu queries because Gosu queries have the following advantages:</a:t>
            </a:r>
          </a:p>
          <a:p>
            <a:pPr marL="171450" indent="-171450">
              <a:buFont typeface="Arial" pitchFamily="34" charset="0"/>
              <a:buChar char="•"/>
            </a:pPr>
            <a:r>
              <a:rPr lang="en-US"/>
              <a:t>They more readily support the construction of complex queries. </a:t>
            </a:r>
          </a:p>
          <a:p>
            <a:pPr marL="171450" indent="-171450">
              <a:buFont typeface="Arial" pitchFamily="34" charset="0"/>
              <a:buChar char="•"/>
            </a:pPr>
            <a:r>
              <a:rPr lang="en-US"/>
              <a:t>They use builder patterns, which simplify the creation of search screens.</a:t>
            </a:r>
          </a:p>
          <a:p>
            <a:pPr marL="171450" indent="-171450">
              <a:buFont typeface="Arial" pitchFamily="34" charset="0"/>
              <a:buChar char="•"/>
            </a:pPr>
            <a:r>
              <a:rPr lang="en-US"/>
              <a:t>They use a syntax more intuitive to people accustomed to writing queries in Structured Query Language (SQL</a:t>
            </a:r>
            <a:r>
              <a:rPr lang="en-US" smtClean="0"/>
              <a:t>).</a:t>
            </a:r>
          </a:p>
          <a:p>
            <a:pPr marL="171450" indent="-171450">
              <a:buFont typeface="Arial" pitchFamily="34" charset="0"/>
              <a:buChar char="•"/>
            </a:pPr>
            <a:endParaRPr lang="en-US"/>
          </a:p>
          <a:p>
            <a:r>
              <a:rPr lang="en-US" smtClean="0"/>
              <a:t>Here is an example query for the referenced example. If Bruce Baker is assigned to an ABPerson and creates a contact note for that person that is marked confidential, Gosu Scratchpad will show the results:</a:t>
            </a:r>
          </a:p>
          <a:p>
            <a:pPr lvl="1"/>
            <a:r>
              <a:rPr lang="en-US" smtClean="0">
                <a:latin typeface="Courier New" pitchFamily="49" charset="0"/>
                <a:cs typeface="Courier New" pitchFamily="49" charset="0"/>
              </a:rPr>
              <a:t>uses gw.api.database.Query</a:t>
            </a:r>
          </a:p>
          <a:p>
            <a:pPr lvl="1"/>
            <a:r>
              <a:rPr lang="en-US" smtClean="0">
                <a:latin typeface="Courier New" pitchFamily="49" charset="0"/>
                <a:cs typeface="Courier New" pitchFamily="49" charset="0"/>
              </a:rPr>
              <a:t>uses </a:t>
            </a:r>
            <a:r>
              <a:rPr lang="en-US" err="1" smtClean="0">
                <a:latin typeface="Courier New" pitchFamily="49" charset="0"/>
                <a:cs typeface="Courier New" pitchFamily="49" charset="0"/>
              </a:rPr>
              <a:t>gw.api.database.Relop</a:t>
            </a:r>
            <a:endParaRPr lang="en-US" smtClean="0">
              <a:latin typeface="Courier New" pitchFamily="49" charset="0"/>
              <a:cs typeface="Courier New" pitchFamily="49" charset="0"/>
            </a:endParaRPr>
          </a:p>
          <a:p>
            <a:pPr lvl="1"/>
            <a:r>
              <a:rPr lang="en-US" smtClean="0">
                <a:latin typeface="Courier New" pitchFamily="49" charset="0"/>
                <a:cs typeface="Courier New" pitchFamily="49" charset="0"/>
              </a:rPr>
              <a:t>var </a:t>
            </a:r>
            <a:r>
              <a:rPr lang="en-US" err="1" smtClean="0">
                <a:latin typeface="Courier New" pitchFamily="49" charset="0"/>
                <a:cs typeface="Courier New" pitchFamily="49" charset="0"/>
              </a:rPr>
              <a:t>qryUser</a:t>
            </a:r>
            <a:r>
              <a:rPr lang="en-US" smtClean="0">
                <a:latin typeface="Courier New" pitchFamily="49" charset="0"/>
                <a:cs typeface="Courier New" pitchFamily="49" charset="0"/>
              </a:rPr>
              <a:t> = </a:t>
            </a:r>
            <a:r>
              <a:rPr lang="en-US" err="1" smtClean="0">
                <a:latin typeface="Courier New" pitchFamily="49" charset="0"/>
                <a:cs typeface="Courier New" pitchFamily="49" charset="0"/>
              </a:rPr>
              <a:t>Query.make</a:t>
            </a:r>
            <a:r>
              <a:rPr lang="en-US" smtClean="0">
                <a:latin typeface="Courier New" pitchFamily="49" charset="0"/>
                <a:cs typeface="Courier New" pitchFamily="49" charset="0"/>
              </a:rPr>
              <a:t>(User)</a:t>
            </a:r>
          </a:p>
          <a:p>
            <a:pPr lvl="1"/>
            <a:r>
              <a:rPr lang="en-US" err="1" smtClean="0">
                <a:latin typeface="Courier New" pitchFamily="49" charset="0"/>
                <a:cs typeface="Courier New" pitchFamily="49" charset="0"/>
              </a:rPr>
              <a:t>qryUser.compare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User#PublicID</a:t>
            </a:r>
            <a:r>
              <a:rPr lang="en-US" smtClean="0">
                <a:latin typeface="Courier New" pitchFamily="49" charset="0"/>
                <a:cs typeface="Courier New" pitchFamily="49" charset="0"/>
              </a:rPr>
              <a:t>, Relop.Equals, "ab:11")</a:t>
            </a:r>
          </a:p>
          <a:p>
            <a:pPr lvl="1"/>
            <a:r>
              <a:rPr lang="en-US" smtClean="0">
                <a:latin typeface="Courier New" pitchFamily="49" charset="0"/>
                <a:cs typeface="Courier New" pitchFamily="49" charset="0"/>
              </a:rPr>
              <a:t>var </a:t>
            </a:r>
            <a:r>
              <a:rPr lang="en-US" err="1" smtClean="0">
                <a:latin typeface="Courier New" pitchFamily="49" charset="0"/>
                <a:cs typeface="Courier New" pitchFamily="49" charset="0"/>
              </a:rPr>
              <a:t>qryContactNotes</a:t>
            </a:r>
            <a:r>
              <a:rPr lang="en-US" smtClean="0">
                <a:latin typeface="Courier New" pitchFamily="49" charset="0"/>
                <a:cs typeface="Courier New" pitchFamily="49" charset="0"/>
              </a:rPr>
              <a:t> = </a:t>
            </a:r>
            <a:r>
              <a:rPr lang="en-US" err="1" smtClean="0">
                <a:latin typeface="Courier New" pitchFamily="49" charset="0"/>
                <a:cs typeface="Courier New" pitchFamily="49" charset="0"/>
              </a:rPr>
              <a:t>Query.make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ContactNote</a:t>
            </a:r>
            <a:r>
              <a:rPr lang="en-US" smtClean="0">
                <a:latin typeface="Courier New" pitchFamily="49" charset="0"/>
                <a:cs typeface="Courier New" pitchFamily="49" charset="0"/>
              </a:rPr>
              <a:t>)</a:t>
            </a:r>
          </a:p>
          <a:p>
            <a:pPr lvl="1"/>
            <a:r>
              <a:rPr lang="en-US" err="1" smtClean="0">
                <a:latin typeface="Courier New" pitchFamily="49" charset="0"/>
                <a:cs typeface="Courier New" pitchFamily="49" charset="0"/>
              </a:rPr>
              <a:t>qryContactNotes.compare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ContactNote#IsConfidential</a:t>
            </a:r>
            <a:r>
              <a:rPr lang="en-US" smtClean="0">
                <a:latin typeface="Courier New" pitchFamily="49" charset="0"/>
                <a:cs typeface="Courier New" pitchFamily="49" charset="0"/>
              </a:rPr>
              <a:t>, Relop.Equals, true)</a:t>
            </a:r>
          </a:p>
          <a:p>
            <a:pPr lvl="1"/>
            <a:r>
              <a:rPr lang="en-US" smtClean="0">
                <a:latin typeface="Courier New" pitchFamily="49" charset="0"/>
                <a:cs typeface="Courier New" pitchFamily="49" charset="0"/>
              </a:rPr>
              <a:t>var </a:t>
            </a:r>
            <a:r>
              <a:rPr lang="en-US" err="1" smtClean="0">
                <a:latin typeface="Courier New" pitchFamily="49" charset="0"/>
                <a:cs typeface="Courier New" pitchFamily="49" charset="0"/>
              </a:rPr>
              <a:t>qryPerson</a:t>
            </a:r>
            <a:r>
              <a:rPr lang="en-US" smtClean="0">
                <a:latin typeface="Courier New" pitchFamily="49" charset="0"/>
                <a:cs typeface="Courier New" pitchFamily="49" charset="0"/>
              </a:rPr>
              <a:t> = </a:t>
            </a:r>
            <a:r>
              <a:rPr lang="en-US" err="1" smtClean="0">
                <a:latin typeface="Courier New" pitchFamily="49" charset="0"/>
                <a:cs typeface="Courier New" pitchFamily="49" charset="0"/>
              </a:rPr>
              <a:t>Query.make</a:t>
            </a:r>
            <a:r>
              <a:rPr lang="en-US" smtClean="0">
                <a:latin typeface="Courier New" pitchFamily="49" charset="0"/>
                <a:cs typeface="Courier New" pitchFamily="49" charset="0"/>
              </a:rPr>
              <a:t>(ABPerson)</a:t>
            </a:r>
          </a:p>
          <a:p>
            <a:pPr lvl="1"/>
            <a:r>
              <a:rPr lang="en-US" err="1" smtClean="0">
                <a:latin typeface="Courier New" pitchFamily="49" charset="0"/>
                <a:cs typeface="Courier New" pitchFamily="49" charset="0"/>
              </a:rPr>
              <a:t>qryPerson.subselect</a:t>
            </a:r>
            <a:r>
              <a:rPr lang="en-US" smtClean="0">
                <a:latin typeface="Courier New" pitchFamily="49" charset="0"/>
                <a:cs typeface="Courier New" pitchFamily="49" charset="0"/>
              </a:rPr>
              <a:t>(</a:t>
            </a:r>
            <a:r>
              <a:rPr lang="en-US" err="1" smtClean="0">
                <a:latin typeface="Courier New" pitchFamily="49" charset="0"/>
                <a:cs typeface="Courier New" pitchFamily="49" charset="0"/>
              </a:rPr>
              <a:t>ABPerson#AssignedUser</a:t>
            </a:r>
            <a:r>
              <a:rPr lang="en-US" smtClean="0">
                <a:latin typeface="Courier New" pitchFamily="49" charset="0"/>
                <a:cs typeface="Courier New" pitchFamily="49" charset="0"/>
              </a:rPr>
              <a:t>, </a:t>
            </a:r>
            <a:r>
              <a:rPr lang="en-US" err="1" smtClean="0">
                <a:latin typeface="Courier New" pitchFamily="49" charset="0"/>
                <a:cs typeface="Courier New" pitchFamily="49" charset="0"/>
              </a:rPr>
              <a:t>CompareIn</a:t>
            </a:r>
            <a:r>
              <a:rPr lang="en-US" smtClean="0">
                <a:latin typeface="Courier New" pitchFamily="49" charset="0"/>
                <a:cs typeface="Courier New" pitchFamily="49" charset="0"/>
              </a:rPr>
              <a:t>, </a:t>
            </a:r>
            <a:r>
              <a:rPr lang="en-US" err="1" smtClean="0">
                <a:latin typeface="Courier New" pitchFamily="49" charset="0"/>
                <a:cs typeface="Courier New" pitchFamily="49" charset="0"/>
              </a:rPr>
              <a:t>qryUser</a:t>
            </a:r>
            <a:r>
              <a:rPr lang="en-US" smtClean="0">
                <a:latin typeface="Courier New" pitchFamily="49" charset="0"/>
                <a:cs typeface="Courier New" pitchFamily="49" charset="0"/>
              </a:rPr>
              <a:t>, </a:t>
            </a:r>
            <a:r>
              <a:rPr lang="en-US" err="1" smtClean="0">
                <a:latin typeface="Courier New" pitchFamily="49" charset="0"/>
                <a:cs typeface="Courier New" pitchFamily="49" charset="0"/>
              </a:rPr>
              <a:t>User#ID</a:t>
            </a:r>
            <a:r>
              <a:rPr lang="en-US" smtClean="0">
                <a:latin typeface="Courier New" pitchFamily="49" charset="0"/>
                <a:cs typeface="Courier New" pitchFamily="49" charset="0"/>
              </a:rPr>
              <a:t>)</a:t>
            </a:r>
          </a:p>
          <a:p>
            <a:pPr lvl="1"/>
            <a:r>
              <a:rPr lang="en-US" err="1" smtClean="0">
                <a:latin typeface="Courier New" pitchFamily="49" charset="0"/>
                <a:cs typeface="Courier New" pitchFamily="49" charset="0"/>
              </a:rPr>
              <a:t>qryPerson.subselect</a:t>
            </a:r>
            <a:r>
              <a:rPr lang="en-US" smtClean="0">
                <a:latin typeface="Courier New" pitchFamily="49" charset="0"/>
                <a:cs typeface="Courier New" pitchFamily="49" charset="0"/>
              </a:rPr>
              <a:t>(</a:t>
            </a:r>
            <a:r>
              <a:rPr lang="en-US" err="1" smtClean="0">
                <a:latin typeface="Courier New" pitchFamily="49" charset="0"/>
                <a:cs typeface="Courier New" pitchFamily="49" charset="0"/>
              </a:rPr>
              <a:t>ABPerson#AssignedUser</a:t>
            </a:r>
            <a:r>
              <a:rPr lang="en-US" smtClean="0">
                <a:latin typeface="Courier New" pitchFamily="49" charset="0"/>
                <a:cs typeface="Courier New" pitchFamily="49" charset="0"/>
              </a:rPr>
              <a:t>, </a:t>
            </a:r>
            <a:r>
              <a:rPr lang="en-US" err="1" smtClean="0">
                <a:latin typeface="Courier New" pitchFamily="49" charset="0"/>
                <a:cs typeface="Courier New" pitchFamily="49" charset="0"/>
              </a:rPr>
              <a:t>CompareIn</a:t>
            </a:r>
            <a:r>
              <a:rPr lang="en-US" smtClean="0">
                <a:latin typeface="Courier New" pitchFamily="49" charset="0"/>
                <a:cs typeface="Courier New" pitchFamily="49" charset="0"/>
              </a:rPr>
              <a:t>, </a:t>
            </a:r>
            <a:r>
              <a:rPr lang="en-US" err="1" smtClean="0">
                <a:latin typeface="Courier New" pitchFamily="49" charset="0"/>
                <a:cs typeface="Courier New" pitchFamily="49" charset="0"/>
              </a:rPr>
              <a:t>qryContactNotes</a:t>
            </a:r>
            <a:r>
              <a:rPr lang="en-US" smtClean="0">
                <a:latin typeface="Courier New" pitchFamily="49" charset="0"/>
                <a:cs typeface="Courier New" pitchFamily="49" charset="0"/>
              </a:rPr>
              <a:t>, </a:t>
            </a:r>
            <a:r>
              <a:rPr lang="en-US" err="1" smtClean="0">
                <a:latin typeface="Courier New" pitchFamily="49" charset="0"/>
                <a:cs typeface="Courier New" pitchFamily="49" charset="0"/>
              </a:rPr>
              <a:t>ContactNote#CreateUser</a:t>
            </a:r>
            <a:r>
              <a:rPr lang="en-US" smtClean="0">
                <a:latin typeface="Courier New" pitchFamily="49" charset="0"/>
                <a:cs typeface="Courier New" pitchFamily="49" charset="0"/>
              </a:rPr>
              <a:t>)</a:t>
            </a:r>
          </a:p>
          <a:p>
            <a:pPr lvl="1"/>
            <a:r>
              <a:rPr lang="en-US" smtClean="0">
                <a:latin typeface="Courier New" pitchFamily="49" charset="0"/>
                <a:cs typeface="Courier New" pitchFamily="49" charset="0"/>
              </a:rPr>
              <a:t>var result = </a:t>
            </a:r>
            <a:r>
              <a:rPr lang="en-US" err="1" smtClean="0">
                <a:latin typeface="Courier New" pitchFamily="49" charset="0"/>
                <a:cs typeface="Courier New" pitchFamily="49" charset="0"/>
              </a:rPr>
              <a:t>qryPerson.withLogSQL</a:t>
            </a:r>
            <a:r>
              <a:rPr lang="en-US" smtClean="0">
                <a:latin typeface="Courier New" pitchFamily="49" charset="0"/>
                <a:cs typeface="Courier New" pitchFamily="49" charset="0"/>
              </a:rPr>
              <a:t>(true).select()</a:t>
            </a:r>
          </a:p>
          <a:p>
            <a:pPr lvl="1"/>
            <a:r>
              <a:rPr lang="en-US" smtClean="0">
                <a:latin typeface="Courier New" pitchFamily="49" charset="0"/>
                <a:cs typeface="Courier New" pitchFamily="49" charset="0"/>
              </a:rPr>
              <a:t>for (</a:t>
            </a:r>
            <a:r>
              <a:rPr lang="en-US" err="1" smtClean="0">
                <a:latin typeface="Courier New" pitchFamily="49" charset="0"/>
                <a:cs typeface="Courier New" pitchFamily="49" charset="0"/>
              </a:rPr>
              <a:t>obj</a:t>
            </a:r>
            <a:r>
              <a:rPr lang="en-US" smtClean="0">
                <a:latin typeface="Courier New" pitchFamily="49" charset="0"/>
                <a:cs typeface="Courier New" pitchFamily="49" charset="0"/>
              </a:rPr>
              <a:t> in result ) {</a:t>
            </a:r>
          </a:p>
          <a:p>
            <a:pPr lvl="1"/>
            <a:r>
              <a:rPr lang="en-US" smtClean="0">
                <a:latin typeface="Courier New" pitchFamily="49" charset="0"/>
                <a:cs typeface="Courier New" pitchFamily="49" charset="0"/>
              </a:rPr>
              <a:t>  print(</a:t>
            </a:r>
            <a:r>
              <a:rPr lang="en-US" err="1" smtClean="0">
                <a:latin typeface="Courier New" pitchFamily="49" charset="0"/>
                <a:cs typeface="Courier New" pitchFamily="49" charset="0"/>
              </a:rPr>
              <a:t>obj.DisplayName</a:t>
            </a:r>
            <a:r>
              <a:rPr lang="en-US" smtClean="0">
                <a:latin typeface="Courier New" pitchFamily="49" charset="0"/>
                <a:cs typeface="Courier New" pitchFamily="49" charset="0"/>
              </a:rPr>
              <a:t>)</a:t>
            </a:r>
          </a:p>
          <a:p>
            <a:pPr lvl="1"/>
            <a:r>
              <a:rPr lang="en-US" smtClean="0">
                <a:latin typeface="Courier New" pitchFamily="49" charset="0"/>
                <a:cs typeface="Courier New" pitchFamily="49" charset="0"/>
              </a:rPr>
              <a: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59284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Results are fetched from the Guidewire application when they are counted, made iterable, or when one object is retrieved.  Depending on the query,  the results may be fetched from the Guidewire application cache and/or the Guidewire application database. To learn more, refer to documentation in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67598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mtClean="0"/>
              <a:t>In</a:t>
            </a:r>
            <a:r>
              <a:rPr lang="en-US" baseline="0" smtClean="0"/>
              <a:t> the slide example, the results object is a convention the helps distinguish the query object and the results object. The results object is not required. </a:t>
            </a:r>
            <a:r>
              <a:rPr lang="en-US" smtClean="0"/>
              <a:t>It is not always necessary</a:t>
            </a:r>
            <a:r>
              <a:rPr lang="en-US" baseline="0" smtClean="0"/>
              <a:t> t</a:t>
            </a:r>
            <a:r>
              <a:rPr lang="en-US" smtClean="0"/>
              <a:t>o create an explicit results object. For </a:t>
            </a:r>
            <a:r>
              <a:rPr lang="en-US"/>
              <a:t>example, it is possible to write the above as: </a:t>
            </a:r>
          </a:p>
          <a:p>
            <a:pPr lvl="1"/>
            <a:r>
              <a:rPr lang="en-US">
                <a:latin typeface="Courier New" pitchFamily="49" charset="0"/>
                <a:cs typeface="Courier New" pitchFamily="49" charset="0"/>
              </a:rPr>
              <a:t>var queryObj = Query.make(ABContact).select()</a:t>
            </a:r>
          </a:p>
          <a:p>
            <a:pPr eaLnBrk="1" hangingPunct="1"/>
            <a:endParaRPr lang="en-US" baseline="0" smtClean="0"/>
          </a:p>
          <a:p>
            <a:pPr eaLnBrk="1" hangingPunct="1"/>
            <a:r>
              <a:rPr lang="en-US" baseline="0" smtClean="0"/>
              <a:t>Results are fetched from the Guidewire application when they are counted, iterated over, or when one object is retrieved. In many cases, the results are fetched from the Guidewire application cache. In other cases, the results are retrieved from the Guidewire application database.</a:t>
            </a:r>
          </a:p>
          <a:p>
            <a:pPr eaLnBrk="1" hangingPunct="1"/>
            <a:endParaRPr lang="en-US" baseline="0" smtClean="0"/>
          </a:p>
          <a:p>
            <a:pPr eaLnBrk="1" hangingPunct="1"/>
            <a:endParaRPr lang="en-US" smtClean="0"/>
          </a:p>
          <a:p>
            <a:pPr eaLnBrk="1" hangingPunct="1"/>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In the slide example, the DisplayName property improves the readability of the console output.</a:t>
            </a:r>
          </a:p>
          <a:p>
            <a:endParaRPr lang="en-US" smtClean="0"/>
          </a:p>
          <a:p>
            <a:r>
              <a:rPr lang="en-US" smtClean="0"/>
              <a:t>Recall the for-loop syntax in Gosu has an optional index variable. Use the index variable to number results:</a:t>
            </a:r>
            <a:br>
              <a:rPr lang="en-US" smtClean="0"/>
            </a:br>
            <a:endParaRPr lang="en-US" smtClean="0"/>
          </a:p>
          <a:p>
            <a:pPr lvl="1"/>
            <a:r>
              <a:rPr lang="en-US">
                <a:latin typeface="Courier New" pitchFamily="49" charset="0"/>
                <a:cs typeface="Courier New" pitchFamily="49" charset="0"/>
              </a:rPr>
              <a:t>for (anABContact in resultsObj index </a:t>
            </a:r>
            <a:r>
              <a:rPr lang="en-US" err="1">
                <a:latin typeface="Courier New" pitchFamily="49" charset="0"/>
                <a:cs typeface="Courier New" pitchFamily="49" charset="0"/>
              </a:rPr>
              <a:t>i</a:t>
            </a:r>
            <a:r>
              <a:rPr lang="en-US">
                <a:latin typeface="Courier New" pitchFamily="49" charset="0"/>
                <a:cs typeface="Courier New" pitchFamily="49" charset="0"/>
              </a:rPr>
              <a:t>) {</a:t>
            </a:r>
          </a:p>
          <a:p>
            <a:pPr lvl="1"/>
            <a:r>
              <a:rPr lang="en-US">
                <a:latin typeface="Courier New" pitchFamily="49" charset="0"/>
                <a:cs typeface="Courier New" pitchFamily="49" charset="0"/>
              </a:rPr>
              <a:t> </a:t>
            </a:r>
            <a:r>
              <a:rPr lang="en-US" smtClean="0">
                <a:latin typeface="Courier New" pitchFamily="49" charset="0"/>
                <a:cs typeface="Courier New" pitchFamily="49" charset="0"/>
              </a:rPr>
              <a:t>  print </a:t>
            </a:r>
            <a:r>
              <a:rPr lang="en-US">
                <a:latin typeface="Courier New" pitchFamily="49" charset="0"/>
                <a:cs typeface="Courier New" pitchFamily="49" charset="0"/>
              </a:rPr>
              <a:t>(</a:t>
            </a:r>
            <a:r>
              <a:rPr lang="en-US" err="1">
                <a:latin typeface="Courier New" pitchFamily="49" charset="0"/>
                <a:cs typeface="Courier New" pitchFamily="49" charset="0"/>
              </a:rPr>
              <a:t>i</a:t>
            </a:r>
            <a:r>
              <a:rPr lang="en-US">
                <a:latin typeface="Courier New" pitchFamily="49" charset="0"/>
                <a:cs typeface="Courier New" pitchFamily="49" charset="0"/>
              </a:rPr>
              <a:t> + ": " + anABContact.DisplayName</a:t>
            </a:r>
          </a:p>
          <a:p>
            <a:pPr lvl="1"/>
            <a:r>
              <a:rPr lang="en-US">
                <a:latin typeface="Courier New" pitchFamily="49" charset="0"/>
                <a:cs typeface="Courier New" pitchFamily="49" charset="0"/>
              </a:rPr>
              <a:t>}</a:t>
            </a:r>
          </a:p>
          <a:p>
            <a:r>
              <a:rPr lang="en-US" smtClean="0"/>
              <a:t/>
            </a:r>
            <a:br>
              <a:rPr lang="en-US" smtClean="0"/>
            </a:br>
            <a:r>
              <a:rPr lang="en-US" smtClean="0"/>
              <a:t>…produces the following output...</a:t>
            </a:r>
          </a:p>
          <a:p>
            <a:pPr lvl="1"/>
            <a:r>
              <a:rPr lang="en-US" sz="1200" smtClean="0"/>
              <a:t>1: Alex Newton</a:t>
            </a:r>
          </a:p>
          <a:p>
            <a:pPr lvl="1"/>
            <a:r>
              <a:rPr lang="en-US" sz="1200" smtClean="0"/>
              <a:t>2: Bert Simpson</a:t>
            </a:r>
          </a:p>
          <a:p>
            <a:pPr lvl="1"/>
            <a:r>
              <a:rPr lang="en-US" sz="1200" smtClean="0"/>
              <a:t>3: Charles Simpson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629042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dirty="0"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smtClean="0">
                <a:solidFill>
                  <a:schemeClr val="bg1"/>
                </a:solidFill>
              </a:rPr>
              <a:t>DataHub</a:t>
            </a:r>
            <a:r>
              <a:rPr lang="en-US" sz="1400" b="0" smtClean="0">
                <a:solidFill>
                  <a:schemeClr val="bg1"/>
                </a:solidFill>
              </a:rPr>
              <a:t>, Guidewire </a:t>
            </a:r>
            <a:r>
              <a:rPr lang="en-US" sz="1400" b="0" err="1" smtClean="0">
                <a:solidFill>
                  <a:schemeClr val="bg1"/>
                </a:solidFill>
              </a:rPr>
              <a:t>InfoCenter</a:t>
            </a:r>
            <a:r>
              <a:rPr lang="en-US" sz="1400" b="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August </a:t>
            </a:r>
            <a:r>
              <a:rPr lang="en-US" smtClean="0"/>
              <a:t>29, </a:t>
            </a:r>
            <a:r>
              <a:rPr lang="en-US" smtClean="0"/>
              <a:t>2014</a:t>
            </a:r>
            <a:endParaRPr lang="en-US"/>
          </a:p>
        </p:txBody>
      </p:sp>
      <p:sp>
        <p:nvSpPr>
          <p:cNvPr id="4" name="Title 3"/>
          <p:cNvSpPr>
            <a:spLocks noGrp="1"/>
          </p:cNvSpPr>
          <p:nvPr>
            <p:ph type="ctrTitle"/>
          </p:nvPr>
        </p:nvSpPr>
        <p:spPr/>
        <p:txBody>
          <a:bodyPr/>
          <a:lstStyle/>
          <a:p>
            <a:r>
              <a:rPr lang="en-US" smtClean="0"/>
              <a:t>Gosu Queries</a:t>
            </a:r>
            <a:endParaRPr lang="en-US"/>
          </a:p>
        </p:txBody>
      </p:sp>
    </p:spTree>
    <p:extLst>
      <p:ext uri="{BB962C8B-B14F-4D97-AF65-F5344CB8AC3E}">
        <p14:creationId xmlns:p14="http://schemas.microsoft.com/office/powerpoint/2010/main" val="14377547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Viewing approximation of SQL query</a:t>
            </a:r>
          </a:p>
        </p:txBody>
      </p:sp>
      <p:sp>
        <p:nvSpPr>
          <p:cNvPr id="5" name="Content Placeholder 4"/>
          <p:cNvSpPr>
            <a:spLocks noGrp="1"/>
          </p:cNvSpPr>
          <p:nvPr>
            <p:ph idx="1"/>
          </p:nvPr>
        </p:nvSpPr>
        <p:spPr>
          <a:xfrm>
            <a:off x="519113" y="3962400"/>
            <a:ext cx="8318500" cy="2438400"/>
          </a:xfrm>
        </p:spPr>
        <p:txBody>
          <a:bodyPr/>
          <a:lstStyle/>
          <a:p>
            <a:r>
              <a:rPr lang="en-US"/>
              <a:t>For real SQL, use </a:t>
            </a:r>
            <a:r>
              <a:rPr lang="en-US" b="1" err="1">
                <a:latin typeface="Courier New" pitchFamily="49" charset="0"/>
                <a:cs typeface="Courier New" pitchFamily="49" charset="0"/>
              </a:rPr>
              <a:t>withLogSQL</a:t>
            </a:r>
            <a:r>
              <a:rPr lang="en-US" b="1">
                <a:latin typeface="Courier New" pitchFamily="49" charset="0"/>
                <a:cs typeface="Courier New" pitchFamily="49" charset="0"/>
              </a:rPr>
              <a:t>(true</a:t>
            </a:r>
            <a:r>
              <a:rPr lang="en-US" b="1" smtClean="0">
                <a:latin typeface="Courier New" pitchFamily="49" charset="0"/>
                <a:cs typeface="Courier New" pitchFamily="49" charset="0"/>
              </a:rPr>
              <a:t>)</a:t>
            </a:r>
            <a:br>
              <a:rPr lang="en-US" b="1" smtClean="0">
                <a:latin typeface="Courier New" pitchFamily="49" charset="0"/>
                <a:cs typeface="Courier New" pitchFamily="49" charset="0"/>
              </a:rPr>
            </a:br>
            <a:endParaRPr lang="en-US" b="1" smtClean="0">
              <a:latin typeface="Courier New" pitchFamily="49" charset="0"/>
              <a:cs typeface="Courier New" pitchFamily="49" charset="0"/>
            </a:endParaRPr>
          </a:p>
          <a:p>
            <a:endParaRPr lang="en-US"/>
          </a:p>
          <a:p>
            <a:r>
              <a:rPr lang="en-US" smtClean="0"/>
              <a:t>For SQL approximation, use </a:t>
            </a:r>
            <a:r>
              <a:rPr lang="en-US" b="1">
                <a:latin typeface="Courier New" pitchFamily="49" charset="0"/>
                <a:cs typeface="Courier New" pitchFamily="49" charset="0"/>
              </a:rPr>
              <a:t>queryObj.toString() </a:t>
            </a:r>
            <a:endParaRPr lang="en-US" smtClean="0"/>
          </a:p>
        </p:txBody>
      </p:sp>
      <p:sp>
        <p:nvSpPr>
          <p:cNvPr id="8" name="rec Code"/>
          <p:cNvSpPr>
            <a:spLocks noChangeArrowheads="1"/>
          </p:cNvSpPr>
          <p:nvPr/>
        </p:nvSpPr>
        <p:spPr bwMode="auto">
          <a:xfrm>
            <a:off x="304799" y="914398"/>
            <a:ext cx="850392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withLogSQL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lang="en-US" sz="1600" b="1" smtClean="0" bmk="">
                <a:solidFill>
                  <a:srgbClr val="000080"/>
                </a:solidFill>
                <a:latin typeface="Courier New" pitchFamily="49" charset="0"/>
                <a:cs typeface="Courier New" pitchFamily="49" charset="0"/>
              </a:rPr>
              <a:t>true)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lang="en-US" sz="1600" b="1" smtClean="0">
                <a:solidFill>
                  <a:srgbClr val="000000"/>
                </a:solidFill>
                <a:latin typeface="Courier New" pitchFamily="49" charset="0"/>
                <a:cs typeface="Courier New" pitchFamily="49" charset="0"/>
              </a:rPr>
              <a:t>output += </a:t>
            </a:r>
            <a:r>
              <a:rPr lang="en-US" sz="1600" b="1" smtClean="0" bmk="">
                <a:solidFill>
                  <a:srgbClr val="000000"/>
                </a:solidFill>
                <a:latin typeface="Courier New" pitchFamily="49" charset="0"/>
                <a:cs typeface="Courier New" pitchFamily="49" charset="0"/>
              </a:rPr>
              <a:t>queryObj.toString()</a:t>
            </a:r>
            <a:r>
              <a:rPr lang="en-US" sz="1600" b="1"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6  </a:t>
            </a:r>
            <a:r>
              <a:rPr lang="en-US" sz="1600" b="1" smtClean="0" bmk="">
                <a:solidFill>
                  <a:srgbClr val="000080"/>
                </a:solidFill>
                <a:latin typeface="Courier New" pitchFamily="49" charset="0"/>
                <a:cs typeface="Courier New" pitchFamily="49" charset="0"/>
              </a:rPr>
              <a:t>var </a:t>
            </a:r>
            <a:r>
              <a:rPr lang="en-US" sz="1600" b="1" smtClean="0" bmk="">
                <a:solidFill>
                  <a:srgbClr val="000000"/>
                </a:solidFill>
                <a:latin typeface="Courier New" pitchFamily="49" charset="0"/>
                <a:cs typeface="Courier New" pitchFamily="49" charset="0"/>
              </a:rPr>
              <a:t>resultsObj = queryObj.select()</a:t>
            </a:r>
            <a:br>
              <a:rPr lang="en-US" sz="1600" b="1" smtClean="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7 </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8  </a:t>
            </a:r>
            <a:r>
              <a:rPr lang="en-US" sz="1600" b="1" smtClean="0" bmk="">
                <a:solidFill>
                  <a:srgbClr val="000080"/>
                </a:solidFill>
                <a:latin typeface="Courier New" pitchFamily="49" charset="0"/>
                <a:cs typeface="Courier New" pitchFamily="49" charset="0"/>
              </a:rPr>
              <a:t>for </a:t>
            </a:r>
            <a:r>
              <a:rPr lang="en-US" sz="1600" b="1" bmk="">
                <a:solidFill>
                  <a:srgbClr val="000000"/>
                </a:solidFill>
                <a:latin typeface="Courier New" pitchFamily="49" charset="0"/>
                <a:cs typeface="Courier New" pitchFamily="49" charset="0"/>
              </a:rPr>
              <a:t>(anABContact </a:t>
            </a:r>
            <a:r>
              <a:rPr lang="en-US" sz="1600" b="1" bmk="">
                <a:solidFill>
                  <a:srgbClr val="000080"/>
                </a:solidFill>
                <a:latin typeface="Courier New" pitchFamily="49" charset="0"/>
                <a:cs typeface="Courier New" pitchFamily="49" charset="0"/>
              </a:rPr>
              <a:t>in </a:t>
            </a:r>
            <a:r>
              <a:rPr lang="en-US" sz="1600" b="1" smtClean="0" bmk="">
                <a:solidFill>
                  <a:srgbClr val="000000"/>
                </a:solidFill>
                <a:latin typeface="Courier New" pitchFamily="49" charset="0"/>
                <a:cs typeface="Courier New" pitchFamily="49" charset="0"/>
              </a:rPr>
              <a:t>resultsObj) </a:t>
            </a:r>
            <a:r>
              <a:rPr lang="en-US" sz="1600" b="1" bmk="">
                <a:solidFill>
                  <a:srgbClr val="000000"/>
                </a:solidFill>
                <a:latin typeface="Courier New" pitchFamily="49" charset="0"/>
                <a:cs typeface="Courier New" pitchFamily="49" charset="0"/>
              </a:rPr>
              <a:t>{</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9    output </a:t>
            </a:r>
            <a:r>
              <a:rPr lang="en-US" sz="1600" b="1" bmk="">
                <a:solidFill>
                  <a:srgbClr val="000000"/>
                </a:solidFill>
                <a:latin typeface="Courier New" pitchFamily="49" charset="0"/>
                <a:cs typeface="Courier New" pitchFamily="49" charset="0"/>
              </a:rPr>
              <a:t>+=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10  } </a:t>
            </a:r>
            <a:r>
              <a:rPr lang="en-US" sz="1600" b="1" bmk="">
                <a:solidFill>
                  <a:srgbClr val="000000"/>
                </a:solidFill>
                <a:latin typeface="Courier New" pitchFamily="49" charset="0"/>
                <a:cs typeface="Courier New" pitchFamily="49" charset="0"/>
              </a:rPr>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11  </a:t>
            </a:r>
            <a:r>
              <a:rPr lang="en-US" sz="1600" b="1" smtClean="0">
                <a:solidFill>
                  <a:srgbClr val="000000"/>
                </a:solidFill>
                <a:latin typeface="Courier New" pitchFamily="49" charset="0"/>
                <a:cs typeface="Courier New" pitchFamily="49" charset="0"/>
              </a:rPr>
              <a:t>print(output</a:t>
            </a:r>
            <a:r>
              <a:rPr lang="en-US" sz="1600" b="1">
                <a:solidFill>
                  <a:srgbClr val="000000"/>
                </a:solidFill>
                <a:latin typeface="Courier New" pitchFamily="49" charset="0"/>
                <a:cs typeface="Courier New" pitchFamily="49" charset="0"/>
              </a:rPr>
              <a:t>)</a:t>
            </a:r>
            <a:r>
              <a:rPr lang="en-US" sz="1600" b="1">
                <a:latin typeface="Courier New" pitchFamily="49" charset="0"/>
                <a:cs typeface="Courier New" pitchFamily="49" charset="0"/>
              </a:rPr>
              <a:t> </a:t>
            </a:r>
            <a:endParaRPr kumimoji="0" lang="en-US" sz="1600" b="1" i="0" u="none" strike="noStrike" cap="none" normalizeH="0" baseline="0" smtClean="0">
              <a:ln>
                <a:noFill/>
              </a:ln>
              <a:solidFill>
                <a:srgbClr val="000000"/>
              </a:solidFill>
              <a:effectLst/>
              <a:latin typeface="Courier New" pitchFamily="49" charset="0"/>
              <a:cs typeface="Courier New" pitchFamily="49" charset="0"/>
            </a:endParaRPr>
          </a:p>
        </p:txBody>
      </p:sp>
      <p:sp>
        <p:nvSpPr>
          <p:cNvPr id="2" name="txt SQL 2"/>
          <p:cNvSpPr/>
          <p:nvPr/>
        </p:nvSpPr>
        <p:spPr>
          <a:xfrm>
            <a:off x="831200" y="5757446"/>
            <a:ext cx="8084200" cy="338554"/>
          </a:xfrm>
          <a:prstGeom prst="rect">
            <a:avLst/>
          </a:prstGeom>
        </p:spPr>
        <p:txBody>
          <a:bodyPr wrap="square">
            <a:spAutoFit/>
          </a:bodyPr>
          <a:lstStyle/>
          <a:p>
            <a:r>
              <a:rPr lang="en-US" sz="1600" b="1">
                <a:solidFill>
                  <a:schemeClr val="bg1"/>
                </a:solidFill>
                <a:latin typeface="Courier New" pitchFamily="49" charset="0"/>
                <a:cs typeface="Courier New" pitchFamily="49" charset="0"/>
              </a:rPr>
              <a:t>SELECT  FROM </a:t>
            </a:r>
            <a:r>
              <a:rPr lang="en-US" sz="1600" b="1" err="1">
                <a:solidFill>
                  <a:schemeClr val="bg1"/>
                </a:solidFill>
                <a:latin typeface="Courier New" pitchFamily="49" charset="0"/>
                <a:cs typeface="Courier New" pitchFamily="49" charset="0"/>
              </a:rPr>
              <a:t>ab_abcontact</a:t>
            </a:r>
            <a:r>
              <a:rPr lang="en-US" sz="1600" b="1">
                <a:solidFill>
                  <a:schemeClr val="bg1"/>
                </a:solidFill>
                <a:latin typeface="Courier New" pitchFamily="49" charset="0"/>
                <a:cs typeface="Courier New" pitchFamily="49" charset="0"/>
              </a:rPr>
              <a:t> </a:t>
            </a:r>
            <a:r>
              <a:rPr lang="en-US" sz="1600" b="1" err="1">
                <a:solidFill>
                  <a:schemeClr val="bg1"/>
                </a:solidFill>
                <a:latin typeface="Courier New" pitchFamily="49" charset="0"/>
                <a:cs typeface="Courier New" pitchFamily="49" charset="0"/>
              </a:rPr>
              <a:t>gRoot</a:t>
            </a:r>
            <a:r>
              <a:rPr lang="en-US" sz="1600" b="1">
                <a:solidFill>
                  <a:schemeClr val="bg1"/>
                </a:solidFill>
                <a:latin typeface="Courier New" pitchFamily="49" charset="0"/>
                <a:cs typeface="Courier New" pitchFamily="49" charset="0"/>
              </a:rPr>
              <a:t> WHERE </a:t>
            </a:r>
            <a:r>
              <a:rPr lang="en-US" sz="1600" b="1" err="1">
                <a:solidFill>
                  <a:schemeClr val="bg1"/>
                </a:solidFill>
                <a:latin typeface="Courier New" pitchFamily="49" charset="0"/>
                <a:cs typeface="Courier New" pitchFamily="49" charset="0"/>
              </a:rPr>
              <a:t>gRoot.Retired</a:t>
            </a:r>
            <a:r>
              <a:rPr lang="en-US" sz="1600" b="1">
                <a:solidFill>
                  <a:schemeClr val="bg1"/>
                </a:solidFill>
                <a:latin typeface="Courier New" pitchFamily="49" charset="0"/>
                <a:cs typeface="Courier New" pitchFamily="49" charset="0"/>
              </a:rPr>
              <a:t> = 0</a:t>
            </a:r>
          </a:p>
        </p:txBody>
      </p:sp>
      <p:cxnSp>
        <p:nvCxnSpPr>
          <p:cNvPr id="9" name="arw 2"/>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 name="txt SQL 1"/>
          <p:cNvSpPr/>
          <p:nvPr/>
        </p:nvSpPr>
        <p:spPr>
          <a:xfrm>
            <a:off x="831200" y="4368114"/>
            <a:ext cx="7956514" cy="830997"/>
          </a:xfrm>
          <a:prstGeom prst="rect">
            <a:avLst/>
          </a:prstGeom>
        </p:spPr>
        <p:txBody>
          <a:bodyPr wrap="square">
            <a:spAutoFit/>
          </a:bodyPr>
          <a:lstStyle/>
          <a:p>
            <a:r>
              <a:rPr lang="en-US" sz="1600" b="1">
                <a:solidFill>
                  <a:schemeClr val="bg1">
                    <a:lumMod val="95000"/>
                    <a:lumOff val="5000"/>
                  </a:schemeClr>
                </a:solidFill>
                <a:latin typeface="Courier New" pitchFamily="49" charset="0"/>
                <a:cs typeface="Courier New" pitchFamily="49" charset="0"/>
              </a:rPr>
              <a:t>INFO Executing </a:t>
            </a:r>
            <a:r>
              <a:rPr lang="en-US" sz="1600" b="1" err="1">
                <a:solidFill>
                  <a:schemeClr val="bg1">
                    <a:lumMod val="95000"/>
                    <a:lumOff val="5000"/>
                  </a:schemeClr>
                </a:solidFill>
                <a:latin typeface="Courier New" pitchFamily="49" charset="0"/>
                <a:cs typeface="Courier New" pitchFamily="49" charset="0"/>
              </a:rPr>
              <a:t>sql</a:t>
            </a:r>
            <a:r>
              <a:rPr lang="en-US" sz="1600" b="1">
                <a:solidFill>
                  <a:schemeClr val="bg1">
                    <a:lumMod val="95000"/>
                    <a:lumOff val="5000"/>
                  </a:schemeClr>
                </a:solidFill>
                <a:latin typeface="Courier New" pitchFamily="49" charset="0"/>
                <a:cs typeface="Courier New" pitchFamily="49" charset="0"/>
              </a:rPr>
              <a:t> = SELECT /* </a:t>
            </a:r>
            <a:r>
              <a:rPr lang="en-US" sz="1600" b="1" err="1">
                <a:solidFill>
                  <a:schemeClr val="bg1">
                    <a:lumMod val="95000"/>
                    <a:lumOff val="5000"/>
                  </a:schemeClr>
                </a:solidFill>
                <a:latin typeface="Courier New" pitchFamily="49" charset="0"/>
                <a:cs typeface="Courier New" pitchFamily="49" charset="0"/>
              </a:rPr>
              <a:t>KeyTable:ab_abcontact</a:t>
            </a:r>
            <a:r>
              <a:rPr lang="en-US" sz="1600" b="1">
                <a:solidFill>
                  <a:schemeClr val="bg1">
                    <a:lumMod val="95000"/>
                    <a:lumOff val="5000"/>
                  </a:schemeClr>
                </a:solidFill>
                <a:latin typeface="Courier New" pitchFamily="49" charset="0"/>
                <a:cs typeface="Courier New" pitchFamily="49" charset="0"/>
              </a:rPr>
              <a:t>; */ gRoot.ID col0, </a:t>
            </a:r>
            <a:r>
              <a:rPr lang="en-US" sz="1600" b="1" err="1">
                <a:solidFill>
                  <a:schemeClr val="bg1">
                    <a:lumMod val="95000"/>
                    <a:lumOff val="5000"/>
                  </a:schemeClr>
                </a:solidFill>
                <a:latin typeface="Courier New" pitchFamily="49" charset="0"/>
                <a:cs typeface="Courier New" pitchFamily="49" charset="0"/>
              </a:rPr>
              <a:t>gRoot.Subtype</a:t>
            </a:r>
            <a:r>
              <a:rPr lang="en-US" sz="1600" b="1">
                <a:solidFill>
                  <a:schemeClr val="bg1">
                    <a:lumMod val="95000"/>
                    <a:lumOff val="5000"/>
                  </a:schemeClr>
                </a:solidFill>
                <a:latin typeface="Courier New" pitchFamily="49" charset="0"/>
                <a:cs typeface="Courier New" pitchFamily="49" charset="0"/>
              </a:rPr>
              <a:t> col1 FROM </a:t>
            </a:r>
            <a:r>
              <a:rPr lang="en-US" sz="1600" b="1" err="1">
                <a:solidFill>
                  <a:schemeClr val="bg1">
                    <a:lumMod val="95000"/>
                    <a:lumOff val="5000"/>
                  </a:schemeClr>
                </a:solidFill>
                <a:latin typeface="Courier New" pitchFamily="49" charset="0"/>
                <a:cs typeface="Courier New" pitchFamily="49" charset="0"/>
              </a:rPr>
              <a:t>ab_abcontact</a:t>
            </a:r>
            <a:r>
              <a:rPr lang="en-US" sz="1600" b="1">
                <a:solidFill>
                  <a:schemeClr val="bg1">
                    <a:lumMod val="95000"/>
                    <a:lumOff val="5000"/>
                  </a:schemeClr>
                </a:solidFill>
                <a:latin typeface="Courier New" pitchFamily="49" charset="0"/>
                <a:cs typeface="Courier New" pitchFamily="49" charset="0"/>
              </a:rPr>
              <a:t> </a:t>
            </a:r>
            <a:r>
              <a:rPr lang="en-US" sz="1600" b="1" err="1">
                <a:solidFill>
                  <a:schemeClr val="bg1">
                    <a:lumMod val="95000"/>
                    <a:lumOff val="5000"/>
                  </a:schemeClr>
                </a:solidFill>
                <a:latin typeface="Courier New" pitchFamily="49" charset="0"/>
                <a:cs typeface="Courier New" pitchFamily="49" charset="0"/>
              </a:rPr>
              <a:t>gRoot</a:t>
            </a:r>
            <a:r>
              <a:rPr lang="en-US" sz="1600" b="1">
                <a:solidFill>
                  <a:schemeClr val="bg1">
                    <a:lumMod val="95000"/>
                    <a:lumOff val="5000"/>
                  </a:schemeClr>
                </a:solidFill>
                <a:latin typeface="Courier New" pitchFamily="49" charset="0"/>
                <a:cs typeface="Courier New" pitchFamily="49" charset="0"/>
              </a:rPr>
              <a:t> WHERE </a:t>
            </a:r>
            <a:r>
              <a:rPr lang="en-US" sz="1600" b="1" err="1">
                <a:solidFill>
                  <a:schemeClr val="bg1">
                    <a:lumMod val="95000"/>
                    <a:lumOff val="5000"/>
                  </a:schemeClr>
                </a:solidFill>
                <a:latin typeface="Courier New" pitchFamily="49" charset="0"/>
                <a:cs typeface="Courier New" pitchFamily="49" charset="0"/>
              </a:rPr>
              <a:t>gRoot.Retired</a:t>
            </a:r>
            <a:r>
              <a:rPr lang="en-US" sz="1600" b="1">
                <a:solidFill>
                  <a:schemeClr val="bg1">
                    <a:lumMod val="95000"/>
                    <a:lumOff val="5000"/>
                  </a:schemeClr>
                </a:solidFill>
                <a:latin typeface="Courier New" pitchFamily="49" charset="0"/>
                <a:cs typeface="Courier New" pitchFamily="49" charset="0"/>
              </a:rPr>
              <a:t> = 0 []</a:t>
            </a:r>
          </a:p>
        </p:txBody>
      </p:sp>
      <p:cxnSp>
        <p:nvCxnSpPr>
          <p:cNvPr id="10" name="arw 1"/>
          <p:cNvCxnSpPr/>
          <p:nvPr/>
        </p:nvCxnSpPr>
        <p:spPr bwMode="auto">
          <a:xfrm>
            <a:off x="228600" y="18034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627896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t>Gosu query basics</a:t>
            </a:r>
          </a:p>
          <a:p>
            <a:r>
              <a:rPr lang="en-US">
                <a:solidFill>
                  <a:schemeClr val="bg1">
                    <a:lumMod val="95000"/>
                    <a:lumOff val="5000"/>
                  </a:schemeClr>
                </a:solidFill>
              </a:rPr>
              <a:t>Working with queries</a:t>
            </a:r>
          </a:p>
          <a:p>
            <a:r>
              <a:rPr lang="en-US"/>
              <a:t>Working with result sets</a:t>
            </a:r>
          </a:p>
          <a:p>
            <a:endParaRPr lang="en-US"/>
          </a:p>
        </p:txBody>
      </p:sp>
    </p:spTree>
    <p:extLst>
      <p:ext uri="{BB962C8B-B14F-4D97-AF65-F5344CB8AC3E}">
        <p14:creationId xmlns:p14="http://schemas.microsoft.com/office/powerpoint/2010/main" val="8303259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lIns="0"/>
          <a:lstStyle/>
          <a:p>
            <a:r>
              <a:rPr lang="en-US" smtClean="0"/>
              <a:t>Restricting queries: compare() method</a:t>
            </a:r>
            <a:endParaRPr lang="en-US"/>
          </a:p>
        </p:txBody>
      </p:sp>
      <p:sp>
        <p:nvSpPr>
          <p:cNvPr id="6" name="Content Placeholder 5"/>
          <p:cNvSpPr>
            <a:spLocks noGrp="1"/>
          </p:cNvSpPr>
          <p:nvPr>
            <p:ph idx="1"/>
          </p:nvPr>
        </p:nvSpPr>
        <p:spPr>
          <a:xfrm>
            <a:off x="519113" y="4191000"/>
            <a:ext cx="4281488" cy="2209800"/>
          </a:xfrm>
        </p:spPr>
        <p:txBody>
          <a:bodyPr/>
          <a:lstStyle/>
          <a:p>
            <a:r>
              <a:rPr lang="en-US" smtClean="0"/>
              <a:t>Compare() applies restrictions to query object</a:t>
            </a:r>
          </a:p>
          <a:p>
            <a:r>
              <a:rPr lang="en-US" smtClean="0"/>
              <a:t>Line 7: restricts to </a:t>
            </a:r>
            <a:r>
              <a:rPr lang="en-US" err="1" smtClean="0"/>
              <a:t>ABPersons</a:t>
            </a:r>
            <a:r>
              <a:rPr lang="en-US" smtClean="0"/>
              <a:t> with last name as  "Andy"</a:t>
            </a:r>
            <a:endParaRPr lang="en-US"/>
          </a:p>
        </p:txBody>
      </p:sp>
      <p:sp>
        <p:nvSpPr>
          <p:cNvPr id="8" name="Rectangle 1"/>
          <p:cNvSpPr>
            <a:spLocks noChangeArrowheads="1"/>
          </p:cNvSpPr>
          <p:nvPr/>
        </p:nvSpPr>
        <p:spPr bwMode="auto">
          <a:xfrm>
            <a:off x="304800" y="914400"/>
            <a:ext cx="850392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(ABPerson)</a:t>
            </a:r>
          </a:p>
          <a:p>
            <a:pPr fontAlgn="base">
              <a:spcBef>
                <a:spcPct val="0"/>
              </a:spcBef>
              <a:spcAft>
                <a:spcPct val="0"/>
              </a:spcAf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queryObj.compare(</a:t>
            </a:r>
            <a:r>
              <a:rPr lang="en-US" sz="1600" b="1" smtClean="0" bmk="">
                <a:solidFill>
                  <a:srgbClr val="008000"/>
                </a:solidFill>
                <a:latin typeface="Courier New" pitchFamily="49" charset="0"/>
                <a:cs typeface="Courier New" pitchFamily="49" charset="0"/>
              </a:rPr>
              <a:t>"</a:t>
            </a:r>
            <a:r>
              <a:rPr lang="en-US" sz="1600" b="1" err="1" smtClean="0" bmk="">
                <a:solidFill>
                  <a:srgbClr val="008000"/>
                </a:solidFill>
                <a:latin typeface="Courier New" pitchFamily="49" charset="0"/>
                <a:cs typeface="Courier New" pitchFamily="49" charset="0"/>
              </a:rPr>
              <a:t>LastName</a:t>
            </a:r>
            <a:r>
              <a:rPr lang="en-US" sz="1600" b="1" smtClean="0" bmk="">
                <a:solidFill>
                  <a:srgbClr val="008000"/>
                </a:solidFill>
                <a:latin typeface="Courier New" pitchFamily="49" charset="0"/>
                <a:cs typeface="Courier New" pitchFamily="49" charset="0"/>
              </a:rPr>
              <a: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"Andy"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smtClean="0" bmk="">
                <a:ln>
                  <a:noFill/>
                </a:ln>
                <a:solidFill>
                  <a:srgbClr val="000000"/>
                </a:solidFill>
                <a:effectLst/>
                <a:latin typeface="Courier New" pitchFamily="49" charset="0"/>
                <a:cs typeface="Courier New" pitchFamily="49" charset="0"/>
              </a:rPr>
              <a:t>  8</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9</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10</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print(output)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52412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08941" y="4979670"/>
            <a:ext cx="2895600" cy="1066800"/>
          </a:xfrm>
          <a:prstGeom prst="rect">
            <a:avLst/>
          </a:prstGeom>
          <a:noFill/>
        </p:spPr>
        <p:txBody>
          <a:bodyPr wrap="square" rtlCol="0">
            <a:noAutofit/>
          </a:bodyPr>
          <a:lstStyle/>
          <a:p>
            <a:r>
              <a:rPr lang="en-US" sz="1600" b="1" smtClean="0">
                <a:solidFill>
                  <a:schemeClr val="bg1"/>
                </a:solidFill>
                <a:latin typeface="Courier New" pitchFamily="49" charset="0"/>
                <a:cs typeface="Courier New" pitchFamily="49" charset="0"/>
              </a:rPr>
              <a:t>William Andy</a:t>
            </a:r>
          </a:p>
          <a:p>
            <a:r>
              <a:rPr lang="en-US" sz="1600" b="1" smtClean="0">
                <a:solidFill>
                  <a:schemeClr val="bg1"/>
                </a:solidFill>
                <a:latin typeface="Courier New" pitchFamily="49" charset="0"/>
                <a:cs typeface="Courier New" pitchFamily="49" charset="0"/>
              </a:rPr>
              <a:t>Eric Andy</a:t>
            </a:r>
          </a:p>
        </p:txBody>
      </p:sp>
    </p:spTree>
    <p:extLst>
      <p:ext uri="{BB962C8B-B14F-4D97-AF65-F5344CB8AC3E}">
        <p14:creationId xmlns:p14="http://schemas.microsoft.com/office/powerpoint/2010/main" val="23112919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 Line Nums"/>
          <p:cNvSpPr/>
          <p:nvPr/>
        </p:nvSpPr>
        <p:spPr bwMode="auto">
          <a:xfrm>
            <a:off x="304800" y="914400"/>
            <a:ext cx="581025" cy="1905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smtClean="0"/>
              <a:t>Compare</a:t>
            </a:r>
            <a:r>
              <a:rPr lang="en-US"/>
              <a:t>() </a:t>
            </a:r>
            <a:r>
              <a:rPr lang="en-US" smtClean="0"/>
              <a:t>method syntax</a:t>
            </a:r>
            <a:endParaRPr lang="en-US"/>
          </a:p>
        </p:txBody>
      </p:sp>
      <p:sp>
        <p:nvSpPr>
          <p:cNvPr id="6" name="Content Placeholder 5"/>
          <p:cNvSpPr>
            <a:spLocks noGrp="1"/>
          </p:cNvSpPr>
          <p:nvPr>
            <p:ph idx="1"/>
          </p:nvPr>
        </p:nvSpPr>
        <p:spPr>
          <a:xfrm>
            <a:off x="519113" y="2971800"/>
            <a:ext cx="8318500" cy="3429000"/>
          </a:xfrm>
        </p:spPr>
        <p:txBody>
          <a:bodyPr/>
          <a:lstStyle/>
          <a:p>
            <a:r>
              <a:rPr lang="en-US" smtClean="0"/>
              <a:t>Comparison </a:t>
            </a:r>
            <a:r>
              <a:rPr lang="en-US"/>
              <a:t>predicates are columns in SQL Where clause	</a:t>
            </a:r>
          </a:p>
          <a:p>
            <a:r>
              <a:rPr lang="en-US"/>
              <a:t>When applied to character fields, the values in the field must match exactly the comparison </a:t>
            </a:r>
            <a:r>
              <a:rPr lang="en-US" smtClean="0"/>
              <a:t>value</a:t>
            </a:r>
          </a:p>
          <a:p>
            <a:r>
              <a:rPr lang="en-US" smtClean="0"/>
              <a:t>compare() method is overloaded, meaning it has one or more method signatures</a:t>
            </a:r>
          </a:p>
          <a:p>
            <a:r>
              <a:rPr lang="en-US" smtClean="0"/>
              <a:t>Line 7: String reference for column Name</a:t>
            </a:r>
          </a:p>
          <a:p>
            <a:r>
              <a:rPr lang="en-US" smtClean="0"/>
              <a:t>Line 10: Property Name using feature literal syntax</a:t>
            </a:r>
          </a:p>
          <a:p>
            <a:endParaRPr lang="en-US"/>
          </a:p>
        </p:txBody>
      </p:sp>
      <p:sp>
        <p:nvSpPr>
          <p:cNvPr id="4" name="rec Code"/>
          <p:cNvSpPr>
            <a:spLocks noChangeArrowheads="1"/>
          </p:cNvSpPr>
          <p:nvPr/>
        </p:nvSpPr>
        <p:spPr bwMode="auto">
          <a:xfrm>
            <a:off x="301752" y="914400"/>
            <a:ext cx="8458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4  </a:t>
            </a:r>
            <a:r>
              <a:rPr lang="en-US" sz="1600" b="1" smtClean="0"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queryObj = Query.make(</a:t>
            </a:r>
            <a:r>
              <a:rPr lang="en-US" sz="1600" b="1" err="1" bmk="">
                <a:solidFill>
                  <a:srgbClr val="000000"/>
                </a:solidFill>
                <a:latin typeface="Courier New" pitchFamily="49" charset="0"/>
                <a:cs typeface="Courier New" pitchFamily="49" charset="0"/>
              </a:rPr>
              <a:t>entity.ABPerson</a:t>
            </a:r>
            <a:r>
              <a:rPr lang="en-US" sz="1600" b="1" bmk="">
                <a:solidFill>
                  <a:srgbClr val="000000"/>
                </a:solidFill>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5</a:t>
            </a:r>
            <a:r>
              <a:rPr lang="en-US" sz="1600" b="1" bmk="">
                <a:solidFill>
                  <a:srgbClr val="000000"/>
                </a:solidFill>
                <a:latin typeface="Courier New" pitchFamily="49" charset="0"/>
                <a:cs typeface="Courier New" pitchFamily="49" charset="0"/>
              </a:rPr>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6  </a:t>
            </a:r>
            <a:r>
              <a:rPr lang="en-US" sz="1600" b="1" i="1" smtClean="0" bmk="">
                <a:solidFill>
                  <a:srgbClr val="808080"/>
                </a:solidFill>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a:t>
            </a: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queryObj.compare</a:t>
            </a:r>
            <a:r>
              <a:rPr lang="en-US" sz="1600" b="1" smtClean="0" bmk="">
                <a:solidFill>
                  <a:srgbClr val="000000"/>
                </a:solidFill>
                <a:latin typeface="Courier New" pitchFamily="49" charset="0"/>
                <a:cs typeface="Courier New" pitchFamily="49" charset="0"/>
              </a:rPr>
              <a:t>(</a:t>
            </a:r>
            <a:r>
              <a:rPr lang="en-US" sz="1600" b="1" smtClean="0" bmk="">
                <a:solidFill>
                  <a:srgbClr val="008000"/>
                </a:solidFill>
                <a:latin typeface="Courier New" pitchFamily="49" charset="0"/>
                <a:cs typeface="Courier New" pitchFamily="49" charset="0"/>
              </a:rPr>
              <a:t>"Last Name"</a:t>
            </a: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Relop.Equals, </a:t>
            </a:r>
            <a:r>
              <a:rPr lang="en-US" sz="1600" b="1" bmk="">
                <a:solidFill>
                  <a:srgbClr val="008000"/>
                </a:solidFill>
                <a:latin typeface="Courier New" pitchFamily="49" charset="0"/>
                <a:cs typeface="Courier New" pitchFamily="49" charset="0"/>
              </a:rPr>
              <a:t>"William</a:t>
            </a:r>
            <a:r>
              <a:rPr lang="en-US" sz="1600" b="1" smtClean="0" bmk="">
                <a:solidFill>
                  <a:srgbClr val="008000"/>
                </a:solidFill>
                <a:latin typeface="Courier New" pitchFamily="49" charset="0"/>
                <a:cs typeface="Courier New" pitchFamily="49" charset="0"/>
              </a:rPr>
              <a:t>"</a:t>
            </a:r>
            <a:r>
              <a:rPr lang="en-US" sz="1600" b="1" smtClean="0"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8</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9  </a:t>
            </a:r>
            <a:r>
              <a:rPr lang="en-US" sz="1600" b="1" i="1" smtClean="0" bmk="">
                <a:solidFill>
                  <a:srgbClr val="808080"/>
                </a:solidFill>
                <a:latin typeface="Courier New" pitchFamily="49" charset="0"/>
                <a:cs typeface="Courier New" pitchFamily="49" charset="0"/>
              </a:rPr>
              <a:t>// Feature Literal</a:t>
            </a:r>
            <a:endParaRPr lang="en-US" sz="1600" b="1" smtClean="0" bmk="">
              <a:solidFill>
                <a:srgbClr val="000000"/>
              </a:solidFill>
              <a:latin typeface="Courier New" pitchFamily="49" charset="0"/>
              <a:cs typeface="Courier New" pitchFamily="49" charset="0"/>
            </a:endParaRPr>
          </a:p>
          <a:p>
            <a:pPr fontAlgn="base">
              <a:spcBef>
                <a:spcPct val="0"/>
              </a:spcBef>
              <a:spcAft>
                <a:spcPct val="0"/>
              </a:spcAft>
            </a:pPr>
            <a:r>
              <a:rPr lang="en-US" sz="1600" b="1" smtClean="0" bmk="">
                <a:solidFill>
                  <a:srgbClr val="000000"/>
                </a:solidFill>
                <a:latin typeface="Courier New" pitchFamily="49" charset="0"/>
                <a:cs typeface="Courier New" pitchFamily="49" charset="0"/>
              </a:rPr>
              <a:t>  10  queryObj.compare(</a:t>
            </a:r>
            <a:r>
              <a:rPr lang="en-US" sz="1600" b="1" err="1" smtClean="0" bmk="">
                <a:solidFill>
                  <a:srgbClr val="000000"/>
                </a:solidFill>
                <a:latin typeface="Courier New" pitchFamily="49" charset="0"/>
                <a:cs typeface="Courier New" pitchFamily="49" charset="0"/>
              </a:rPr>
              <a:t>ABPerson#LastName</a:t>
            </a:r>
            <a:r>
              <a:rPr lang="en-US" sz="1600" b="1" bmk="">
                <a:solidFill>
                  <a:srgbClr val="000000"/>
                </a:solidFill>
                <a:latin typeface="Courier New" pitchFamily="49" charset="0"/>
                <a:cs typeface="Courier New" pitchFamily="49" charset="0"/>
              </a:rPr>
              <a:t>, Relop.Equals, </a:t>
            </a:r>
            <a:r>
              <a:rPr lang="en-US" sz="1600" b="1" bmk="">
                <a:solidFill>
                  <a:srgbClr val="008000"/>
                </a:solidFill>
                <a:latin typeface="Courier New" pitchFamily="49" charset="0"/>
                <a:cs typeface="Courier New" pitchFamily="49" charset="0"/>
              </a:rPr>
              <a:t>"Andy"</a:t>
            </a:r>
            <a:r>
              <a:rPr lang="en-US" sz="1600" b="1"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r>
            <a:br>
              <a:rPr lang="en-US" sz="1600" b="1" smtClean="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180594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28600" y="25146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1150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 literals for property reference</a:t>
            </a:r>
            <a:endParaRPr lang="en-US"/>
          </a:p>
        </p:txBody>
      </p:sp>
      <p:sp>
        <p:nvSpPr>
          <p:cNvPr id="3" name="Content Placeholder 2"/>
          <p:cNvSpPr>
            <a:spLocks noGrp="1"/>
          </p:cNvSpPr>
          <p:nvPr>
            <p:ph idx="1"/>
          </p:nvPr>
        </p:nvSpPr>
        <p:spPr/>
        <p:txBody>
          <a:bodyPr/>
          <a:lstStyle/>
          <a:p>
            <a:r>
              <a:rPr lang="en-US" smtClean="0"/>
              <a:t>Statically refer to the features of a given type in the Gosu type system with feature literals</a:t>
            </a:r>
          </a:p>
          <a:p>
            <a:r>
              <a:rPr lang="en-US" smtClean="0"/>
              <a:t>Various kinds of feature references</a:t>
            </a:r>
          </a:p>
          <a:p>
            <a:pPr lvl="1"/>
            <a:r>
              <a:rPr lang="en-US" smtClean="0"/>
              <a:t>Property</a:t>
            </a:r>
          </a:p>
          <a:p>
            <a:pPr lvl="1"/>
            <a:r>
              <a:rPr lang="en-US" smtClean="0"/>
              <a:t>Method</a:t>
            </a:r>
          </a:p>
          <a:p>
            <a:pPr lvl="1"/>
            <a:r>
              <a:rPr lang="en-US" smtClean="0"/>
              <a:t>Directly invoke/get/set</a:t>
            </a:r>
          </a:p>
          <a:p>
            <a:r>
              <a:rPr lang="en-US" smtClean="0"/>
              <a:t>Syntax : </a:t>
            </a:r>
            <a:r>
              <a:rPr lang="en-US" b="1" err="1" smtClean="0">
                <a:latin typeface="Courier New" pitchFamily="49" charset="0"/>
                <a:cs typeface="Courier New" pitchFamily="49" charset="0"/>
              </a:rPr>
              <a:t>type#Feature</a:t>
            </a:r>
            <a:endParaRPr lang="en-US" b="1">
              <a:latin typeface="Courier New" pitchFamily="49" charset="0"/>
              <a:cs typeface="Courier New" pitchFamily="49" charset="0"/>
            </a:endParaRPr>
          </a:p>
          <a:p>
            <a:pPr lvl="1"/>
            <a:r>
              <a:rPr lang="en-US" b="1" err="1" smtClean="0">
                <a:latin typeface="Courier New" pitchFamily="49" charset="0"/>
                <a:cs typeface="Courier New" pitchFamily="49" charset="0"/>
              </a:rPr>
              <a:t>ABContact#LastName</a:t>
            </a:r>
            <a:endParaRPr lang="en-US" smtClean="0"/>
          </a:p>
          <a:p>
            <a:pPr lvl="1"/>
            <a:r>
              <a:rPr lang="en-US" b="1" err="1" smtClean="0">
                <a:latin typeface="Courier New" pitchFamily="49" charset="0"/>
                <a:cs typeface="Courier New" pitchFamily="49" charset="0"/>
              </a:rPr>
              <a:t>ABContact#addContactNote</a:t>
            </a:r>
            <a:r>
              <a:rPr lang="en-US" b="1" smtClean="0">
                <a:latin typeface="Courier New" pitchFamily="49" charset="0"/>
                <a:cs typeface="Courier New" pitchFamily="49" charset="0"/>
              </a:rPr>
              <a:t>()</a:t>
            </a:r>
          </a:p>
          <a:p>
            <a:r>
              <a:rPr lang="en-US" smtClean="0"/>
              <a:t>Uses</a:t>
            </a:r>
          </a:p>
          <a:p>
            <a:pPr lvl="1"/>
            <a:r>
              <a:rPr lang="en-US" smtClean="0"/>
              <a:t>Bind feature literal to instance</a:t>
            </a:r>
          </a:p>
          <a:p>
            <a:pPr lvl="1"/>
            <a:r>
              <a:rPr lang="en-US" smtClean="0"/>
              <a:t>Bind argument values in method reference</a:t>
            </a:r>
          </a:p>
          <a:p>
            <a:pPr lvl="1"/>
            <a:r>
              <a:rPr lang="en-US" smtClean="0"/>
              <a:t>Supports chaining</a:t>
            </a:r>
          </a:p>
          <a:p>
            <a:pPr lvl="1"/>
            <a:r>
              <a:rPr lang="en-US" smtClean="0"/>
              <a:t>Covert method references to blocks</a:t>
            </a:r>
          </a:p>
          <a:p>
            <a:endParaRPr lang="en-US"/>
          </a:p>
        </p:txBody>
      </p:sp>
      <p:sp>
        <p:nvSpPr>
          <p:cNvPr id="4" name="Rounded Rectangle 3"/>
          <p:cNvSpPr/>
          <p:nvPr/>
        </p:nvSpPr>
        <p:spPr bwMode="auto">
          <a:xfrm>
            <a:off x="6400800" y="2971800"/>
            <a:ext cx="2514600" cy="3429000"/>
          </a:xfrm>
          <a:prstGeom prst="roundRect">
            <a:avLst>
              <a:gd name="adj" fmla="val 10303"/>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rtlCol="0" anchor="ctr">
            <a:noAutofit/>
          </a:bodyPr>
          <a:lstStyle/>
          <a:p>
            <a:pPr algn="ctr"/>
            <a:r>
              <a:rPr lang="en-US" sz="3200">
                <a:solidFill>
                  <a:schemeClr val="tx1"/>
                </a:solidFill>
              </a:rPr>
              <a:t>When </a:t>
            </a:r>
            <a:r>
              <a:rPr lang="en-US" sz="3200" smtClean="0">
                <a:solidFill>
                  <a:schemeClr val="tx1"/>
                </a:solidFill>
              </a:rPr>
              <a:t>it needs to be </a:t>
            </a:r>
            <a:r>
              <a:rPr lang="en-US" sz="3200">
                <a:solidFill>
                  <a:schemeClr val="tx1"/>
                </a:solidFill>
              </a:rPr>
              <a:t>type safe, use feature literals!</a:t>
            </a:r>
          </a:p>
        </p:txBody>
      </p:sp>
    </p:spTree>
    <p:extLst>
      <p:ext uri="{BB962C8B-B14F-4D97-AF65-F5344CB8AC3E}">
        <p14:creationId xmlns:p14="http://schemas.microsoft.com/office/powerpoint/2010/main" val="9421680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 Line Nums"/>
          <p:cNvSpPr/>
          <p:nvPr/>
        </p:nvSpPr>
        <p:spPr bwMode="auto">
          <a:xfrm>
            <a:off x="304800" y="914400"/>
            <a:ext cx="581025" cy="2743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a:t>compare() method examples </a:t>
            </a:r>
            <a:r>
              <a:rPr lang="en-US" smtClean="0"/>
              <a:t>(1)</a:t>
            </a:r>
            <a:endParaRPr lang="en-US"/>
          </a:p>
        </p:txBody>
      </p:sp>
      <p:sp>
        <p:nvSpPr>
          <p:cNvPr id="8" name="Content Placeholder 7"/>
          <p:cNvSpPr>
            <a:spLocks noGrp="1"/>
          </p:cNvSpPr>
          <p:nvPr>
            <p:ph idx="1"/>
          </p:nvPr>
        </p:nvSpPr>
        <p:spPr>
          <a:xfrm>
            <a:off x="519113" y="4267200"/>
            <a:ext cx="8318500" cy="2133600"/>
          </a:xfrm>
        </p:spPr>
        <p:txBody>
          <a:bodyPr/>
          <a:lstStyle/>
          <a:p>
            <a:r>
              <a:rPr lang="en-US" smtClean="0"/>
              <a:t>Line 7: String literals require quotes</a:t>
            </a:r>
          </a:p>
        </p:txBody>
      </p:sp>
      <p:sp>
        <p:nvSpPr>
          <p:cNvPr id="6" name="rec Code"/>
          <p:cNvSpPr>
            <a:spLocks noChangeArrowheads="1"/>
          </p:cNvSpPr>
          <p:nvPr/>
        </p:nvSpPr>
        <p:spPr bwMode="auto">
          <a:xfrm>
            <a:off x="301752" y="914401"/>
            <a:ext cx="8531352"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a:t>
            </a:r>
            <a:r>
              <a:rPr lang="en-US" sz="1600" b="1" i="1" smtClean="0" bmk="">
                <a:solidFill>
                  <a:srgbClr val="808080"/>
                </a:solidFill>
                <a:latin typeface="Courier New" pitchFamily="49" charset="0"/>
                <a:cs typeface="Courier New" pitchFamily="49" charset="0"/>
              </a:rPr>
              <a:t>// </a:t>
            </a:r>
            <a:r>
              <a:rPr lang="en-US" sz="1600" b="1" i="1" bmk="">
                <a:solidFill>
                  <a:srgbClr val="808080"/>
                </a:solidFill>
                <a:latin typeface="Courier New" pitchFamily="49" charset="0"/>
                <a:cs typeface="Courier New" pitchFamily="49" charset="0"/>
              </a:rPr>
              <a:t>compare string</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7  </a:t>
            </a:r>
            <a:r>
              <a:rPr lang="en-US" sz="1600" b="1" err="1" smtClean="0">
                <a:solidFill>
                  <a:srgbClr val="000000"/>
                </a:solidFill>
                <a:latin typeface="Courier New" pitchFamily="49" charset="0"/>
                <a:cs typeface="Courier New" pitchFamily="49" charset="0"/>
              </a:rPr>
              <a:t>queryObj.compare</a:t>
            </a:r>
            <a:r>
              <a:rPr lang="en-US" sz="1600" b="1" smtClean="0">
                <a:solidFill>
                  <a:srgbClr val="000000"/>
                </a:solidFill>
                <a:latin typeface="Courier New" pitchFamily="49" charset="0"/>
                <a:cs typeface="Courier New" pitchFamily="49" charset="0"/>
              </a:rPr>
              <a:t>(</a:t>
            </a:r>
            <a:r>
              <a:rPr lang="en-US" sz="1600" b="1" err="1" smtClean="0">
                <a:solidFill>
                  <a:srgbClr val="000000"/>
                </a:solidFill>
                <a:latin typeface="Courier New" pitchFamily="49" charset="0"/>
                <a:cs typeface="Courier New" pitchFamily="49" charset="0"/>
              </a:rPr>
              <a:t>ABPerson#LastName</a:t>
            </a:r>
            <a:r>
              <a:rPr lang="en-US" sz="1600" b="1">
                <a:solidFill>
                  <a:srgbClr val="000000"/>
                </a:solidFill>
                <a:latin typeface="Courier New" pitchFamily="49" charset="0"/>
                <a:cs typeface="Courier New" pitchFamily="49" charset="0"/>
              </a:rPr>
              <a:t>, Relop.Equals, </a:t>
            </a:r>
            <a:r>
              <a:rPr lang="en-US" sz="1600" b="1">
                <a:solidFill>
                  <a:srgbClr val="008000"/>
                </a:solidFill>
                <a:latin typeface="Courier New" pitchFamily="49" charset="0"/>
                <a:cs typeface="Courier New" pitchFamily="49" charset="0"/>
              </a:rPr>
              <a:t>"Andy"</a:t>
            </a:r>
            <a:r>
              <a:rPr lang="en-US" sz="1600" b="1">
                <a:solidFill>
                  <a:srgbClr val="000000"/>
                </a:solidFill>
                <a:latin typeface="Courier New" pitchFamily="49" charset="0"/>
                <a:cs typeface="Courier New" pitchFamily="49" charset="0"/>
              </a:rPr>
              <a:t>) </a:t>
            </a:r>
            <a:endParaRPr lang="en-US" sz="1600" b="1">
              <a:latin typeface="Courier New" pitchFamily="49" charset="0"/>
              <a:cs typeface="Courier New" pitchFamily="49" charset="0"/>
            </a:endParaRPr>
          </a:p>
          <a:p>
            <a:pPr lvl="0" fontAlgn="base">
              <a:spcBef>
                <a:spcPct val="0"/>
              </a:spcBef>
              <a:spcAft>
                <a:spcPct val="0"/>
              </a:spcAft>
            </a:pP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8</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9</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compare integer</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ABPerson#NumDependents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Relop.GreaterThan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11</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12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compare boolean</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ABPerson#PrefersContactByEmail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12"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38791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 Line Nums"/>
          <p:cNvSpPr/>
          <p:nvPr/>
        </p:nvSpPr>
        <p:spPr bwMode="auto">
          <a:xfrm>
            <a:off x="304800" y="914400"/>
            <a:ext cx="581025"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smtClean="0"/>
              <a:t>compare() method examples (2)</a:t>
            </a:r>
            <a:endParaRPr lang="en-US"/>
          </a:p>
        </p:txBody>
      </p:sp>
      <p:sp>
        <p:nvSpPr>
          <p:cNvPr id="8" name="Content Placeholder 7"/>
          <p:cNvSpPr>
            <a:spLocks noGrp="1"/>
          </p:cNvSpPr>
          <p:nvPr>
            <p:ph idx="1"/>
          </p:nvPr>
        </p:nvSpPr>
        <p:spPr>
          <a:xfrm>
            <a:off x="519113" y="4343400"/>
            <a:ext cx="8318500" cy="2057400"/>
          </a:xfrm>
        </p:spPr>
        <p:txBody>
          <a:bodyPr/>
          <a:lstStyle/>
          <a:p>
            <a:r>
              <a:rPr lang="en-US" smtClean="0"/>
              <a:t>Line 7: Cast date values that are strings to </a:t>
            </a:r>
            <a:r>
              <a:rPr lang="en-US" b="1" err="1" smtClean="0">
                <a:latin typeface="Courier New" pitchFamily="49" charset="0"/>
                <a:cs typeface="Courier New" pitchFamily="49" charset="0"/>
              </a:rPr>
              <a:t>java.util.Date</a:t>
            </a:r>
            <a:endParaRPr lang="en-US" b="1" smtClean="0"/>
          </a:p>
          <a:p>
            <a:r>
              <a:rPr lang="en-US" smtClean="0"/>
              <a:t>Line 10: Use typekey reference syntax for typecode comparisons</a:t>
            </a:r>
          </a:p>
          <a:p>
            <a:r>
              <a:rPr lang="en-US" smtClean="0"/>
              <a:t>A </a:t>
            </a:r>
            <a:r>
              <a:rPr lang="en-US"/>
              <a:t>null value signifies the absence of or void of a </a:t>
            </a:r>
            <a:r>
              <a:rPr lang="en-US" smtClean="0"/>
              <a:t>value</a:t>
            </a:r>
            <a:endParaRPr lang="en-US"/>
          </a:p>
        </p:txBody>
      </p:sp>
      <p:sp>
        <p:nvSpPr>
          <p:cNvPr id="6" name="rec Code"/>
          <p:cNvSpPr>
            <a:spLocks noChangeArrowheads="1"/>
          </p:cNvSpPr>
          <p:nvPr/>
        </p:nvSpPr>
        <p:spPr bwMode="auto">
          <a:xfrm>
            <a:off x="301752" y="914401"/>
            <a:ext cx="868680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compare date</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ABPerson#CreateTime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Relop.GreaterThanOrEquals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"09/01/2010"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java.util.Date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a:t>
            </a:r>
          </a:p>
          <a:p>
            <a:pPr marL="0" marR="0" lvl="0" indent="0" algn="l" defTabSz="914400" rtl="0" eaLnBrk="1" fontAlgn="base" latinLnBrk="0" hangingPunct="1">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9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compare typekey</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queryObj.compare(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ABPerson#TaxStatus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typekey.TaxStatus.TC_UNCONFIRMED</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11</a:t>
            </a:r>
            <a:endParaRPr lang="en-US" sz="1600" b="1" bmk="">
              <a:solidFill>
                <a:srgbClr val="000000"/>
              </a:solidFill>
              <a:latin typeface="Courier New" pitchFamily="49" charset="0"/>
              <a:cs typeface="Courier New" pitchFamily="49" charset="0"/>
            </a:endParaRP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12  </a:t>
            </a:r>
            <a:r>
              <a:rPr lang="en-US" sz="1600" b="1" i="1" smtClean="0" bmk="">
                <a:solidFill>
                  <a:srgbClr val="808080"/>
                </a:solidFill>
                <a:latin typeface="Courier New" pitchFamily="49" charset="0"/>
                <a:cs typeface="Courier New" pitchFamily="49" charset="0"/>
              </a:rPr>
              <a:t>// </a:t>
            </a:r>
            <a:r>
              <a:rPr lang="en-US" sz="1600" b="1" i="1" bmk="">
                <a:solidFill>
                  <a:srgbClr val="808080"/>
                </a:solidFill>
                <a:latin typeface="Courier New" pitchFamily="49" charset="0"/>
                <a:cs typeface="Courier New" pitchFamily="49" charset="0"/>
              </a:rPr>
              <a:t>compare null</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13  queryObj.compare(</a:t>
            </a:r>
            <a:r>
              <a:rPr lang="en-US" sz="1600" b="1" err="1" smtClean="0" bmk="">
                <a:solidFill>
                  <a:srgbClr val="000000"/>
                </a:solidFill>
                <a:latin typeface="Courier New" pitchFamily="49" charset="0"/>
                <a:cs typeface="Courier New" pitchFamily="49" charset="0"/>
              </a:rPr>
              <a:t>ABPerson#Score</a:t>
            </a:r>
            <a:r>
              <a:rPr lang="en-US" sz="1600" b="1" bmk="">
                <a:solidFill>
                  <a:srgbClr val="000000"/>
                </a:solidFill>
                <a:latin typeface="Courier New" pitchFamily="49" charset="0"/>
                <a:cs typeface="Courier New" pitchFamily="49" charset="0"/>
              </a:rPr>
              <a:t>, Relop.Equals, </a:t>
            </a:r>
            <a:r>
              <a:rPr lang="en-US" sz="1600" b="1" bmk="">
                <a:solidFill>
                  <a:srgbClr val="000080"/>
                </a:solidFill>
                <a:latin typeface="Courier New" pitchFamily="49" charset="0"/>
                <a:cs typeface="Courier New" pitchFamily="49" charset="0"/>
              </a:rPr>
              <a:t>null</a:t>
            </a:r>
            <a:r>
              <a:rPr lang="en-US" sz="1600" b="1" bmk="">
                <a:solidFill>
                  <a:srgbClr val="000000"/>
                </a:solidFill>
                <a:latin typeface="Courier New" pitchFamily="49" charset="0"/>
                <a:cs typeface="Courier New" pitchFamily="49" charset="0"/>
              </a:rPr>
              <a:t>)</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p:txBody>
      </p:sp>
      <p:cxnSp>
        <p:nvCxnSpPr>
          <p:cNvPr id="10"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207687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Null values for query restrictions</a:t>
            </a:r>
            <a:endParaRPr lang="en-US"/>
          </a:p>
        </p:txBody>
      </p:sp>
      <p:sp>
        <p:nvSpPr>
          <p:cNvPr id="9"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Content Placeholder 2"/>
          <p:cNvSpPr>
            <a:spLocks noGrp="1"/>
          </p:cNvSpPr>
          <p:nvPr>
            <p:ph idx="1"/>
          </p:nvPr>
        </p:nvSpPr>
        <p:spPr>
          <a:xfrm>
            <a:off x="519113" y="3200400"/>
            <a:ext cx="8318500" cy="3200400"/>
          </a:xfrm>
        </p:spPr>
        <p:txBody>
          <a:bodyPr/>
          <a:lstStyle/>
          <a:p>
            <a:r>
              <a:rPr lang="en-US" smtClean="0"/>
              <a:t>Entities can have elements that allow for null values</a:t>
            </a:r>
          </a:p>
          <a:p>
            <a:r>
              <a:rPr lang="en-US" smtClean="0"/>
              <a:t>If there is no value, the database leaves the field as null unless the element specifies a default value</a:t>
            </a:r>
            <a:endParaRPr lang="en-US" smtClean="0">
              <a:latin typeface="Courier New" pitchFamily="49" charset="0"/>
              <a:cs typeface="Courier New" pitchFamily="49" charset="0"/>
            </a:endParaRPr>
          </a:p>
          <a:p>
            <a:r>
              <a:rPr lang="en-US" smtClean="0"/>
              <a:t>Restriction queries can compare for null or not null values</a:t>
            </a:r>
            <a:endParaRPr lang="en-US"/>
          </a:p>
        </p:txBody>
      </p:sp>
      <p:sp>
        <p:nvSpPr>
          <p:cNvPr id="7" name="Rectangle 6"/>
          <p:cNvSpPr/>
          <p:nvPr/>
        </p:nvSpPr>
        <p:spPr>
          <a:xfrm>
            <a:off x="301752" y="914400"/>
            <a:ext cx="8503920" cy="2057400"/>
          </a:xfrm>
          <a:prstGeom prst="rect">
            <a:avLst/>
          </a:prstGeom>
          <a:ln w="9525">
            <a:noFill/>
          </a:ln>
        </p:spPr>
        <p:txBody>
          <a:bodyPr wrap="none" lIns="91440" tIns="45720" rIns="91440" bIns="45720" anchor="t">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…3  </a:t>
            </a:r>
            <a:r>
              <a:rPr lang="en-US" sz="1600" b="1" smtClean="0">
                <a:solidFill>
                  <a:srgbClr val="000080"/>
                </a:solidFill>
                <a:latin typeface="Courier New"/>
                <a:ea typeface="Times New Roman"/>
                <a:cs typeface="Times New Roman"/>
              </a:rPr>
              <a:t>var </a:t>
            </a:r>
            <a:r>
              <a:rPr lang="en-US" sz="1600" b="1" err="1" smtClean="0">
                <a:solidFill>
                  <a:srgbClr val="000000"/>
                </a:solidFill>
                <a:latin typeface="Courier New"/>
                <a:ea typeface="Times New Roman"/>
                <a:cs typeface="Times New Roman"/>
              </a:rPr>
              <a:t>queryNull</a:t>
            </a:r>
            <a:r>
              <a:rPr lang="en-US" sz="1600" b="1" smtClean="0">
                <a:solidFill>
                  <a:srgbClr val="000000"/>
                </a:solidFill>
                <a:latin typeface="Courier New"/>
                <a:ea typeface="Times New Roman"/>
                <a:cs typeface="Times New Roman"/>
              </a:rPr>
              <a:t>= </a:t>
            </a:r>
            <a:r>
              <a:rPr lang="en-US" sz="1600" b="1" err="1" smtClean="0">
                <a:solidFill>
                  <a:srgbClr val="000000"/>
                </a:solidFill>
                <a:latin typeface="Courier New"/>
                <a:ea typeface="Times New Roman"/>
                <a:cs typeface="Times New Roman"/>
              </a:rPr>
              <a:t>Query.make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entity.ABPerson</a:t>
            </a:r>
            <a:r>
              <a:rPr lang="en-US" sz="1600" b="1" smtClean="0">
                <a:solidFill>
                  <a:srgbClr val="000000"/>
                </a:solidFill>
                <a:latin typeface="Courier New"/>
                <a:ea typeface="Times New Roman"/>
                <a:cs typeface="Times New Roman"/>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4  </a:t>
            </a:r>
            <a:r>
              <a:rPr lang="en-US" sz="1600" b="1">
                <a:solidFill>
                  <a:srgbClr val="000080"/>
                </a:solidFill>
                <a:latin typeface="Courier New"/>
                <a:ea typeface="Times New Roman"/>
                <a:cs typeface="Times New Roman"/>
              </a:rPr>
              <a:t>var </a:t>
            </a:r>
            <a:r>
              <a:rPr lang="en-US" sz="1600" b="1" err="1" smtClean="0">
                <a:solidFill>
                  <a:srgbClr val="000000"/>
                </a:solidFill>
                <a:latin typeface="Courier New"/>
                <a:ea typeface="Times New Roman"/>
                <a:cs typeface="Times New Roman"/>
              </a:rPr>
              <a:t>queryNotNull</a:t>
            </a:r>
            <a:r>
              <a:rPr lang="en-US" sz="1600" b="1" smtClean="0">
                <a:solidFill>
                  <a:srgbClr val="000000"/>
                </a:solidFill>
                <a:latin typeface="Courier New"/>
                <a:ea typeface="Times New Roman"/>
                <a:cs typeface="Times New Roman"/>
              </a:rPr>
              <a:t>= </a:t>
            </a:r>
            <a:r>
              <a:rPr lang="en-US" sz="1600" b="1" err="1" smtClean="0">
                <a:solidFill>
                  <a:srgbClr val="000000"/>
                </a:solidFill>
                <a:latin typeface="Courier New"/>
                <a:ea typeface="Times New Roman"/>
                <a:cs typeface="Times New Roman"/>
              </a:rPr>
              <a:t>Query.make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entity.ABPerson</a:t>
            </a:r>
            <a:r>
              <a:rPr lang="en-US" sz="1600" b="1" smtClean="0">
                <a:solidFill>
                  <a:srgbClr val="000000"/>
                </a:solidFill>
                <a:latin typeface="Courier New"/>
                <a:ea typeface="Times New Roman"/>
                <a:cs typeface="Times New Roman"/>
              </a:rPr>
              <a:t>)</a:t>
            </a:r>
            <a:endParaRPr lang="en-US" sz="1600" b="1" smtClean="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5</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6  </a:t>
            </a:r>
            <a:r>
              <a:rPr lang="en-US" sz="1600" b="1" i="1" smtClean="0">
                <a:solidFill>
                  <a:srgbClr val="808080"/>
                </a:solidFill>
                <a:latin typeface="Courier New"/>
                <a:ea typeface="Times New Roman"/>
                <a:cs typeface="Times New Roman"/>
              </a:rPr>
              <a:t>// ABPerson where Score IS NULL</a:t>
            </a:r>
            <a:r>
              <a:rPr lang="en-US" sz="1600" b="1" smtClean="0">
                <a:solidFill>
                  <a:srgbClr val="000000"/>
                </a:solidFill>
                <a:latin typeface="Courier New"/>
                <a:ea typeface="Times New Roman"/>
                <a:cs typeface="Times New Roman"/>
              </a:rPr>
              <a:t>  </a:t>
            </a:r>
            <a:br>
              <a:rPr lang="en-US" sz="1600" b="1" smtClean="0">
                <a:solidFill>
                  <a:srgbClr val="000000"/>
                </a:solidFill>
                <a:latin typeface="Courier New"/>
                <a:ea typeface="Times New Roman"/>
                <a:cs typeface="Times New Roman"/>
              </a:rPr>
            </a:b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7</a:t>
            </a:r>
            <a:r>
              <a:rPr lang="en-US" sz="1600" b="1" smtClean="0">
                <a:solidFill>
                  <a:srgbClr val="000000"/>
                </a:solidFill>
                <a:latin typeface="Courier New"/>
                <a:ea typeface="Times New Roman"/>
                <a:cs typeface="Times New Roman"/>
              </a:rPr>
              <a:t>  </a:t>
            </a:r>
            <a:r>
              <a:rPr lang="en-US" sz="1600" b="1" err="1" smtClean="0">
                <a:solidFill>
                  <a:srgbClr val="000000"/>
                </a:solidFill>
                <a:latin typeface="Courier New"/>
                <a:ea typeface="Times New Roman"/>
                <a:cs typeface="Times New Roman"/>
              </a:rPr>
              <a:t>queryNull.compare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ABPerson#Score</a:t>
            </a: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Relop.Equals,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8</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9  </a:t>
            </a:r>
            <a:r>
              <a:rPr lang="en-US" sz="1600" b="1" i="1" smtClean="0">
                <a:solidFill>
                  <a:srgbClr val="808080"/>
                </a:solidFill>
                <a:latin typeface="Courier New"/>
                <a:ea typeface="Times New Roman"/>
                <a:cs typeface="Times New Roman"/>
              </a:rPr>
              <a:t>// ABPerson where Score IS NOT NULL</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10  </a:t>
            </a:r>
            <a:r>
              <a:rPr lang="en-US" sz="1600" b="1" err="1" smtClean="0">
                <a:solidFill>
                  <a:srgbClr val="000000"/>
                </a:solidFill>
                <a:latin typeface="Courier New"/>
                <a:ea typeface="Times New Roman"/>
                <a:cs typeface="Times New Roman"/>
              </a:rPr>
              <a:t>queryNotNull.compare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ABPerson#Score</a:t>
            </a:r>
            <a:r>
              <a:rPr lang="en-US" sz="1600" b="1" smtClean="0">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Relop.NotEquals</a:t>
            </a:r>
            <a:r>
              <a:rPr lang="en-US" sz="1600" b="1">
                <a:solidFill>
                  <a:srgbClr val="000000"/>
                </a:solidFill>
                <a:latin typeface="Courier New"/>
                <a:ea typeface="Times New Roman"/>
                <a:cs typeface="Times New Roman"/>
              </a:rPr>
              <a:t>,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spcAft>
                <a:spcPts val="1000"/>
              </a:spcAft>
            </a:pPr>
            <a:r>
              <a:rPr lang="en-US" sz="1600" b="1">
                <a:latin typeface="Calibri"/>
                <a:ea typeface="Calibri"/>
                <a:cs typeface="Times New Roman"/>
              </a:rPr>
              <a:t> </a:t>
            </a:r>
            <a:endParaRPr lang="en-US" sz="1600" b="1">
              <a:effectLst/>
              <a:latin typeface="Calibri"/>
              <a:ea typeface="Calibri"/>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1188659848"/>
              </p:ext>
            </p:extLst>
          </p:nvPr>
        </p:nvGraphicFramePr>
        <p:xfrm>
          <a:off x="525449" y="5181600"/>
          <a:ext cx="8389951" cy="1176528"/>
        </p:xfrm>
        <a:graphic>
          <a:graphicData uri="http://schemas.openxmlformats.org/drawingml/2006/table">
            <a:tbl>
              <a:tblPr firstRow="1" bandRow="1">
                <a:tableStyleId>{93296810-A885-4BE3-A3E7-6D5BEEA58F35}</a:tableStyleId>
              </a:tblPr>
              <a:tblGrid>
                <a:gridCol w="4180133"/>
                <a:gridCol w="4209818"/>
              </a:tblGrid>
              <a:tr h="256032">
                <a:tc>
                  <a:txBody>
                    <a:bodyPr/>
                    <a:lstStyle/>
                    <a:p>
                      <a:r>
                        <a:rPr lang="en-US" smtClean="0"/>
                        <a:t>gw.api.database</a:t>
                      </a:r>
                      <a:r>
                        <a:rPr lang="en-US" baseline="0" smtClean="0"/>
                        <a:t>.Query</a:t>
                      </a:r>
                      <a:endParaRPr lang="en-US"/>
                    </a:p>
                  </a:txBody>
                  <a:tcPr/>
                </a:tc>
                <a:tc>
                  <a:txBody>
                    <a:bodyPr/>
                    <a:lstStyle/>
                    <a:p>
                      <a:r>
                        <a:rPr lang="en-US" smtClean="0"/>
                        <a:t>ANSI</a:t>
                      </a:r>
                      <a:r>
                        <a:rPr lang="en-US" baseline="0" smtClean="0"/>
                        <a:t> SQL </a:t>
                      </a:r>
                      <a:endParaRPr lang="en-US"/>
                    </a:p>
                  </a:txBody>
                  <a:tcPr/>
                </a:tc>
              </a:tr>
              <a:tr h="405384">
                <a:tc>
                  <a:txBody>
                    <a:bodyPr/>
                    <a:lstStyle/>
                    <a:p>
                      <a:r>
                        <a:rPr lang="en-US" sz="1600" smtClean="0"/>
                        <a:t>compare(</a:t>
                      </a:r>
                      <a:r>
                        <a:rPr lang="en-US" sz="1600" err="1" smtClean="0"/>
                        <a:t>entity.Property</a:t>
                      </a:r>
                      <a:r>
                        <a:rPr lang="en-US" sz="1600" smtClean="0"/>
                        <a:t>, Equals,</a:t>
                      </a:r>
                      <a:r>
                        <a:rPr lang="en-US" sz="1600" baseline="0" smtClean="0"/>
                        <a:t> null)</a:t>
                      </a:r>
                      <a:endParaRPr lang="en-US" sz="1600"/>
                    </a:p>
                  </a:txBody>
                  <a:tcPr/>
                </a:tc>
                <a:tc>
                  <a:txBody>
                    <a:bodyPr/>
                    <a:lstStyle/>
                    <a:p>
                      <a:r>
                        <a:rPr lang="en-US" sz="1600" smtClean="0"/>
                        <a:t>where </a:t>
                      </a:r>
                      <a:r>
                        <a:rPr lang="en-US" sz="1600" err="1" smtClean="0"/>
                        <a:t>table.columnName</a:t>
                      </a:r>
                      <a:r>
                        <a:rPr lang="en-US" sz="1600" smtClean="0"/>
                        <a:t> IS NULL</a:t>
                      </a:r>
                      <a:endParaRPr lang="en-US" sz="1600"/>
                    </a:p>
                  </a:txBody>
                  <a:tcPr/>
                </a:tc>
              </a:tr>
              <a:tr h="405384">
                <a:tc>
                  <a:txBody>
                    <a:bodyPr/>
                    <a:lstStyle/>
                    <a:p>
                      <a:r>
                        <a:rPr lang="en-US" sz="1600" smtClean="0"/>
                        <a:t>compare(</a:t>
                      </a:r>
                      <a:r>
                        <a:rPr lang="en-US" sz="1600" err="1" smtClean="0"/>
                        <a:t>entity.Property</a:t>
                      </a:r>
                      <a:r>
                        <a:rPr lang="en-US" sz="1600" smtClean="0"/>
                        <a:t>, NotEquals,</a:t>
                      </a:r>
                      <a:r>
                        <a:rPr lang="en-US" sz="1600" baseline="0" smtClean="0"/>
                        <a:t> null)</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where </a:t>
                      </a:r>
                      <a:r>
                        <a:rPr lang="en-US" sz="1600" err="1" smtClean="0"/>
                        <a:t>table.columnName</a:t>
                      </a:r>
                      <a:r>
                        <a:rPr lang="en-US" sz="1600" smtClean="0"/>
                        <a:t> IS NOT NULL</a:t>
                      </a:r>
                      <a:endParaRPr lang="en-US" sz="1600"/>
                    </a:p>
                  </a:txBody>
                  <a:tcPr/>
                </a:tc>
              </a:tr>
            </a:tbl>
          </a:graphicData>
        </a:graphic>
      </p:graphicFrame>
    </p:spTree>
    <p:extLst>
      <p:ext uri="{BB962C8B-B14F-4D97-AF65-F5344CB8AC3E}">
        <p14:creationId xmlns:p14="http://schemas.microsoft.com/office/powerpoint/2010/main" val="12864556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Multiple restrictions </a:t>
            </a:r>
            <a:r>
              <a:rPr lang="en-US" err="1"/>
              <a:t>ANDed</a:t>
            </a:r>
            <a:r>
              <a:rPr lang="en-US"/>
              <a:t> together</a:t>
            </a:r>
          </a:p>
        </p:txBody>
      </p:sp>
      <p:sp>
        <p:nvSpPr>
          <p:cNvPr id="3" name="Content Placeholder 2"/>
          <p:cNvSpPr>
            <a:spLocks noGrp="1"/>
          </p:cNvSpPr>
          <p:nvPr>
            <p:ph idx="1"/>
          </p:nvPr>
        </p:nvSpPr>
        <p:spPr>
          <a:xfrm>
            <a:off x="519113" y="4876800"/>
            <a:ext cx="8318500" cy="1524000"/>
          </a:xfrm>
        </p:spPr>
        <p:txBody>
          <a:bodyPr/>
          <a:lstStyle/>
          <a:p>
            <a:r>
              <a:rPr lang="en-US"/>
              <a:t>Restrictions are inherently </a:t>
            </a:r>
            <a:r>
              <a:rPr lang="en-US" err="1"/>
              <a:t>ANDed</a:t>
            </a:r>
            <a:r>
              <a:rPr lang="en-US"/>
              <a:t> </a:t>
            </a:r>
            <a:r>
              <a:rPr lang="en-US" smtClean="0"/>
              <a:t>together</a:t>
            </a:r>
          </a:p>
          <a:p>
            <a:r>
              <a:rPr lang="en-US" smtClean="0"/>
              <a:t>Line 7 + 9: Restricts </a:t>
            </a:r>
            <a:r>
              <a:rPr lang="en-US" err="1" smtClean="0"/>
              <a:t>ABPersons</a:t>
            </a:r>
            <a:r>
              <a:rPr lang="en-US" smtClean="0"/>
              <a:t> to last name equal to  "Andy" and the first name not equal to "William"</a:t>
            </a:r>
            <a:endParaRPr lang="en-US"/>
          </a:p>
        </p:txBody>
      </p:sp>
      <p:sp>
        <p:nvSpPr>
          <p:cNvPr id="10" name="Rectangle 1"/>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6  </a:t>
            </a:r>
            <a:r>
              <a:rPr lang="en-US" sz="1600" b="1" i="1">
                <a:solidFill>
                  <a:srgbClr val="808080"/>
                </a:solidFill>
                <a:latin typeface="Courier New"/>
                <a:ea typeface="Times New Roman"/>
                <a:cs typeface="Times New Roman"/>
              </a:rPr>
              <a:t>// </a:t>
            </a:r>
            <a:r>
              <a:rPr lang="en-US" sz="1600" b="1" i="1" smtClean="0">
                <a:solidFill>
                  <a:srgbClr val="808080"/>
                </a:solidFill>
                <a:latin typeface="Courier New"/>
                <a:ea typeface="Times New Roman"/>
                <a:cs typeface="Times New Roman"/>
              </a:rPr>
              <a:t>Last name </a:t>
            </a: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a:cs typeface="Times New Roman"/>
              </a:rPr>
              <a:t> </a:t>
            </a:r>
            <a:r>
              <a:rPr kumimoji="0" lang="en-US" sz="1600" b="1" i="1" u="none" strike="noStrike" cap="none" normalizeH="0" baseline="0" smtClean="0" bmk="">
                <a:ln>
                  <a:noFill/>
                </a:ln>
                <a:solidFill>
                  <a:srgbClr val="808080"/>
                </a:solidFill>
                <a:effectLst/>
                <a:latin typeface="Courier New"/>
                <a:cs typeface="Times New Roman"/>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queryObj.compare(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ABPerson#LastName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"Andy"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8</a:t>
            </a:r>
            <a:r>
              <a:rPr lang="en-US" sz="1600" b="1" smtClean="0">
                <a:solidFill>
                  <a:srgbClr val="000000"/>
                </a:solidFill>
                <a:latin typeface="Courier New"/>
                <a:ea typeface="Times New Roman"/>
                <a:cs typeface="Times New Roman"/>
              </a:rPr>
              <a:t>  </a:t>
            </a:r>
            <a:r>
              <a:rPr lang="en-US" sz="1600" b="1" i="1">
                <a:solidFill>
                  <a:srgbClr val="808080"/>
                </a:solidFill>
                <a:latin typeface="Courier New"/>
                <a:ea typeface="Times New Roman"/>
                <a:cs typeface="Times New Roman"/>
              </a:rPr>
              <a:t>// </a:t>
            </a:r>
            <a:r>
              <a:rPr lang="en-US" sz="1600" b="1" i="1" smtClean="0">
                <a:solidFill>
                  <a:srgbClr val="808080"/>
                </a:solidFill>
                <a:latin typeface="Courier New"/>
                <a:ea typeface="Times New Roman"/>
                <a:cs typeface="Times New Roman"/>
              </a:rPr>
              <a:t>First </a:t>
            </a:r>
            <a:r>
              <a:rPr lang="en-US" sz="1600" b="1" i="1">
                <a:solidFill>
                  <a:srgbClr val="808080"/>
                </a:solidFill>
                <a:latin typeface="Courier New"/>
                <a:ea typeface="Times New Roman"/>
                <a:cs typeface="Times New Roman"/>
              </a:rPr>
              <a:t>name </a:t>
            </a:r>
          </a:p>
          <a:p>
            <a:pPr lvl="0" fontAlgn="base">
              <a:spcBef>
                <a:spcPct val="0"/>
              </a:spcBef>
              <a:spcAft>
                <a:spcPct val="0"/>
              </a:spcAft>
            </a:pPr>
            <a:r>
              <a:rPr lang="en-US" sz="1600" b="1" i="1" smtClean="0" bmk="">
                <a:solidFill>
                  <a:srgbClr val="808080"/>
                </a:solidFill>
                <a:latin typeface="Courier New"/>
                <a:cs typeface="Times New Roman"/>
              </a:rPr>
              <a:t>  </a:t>
            </a: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9  queryObj.compare(</a:t>
            </a:r>
            <a:r>
              <a:rPr lang="en-US" sz="1600" b="1" err="1" smtClean="0" bmk="">
                <a:solidFill>
                  <a:srgbClr val="000000"/>
                </a:solidFill>
                <a:latin typeface="Courier New" pitchFamily="49" charset="0"/>
                <a:cs typeface="Courier New" pitchFamily="49" charset="0"/>
              </a:rPr>
              <a:t>ABPerson#FirstName</a:t>
            </a:r>
            <a:r>
              <a:rPr lang="en-US" sz="1600" b="1" bmk="">
                <a:solidFill>
                  <a:srgbClr val="000000"/>
                </a:solidFill>
                <a:latin typeface="Courier New" pitchFamily="49" charset="0"/>
                <a:cs typeface="Courier New" pitchFamily="49" charset="0"/>
              </a:rPr>
              <a:t>, </a:t>
            </a:r>
            <a:r>
              <a:rPr lang="en-US" sz="1600" b="1" err="1" smtClean="0" bmk="">
                <a:solidFill>
                  <a:srgbClr val="000000"/>
                </a:solidFill>
                <a:latin typeface="Courier New" pitchFamily="49" charset="0"/>
                <a:cs typeface="Courier New" pitchFamily="49" charset="0"/>
              </a:rPr>
              <a:t>Relop.NotEquals</a:t>
            </a:r>
            <a:r>
              <a:rPr lang="en-US" sz="1600" b="1" bmk="">
                <a:solidFill>
                  <a:srgbClr val="000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"William"</a:t>
            </a:r>
            <a:r>
              <a:rPr lang="en-US" sz="1600" b="1" smtClean="0" bmk="">
                <a:solidFill>
                  <a:srgbClr val="000000"/>
                </a:solidFill>
                <a:latin typeface="Courier New" pitchFamily="49" charset="0"/>
                <a:cs typeface="Courier New" pitchFamily="49" charset="0"/>
              </a:rPr>
              <a:t>)</a:t>
            </a:r>
            <a:endParaRPr lang="en-US" sz="1600" b="1"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11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6" name="arw 1"/>
          <p:cNvCxnSpPr/>
          <p:nvPr/>
        </p:nvCxnSpPr>
        <p:spPr bwMode="auto">
          <a:xfrm>
            <a:off x="228600" y="2523672"/>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arw 2"/>
          <p:cNvCxnSpPr/>
          <p:nvPr/>
        </p:nvCxnSpPr>
        <p:spPr bwMode="auto">
          <a:xfrm>
            <a:off x="228600" y="30099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513367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Multiple restrictions ORed together</a:t>
            </a:r>
            <a:endParaRPr lang="en-US"/>
          </a:p>
        </p:txBody>
      </p:sp>
      <p:sp>
        <p:nvSpPr>
          <p:cNvPr id="3" name="Content Placeholder 2"/>
          <p:cNvSpPr>
            <a:spLocks noGrp="1"/>
          </p:cNvSpPr>
          <p:nvPr>
            <p:ph idx="1"/>
          </p:nvPr>
        </p:nvSpPr>
        <p:spPr>
          <a:xfrm>
            <a:off x="519113" y="4876800"/>
            <a:ext cx="8318500" cy="1524000"/>
          </a:xfrm>
        </p:spPr>
        <p:txBody>
          <a:bodyPr/>
          <a:lstStyle/>
          <a:p>
            <a:r>
              <a:rPr lang="en-US" b="1" smtClean="0">
                <a:latin typeface="Courier New" pitchFamily="49" charset="0"/>
                <a:cs typeface="Courier New" pitchFamily="49" charset="0"/>
              </a:rPr>
              <a:t>or()</a:t>
            </a:r>
            <a:r>
              <a:rPr lang="en-US" smtClean="0"/>
              <a:t> requires block that specifies criteria to OR together</a:t>
            </a:r>
          </a:p>
          <a:p>
            <a:r>
              <a:rPr lang="en-US" smtClean="0"/>
              <a:t>Line 7-10: </a:t>
            </a:r>
            <a:r>
              <a:rPr lang="en-US" b="1">
                <a:latin typeface="Courier New" pitchFamily="49" charset="0"/>
                <a:cs typeface="Courier New" pitchFamily="49" charset="0"/>
              </a:rPr>
              <a:t>or</a:t>
            </a:r>
            <a:r>
              <a:rPr lang="en-US" b="1" smtClean="0">
                <a:latin typeface="Courier New" pitchFamily="49" charset="0"/>
                <a:cs typeface="Courier New" pitchFamily="49" charset="0"/>
              </a:rPr>
              <a:t>() </a:t>
            </a:r>
            <a:r>
              <a:rPr lang="en-US" smtClean="0"/>
              <a:t>block consists of a criteria element that represents the query object</a:t>
            </a:r>
            <a:endParaRPr lang="en-US"/>
          </a:p>
        </p:txBody>
      </p:sp>
      <p:sp>
        <p:nvSpPr>
          <p:cNvPr id="10" name="rec Code"/>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6  </a:t>
            </a:r>
            <a:r>
              <a:rPr lang="en-US" sz="1600" b="1" i="1" smtClean="0">
                <a:solidFill>
                  <a:srgbClr val="808080"/>
                </a:solidFill>
                <a:latin typeface="Courier New"/>
                <a:ea typeface="Times New Roman"/>
                <a:cs typeface="Times New Roman"/>
              </a:rPr>
              <a:t>// Last name or First name</a:t>
            </a:r>
          </a:p>
          <a:p>
            <a:pPr lvl="0" fontAlgn="base">
              <a:spcBef>
                <a:spcPct val="0"/>
              </a:spcBef>
              <a:spcAft>
                <a:spcPct val="0"/>
              </a:spcAft>
            </a:pPr>
            <a:r>
              <a:rPr kumimoji="0" lang="en-US" sz="1600" b="1" i="1" u="none" strike="noStrike" cap="none" normalizeH="0" baseline="0" smtClean="0" bmk="">
                <a:ln>
                  <a:noFill/>
                </a:ln>
                <a:solidFill>
                  <a:srgbClr val="808080"/>
                </a:solidFill>
                <a:effectLst/>
                <a:latin typeface="Courier New"/>
                <a:cs typeface="Times New Roman"/>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queryObj.</a:t>
            </a:r>
            <a:r>
              <a:rPr lang="en-US" sz="1600" b="1" err="1" smtClean="0" bmk="">
                <a:solidFill>
                  <a:srgbClr val="000080"/>
                </a:solidFill>
                <a:latin typeface="Courier New" pitchFamily="49" charset="0"/>
                <a:cs typeface="Courier New" pitchFamily="49" charset="0"/>
              </a:rPr>
              <a:t>or</a:t>
            </a:r>
            <a:r>
              <a:rPr lang="en-US" sz="1600" b="1" smtClean="0" bmk="">
                <a:solidFill>
                  <a:srgbClr val="000000"/>
                </a:solidFill>
                <a:latin typeface="Courier New" pitchFamily="49" charset="0"/>
                <a:cs typeface="Courier New" pitchFamily="49" charset="0"/>
              </a:rPr>
              <a:t>(\ criteria </a:t>
            </a:r>
            <a:r>
              <a:rPr lang="en-US" sz="1600" b="1" bmk="">
                <a:solidFill>
                  <a:srgbClr val="000000"/>
                </a:solidFill>
                <a:latin typeface="Courier New" pitchFamily="49" charset="0"/>
                <a:cs typeface="Courier New" pitchFamily="49" charset="0"/>
              </a:rPr>
              <a:t>-&gt; </a:t>
            </a:r>
            <a:r>
              <a:rPr lang="en-US" sz="1600" b="1" smtClean="0" bmk="">
                <a:solidFill>
                  <a:srgbClr val="000000"/>
                </a:solidFill>
                <a:latin typeface="Courier New" pitchFamily="49" charset="0"/>
                <a:cs typeface="Courier New" pitchFamily="49" charset="0"/>
              </a:rPr>
              <a:t>{</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8</a:t>
            </a: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a:t>
            </a:r>
            <a:r>
              <a:rPr lang="en-US" sz="1600" b="1" err="1" smtClean="0" bmk="">
                <a:solidFill>
                  <a:srgbClr val="000000"/>
                </a:solidFill>
                <a:latin typeface="Courier New" pitchFamily="49" charset="0"/>
                <a:cs typeface="Courier New" pitchFamily="49" charset="0"/>
              </a:rPr>
              <a:t>criteria.compare</a:t>
            </a:r>
            <a:r>
              <a:rPr lang="en-US" sz="1600" b="1" smtClean="0" bmk="">
                <a:solidFill>
                  <a:srgbClr val="000000"/>
                </a:solidFill>
                <a:latin typeface="Courier New" pitchFamily="49" charset="0"/>
                <a:cs typeface="Courier New" pitchFamily="49" charset="0"/>
              </a:rPr>
              <a:t>(</a:t>
            </a:r>
            <a:r>
              <a:rPr lang="en-US" sz="1600" b="1" err="1" smtClean="0">
                <a:solidFill>
                  <a:srgbClr val="000000"/>
                </a:solidFill>
                <a:latin typeface="Courier New"/>
                <a:ea typeface="Times New Roman"/>
                <a:cs typeface="Times New Roman"/>
              </a:rPr>
              <a:t>ABPerson#LastName</a:t>
            </a:r>
            <a:r>
              <a:rPr lang="en-US" sz="1600" b="1">
                <a:solidFill>
                  <a:srgbClr val="000000"/>
                </a:solidFill>
                <a:latin typeface="Courier New"/>
                <a:ea typeface="Times New Roman"/>
                <a:cs typeface="Times New Roman"/>
              </a:rPr>
              <a:t>, Relop.Equals, </a:t>
            </a:r>
            <a:r>
              <a:rPr lang="en-US" sz="1600" b="1" bmk="">
                <a:solidFill>
                  <a:srgbClr val="008000"/>
                </a:solidFill>
                <a:latin typeface="Courier New" pitchFamily="49" charset="0"/>
                <a:cs typeface="Courier New" pitchFamily="49" charset="0"/>
              </a:rPr>
              <a:t>"Andy"</a:t>
            </a:r>
            <a:r>
              <a:rPr lang="en-US" sz="1600" b="1" smtClean="0">
                <a:solidFill>
                  <a:srgbClr val="000000"/>
                </a:solidFill>
                <a:latin typeface="Courier New"/>
                <a:ea typeface="Times New Roman"/>
                <a:cs typeface="Times New Roman"/>
              </a:rPr>
              <a:t> )</a:t>
            </a:r>
            <a:endParaRPr lang="en-US" sz="1600" b="1">
              <a:solidFill>
                <a:srgbClr val="000000"/>
              </a:solidFill>
              <a:latin typeface="Courier New"/>
              <a:ea typeface="Times New Roman"/>
              <a:cs typeface="Times New Roman"/>
            </a:endParaRPr>
          </a:p>
          <a:p>
            <a:pPr lvl="0" fontAlgn="base">
              <a:spcBef>
                <a:spcPct val="0"/>
              </a:spcBef>
              <a:spcAft>
                <a:spcPct val="0"/>
              </a:spcAft>
            </a:pPr>
            <a:r>
              <a:rPr lang="en-US" sz="1600" b="1" i="1" smtClean="0">
                <a:solidFill>
                  <a:srgbClr val="808080"/>
                </a:solidFill>
                <a:latin typeface="Courier New"/>
                <a:ea typeface="Times New Roman"/>
                <a:cs typeface="Times New Roman"/>
              </a:rPr>
              <a:t> </a:t>
            </a:r>
            <a:r>
              <a:rPr lang="en-US" sz="1600" b="1" i="1" smtClean="0" bmk="">
                <a:solidFill>
                  <a:srgbClr val="808080"/>
                </a:solidFill>
                <a:latin typeface="Courier New"/>
                <a:cs typeface="Times New Roman"/>
              </a:rPr>
              <a:t> </a:t>
            </a:r>
            <a:r>
              <a:rPr lang="en-US" sz="1600" b="1" smtClean="0" bmk="">
                <a:solidFill>
                  <a:srgbClr val="000000"/>
                </a:solidFill>
                <a:latin typeface="Courier New" pitchFamily="49" charset="0"/>
                <a:cs typeface="Courier New" pitchFamily="49" charset="0"/>
              </a:rPr>
              <a:t> 9   </a:t>
            </a:r>
            <a:r>
              <a:rPr lang="en-US" sz="1600" b="1" err="1" smtClean="0" bmk="">
                <a:solidFill>
                  <a:srgbClr val="000000"/>
                </a:solidFill>
                <a:latin typeface="Courier New" pitchFamily="49" charset="0"/>
                <a:cs typeface="Courier New" pitchFamily="49" charset="0"/>
              </a:rPr>
              <a:t>criteria.compare</a:t>
            </a:r>
            <a:r>
              <a:rPr lang="en-US" sz="1600" b="1" smtClean="0" bmk="">
                <a:solidFill>
                  <a:srgbClr val="000000"/>
                </a:solidFill>
                <a:latin typeface="Courier New" pitchFamily="49" charset="0"/>
                <a:cs typeface="Courier New" pitchFamily="49" charset="0"/>
              </a:rPr>
              <a:t>(</a:t>
            </a:r>
            <a:r>
              <a:rPr lang="en-US" sz="1600" b="1" err="1" smtClean="0" bmk="">
                <a:solidFill>
                  <a:srgbClr val="000000"/>
                </a:solidFill>
                <a:latin typeface="Courier New" pitchFamily="49" charset="0"/>
                <a:cs typeface="Courier New" pitchFamily="49" charset="0"/>
              </a:rPr>
              <a:t>ABPerson#FirstName</a:t>
            </a:r>
            <a:r>
              <a:rPr lang="en-US" sz="1600" b="1" smtClean="0" bmk="">
                <a:solidFill>
                  <a:srgbClr val="000000"/>
                </a:solidFill>
                <a:latin typeface="Courier New" pitchFamily="49" charset="0"/>
                <a:cs typeface="Courier New" pitchFamily="49" charset="0"/>
              </a:rPr>
              <a:t>, </a:t>
            </a:r>
            <a:r>
              <a:rPr lang="en-US" sz="1600" b="1" err="1" smtClean="0" bmk="">
                <a:solidFill>
                  <a:srgbClr val="000000"/>
                </a:solidFill>
                <a:latin typeface="Courier New" pitchFamily="49" charset="0"/>
                <a:cs typeface="Courier New" pitchFamily="49" charset="0"/>
              </a:rPr>
              <a:t>Relop.NotEquals</a:t>
            </a:r>
            <a:r>
              <a:rPr lang="en-US" sz="1600" b="1" smtClean="0" bmk="">
                <a:solidFill>
                  <a:srgbClr val="000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"William"</a:t>
            </a:r>
            <a:r>
              <a:rPr lang="en-US" sz="1600" b="1" smtClean="0" bmk="">
                <a:solidFill>
                  <a:srgbClr val="000000"/>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11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8" name="arw 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lin 1"/>
          <p:cNvCxnSpPr/>
          <p:nvPr/>
        </p:nvCxnSpPr>
        <p:spPr bwMode="auto">
          <a:xfrm>
            <a:off x="24050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arw 2"/>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5531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sz="2000" smtClean="0"/>
              <a:t>Describe a query object</a:t>
            </a:r>
          </a:p>
          <a:p>
            <a:pPr lvl="1"/>
            <a:r>
              <a:rPr lang="en-US" sz="2000" smtClean="0"/>
              <a:t>Identify various types of query restrictions</a:t>
            </a:r>
          </a:p>
          <a:p>
            <a:pPr lvl="1"/>
            <a:r>
              <a:rPr lang="en-US" sz="2000" smtClean="0"/>
              <a:t>Write Gosu queries to retrieve objects from a Guidewire application</a:t>
            </a:r>
          </a:p>
          <a:p>
            <a:pPr lvl="1"/>
            <a:r>
              <a:rPr lang="en-US" sz="2000" smtClean="0"/>
              <a:t>Iterate through the results of query</a:t>
            </a:r>
          </a:p>
          <a:p>
            <a:pPr lvl="1"/>
            <a:endParaRPr lang="en-US"/>
          </a:p>
        </p:txBody>
      </p:sp>
    </p:spTree>
    <p:extLst>
      <p:ext uri="{BB962C8B-B14F-4D97-AF65-F5344CB8AC3E}">
        <p14:creationId xmlns:p14="http://schemas.microsoft.com/office/powerpoint/2010/main" val="24577458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restriction options</a:t>
            </a:r>
          </a:p>
        </p:txBody>
      </p:sp>
      <p:sp>
        <p:nvSpPr>
          <p:cNvPr id="3" name="Content Placeholder 2"/>
          <p:cNvSpPr>
            <a:spLocks noGrp="1"/>
          </p:cNvSpPr>
          <p:nvPr>
            <p:ph sz="half" idx="2"/>
          </p:nvPr>
        </p:nvSpPr>
        <p:spPr>
          <a:xfrm>
            <a:off x="5257800" y="914401"/>
            <a:ext cx="3579813" cy="5475289"/>
          </a:xfrm>
        </p:spPr>
        <p:txBody>
          <a:bodyPr/>
          <a:lstStyle/>
          <a:p>
            <a:r>
              <a:rPr lang="en-US"/>
              <a:t>See the </a:t>
            </a:r>
            <a:br>
              <a:rPr lang="en-US"/>
            </a:br>
            <a:r>
              <a:rPr lang="en-US" i="1"/>
              <a:t>Predicate Methods Reference </a:t>
            </a:r>
            <a:r>
              <a:rPr lang="en-US"/>
              <a:t/>
            </a:r>
            <a:br>
              <a:rPr lang="en-US"/>
            </a:br>
            <a:r>
              <a:rPr lang="en-US"/>
              <a:t>in </a:t>
            </a:r>
            <a:r>
              <a:rPr lang="en-US" smtClean="0"/>
              <a:t>the </a:t>
            </a:r>
            <a:br>
              <a:rPr lang="en-US" smtClean="0"/>
            </a:br>
            <a:r>
              <a:rPr lang="en-US" smtClean="0"/>
              <a:t>Gosu </a:t>
            </a:r>
            <a:r>
              <a:rPr lang="en-US"/>
              <a:t>Reference Guide</a:t>
            </a:r>
          </a:p>
          <a:p>
            <a:pPr lvl="1"/>
            <a:r>
              <a:rPr lang="en-US" b="1" smtClean="0">
                <a:latin typeface="Courier New" pitchFamily="49" charset="0"/>
                <a:cs typeface="Courier New" pitchFamily="49" charset="0"/>
              </a:rPr>
              <a:t>between()</a:t>
            </a:r>
            <a:endParaRPr lang="en-US" b="1">
              <a:latin typeface="Courier New" pitchFamily="49" charset="0"/>
              <a:cs typeface="Courier New" pitchFamily="49" charset="0"/>
            </a:endParaRPr>
          </a:p>
          <a:p>
            <a:pPr lvl="1"/>
            <a:r>
              <a:rPr lang="en-US" b="1" err="1">
                <a:latin typeface="Courier New" pitchFamily="49" charset="0"/>
                <a:cs typeface="Courier New" pitchFamily="49" charset="0"/>
              </a:rPr>
              <a:t>compareIgnore</a:t>
            </a:r>
            <a:r>
              <a:rPr lang="en-US" b="1" smtClean="0">
                <a:latin typeface="Courier New" pitchFamily="49" charset="0"/>
                <a:cs typeface="Courier New" pitchFamily="49" charset="0"/>
              </a:rPr>
              <a:t>()</a:t>
            </a:r>
            <a:endParaRPr lang="en-US" smtClean="0"/>
          </a:p>
          <a:p>
            <a:pPr lvl="1"/>
            <a:r>
              <a:rPr lang="en-US" b="1" smtClean="0">
                <a:latin typeface="Courier New" pitchFamily="49" charset="0"/>
                <a:cs typeface="Courier New" pitchFamily="49" charset="0"/>
              </a:rPr>
              <a:t>contains()</a:t>
            </a:r>
            <a:endParaRPr lang="en-US"/>
          </a:p>
          <a:p>
            <a:pPr lvl="1"/>
            <a:r>
              <a:rPr lang="en-US" b="1" err="1" smtClean="0">
                <a:latin typeface="Courier New" pitchFamily="49" charset="0"/>
                <a:cs typeface="Courier New" pitchFamily="49" charset="0"/>
              </a:rPr>
              <a:t>subselect</a:t>
            </a:r>
            <a:r>
              <a:rPr lang="en-US" b="1" smtClean="0">
                <a:latin typeface="Courier New" pitchFamily="49" charset="0"/>
                <a:cs typeface="Courier New" pitchFamily="49" charset="0"/>
              </a:rPr>
              <a:t>()</a:t>
            </a:r>
            <a:endParaRPr lang="en-US"/>
          </a:p>
          <a:p>
            <a:pPr lvl="1"/>
            <a:r>
              <a:rPr lang="en-US" b="1" err="1">
                <a:latin typeface="Courier New" pitchFamily="49" charset="0"/>
                <a:cs typeface="Courier New" pitchFamily="49" charset="0"/>
              </a:rPr>
              <a:t>startsWith</a:t>
            </a:r>
            <a:r>
              <a:rPr lang="en-US" b="1" smtClean="0">
                <a:latin typeface="Courier New" pitchFamily="49" charset="0"/>
                <a:cs typeface="Courier New" pitchFamily="49" charset="0"/>
              </a:rPr>
              <a:t>()</a:t>
            </a:r>
            <a:endParaRPr lang="en-US" smtClean="0"/>
          </a:p>
          <a:p>
            <a:endParaRPr lang="en-US"/>
          </a:p>
          <a:p>
            <a:endParaRPr lang="en-US"/>
          </a:p>
        </p:txBody>
      </p:sp>
      <p:pic>
        <p:nvPicPr>
          <p:cNvPr id="1026" name="Picture 2" descr="C:\Users\sluersen\AppData\Local\Temp\SNAGHTMLa559a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41805"/>
            <a:ext cx="5482736" cy="5001795"/>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590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t>Gosu query basics</a:t>
            </a:r>
          </a:p>
          <a:p>
            <a:r>
              <a:rPr lang="en-US"/>
              <a:t>Working with queries</a:t>
            </a:r>
          </a:p>
          <a:p>
            <a:r>
              <a:rPr lang="en-US">
                <a:solidFill>
                  <a:schemeClr val="bg1">
                    <a:lumMod val="95000"/>
                    <a:lumOff val="5000"/>
                  </a:schemeClr>
                </a:solidFill>
              </a:rPr>
              <a:t>Working with result sets</a:t>
            </a:r>
          </a:p>
          <a:p>
            <a:endParaRPr lang="en-US"/>
          </a:p>
        </p:txBody>
      </p:sp>
    </p:spTree>
    <p:extLst>
      <p:ext uri="{BB962C8B-B14F-4D97-AF65-F5344CB8AC3E}">
        <p14:creationId xmlns:p14="http://schemas.microsoft.com/office/powerpoint/2010/main" val="15836134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Counting results</a:t>
            </a:r>
            <a:endParaRPr lang="en-US"/>
          </a:p>
        </p:txBody>
      </p:sp>
      <p:sp>
        <p:nvSpPr>
          <p:cNvPr id="7" name="Content Placeholder 6"/>
          <p:cNvSpPr>
            <a:spLocks noGrp="1"/>
          </p:cNvSpPr>
          <p:nvPr>
            <p:ph idx="1"/>
          </p:nvPr>
        </p:nvSpPr>
        <p:spPr/>
        <p:txBody>
          <a:bodyPr/>
          <a:lstStyle/>
          <a:p>
            <a:r>
              <a:rPr lang="en-US" b="1" smtClean="0">
                <a:latin typeface="Courier New" pitchFamily="49" charset="0"/>
                <a:cs typeface="Courier New" pitchFamily="49" charset="0"/>
              </a:rPr>
              <a:t>Count</a:t>
            </a:r>
            <a:r>
              <a:rPr lang="en-US" smtClean="0"/>
              <a:t> property returns </a:t>
            </a:r>
            <a:br>
              <a:rPr lang="en-US" smtClean="0"/>
            </a:br>
            <a:r>
              <a:rPr lang="en-US" smtClean="0"/>
              <a:t>the number of result objects</a:t>
            </a:r>
          </a:p>
          <a:p>
            <a:r>
              <a:rPr lang="en-US" smtClean="0"/>
              <a:t>Line 6:  </a:t>
            </a:r>
            <a:r>
              <a:rPr lang="en-US" b="1" smtClean="0">
                <a:latin typeface="Courier New" pitchFamily="49" charset="0"/>
                <a:cs typeface="Courier New" pitchFamily="49" charset="0"/>
              </a:rPr>
              <a:t>resultsObj.Count</a:t>
            </a:r>
            <a:r>
              <a:rPr lang="en-US" smtClean="0"/>
              <a:t> </a:t>
            </a:r>
            <a:br>
              <a:rPr lang="en-US" smtClean="0"/>
            </a:br>
            <a:r>
              <a:rPr lang="en-US" smtClean="0"/>
              <a:t>retrieves the number objects</a:t>
            </a:r>
            <a:endParaRPr lang="en-US"/>
          </a:p>
        </p:txBody>
      </p:sp>
      <p:sp>
        <p:nvSpPr>
          <p:cNvPr id="18"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6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count = </a:t>
            </a:r>
            <a:r>
              <a:rPr lang="en-US" sz="1600" b="1" smtClean="0" bmk="">
                <a:solidFill>
                  <a:srgbClr val="000000"/>
                </a:solidFill>
                <a:latin typeface="Courier New" pitchFamily="49" charset="0"/>
                <a:cs typeface="Courier New" pitchFamily="49" charset="0"/>
              </a:rPr>
              <a:t>resultsObj.Count</a:t>
            </a:r>
            <a:endParaRPr lang="en-US" sz="1600" b="1"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"Result count: "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count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smtClean="0">
                <a:solidFill>
                  <a:schemeClr val="bg1"/>
                </a:solidFill>
                <a:latin typeface="Courier New" pitchFamily="49" charset="0"/>
                <a:cs typeface="Courier New" pitchFamily="49" charset="0"/>
              </a:rPr>
              <a:t>Result count: 116</a:t>
            </a:r>
          </a:p>
        </p:txBody>
      </p:sp>
      <p:cxnSp>
        <p:nvCxnSpPr>
          <p:cNvPr id="17" name="Straight Arrow Connector 16"/>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23963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Sorting results</a:t>
            </a:r>
            <a:endParaRPr lang="en-US"/>
          </a:p>
        </p:txBody>
      </p:sp>
      <p:sp>
        <p:nvSpPr>
          <p:cNvPr id="7" name="Content Placeholder 6"/>
          <p:cNvSpPr>
            <a:spLocks noGrp="1"/>
          </p:cNvSpPr>
          <p:nvPr>
            <p:ph idx="1"/>
          </p:nvPr>
        </p:nvSpPr>
        <p:spPr/>
        <p:txBody>
          <a:bodyPr/>
          <a:lstStyle/>
          <a:p>
            <a:r>
              <a:rPr lang="en-US" b="1" err="1" smtClean="0">
                <a:latin typeface="Courier New" pitchFamily="49" charset="0"/>
                <a:cs typeface="Courier New" pitchFamily="49" charset="0"/>
              </a:rPr>
              <a:t>orderBy</a:t>
            </a:r>
            <a:r>
              <a:rPr lang="en-US" b="1" smtClean="0">
                <a:latin typeface="Courier New" pitchFamily="49" charset="0"/>
                <a:cs typeface="Courier New" pitchFamily="49" charset="0"/>
              </a:rPr>
              <a:t>()</a:t>
            </a:r>
            <a:r>
              <a:rPr lang="en-US" smtClean="0"/>
              <a:t> </a:t>
            </a:r>
            <a:r>
              <a:rPr lang="en-US"/>
              <a:t>requires block that specifies </a:t>
            </a:r>
            <a:r>
              <a:rPr lang="en-US" smtClean="0"/>
              <a:t>sort column</a:t>
            </a:r>
          </a:p>
          <a:p>
            <a:r>
              <a:rPr lang="en-US" b="1" err="1" smtClean="0">
                <a:latin typeface="Courier New" pitchFamily="49" charset="0"/>
                <a:cs typeface="Courier New" pitchFamily="49" charset="0"/>
              </a:rPr>
              <a:t>orderByDescending</a:t>
            </a:r>
            <a:r>
              <a:rPr lang="en-US" b="1" smtClean="0">
                <a:latin typeface="Courier New" pitchFamily="49" charset="0"/>
                <a:cs typeface="Courier New" pitchFamily="49" charset="0"/>
              </a:rPr>
              <a:t>()</a:t>
            </a:r>
            <a:br>
              <a:rPr lang="en-US" b="1" smtClean="0">
                <a:latin typeface="Courier New" pitchFamily="49" charset="0"/>
                <a:cs typeface="Courier New" pitchFamily="49" charset="0"/>
              </a:rPr>
            </a:br>
            <a:r>
              <a:rPr lang="en-US" smtClean="0"/>
              <a:t>specifies descending order</a:t>
            </a:r>
            <a:endParaRPr lang="en-US"/>
          </a:p>
          <a:p>
            <a:r>
              <a:rPr lang="en-US" smtClean="0"/>
              <a:t>Line 6:  </a:t>
            </a:r>
            <a:br>
              <a:rPr lang="en-US" smtClean="0"/>
            </a:br>
            <a:r>
              <a:rPr lang="en-US" b="1" smtClean="0">
                <a:latin typeface="Courier New" pitchFamily="49" charset="0"/>
                <a:cs typeface="Courier New" pitchFamily="49" charset="0"/>
              </a:rPr>
              <a:t>resultsObj.orderBy()</a:t>
            </a:r>
            <a:r>
              <a:rPr lang="en-US" smtClean="0"/>
              <a:t> </a:t>
            </a:r>
            <a:br>
              <a:rPr lang="en-US" smtClean="0"/>
            </a:br>
            <a:r>
              <a:rPr lang="en-US" smtClean="0"/>
              <a:t>specifies the </a:t>
            </a:r>
            <a:r>
              <a:rPr lang="en-US" err="1" smtClean="0"/>
              <a:t>LastName</a:t>
            </a:r>
            <a:r>
              <a:rPr lang="en-US" smtClean="0"/>
              <a:t/>
            </a:r>
            <a:br>
              <a:rPr lang="en-US" smtClean="0"/>
            </a:br>
            <a:r>
              <a:rPr lang="en-US" smtClean="0"/>
              <a:t>as the ascending sort column</a:t>
            </a:r>
            <a:endParaRPr lang="en-US"/>
          </a:p>
        </p:txBody>
      </p:sp>
      <p:sp>
        <p:nvSpPr>
          <p:cNvPr id="13" name="rec Line Nums"/>
          <p:cNvSpPr/>
          <p:nvPr/>
        </p:nvSpPr>
        <p:spPr bwMode="auto">
          <a:xfrm>
            <a:off x="304800" y="914400"/>
            <a:ext cx="581025"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578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6  resultsObj.orderBy</a:t>
            </a:r>
            <a:r>
              <a:rPr lang="en-US" sz="1600" b="1" bmk="">
                <a:solidFill>
                  <a:srgbClr val="000000"/>
                </a:solidFill>
                <a:latin typeface="Courier New" pitchFamily="49" charset="0"/>
                <a:cs typeface="Courier New" pitchFamily="49" charset="0"/>
              </a:rPr>
              <a:t>( \ row -&gt; row.LastName)</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a:t>
            </a:r>
            <a:r>
              <a:rPr lang="en-US" sz="1600" b="1" smtClean="0" bmk="">
                <a:solidFill>
                  <a:srgbClr val="000000"/>
                </a:solidFill>
                <a:latin typeface="Courier New" pitchFamily="49" charset="0"/>
                <a:cs typeface="Courier New" pitchFamily="49" charset="0"/>
              </a:rPr>
              <a:t>  </a:t>
            </a:r>
            <a:r>
              <a:rPr lang="en-US" sz="1600" b="1" smtClean="0" bmk="">
                <a:solidFill>
                  <a:srgbClr val="000080"/>
                </a:solidFill>
                <a:latin typeface="Courier New" pitchFamily="49" charset="0"/>
                <a:cs typeface="Courier New" pitchFamily="49" charset="0"/>
              </a:rPr>
              <a:t>for </a:t>
            </a:r>
            <a:r>
              <a:rPr lang="en-US" sz="1600" b="1" smtClean="0" bmk="">
                <a:solidFill>
                  <a:srgbClr val="000000"/>
                </a:solidFill>
                <a:latin typeface="Courier New" pitchFamily="49" charset="0"/>
                <a:cs typeface="Courier New" pitchFamily="49" charset="0"/>
              </a:rPr>
              <a:t>(anABContact </a:t>
            </a:r>
            <a:r>
              <a:rPr lang="en-US" sz="1600" b="1" smtClean="0" bmk="">
                <a:solidFill>
                  <a:srgbClr val="000080"/>
                </a:solidFill>
                <a:latin typeface="Courier New" pitchFamily="49" charset="0"/>
                <a:cs typeface="Courier New" pitchFamily="49" charset="0"/>
              </a:rPr>
              <a:t>in </a:t>
            </a:r>
            <a:r>
              <a:rPr lang="en-US" sz="1600" b="1" smtClean="0" bmk="">
                <a:solidFill>
                  <a:srgbClr val="000000"/>
                </a:solidFill>
                <a:latin typeface="Courier New" pitchFamily="49" charset="0"/>
                <a:cs typeface="Courier New" pitchFamily="49" charset="0"/>
              </a:rPr>
              <a:t>resultsObj) {</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8     </a:t>
            </a:r>
            <a:r>
              <a:rPr lang="en-US" sz="1600" b="1" bmk="">
                <a:solidFill>
                  <a:srgbClr val="000000"/>
                </a:solidFill>
                <a:latin typeface="Courier New" pitchFamily="49" charset="0"/>
                <a:cs typeface="Courier New" pitchFamily="49" charset="0"/>
              </a:rPr>
              <a:t>output +=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9  </a:t>
            </a:r>
            <a:r>
              <a:rPr lang="en-US" sz="1600" b="1" bmk="">
                <a:solidFill>
                  <a:srgbClr val="000000"/>
                </a:solidFill>
                <a:latin typeface="Courier New" pitchFamily="49" charset="0"/>
                <a:cs typeface="Courier New" pitchFamily="49" charset="0"/>
              </a:rPr>
              <a:t>} </a:t>
            </a:r>
            <a:endParaRPr kumimoji="0" lang="en-US" sz="1600" b="1" i="0" u="none" strike="noStrike" cap="none" normalizeH="0" baseline="0" smtClean="0" bmk="">
              <a:ln>
                <a:noFill/>
              </a:ln>
              <a:solidFill>
                <a:srgbClr val="008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9" name="TextBox 8"/>
          <p:cNvSpPr txBox="1"/>
          <p:nvPr/>
        </p:nvSpPr>
        <p:spPr>
          <a:xfrm>
            <a:off x="5608941" y="4983480"/>
            <a:ext cx="2895600" cy="13335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James Andersen</a:t>
            </a:r>
          </a:p>
          <a:p>
            <a:r>
              <a:rPr lang="en-US" sz="1600" b="1">
                <a:solidFill>
                  <a:schemeClr val="bg1"/>
                </a:solidFill>
                <a:latin typeface="Courier New" pitchFamily="49" charset="0"/>
                <a:cs typeface="Courier New" pitchFamily="49" charset="0"/>
              </a:rPr>
              <a:t>Samantha Andrews</a:t>
            </a:r>
          </a:p>
          <a:p>
            <a:r>
              <a:rPr lang="en-US" sz="1600" b="1">
                <a:solidFill>
                  <a:schemeClr val="bg1"/>
                </a:solidFill>
                <a:latin typeface="Courier New" pitchFamily="49" charset="0"/>
                <a:cs typeface="Courier New" pitchFamily="49" charset="0"/>
              </a:rPr>
              <a:t>William Andy</a:t>
            </a:r>
          </a:p>
          <a:p>
            <a:r>
              <a:rPr lang="en-US" sz="1600" b="1">
                <a:solidFill>
                  <a:schemeClr val="bg1"/>
                </a:solidFill>
                <a:latin typeface="Courier New" pitchFamily="49" charset="0"/>
                <a:cs typeface="Courier New" pitchFamily="49" charset="0"/>
              </a:rPr>
              <a:t>Eric Andy</a:t>
            </a:r>
          </a:p>
          <a:p>
            <a:r>
              <a:rPr lang="en-US" sz="1600" b="1">
                <a:solidFill>
                  <a:schemeClr val="bg1"/>
                </a:solidFill>
                <a:latin typeface="Courier New" pitchFamily="49" charset="0"/>
                <a:cs typeface="Courier New" pitchFamily="49" charset="0"/>
              </a:rPr>
              <a:t>William Dan</a:t>
            </a:r>
            <a:endParaRPr lang="en-US" sz="1600" b="1" smtClean="0">
              <a:solidFill>
                <a:schemeClr val="bg1"/>
              </a:solidFill>
              <a:latin typeface="Courier New" pitchFamily="49" charset="0"/>
              <a:cs typeface="Courier New" pitchFamily="49" charset="0"/>
            </a:endParaRPr>
          </a:p>
        </p:txBody>
      </p:sp>
      <p:cxnSp>
        <p:nvCxnSpPr>
          <p:cNvPr id="12"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54026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Querying for one result</a:t>
            </a:r>
            <a:endParaRPr lang="en-US"/>
          </a:p>
        </p:txBody>
      </p:sp>
      <p:sp>
        <p:nvSpPr>
          <p:cNvPr id="7" name="Content Placeholder 6"/>
          <p:cNvSpPr>
            <a:spLocks noGrp="1"/>
          </p:cNvSpPr>
          <p:nvPr>
            <p:ph idx="1"/>
          </p:nvPr>
        </p:nvSpPr>
        <p:spPr>
          <a:xfrm>
            <a:off x="519113" y="3276600"/>
            <a:ext cx="8318500" cy="3124200"/>
          </a:xfrm>
        </p:spPr>
        <p:txBody>
          <a:bodyPr/>
          <a:lstStyle/>
          <a:p>
            <a:r>
              <a:rPr lang="en-US" b="1" smtClean="0">
                <a:latin typeface="Courier New" pitchFamily="49" charset="0"/>
                <a:cs typeface="Courier New" pitchFamily="49" charset="0"/>
              </a:rPr>
              <a:t>AtMostOneRow </a:t>
            </a:r>
            <a:r>
              <a:rPr lang="en-US" smtClean="0"/>
              <a:t>is a  property that…</a:t>
            </a:r>
          </a:p>
          <a:p>
            <a:pPr lvl="1"/>
            <a:r>
              <a:rPr lang="en-US"/>
              <a:t>If </a:t>
            </a:r>
            <a:r>
              <a:rPr lang="en-US" smtClean="0"/>
              <a:t>a single </a:t>
            </a:r>
            <a:r>
              <a:rPr lang="en-US"/>
              <a:t>item exists, </a:t>
            </a:r>
            <a:r>
              <a:rPr lang="en-US" smtClean="0"/>
              <a:t>returns </a:t>
            </a:r>
            <a:r>
              <a:rPr lang="en-US"/>
              <a:t>that single </a:t>
            </a:r>
            <a:r>
              <a:rPr lang="en-US" smtClean="0"/>
              <a:t>row</a:t>
            </a:r>
            <a:endParaRPr lang="en-US" u="sng"/>
          </a:p>
          <a:p>
            <a:pPr lvl="1"/>
            <a:r>
              <a:rPr lang="en-US"/>
              <a:t>If no item exists, </a:t>
            </a:r>
            <a:r>
              <a:rPr lang="en-US" smtClean="0"/>
              <a:t>returns </a:t>
            </a:r>
            <a:r>
              <a:rPr lang="en-US"/>
              <a:t>null</a:t>
            </a:r>
          </a:p>
          <a:p>
            <a:pPr lvl="1"/>
            <a:r>
              <a:rPr lang="en-US"/>
              <a:t>If multiple items exist, </a:t>
            </a:r>
            <a:r>
              <a:rPr lang="en-US" smtClean="0"/>
              <a:t/>
            </a:r>
            <a:br>
              <a:rPr lang="en-US" smtClean="0"/>
            </a:br>
            <a:r>
              <a:rPr lang="en-US" smtClean="0"/>
              <a:t>throws exception</a:t>
            </a:r>
          </a:p>
          <a:p>
            <a:r>
              <a:rPr lang="en-US" smtClean="0"/>
              <a:t>Line 6:  </a:t>
            </a:r>
            <a:r>
              <a:rPr lang="en-US" b="1" smtClean="0">
                <a:latin typeface="Courier New" pitchFamily="49" charset="0"/>
                <a:cs typeface="Courier New" pitchFamily="49" charset="0"/>
              </a:rPr>
              <a:t>AtMostOneRow</a:t>
            </a:r>
            <a:r>
              <a:rPr lang="en-US" smtClean="0"/>
              <a:t> </a:t>
            </a:r>
            <a:br>
              <a:rPr lang="en-US" smtClean="0"/>
            </a:br>
            <a:r>
              <a:rPr lang="en-US" smtClean="0"/>
              <a:t>returns one row, null, </a:t>
            </a:r>
            <a:br>
              <a:rPr lang="en-US" smtClean="0"/>
            </a:br>
            <a:r>
              <a:rPr lang="en-US" smtClean="0"/>
              <a:t>or throws exception</a:t>
            </a:r>
            <a:endParaRPr lang="en-US"/>
          </a:p>
        </p:txBody>
      </p:sp>
      <p:sp>
        <p:nvSpPr>
          <p:cNvPr id="9" name="rec Line Nums"/>
          <p:cNvSpPr/>
          <p:nvPr/>
        </p:nvSpPr>
        <p:spPr bwMode="auto">
          <a:xfrm>
            <a:off x="304800" y="914400"/>
            <a:ext cx="581025" cy="2209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Query.make(ABCompany)</a:t>
            </a:r>
          </a:p>
          <a:p>
            <a:pPr lvl="0" fontAlgn="base">
              <a:spcBef>
                <a:spcPct val="0"/>
              </a:spcBef>
              <a:spcAft>
                <a:spcPct val="0"/>
              </a:spcAft>
            </a:pPr>
            <a:r>
              <a:rPr lang="en-US" sz="1600" b="1" bmk="">
                <a:solidFill>
                  <a:srgbClr val="000000"/>
                </a:solidFill>
                <a:latin typeface="Courier New" pitchFamily="49" charset="0"/>
                <a:cs typeface="Courier New" pitchFamily="49" charset="0"/>
              </a:rPr>
              <a:t>  5  </a:t>
            </a:r>
            <a:r>
              <a:rPr lang="en-US" sz="1600" b="1" err="1" bmk="">
                <a:solidFill>
                  <a:srgbClr val="000000"/>
                </a:solidFill>
                <a:latin typeface="Courier New" pitchFamily="49" charset="0"/>
                <a:cs typeface="Courier New" pitchFamily="49" charset="0"/>
              </a:rPr>
              <a:t>queryObj.compare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ABCompany#Name</a:t>
            </a:r>
            <a:r>
              <a:rPr lang="en-US" sz="1600" b="1" bmk="">
                <a:solidFill>
                  <a:srgbClr val="000000"/>
                </a:solidFill>
                <a:latin typeface="Courier New" pitchFamily="49" charset="0"/>
                <a:cs typeface="Courier New" pitchFamily="49" charset="0"/>
              </a:rPr>
              <a:t>, Relop.Equals, </a:t>
            </a:r>
            <a:r>
              <a:rPr lang="en-US" sz="1600" b="1" bmk="">
                <a:solidFill>
                  <a:srgbClr val="008000"/>
                </a:solidFill>
                <a:latin typeface="Courier New" pitchFamily="49" charset="0"/>
                <a:cs typeface="Courier New" pitchFamily="49" charset="0"/>
              </a:rPr>
              <a:t>"</a:t>
            </a:r>
            <a:r>
              <a:rPr lang="en-US" sz="1600" b="1" smtClean="0" bmk="">
                <a:solidFill>
                  <a:srgbClr val="008000"/>
                </a:solidFill>
                <a:latin typeface="Courier New" pitchFamily="49" charset="0"/>
                <a:cs typeface="Courier New" pitchFamily="49" charset="0"/>
              </a:rPr>
              <a:t>Albertson's"</a:t>
            </a:r>
            <a:r>
              <a:rPr lang="en-US" sz="1600" b="1" smtClean="0" bmk="">
                <a:solidFill>
                  <a:srgbClr val="000000"/>
                </a:solidFill>
                <a:latin typeface="Courier New" pitchFamily="49" charset="0"/>
                <a:cs typeface="Courier New" pitchFamily="49" charset="0"/>
              </a:rPr>
              <a:t>)</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6</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queryObj.select().AtMostOneRow</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output += </a:t>
            </a:r>
            <a:r>
              <a:rPr lang="en-US" sz="1600" b="1" smtClean="0" bmk="">
                <a:solidFill>
                  <a:srgbClr val="000000"/>
                </a:solidFill>
                <a:latin typeface="Courier New" pitchFamily="49" charset="0"/>
                <a:cs typeface="Courier New" pitchFamily="49" charset="0"/>
              </a:rPr>
              <a:t>resultsObj.EmailAddress1</a:t>
            </a:r>
            <a:endParaRPr lang="en-US" sz="1600" b="1"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smtClean="0">
                <a:solidFill>
                  <a:schemeClr val="bg1"/>
                </a:solidFill>
                <a:latin typeface="Courier New" pitchFamily="49" charset="0"/>
                <a:cs typeface="Courier New" pitchFamily="49" charset="0"/>
              </a:rPr>
              <a:t>info@Albertsons.com</a:t>
            </a:r>
          </a:p>
        </p:txBody>
      </p:sp>
      <p:cxnSp>
        <p:nvCxnSpPr>
          <p:cNvPr id="17"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457547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smtClean="0"/>
              <a:t>Describe a query object</a:t>
            </a:r>
          </a:p>
          <a:p>
            <a:pPr lvl="1"/>
            <a:r>
              <a:rPr lang="en-US" smtClean="0"/>
              <a:t>Identify various types of query restrictions</a:t>
            </a:r>
          </a:p>
          <a:p>
            <a:pPr lvl="1"/>
            <a:r>
              <a:rPr lang="en-US" smtClean="0"/>
              <a:t>Write Gosu queries to retrieve objects from a Guidewire application</a:t>
            </a:r>
          </a:p>
          <a:p>
            <a:pPr lvl="1"/>
            <a:r>
              <a:rPr lang="en-US" smtClean="0"/>
              <a:t>Iterate through the results of query</a:t>
            </a:r>
          </a:p>
          <a:p>
            <a:pPr lvl="1"/>
            <a:endParaRPr lang="en-US"/>
          </a:p>
        </p:txBody>
      </p:sp>
    </p:spTree>
    <p:extLst>
      <p:ext uri="{BB962C8B-B14F-4D97-AF65-F5344CB8AC3E}">
        <p14:creationId xmlns:p14="http://schemas.microsoft.com/office/powerpoint/2010/main" val="12158373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t>Name two ways for viewing the SQL for a query object?</a:t>
            </a:r>
          </a:p>
          <a:p>
            <a:r>
              <a:rPr lang="en-US"/>
              <a:t>What is the difference between a query object and results object?</a:t>
            </a:r>
          </a:p>
          <a:p>
            <a:r>
              <a:rPr lang="en-US" smtClean="0"/>
              <a:t>What is an example of an AND restriction?</a:t>
            </a:r>
          </a:p>
          <a:p>
            <a:r>
              <a:rPr lang="en-US" smtClean="0"/>
              <a:t>What is an example of an OR restriction?</a:t>
            </a:r>
            <a:endParaRPr lang="en-US"/>
          </a:p>
          <a:p>
            <a:r>
              <a:rPr lang="en-US"/>
              <a:t>How do you order </a:t>
            </a:r>
            <a:r>
              <a:rPr lang="en-US" smtClean="0"/>
              <a:t>query results in </a:t>
            </a:r>
            <a:r>
              <a:rPr lang="en-US"/>
              <a:t>descending order</a:t>
            </a:r>
            <a:r>
              <a:rPr lang="en-US" smtClean="0"/>
              <a:t>?</a:t>
            </a:r>
          </a:p>
          <a:p>
            <a:r>
              <a:rPr lang="en-US" smtClean="0"/>
              <a:t>If you use the AtMostOneRow property for a query object, and the query returns more than one row, what happens?</a:t>
            </a:r>
            <a:endParaRPr lang="en-US"/>
          </a:p>
        </p:txBody>
      </p:sp>
    </p:spTree>
    <p:extLst>
      <p:ext uri="{BB962C8B-B14F-4D97-AF65-F5344CB8AC3E}">
        <p14:creationId xmlns:p14="http://schemas.microsoft.com/office/powerpoint/2010/main" val="8857178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8421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solidFill>
                  <a:schemeClr val="bg1">
                    <a:lumMod val="95000"/>
                    <a:lumOff val="5000"/>
                  </a:schemeClr>
                </a:solidFill>
              </a:rPr>
              <a:t>Gosu query basics</a:t>
            </a:r>
          </a:p>
          <a:p>
            <a:r>
              <a:rPr lang="en-US"/>
              <a:t>Working with queries</a:t>
            </a:r>
          </a:p>
          <a:p>
            <a:r>
              <a:rPr lang="en-US"/>
              <a:t>Working with result sets</a:t>
            </a:r>
          </a:p>
          <a:p>
            <a:endParaRPr lang="en-US"/>
          </a:p>
        </p:txBody>
      </p:sp>
    </p:spTree>
    <p:extLst>
      <p:ext uri="{BB962C8B-B14F-4D97-AF65-F5344CB8AC3E}">
        <p14:creationId xmlns:p14="http://schemas.microsoft.com/office/powerpoint/2010/main" val="19629594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Gosu queries</a:t>
            </a:r>
          </a:p>
        </p:txBody>
      </p:sp>
      <p:sp>
        <p:nvSpPr>
          <p:cNvPr id="7" name="Content Placeholder 6"/>
          <p:cNvSpPr>
            <a:spLocks noGrp="1"/>
          </p:cNvSpPr>
          <p:nvPr>
            <p:ph idx="1"/>
          </p:nvPr>
        </p:nvSpPr>
        <p:spPr/>
        <p:txBody>
          <a:bodyPr/>
          <a:lstStyle/>
          <a:p>
            <a:r>
              <a:rPr lang="en-US"/>
              <a:t>A </a:t>
            </a:r>
            <a:r>
              <a:rPr lang="en-US" b="1"/>
              <a:t>Gosu query </a:t>
            </a:r>
            <a:r>
              <a:rPr lang="en-US"/>
              <a:t>specifies the </a:t>
            </a:r>
            <a:br>
              <a:rPr lang="en-US"/>
            </a:br>
            <a:r>
              <a:rPr lang="en-US"/>
              <a:t>entity and criteria associated with the entity</a:t>
            </a:r>
            <a:br>
              <a:rPr lang="en-US"/>
            </a:br>
            <a:r>
              <a:rPr lang="en-US"/>
              <a:t>to retrieve from the </a:t>
            </a:r>
            <a:r>
              <a:rPr lang="en-US" smtClean="0"/>
              <a:t>Guidewire </a:t>
            </a:r>
            <a:r>
              <a:rPr lang="en-US"/>
              <a:t>application</a:t>
            </a:r>
          </a:p>
          <a:p>
            <a:r>
              <a:rPr lang="en-US"/>
              <a:t>Use Gosu queries to retrieve </a:t>
            </a:r>
            <a:r>
              <a:rPr lang="en-US" smtClean="0"/>
              <a:t/>
            </a:r>
            <a:br>
              <a:rPr lang="en-US" smtClean="0"/>
            </a:br>
            <a:r>
              <a:rPr lang="en-US" smtClean="0"/>
              <a:t>one </a:t>
            </a:r>
            <a:r>
              <a:rPr lang="en-US"/>
              <a:t>or more </a:t>
            </a:r>
            <a:r>
              <a:rPr lang="en-US" smtClean="0"/>
              <a:t>objects </a:t>
            </a:r>
            <a:endParaRPr lang="en-US"/>
          </a:p>
          <a:p>
            <a:pPr lvl="1"/>
            <a:r>
              <a:rPr lang="en-US" smtClean="0"/>
              <a:t>Referenced </a:t>
            </a:r>
            <a:r>
              <a:rPr lang="en-US"/>
              <a:t>by foreign key relationships</a:t>
            </a:r>
          </a:p>
          <a:p>
            <a:pPr lvl="1"/>
            <a:r>
              <a:rPr lang="en-US" smtClean="0"/>
              <a:t>NOT in </a:t>
            </a:r>
            <a:r>
              <a:rPr lang="en-US"/>
              <a:t>an array relationship</a:t>
            </a:r>
          </a:p>
          <a:p>
            <a:r>
              <a:rPr lang="en-US"/>
              <a:t>Example: </a:t>
            </a:r>
          </a:p>
          <a:p>
            <a:pPr lvl="1"/>
            <a:r>
              <a:rPr lang="en-US" sz="2400"/>
              <a:t>All </a:t>
            </a:r>
            <a:r>
              <a:rPr lang="en-US" sz="2400" err="1"/>
              <a:t>ABPersons</a:t>
            </a:r>
            <a:r>
              <a:rPr lang="en-US" sz="2400"/>
              <a:t> with an assigned </a:t>
            </a:r>
            <a:r>
              <a:rPr lang="en-US" sz="2400" smtClean="0"/>
              <a:t>user who </a:t>
            </a:r>
            <a:r>
              <a:rPr lang="en-US" sz="2400"/>
              <a:t>also created a confidential </a:t>
            </a:r>
            <a:r>
              <a:rPr lang="en-US" sz="2400" smtClean="0"/>
              <a:t>note for </a:t>
            </a:r>
            <a:r>
              <a:rPr lang="en-US" sz="2400"/>
              <a:t>the ABPerson</a:t>
            </a:r>
          </a:p>
          <a:p>
            <a:endParaRPr lang="en-US"/>
          </a:p>
        </p:txBody>
      </p:sp>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14400"/>
            <a:ext cx="2051498" cy="26194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3237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for querying database</a:t>
            </a:r>
            <a:endParaRPr lang="en-US"/>
          </a:p>
        </p:txBody>
      </p:sp>
      <p:sp>
        <p:nvSpPr>
          <p:cNvPr id="3" name="Subtitle 2"/>
          <p:cNvSpPr>
            <a:spLocks noGrp="1"/>
          </p:cNvSpPr>
          <p:nvPr>
            <p:ph type="subTitle" idx="10"/>
          </p:nvPr>
        </p:nvSpPr>
        <p:spPr/>
        <p:txBody>
          <a:bodyPr/>
          <a:lstStyle/>
          <a:p>
            <a:r>
              <a:rPr lang="en-US" smtClean="0"/>
              <a:t>Query object</a:t>
            </a:r>
            <a:endParaRPr lang="en-US"/>
          </a:p>
        </p:txBody>
      </p:sp>
      <p:sp>
        <p:nvSpPr>
          <p:cNvPr id="4" name="Text Placeholder 3"/>
          <p:cNvSpPr>
            <a:spLocks noGrp="1"/>
          </p:cNvSpPr>
          <p:nvPr>
            <p:ph type="body" sz="quarter" idx="11"/>
          </p:nvPr>
        </p:nvSpPr>
        <p:spPr/>
        <p:txBody>
          <a:bodyPr/>
          <a:lstStyle/>
          <a:p>
            <a:r>
              <a:rPr lang="en-US" smtClean="0"/>
              <a:t>Results object</a:t>
            </a:r>
            <a:endParaRPr lang="en-US"/>
          </a:p>
        </p:txBody>
      </p:sp>
      <p:sp>
        <p:nvSpPr>
          <p:cNvPr id="5" name="Content Placeholder 4"/>
          <p:cNvSpPr>
            <a:spLocks noGrp="1"/>
          </p:cNvSpPr>
          <p:nvPr>
            <p:ph sz="half" idx="2"/>
          </p:nvPr>
        </p:nvSpPr>
        <p:spPr>
          <a:xfrm>
            <a:off x="4754563" y="4191000"/>
            <a:ext cx="4083050" cy="2198688"/>
          </a:xfrm>
        </p:spPr>
        <p:txBody>
          <a:bodyPr/>
          <a:lstStyle/>
          <a:p>
            <a:pPr eaLnBrk="0" hangingPunct="0">
              <a:buClr>
                <a:srgbClr val="0146AD"/>
              </a:buClr>
            </a:pPr>
            <a:r>
              <a:rPr lang="en-US"/>
              <a:t>Results object is set of entity instances fetched from the </a:t>
            </a:r>
            <a:r>
              <a:rPr lang="en-US" smtClean="0"/>
              <a:t>Guidewire application</a:t>
            </a:r>
            <a:endParaRPr lang="en-US"/>
          </a:p>
          <a:p>
            <a:pPr lvl="1" eaLnBrk="0" hangingPunct="0">
              <a:buClr>
                <a:srgbClr val="0146AD"/>
              </a:buClr>
              <a:buFont typeface="Arial" charset="0"/>
              <a:buChar char="-"/>
            </a:pPr>
            <a:r>
              <a:rPr lang="en-US" smtClean="0"/>
              <a:t>How many?</a:t>
            </a:r>
            <a:endParaRPr lang="en-US"/>
          </a:p>
          <a:p>
            <a:pPr lvl="1" eaLnBrk="0" hangingPunct="0">
              <a:buClr>
                <a:srgbClr val="0146AD"/>
              </a:buClr>
              <a:buFont typeface="Arial" charset="0"/>
              <a:buChar char="-"/>
            </a:pPr>
            <a:r>
              <a:rPr lang="en-US" smtClean="0"/>
              <a:t>How to order?</a:t>
            </a:r>
            <a:endParaRPr lang="en-US"/>
          </a:p>
          <a:p>
            <a:endParaRPr lang="en-US"/>
          </a:p>
          <a:p>
            <a:endParaRPr lang="en-US"/>
          </a:p>
        </p:txBody>
      </p:sp>
      <p:sp>
        <p:nvSpPr>
          <p:cNvPr id="6" name="Content Placeholder 5"/>
          <p:cNvSpPr>
            <a:spLocks noGrp="1"/>
          </p:cNvSpPr>
          <p:nvPr>
            <p:ph sz="half" idx="1"/>
          </p:nvPr>
        </p:nvSpPr>
        <p:spPr>
          <a:xfrm>
            <a:off x="519113" y="4191000"/>
            <a:ext cx="4083050" cy="2198688"/>
          </a:xfrm>
        </p:spPr>
        <p:txBody>
          <a:bodyPr/>
          <a:lstStyle/>
          <a:p>
            <a:pPr>
              <a:buFont typeface="Arial" charset="0"/>
              <a:buChar char="•"/>
            </a:pPr>
            <a:r>
              <a:rPr lang="en-US"/>
              <a:t>Query object </a:t>
            </a:r>
            <a:r>
              <a:rPr lang="en-US" smtClean="0"/>
              <a:t>specifies the query criteria</a:t>
            </a:r>
            <a:endParaRPr lang="en-US"/>
          </a:p>
          <a:p>
            <a:pPr lvl="1"/>
            <a:r>
              <a:rPr lang="en-US"/>
              <a:t>Which entity to query</a:t>
            </a:r>
          </a:p>
          <a:p>
            <a:pPr lvl="1"/>
            <a:r>
              <a:rPr lang="en-US"/>
              <a:t>What restrictions to </a:t>
            </a:r>
            <a:r>
              <a:rPr lang="en-US" smtClean="0"/>
              <a:t>apply</a:t>
            </a:r>
            <a:endParaRPr lang="en-US"/>
          </a:p>
          <a:p>
            <a:endParaRPr lang="en-US"/>
          </a:p>
        </p:txBody>
      </p:sp>
      <p:graphicFrame>
        <p:nvGraphicFramePr>
          <p:cNvPr id="7" name="tbl_ABContact"/>
          <p:cNvGraphicFramePr>
            <a:graphicFrameLocks noGrp="1"/>
          </p:cNvGraphicFramePr>
          <p:nvPr>
            <p:extLst>
              <p:ext uri="{D42A27DB-BD31-4B8C-83A1-F6EECF244321}">
                <p14:modId xmlns:p14="http://schemas.microsoft.com/office/powerpoint/2010/main" val="350805156"/>
              </p:ext>
            </p:extLst>
          </p:nvPr>
        </p:nvGraphicFramePr>
        <p:xfrm>
          <a:off x="6504883" y="1767840"/>
          <a:ext cx="1570038" cy="11887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03238"/>
              </a:tblGrid>
              <a:tr h="317500">
                <a:tc gridSpan="3">
                  <a:txBody>
                    <a:bodyPr/>
                    <a:lstStyle/>
                    <a:p>
                      <a:pPr algn="ctr"/>
                      <a:r>
                        <a:rPr lang="en-US" sz="1600" err="1" smtClean="0"/>
                        <a:t>ab_abcontact</a:t>
                      </a:r>
                      <a:endParaRPr lang="en-US" sz="1600"/>
                    </a:p>
                  </a:txBody>
                  <a:tcPr/>
                </a:tc>
                <a:tc hMerge="1">
                  <a:txBody>
                    <a:bodyPr/>
                    <a:lstStyle/>
                    <a:p>
                      <a:endParaRPr lang="en-US" dirty="0"/>
                    </a:p>
                  </a:txBody>
                  <a:tcPr/>
                </a:tc>
                <a:tc hMerge="1">
                  <a:txBody>
                    <a:bodyPr/>
                    <a:lstStyle/>
                    <a:p>
                      <a:endParaRPr lang="en-US" dirty="0"/>
                    </a:p>
                  </a:txBody>
                  <a:tcPr/>
                </a:tc>
              </a:tr>
              <a:tr h="211485">
                <a:tc>
                  <a:txBody>
                    <a:bodyPr/>
                    <a:lstStyle/>
                    <a:p>
                      <a:endParaRPr lang="en-US" sz="800"/>
                    </a:p>
                  </a:txBody>
                  <a:tcPr/>
                </a:tc>
                <a:tc>
                  <a:txBody>
                    <a:bodyPr/>
                    <a:lstStyle/>
                    <a:p>
                      <a:endParaRPr lang="en-US" sz="800"/>
                    </a:p>
                  </a:txBody>
                  <a:tcPr/>
                </a:tc>
                <a:tc>
                  <a:txBody>
                    <a:bodyPr/>
                    <a:lstStyle/>
                    <a:p>
                      <a:endParaRPr lang="en-US" sz="800"/>
                    </a:p>
                  </a:txBody>
                  <a:tcPr/>
                </a:tc>
              </a:tr>
              <a:tr h="202719">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r>
              <a:tr h="202719">
                <a:tc>
                  <a:txBody>
                    <a:bodyPr/>
                    <a:lstStyle/>
                    <a:p>
                      <a:endParaRPr lang="en-US" sz="800"/>
                    </a:p>
                  </a:txBody>
                  <a:tcPr/>
                </a:tc>
                <a:tc>
                  <a:txBody>
                    <a:bodyPr/>
                    <a:lstStyle/>
                    <a:p>
                      <a:endParaRPr lang="en-US" sz="800"/>
                    </a:p>
                  </a:txBody>
                  <a:tcPr/>
                </a:tc>
                <a:tc>
                  <a:txBody>
                    <a:bodyPr/>
                    <a:lstStyle/>
                    <a:p>
                      <a:endParaRPr lang="en-US" sz="800"/>
                    </a:p>
                  </a:txBody>
                  <a:tcPr/>
                </a:tc>
              </a:tr>
              <a:tr h="202719">
                <a:tc>
                  <a:txBody>
                    <a:bodyPr/>
                    <a:lstStyle/>
                    <a:p>
                      <a:endParaRPr lang="en-US" sz="800"/>
                    </a:p>
                  </a:txBody>
                  <a:tcPr/>
                </a:tc>
                <a:tc>
                  <a:txBody>
                    <a:bodyPr/>
                    <a:lstStyle/>
                    <a:p>
                      <a:endParaRPr lang="en-US" sz="800"/>
                    </a:p>
                  </a:txBody>
                  <a:tcPr/>
                </a:tc>
                <a:tc>
                  <a:txBody>
                    <a:bodyPr/>
                    <a:lstStyle/>
                    <a:p>
                      <a:endParaRPr lang="en-US" sz="800"/>
                    </a:p>
                  </a:txBody>
                  <a:tcPr/>
                </a:tc>
              </a:tr>
            </a:tbl>
          </a:graphicData>
        </a:graphic>
      </p:graphicFrame>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83" y="1676399"/>
            <a:ext cx="1217417" cy="15544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 Result Ob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6931"/>
            <a:ext cx="1450645" cy="1719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 result Objec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527600"/>
            <a:ext cx="1147557" cy="11586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 Entity typ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736238"/>
            <a:ext cx="1008932" cy="11593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905000" y="2062603"/>
            <a:ext cx="609600" cy="692106"/>
          </a:xfrm>
          <a:prstGeom prst="rect">
            <a:avLst/>
          </a:prstGeom>
          <a:noFill/>
        </p:spPr>
        <p:txBody>
          <a:bodyPr wrap="square" rtlCol="0">
            <a:noAutofit/>
            <a:scene3d>
              <a:camera prst="perspectiveContrastingLeftFacing"/>
              <a:lightRig rig="threePt" dir="t"/>
            </a:scene3d>
          </a:bodyPr>
          <a:lstStyle/>
          <a:p>
            <a:pPr algn="ctr"/>
            <a:r>
              <a:rPr lang="en-US" sz="4400" smtClean="0">
                <a:solidFill>
                  <a:schemeClr val="bg1">
                    <a:lumMod val="95000"/>
                    <a:lumOff val="5000"/>
                  </a:schemeClr>
                </a:solidFill>
                <a:latin typeface="Arial" pitchFamily="32" charset="0"/>
                <a:cs typeface="Arial" pitchFamily="32" charset="0"/>
              </a:rPr>
              <a:t>?</a:t>
            </a:r>
          </a:p>
        </p:txBody>
      </p:sp>
      <p:pic>
        <p:nvPicPr>
          <p:cNvPr id="3074" name="pic Restricti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600" y="2362200"/>
            <a:ext cx="890300" cy="890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lus 12"/>
          <p:cNvSpPr/>
          <p:nvPr/>
        </p:nvSpPr>
        <p:spPr bwMode="auto">
          <a:xfrm>
            <a:off x="2614262" y="2230399"/>
            <a:ext cx="590676" cy="609600"/>
          </a:xfrm>
          <a:prstGeom prst="mathPlus">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1503" y="2369200"/>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8957" y="2839999"/>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5271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the query object using the make() method</a:t>
            </a:r>
          </a:p>
          <a:p>
            <a:pPr marL="457200" indent="-457200">
              <a:buFont typeface="Wingdings 3" pitchFamily="18" charset="2"/>
              <a:buAutoNum type="arabicPeriod"/>
            </a:pPr>
            <a:r>
              <a:rPr lang="en-US" smtClean="0"/>
              <a:t>Create the results object using the select() method</a:t>
            </a:r>
          </a:p>
          <a:p>
            <a:pPr marL="457200" indent="-457200">
              <a:buFont typeface="Wingdings 3" pitchFamily="18" charset="2"/>
              <a:buAutoNum type="arabicPeriod"/>
            </a:pPr>
            <a:r>
              <a:rPr lang="en-US" smtClean="0"/>
              <a:t>Process the results of the query as needed</a:t>
            </a:r>
          </a:p>
        </p:txBody>
      </p:sp>
    </p:spTree>
    <p:extLst>
      <p:ext uri="{BB962C8B-B14F-4D97-AF65-F5344CB8AC3E}">
        <p14:creationId xmlns:p14="http://schemas.microsoft.com/office/powerpoint/2010/main" val="14955967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 Nums"/>
          <p:cNvSpPr/>
          <p:nvPr/>
        </p:nvSpPr>
        <p:spPr bwMode="auto">
          <a:xfrm>
            <a:off x="304800" y="914400"/>
            <a:ext cx="581025"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1: Create the query object</a:t>
            </a:r>
          </a:p>
        </p:txBody>
      </p:sp>
      <p:sp>
        <p:nvSpPr>
          <p:cNvPr id="2" name="Content Placeholder 1"/>
          <p:cNvSpPr>
            <a:spLocks noGrp="1"/>
          </p:cNvSpPr>
          <p:nvPr>
            <p:ph idx="1"/>
          </p:nvPr>
        </p:nvSpPr>
        <p:spPr>
          <a:xfrm>
            <a:off x="519113" y="3962400"/>
            <a:ext cx="8318500" cy="2438400"/>
          </a:xfrm>
        </p:spPr>
        <p:txBody>
          <a:bodyPr/>
          <a:lstStyle/>
          <a:p>
            <a:r>
              <a:rPr lang="en-US" b="1" smtClean="0">
                <a:latin typeface="Courier New" pitchFamily="49" charset="0"/>
                <a:cs typeface="Courier New" pitchFamily="49" charset="0"/>
              </a:rPr>
              <a:t>Query</a:t>
            </a:r>
            <a:r>
              <a:rPr lang="en-US" smtClean="0"/>
              <a:t> is a class in the </a:t>
            </a:r>
            <a:r>
              <a:rPr lang="en-US" b="1">
                <a:latin typeface="Courier New" pitchFamily="49" charset="0"/>
                <a:cs typeface="Courier New" pitchFamily="49" charset="0"/>
              </a:rPr>
              <a:t>gw.api.database</a:t>
            </a:r>
            <a:r>
              <a:rPr lang="en-US" smtClean="0"/>
              <a:t> package</a:t>
            </a:r>
          </a:p>
          <a:p>
            <a:r>
              <a:rPr lang="en-US" b="1">
                <a:latin typeface="Courier New" pitchFamily="49" charset="0"/>
                <a:cs typeface="Courier New" pitchFamily="49" charset="0"/>
              </a:rPr>
              <a:t>make(</a:t>
            </a:r>
            <a:r>
              <a:rPr lang="en-US" b="1" i="1" err="1">
                <a:latin typeface="Courier New" pitchFamily="49" charset="0"/>
                <a:cs typeface="Courier New" pitchFamily="49" charset="0"/>
              </a:rPr>
              <a:t>EntityName</a:t>
            </a:r>
            <a:r>
              <a:rPr lang="en-US" b="1">
                <a:latin typeface="Courier New" pitchFamily="49" charset="0"/>
                <a:cs typeface="Courier New" pitchFamily="49" charset="0"/>
              </a:rPr>
              <a:t>)</a:t>
            </a:r>
            <a:r>
              <a:rPr lang="en-US" smtClean="0"/>
              <a:t> is a method that requires a named entity type</a:t>
            </a:r>
          </a:p>
          <a:p>
            <a:r>
              <a:rPr lang="en-US" smtClean="0"/>
              <a:t>Line 4: creates the query object for the ABContact entity type</a:t>
            </a:r>
          </a:p>
        </p:txBody>
      </p:sp>
      <p:sp>
        <p:nvSpPr>
          <p:cNvPr id="6" name="Rectangle 1"/>
          <p:cNvSpPr>
            <a:spLocks noChangeArrowheads="1"/>
          </p:cNvSpPr>
          <p:nvPr/>
        </p:nvSpPr>
        <p:spPr bwMode="auto">
          <a:xfrm>
            <a:off x="304798"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8" name="Straight Arrow Connector 7"/>
          <p:cNvCxnSpPr/>
          <p:nvPr/>
        </p:nvCxnSpPr>
        <p:spPr bwMode="auto">
          <a:xfrm>
            <a:off x="228600" y="17907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853042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a:t>
            </a:r>
            <a:r>
              <a:rPr lang="en-US" smtClean="0"/>
              <a:t>2: </a:t>
            </a:r>
            <a:r>
              <a:rPr lang="en-US"/>
              <a:t>Create the </a:t>
            </a:r>
            <a:r>
              <a:rPr lang="en-US" smtClean="0"/>
              <a:t>results </a:t>
            </a:r>
            <a:r>
              <a:rPr lang="en-US"/>
              <a:t>object</a:t>
            </a:r>
          </a:p>
        </p:txBody>
      </p:sp>
      <p:sp>
        <p:nvSpPr>
          <p:cNvPr id="2" name="Content Placeholder 1"/>
          <p:cNvSpPr>
            <a:spLocks noGrp="1"/>
          </p:cNvSpPr>
          <p:nvPr>
            <p:ph idx="1"/>
          </p:nvPr>
        </p:nvSpPr>
        <p:spPr>
          <a:xfrm>
            <a:off x="519113" y="3962400"/>
            <a:ext cx="8318500" cy="2438400"/>
          </a:xfrm>
        </p:spPr>
        <p:txBody>
          <a:bodyPr/>
          <a:lstStyle/>
          <a:p>
            <a:r>
              <a:rPr lang="en-US" smtClean="0"/>
              <a:t>Create the result object with </a:t>
            </a:r>
            <a:r>
              <a:rPr lang="en-US" b="1">
                <a:latin typeface="Courier New" pitchFamily="49" charset="0"/>
                <a:cs typeface="Courier New" pitchFamily="49" charset="0"/>
              </a:rPr>
              <a:t>select</a:t>
            </a:r>
            <a:r>
              <a:rPr lang="en-US" b="1" smtClean="0">
                <a:latin typeface="Courier New" pitchFamily="49" charset="0"/>
                <a:cs typeface="Courier New" pitchFamily="49" charset="0"/>
              </a:rPr>
              <a:t>()</a:t>
            </a:r>
          </a:p>
          <a:p>
            <a:pPr lvl="1"/>
            <a:r>
              <a:rPr lang="en-US" smtClean="0"/>
              <a:t>However, results are not fetched </a:t>
            </a:r>
          </a:p>
          <a:p>
            <a:r>
              <a:rPr lang="en-US" smtClean="0"/>
              <a:t>Lines 5 : creates the results object</a:t>
            </a:r>
          </a:p>
        </p:txBody>
      </p:sp>
      <p:sp>
        <p:nvSpPr>
          <p:cNvPr id="6" name="Rectangle 1"/>
          <p:cNvSpPr>
            <a:spLocks noChangeArrowheads="1"/>
          </p:cNvSpPr>
          <p:nvPr/>
        </p:nvSpPr>
        <p:spPr bwMode="auto">
          <a:xfrm>
            <a:off x="304798" y="914400"/>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23067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a:t>
            </a:r>
            <a:r>
              <a:rPr lang="en-US" smtClean="0"/>
              <a:t>3: Process results</a:t>
            </a:r>
            <a:endParaRPr lang="en-US"/>
          </a:p>
        </p:txBody>
      </p:sp>
      <p:sp>
        <p:nvSpPr>
          <p:cNvPr id="2" name="Content Placeholder 1"/>
          <p:cNvSpPr>
            <a:spLocks noGrp="1"/>
          </p:cNvSpPr>
          <p:nvPr>
            <p:ph idx="1"/>
          </p:nvPr>
        </p:nvSpPr>
        <p:spPr>
          <a:xfrm>
            <a:off x="519113" y="3962400"/>
            <a:ext cx="8318500" cy="2438400"/>
          </a:xfrm>
        </p:spPr>
        <p:txBody>
          <a:bodyPr/>
          <a:lstStyle/>
          <a:p>
            <a:pPr>
              <a:buFont typeface="Arial" charset="0"/>
              <a:buChar char="•"/>
            </a:pPr>
            <a:r>
              <a:rPr lang="en-US" smtClean="0"/>
              <a:t>Use </a:t>
            </a:r>
            <a:r>
              <a:rPr lang="en-US"/>
              <a:t>a for loop to iterate </a:t>
            </a:r>
            <a:r>
              <a:rPr lang="en-US" smtClean="0"/>
              <a:t/>
            </a:r>
            <a:br>
              <a:rPr lang="en-US" smtClean="0"/>
            </a:br>
            <a:r>
              <a:rPr lang="en-US" smtClean="0"/>
              <a:t>through </a:t>
            </a:r>
            <a:r>
              <a:rPr lang="en-US"/>
              <a:t>the result </a:t>
            </a:r>
            <a:r>
              <a:rPr lang="en-US" smtClean="0"/>
              <a:t>set</a:t>
            </a:r>
          </a:p>
          <a:p>
            <a:r>
              <a:rPr lang="en-US" smtClean="0"/>
              <a:t>Lines 7-9:  fetches the </a:t>
            </a:r>
            <a:br>
              <a:rPr lang="en-US" smtClean="0"/>
            </a:br>
            <a:r>
              <a:rPr lang="en-US" smtClean="0"/>
              <a:t>result objects</a:t>
            </a:r>
          </a:p>
          <a:p>
            <a:r>
              <a:rPr lang="en-US" smtClean="0"/>
              <a:t>Line 10: prints to console</a:t>
            </a:r>
          </a:p>
        </p:txBody>
      </p:sp>
      <p:sp>
        <p:nvSpPr>
          <p:cNvPr id="6" name="Rectangle 1"/>
          <p:cNvSpPr>
            <a:spLocks noChangeArrowheads="1"/>
          </p:cNvSpPr>
          <p:nvPr/>
        </p:nvSpPr>
        <p:spPr bwMode="auto">
          <a:xfrm>
            <a:off x="304799"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7</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9  }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print(output)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pic>
        <p:nvPicPr>
          <p:cNvPr id="8"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08941" y="4979670"/>
            <a:ext cx="2895600" cy="134493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Stan Newton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William Weeks</a:t>
            </a:r>
          </a:p>
          <a:p>
            <a:r>
              <a:rPr lang="en-US" sz="1600" b="1">
                <a:solidFill>
                  <a:schemeClr val="bg1"/>
                </a:solidFill>
                <a:latin typeface="Courier New" pitchFamily="49" charset="0"/>
                <a:cs typeface="Courier New" pitchFamily="49" charset="0"/>
              </a:rPr>
              <a:t>William </a:t>
            </a:r>
            <a:r>
              <a:rPr lang="en-US" sz="1600" b="1" err="1">
                <a:solidFill>
                  <a:schemeClr val="bg1"/>
                </a:solidFill>
                <a:latin typeface="Courier New" pitchFamily="49" charset="0"/>
                <a:cs typeface="Courier New" pitchFamily="49" charset="0"/>
              </a:rPr>
              <a:t>William</a:t>
            </a:r>
            <a:endParaRPr lang="en-US" sz="1600" b="1" smtClean="0">
              <a:solidFill>
                <a:schemeClr val="bg1"/>
              </a:solidFill>
              <a:latin typeface="Courier New" pitchFamily="49" charset="0"/>
              <a:cs typeface="Courier New" pitchFamily="49" charset="0"/>
            </a:endParaRPr>
          </a:p>
        </p:txBody>
      </p:sp>
      <p:cxnSp>
        <p:nvCxnSpPr>
          <p:cNvPr id="12" name="Straight Arrow Connector 1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Connector 12"/>
          <p:cNvCxnSpPr/>
          <p:nvPr/>
        </p:nvCxnSpPr>
        <p:spPr bwMode="auto">
          <a:xfrm>
            <a:off x="23812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7602093"/>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9191E0-8E0C-4E48-88F3-286CAEE6E12C}"/>
</file>

<file path=customXml/itemProps2.xml><?xml version="1.0" encoding="utf-8"?>
<ds:datastoreItem xmlns:ds="http://schemas.openxmlformats.org/officeDocument/2006/customXml" ds:itemID="{FCC48CF3-4562-4F96-98AB-CF035E7F792E}"/>
</file>

<file path=customXml/itemProps3.xml><?xml version="1.0" encoding="utf-8"?>
<ds:datastoreItem xmlns:ds="http://schemas.openxmlformats.org/officeDocument/2006/customXml" ds:itemID="{25472DAB-72C6-416A-83DD-70BC9C08B24D}"/>
</file>

<file path=docProps/app.xml><?xml version="1.0" encoding="utf-8"?>
<Properties xmlns="http://schemas.openxmlformats.org/officeDocument/2006/extended-properties" xmlns:vt="http://schemas.openxmlformats.org/officeDocument/2006/docPropsVTypes">
  <Template>Emerald_Template</Template>
  <TotalTime>3875</TotalTime>
  <Words>2433</Words>
  <Application>Microsoft Office PowerPoint</Application>
  <PresentationFormat>On-screen Show (4:3)</PresentationFormat>
  <Paragraphs>393</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Gosu Queries</vt:lpstr>
      <vt:lpstr>PowerPoint Presentation</vt:lpstr>
      <vt:lpstr>PowerPoint Presentation</vt:lpstr>
      <vt:lpstr>Gosu queries</vt:lpstr>
      <vt:lpstr>Objects for querying database</vt:lpstr>
      <vt:lpstr>Steps to execute a basic query</vt:lpstr>
      <vt:lpstr>Step 1: Create the query object</vt:lpstr>
      <vt:lpstr>Step 2: Create the results object</vt:lpstr>
      <vt:lpstr>Step 3: Process results</vt:lpstr>
      <vt:lpstr>Viewing approximation of SQL query</vt:lpstr>
      <vt:lpstr>PowerPoint Presentation</vt:lpstr>
      <vt:lpstr>Restricting queries: compare() method</vt:lpstr>
      <vt:lpstr>Compare() method syntax</vt:lpstr>
      <vt:lpstr>Feature literals for property reference</vt:lpstr>
      <vt:lpstr>compare() method examples (1)</vt:lpstr>
      <vt:lpstr>compare() method examples (2)</vt:lpstr>
      <vt:lpstr>Null values for query restrictions</vt:lpstr>
      <vt:lpstr>Multiple restrictions ANDed together</vt:lpstr>
      <vt:lpstr>Multiple restrictions ORed together</vt:lpstr>
      <vt:lpstr>Additional restriction options</vt:lpstr>
      <vt:lpstr>PowerPoint Presentation</vt:lpstr>
      <vt:lpstr>Counting results</vt:lpstr>
      <vt:lpstr>Sorting results</vt:lpstr>
      <vt:lpstr>Querying for one result</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dc:title>
  <dc:subject>Gosu Queries</dc:subject>
  <dc:creator>Seth Luersen</dc:creator>
  <cp:keywords>Emerald;Configuration Fundamentals;Gosu</cp:keywords>
  <cp:lastModifiedBy>Guidewire Education</cp:lastModifiedBy>
  <cp:revision>158</cp:revision>
  <dcterms:created xsi:type="dcterms:W3CDTF">2013-09-11T16:59:43Z</dcterms:created>
  <dcterms:modified xsi:type="dcterms:W3CDTF">2014-08-29T23:55:13Z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0x0101008CB57B5F54F4DA48B31C4943C8567926</vt:lpwstr>
  </property>
</Properties>
</file>