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63" r:id="rId4"/>
  </p:sldMasterIdLst>
  <p:notesMasterIdLst>
    <p:notesMasterId r:id="rId55"/>
  </p:notesMasterIdLst>
  <p:handoutMasterIdLst>
    <p:handoutMasterId r:id="rId56"/>
  </p:handoutMasterIdLst>
  <p:sldIdLst>
    <p:sldId id="256" r:id="rId5"/>
    <p:sldId id="257" r:id="rId6"/>
    <p:sldId id="263" r:id="rId7"/>
    <p:sldId id="268" r:id="rId8"/>
    <p:sldId id="290" r:id="rId9"/>
    <p:sldId id="291" r:id="rId10"/>
    <p:sldId id="269" r:id="rId11"/>
    <p:sldId id="270" r:id="rId12"/>
    <p:sldId id="271" r:id="rId13"/>
    <p:sldId id="272" r:id="rId14"/>
    <p:sldId id="302" r:id="rId15"/>
    <p:sldId id="274" r:id="rId16"/>
    <p:sldId id="300" r:id="rId17"/>
    <p:sldId id="275" r:id="rId18"/>
    <p:sldId id="276" r:id="rId19"/>
    <p:sldId id="277" r:id="rId20"/>
    <p:sldId id="267" r:id="rId21"/>
    <p:sldId id="280" r:id="rId22"/>
    <p:sldId id="281" r:id="rId23"/>
    <p:sldId id="282" r:id="rId24"/>
    <p:sldId id="283" r:id="rId25"/>
    <p:sldId id="284" r:id="rId26"/>
    <p:sldId id="321" r:id="rId27"/>
    <p:sldId id="322" r:id="rId28"/>
    <p:sldId id="297" r:id="rId29"/>
    <p:sldId id="299" r:id="rId30"/>
    <p:sldId id="303" r:id="rId31"/>
    <p:sldId id="265"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258" r:id="rId47"/>
    <p:sldId id="259" r:id="rId48"/>
    <p:sldId id="318" r:id="rId49"/>
    <p:sldId id="288" r:id="rId50"/>
    <p:sldId id="320" r:id="rId51"/>
    <p:sldId id="260" r:id="rId52"/>
    <p:sldId id="261" r:id="rId53"/>
    <p:sldId id="26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Basics" id="{514B2465-98C0-4A29-9568-C5362E053076}">
          <p14:sldIdLst>
            <p14:sldId id="263"/>
            <p14:sldId id="268"/>
            <p14:sldId id="290"/>
            <p14:sldId id="291"/>
            <p14:sldId id="269"/>
            <p14:sldId id="270"/>
            <p14:sldId id="271"/>
            <p14:sldId id="272"/>
            <p14:sldId id="302"/>
            <p14:sldId id="274"/>
            <p14:sldId id="300"/>
            <p14:sldId id="275"/>
            <p14:sldId id="276"/>
            <p14:sldId id="277"/>
          </p14:sldIdLst>
        </p14:section>
        <p14:section name="Using" id="{76DCC1D9-1CAA-4B9D-BF53-BEF107C978BF}">
          <p14:sldIdLst>
            <p14:sldId id="267"/>
            <p14:sldId id="280"/>
            <p14:sldId id="281"/>
            <p14:sldId id="282"/>
            <p14:sldId id="283"/>
            <p14:sldId id="284"/>
            <p14:sldId id="321"/>
            <p14:sldId id="322"/>
            <p14:sldId id="297"/>
            <p14:sldId id="299"/>
            <p14:sldId id="303"/>
          </p14:sldIdLst>
        </p14:section>
        <p14:section name="Debugging" id="{1AD777AB-43F2-40A1-A997-33DFCD53AB23}">
          <p14:sldIdLst>
            <p14:sldId id="265"/>
            <p14:sldId id="304"/>
            <p14:sldId id="305"/>
            <p14:sldId id="306"/>
            <p14:sldId id="307"/>
            <p14:sldId id="308"/>
            <p14:sldId id="309"/>
            <p14:sldId id="310"/>
            <p14:sldId id="311"/>
            <p14:sldId id="312"/>
            <p14:sldId id="313"/>
            <p14:sldId id="314"/>
            <p14:sldId id="315"/>
            <p14:sldId id="316"/>
            <p14:sldId id="317"/>
          </p14:sldIdLst>
        </p14:section>
        <p14:section name="Java" id="{0CA6634F-C6FD-4BBA-B04E-9ED03905FDE5}">
          <p14:sldIdLst>
            <p14:sldId id="258"/>
            <p14:sldId id="259"/>
            <p14:sldId id="318"/>
            <p14:sldId id="288"/>
            <p14:sldId id="320"/>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26" autoAdjust="0"/>
    <p:restoredTop sz="65576" autoAdjust="0"/>
  </p:normalViewPr>
  <p:slideViewPr>
    <p:cSldViewPr showGuides="1">
      <p:cViewPr varScale="1">
        <p:scale>
          <a:sx n="45" d="100"/>
          <a:sy n="45" d="100"/>
        </p:scale>
        <p:origin x="1540" y="44"/>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46" d="100"/>
          <a:sy n="46" d="100"/>
        </p:scale>
        <p:origin x="-1710" y="-108"/>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For all enhancement logic, the this keyword represents the object from which the getter, setter, or method is called.</a:t>
            </a:r>
          </a:p>
          <a:p>
            <a:endParaRPr lang="en-US" smtClean="0"/>
          </a:p>
          <a:p>
            <a:r>
              <a:rPr lang="en-US" smtClean="0"/>
              <a:t>In the slide example, </a:t>
            </a:r>
            <a:r>
              <a:rPr lang="en-US" err="1" smtClean="0"/>
              <a:t>ABPersonEnhancement.gsx</a:t>
            </a:r>
            <a:r>
              <a:rPr lang="en-US" smtClean="0"/>
              <a:t> defines the Age getter property.</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739323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the slide</a:t>
            </a:r>
            <a:r>
              <a:rPr lang="en-US" baseline="0" smtClean="0"/>
              <a:t> example, w</a:t>
            </a:r>
            <a:r>
              <a:rPr lang="en-US" smtClean="0"/>
              <a:t>ork is the primary phone typekey for the contact.</a:t>
            </a:r>
            <a:r>
              <a:rPr lang="en-US" baseline="0" smtClean="0"/>
              <a:t> T</a:t>
            </a:r>
            <a:r>
              <a:rPr lang="en-US" smtClean="0"/>
              <a:t>he new number will update the work phone field rather than the cell, fax, or home phone fields. </a:t>
            </a:r>
            <a:r>
              <a:rPr lang="en-US" baseline="0" err="1" smtClean="0"/>
              <a:t>ResetPrimaryPhoneWorksheet.pcf</a:t>
            </a:r>
            <a:r>
              <a:rPr lang="en-US" smtClean="0"/>
              <a:t> contains the setter reference</a:t>
            </a:r>
            <a:r>
              <a:rPr lang="en-US" baseline="0" smtClean="0"/>
              <a:t>.</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006982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 implementation of any Guidewire application will have a small number of setters because of the limiting criteria for </a:t>
            </a:r>
            <a:r>
              <a:rPr lang="en-US"/>
              <a:t>use. </a:t>
            </a:r>
            <a:r>
              <a:rPr lang="en-US" smtClean="0"/>
              <a:t>A </a:t>
            </a:r>
            <a:r>
              <a:rPr lang="en-US"/>
              <a:t>setter is appropriate only when you need to set one or more fields based on a single input value and—if there is a single field to be set—it is a field that cannot be set by simply assigning the input value to the field.</a:t>
            </a:r>
          </a:p>
          <a:p>
            <a:endParaRPr lang="en-US" smtClean="0"/>
          </a:p>
          <a:p>
            <a:r>
              <a:rPr lang="en-US" smtClean="0"/>
              <a:t>Possible use cases for setters could include:</a:t>
            </a:r>
          </a:p>
          <a:p>
            <a:pPr marL="171450" indent="-171450">
              <a:buFont typeface="Arial" pitchFamily="34" charset="0"/>
              <a:buChar char="•"/>
            </a:pPr>
            <a:r>
              <a:rPr lang="en-US" smtClean="0"/>
              <a:t>Adding a value to one field out of several possible fields (such as adding a new phone number to either Work Phone, Home Phone, or Cell Phone).</a:t>
            </a:r>
          </a:p>
          <a:p>
            <a:pPr marL="171450" indent="-171450">
              <a:buFont typeface="Arial" pitchFamily="34" charset="0"/>
              <a:buChar char="•"/>
            </a:pPr>
            <a:r>
              <a:rPr lang="en-US" smtClean="0"/>
              <a:t>Adding an object to an array and making that value the primary object (such as adding a new employee to an ABCompany and making that employee the primary contact).</a:t>
            </a:r>
          </a:p>
          <a:p>
            <a:pPr marL="171450" indent="-171450">
              <a:buFont typeface="Arial" pitchFamily="34" charset="0"/>
              <a:buChar char="•"/>
            </a:pPr>
            <a:r>
              <a:rPr lang="en-US" smtClean="0"/>
              <a:t>Adding a value to a field that must be converted to a different unit (such as receiving a dollar amount in Euros but needing to store that amount as dollars).</a:t>
            </a:r>
          </a:p>
          <a:p>
            <a:pPr marL="171450" indent="-171450">
              <a:buFont typeface="Arial" pitchFamily="34" charset="0"/>
              <a:buChar char="•"/>
            </a:pPr>
            <a:r>
              <a:rPr lang="en-US" smtClean="0"/>
              <a:t>Converting an integer value to a typekey value (such as receiving an integer that represents the number of employees and using that to set a </a:t>
            </a:r>
            <a:r>
              <a:rPr lang="en-US" err="1" smtClean="0"/>
              <a:t>CompanySize</a:t>
            </a:r>
            <a:r>
              <a:rPr lang="en-US" smtClean="0"/>
              <a:t> typekey value which could be: Under 100, 101 to 500, 501 to 1000, Over 1000).</a:t>
            </a:r>
          </a:p>
          <a:p>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784089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For all enhancement logic, the this keyword represents the object from which the getter, setter, or method is called.</a:t>
            </a:r>
          </a:p>
          <a:p>
            <a:endParaRPr lang="en-US" smtClean="0"/>
          </a:p>
          <a:p>
            <a:r>
              <a:rPr lang="en-US" smtClean="0"/>
              <a:t>In</a:t>
            </a:r>
            <a:r>
              <a:rPr lang="en-US" baseline="0" smtClean="0"/>
              <a:t> the slide example, </a:t>
            </a:r>
            <a:r>
              <a:rPr lang="en-US" baseline="0" err="1" smtClean="0"/>
              <a:t>ABPersonEnhancement.gsx</a:t>
            </a:r>
            <a:r>
              <a:rPr lang="en-US" baseline="0" smtClean="0"/>
              <a:t> defines the </a:t>
            </a:r>
            <a:r>
              <a:rPr lang="en-US" baseline="0" err="1" smtClean="0"/>
              <a:t>NewPrimaryPhone</a:t>
            </a:r>
            <a:r>
              <a:rPr lang="en-US" baseline="0" smtClean="0"/>
              <a:t> property.</a:t>
            </a:r>
          </a:p>
          <a:p>
            <a:endParaRPr lang="en-US" baseline="0"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520557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There are two elements that alter data: setters and methods. Each is appropriate under different circumstances.</a:t>
            </a:r>
          </a:p>
          <a:p>
            <a:endParaRPr lang="en-US" smtClean="0"/>
          </a:p>
          <a:p>
            <a:r>
              <a:rPr lang="en-US" smtClean="0"/>
              <a:t>A setter is appropriate when you are making a change to the object, the change "feels like" you are setting a field, a single input value is used to determine how to set the value, and no other objects get changed. An example of a setter is  </a:t>
            </a:r>
            <a:r>
              <a:rPr lang="en-US" err="1" smtClean="0"/>
              <a:t>Contact.PrimaryAddress</a:t>
            </a:r>
            <a:r>
              <a:rPr lang="en-US" smtClean="0"/>
              <a:t>(</a:t>
            </a:r>
            <a:r>
              <a:rPr lang="en-US" err="1" smtClean="0"/>
              <a:t>anAddress</a:t>
            </a:r>
            <a:r>
              <a:rPr lang="en-US" smtClean="0"/>
              <a:t>).  The setter adds </a:t>
            </a:r>
            <a:r>
              <a:rPr lang="en-US" err="1" smtClean="0"/>
              <a:t>anAddress</a:t>
            </a:r>
            <a:r>
              <a:rPr lang="en-US" smtClean="0"/>
              <a:t> to the contact's array of addresses (if necessary) and then sets that address to be the primary address.</a:t>
            </a:r>
          </a:p>
          <a:p>
            <a:endParaRPr lang="en-US" smtClean="0"/>
          </a:p>
          <a:p>
            <a:r>
              <a:rPr lang="en-US" smtClean="0"/>
              <a:t>A method is appropriate when you need to make a change and either the change doesn't feel like you are setting a field, you need multiple parameters, and/or there are changes that include other objects</a:t>
            </a:r>
            <a:r>
              <a:rPr lang="en-US"/>
              <a:t> </a:t>
            </a:r>
            <a:r>
              <a:rPr lang="en-US" smtClean="0"/>
              <a:t> An example of a method is </a:t>
            </a:r>
            <a:r>
              <a:rPr lang="en-US" err="1" smtClean="0"/>
              <a:t>Contact.CreateFraudCase</a:t>
            </a:r>
            <a:r>
              <a:rPr lang="en-US" smtClean="0"/>
              <a:t>(Reason). The method creates an activity associated to the contact and creates a note associated to the activity that includes the Reason in the note body</a:t>
            </a:r>
            <a:r>
              <a:rPr lang="en-US"/>
              <a:t>.</a:t>
            </a: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930698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For all enhancement logic, the this keyword represents the object from which the getter, setter, or method is called.</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a:t>
            </a:r>
            <a:r>
              <a:rPr lang="en-US" baseline="0" smtClean="0"/>
              <a:t> the slide example, </a:t>
            </a:r>
            <a:r>
              <a:rPr lang="en-US" err="1" smtClean="0"/>
              <a:t>ABPersonEnhancement.gsx</a:t>
            </a:r>
            <a:r>
              <a:rPr lang="en-US" baseline="0" smtClean="0"/>
              <a:t> defines the </a:t>
            </a:r>
            <a:r>
              <a:rPr lang="en-US" baseline="0" err="1" smtClean="0"/>
              <a:t>assignDefaultOccupation</a:t>
            </a:r>
            <a:r>
              <a:rPr lang="en-US" baseline="0" smtClean="0"/>
              <a:t>() enhancement method.</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68007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a:t>
            </a:r>
            <a:r>
              <a:rPr lang="en-US" baseline="0" smtClean="0"/>
              <a:t> the slide example, </a:t>
            </a:r>
            <a:r>
              <a:rPr lang="en-US" err="1" smtClean="0"/>
              <a:t>ABContactEnhancement.gsx</a:t>
            </a:r>
            <a:r>
              <a:rPr lang="en-US" baseline="0" smtClean="0"/>
              <a:t> defines the </a:t>
            </a:r>
            <a:r>
              <a:rPr lang="en-US" baseline="0" err="1" smtClean="0"/>
              <a:t>addContactNote</a:t>
            </a:r>
            <a:r>
              <a:rPr lang="en-US" baseline="0" smtClean="0"/>
              <a:t>() enhancement method.</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120271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29356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076131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Guidewire recommends that you create an enhancement in a custom package named after your company.  For example, if you are implementing an application for Acme Insurance, then you would create all custom enhancements in a package named Acme or in sub-packages of an Acme package</a:t>
            </a:r>
            <a:r>
              <a:rPr lang="en-US"/>
              <a:t>.</a:t>
            </a:r>
            <a:endParaRPr lang="en-US" smtClean="0"/>
          </a:p>
          <a:p>
            <a:endParaRPr lang="en-US" smtClean="0"/>
          </a:p>
          <a:p>
            <a:r>
              <a:rPr lang="en-US" smtClean="0"/>
              <a:t>The recommended naming convention for enhancements is &lt;</a:t>
            </a:r>
            <a:r>
              <a:rPr lang="en-US" err="1" smtClean="0"/>
              <a:t>EntityName</a:t>
            </a:r>
            <a:r>
              <a:rPr lang="en-US" smtClean="0"/>
              <a:t>&gt; + &lt;</a:t>
            </a:r>
            <a:r>
              <a:rPr lang="en-US" err="1" smtClean="0"/>
              <a:t>AdditionalTextWhenNeeded</a:t>
            </a:r>
            <a:r>
              <a:rPr lang="en-US" smtClean="0"/>
              <a:t>&gt; + Enhancement. In some cases, you may need to have multiple enhancements for a single entity. </a:t>
            </a:r>
            <a:r>
              <a:rPr lang="en-US"/>
              <a:t>In this case, the &lt;</a:t>
            </a:r>
            <a:r>
              <a:rPr lang="en-US" err="1"/>
              <a:t>AdditionalTextWhenNeeded</a:t>
            </a:r>
            <a:r>
              <a:rPr lang="en-US"/>
              <a:t>&gt; should be used to clarify the difference between the enhancements</a:t>
            </a:r>
            <a:r>
              <a:rPr lang="en-US" smtClean="0"/>
              <a:t>.</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96898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2114263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recommended capitalization convention for properties is to use Pascal Case. In Pascal</a:t>
            </a:r>
            <a:r>
              <a:rPr lang="en-US" baseline="0" smtClean="0"/>
              <a:t> Case, </a:t>
            </a:r>
            <a:r>
              <a:rPr lang="en-US" sz="1200" b="0" i="0" kern="1200" smtClean="0">
                <a:solidFill>
                  <a:schemeClr val="tx1"/>
                </a:solidFill>
                <a:effectLst/>
                <a:latin typeface="Arial" pitchFamily="34" charset="0"/>
                <a:ea typeface="+mn-ea"/>
                <a:cs typeface="Arial" pitchFamily="34" charset="0"/>
              </a:rPr>
              <a:t>the first letter in the identifier and the first letter of each subsequent concatenated word are capitalized. </a:t>
            </a:r>
          </a:p>
          <a:p>
            <a:endParaRPr lang="en-US" smtClean="0"/>
          </a:p>
          <a:p>
            <a:r>
              <a:rPr lang="en-US" smtClean="0"/>
              <a:t>You can precede the property keyword with one or more modifier keywords. Guidewire modifiers include public and private, which are access modifiers. A property is public by default, meaning that it can be referenced from anywhere in a Guidewire application that uses Gosu. </a:t>
            </a:r>
          </a:p>
          <a:p>
            <a:endParaRPr lang="en-US"/>
          </a:p>
          <a:p>
            <a:r>
              <a:rPr lang="en-US" smtClean="0"/>
              <a:t>In contrast, a private property can be referenced only within the library in which it is defined. Because the public keyword is optional, it has been omitted in the slide example.</a:t>
            </a:r>
          </a:p>
          <a:p>
            <a:endParaRPr lang="en-US" smtClean="0"/>
          </a:p>
          <a:p>
            <a:r>
              <a:rPr lang="en-US" smtClean="0"/>
              <a:t>For more information about modifiers, see the Gosu Reference Guide.</a:t>
            </a:r>
          </a:p>
          <a:p>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349844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recommended capitalization convention for properties is to use Pascal Case. In Pascal Case, the first letter in the identifier and the first letter of each subsequent concatenated word are capitalized. </a:t>
            </a:r>
          </a:p>
          <a:p>
            <a:endParaRPr lang="en-US"/>
          </a:p>
          <a:p>
            <a:r>
              <a:rPr lang="en-US"/>
              <a:t>You can precede the property keyword with one or more modifier keywords. Guidewire modifiers include public and private, which are access modifiers. A property is public by default, meaning that it can be referenced from anywhere in a Guidewire application that uses Gosu. </a:t>
            </a:r>
          </a:p>
          <a:p>
            <a:endParaRPr lang="en-US"/>
          </a:p>
          <a:p>
            <a:r>
              <a:rPr lang="en-US"/>
              <a:t>In contrast, a private property can be referenced only within the library in which it is defined. </a:t>
            </a:r>
            <a:r>
              <a:rPr lang="en-US" smtClean="0"/>
              <a:t>Because </a:t>
            </a:r>
            <a:r>
              <a:rPr lang="en-US"/>
              <a:t>the public keyword is optional, it has been omitted in the slide example.</a:t>
            </a:r>
          </a:p>
          <a:p>
            <a:endParaRPr lang="en-US" smtClean="0"/>
          </a:p>
          <a:p>
            <a:r>
              <a:rPr lang="en-US" smtClean="0"/>
              <a:t>For more information about modifiers, see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885862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recommended capitalization convention for methods is to use Camel Case.</a:t>
            </a:r>
            <a:r>
              <a:rPr lang="en-US" baseline="0" smtClean="0"/>
              <a:t> In Camel Case, t</a:t>
            </a:r>
            <a:r>
              <a:rPr lang="en-US" sz="1200" b="0" i="0" kern="1200" smtClean="0">
                <a:solidFill>
                  <a:schemeClr val="tx1"/>
                </a:solidFill>
                <a:effectLst/>
                <a:latin typeface="Arial" pitchFamily="34" charset="0"/>
                <a:ea typeface="+mn-ea"/>
                <a:cs typeface="Arial" pitchFamily="34" charset="0"/>
              </a:rPr>
              <a:t>he first letter of an identifier is lowercase and the first letter of each subsequent concatenated word is capitalized. Examples include </a:t>
            </a:r>
            <a:r>
              <a:rPr lang="en-US" err="1" smtClean="0"/>
              <a:t>popupButtonText</a:t>
            </a:r>
            <a:r>
              <a:rPr lang="en-US" smtClean="0"/>
              <a:t>, </a:t>
            </a:r>
            <a:r>
              <a:rPr lang="en-US" err="1" smtClean="0"/>
              <a:t>calculateAvailability</a:t>
            </a:r>
            <a:r>
              <a:rPr lang="en-US" smtClean="0"/>
              <a:t>, or </a:t>
            </a:r>
            <a:r>
              <a:rPr lang="en-US" err="1" smtClean="0"/>
              <a:t>assignToNextAvailableUser</a:t>
            </a:r>
            <a:r>
              <a:rPr lang="en-US" smtClean="0"/>
              <a:t>.</a:t>
            </a:r>
          </a:p>
          <a:p>
            <a:endParaRPr lang="en-US" smtClean="0"/>
          </a:p>
          <a:p>
            <a:r>
              <a:rPr lang="en-US" smtClean="0"/>
              <a:t>A method can return any type of value available in Gosu, including</a:t>
            </a:r>
            <a:r>
              <a:rPr lang="en-US" baseline="0" smtClean="0"/>
              <a:t> </a:t>
            </a:r>
            <a:r>
              <a:rPr lang="en-US" smtClean="0"/>
              <a:t>Boolean, String, and Integer.</a:t>
            </a:r>
          </a:p>
          <a:p>
            <a:endParaRPr lang="en-US" smtClean="0"/>
          </a:p>
          <a:p>
            <a:r>
              <a:rPr lang="en-US" smtClean="0"/>
              <a:t>Like the property keyword, you can precede the function keyword with one or more modifier keywords. Guidewire modifiers include public and private, which are access modifiers. A method is public by default, meaning that it can be referenced from anywhere in a Guidewire application that uses Gosu. </a:t>
            </a:r>
          </a:p>
          <a:p>
            <a:endParaRPr lang="en-US" smtClean="0"/>
          </a:p>
          <a:p>
            <a:r>
              <a:rPr lang="en-US" smtClean="0"/>
              <a:t>In object-oriented languages such as Gosu, you can create overload a method in the same class. Overloading means creating multiple methods with the same name and the same return type, but each method signature has a different number of input parameters and/or different data types.</a:t>
            </a:r>
          </a:p>
          <a:p>
            <a:endParaRPr lang="en-US" smtClean="0"/>
          </a:p>
          <a:p>
            <a:r>
              <a:rPr lang="en-US" smtClean="0"/>
              <a:t>If editing a base entity enhancement, only to create new methods. Do not to overload existing methods that exist already within the application.</a:t>
            </a:r>
          </a:p>
          <a:p>
            <a:endParaRPr lang="en-US"/>
          </a:p>
          <a:p>
            <a:endParaRPr lang="en-US" smtClean="0"/>
          </a:p>
          <a:p>
            <a:endParaRPr lang="en-US" smtClean="0"/>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800110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can</a:t>
            </a:r>
            <a:r>
              <a:rPr lang="en-US" baseline="0" smtClean="0"/>
              <a:t> deploy new and modified enhancements when the s</a:t>
            </a:r>
            <a:r>
              <a:rPr lang="en-US" smtClean="0"/>
              <a:t>erver is running in run or debug server process.</a:t>
            </a:r>
            <a:r>
              <a:rPr lang="en-US" baseline="0" smtClean="0"/>
              <a:t> </a:t>
            </a:r>
            <a:r>
              <a:rPr lang="en-US" smtClean="0"/>
              <a:t>If the enhancement exists in a new package, then you</a:t>
            </a:r>
            <a:r>
              <a:rPr lang="en-US" baseline="0" smtClean="0"/>
              <a:t> must restart the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If your modified</a:t>
            </a:r>
            <a:r>
              <a:rPr lang="en-US" baseline="0" smtClean="0"/>
              <a:t> enhancement (.gsx) contains a new displaykey, then you will also need to reload PCF files using ALT+SHIFT+L, the Guidewire API and/or internal server tools.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Entity enhancement elements are referenced using the same syntax as base application entity elements. In the slide example, </a:t>
            </a:r>
            <a:r>
              <a:rPr lang="en-US" err="1" smtClean="0"/>
              <a:t>ABPersonEnhancement.gsx</a:t>
            </a:r>
            <a:r>
              <a:rPr lang="en-US" smtClean="0"/>
              <a:t> defines the Age property.  The getter calculates</a:t>
            </a:r>
            <a:r>
              <a:rPr lang="en-US" baseline="0" smtClean="0"/>
              <a:t> the age using the date of birth date value.</a:t>
            </a: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1065505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Entity enhancement elements are referenced using the same syntax as base application entity elements. In the slide example, </a:t>
            </a:r>
            <a:r>
              <a:rPr lang="en-US" err="1" smtClean="0"/>
              <a:t>ABPersonEnhancement.gsx</a:t>
            </a:r>
            <a:r>
              <a:rPr lang="en-US" smtClean="0"/>
              <a:t> defines the </a:t>
            </a:r>
            <a:r>
              <a:rPr lang="en-US" err="1" smtClean="0"/>
              <a:t>NewPrimaryPhone</a:t>
            </a:r>
            <a:r>
              <a:rPr lang="en-US" smtClean="0"/>
              <a:t> setter</a:t>
            </a:r>
            <a:r>
              <a:rPr lang="en-US" baseline="0" smtClean="0"/>
              <a:t> enhancement</a:t>
            </a:r>
            <a:r>
              <a:rPr lang="en-US" smtClean="0"/>
              <a:t> property. The setter updates the number per the type </a:t>
            </a:r>
            <a:r>
              <a:rPr lang="en-US" err="1" smtClean="0"/>
              <a:t>PrimaryPhone</a:t>
            </a:r>
            <a:r>
              <a:rPr lang="en-US" smtClean="0"/>
              <a:t> type key prior to committing the data to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109470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Entity enhancement elements are referenced using the same syntax as base application entity elements.  The </a:t>
            </a:r>
            <a:r>
              <a:rPr lang="en-US" err="1" smtClean="0"/>
              <a:t>addContactNote</a:t>
            </a:r>
            <a:r>
              <a:rPr lang="en-US" smtClean="0"/>
              <a:t> method is used to create a new, empty contact note related to anABContact.   You can find the method referenced in </a:t>
            </a:r>
            <a:r>
              <a:rPr lang="en-US" err="1" smtClean="0"/>
              <a:t>ContactNoteWorksheet.pcf</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455293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108980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3454031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950493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Because you can step through lines, you normally need only one breakpoint for each section of code you want to investigate.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3345331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can set a breakpoint by clicking in gutter for the given</a:t>
            </a:r>
            <a:r>
              <a:rPr lang="en-US" baseline="0" smtClean="0"/>
              <a:t> line in the editor. You can also select the line and then select Main menu</a:t>
            </a:r>
            <a:r>
              <a:rPr lang="en-US" smtClean="0"/>
              <a:t> </a:t>
            </a:r>
            <a:r>
              <a:rPr lang="en-US" smtClean="0">
                <a:sym typeface="Wingdings" pitchFamily="2" charset="2"/>
              </a:rPr>
              <a:t> </a:t>
            </a:r>
            <a:r>
              <a:rPr lang="en-US" baseline="0" smtClean="0"/>
              <a:t>Run</a:t>
            </a:r>
            <a:r>
              <a:rPr lang="en-US" smtClean="0"/>
              <a:t> </a:t>
            </a:r>
            <a:r>
              <a:rPr lang="en-US" smtClean="0">
                <a:sym typeface="Wingdings" pitchFamily="2" charset="2"/>
              </a:rPr>
              <a:t> </a:t>
            </a:r>
            <a:r>
              <a:rPr lang="en-US" baseline="0" smtClean="0"/>
              <a:t>Toggle Line Breakpoint or use the CTRL+F8 keystroke.</a:t>
            </a:r>
          </a:p>
          <a:p>
            <a:endParaRPr lang="en-US" smtClean="0"/>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345331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addition to CTRL+SHIFT+F8, right-clicking on the breakpoint also displays a menu with choices to Edit, Disable, Remove, or View Breakpoints. In the slide example, the View Breakpoints dialog shows all the breakpoint options. </a:t>
            </a:r>
          </a:p>
          <a:p>
            <a:endParaRPr lang="en-US" smtClean="0"/>
          </a:p>
          <a:p>
            <a:r>
              <a:rPr lang="en-US" smtClean="0"/>
              <a:t>The Breakpoint options dialog allows you to review all breakpoints.  In the Toolbar, you can add a breakpoint, remove a breakpoint, display breakpoints under their respective packages rather than under their types,  display breakpoints under their respective classes, and display breakpoints under their respective files. There are various Breakpoint options to set.  You can enable a suspend policy for a breakpoint. For example, for a Thread policy the thread where the breakpoint is hit is suspended. You can also specify a condition in either Gosu or Java. You can also specify actions, such as logging the evaluated expression.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583285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To debug the server, select </a:t>
            </a:r>
            <a:r>
              <a:rPr lang="en-US" smtClean="0"/>
              <a:t>Main menu </a:t>
            </a:r>
            <a:r>
              <a:rPr lang="en-US" smtClean="0">
                <a:sym typeface="Wingdings"/>
              </a:rPr>
              <a:t></a:t>
            </a:r>
            <a:r>
              <a:rPr lang="en-US" smtClean="0"/>
              <a:t> Run </a:t>
            </a:r>
            <a:r>
              <a:rPr lang="en-US" smtClean="0">
                <a:sym typeface="Wingdings"/>
              </a:rPr>
              <a:t></a:t>
            </a:r>
            <a:r>
              <a:rPr lang="en-US" smtClean="0"/>
              <a:t> Debug 'Server'</a:t>
            </a:r>
            <a:r>
              <a:rPr lang="en-US" baseline="0" smtClean="0"/>
              <a:t> or Main menu </a:t>
            </a:r>
            <a:r>
              <a:rPr lang="en-US" smtClean="0">
                <a:sym typeface="Wingdings"/>
              </a:rPr>
              <a:t></a:t>
            </a:r>
            <a:r>
              <a:rPr lang="en-US" smtClean="0"/>
              <a:t> Run </a:t>
            </a:r>
            <a:r>
              <a:rPr lang="en-US" smtClean="0">
                <a:sym typeface="Wingdings"/>
              </a:rPr>
              <a:t></a:t>
            </a:r>
            <a:r>
              <a:rPr lang="en-US" smtClean="0"/>
              <a:t> Debug… </a:t>
            </a:r>
            <a:r>
              <a:rPr lang="en-US" smtClean="0">
                <a:sym typeface="Wingdings"/>
              </a:rPr>
              <a:t> </a:t>
            </a:r>
            <a:r>
              <a:rPr lang="en-US" smtClean="0"/>
              <a:t>Server.  In the Debug tools window, confirm</a:t>
            </a:r>
            <a:r>
              <a:rPr lang="en-US" baseline="0" smtClean="0"/>
              <a:t> that the application is running and is ready (***** </a:t>
            </a:r>
            <a:r>
              <a:rPr lang="en-US" baseline="0" err="1" smtClean="0"/>
              <a:t>AppName</a:t>
            </a:r>
            <a:r>
              <a:rPr lang="en-US" baseline="0" smtClean="0"/>
              <a:t> ready *****).  </a:t>
            </a:r>
            <a:endParaRPr lang="en-US"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3454031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debugger enables you to execute your application step by step, examine program information related to variables, watches, or threads, and change your program without leaving Guidewire Studio. </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4239853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 hit</a:t>
            </a:r>
            <a:r>
              <a:rPr lang="en-US" baseline="0" smtClean="0"/>
              <a:t> breakpoints, you must run the application in a debug 'server'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Because you can step through lines, you normally need only one breakpoint for each section of code you want to investigate. There is no advantage to having breakpoints on multiple consecutive lines because the first breakpoint suspends normal execution and normal execution does not resume until you request it to.</a:t>
            </a:r>
          </a:p>
          <a:p>
            <a:endParaRPr lang="en-US" smtClean="0"/>
          </a:p>
          <a:p>
            <a:r>
              <a:rPr lang="en-US" smtClean="0"/>
              <a:t>The Frame tab lists the object passed to the code (for enhancements, this is the root entity</a:t>
            </a:r>
            <a:r>
              <a:rPr lang="en-US" baseline="0" smtClean="0"/>
              <a:t> or class</a:t>
            </a:r>
            <a:r>
              <a:rPr lang="en-US" smtClean="0"/>
              <a:t>). Variable values at the breakpoint are visible in the Variables window. Frames shows the sequence of actions executed until the breakpoint.</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2153649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the debugger pauses execution, you can step through the code in one of several ways. The most basic is to </a:t>
            </a:r>
            <a:r>
              <a:rPr lang="en-US" baseline="0" smtClean="0"/>
              <a:t>stepping through code one line at a time</a:t>
            </a:r>
            <a:r>
              <a:rPr lang="en-US" smtClean="0"/>
              <a:t> using </a:t>
            </a:r>
            <a:r>
              <a:rPr lang="en-US" baseline="0" smtClean="0"/>
              <a:t>Step Over (F8). </a:t>
            </a: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When the</a:t>
            </a:r>
            <a:r>
              <a:rPr lang="en-US" baseline="0" smtClean="0"/>
              <a:t> Debug 'Server' process hits a breakpoint in Gosu code, the debugger suspends the normal execution of code </a:t>
            </a:r>
            <a:r>
              <a:rPr lang="en-US" smtClean="0"/>
              <a:t>until you resume it. When you resume the debugger,</a:t>
            </a:r>
            <a:r>
              <a:rPr lang="en-US" baseline="0" smtClean="0"/>
              <a:t> code executes as normal until the debugger hits another breakpoint.</a:t>
            </a: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1558966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Frames pane enables you to gain access to the list of threads running in your application, export threads to a text file, and customize the thread presentation. </a:t>
            </a:r>
          </a:p>
          <a:p>
            <a:endParaRPr lang="en-US" smtClean="0"/>
          </a:p>
          <a:p>
            <a:r>
              <a:rPr lang="en-US" smtClean="0"/>
              <a:t>For each thread, you can view the stack frame, examine frames, navigate between frames, and automatically jump to the source code of a frame in the editor. </a:t>
            </a:r>
          </a:p>
          <a:p>
            <a:endParaRPr lang="en-US" smtClean="0"/>
          </a:p>
          <a:p>
            <a:r>
              <a:rPr lang="en-US" smtClean="0"/>
              <a:t>A thread can be chosen via a thread selector drop-down list on top of the pane. The status and type of a thread is indicated by the special icon and textual note next to the thread's name.</a:t>
            </a:r>
          </a:p>
          <a:p>
            <a:endParaRPr lang="en-US" smtClean="0"/>
          </a:p>
          <a:p>
            <a:r>
              <a:rPr lang="en-US" smtClean="0"/>
              <a:t>To examine the values stored in a frame, use the Variables pane of the Debug tool window.</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3695713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a stack frame is selected in the Frames pane, the Variables pane displays all the data within its scope (method parameters, local and instance variables). </a:t>
            </a:r>
            <a:r>
              <a:rPr lang="en-US" sz="1200" b="0" i="0" kern="1200" smtClean="0">
                <a:solidFill>
                  <a:schemeClr val="tx1"/>
                </a:solidFill>
                <a:effectLst/>
                <a:latin typeface="Arial" pitchFamily="34" charset="0"/>
                <a:ea typeface="+mn-ea"/>
                <a:cs typeface="Arial" pitchFamily="34" charset="0"/>
              </a:rPr>
              <a:t>In the variables pane you can set labels for the objects, inspect objects, evaluate expressions, add variables to watches and more. You can examine s</a:t>
            </a:r>
            <a:r>
              <a:rPr lang="en-US" smtClean="0"/>
              <a:t>tatic variables, fields, arrays, primitive types, and objects.</a:t>
            </a:r>
          </a:p>
          <a:p>
            <a:endParaRPr lang="en-US"/>
          </a:p>
          <a:p>
            <a:r>
              <a:rPr lang="en-US"/>
              <a:t>Enable Enhance Entities Visualization in Guidewire Studio to view all entity properties. In Project Settings, in IDE Settings, select Guidewire  Studio. Then, in </a:t>
            </a:r>
            <a:r>
              <a:rPr lang="en-US">
                <a:sym typeface="Wingdings"/>
              </a:rPr>
              <a:t>Debugger Settings, check the </a:t>
            </a:r>
            <a:r>
              <a:rPr lang="en-US"/>
              <a:t>Enhance Entities Visualization checkbox.  </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369571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Guidewire types that can be enhanced include entities, classes, PCF files, permissions, SOAP entities, and </a:t>
            </a:r>
            <a:r>
              <a:rPr lang="en-US" dirty="0" err="1" smtClean="0"/>
              <a:t>typekeys</a:t>
            </a:r>
            <a:r>
              <a:rPr lang="en-US" dirty="0" smtClean="0"/>
              <a:t>.</a:t>
            </a:r>
          </a:p>
          <a:p>
            <a:pPr eaLnBrk="1" hangingPunct="1"/>
            <a:endParaRPr lang="en-US" dirty="0" smtClean="0"/>
          </a:p>
          <a:p>
            <a:pPr eaLnBrk="1" hangingPunct="1"/>
            <a:r>
              <a:rPr lang="en-US" dirty="0" err="1" smtClean="0"/>
              <a:t>Gosu</a:t>
            </a:r>
            <a:r>
              <a:rPr lang="en-US" dirty="0" smtClean="0"/>
              <a:t> enhancements can also be used to enhance types where sub-classing is impractical or not possible.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7520606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0" i="0" kern="1200" dirty="0" smtClean="0">
                <a:solidFill>
                  <a:schemeClr val="tx1"/>
                </a:solidFill>
                <a:effectLst/>
                <a:latin typeface="Arial" pitchFamily="34" charset="0"/>
                <a:ea typeface="+mn-ea"/>
                <a:cs typeface="Arial" pitchFamily="34" charset="0"/>
              </a:rPr>
              <a:t>In the Watches pane you can evaluate any number of variables or expressions in the context of the current stack frame. The values are updated with each step through the application and become visible every time the application is suspended. </a:t>
            </a:r>
          </a:p>
          <a:p>
            <a:pPr eaLnBrk="1" hangingPunct="1"/>
            <a:endParaRPr lang="en-US" dirty="0"/>
          </a:p>
          <a:p>
            <a:pPr eaLnBrk="1" hangingPunct="1"/>
            <a:r>
              <a:rPr lang="en-US" dirty="0" smtClean="0"/>
              <a:t>Th</a:t>
            </a:r>
            <a:r>
              <a:rPr lang="en-US" baseline="0" dirty="0" smtClean="0"/>
              <a:t>e easiest way to populate the Watches pane is to run the code to a desired point, then drag the object or property from the variables to the Watches pane.</a:t>
            </a:r>
          </a:p>
          <a:p>
            <a:pPr eaLnBrk="1" hangingPunct="1"/>
            <a:endParaRPr lang="en-US" baseline="0" dirty="0" smtClean="0"/>
          </a:p>
          <a:p>
            <a:pPr eaLnBrk="1" hangingPunct="1"/>
            <a:r>
              <a:rPr lang="en-US" b="1" baseline="0" dirty="0" smtClean="0"/>
              <a:t>IMPORTANT: </a:t>
            </a:r>
            <a:r>
              <a:rPr lang="en-US" baseline="0" dirty="0" smtClean="0"/>
              <a:t>The default language for the Watches panel is Java.  To change the language to Gosu, when debugging at a breakpoint, open the Evaluate Expressions dialog (ALT+F8</a:t>
            </a:r>
            <a:r>
              <a:rPr lang="en-US" dirty="0" smtClean="0"/>
              <a:t> or click the Evaluate Expressions icon in the Debugger toolbar).</a:t>
            </a:r>
            <a:r>
              <a:rPr lang="en-US" baseline="0" dirty="0" smtClean="0"/>
              <a:t> In the Expression field, click the Java icon, then select Gosu in the Choose Language context menu. Click Evaluate and Close.  Now, you will be able to add a Watch in the Watches pane that is in the Gosu language.</a:t>
            </a:r>
            <a:endParaRPr lang="en-US" dirty="0" smtClean="0"/>
          </a:p>
          <a:p>
            <a:endParaRPr lang="en-US" dirty="0" smtClean="0"/>
          </a:p>
          <a:p>
            <a:pPr eaLnBrk="1" hangingPunct="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p14="http://schemas.microsoft.com/office/powerpoint/2010/main" val="3695713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30743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27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p14="http://schemas.microsoft.com/office/powerpoint/2010/main" val="2607809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call static methods directly from the class itself</a:t>
            </a:r>
            <a:r>
              <a:rPr lang="en-US" baseline="0" smtClean="0"/>
              <a:t> </a:t>
            </a:r>
            <a:r>
              <a:rPr lang="en-US" smtClean="0"/>
              <a:t>as opposed to creating an instance of the class.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Tree>
    <p:extLst>
      <p:ext uri="{BB962C8B-B14F-4D97-AF65-F5344CB8AC3E}">
        <p14:creationId xmlns:p14="http://schemas.microsoft.com/office/powerpoint/2010/main" val="1773120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that you create an enhancement in a custom package named after your company.  For example, if you are implementing an application for Acme Insurance, then you would create all custom enhancements in a package named Acme or in sub-packages of an Acme package.</a:t>
            </a:r>
          </a:p>
          <a:p>
            <a:endParaRPr lang="en-US" dirty="0" smtClean="0"/>
          </a:p>
          <a:p>
            <a:r>
              <a:rPr lang="en-US" dirty="0" smtClean="0"/>
              <a:t>The recommended naming convention for Java Enhancements is &lt;</a:t>
            </a:r>
            <a:r>
              <a:rPr lang="en-US" dirty="0" err="1" smtClean="0"/>
              <a:t>TypeName</a:t>
            </a:r>
            <a:r>
              <a:rPr lang="en-US" dirty="0" smtClean="0"/>
              <a:t>&gt; + &lt;</a:t>
            </a:r>
            <a:r>
              <a:rPr lang="en-US" dirty="0" err="1" smtClean="0"/>
              <a:t>AdditionalTextWhenNeeded</a:t>
            </a:r>
            <a:r>
              <a:rPr lang="en-US" dirty="0" smtClean="0"/>
              <a:t>&gt; + Enhancement. In some cases, you may need to have multiple enhancements for a single class. In this case, the &lt;</a:t>
            </a:r>
            <a:r>
              <a:rPr lang="en-US" dirty="0" err="1" smtClean="0"/>
              <a:t>AdditionalTextWhenNeeded</a:t>
            </a:r>
            <a:r>
              <a:rPr lang="en-US" dirty="0" smtClean="0"/>
              <a:t>&gt; should be used to clarify the difference between the enhancements.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a:p>
        </p:txBody>
      </p:sp>
    </p:spTree>
    <p:extLst>
      <p:ext uri="{BB962C8B-B14F-4D97-AF65-F5344CB8AC3E}">
        <p14:creationId xmlns:p14="http://schemas.microsoft.com/office/powerpoint/2010/main" val="9689842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Static methods are not called from instances. Because static methods do not work off an instance, there is no need use the this keyword</a:t>
            </a:r>
            <a:r>
              <a:rPr lang="en-US" baseline="0" smtClean="0"/>
              <a:t> </a:t>
            </a:r>
            <a:r>
              <a:rPr lang="en-US" smtClean="0"/>
              <a:t>in a static Gosu enhancement</a:t>
            </a:r>
            <a:r>
              <a:rPr lang="en-US" baseline="0" smtClean="0"/>
              <a:t> </a:t>
            </a:r>
            <a:r>
              <a:rPr lang="en-US" smtClean="0"/>
              <a:t>method</a:t>
            </a:r>
            <a:r>
              <a:rPr lang="en-US" baseline="0" smtClean="0"/>
              <a:t> of a Java class.</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a:p>
        </p:txBody>
      </p:sp>
    </p:spTree>
    <p:extLst>
      <p:ext uri="{BB962C8B-B14F-4D97-AF65-F5344CB8AC3E}">
        <p14:creationId xmlns:p14="http://schemas.microsoft.com/office/powerpoint/2010/main" val="3620397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the slide</a:t>
            </a:r>
            <a:r>
              <a:rPr lang="en-US" baseline="0" smtClean="0"/>
              <a:t> example, Gosu Scratchpad executes code that references the static method. The code outputs to the console in Studio.</a:t>
            </a:r>
          </a:p>
          <a:p>
            <a:r>
              <a:rPr lang="en-US" baseline="0" smtClean="0"/>
              <a:t>Line 3 declares a loop that iterates through a range of values and instantiates an iterator variable (</a:t>
            </a:r>
            <a:r>
              <a:rPr lang="en-US" baseline="0" err="1" smtClean="0"/>
              <a:t>i</a:t>
            </a:r>
            <a:r>
              <a:rPr lang="en-US" baseline="0" smtClean="0"/>
              <a:t>).</a:t>
            </a:r>
          </a:p>
          <a:p>
            <a:r>
              <a:rPr lang="en-US" baseline="0" smtClean="0"/>
              <a:t>Line 4 references the </a:t>
            </a:r>
            <a:r>
              <a:rPr lang="en-US" baseline="0" err="1" smtClean="0"/>
              <a:t>isLeapYear</a:t>
            </a:r>
            <a:r>
              <a:rPr lang="en-US" baseline="0" smtClean="0"/>
              <a:t>() enhancement function for the Java Calendar class. The iterator variable (</a:t>
            </a:r>
            <a:r>
              <a:rPr lang="en-US" baseline="0" err="1" smtClean="0"/>
              <a:t>i</a:t>
            </a:r>
            <a:r>
              <a:rPr lang="en-US" baseline="0" smtClean="0"/>
              <a:t>) is the argument value for the </a:t>
            </a:r>
            <a:r>
              <a:rPr lang="en-US" baseline="0" err="1" smtClean="0"/>
              <a:t>isLeapYear</a:t>
            </a:r>
            <a:r>
              <a:rPr lang="en-US" baseline="0" smtClean="0"/>
              <a:t>() static function.</a:t>
            </a:r>
          </a:p>
          <a:p>
            <a:r>
              <a:rPr lang="en-US" baseline="0" smtClean="0"/>
              <a:t>Line 5 concatenates a string using the </a:t>
            </a:r>
            <a:r>
              <a:rPr lang="en-US" baseline="0" err="1" smtClean="0"/>
              <a:t>String.format</a:t>
            </a:r>
            <a:r>
              <a:rPr lang="en-US" baseline="0" smtClean="0"/>
              <a:t>() function.  The function creates a string using the iterator value and the boolean variable.</a:t>
            </a:r>
          </a:p>
          <a:p>
            <a:r>
              <a:rPr lang="en-US" baseline="0" smtClean="0"/>
              <a:t>Line 7 outputs the string to the console.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a:p>
        </p:txBody>
      </p:sp>
    </p:spTree>
    <p:extLst>
      <p:ext uri="{BB962C8B-B14F-4D97-AF65-F5344CB8AC3E}">
        <p14:creationId xmlns:p14="http://schemas.microsoft.com/office/powerpoint/2010/main" val="3620397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a:p>
        </p:txBody>
      </p:sp>
    </p:spTree>
    <p:extLst>
      <p:ext uri="{BB962C8B-B14F-4D97-AF65-F5344CB8AC3E}">
        <p14:creationId xmlns:p14="http://schemas.microsoft.com/office/powerpoint/2010/main" val="10435689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Answers</a:t>
            </a:r>
          </a:p>
          <a:p>
            <a:r>
              <a:rPr lang="en-US" smtClean="0"/>
              <a:t>1) Create enhancements</a:t>
            </a:r>
            <a:r>
              <a:rPr lang="en-US" baseline="0" smtClean="0"/>
              <a:t> in an Guidewire application project in Guidewire Studio in …\configuration\</a:t>
            </a:r>
            <a:r>
              <a:rPr lang="en-US" baseline="0" err="1" smtClean="0"/>
              <a:t>gsrc</a:t>
            </a:r>
            <a:r>
              <a:rPr lang="en-US" baseline="0" smtClean="0"/>
              <a:t>\.</a:t>
            </a:r>
            <a:endParaRPr lang="en-US" smtClean="0"/>
          </a:p>
          <a:p>
            <a:r>
              <a:rPr lang="en-US" smtClean="0"/>
              <a:t>2) Getter: Logic that returns a derived value and does not take parameters or change other data. Setter: Logic that takes a single input value and uses that to modify some other field or set of fields on the given object. Method: Logic that requires parameters, changes data, or otherwise does more than simply deriving or setting a value.</a:t>
            </a:r>
          </a:p>
          <a:p>
            <a:r>
              <a:rPr lang="en-US" smtClean="0"/>
              <a:t>3) Studio automatically creates the package statement and the enhancement declaration statement</a:t>
            </a:r>
            <a:r>
              <a:rPr lang="en-US" baseline="0" smtClean="0"/>
              <a:t> and the type reference.</a:t>
            </a:r>
            <a:endParaRPr lang="en-US" smtClean="0"/>
          </a:p>
          <a:p>
            <a:r>
              <a:rPr lang="en-US" smtClean="0"/>
              <a:t>4) </a:t>
            </a:r>
            <a:r>
              <a:rPr lang="en-US" err="1" smtClean="0"/>
              <a:t>this.AssignedUser</a:t>
            </a:r>
            <a:endParaRPr lang="en-US" smtClean="0"/>
          </a:p>
          <a:p>
            <a:r>
              <a:rPr lang="en-US" smtClean="0"/>
              <a:t>5) You would create the method and optionally specify a return type of void.</a:t>
            </a:r>
          </a:p>
          <a:p>
            <a:r>
              <a:rPr lang="en-US" smtClean="0"/>
              <a:t>6) You reference enhancement properties and methods using the same syntax as base application entity properties and methods: </a:t>
            </a:r>
            <a:r>
              <a:rPr lang="en-US" err="1" smtClean="0"/>
              <a:t>object.propertyOrMethodName</a:t>
            </a:r>
            <a:r>
              <a:rPr lang="en-US" smtClean="0"/>
              <a: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a:p>
        </p:txBody>
      </p:sp>
    </p:spTree>
    <p:extLst>
      <p:ext uri="{BB962C8B-B14F-4D97-AF65-F5344CB8AC3E}">
        <p14:creationId xmlns:p14="http://schemas.microsoft.com/office/powerpoint/2010/main" val="176162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a:t>
            </a:r>
            <a:r>
              <a:rPr lang="en-US" dirty="0" err="1" smtClean="0"/>
              <a:t>ABPersonEnhancement.gsx</a:t>
            </a:r>
            <a:r>
              <a:rPr lang="en-US" baseline="0" dirty="0" smtClean="0"/>
              <a:t> is the enhancement file that extends th</a:t>
            </a:r>
            <a:r>
              <a:rPr lang="en-US" dirty="0" smtClean="0"/>
              <a:t>e </a:t>
            </a:r>
            <a:r>
              <a:rPr lang="en-US" dirty="0" err="1" smtClean="0"/>
              <a:t>ABPerson</a:t>
            </a:r>
            <a:r>
              <a:rPr lang="en-US" dirty="0" smtClean="0"/>
              <a:t> entity with an Age property.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property is available to any </a:t>
            </a:r>
            <a:r>
              <a:rPr lang="en-US" dirty="0" err="1" smtClean="0"/>
              <a:t>ABPerson</a:t>
            </a:r>
            <a:r>
              <a:rPr lang="en-US" dirty="0" smtClean="0"/>
              <a:t> or any object that is a subtype of </a:t>
            </a:r>
            <a:r>
              <a:rPr lang="en-US" dirty="0" err="1" smtClean="0"/>
              <a:t>ABPerson</a:t>
            </a:r>
            <a:r>
              <a:rPr lang="en-US" dirty="0" smtClean="0"/>
              <a:t> such as </a:t>
            </a:r>
            <a:r>
              <a:rPr lang="en-US" dirty="0" err="1" smtClean="0"/>
              <a:t>ABDoctor</a:t>
            </a:r>
            <a:r>
              <a:rPr lang="en-US" dirty="0" smtClean="0"/>
              <a:t>. However, the Age property it is not available to any other entity such as </a:t>
            </a:r>
            <a:r>
              <a:rPr lang="en-US" dirty="0" err="1" smtClean="0"/>
              <a:t>ABCompany</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3150321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a:p>
        </p:txBody>
      </p:sp>
    </p:spTree>
    <p:extLst>
      <p:ext uri="{BB962C8B-B14F-4D97-AF65-F5344CB8AC3E}">
        <p14:creationId xmlns:p14="http://schemas.microsoft.com/office/powerpoint/2010/main" val="41099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package is an aspect of object oriented programming languages. It is a collection of classes gathered together for convenience often because the classes have a similar purpose. Because enhancements extend the functionality of an entity class, enhancements are also stored in packages.</a:t>
            </a:r>
          </a:p>
          <a:p>
            <a:endParaRPr lang="en-US" dirty="0" smtClean="0"/>
          </a:p>
          <a:p>
            <a:r>
              <a:rPr lang="en-US" dirty="0" smtClean="0"/>
              <a:t>A package can contain any number of enhancements and/or </a:t>
            </a:r>
            <a:r>
              <a:rPr lang="en-US" dirty="0" err="1" smtClean="0"/>
              <a:t>Gosu</a:t>
            </a:r>
            <a:r>
              <a:rPr lang="en-US" dirty="0" smtClean="0"/>
              <a:t> classes. In most Guidewire applications you can find enhancements</a:t>
            </a:r>
            <a:r>
              <a:rPr lang="en-US" baseline="0" dirty="0" smtClean="0"/>
              <a:t> in the libraries folder and the </a:t>
            </a:r>
            <a:r>
              <a:rPr lang="en-US" baseline="0" dirty="0" err="1" smtClean="0"/>
              <a:t>gw</a:t>
            </a:r>
            <a:r>
              <a:rPr lang="en-US" baseline="0" dirty="0" smtClean="0"/>
              <a:t> </a:t>
            </a:r>
            <a:r>
              <a:rPr lang="en-US" dirty="0" smtClean="0"/>
              <a:t>sub-packages.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32045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Enhancements can have any number of the following: getters, setters, and methods. </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227620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the slide example, </a:t>
            </a:r>
            <a:r>
              <a:rPr lang="en-US" err="1" smtClean="0"/>
              <a:t>ABPersonEnhancement.gsx</a:t>
            </a:r>
            <a:r>
              <a:rPr lang="en-US" smtClean="0"/>
              <a:t> defines the Age property.</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065505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getter is appropriate </a:t>
            </a:r>
            <a:r>
              <a:rPr lang="en-US" smtClean="0"/>
              <a:t>when you can derive a value and the derived value does not need to be stored in the database. </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773619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smtClean="0">
                <a:solidFill>
                  <a:schemeClr val="bg1"/>
                </a:solidFill>
              </a:rPr>
              <a:t>DataHub</a:t>
            </a:r>
            <a:r>
              <a:rPr lang="en-US" sz="1400" b="0" smtClean="0">
                <a:solidFill>
                  <a:schemeClr val="bg1"/>
                </a:solidFill>
              </a:rPr>
              <a:t>, Guidewire </a:t>
            </a:r>
            <a:r>
              <a:rPr lang="en-US" sz="1400" b="0" err="1" smtClean="0">
                <a:solidFill>
                  <a:schemeClr val="bg1"/>
                </a:solidFill>
              </a:rPr>
              <a:t>InfoCenter</a:t>
            </a:r>
            <a:r>
              <a:rPr lang="en-US" sz="1400" b="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16.emf"/><Relationship Id="rId4" Type="http://schemas.openxmlformats.org/officeDocument/2006/relationships/image" Target="../media/image33.emf"/></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35.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42.png"/><Relationship Id="rId5" Type="http://schemas.openxmlformats.org/officeDocument/2006/relationships/image" Target="../media/image14.pn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6.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5, 2020</a:t>
            </a:r>
            <a:endParaRPr lang="en-US" dirty="0"/>
          </a:p>
        </p:txBody>
      </p:sp>
      <p:sp>
        <p:nvSpPr>
          <p:cNvPr id="3" name="Title 2"/>
          <p:cNvSpPr>
            <a:spLocks noGrp="1"/>
          </p:cNvSpPr>
          <p:nvPr>
            <p:ph type="ctrTitle"/>
          </p:nvPr>
        </p:nvSpPr>
        <p:spPr/>
        <p:txBody>
          <a:bodyPr/>
          <a:lstStyle/>
          <a:p>
            <a:r>
              <a:rPr lang="en-US" smtClean="0"/>
              <a:t>Enhancements</a:t>
            </a:r>
            <a:endParaRPr lang="en-US"/>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Numbers"/>
          <p:cNvSpPr/>
          <p:nvPr/>
        </p:nvSpPr>
        <p:spPr bwMode="auto">
          <a:xfrm>
            <a:off x="452071" y="914400"/>
            <a:ext cx="433754"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Example getter: </a:t>
            </a:r>
            <a:r>
              <a:rPr lang="en-US" err="1"/>
              <a:t>ABPerson.Age</a:t>
            </a:r>
            <a:endParaRPr lang="en-US"/>
          </a:p>
        </p:txBody>
      </p:sp>
      <p:sp>
        <p:nvSpPr>
          <p:cNvPr id="3" name="Content Placeholder 2"/>
          <p:cNvSpPr>
            <a:spLocks noGrp="1"/>
          </p:cNvSpPr>
          <p:nvPr>
            <p:ph idx="1"/>
          </p:nvPr>
        </p:nvSpPr>
        <p:spPr>
          <a:xfrm>
            <a:off x="519113" y="4495800"/>
            <a:ext cx="8318500" cy="1905000"/>
          </a:xfrm>
        </p:spPr>
        <p:txBody>
          <a:bodyPr/>
          <a:lstStyle/>
          <a:p>
            <a:r>
              <a:rPr lang="en-US"/>
              <a:t>Enhancement declaration identifies type it enhances </a:t>
            </a:r>
            <a:endParaRPr lang="en-US" smtClean="0"/>
          </a:p>
          <a:p>
            <a:r>
              <a:rPr lang="en-US"/>
              <a:t>Keyword </a:t>
            </a:r>
            <a:r>
              <a:rPr lang="en-US" b="1">
                <a:latin typeface="Courier New" pitchFamily="49" charset="0"/>
                <a:cs typeface="Courier New" pitchFamily="49" charset="0"/>
              </a:rPr>
              <a:t>this</a:t>
            </a:r>
            <a:r>
              <a:rPr lang="en-US"/>
              <a:t> represents the object from which to call the property</a:t>
            </a:r>
          </a:p>
          <a:p>
            <a:pPr marL="0" indent="0">
              <a:buNone/>
            </a:pPr>
            <a:r>
              <a:rPr lang="en-US"/>
              <a:t/>
            </a:r>
            <a:br>
              <a:rPr lang="en-US"/>
            </a:br>
            <a:endParaRPr lang="en-US"/>
          </a:p>
        </p:txBody>
      </p:sp>
      <p:sp>
        <p:nvSpPr>
          <p:cNvPr id="4" name="Rectangle 1"/>
          <p:cNvSpPr>
            <a:spLocks noChangeArrowheads="1"/>
          </p:cNvSpPr>
          <p:nvPr/>
        </p:nvSpPr>
        <p:spPr bwMode="auto">
          <a:xfrm>
            <a:off x="411480" y="914400"/>
            <a:ext cx="8824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2</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property get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Age(): String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.DateOfBirth</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29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"Unknown"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30    }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31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today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DateUtil.currentDate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ageInDays</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DateUtil.daysBetween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.DateOfBirth</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today)</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ageInYears</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Math.roundDown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ageInDays</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00FF"/>
                </a:solidFill>
                <a:effectLst/>
                <a:latin typeface="Courier New" pitchFamily="49" charset="0"/>
                <a:cs typeface="Courier New" pitchFamily="49" charset="0"/>
              </a:rPr>
              <a:t>365</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ageInYears</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java.lang.String</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35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36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83864108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869048" cy="2714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Enhancements to </a:t>
            </a:r>
            <a:r>
              <a:rPr lang="en-US" smtClean="0"/>
              <a:t>set values</a:t>
            </a:r>
            <a:endParaRPr lang="en-US"/>
          </a:p>
        </p:txBody>
      </p:sp>
      <p:sp>
        <p:nvSpPr>
          <p:cNvPr id="3" name="Content Placeholder 2"/>
          <p:cNvSpPr>
            <a:spLocks noGrp="1"/>
          </p:cNvSpPr>
          <p:nvPr>
            <p:ph idx="1"/>
          </p:nvPr>
        </p:nvSpPr>
        <p:spPr>
          <a:xfrm>
            <a:off x="519113" y="4191000"/>
            <a:ext cx="8318500" cy="2209800"/>
          </a:xfrm>
        </p:spPr>
        <p:txBody>
          <a:bodyPr/>
          <a:lstStyle/>
          <a:p>
            <a:r>
              <a:rPr lang="en-US" smtClean="0"/>
              <a:t>Use setters to modify values for calling object</a:t>
            </a:r>
          </a:p>
          <a:p>
            <a:r>
              <a:rPr lang="en-US" smtClean="0"/>
              <a:t>Example:</a:t>
            </a:r>
          </a:p>
          <a:p>
            <a:pPr lvl="1"/>
            <a:r>
              <a:rPr lang="en-US" smtClean="0"/>
              <a:t>Setter determines which phone field to update using the primary phone typekey for an ABPerson object</a:t>
            </a:r>
          </a:p>
          <a:p>
            <a:pPr lvl="1"/>
            <a:endParaRPr lang="en-US" smtClean="0"/>
          </a:p>
          <a:p>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390" y="914400"/>
            <a:ext cx="3273810" cy="195238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ounded Rectangle 16"/>
          <p:cNvSpPr/>
          <p:nvPr/>
        </p:nvSpPr>
        <p:spPr bwMode="auto">
          <a:xfrm>
            <a:off x="2920305" y="1962150"/>
            <a:ext cx="1270695" cy="288392"/>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Rounded Rectangle 17"/>
          <p:cNvSpPr/>
          <p:nvPr/>
        </p:nvSpPr>
        <p:spPr bwMode="auto">
          <a:xfrm>
            <a:off x="2915675" y="3206115"/>
            <a:ext cx="1466525" cy="384810"/>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9" name="Straight Arrow Connector 6"/>
          <p:cNvCxnSpPr>
            <a:endCxn id="22" idx="1"/>
          </p:cNvCxnSpPr>
          <p:nvPr/>
        </p:nvCxnSpPr>
        <p:spPr bwMode="auto">
          <a:xfrm flipV="1">
            <a:off x="4648200" y="2664610"/>
            <a:ext cx="976183" cy="250182"/>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22" name="Rounded Rectangle 21"/>
          <p:cNvSpPr/>
          <p:nvPr/>
        </p:nvSpPr>
        <p:spPr bwMode="auto">
          <a:xfrm>
            <a:off x="5624383" y="2506925"/>
            <a:ext cx="2912170" cy="315369"/>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7" idx="3"/>
            <a:endCxn id="18" idx="3"/>
          </p:cNvCxnSpPr>
          <p:nvPr/>
        </p:nvCxnSpPr>
        <p:spPr bwMode="auto">
          <a:xfrm>
            <a:off x="4191000" y="2106346"/>
            <a:ext cx="191200" cy="1292174"/>
          </a:xfrm>
          <a:prstGeom prst="bentConnector3">
            <a:avLst>
              <a:gd name="adj1" fmla="val 219561"/>
            </a:avLst>
          </a:prstGeom>
          <a:noFill/>
          <a:ln w="28575" cap="flat" cmpd="sng" algn="ctr">
            <a:solidFill>
              <a:schemeClr val="accent1">
                <a:lumMod val="75000"/>
              </a:schemeClr>
            </a:solidFill>
            <a:prstDash val="solid"/>
            <a:round/>
            <a:headEnd type="none" w="med" len="med"/>
            <a:tailEnd type="none"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33390001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Setter </a:t>
            </a:r>
            <a:r>
              <a:rPr lang="en-US" smtClean="0"/>
              <a:t>property</a:t>
            </a:r>
            <a:endParaRPr lang="en-US"/>
          </a:p>
        </p:txBody>
      </p:sp>
      <p:sp>
        <p:nvSpPr>
          <p:cNvPr id="4" name="Content Placeholder 3"/>
          <p:cNvSpPr>
            <a:spLocks noGrp="1"/>
          </p:cNvSpPr>
          <p:nvPr>
            <p:ph idx="1"/>
          </p:nvPr>
        </p:nvSpPr>
        <p:spPr/>
        <p:txBody>
          <a:bodyPr/>
          <a:lstStyle/>
          <a:p>
            <a:r>
              <a:rPr lang="en-US"/>
              <a:t>A </a:t>
            </a:r>
            <a:r>
              <a:rPr lang="en-US" b="1"/>
              <a:t>setter property </a:t>
            </a:r>
            <a:r>
              <a:rPr lang="en-US"/>
              <a:t>takes a single </a:t>
            </a:r>
            <a:r>
              <a:rPr lang="en-US" smtClean="0"/>
              <a:t>input</a:t>
            </a:r>
            <a:br>
              <a:rPr lang="en-US" smtClean="0"/>
            </a:br>
            <a:r>
              <a:rPr lang="en-US" smtClean="0"/>
              <a:t> </a:t>
            </a:r>
            <a:r>
              <a:rPr lang="en-US"/>
              <a:t>value and uses it to modify the </a:t>
            </a:r>
            <a:r>
              <a:rPr lang="en-US" smtClean="0"/>
              <a:t/>
            </a:r>
            <a:br>
              <a:rPr lang="en-US" smtClean="0"/>
            </a:br>
            <a:r>
              <a:rPr lang="en-US" smtClean="0"/>
              <a:t>associated </a:t>
            </a:r>
            <a:r>
              <a:rPr lang="en-US"/>
              <a:t>object</a:t>
            </a:r>
          </a:p>
          <a:p>
            <a:pPr lvl="1"/>
            <a:r>
              <a:rPr lang="en-US"/>
              <a:t>Property not declared at data model level</a:t>
            </a:r>
          </a:p>
          <a:p>
            <a:pPr lvl="1"/>
            <a:r>
              <a:rPr lang="en-US"/>
              <a:t>Value given to setter may or may not be stored in database</a:t>
            </a:r>
          </a:p>
          <a:p>
            <a:pPr lvl="1"/>
            <a:r>
              <a:rPr lang="en-US"/>
              <a:t>Values manipulated by setter are typically stored in database</a:t>
            </a:r>
          </a:p>
          <a:p>
            <a:pPr lvl="1"/>
            <a:r>
              <a:rPr lang="en-US"/>
              <a:t>Code must receive exactly one input parameter</a:t>
            </a:r>
          </a:p>
          <a:p>
            <a:pPr lvl="1"/>
            <a:r>
              <a:rPr lang="en-US"/>
              <a:t>Should not be used to alter other objects</a:t>
            </a:r>
          </a:p>
          <a:p>
            <a:r>
              <a:rPr lang="en-US" smtClean="0"/>
              <a:t>Example:</a:t>
            </a:r>
            <a:r>
              <a:rPr lang="en-US"/>
              <a:t> </a:t>
            </a:r>
            <a:r>
              <a:rPr lang="en-US" b="1" err="1" smtClean="0">
                <a:latin typeface="Courier New" pitchFamily="49" charset="0"/>
                <a:cs typeface="Courier New" pitchFamily="49" charset="0"/>
              </a:rPr>
              <a:t>ABPolicyPerson.HeightInInches</a:t>
            </a:r>
            <a:r>
              <a:rPr lang="en-US" b="1" smtClean="0">
                <a:latin typeface="Courier New" pitchFamily="49" charset="0"/>
                <a:cs typeface="Courier New" pitchFamily="49" charset="0"/>
              </a:rPr>
              <a:t>(</a:t>
            </a:r>
            <a:r>
              <a:rPr lang="en-US" b="1" err="1" smtClean="0">
                <a:latin typeface="Courier New" pitchFamily="49" charset="0"/>
                <a:cs typeface="Courier New" pitchFamily="49" charset="0"/>
              </a:rPr>
              <a:t>arg</a:t>
            </a:r>
            <a:r>
              <a:rPr lang="en-US" b="1" smtClean="0">
                <a:latin typeface="Courier New" pitchFamily="49" charset="0"/>
                <a:cs typeface="Courier New" pitchFamily="49" charset="0"/>
              </a:rPr>
              <a:t>)</a:t>
            </a:r>
            <a:endParaRPr lang="en-US" b="1">
              <a:latin typeface="Courier New" pitchFamily="49" charset="0"/>
              <a:cs typeface="Courier New" pitchFamily="49" charset="0"/>
            </a:endParaRPr>
          </a:p>
          <a:p>
            <a:pPr lvl="1"/>
            <a:r>
              <a:rPr lang="en-US" smtClean="0"/>
              <a:t>Getter </a:t>
            </a:r>
            <a:r>
              <a:rPr lang="en-US"/>
              <a:t>takes height from database (in meters) and converts it to inches (so, for example, it can be displayed in UI)</a:t>
            </a:r>
          </a:p>
          <a:p>
            <a:pPr lvl="1"/>
            <a:r>
              <a:rPr lang="en-US"/>
              <a:t>Setter takes height (in inches) and converts it to meters before saving it to database</a:t>
            </a:r>
          </a:p>
          <a:p>
            <a:endParaRPr 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200" y="838200"/>
            <a:ext cx="1269000" cy="1269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7120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Numbers"/>
          <p:cNvSpPr/>
          <p:nvPr/>
        </p:nvSpPr>
        <p:spPr bwMode="auto">
          <a:xfrm>
            <a:off x="452071" y="914400"/>
            <a:ext cx="433754" cy="28193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a:t>Example setter</a:t>
            </a:r>
          </a:p>
        </p:txBody>
      </p:sp>
      <p:sp>
        <p:nvSpPr>
          <p:cNvPr id="2" name="Content Placeholder 1"/>
          <p:cNvSpPr>
            <a:spLocks noGrp="1"/>
          </p:cNvSpPr>
          <p:nvPr>
            <p:ph idx="1"/>
          </p:nvPr>
        </p:nvSpPr>
        <p:spPr>
          <a:xfrm>
            <a:off x="519113" y="4495800"/>
            <a:ext cx="8318500" cy="1905000"/>
          </a:xfrm>
        </p:spPr>
        <p:txBody>
          <a:bodyPr/>
          <a:lstStyle/>
          <a:p>
            <a:r>
              <a:rPr lang="en-US"/>
              <a:t>Must receive exactly one value, which is value to </a:t>
            </a:r>
            <a:r>
              <a:rPr lang="en-US" smtClean="0"/>
              <a:t>set</a:t>
            </a:r>
          </a:p>
          <a:p>
            <a:r>
              <a:rPr lang="en-US"/>
              <a:t>Keyword </a:t>
            </a:r>
            <a:r>
              <a:rPr lang="en-US" b="1" smtClean="0">
                <a:latin typeface="Courier New" pitchFamily="49" charset="0"/>
                <a:cs typeface="Courier New" pitchFamily="49" charset="0"/>
              </a:rPr>
              <a:t>this</a:t>
            </a:r>
            <a:r>
              <a:rPr lang="en-US" smtClean="0"/>
              <a:t> </a:t>
            </a:r>
            <a:r>
              <a:rPr lang="en-US"/>
              <a:t>represents the object from which </a:t>
            </a:r>
            <a:r>
              <a:rPr lang="en-US" smtClean="0"/>
              <a:t>to call the property</a:t>
            </a:r>
            <a:endParaRPr lang="en-US"/>
          </a:p>
          <a:p>
            <a:endParaRPr lang="en-US"/>
          </a:p>
          <a:p>
            <a:endParaRPr lang="en-US"/>
          </a:p>
        </p:txBody>
      </p:sp>
      <p:sp>
        <p:nvSpPr>
          <p:cNvPr id="4" name="Rectangle 1"/>
          <p:cNvSpPr>
            <a:spLocks noChangeArrowheads="1"/>
          </p:cNvSpPr>
          <p:nvPr/>
        </p:nvSpPr>
        <p:spPr bwMode="auto">
          <a:xfrm>
            <a:off x="411480" y="914400"/>
            <a:ext cx="870142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4</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property set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NewPrimaryPhone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newPhoneNumber</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.PrimaryPhone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typekey.PrimaryPhoneType.TC_HOME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46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.HomePhone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newPhoneNumber</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.PrimaryPhone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typekey.PrimaryPhoneType.TC_WORK</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49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.WorkPhone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newPhoneNumber</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51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.PrimaryPhone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typekey.PrimaryPhoneType.TC_MOBILE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52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.CellPhone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newPhoneNumber</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54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40040307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Enhancement methods</a:t>
            </a:r>
            <a:endParaRPr lang="en-US"/>
          </a:p>
        </p:txBody>
      </p:sp>
      <p:sp>
        <p:nvSpPr>
          <p:cNvPr id="3" name="Content Placeholder 2"/>
          <p:cNvSpPr>
            <a:spLocks noGrp="1"/>
          </p:cNvSpPr>
          <p:nvPr>
            <p:ph idx="1"/>
          </p:nvPr>
        </p:nvSpPr>
        <p:spPr/>
        <p:txBody>
          <a:bodyPr/>
          <a:lstStyle/>
          <a:p>
            <a:r>
              <a:rPr lang="en-US" smtClean="0"/>
              <a:t>A </a:t>
            </a:r>
            <a:r>
              <a:rPr lang="en-US" b="1" smtClean="0"/>
              <a:t>method</a:t>
            </a:r>
            <a:r>
              <a:rPr lang="en-US" smtClean="0"/>
              <a:t> is a set of statements that </a:t>
            </a:r>
            <a:br>
              <a:rPr lang="en-US" smtClean="0"/>
            </a:br>
            <a:r>
              <a:rPr lang="en-US" smtClean="0"/>
              <a:t>executes a logical unit of work</a:t>
            </a:r>
          </a:p>
          <a:p>
            <a:pPr lvl="1"/>
            <a:r>
              <a:rPr lang="en-US" smtClean="0"/>
              <a:t>Can receive any number of parameters</a:t>
            </a:r>
          </a:p>
          <a:p>
            <a:pPr lvl="1"/>
            <a:r>
              <a:rPr lang="en-US" smtClean="0"/>
              <a:t>Can optionally return a value</a:t>
            </a:r>
          </a:p>
          <a:p>
            <a:r>
              <a:rPr lang="en-US" smtClean="0"/>
              <a:t>Create when your code…</a:t>
            </a:r>
          </a:p>
          <a:p>
            <a:pPr lvl="1"/>
            <a:r>
              <a:rPr lang="en-US" smtClean="0"/>
              <a:t>Requires multiple input parameters, and/or</a:t>
            </a:r>
          </a:p>
          <a:p>
            <a:pPr lvl="1"/>
            <a:r>
              <a:rPr lang="en-US" smtClean="0"/>
              <a:t>Modifies multiple unrelated fields on given object, and/or</a:t>
            </a:r>
          </a:p>
          <a:p>
            <a:pPr lvl="1"/>
            <a:r>
              <a:rPr lang="en-US" smtClean="0"/>
              <a:t>Creates or modifies other objects, and/or</a:t>
            </a:r>
          </a:p>
          <a:p>
            <a:pPr lvl="1"/>
            <a:r>
              <a:rPr lang="en-US" smtClean="0"/>
              <a:t>Does not "feel like" a setter</a:t>
            </a:r>
          </a:p>
          <a:p>
            <a:r>
              <a:rPr lang="en-US" smtClean="0"/>
              <a:t>Example: </a:t>
            </a:r>
            <a:r>
              <a:rPr lang="en-US" b="1" err="1" smtClean="0">
                <a:latin typeface="Courier New" pitchFamily="49" charset="0"/>
                <a:cs typeface="Courier New" pitchFamily="49" charset="0"/>
              </a:rPr>
              <a:t>ABPerson.assignDefaultOccupation</a:t>
            </a:r>
            <a:r>
              <a:rPr lang="en-US" b="1" smtClean="0">
                <a:latin typeface="Courier New" pitchFamily="49" charset="0"/>
                <a:cs typeface="Courier New" pitchFamily="49" charset="0"/>
              </a:rPr>
              <a:t>()</a:t>
            </a:r>
          </a:p>
          <a:p>
            <a:pPr lvl="1"/>
            <a:r>
              <a:rPr lang="en-US" smtClean="0"/>
              <a:t>Uses information known about object to generate default occupation</a:t>
            </a:r>
          </a:p>
          <a:p>
            <a:endParaRPr lang="en-US"/>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3645" y="571500"/>
            <a:ext cx="1269000" cy="14974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505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Numbers"/>
          <p:cNvSpPr/>
          <p:nvPr/>
        </p:nvSpPr>
        <p:spPr bwMode="auto">
          <a:xfrm>
            <a:off x="452071" y="914400"/>
            <a:ext cx="433754" cy="452431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smtClean="0"/>
              <a:t>Example method (1)</a:t>
            </a:r>
            <a:endParaRPr lang="en-US"/>
          </a:p>
        </p:txBody>
      </p:sp>
      <p:sp>
        <p:nvSpPr>
          <p:cNvPr id="7" name="Content Placeholder 6"/>
          <p:cNvSpPr>
            <a:spLocks noGrp="1"/>
          </p:cNvSpPr>
          <p:nvPr>
            <p:ph idx="1"/>
          </p:nvPr>
        </p:nvSpPr>
        <p:spPr>
          <a:xfrm>
            <a:off x="519113" y="5638800"/>
            <a:ext cx="8318500" cy="762000"/>
          </a:xfrm>
        </p:spPr>
        <p:txBody>
          <a:bodyPr/>
          <a:lstStyle/>
          <a:p>
            <a:r>
              <a:rPr lang="en-US"/>
              <a:t>Keyword </a:t>
            </a:r>
            <a:r>
              <a:rPr lang="en-US" b="1">
                <a:latin typeface="Courier New" pitchFamily="49" charset="0"/>
                <a:cs typeface="Courier New" pitchFamily="49" charset="0"/>
              </a:rPr>
              <a:t>this</a:t>
            </a:r>
            <a:r>
              <a:rPr lang="en-US"/>
              <a:t> represents the object from which to call the property</a:t>
            </a:r>
          </a:p>
        </p:txBody>
      </p:sp>
      <p:sp>
        <p:nvSpPr>
          <p:cNvPr id="8" name="Rectangle 1"/>
          <p:cNvSpPr>
            <a:spLocks noChangeArrowheads="1"/>
          </p:cNvSpPr>
          <p:nvPr/>
        </p:nvSpPr>
        <p:spPr bwMode="auto">
          <a:xfrm>
            <a:off x="411480" y="914400"/>
            <a:ext cx="8839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a:solidFill>
                  <a:srgbClr val="000000"/>
                </a:solidFill>
                <a:latin typeface="Courier New" pitchFamily="49" charset="0"/>
                <a:cs typeface="Courier New" pitchFamily="49" charset="0"/>
              </a:rPr>
              <a:t>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6</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assignDefaultOccupation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void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.Occupation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66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.Subtype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typekey.ABContact.TC_ABATTORNEY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67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.Occupation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"Attorney"</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68      }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69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.Subtype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typekey.ABContact.TC_ABDOCTOR</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70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.Occupation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"Doctor"</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71        }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.Employer</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73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.Occupation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"Employee of "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.Employer.Name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74          }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75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.Occupation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"Unknown"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76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78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79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80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end null check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81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5878272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Numbers"/>
          <p:cNvSpPr/>
          <p:nvPr/>
        </p:nvSpPr>
        <p:spPr bwMode="auto">
          <a:xfrm>
            <a:off x="452071" y="914401"/>
            <a:ext cx="433754" cy="132343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Example method (2)</a:t>
            </a:r>
            <a:endParaRPr lang="en-US"/>
          </a:p>
        </p:txBody>
      </p:sp>
      <p:sp>
        <p:nvSpPr>
          <p:cNvPr id="4" name="Content Placeholder 3"/>
          <p:cNvSpPr>
            <a:spLocks noGrp="1"/>
          </p:cNvSpPr>
          <p:nvPr>
            <p:ph idx="1"/>
          </p:nvPr>
        </p:nvSpPr>
        <p:spPr>
          <a:xfrm>
            <a:off x="519113" y="2819400"/>
            <a:ext cx="8318500" cy="3581400"/>
          </a:xfrm>
        </p:spPr>
        <p:txBody>
          <a:bodyPr/>
          <a:lstStyle/>
          <a:p>
            <a:pPr>
              <a:buFont typeface="Arial" charset="0"/>
              <a:buChar char="•"/>
            </a:pPr>
            <a:r>
              <a:rPr lang="en-US" smtClean="0"/>
              <a:t>Create </a:t>
            </a:r>
            <a:r>
              <a:rPr lang="en-US"/>
              <a:t>a new </a:t>
            </a:r>
            <a:r>
              <a:rPr lang="en-US" smtClean="0"/>
              <a:t>instance of an entity (object) </a:t>
            </a:r>
            <a:r>
              <a:rPr lang="en-US"/>
              <a:t>in </a:t>
            </a:r>
            <a:r>
              <a:rPr lang="en-US" smtClean="0"/>
              <a:t>method and  </a:t>
            </a:r>
            <a:r>
              <a:rPr lang="en-US"/>
              <a:t>relate the </a:t>
            </a:r>
            <a:r>
              <a:rPr lang="en-US" smtClean="0"/>
              <a:t>new object </a:t>
            </a:r>
            <a:r>
              <a:rPr lang="en-US"/>
              <a:t>to </a:t>
            </a:r>
            <a:r>
              <a:rPr lang="en-US" smtClean="0"/>
              <a:t>an existing object</a:t>
            </a:r>
          </a:p>
          <a:p>
            <a:pPr lvl="1">
              <a:buFont typeface="Arial" charset="0"/>
              <a:buChar char="•"/>
            </a:pPr>
            <a:r>
              <a:rPr lang="en-US" smtClean="0"/>
              <a:t>Set </a:t>
            </a:r>
            <a:r>
              <a:rPr lang="en-US"/>
              <a:t>one object's foreign key to the other </a:t>
            </a:r>
            <a:r>
              <a:rPr lang="en-US" smtClean="0"/>
              <a:t>object (harder)</a:t>
            </a:r>
            <a:endParaRPr lang="en-US"/>
          </a:p>
          <a:p>
            <a:pPr lvl="1">
              <a:buFont typeface="Arial" charset="0"/>
              <a:buChar char="•"/>
            </a:pPr>
            <a:r>
              <a:rPr lang="en-US" smtClean="0"/>
              <a:t>Add </a:t>
            </a:r>
            <a:r>
              <a:rPr lang="en-US"/>
              <a:t>the new object to an existing </a:t>
            </a:r>
            <a:r>
              <a:rPr lang="en-US" smtClean="0"/>
              <a:t>array (easy)</a:t>
            </a:r>
            <a:endParaRPr lang="en-US"/>
          </a:p>
          <a:p>
            <a:r>
              <a:rPr lang="en-US" smtClean="0"/>
              <a:t>Example:</a:t>
            </a:r>
          </a:p>
          <a:p>
            <a:pPr lvl="1"/>
            <a:r>
              <a:rPr lang="en-US" smtClean="0"/>
              <a:t>Line 89: Creates new object</a:t>
            </a:r>
          </a:p>
          <a:p>
            <a:pPr lvl="1"/>
            <a:r>
              <a:rPr lang="en-US" smtClean="0"/>
              <a:t>Line 90: Adds new object to the object that called the method</a:t>
            </a:r>
          </a:p>
          <a:p>
            <a:endParaRPr lang="en-US"/>
          </a:p>
        </p:txBody>
      </p:sp>
      <p:sp>
        <p:nvSpPr>
          <p:cNvPr id="5" name="Rectangle 1"/>
          <p:cNvSpPr>
            <a:spLocks noChangeArrowheads="1"/>
          </p:cNvSpPr>
          <p:nvPr/>
        </p:nvSpPr>
        <p:spPr bwMode="auto">
          <a:xfrm>
            <a:off x="411480" y="914400"/>
            <a:ext cx="844669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88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addContactNote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ContactNote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smtClean="0" bmk="">
                <a:ln>
                  <a:noFill/>
                </a:ln>
                <a:solidFill>
                  <a:srgbClr val="000000"/>
                </a:solidFill>
                <a:effectLst/>
                <a:latin typeface="Courier New" pitchFamily="49" charset="0"/>
                <a:cs typeface="Courier New" pitchFamily="49" charset="0"/>
              </a:rPr>
              <a:t>89</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newContactNote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ContactNote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smtClean="0" bmk="">
                <a:ln>
                  <a:noFill/>
                </a:ln>
                <a:solidFill>
                  <a:srgbClr val="000000"/>
                </a:solidFill>
                <a:effectLst/>
                <a:latin typeface="Courier New" pitchFamily="49" charset="0"/>
                <a:cs typeface="Courier New" pitchFamily="49" charset="0"/>
              </a:rPr>
              <a:t>90</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.addToContactNotes</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newContactNote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lang="en-US" sz="1600" b="1" bmk="">
                <a:solidFill>
                  <a:srgbClr val="000000"/>
                </a:solidFill>
                <a:latin typeface="Courier New" pitchFamily="49" charset="0"/>
                <a:cs typeface="Courier New" pitchFamily="49" charset="0"/>
              </a:rPr>
              <a:t/>
            </a:r>
            <a:br>
              <a:rPr lang="en-US" sz="1600" b="1"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91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newContactNote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smtClean="0" bmk="">
                <a:ln>
                  <a:noFill/>
                </a:ln>
                <a:solidFill>
                  <a:srgbClr val="000000"/>
                </a:solidFill>
                <a:effectLst/>
                <a:latin typeface="Courier New" pitchFamily="49" charset="0"/>
                <a:cs typeface="Courier New" pitchFamily="49" charset="0"/>
              </a:rPr>
              <a:t>92</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4996809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Entity enhancement fundamentals</a:t>
            </a:r>
          </a:p>
          <a:p>
            <a:r>
              <a:rPr lang="en-US" dirty="0">
                <a:solidFill>
                  <a:schemeClr val="bg1"/>
                </a:solidFill>
              </a:rPr>
              <a:t>Working with entity enhancements</a:t>
            </a:r>
          </a:p>
          <a:p>
            <a:r>
              <a:rPr lang="en-US" dirty="0"/>
              <a:t>Debugging enhancements</a:t>
            </a:r>
          </a:p>
          <a:p>
            <a:r>
              <a:rPr lang="en-US" dirty="0" err="1"/>
              <a:t>Gosu</a:t>
            </a:r>
            <a:r>
              <a:rPr lang="en-US" dirty="0"/>
              <a:t> enhancements for Java</a:t>
            </a:r>
          </a:p>
          <a:p>
            <a:endParaRPr lang="en-US" dirty="0"/>
          </a:p>
        </p:txBody>
      </p:sp>
    </p:spTree>
    <p:extLst>
      <p:ext uri="{BB962C8B-B14F-4D97-AF65-F5344CB8AC3E}">
        <p14:creationId xmlns:p14="http://schemas.microsoft.com/office/powerpoint/2010/main" val="28835322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Steps to implement an enhancement</a:t>
            </a:r>
            <a:endParaRPr lang="en-US"/>
          </a:p>
        </p:txBody>
      </p:sp>
      <p:sp>
        <p:nvSpPr>
          <p:cNvPr id="4" name="Content Placeholder 3"/>
          <p:cNvSpPr>
            <a:spLocks noGrp="1"/>
          </p:cNvSpPr>
          <p:nvPr>
            <p:ph idx="1"/>
          </p:nvPr>
        </p:nvSpPr>
        <p:spPr/>
        <p:txBody>
          <a:bodyPr/>
          <a:lstStyle/>
          <a:p>
            <a:pPr marL="457200" indent="-457200">
              <a:buFont typeface="+mj-lt"/>
              <a:buAutoNum type="arabicPeriod"/>
            </a:pPr>
            <a:r>
              <a:rPr lang="en-US"/>
              <a:t>Create a new enhancement file </a:t>
            </a:r>
            <a:endParaRPr lang="en-US" smtClean="0"/>
          </a:p>
          <a:p>
            <a:pPr marL="457200" indent="-457200">
              <a:buFont typeface="+mj-lt"/>
              <a:buAutoNum type="arabicPeriod"/>
            </a:pPr>
            <a:r>
              <a:rPr lang="en-US" smtClean="0"/>
              <a:t>Code getter properties, setter properties, methods</a:t>
            </a:r>
            <a:endParaRPr lang="en-US"/>
          </a:p>
          <a:p>
            <a:pPr marL="457200" indent="-457200">
              <a:buFont typeface="+mj-lt"/>
              <a:buAutoNum type="arabicPeriod"/>
            </a:pPr>
            <a:r>
              <a:rPr lang="en-US" smtClean="0"/>
              <a:t>Deploy the enhancement</a:t>
            </a:r>
          </a:p>
          <a:p>
            <a:pPr marL="457200" indent="-457200">
              <a:buFont typeface="+mj-lt"/>
              <a:buAutoNum type="arabicPeriod"/>
            </a:pPr>
            <a:r>
              <a:rPr lang="en-US" smtClean="0"/>
              <a:t>Reference the enhancement</a:t>
            </a:r>
          </a:p>
        </p:txBody>
      </p:sp>
    </p:spTree>
    <p:extLst>
      <p:ext uri="{BB962C8B-B14F-4D97-AF65-F5344CB8AC3E}">
        <p14:creationId xmlns:p14="http://schemas.microsoft.com/office/powerpoint/2010/main" val="42865332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3947144" cy="266142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1: Create enhancement file</a:t>
            </a:r>
            <a:endParaRPr lang="en-US"/>
          </a:p>
        </p:txBody>
      </p:sp>
      <p:sp>
        <p:nvSpPr>
          <p:cNvPr id="4" name="Content Placeholder 3"/>
          <p:cNvSpPr>
            <a:spLocks noGrp="1"/>
          </p:cNvSpPr>
          <p:nvPr>
            <p:ph idx="1"/>
          </p:nvPr>
        </p:nvSpPr>
        <p:spPr>
          <a:xfrm>
            <a:off x="519113" y="3810000"/>
            <a:ext cx="8318500" cy="2590800"/>
          </a:xfrm>
        </p:spPr>
        <p:txBody>
          <a:bodyPr/>
          <a:lstStyle/>
          <a:p>
            <a:r>
              <a:rPr lang="en-US"/>
              <a:t>In Project View, </a:t>
            </a:r>
            <a:r>
              <a:rPr lang="en-US" smtClean="0"/>
              <a:t>select </a:t>
            </a:r>
            <a:r>
              <a:rPr lang="en-US"/>
              <a:t>a </a:t>
            </a:r>
            <a:r>
              <a:rPr lang="en-US" smtClean="0"/>
              <a:t>package in</a:t>
            </a:r>
            <a:br>
              <a:rPr lang="en-US" smtClean="0"/>
            </a:br>
            <a:r>
              <a:rPr lang="en-US" smtClean="0"/>
              <a:t> </a:t>
            </a:r>
            <a:r>
              <a:rPr lang="en-US" b="1" smtClean="0">
                <a:latin typeface="Courier New" pitchFamily="49" charset="0"/>
                <a:cs typeface="Courier New" pitchFamily="49" charset="0"/>
              </a:rPr>
              <a:t>…\configuration\</a:t>
            </a:r>
            <a:r>
              <a:rPr lang="en-US" b="1" err="1" smtClean="0">
                <a:latin typeface="Courier New" pitchFamily="49" charset="0"/>
                <a:cs typeface="Courier New" pitchFamily="49" charset="0"/>
              </a:rPr>
              <a:t>gsrc</a:t>
            </a:r>
            <a:r>
              <a:rPr lang="en-US" b="1" smtClean="0">
                <a:latin typeface="Courier New" pitchFamily="49" charset="0"/>
                <a:cs typeface="Courier New" pitchFamily="49" charset="0"/>
              </a:rPr>
              <a:t>\</a:t>
            </a:r>
          </a:p>
          <a:p>
            <a:r>
              <a:rPr lang="en-US" smtClean="0"/>
              <a:t>Context </a:t>
            </a:r>
            <a:r>
              <a:rPr lang="en-US"/>
              <a:t>menu </a:t>
            </a:r>
            <a:r>
              <a:rPr lang="en-US">
                <a:sym typeface="Wingdings" pitchFamily="2" charset="2"/>
              </a:rPr>
              <a:t>  New  </a:t>
            </a:r>
            <a:r>
              <a:rPr lang="en-US" smtClean="0">
                <a:sym typeface="Wingdings" pitchFamily="2" charset="2"/>
              </a:rPr>
              <a:t>Gosu Enhancement</a:t>
            </a:r>
            <a:endParaRPr lang="en-US">
              <a:sym typeface="Wingdings" pitchFamily="2" charset="2"/>
            </a:endParaRPr>
          </a:p>
          <a:p>
            <a:r>
              <a:rPr lang="en-US">
                <a:sym typeface="Wingdings" pitchFamily="2" charset="2"/>
              </a:rPr>
              <a:t>Enter the </a:t>
            </a:r>
            <a:r>
              <a:rPr lang="en-US" smtClean="0">
                <a:sym typeface="Wingdings" pitchFamily="2" charset="2"/>
              </a:rPr>
              <a:t>file name</a:t>
            </a:r>
          </a:p>
          <a:p>
            <a:pPr lvl="1"/>
            <a:r>
              <a:rPr lang="en-US" err="1" smtClean="0">
                <a:sym typeface="Wingdings" pitchFamily="2" charset="2"/>
              </a:rPr>
              <a:t>EntityName</a:t>
            </a:r>
            <a:r>
              <a:rPr lang="en-US" smtClean="0">
                <a:sym typeface="Wingdings" pitchFamily="2" charset="2"/>
              </a:rPr>
              <a:t> + </a:t>
            </a:r>
            <a:r>
              <a:rPr lang="en-US" err="1" smtClean="0">
                <a:sym typeface="Wingdings" pitchFamily="2" charset="2"/>
              </a:rPr>
              <a:t>AdditionalText</a:t>
            </a:r>
            <a:r>
              <a:rPr lang="en-US" smtClean="0">
                <a:sym typeface="Wingdings" pitchFamily="2" charset="2"/>
              </a:rPr>
              <a:t> + Enhancement</a:t>
            </a:r>
          </a:p>
          <a:p>
            <a:r>
              <a:rPr lang="en-US" smtClean="0">
                <a:sym typeface="Wingdings" pitchFamily="2" charset="2"/>
              </a:rPr>
              <a:t>Select entity or class</a:t>
            </a:r>
          </a:p>
          <a:p>
            <a:endParaRPr lang="en-US">
              <a:sym typeface="Wingdings" pitchFamily="2" charset="2"/>
            </a:endParaRPr>
          </a:p>
          <a:p>
            <a:endParaRPr lang="en-US">
              <a:sym typeface="Wingdings" pitchFamily="2" charset="2"/>
            </a:endParaRPr>
          </a:p>
          <a:p>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568486"/>
            <a:ext cx="2738572" cy="155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372" y="914400"/>
            <a:ext cx="1941428" cy="102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descr="C:\Users\sluersen\AppData\Local\Temp\SNAGHTML1c64a0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367" y="1828800"/>
            <a:ext cx="2762250" cy="27241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076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purpose and functionality of Gosu enhancements</a:t>
            </a:r>
          </a:p>
          <a:p>
            <a:pPr lvl="1"/>
            <a:r>
              <a:rPr lang="en-US"/>
              <a:t>Create entity enhancements</a:t>
            </a:r>
          </a:p>
          <a:p>
            <a:pPr lvl="1"/>
            <a:r>
              <a:rPr lang="en-US"/>
              <a:t>Reference entity enhancement properties and methods</a:t>
            </a:r>
          </a:p>
          <a:p>
            <a:pPr lvl="1"/>
            <a:r>
              <a:rPr lang="en-US"/>
              <a:t>Create Gosu enhancements for Java classes and </a:t>
            </a:r>
            <a:r>
              <a:rPr lang="en-US" err="1"/>
              <a:t>interaces</a:t>
            </a:r>
            <a:endParaRPr lang="en-US"/>
          </a:p>
          <a:p>
            <a:pPr lvl="1"/>
            <a:r>
              <a:rPr lang="en-US"/>
              <a:t>Debug enhancements</a:t>
            </a:r>
          </a:p>
          <a:p>
            <a:pPr lvl="1"/>
            <a:endParaRPr lang="en-US"/>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Code getters</a:t>
            </a:r>
            <a:endParaRPr lang="en-US"/>
          </a:p>
        </p:txBody>
      </p:sp>
      <p:sp>
        <p:nvSpPr>
          <p:cNvPr id="4" name="Content Placeholder 3"/>
          <p:cNvSpPr>
            <a:spLocks noGrp="1"/>
          </p:cNvSpPr>
          <p:nvPr>
            <p:ph idx="1"/>
          </p:nvPr>
        </p:nvSpPr>
        <p:spPr>
          <a:xfrm>
            <a:off x="519113" y="3581400"/>
            <a:ext cx="8318500" cy="2819400"/>
          </a:xfrm>
        </p:spPr>
        <p:txBody>
          <a:bodyPr/>
          <a:lstStyle/>
          <a:p>
            <a:r>
              <a:rPr lang="en-US" smtClean="0"/>
              <a:t>Both </a:t>
            </a:r>
            <a:r>
              <a:rPr lang="en-US"/>
              <a:t>getter and setter should use the same property name </a:t>
            </a:r>
          </a:p>
          <a:p>
            <a:r>
              <a:rPr lang="en-US" smtClean="0"/>
              <a:t>For properties, use Pascal Case</a:t>
            </a:r>
          </a:p>
          <a:p>
            <a:pPr lvl="1"/>
            <a:r>
              <a:rPr lang="en-US" smtClean="0"/>
              <a:t>Capitalize the </a:t>
            </a:r>
            <a:r>
              <a:rPr lang="en-US"/>
              <a:t>first letter in the identifier and the first letter of each subsequent concatenated </a:t>
            </a:r>
            <a:r>
              <a:rPr lang="en-US" smtClean="0"/>
              <a:t>word</a:t>
            </a:r>
            <a:endParaRPr lang="en-US"/>
          </a:p>
        </p:txBody>
      </p:sp>
      <p:sp>
        <p:nvSpPr>
          <p:cNvPr id="5" name="rec LinNumbers"/>
          <p:cNvSpPr/>
          <p:nvPr/>
        </p:nvSpPr>
        <p:spPr bwMode="auto">
          <a:xfrm>
            <a:off x="452071" y="914401"/>
            <a:ext cx="433754" cy="107721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angle 1"/>
          <p:cNvSpPr>
            <a:spLocks noChangeArrowheads="1"/>
          </p:cNvSpPr>
          <p:nvPr/>
        </p:nvSpPr>
        <p:spPr bwMode="auto">
          <a:xfrm>
            <a:off x="411480" y="914400"/>
            <a:ext cx="87325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property get </a:t>
            </a:r>
            <a:r>
              <a:rPr lang="en-US" sz="1600" b="1" err="1" smtClean="0" bmk="">
                <a:solidFill>
                  <a:srgbClr val="000000"/>
                </a:solidFill>
                <a:latin typeface="Courier New" pitchFamily="49" charset="0"/>
                <a:cs typeface="Courier New" pitchFamily="49" charset="0"/>
              </a:rPr>
              <a:t>PropertyName</a:t>
            </a: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returnType</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2    </a:t>
            </a:r>
            <a:r>
              <a:rPr lang="en-US" sz="1600" b="1" i="1" smtClean="0" bmk="">
                <a:solidFill>
                  <a:srgbClr val="808080"/>
                </a:solidFill>
                <a:latin typeface="Courier New" pitchFamily="49" charset="0"/>
                <a:cs typeface="Courier New" pitchFamily="49" charset="0"/>
              </a:rPr>
              <a:t>// </a:t>
            </a:r>
            <a:r>
              <a:rPr lang="en-US" sz="1600" b="1" i="1" bmk="">
                <a:solidFill>
                  <a:srgbClr val="808080"/>
                </a:solidFill>
                <a:latin typeface="Courier New" pitchFamily="49" charset="0"/>
                <a:cs typeface="Courier New" pitchFamily="49" charset="0"/>
              </a:rPr>
              <a:t>code to </a:t>
            </a:r>
            <a:r>
              <a:rPr lang="en-US" sz="1600" b="1" i="1" smtClean="0" bmk="">
                <a:solidFill>
                  <a:srgbClr val="808080"/>
                </a:solidFill>
                <a:latin typeface="Courier New" pitchFamily="49" charset="0"/>
                <a:cs typeface="Courier New" pitchFamily="49" charset="0"/>
              </a:rPr>
              <a:t>return derive property</a:t>
            </a:r>
            <a:br>
              <a:rPr lang="en-US" sz="1600" b="1" i="1" smtClean="0" bmk="">
                <a:solidFill>
                  <a:srgbClr val="808080"/>
                </a:solidFill>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lang="en-US" sz="1600" b="1" err="1" smtClean="0" bmk="">
                <a:solidFill>
                  <a:srgbClr val="000000"/>
                </a:solidFill>
                <a:latin typeface="Courier New" pitchFamily="49" charset="0"/>
                <a:cs typeface="Courier New" pitchFamily="49" charset="0"/>
              </a:rPr>
              <a:t>.propertyValue</a:t>
            </a:r>
            <a:r>
              <a:rPr lang="en-US" sz="1600" b="1" smtClean="0" bmk="">
                <a:solidFill>
                  <a:srgbClr val="000000"/>
                </a:solidFill>
                <a:latin typeface="Courier New" pitchFamily="49" charset="0"/>
                <a:cs typeface="Courier New" pitchFamily="49" charset="0"/>
              </a:rPr>
              <a:t> </a:t>
            </a:r>
            <a:r>
              <a:rPr lang="en-US" sz="1600" b="1" smtClean="0" bmk="">
                <a:solidFill>
                  <a:schemeClr val="accent3">
                    <a:lumMod val="50000"/>
                  </a:schemeClr>
                </a:solidFill>
                <a:latin typeface="Courier New" pitchFamily="49" charset="0"/>
                <a:cs typeface="Courier New" pitchFamily="49" charset="0"/>
              </a:rPr>
              <a:t>as</a:t>
            </a:r>
            <a:r>
              <a:rPr lang="en-US" sz="1600" b="1" smtClean="0"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returnType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4164614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Code setters</a:t>
            </a:r>
            <a:endParaRPr lang="en-US"/>
          </a:p>
        </p:txBody>
      </p:sp>
      <p:sp>
        <p:nvSpPr>
          <p:cNvPr id="3" name="Content Placeholder 2"/>
          <p:cNvSpPr>
            <a:spLocks noGrp="1"/>
          </p:cNvSpPr>
          <p:nvPr>
            <p:ph idx="1"/>
          </p:nvPr>
        </p:nvSpPr>
        <p:spPr>
          <a:xfrm>
            <a:off x="519113" y="3581400"/>
            <a:ext cx="8318500" cy="2819400"/>
          </a:xfrm>
        </p:spPr>
        <p:txBody>
          <a:bodyPr/>
          <a:lstStyle/>
          <a:p>
            <a:r>
              <a:rPr lang="en-US"/>
              <a:t>Both getter and setter should use the same property name </a:t>
            </a:r>
          </a:p>
          <a:p>
            <a:r>
              <a:rPr lang="en-US"/>
              <a:t>For properties, use Pascal Case</a:t>
            </a:r>
          </a:p>
          <a:p>
            <a:pPr lvl="1"/>
            <a:r>
              <a:rPr lang="en-US"/>
              <a:t>Capitalize the first letter in the identifier and the first letter of each subsequent concatenated word</a:t>
            </a:r>
          </a:p>
          <a:p>
            <a:endParaRPr lang="en-US"/>
          </a:p>
        </p:txBody>
      </p:sp>
      <p:sp>
        <p:nvSpPr>
          <p:cNvPr id="4" name="rec LinNumbers"/>
          <p:cNvSpPr/>
          <p:nvPr/>
        </p:nvSpPr>
        <p:spPr bwMode="auto">
          <a:xfrm>
            <a:off x="446992" y="914401"/>
            <a:ext cx="433754" cy="132343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tangle 1"/>
          <p:cNvSpPr>
            <a:spLocks noChangeArrowheads="1"/>
          </p:cNvSpPr>
          <p:nvPr/>
        </p:nvSpPr>
        <p:spPr bwMode="auto">
          <a:xfrm>
            <a:off x="411480" y="914400"/>
            <a:ext cx="888999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lang="en-US" sz="1600" b="1" smtClean="0">
                <a:solidFill>
                  <a:srgbClr val="000000"/>
                </a:solidFill>
                <a:latin typeface="Courier New" pitchFamily="49" charset="0"/>
                <a:cs typeface="Courier New" pitchFamily="49" charset="0"/>
              </a:rPr>
              <a:t>  1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property set </a:t>
            </a:r>
            <a:r>
              <a:rPr lang="en-US" sz="1600" b="1" err="1" smtClean="0" bmk="">
                <a:solidFill>
                  <a:srgbClr val="000000"/>
                </a:solidFill>
                <a:latin typeface="Courier New" pitchFamily="49" charset="0"/>
                <a:cs typeface="Courier New" pitchFamily="49" charset="0"/>
              </a:rPr>
              <a:t>PropertyName</a:t>
            </a:r>
            <a:r>
              <a:rPr lang="en-US" sz="1600" b="1" smtClean="0" bmk="">
                <a:solidFill>
                  <a:srgbClr val="000000"/>
                </a:solidFill>
                <a:latin typeface="Courier New" pitchFamily="49" charset="0"/>
                <a:cs typeface="Courier New" pitchFamily="49" charset="0"/>
              </a:rPr>
              <a:t>(parameter : </a:t>
            </a:r>
            <a:r>
              <a:rPr lang="en-US" sz="1600" b="1" err="1" smtClean="0" bmk="">
                <a:solidFill>
                  <a:srgbClr val="000000"/>
                </a:solidFill>
                <a:latin typeface="Courier New" pitchFamily="49" charset="0"/>
                <a:cs typeface="Courier New" pitchFamily="49" charset="0"/>
              </a:rPr>
              <a:t>dataType</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fontAlgn="base">
              <a:spcBef>
                <a:spcPct val="0"/>
              </a:spcBef>
              <a:spcAft>
                <a:spcPct val="0"/>
              </a:spcAft>
            </a:pPr>
            <a:r>
              <a:rPr lang="en-US" sz="1600" b="1" smtClean="0">
                <a:solidFill>
                  <a:srgbClr val="000000"/>
                </a:solidFill>
                <a:latin typeface="Courier New" pitchFamily="49" charset="0"/>
                <a:cs typeface="Courier New" pitchFamily="49" charset="0"/>
              </a:rPr>
              <a:t>  2    </a:t>
            </a:r>
            <a:r>
              <a:rPr lang="en-US" sz="1600" b="1" i="1" smtClean="0" bmk="">
                <a:solidFill>
                  <a:srgbClr val="808080"/>
                </a:solidFill>
                <a:latin typeface="Courier New" pitchFamily="49" charset="0"/>
                <a:cs typeface="Courier New" pitchFamily="49" charset="0"/>
              </a:rPr>
              <a:t>// </a:t>
            </a:r>
            <a:r>
              <a:rPr lang="en-US" sz="1600" b="1" i="1" bmk="">
                <a:solidFill>
                  <a:srgbClr val="808080"/>
                </a:solidFill>
                <a:latin typeface="Courier New" pitchFamily="49" charset="0"/>
                <a:cs typeface="Courier New" pitchFamily="49" charset="0"/>
              </a:rPr>
              <a:t>code to </a:t>
            </a:r>
            <a:r>
              <a:rPr lang="en-US" sz="1600" b="1" i="1" smtClean="0" bmk="">
                <a:solidFill>
                  <a:srgbClr val="808080"/>
                </a:solidFill>
                <a:latin typeface="Courier New" pitchFamily="49" charset="0"/>
                <a:cs typeface="Courier New" pitchFamily="49" charset="0"/>
              </a:rPr>
              <a:t>set property with a value</a:t>
            </a:r>
          </a:p>
          <a:p>
            <a:pPr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3    </a:t>
            </a:r>
            <a:r>
              <a:rPr lang="en-US" sz="1600" b="1" smtClean="0" bmk="">
                <a:solidFill>
                  <a:srgbClr val="000080"/>
                </a:solidFill>
                <a:latin typeface="Courier New" pitchFamily="49" charset="0"/>
                <a:cs typeface="Courier New" pitchFamily="49" charset="0"/>
              </a:rPr>
              <a:t>var </a:t>
            </a:r>
            <a:r>
              <a:rPr lang="en-US" sz="1600" b="1" err="1" smtClean="0" bmk="">
                <a:solidFill>
                  <a:srgbClr val="000000"/>
                </a:solidFill>
                <a:latin typeface="Courier New" pitchFamily="49" charset="0"/>
                <a:cs typeface="Courier New" pitchFamily="49" charset="0"/>
              </a:rPr>
              <a:t>newValue</a:t>
            </a:r>
            <a:r>
              <a:rPr lang="en-US" sz="1600" b="1" smtClean="0" bmk="">
                <a:solidFill>
                  <a:srgbClr val="000000"/>
                </a:solidFill>
                <a:latin typeface="Courier New" pitchFamily="49" charset="0"/>
                <a:cs typeface="Courier New" pitchFamily="49" charset="0"/>
              </a:rPr>
              <a:t>  = parameter + parameter</a:t>
            </a:r>
            <a:endParaRPr lang="en-US" sz="1600" b="1" i="1" smtClean="0" bmk="">
              <a:solidFill>
                <a:srgbClr val="808080"/>
              </a:solidFill>
              <a:latin typeface="Courier New" pitchFamily="49" charset="0"/>
              <a:cs typeface="Courier New" pitchFamily="49" charset="0"/>
            </a:endParaRPr>
          </a:p>
          <a:p>
            <a:pPr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4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lang="en-US" sz="1600" b="1" err="1" smtClean="0" bmk="">
                <a:solidFill>
                  <a:srgbClr val="000000"/>
                </a:solidFill>
                <a:latin typeface="Courier New" pitchFamily="49" charset="0"/>
                <a:cs typeface="Courier New" pitchFamily="49" charset="0"/>
              </a:rPr>
              <a:t>.propertyValue</a:t>
            </a:r>
            <a:r>
              <a:rPr lang="en-US" sz="1600" b="1" smtClean="0" bmk="">
                <a:solidFill>
                  <a:srgbClr val="000000"/>
                </a:solidFill>
                <a:latin typeface="Courier New" pitchFamily="49" charset="0"/>
                <a:cs typeface="Courier New" pitchFamily="49" charset="0"/>
              </a:rPr>
              <a:t> = </a:t>
            </a:r>
            <a:r>
              <a:rPr lang="en-US" sz="1600" b="1" err="1" smtClean="0" bmk="">
                <a:solidFill>
                  <a:srgbClr val="000000"/>
                </a:solidFill>
                <a:latin typeface="Courier New" pitchFamily="49" charset="0"/>
                <a:cs typeface="Courier New" pitchFamily="49" charset="0"/>
              </a:rPr>
              <a:t>newValue</a:t>
            </a:r>
            <a:r>
              <a:rPr lang="en-US" sz="1600" b="1" bmk="">
                <a:solidFill>
                  <a:srgbClr val="000000"/>
                </a:solidFill>
                <a:latin typeface="Courier New" pitchFamily="49" charset="0"/>
                <a:cs typeface="Courier New" pitchFamily="49" charset="0"/>
              </a:rPr>
              <a:t/>
            </a:r>
            <a:br>
              <a:rPr lang="en-US" sz="1600" b="1" bmk="">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5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3371562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Code methods</a:t>
            </a:r>
            <a:endParaRPr lang="en-US"/>
          </a:p>
        </p:txBody>
      </p:sp>
      <p:sp>
        <p:nvSpPr>
          <p:cNvPr id="3" name="Content Placeholder 2"/>
          <p:cNvSpPr>
            <a:spLocks noGrp="1"/>
          </p:cNvSpPr>
          <p:nvPr>
            <p:ph idx="1"/>
          </p:nvPr>
        </p:nvSpPr>
        <p:spPr>
          <a:xfrm>
            <a:off x="519113" y="3581400"/>
            <a:ext cx="8318500" cy="2819400"/>
          </a:xfrm>
        </p:spPr>
        <p:txBody>
          <a:bodyPr/>
          <a:lstStyle/>
          <a:p>
            <a:r>
              <a:rPr lang="en-US" smtClean="0"/>
              <a:t>Return </a:t>
            </a:r>
            <a:r>
              <a:rPr lang="en-US"/>
              <a:t>any type of value available in </a:t>
            </a:r>
            <a:r>
              <a:rPr lang="en-US" smtClean="0"/>
              <a:t>Gosu</a:t>
            </a:r>
          </a:p>
          <a:p>
            <a:pPr lvl="1"/>
            <a:r>
              <a:rPr lang="en-US" smtClean="0"/>
              <a:t>Boolean</a:t>
            </a:r>
            <a:r>
              <a:rPr lang="en-US"/>
              <a:t>, String, </a:t>
            </a:r>
            <a:r>
              <a:rPr lang="en-US" smtClean="0"/>
              <a:t>Integer</a:t>
            </a:r>
          </a:p>
          <a:p>
            <a:pPr lvl="1"/>
            <a:r>
              <a:rPr lang="en-US" smtClean="0"/>
              <a:t>Void means nothing to return; no return statement required</a:t>
            </a:r>
            <a:endParaRPr lang="en-US"/>
          </a:p>
          <a:p>
            <a:r>
              <a:rPr lang="en-US" smtClean="0"/>
              <a:t>For methods, </a:t>
            </a:r>
            <a:r>
              <a:rPr lang="en-US"/>
              <a:t>use </a:t>
            </a:r>
            <a:r>
              <a:rPr lang="en-US" smtClean="0"/>
              <a:t>Camel </a:t>
            </a:r>
            <a:r>
              <a:rPr lang="en-US"/>
              <a:t>Case</a:t>
            </a:r>
          </a:p>
          <a:p>
            <a:pPr lvl="1"/>
            <a:r>
              <a:rPr lang="en-US" smtClean="0"/>
              <a:t>The </a:t>
            </a:r>
            <a:r>
              <a:rPr lang="en-US"/>
              <a:t>first letter in the identifier </a:t>
            </a:r>
            <a:r>
              <a:rPr lang="en-US" smtClean="0"/>
              <a:t>is lower case</a:t>
            </a:r>
          </a:p>
          <a:p>
            <a:pPr lvl="1"/>
            <a:r>
              <a:rPr lang="en-US" smtClean="0"/>
              <a:t>Capitalize the </a:t>
            </a:r>
            <a:r>
              <a:rPr lang="en-US"/>
              <a:t>first letter of each subsequent concatenated word</a:t>
            </a:r>
          </a:p>
          <a:p>
            <a:endParaRPr lang="en-US"/>
          </a:p>
        </p:txBody>
      </p:sp>
      <p:sp>
        <p:nvSpPr>
          <p:cNvPr id="4" name="rec LinNumbers"/>
          <p:cNvSpPr/>
          <p:nvPr/>
        </p:nvSpPr>
        <p:spPr bwMode="auto">
          <a:xfrm>
            <a:off x="446993" y="914400"/>
            <a:ext cx="433754" cy="230832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tangle 1"/>
          <p:cNvSpPr>
            <a:spLocks noChangeArrowheads="1"/>
          </p:cNvSpPr>
          <p:nvPr/>
        </p:nvSpPr>
        <p:spPr bwMode="auto">
          <a:xfrm>
            <a:off x="411480" y="914400"/>
            <a:ext cx="88899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1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function  </a:t>
            </a:r>
            <a:r>
              <a:rPr lang="en-US" sz="1600" b="1" err="1" smtClean="0" bmk="">
                <a:solidFill>
                  <a:srgbClr val="000000"/>
                </a:solidFill>
                <a:latin typeface="Courier New" pitchFamily="49" charset="0"/>
                <a:cs typeface="Courier New" pitchFamily="49" charset="0"/>
              </a:rPr>
              <a:t>functionName</a:t>
            </a:r>
            <a:r>
              <a:rPr lang="en-US" sz="1600" b="1" smtClean="0" bmk="">
                <a:solidFill>
                  <a:srgbClr val="000000"/>
                </a:solidFill>
                <a:latin typeface="Courier New" pitchFamily="49" charset="0"/>
                <a:cs typeface="Courier New" pitchFamily="49" charset="0"/>
              </a:rPr>
              <a:t>(parameter : </a:t>
            </a:r>
            <a:r>
              <a:rPr lang="en-US" sz="1600" b="1" err="1" smtClean="0" bmk="">
                <a:solidFill>
                  <a:srgbClr val="000000"/>
                </a:solidFill>
                <a:latin typeface="Courier New" pitchFamily="49" charset="0"/>
                <a:cs typeface="Courier New" pitchFamily="49" charset="0"/>
              </a:rPr>
              <a:t>dataType</a:t>
            </a: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returnType</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2    </a:t>
            </a:r>
            <a:r>
              <a:rPr lang="en-US" sz="1600" b="1" i="1" smtClean="0" bmk="">
                <a:solidFill>
                  <a:srgbClr val="808080"/>
                </a:solidFill>
                <a:latin typeface="Courier New" pitchFamily="49" charset="0"/>
                <a:cs typeface="Courier New" pitchFamily="49" charset="0"/>
              </a:rPr>
              <a:t>// </a:t>
            </a:r>
            <a:r>
              <a:rPr lang="en-US" sz="1600" b="1" i="1" bmk="">
                <a:solidFill>
                  <a:srgbClr val="808080"/>
                </a:solidFill>
                <a:latin typeface="Courier New" pitchFamily="49" charset="0"/>
                <a:cs typeface="Courier New" pitchFamily="49" charset="0"/>
              </a:rPr>
              <a:t>code to </a:t>
            </a:r>
            <a:r>
              <a:rPr lang="en-US" sz="1600" b="1" i="1" smtClean="0" bmk="">
                <a:solidFill>
                  <a:srgbClr val="808080"/>
                </a:solidFill>
                <a:latin typeface="Courier New" pitchFamily="49" charset="0"/>
                <a:cs typeface="Courier New" pitchFamily="49" charset="0"/>
              </a:rPr>
              <a:t>execute method</a:t>
            </a:r>
          </a:p>
          <a:p>
            <a:pPr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3   </a:t>
            </a:r>
            <a:r>
              <a:rPr lang="en-US" sz="1600" b="1" smtClean="0" bmk="">
                <a:solidFill>
                  <a:srgbClr val="000080"/>
                </a:solidFill>
                <a:latin typeface="Courier New" pitchFamily="49" charset="0"/>
                <a:cs typeface="Courier New" pitchFamily="49" charset="0"/>
              </a:rPr>
              <a:t> if </a:t>
            </a:r>
            <a:r>
              <a:rPr lang="en-US" sz="1600" b="1" smtClean="0" bmk="">
                <a:solidFill>
                  <a:srgbClr val="000000"/>
                </a:solidFill>
                <a:latin typeface="Courier New" pitchFamily="49" charset="0"/>
                <a:cs typeface="Courier New" pitchFamily="49" charset="0"/>
              </a:rPr>
              <a:t>(parameter == </a:t>
            </a:r>
            <a:r>
              <a:rPr lang="en-US" sz="1600" b="1" err="1" smtClean="0" bmk="">
                <a:solidFill>
                  <a:srgbClr val="000000"/>
                </a:solidFill>
                <a:latin typeface="Courier New" pitchFamily="49" charset="0"/>
                <a:cs typeface="Courier New" pitchFamily="49" charset="0"/>
              </a:rPr>
              <a:t>someValue</a:t>
            </a:r>
            <a:r>
              <a:rPr lang="en-US" sz="1600" b="1" smtClean="0" bmk="">
                <a:solidFill>
                  <a:srgbClr val="000000"/>
                </a:solidFill>
                <a:latin typeface="Courier New" pitchFamily="49" charset="0"/>
                <a:cs typeface="Courier New" pitchFamily="49" charset="0"/>
              </a:rPr>
              <a:t>) {</a:t>
            </a:r>
          </a:p>
          <a:p>
            <a:pPr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4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lang="en-US" sz="1600" b="1" err="1" smtClean="0" bmk="">
                <a:solidFill>
                  <a:srgbClr val="000000"/>
                </a:solidFill>
                <a:latin typeface="Courier New" pitchFamily="49" charset="0"/>
                <a:cs typeface="Courier New" pitchFamily="49" charset="0"/>
              </a:rPr>
              <a:t>.propertyValue</a:t>
            </a:r>
            <a:r>
              <a:rPr lang="en-US" sz="1600" b="1" smtClean="0" bmk="">
                <a:solidFill>
                  <a:srgbClr val="000000"/>
                </a:solidFill>
                <a:latin typeface="Courier New" pitchFamily="49" charset="0"/>
                <a:cs typeface="Courier New" pitchFamily="49" charset="0"/>
              </a:rPr>
              <a:t> = </a:t>
            </a:r>
            <a:r>
              <a:rPr lang="en-US" sz="1600" b="1" err="1" smtClean="0" bmk="">
                <a:solidFill>
                  <a:srgbClr val="000000"/>
                </a:solidFill>
                <a:latin typeface="Courier New" pitchFamily="49" charset="0"/>
                <a:cs typeface="Courier New" pitchFamily="49" charset="0"/>
              </a:rPr>
              <a:t>doSomething</a:t>
            </a:r>
            <a:r>
              <a:rPr lang="en-US" sz="1600" b="1" smtClean="0" bmk="">
                <a:solidFill>
                  <a:srgbClr val="000000"/>
                </a:solidFill>
                <a:latin typeface="Courier New" pitchFamily="49" charset="0"/>
                <a:cs typeface="Courier New" pitchFamily="49" charset="0"/>
              </a:rPr>
              <a:t>(parameter)</a:t>
            </a:r>
            <a:br>
              <a:rPr lang="en-US" sz="1600" b="1" smtClean="0" bmk="">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5   </a:t>
            </a:r>
            <a:r>
              <a:rPr lang="en-US" sz="1600" b="1" smtClean="0" bmk="">
                <a:solidFill>
                  <a:srgbClr val="000000"/>
                </a:solidFill>
                <a:latin typeface="Courier New" pitchFamily="49" charset="0"/>
                <a:cs typeface="Courier New" pitchFamily="49" charset="0"/>
              </a:rPr>
              <a:t> } </a:t>
            </a:r>
            <a:r>
              <a:rPr lang="en-US" sz="1600" b="1" smtClean="0" bmk="">
                <a:solidFill>
                  <a:srgbClr val="000080"/>
                </a:solidFill>
                <a:latin typeface="Courier New" pitchFamily="49" charset="0"/>
                <a:cs typeface="Courier New" pitchFamily="49" charset="0"/>
              </a:rPr>
              <a:t>else </a:t>
            </a:r>
            <a:r>
              <a:rPr lang="en-US" sz="1600" b="1" smtClean="0" bmk="">
                <a:solidFill>
                  <a:srgbClr val="000000"/>
                </a:solidFill>
                <a:latin typeface="Courier New" pitchFamily="49" charset="0"/>
                <a:cs typeface="Courier New" pitchFamily="49" charset="0"/>
              </a:rPr>
              <a:t>{</a:t>
            </a:r>
          </a:p>
          <a:p>
            <a:pPr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6      </a:t>
            </a:r>
            <a:r>
              <a:rPr lang="en-US" sz="1600" b="1" err="1" smtClean="0" bmk="">
                <a:solidFill>
                  <a:srgbClr val="000080"/>
                </a:solidFill>
                <a:latin typeface="Courier New" pitchFamily="49" charset="0"/>
                <a:cs typeface="Courier New" pitchFamily="49" charset="0"/>
              </a:rPr>
              <a:t>this</a:t>
            </a:r>
            <a:r>
              <a:rPr lang="en-US" sz="1600" b="1" err="1" smtClean="0" bmk="">
                <a:solidFill>
                  <a:srgbClr val="000000"/>
                </a:solidFill>
                <a:latin typeface="Courier New" pitchFamily="49" charset="0"/>
                <a:cs typeface="Courier New" pitchFamily="49" charset="0"/>
              </a:rPr>
              <a:t>.propertyValue</a:t>
            </a: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 </a:t>
            </a:r>
            <a:r>
              <a:rPr lang="en-US" sz="1600" b="1" err="1" smtClean="0" bmk="">
                <a:solidFill>
                  <a:srgbClr val="000000"/>
                </a:solidFill>
                <a:latin typeface="Courier New" pitchFamily="49" charset="0"/>
                <a:cs typeface="Courier New" pitchFamily="49" charset="0"/>
              </a:rPr>
              <a:t>doSomethingElse</a:t>
            </a:r>
            <a:r>
              <a:rPr lang="en-US" sz="1600" b="1" smtClean="0" bmk="">
                <a:solidFill>
                  <a:srgbClr val="000000"/>
                </a:solidFill>
                <a:latin typeface="Courier New" pitchFamily="49" charset="0"/>
                <a:cs typeface="Courier New" pitchFamily="49" charset="0"/>
              </a:rPr>
              <a:t>(</a:t>
            </a:r>
            <a:r>
              <a:rPr lang="en-US" sz="1600" b="1" err="1" smtClean="0" bmk="">
                <a:solidFill>
                  <a:srgbClr val="000000"/>
                </a:solidFill>
                <a:latin typeface="Courier New" pitchFamily="49" charset="0"/>
                <a:cs typeface="Courier New" pitchFamily="49" charset="0"/>
              </a:rPr>
              <a:t>parmeter</a:t>
            </a:r>
            <a:r>
              <a:rPr lang="en-US" sz="1600" b="1" smtClean="0" bmk="">
                <a:solidFill>
                  <a:srgbClr val="000000"/>
                </a:solidFill>
                <a:latin typeface="Courier New" pitchFamily="49" charset="0"/>
                <a:cs typeface="Courier New" pitchFamily="49" charset="0"/>
              </a:rPr>
              <a:t>)</a:t>
            </a:r>
            <a:br>
              <a:rPr lang="en-US" sz="1600" b="1" smtClean="0" bmk="">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7    </a:t>
            </a:r>
            <a:r>
              <a:rPr lang="en-US" sz="1600" b="1" smtClean="0" bmk="">
                <a:solidFill>
                  <a:srgbClr val="000000"/>
                </a:solidFill>
                <a:latin typeface="Courier New" pitchFamily="49" charset="0"/>
                <a:cs typeface="Courier New" pitchFamily="49" charset="0"/>
              </a:rPr>
              <a:t>}</a:t>
            </a:r>
          </a:p>
          <a:p>
            <a:pPr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8    </a:t>
            </a:r>
            <a:r>
              <a:rPr lang="en-US" sz="1600" b="1" smtClean="0" bmk="">
                <a:solidFill>
                  <a:srgbClr val="000080"/>
                </a:solidFill>
                <a:latin typeface="Courier New" pitchFamily="49" charset="0"/>
                <a:cs typeface="Courier New" pitchFamily="49" charset="0"/>
              </a:rPr>
              <a:t>return </a:t>
            </a:r>
            <a:r>
              <a:rPr lang="en-US" sz="1600" b="1" err="1" bmk="">
                <a:solidFill>
                  <a:srgbClr val="000000"/>
                </a:solidFill>
                <a:latin typeface="Courier New" pitchFamily="49" charset="0"/>
                <a:cs typeface="Courier New" pitchFamily="49" charset="0"/>
              </a:rPr>
              <a:t>returnType</a:t>
            </a:r>
            <a:endParaRPr lang="en-US" sz="1600" b="1" smtClean="0" bmk="">
              <a:solidFill>
                <a:srgbClr val="000000"/>
              </a:solidFill>
              <a:latin typeface="Courier New" pitchFamily="49" charset="0"/>
              <a:cs typeface="Courier New" pitchFamily="49" charset="0"/>
            </a:endParaRPr>
          </a:p>
          <a:p>
            <a:pPr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9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2081311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 Red"/>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3: Deploy package and enhancement</a:t>
            </a:r>
            <a:br>
              <a:rPr lang="en-US" dirty="0" smtClean="0"/>
            </a:br>
            <a:r>
              <a:rPr lang="en-US" sz="2400" dirty="0" smtClean="0"/>
              <a:t>*New*</a:t>
            </a:r>
            <a:endParaRPr lang="en-US" dirty="0"/>
          </a:p>
        </p:txBody>
      </p:sp>
      <p:sp>
        <p:nvSpPr>
          <p:cNvPr id="6" name="Subtitle 5"/>
          <p:cNvSpPr>
            <a:spLocks noGrp="1"/>
          </p:cNvSpPr>
          <p:nvPr>
            <p:ph type="subTitle" idx="10"/>
          </p:nvPr>
        </p:nvSpPr>
        <p:spPr/>
        <p:txBody>
          <a:bodyPr/>
          <a:lstStyle/>
          <a:p>
            <a:r>
              <a:rPr lang="en-US" smtClean="0"/>
              <a:t>Restart Server</a:t>
            </a:r>
            <a:endParaRPr lang="en-US"/>
          </a:p>
        </p:txBody>
      </p:sp>
      <p:sp>
        <p:nvSpPr>
          <p:cNvPr id="4" name="Content Placeholder 3"/>
          <p:cNvSpPr>
            <a:spLocks noGrp="1"/>
          </p:cNvSpPr>
          <p:nvPr>
            <p:ph sz="half" idx="1"/>
          </p:nvPr>
        </p:nvSpPr>
        <p:spPr>
          <a:xfrm>
            <a:off x="519113" y="1752600"/>
            <a:ext cx="3671887" cy="4637088"/>
          </a:xfrm>
        </p:spPr>
        <p:txBody>
          <a:bodyPr/>
          <a:lstStyle/>
          <a:p>
            <a:r>
              <a:rPr lang="en-US" smtClean="0"/>
              <a:t>New package and enhancement loaded at server startup</a:t>
            </a:r>
            <a:endParaRPr lang="en-US"/>
          </a:p>
        </p:txBody>
      </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endParaRPr lang="en-US" sz="2800" b="1">
              <a:solidFill>
                <a:srgbClr val="04628C"/>
              </a:solidFill>
              <a:latin typeface="+mj-lt"/>
              <a:ea typeface="Arial" pitchFamily="34" charset="0"/>
              <a:cs typeface="Arial" pitchFamily="34" charset="0"/>
            </a:endParaRPr>
          </a:p>
        </p:txBody>
      </p:sp>
      <p:sp>
        <p:nvSpPr>
          <p:cNvPr id="26" name="txt Rule Set Class"/>
          <p:cNvSpPr/>
          <p:nvPr/>
        </p:nvSpPr>
        <p:spPr>
          <a:xfrm>
            <a:off x="917346" y="5334000"/>
            <a:ext cx="1460305" cy="338554"/>
          </a:xfrm>
          <a:prstGeom prst="rect">
            <a:avLst/>
          </a:prstGeom>
        </p:spPr>
        <p:txBody>
          <a:bodyPr wrap="square">
            <a:spAutoFit/>
          </a:bodyPr>
          <a:lstStyle/>
          <a:p>
            <a:pPr algn="ctr"/>
            <a:r>
              <a:rPr lang="en-US" sz="1600" b="1" smtClean="0">
                <a:solidFill>
                  <a:schemeClr val="bg1"/>
                </a:solidFill>
              </a:rPr>
              <a:t>Package</a:t>
            </a:r>
            <a:endParaRPr lang="en-US" sz="1600" b="1">
              <a:solidFill>
                <a:schemeClr val="bg1"/>
              </a:solidFill>
            </a:endParaRPr>
          </a:p>
        </p:txBody>
      </p:sp>
      <p:pic>
        <p:nvPicPr>
          <p:cNvPr id="14" name="icon Enhanc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9" y="3809999"/>
            <a:ext cx="1375850" cy="16051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xt  Enhancement"/>
          <p:cNvSpPr/>
          <p:nvPr/>
        </p:nvSpPr>
        <p:spPr>
          <a:xfrm>
            <a:off x="2438400" y="5334000"/>
            <a:ext cx="1676400" cy="584775"/>
          </a:xfrm>
          <a:prstGeom prst="rect">
            <a:avLst/>
          </a:prstGeom>
        </p:spPr>
        <p:txBody>
          <a:bodyPr wrap="square">
            <a:spAutoFit/>
          </a:bodyPr>
          <a:lstStyle/>
          <a:p>
            <a:pPr algn="ctr"/>
            <a:r>
              <a:rPr lang="en-US" sz="1600" b="1" smtClean="0">
                <a:solidFill>
                  <a:schemeClr val="bg1"/>
                </a:solidFill>
              </a:rPr>
              <a:t>Enhancement (.gsx)</a:t>
            </a:r>
            <a:endParaRPr lang="en-US" sz="1600" b="1">
              <a:solidFill>
                <a:schemeClr val="bg1"/>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345" y="3809998"/>
            <a:ext cx="1425427"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157867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 Blue"/>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ec Red"/>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a:t>
            </a:r>
            <a:r>
              <a:rPr lang="en-US" smtClean="0"/>
              <a:t>3: </a:t>
            </a:r>
            <a:r>
              <a:rPr lang="en-US"/>
              <a:t>Deploy </a:t>
            </a:r>
            <a:r>
              <a:rPr lang="en-US" smtClean="0"/>
              <a:t>enhancements</a:t>
            </a:r>
            <a:endParaRPr lang="en-US"/>
          </a:p>
        </p:txBody>
      </p:sp>
      <p:sp>
        <p:nvSpPr>
          <p:cNvPr id="6" name="Subtitle 5"/>
          <p:cNvSpPr>
            <a:spLocks noGrp="1"/>
          </p:cNvSpPr>
          <p:nvPr>
            <p:ph type="subTitle" idx="10"/>
          </p:nvPr>
        </p:nvSpPr>
        <p:spPr/>
        <p:txBody>
          <a:bodyPr/>
          <a:lstStyle/>
          <a:p>
            <a:r>
              <a:rPr lang="en-US" smtClean="0"/>
              <a:t>Reload changed classes</a:t>
            </a:r>
            <a:endParaRPr lang="en-US"/>
          </a:p>
        </p:txBody>
      </p:sp>
      <p:sp>
        <p:nvSpPr>
          <p:cNvPr id="7" name="Text Placeholder 6"/>
          <p:cNvSpPr>
            <a:spLocks noGrp="1"/>
          </p:cNvSpPr>
          <p:nvPr>
            <p:ph type="body" sz="quarter" idx="11"/>
          </p:nvPr>
        </p:nvSpPr>
        <p:spPr/>
        <p:txBody>
          <a:bodyPr/>
          <a:lstStyle/>
          <a:p>
            <a:r>
              <a:rPr lang="en-US" smtClean="0"/>
              <a:t>Compile classes</a:t>
            </a:r>
          </a:p>
          <a:p>
            <a:endParaRPr lang="en-US"/>
          </a:p>
        </p:txBody>
      </p:sp>
      <p:sp>
        <p:nvSpPr>
          <p:cNvPr id="5" name="Content Placeholder 4"/>
          <p:cNvSpPr>
            <a:spLocks noGrp="1"/>
          </p:cNvSpPr>
          <p:nvPr>
            <p:ph sz="half" idx="2"/>
          </p:nvPr>
        </p:nvSpPr>
        <p:spPr>
          <a:xfrm>
            <a:off x="4754562" y="1752600"/>
            <a:ext cx="4389437" cy="4637088"/>
          </a:xfrm>
        </p:spPr>
        <p:txBody>
          <a:bodyPr/>
          <a:lstStyle/>
          <a:p>
            <a:r>
              <a:rPr lang="en-US"/>
              <a:t>Main Menu </a:t>
            </a:r>
            <a:r>
              <a:rPr lang="en-US">
                <a:sym typeface="Wingdings" pitchFamily="2" charset="2"/>
              </a:rPr>
              <a:t>  </a:t>
            </a:r>
            <a:r>
              <a:rPr lang="en-US" smtClean="0">
                <a:sym typeface="Wingdings" pitchFamily="2" charset="2"/>
              </a:rPr>
              <a:t>Build </a:t>
            </a:r>
            <a:r>
              <a:rPr lang="en-US">
                <a:sym typeface="Wingdings" pitchFamily="2" charset="2"/>
              </a:rPr>
              <a:t> </a:t>
            </a:r>
            <a:r>
              <a:rPr lang="en-US" smtClean="0">
                <a:sym typeface="Wingdings" pitchFamily="2" charset="2"/>
              </a:rPr>
              <a:t>Compile </a:t>
            </a:r>
            <a:endParaRPr lang="en-US">
              <a:sym typeface="Wingdings" pitchFamily="2" charset="2"/>
            </a:endParaRPr>
          </a:p>
          <a:p>
            <a:pPr algn="just"/>
            <a:r>
              <a:rPr lang="en-US" smtClean="0"/>
              <a:t>CTRL+SHIFT+F9</a:t>
            </a:r>
          </a:p>
        </p:txBody>
      </p:sp>
      <p:sp>
        <p:nvSpPr>
          <p:cNvPr id="4" name="Content Placeholder 3"/>
          <p:cNvSpPr>
            <a:spLocks noGrp="1"/>
          </p:cNvSpPr>
          <p:nvPr>
            <p:ph sz="half" idx="1"/>
          </p:nvPr>
        </p:nvSpPr>
        <p:spPr>
          <a:xfrm>
            <a:off x="519113" y="1752600"/>
            <a:ext cx="3671887" cy="4637088"/>
          </a:xfrm>
        </p:spPr>
        <p:txBody>
          <a:bodyPr/>
          <a:lstStyle/>
          <a:p>
            <a:r>
              <a:rPr lang="en-US" smtClean="0"/>
              <a:t>Main </a:t>
            </a:r>
            <a:r>
              <a:rPr lang="en-US"/>
              <a:t>Menu </a:t>
            </a:r>
            <a:r>
              <a:rPr lang="en-US">
                <a:sym typeface="Wingdings" pitchFamily="2" charset="2"/>
              </a:rPr>
              <a:t>  </a:t>
            </a:r>
            <a:r>
              <a:rPr lang="en-US" smtClean="0">
                <a:sym typeface="Wingdings" pitchFamily="2" charset="2"/>
              </a:rPr>
              <a:t>Run </a:t>
            </a:r>
            <a:r>
              <a:rPr lang="en-US">
                <a:sym typeface="Wingdings" pitchFamily="2" charset="2"/>
              </a:rPr>
              <a:t> </a:t>
            </a:r>
            <a:r>
              <a:rPr lang="en-US" smtClean="0">
                <a:sym typeface="Wingdings" pitchFamily="2" charset="2"/>
              </a:rPr>
              <a:t>Reload Changed Classes</a:t>
            </a:r>
            <a:endParaRPr lang="en-US">
              <a:sym typeface="Wingdings" pitchFamily="2" charset="2"/>
            </a:endParaRPr>
          </a:p>
        </p:txBody>
      </p:sp>
      <p:pic>
        <p:nvPicPr>
          <p:cNvPr id="17" name="icon Enhanc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86352"/>
            <a:ext cx="1494628" cy="17437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xt  Enhancement"/>
          <p:cNvSpPr/>
          <p:nvPr/>
        </p:nvSpPr>
        <p:spPr>
          <a:xfrm>
            <a:off x="609600" y="5410200"/>
            <a:ext cx="1676400" cy="584775"/>
          </a:xfrm>
          <a:prstGeom prst="rect">
            <a:avLst/>
          </a:prstGeom>
        </p:spPr>
        <p:txBody>
          <a:bodyPr wrap="square">
            <a:spAutoFit/>
          </a:bodyPr>
          <a:lstStyle/>
          <a:p>
            <a:pPr algn="ctr"/>
            <a:r>
              <a:rPr lang="en-US" sz="1600" b="1" smtClean="0">
                <a:solidFill>
                  <a:schemeClr val="bg1"/>
                </a:solidFill>
              </a:rPr>
              <a:t>Enhancement (.gsx)</a:t>
            </a:r>
            <a:endParaRPr lang="en-US" sz="1600" b="1">
              <a:solidFill>
                <a:schemeClr val="bg1"/>
              </a:solidFill>
            </a:endParaRPr>
          </a:p>
        </p:txBody>
      </p:sp>
      <p:pic>
        <p:nvPicPr>
          <p:cNvPr id="15" name="icon Enhanc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240" y="3786351"/>
            <a:ext cx="1494628" cy="17437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xt  Enhancement"/>
          <p:cNvSpPr/>
          <p:nvPr/>
        </p:nvSpPr>
        <p:spPr>
          <a:xfrm>
            <a:off x="4874640" y="5410199"/>
            <a:ext cx="1676400" cy="584775"/>
          </a:xfrm>
          <a:prstGeom prst="rect">
            <a:avLst/>
          </a:prstGeom>
        </p:spPr>
        <p:txBody>
          <a:bodyPr wrap="square">
            <a:spAutoFit/>
          </a:bodyPr>
          <a:lstStyle/>
          <a:p>
            <a:pPr algn="ctr"/>
            <a:r>
              <a:rPr lang="en-US" sz="1600" b="1" smtClean="0">
                <a:solidFill>
                  <a:schemeClr val="bg1"/>
                </a:solidFill>
              </a:rPr>
              <a:t>Enhancement (.gsx)</a:t>
            </a:r>
            <a:endParaRPr lang="en-US" sz="1600" b="1">
              <a:solidFill>
                <a:schemeClr val="bg1"/>
              </a:solidFill>
            </a:endParaRPr>
          </a:p>
        </p:txBody>
      </p:sp>
    </p:spTree>
    <p:extLst>
      <p:ext uri="{BB962C8B-B14F-4D97-AF65-F5344CB8AC3E}">
        <p14:creationId xmlns:p14="http://schemas.microsoft.com/office/powerpoint/2010/main" val="23213045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4" descr="C:\Users\sluersen\AppData\Local\Temp\SNAGHTML6cb6e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2743200"/>
            <a:ext cx="5083334" cy="252381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Step 4: Reference enhancement (1)</a:t>
            </a:r>
            <a:endParaRPr lang="en-US"/>
          </a:p>
        </p:txBody>
      </p:sp>
      <p:sp>
        <p:nvSpPr>
          <p:cNvPr id="3" name="Content Placeholder 2"/>
          <p:cNvSpPr>
            <a:spLocks noGrp="1"/>
          </p:cNvSpPr>
          <p:nvPr>
            <p:ph sz="half" idx="2"/>
          </p:nvPr>
        </p:nvSpPr>
        <p:spPr>
          <a:xfrm>
            <a:off x="6172200" y="914400"/>
            <a:ext cx="2743200" cy="3657600"/>
          </a:xfrm>
        </p:spPr>
        <p:txBody>
          <a:bodyPr/>
          <a:lstStyle/>
          <a:p>
            <a:r>
              <a:rPr lang="en-US"/>
              <a:t>Reference </a:t>
            </a:r>
            <a:r>
              <a:rPr lang="en-US" smtClean="0"/>
              <a:t>getters </a:t>
            </a:r>
            <a:r>
              <a:rPr lang="en-US"/>
              <a:t>using the same syntax  as fields and other derived properties</a:t>
            </a:r>
          </a:p>
          <a:p>
            <a:r>
              <a:rPr lang="en-US" smtClean="0"/>
              <a:t>Value property of input widget references the getter</a:t>
            </a:r>
          </a:p>
          <a:p>
            <a:endParaRPr lang="en-US" smtClean="0"/>
          </a:p>
          <a:p>
            <a:endParaRPr lang="en-US"/>
          </a:p>
        </p:txBody>
      </p:sp>
      <p:sp>
        <p:nvSpPr>
          <p:cNvPr id="7" name="Content Placeholder 6"/>
          <p:cNvSpPr>
            <a:spLocks noGrp="1"/>
          </p:cNvSpPr>
          <p:nvPr>
            <p:ph idx="10"/>
          </p:nvPr>
        </p:nvSpPr>
        <p:spPr>
          <a:xfrm>
            <a:off x="521208" y="5486400"/>
            <a:ext cx="8321040" cy="914400"/>
          </a:xfrm>
        </p:spPr>
        <p:txBody>
          <a:bodyPr/>
          <a:lstStyle/>
          <a:p>
            <a:r>
              <a:rPr lang="en-US" smtClean="0"/>
              <a:t>Age </a:t>
            </a:r>
            <a:r>
              <a:rPr lang="en-US"/>
              <a:t>getter </a:t>
            </a:r>
            <a:r>
              <a:rPr lang="en-US" smtClean="0"/>
              <a:t>specifies </a:t>
            </a:r>
            <a:r>
              <a:rPr lang="en-US"/>
              <a:t>the value of the Age widget</a:t>
            </a:r>
          </a:p>
          <a:p>
            <a:endParaRPr lang="en-US" smtClean="0"/>
          </a:p>
          <a:p>
            <a:pPr lvl="1"/>
            <a:endParaRPr lang="en-US"/>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90" y="914399"/>
            <a:ext cx="4142858" cy="1047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609600" y="1697053"/>
            <a:ext cx="4047608" cy="264966"/>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10" idx="3"/>
            <a:endCxn id="12" idx="3"/>
          </p:cNvCxnSpPr>
          <p:nvPr/>
        </p:nvCxnSpPr>
        <p:spPr bwMode="auto">
          <a:xfrm>
            <a:off x="4657208" y="1829536"/>
            <a:ext cx="900371" cy="2732304"/>
          </a:xfrm>
          <a:prstGeom prst="bentConnector3">
            <a:avLst>
              <a:gd name="adj1" fmla="val 12539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12" name="Rounded Rectangle 11"/>
          <p:cNvSpPr/>
          <p:nvPr/>
        </p:nvSpPr>
        <p:spPr bwMode="auto">
          <a:xfrm>
            <a:off x="5024179" y="4437526"/>
            <a:ext cx="533400" cy="248628"/>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9871914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91172"/>
            <a:ext cx="3869048" cy="2714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5392858" cy="126190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4: Reference enhancement (2)</a:t>
            </a:r>
            <a:endParaRPr lang="en-US"/>
          </a:p>
        </p:txBody>
      </p:sp>
      <p:sp>
        <p:nvSpPr>
          <p:cNvPr id="4" name="Content Placeholder 3"/>
          <p:cNvSpPr>
            <a:spLocks noGrp="1"/>
          </p:cNvSpPr>
          <p:nvPr>
            <p:ph sz="half" idx="2"/>
          </p:nvPr>
        </p:nvSpPr>
        <p:spPr/>
        <p:txBody>
          <a:bodyPr/>
          <a:lstStyle/>
          <a:p>
            <a:r>
              <a:rPr lang="en-US" smtClean="0"/>
              <a:t>Reference setters using the same syntax as fields</a:t>
            </a:r>
            <a:endParaRPr lang="en-US"/>
          </a:p>
        </p:txBody>
      </p:sp>
      <p:sp>
        <p:nvSpPr>
          <p:cNvPr id="16" name="Content Placeholder 15"/>
          <p:cNvSpPr>
            <a:spLocks noGrp="1"/>
          </p:cNvSpPr>
          <p:nvPr>
            <p:ph idx="10"/>
          </p:nvPr>
        </p:nvSpPr>
        <p:spPr>
          <a:xfrm>
            <a:off x="521208" y="5486400"/>
            <a:ext cx="8321040" cy="914400"/>
          </a:xfrm>
        </p:spPr>
        <p:txBody>
          <a:bodyPr/>
          <a:lstStyle/>
          <a:p>
            <a:r>
              <a:rPr lang="en-US" err="1" smtClean="0"/>
              <a:t>beforeCommit</a:t>
            </a:r>
            <a:r>
              <a:rPr lang="en-US" smtClean="0"/>
              <a:t> property of the worksheet location references the </a:t>
            </a:r>
            <a:r>
              <a:rPr lang="en-US" err="1" smtClean="0"/>
              <a:t>NewPrimaryPhone</a:t>
            </a:r>
            <a:r>
              <a:rPr lang="en-US" smtClean="0"/>
              <a:t> setter</a:t>
            </a:r>
          </a:p>
          <a:p>
            <a:endParaRPr lang="en-US"/>
          </a:p>
        </p:txBody>
      </p:sp>
      <p:sp>
        <p:nvSpPr>
          <p:cNvPr id="12" name="Rounded Rectangle 11"/>
          <p:cNvSpPr/>
          <p:nvPr/>
        </p:nvSpPr>
        <p:spPr bwMode="auto">
          <a:xfrm>
            <a:off x="727467" y="1902496"/>
            <a:ext cx="5221407" cy="254257"/>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4" name="Elbow Connector 13"/>
          <p:cNvCxnSpPr>
            <a:stCxn id="12" idx="2"/>
          </p:cNvCxnSpPr>
          <p:nvPr/>
        </p:nvCxnSpPr>
        <p:spPr bwMode="auto">
          <a:xfrm rot="5400000">
            <a:off x="2962029" y="2115029"/>
            <a:ext cx="334418" cy="417867"/>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2763061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4: Reference enhancement (3)</a:t>
            </a:r>
            <a:endParaRPr lang="en-US"/>
          </a:p>
        </p:txBody>
      </p:sp>
      <p:sp>
        <p:nvSpPr>
          <p:cNvPr id="3" name="Content Placeholder 2"/>
          <p:cNvSpPr>
            <a:spLocks noGrp="1"/>
          </p:cNvSpPr>
          <p:nvPr>
            <p:ph sz="half" idx="2"/>
          </p:nvPr>
        </p:nvSpPr>
        <p:spPr/>
        <p:txBody>
          <a:bodyPr/>
          <a:lstStyle/>
          <a:p>
            <a:r>
              <a:rPr lang="en-US" smtClean="0"/>
              <a:t>Reference methods using the same syntax as object methods</a:t>
            </a:r>
          </a:p>
          <a:p>
            <a:endParaRPr lang="en-US"/>
          </a:p>
        </p:txBody>
      </p:sp>
      <p:sp>
        <p:nvSpPr>
          <p:cNvPr id="4" name="Content Placeholder 3"/>
          <p:cNvSpPr>
            <a:spLocks noGrp="1"/>
          </p:cNvSpPr>
          <p:nvPr>
            <p:ph idx="10"/>
          </p:nvPr>
        </p:nvSpPr>
        <p:spPr>
          <a:xfrm>
            <a:off x="521208" y="5486400"/>
            <a:ext cx="8321040" cy="914400"/>
          </a:xfrm>
        </p:spPr>
        <p:txBody>
          <a:bodyPr/>
          <a:lstStyle/>
          <a:p>
            <a:r>
              <a:rPr lang="en-US" smtClean="0"/>
              <a:t>Worksheet  location variable </a:t>
            </a:r>
            <a:r>
              <a:rPr lang="en-US" err="1" smtClean="0"/>
              <a:t>initialValue</a:t>
            </a:r>
            <a:r>
              <a:rPr lang="en-US" smtClean="0"/>
              <a:t> property creates a new Contact Note using the </a:t>
            </a:r>
            <a:r>
              <a:rPr lang="en-US" err="1" smtClean="0"/>
              <a:t>addContactNote</a:t>
            </a:r>
            <a:r>
              <a:rPr lang="en-US" smtClean="0"/>
              <a:t>() method</a:t>
            </a:r>
          </a:p>
          <a:p>
            <a:endParaRPr lang="en-US" smtClean="0"/>
          </a:p>
          <a:p>
            <a:endParaRPr lang="en-US"/>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059524" cy="155952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2819400"/>
            <a:ext cx="3880953" cy="2464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ounded Rectangle 9"/>
          <p:cNvSpPr/>
          <p:nvPr/>
        </p:nvSpPr>
        <p:spPr bwMode="auto">
          <a:xfrm>
            <a:off x="1647294" y="1435526"/>
            <a:ext cx="3955689" cy="254257"/>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10" idx="3"/>
            <a:endCxn id="4103" idx="0"/>
          </p:cNvCxnSpPr>
          <p:nvPr/>
        </p:nvCxnSpPr>
        <p:spPr bwMode="auto">
          <a:xfrm flipH="1">
            <a:off x="2473876" y="1562655"/>
            <a:ext cx="3129107" cy="1256745"/>
          </a:xfrm>
          <a:prstGeom prst="bentConnector4">
            <a:avLst>
              <a:gd name="adj1" fmla="val -7306"/>
              <a:gd name="adj2" fmla="val 8310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5954705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Entity enhancement fundamentals</a:t>
            </a:r>
          </a:p>
          <a:p>
            <a:r>
              <a:rPr lang="en-US"/>
              <a:t>Working with entity enhancements</a:t>
            </a:r>
          </a:p>
          <a:p>
            <a:r>
              <a:rPr lang="en-US">
                <a:solidFill>
                  <a:schemeClr val="bg1"/>
                </a:solidFill>
              </a:rPr>
              <a:t>Debugging enhancements</a:t>
            </a:r>
          </a:p>
          <a:p>
            <a:r>
              <a:rPr lang="en-US"/>
              <a:t>Gosu enhancements for Java</a:t>
            </a:r>
          </a:p>
          <a:p>
            <a:endParaRPr lang="en-US"/>
          </a:p>
        </p:txBody>
      </p:sp>
    </p:spTree>
    <p:extLst>
      <p:ext uri="{BB962C8B-B14F-4D97-AF65-F5344CB8AC3E}">
        <p14:creationId xmlns:p14="http://schemas.microsoft.com/office/powerpoint/2010/main" val="392146774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luersen\AppData\Local\Temp\SNAGHTML71230d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931" y="914399"/>
            <a:ext cx="4910194" cy="90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Steps to </a:t>
            </a:r>
            <a:r>
              <a:rPr lang="en-US" smtClean="0"/>
              <a:t>debug enhancements</a:t>
            </a:r>
            <a:endParaRPr lang="en-US"/>
          </a:p>
        </p:txBody>
      </p:sp>
      <p:sp>
        <p:nvSpPr>
          <p:cNvPr id="7" name="Content Placeholder 6"/>
          <p:cNvSpPr>
            <a:spLocks noGrp="1"/>
          </p:cNvSpPr>
          <p:nvPr>
            <p:ph sz="half" idx="1"/>
          </p:nvPr>
        </p:nvSpPr>
        <p:spPr/>
        <p:txBody>
          <a:bodyPr/>
          <a:lstStyle/>
          <a:p>
            <a:r>
              <a:rPr lang="en-US" smtClean="0"/>
              <a:t>Set breakpoints in </a:t>
            </a:r>
            <a:br>
              <a:rPr lang="en-US" smtClean="0"/>
            </a:br>
            <a:r>
              <a:rPr lang="en-US" smtClean="0"/>
              <a:t>enhancement</a:t>
            </a:r>
            <a:br>
              <a:rPr lang="en-US" smtClean="0"/>
            </a:br>
            <a:r>
              <a:rPr lang="en-US" smtClean="0"/>
              <a:t>Debug </a:t>
            </a:r>
            <a:r>
              <a:rPr lang="en-US"/>
              <a:t>Server</a:t>
            </a:r>
          </a:p>
          <a:p>
            <a:pPr lvl="1"/>
            <a:r>
              <a:rPr lang="en-US"/>
              <a:t>ALT+SHIFT+</a:t>
            </a:r>
            <a:r>
              <a:rPr lang="en-US" smtClean="0"/>
              <a:t>F9</a:t>
            </a:r>
            <a:endParaRPr lang="en-US"/>
          </a:p>
          <a:p>
            <a:pPr lvl="1"/>
            <a:r>
              <a:rPr lang="en-US"/>
              <a:t>Select Server</a:t>
            </a:r>
          </a:p>
          <a:p>
            <a:r>
              <a:rPr lang="en-US"/>
              <a:t>Console tab</a:t>
            </a:r>
          </a:p>
          <a:p>
            <a:pPr lvl="1"/>
            <a:r>
              <a:rPr lang="en-US"/>
              <a:t>Verify output </a:t>
            </a:r>
            <a:r>
              <a:rPr lang="en-US" smtClean="0"/>
              <a:t>reads </a:t>
            </a:r>
          </a:p>
          <a:p>
            <a:r>
              <a:rPr lang="en-US" smtClean="0"/>
              <a:t>Perform actions to hit breakpoint </a:t>
            </a:r>
            <a:endParaRPr lang="en-US"/>
          </a:p>
          <a:p>
            <a:r>
              <a:rPr lang="en-US" smtClean="0"/>
              <a:t>In Debug tool window, review Debugger</a:t>
            </a:r>
          </a:p>
          <a:p>
            <a:r>
              <a:rPr lang="en-US" smtClean="0"/>
              <a:t>Resume program</a:t>
            </a:r>
          </a:p>
          <a:p>
            <a:pPr lvl="1"/>
            <a:r>
              <a:rPr lang="en-US" smtClean="0"/>
              <a:t>F9</a:t>
            </a:r>
            <a:r>
              <a:rPr lang="en-US"/>
              <a:t/>
            </a:r>
            <a:br>
              <a:rPr lang="en-US"/>
            </a:br>
            <a:endParaRPr lang="en-US"/>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7545" y="1948155"/>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343400" y="3581400"/>
            <a:ext cx="4114800" cy="457200"/>
          </a:xfrm>
          <a:prstGeom prst="rect">
            <a:avLst/>
          </a:prstGeom>
          <a:noFill/>
        </p:spPr>
        <p:txBody>
          <a:bodyPr wrap="none" rtlCol="0">
            <a:noAutofit/>
          </a:bodyPr>
          <a:lstStyle/>
          <a:p>
            <a:r>
              <a:rPr lang="en-US" b="1" smtClean="0">
                <a:solidFill>
                  <a:schemeClr val="bg1"/>
                </a:solidFill>
                <a:latin typeface="Courier New" pitchFamily="49" charset="0"/>
                <a:cs typeface="Courier New" pitchFamily="49" charset="0"/>
              </a:rPr>
              <a:t>*** </a:t>
            </a:r>
            <a:r>
              <a:rPr lang="en-US" b="1" err="1" smtClean="0">
                <a:solidFill>
                  <a:schemeClr val="bg1"/>
                </a:solidFill>
                <a:latin typeface="Courier New" pitchFamily="49" charset="0"/>
                <a:cs typeface="Courier New" pitchFamily="49" charset="0"/>
              </a:rPr>
              <a:t>AppName</a:t>
            </a:r>
            <a:r>
              <a:rPr lang="en-US" b="1" smtClean="0">
                <a:solidFill>
                  <a:schemeClr val="bg1"/>
                </a:solidFill>
                <a:latin typeface="Courier New" pitchFamily="49" charset="0"/>
                <a:cs typeface="Courier New" pitchFamily="49" charset="0"/>
              </a:rPr>
              <a:t> </a:t>
            </a:r>
            <a:r>
              <a:rPr lang="en-US" b="1">
                <a:solidFill>
                  <a:schemeClr val="bg1"/>
                </a:solidFill>
                <a:latin typeface="Courier New" pitchFamily="49" charset="0"/>
                <a:cs typeface="Courier New" pitchFamily="49" charset="0"/>
              </a:rPr>
              <a:t>ready </a:t>
            </a:r>
            <a:r>
              <a:rPr lang="en-US" b="1" smtClean="0">
                <a:solidFill>
                  <a:schemeClr val="bg1"/>
                </a:solidFill>
                <a:latin typeface="Courier New" pitchFamily="49" charset="0"/>
                <a:cs typeface="Courier New" pitchFamily="49" charset="0"/>
              </a:rPr>
              <a:t>***</a:t>
            </a:r>
            <a:endParaRPr lang="en-US" b="1">
              <a:solidFill>
                <a:schemeClr val="bg1"/>
              </a:solidFill>
              <a:latin typeface="Courier New" pitchFamily="49" charset="0"/>
              <a:cs typeface="Courier New" pitchFamily="49" charset="0"/>
            </a:endParaRPr>
          </a:p>
          <a:p>
            <a:pPr algn="r"/>
            <a:endParaRPr lang="en-US" smtClean="0">
              <a:solidFill>
                <a:schemeClr val="bg1"/>
              </a:solidFill>
              <a:latin typeface="Courier New" pitchFamily="49" charset="0"/>
              <a:cs typeface="Courier New" pitchFamily="49" charset="0"/>
            </a:endParaRPr>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4572000"/>
            <a:ext cx="4667250" cy="1581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01272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solidFill>
                  <a:schemeClr val="bg1"/>
                </a:solidFill>
              </a:rPr>
              <a:t>Entity enhancement </a:t>
            </a:r>
            <a:r>
              <a:rPr lang="en-US" smtClean="0">
                <a:solidFill>
                  <a:schemeClr val="bg1"/>
                </a:solidFill>
              </a:rPr>
              <a:t>fundamentals</a:t>
            </a:r>
            <a:endParaRPr lang="en-US">
              <a:solidFill>
                <a:schemeClr val="bg1"/>
              </a:solidFill>
            </a:endParaRPr>
          </a:p>
          <a:p>
            <a:r>
              <a:rPr lang="en-US"/>
              <a:t>Working with entity enhancements</a:t>
            </a:r>
          </a:p>
          <a:p>
            <a:r>
              <a:rPr lang="en-US" smtClean="0"/>
              <a:t>Debugging enhancements</a:t>
            </a:r>
          </a:p>
          <a:p>
            <a:r>
              <a:rPr lang="en-US"/>
              <a:t>Gosu enhancements for Java</a:t>
            </a:r>
          </a:p>
          <a:p>
            <a:endParaRPr lang="en-US"/>
          </a:p>
        </p:txBody>
      </p:sp>
    </p:spTree>
    <p:extLst>
      <p:ext uri="{BB962C8B-B14F-4D97-AF65-F5344CB8AC3E}">
        <p14:creationId xmlns:p14="http://schemas.microsoft.com/office/powerpoint/2010/main" val="392146774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Breakpoints</a:t>
            </a:r>
            <a:endParaRPr lang="en-US"/>
          </a:p>
        </p:txBody>
      </p:sp>
      <p:sp>
        <p:nvSpPr>
          <p:cNvPr id="3" name="Content Placeholder 2"/>
          <p:cNvSpPr>
            <a:spLocks noGrp="1"/>
          </p:cNvSpPr>
          <p:nvPr>
            <p:ph idx="1"/>
          </p:nvPr>
        </p:nvSpPr>
        <p:spPr>
          <a:xfrm>
            <a:off x="519113" y="5105400"/>
            <a:ext cx="8318500" cy="1295400"/>
          </a:xfrm>
        </p:spPr>
        <p:txBody>
          <a:bodyPr/>
          <a:lstStyle/>
          <a:p>
            <a:r>
              <a:rPr lang="en-US"/>
              <a:t>A </a:t>
            </a:r>
            <a:r>
              <a:rPr lang="en-US" b="1"/>
              <a:t>breakpoint</a:t>
            </a:r>
            <a:r>
              <a:rPr lang="en-US"/>
              <a:t> indicates a </a:t>
            </a:r>
            <a:r>
              <a:rPr lang="en-US" smtClean="0"/>
              <a:t>place where you want to suspend the execution of Gosu code</a:t>
            </a:r>
            <a:endParaRPr lang="en-US"/>
          </a:p>
        </p:txBody>
      </p:sp>
      <p:pic>
        <p:nvPicPr>
          <p:cNvPr id="7170" name="Picture 2" descr="C:\Users\sluersen\AppData\Local\Temp\SNAGHTML717c1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7543800" cy="38991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99618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breakpoints</a:t>
            </a:r>
          </a:p>
        </p:txBody>
      </p:sp>
      <p:sp>
        <p:nvSpPr>
          <p:cNvPr id="3" name="Content Placeholder 2"/>
          <p:cNvSpPr>
            <a:spLocks noGrp="1"/>
          </p:cNvSpPr>
          <p:nvPr>
            <p:ph sz="half" idx="1"/>
          </p:nvPr>
        </p:nvSpPr>
        <p:spPr/>
        <p:txBody>
          <a:bodyPr/>
          <a:lstStyle/>
          <a:p>
            <a:r>
              <a:rPr lang="en-US" smtClean="0"/>
              <a:t>Click in the gutter for the given line</a:t>
            </a:r>
            <a:endParaRPr lang="en-US"/>
          </a:p>
        </p:txBody>
      </p:sp>
      <p:sp>
        <p:nvSpPr>
          <p:cNvPr id="4" name="Content Placeholder 3"/>
          <p:cNvSpPr>
            <a:spLocks noGrp="1"/>
          </p:cNvSpPr>
          <p:nvPr>
            <p:ph sz="half" idx="2"/>
          </p:nvPr>
        </p:nvSpPr>
        <p:spPr/>
        <p:txBody>
          <a:bodyPr/>
          <a:lstStyle/>
          <a:p>
            <a:r>
              <a:rPr lang="en-US" smtClean="0"/>
              <a:t>Select line</a:t>
            </a:r>
          </a:p>
          <a:p>
            <a:pPr lvl="1"/>
            <a:r>
              <a:rPr lang="en-US" smtClean="0"/>
              <a:t>Main menu </a:t>
            </a:r>
            <a:r>
              <a:rPr lang="en-US" smtClean="0">
                <a:sym typeface="Wingdings" pitchFamily="2" charset="2"/>
              </a:rPr>
              <a:t> Run </a:t>
            </a:r>
            <a:r>
              <a:rPr lang="en-US">
                <a:sym typeface="Wingdings" pitchFamily="2" charset="2"/>
              </a:rPr>
              <a:t> </a:t>
            </a:r>
            <a:r>
              <a:rPr lang="en-US" smtClean="0">
                <a:sym typeface="Wingdings" pitchFamily="2" charset="2"/>
              </a:rPr>
              <a:t>Toggle Line Breakpoint</a:t>
            </a:r>
          </a:p>
          <a:p>
            <a:pPr lvl="1"/>
            <a:r>
              <a:rPr lang="en-US" smtClean="0">
                <a:sym typeface="Wingdings" pitchFamily="2" charset="2"/>
              </a:rPr>
              <a:t>CTRL+F8 </a:t>
            </a:r>
            <a:endParaRPr lang="en-US"/>
          </a:p>
        </p:txBody>
      </p:sp>
      <p:pic>
        <p:nvPicPr>
          <p:cNvPr id="8198" name="Picture 6" descr="C:\Users\sluersen\AppData\Local\Temp\SNAGHTML18a81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581272"/>
            <a:ext cx="3810000" cy="38606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194" name="Picture 2" descr="C:\Users\sluersen\AppData\Local\Temp\SNAGHTML7187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4" y="2581272"/>
            <a:ext cx="3743325" cy="3042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5613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 all breakpoints</a:t>
            </a:r>
            <a:endParaRPr lang="en-US"/>
          </a:p>
        </p:txBody>
      </p:sp>
      <p:sp>
        <p:nvSpPr>
          <p:cNvPr id="3" name="Content Placeholder 2"/>
          <p:cNvSpPr>
            <a:spLocks noGrp="1"/>
          </p:cNvSpPr>
          <p:nvPr>
            <p:ph idx="1"/>
          </p:nvPr>
        </p:nvSpPr>
        <p:spPr/>
        <p:txBody>
          <a:bodyPr/>
          <a:lstStyle/>
          <a:p>
            <a:r>
              <a:rPr lang="en-US"/>
              <a:t>Run </a:t>
            </a:r>
            <a:r>
              <a:rPr lang="en-US" smtClean="0">
                <a:sym typeface="Wingdings"/>
              </a:rPr>
              <a:t></a:t>
            </a:r>
            <a:r>
              <a:rPr lang="en-US" smtClean="0"/>
              <a:t> View </a:t>
            </a:r>
            <a:r>
              <a:rPr lang="en-US"/>
              <a:t>Breakpoints</a:t>
            </a:r>
            <a:r>
              <a:rPr lang="en-US" smtClean="0"/>
              <a:t>… or CTRL+SHIFT+F8</a:t>
            </a:r>
            <a:endParaRPr lang="en-US"/>
          </a:p>
          <a:p>
            <a:pPr lvl="1"/>
            <a:r>
              <a:rPr lang="en-US"/>
              <a:t>Enable, disable, define action and conditions</a:t>
            </a:r>
          </a:p>
          <a:p>
            <a:endParaRPr lang="en-US"/>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15828"/>
            <a:ext cx="8389937" cy="4229100"/>
          </a:xfrm>
          <a:prstGeom prst="rect">
            <a:avLst/>
          </a:prstGeom>
          <a:noFill/>
          <a:ln w="3175">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7784439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Debug 'Server'</a:t>
            </a:r>
            <a:endParaRPr lang="en-US"/>
          </a:p>
        </p:txBody>
      </p:sp>
      <p:sp>
        <p:nvSpPr>
          <p:cNvPr id="7" name="Content Placeholder 6"/>
          <p:cNvSpPr>
            <a:spLocks noGrp="1"/>
          </p:cNvSpPr>
          <p:nvPr>
            <p:ph sz="half" idx="1"/>
          </p:nvPr>
        </p:nvSpPr>
        <p:spPr/>
        <p:txBody>
          <a:bodyPr/>
          <a:lstStyle/>
          <a:p>
            <a:r>
              <a:rPr lang="en-US" smtClean="0"/>
              <a:t>Start debug </a:t>
            </a:r>
            <a:r>
              <a:rPr lang="en-US"/>
              <a:t>Server</a:t>
            </a:r>
          </a:p>
          <a:p>
            <a:pPr lvl="1"/>
            <a:r>
              <a:rPr lang="en-US"/>
              <a:t>ALT+SHIFT+</a:t>
            </a:r>
            <a:r>
              <a:rPr lang="en-US" smtClean="0"/>
              <a:t>F9</a:t>
            </a:r>
            <a:endParaRPr lang="en-US"/>
          </a:p>
          <a:p>
            <a:pPr lvl="1"/>
            <a:r>
              <a:rPr lang="en-US"/>
              <a:t>Select Server</a:t>
            </a:r>
          </a:p>
          <a:p>
            <a:r>
              <a:rPr lang="en-US"/>
              <a:t>Console tab</a:t>
            </a:r>
          </a:p>
          <a:p>
            <a:pPr lvl="1"/>
            <a:r>
              <a:rPr lang="en-US"/>
              <a:t>Verify output </a:t>
            </a:r>
            <a:r>
              <a:rPr lang="en-US" smtClean="0"/>
              <a:t>reads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544" y="914400"/>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084856" y="2971800"/>
            <a:ext cx="6154144" cy="457200"/>
          </a:xfrm>
          <a:prstGeom prst="rect">
            <a:avLst/>
          </a:prstGeom>
          <a:noFill/>
        </p:spPr>
        <p:txBody>
          <a:bodyPr wrap="none" rtlCol="0">
            <a:noAutofit/>
          </a:bodyPr>
          <a:lstStyle/>
          <a:p>
            <a:r>
              <a:rPr lang="en-US" b="1" smtClean="0">
                <a:solidFill>
                  <a:schemeClr val="bg1"/>
                </a:solidFill>
                <a:latin typeface="Courier New" pitchFamily="49" charset="0"/>
                <a:cs typeface="Courier New" pitchFamily="49" charset="0"/>
              </a:rPr>
              <a:t>*** &lt;</a:t>
            </a:r>
            <a:r>
              <a:rPr lang="en-US" b="1" err="1" smtClean="0">
                <a:solidFill>
                  <a:schemeClr val="bg1"/>
                </a:solidFill>
                <a:latin typeface="Courier New" pitchFamily="49" charset="0"/>
                <a:cs typeface="Courier New" pitchFamily="49" charset="0"/>
              </a:rPr>
              <a:t>GuidewireApplication</a:t>
            </a:r>
            <a:r>
              <a:rPr lang="en-US" b="1" smtClean="0">
                <a:solidFill>
                  <a:schemeClr val="bg1"/>
                </a:solidFill>
                <a:latin typeface="Courier New" pitchFamily="49" charset="0"/>
                <a:cs typeface="Courier New" pitchFamily="49" charset="0"/>
              </a:rPr>
              <a:t>&gt; </a:t>
            </a:r>
            <a:r>
              <a:rPr lang="en-US" b="1">
                <a:solidFill>
                  <a:schemeClr val="bg1"/>
                </a:solidFill>
                <a:latin typeface="Courier New" pitchFamily="49" charset="0"/>
                <a:cs typeface="Courier New" pitchFamily="49" charset="0"/>
              </a:rPr>
              <a:t>ready </a:t>
            </a:r>
            <a:r>
              <a:rPr lang="en-US" b="1" smtClean="0">
                <a:solidFill>
                  <a:schemeClr val="bg1"/>
                </a:solidFill>
                <a:latin typeface="Courier New" pitchFamily="49" charset="0"/>
                <a:cs typeface="Courier New" pitchFamily="49" charset="0"/>
              </a:rPr>
              <a:t>***</a:t>
            </a:r>
            <a:endParaRPr lang="en-US" b="1">
              <a:solidFill>
                <a:schemeClr val="bg1"/>
              </a:solidFill>
              <a:latin typeface="Courier New" pitchFamily="49" charset="0"/>
              <a:cs typeface="Courier New" pitchFamily="49" charset="0"/>
            </a:endParaRPr>
          </a:p>
          <a:p>
            <a:endParaRPr lang="en-US" smtClean="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10373681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Debug tool window</a:t>
            </a:r>
            <a:endParaRPr lang="en-US"/>
          </a:p>
        </p:txBody>
      </p:sp>
      <p:sp>
        <p:nvSpPr>
          <p:cNvPr id="3" name="Content Placeholder 2"/>
          <p:cNvSpPr>
            <a:spLocks noGrp="1"/>
          </p:cNvSpPr>
          <p:nvPr>
            <p:ph sz="half" idx="1"/>
          </p:nvPr>
        </p:nvSpPr>
        <p:spPr/>
        <p:txBody>
          <a:bodyPr/>
          <a:lstStyle/>
          <a:p>
            <a:r>
              <a:rPr lang="en-US" smtClean="0"/>
              <a:t>ALT+5 </a:t>
            </a:r>
            <a:endParaRPr lang="en-US"/>
          </a:p>
          <a:p>
            <a:pPr lvl="1"/>
            <a:r>
              <a:rPr lang="en-US"/>
              <a:t>Opens Debug window</a:t>
            </a:r>
          </a:p>
          <a:p>
            <a:r>
              <a:rPr lang="en-US"/>
              <a:t>Debugger tab</a:t>
            </a:r>
          </a:p>
          <a:p>
            <a:pPr lvl="1"/>
            <a:r>
              <a:rPr lang="en-US"/>
              <a:t>Rerun, Resume, </a:t>
            </a:r>
            <a:br>
              <a:rPr lang="en-US"/>
            </a:br>
            <a:r>
              <a:rPr lang="en-US"/>
              <a:t>Pause, Stop</a:t>
            </a:r>
          </a:p>
          <a:p>
            <a:pPr lvl="1"/>
            <a:r>
              <a:rPr lang="en-US"/>
              <a:t>View breakpoints</a:t>
            </a:r>
          </a:p>
          <a:p>
            <a:pPr lvl="1"/>
            <a:r>
              <a:rPr lang="en-US"/>
              <a:t>Step over, into and </a:t>
            </a:r>
            <a:r>
              <a:rPr lang="en-US" smtClean="0"/>
              <a:t/>
            </a:r>
            <a:br>
              <a:rPr lang="en-US" smtClean="0"/>
            </a:br>
            <a:r>
              <a:rPr lang="en-US" smtClean="0"/>
              <a:t>out</a:t>
            </a:r>
            <a:endParaRPr lang="en-US"/>
          </a:p>
          <a:p>
            <a:pPr lvl="1"/>
            <a:r>
              <a:rPr lang="en-US"/>
              <a:t>Inspect and watch</a:t>
            </a:r>
          </a:p>
          <a:p>
            <a:r>
              <a:rPr lang="en-US"/>
              <a:t>Console </a:t>
            </a:r>
            <a:r>
              <a:rPr lang="en-US" smtClean="0"/>
              <a:t>tab</a:t>
            </a:r>
          </a:p>
          <a:p>
            <a:pPr lvl="1"/>
            <a:r>
              <a:rPr lang="en-US"/>
              <a:t>View output</a:t>
            </a:r>
          </a:p>
          <a:p>
            <a:endParaRPr lang="en-US"/>
          </a:p>
          <a:p>
            <a:endParaRPr lang="en-US"/>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064" y="914400"/>
            <a:ext cx="459105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200400"/>
            <a:ext cx="457200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1661103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sluersen\AppData\Local\Temp\SNAGHTML71230d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467219"/>
            <a:ext cx="5190476" cy="9523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25" y="4391025"/>
            <a:ext cx="5833334" cy="19761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When application hits </a:t>
            </a:r>
            <a:r>
              <a:rPr lang="en-US" smtClean="0"/>
              <a:t>a breakpoint</a:t>
            </a:r>
            <a:r>
              <a:rPr lang="en-US"/>
              <a:t>…</a:t>
            </a:r>
            <a:br>
              <a:rPr lang="en-US"/>
            </a:br>
            <a:endParaRPr lang="en-US"/>
          </a:p>
        </p:txBody>
      </p:sp>
      <p:sp>
        <p:nvSpPr>
          <p:cNvPr id="3" name="Content Placeholder 2"/>
          <p:cNvSpPr>
            <a:spLocks noGrp="1"/>
          </p:cNvSpPr>
          <p:nvPr>
            <p:ph idx="1"/>
          </p:nvPr>
        </p:nvSpPr>
        <p:spPr/>
        <p:txBody>
          <a:bodyPr/>
          <a:lstStyle/>
          <a:p>
            <a:r>
              <a:rPr lang="en-US" smtClean="0"/>
              <a:t>Guidewire Studio suspends code execution</a:t>
            </a:r>
            <a:endParaRPr lang="en-US"/>
          </a:p>
          <a:p>
            <a:r>
              <a:rPr lang="en-US" smtClean="0"/>
              <a:t>File with breakpoint opens in Studio</a:t>
            </a:r>
          </a:p>
          <a:p>
            <a:r>
              <a:rPr lang="en-US" smtClean="0"/>
              <a:t>Breakpoint line highlighted in blue</a:t>
            </a:r>
            <a:endParaRPr lang="en-US"/>
          </a:p>
          <a:p>
            <a:r>
              <a:rPr lang="en-US" smtClean="0"/>
              <a:t>Debug tool window opens</a:t>
            </a:r>
            <a:endParaRPr lang="en-US"/>
          </a:p>
        </p:txBody>
      </p:sp>
      <p:sp>
        <p:nvSpPr>
          <p:cNvPr id="13" name="Rounded Rectangle 12"/>
          <p:cNvSpPr/>
          <p:nvPr/>
        </p:nvSpPr>
        <p:spPr bwMode="auto">
          <a:xfrm>
            <a:off x="4191000" y="3505200"/>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Break point file</a:t>
            </a:r>
            <a:endParaRPr lang="en-US">
              <a:solidFill>
                <a:schemeClr val="bg1"/>
              </a:solidFill>
            </a:endParaRPr>
          </a:p>
        </p:txBody>
      </p:sp>
      <p:sp>
        <p:nvSpPr>
          <p:cNvPr id="14" name="Rounded Rectangle 13"/>
          <p:cNvSpPr/>
          <p:nvPr/>
        </p:nvSpPr>
        <p:spPr bwMode="auto">
          <a:xfrm>
            <a:off x="6734175" y="4267200"/>
            <a:ext cx="2181225"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Debug Tool Window</a:t>
            </a:r>
            <a:endParaRPr lang="en-US">
              <a:solidFill>
                <a:schemeClr val="bg1"/>
              </a:solidFill>
            </a:endParaRPr>
          </a:p>
        </p:txBody>
      </p:sp>
    </p:spTree>
    <p:extLst>
      <p:ext uri="{BB962C8B-B14F-4D97-AF65-F5344CB8AC3E}">
        <p14:creationId xmlns:p14="http://schemas.microsoft.com/office/powerpoint/2010/main" val="384551197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Stepping through code</a:t>
            </a:r>
          </a:p>
        </p:txBody>
      </p:sp>
      <p:sp>
        <p:nvSpPr>
          <p:cNvPr id="32771" name="Rectangle 3"/>
          <p:cNvSpPr>
            <a:spLocks noGrp="1" noChangeArrowheads="1"/>
          </p:cNvSpPr>
          <p:nvPr>
            <p:ph idx="1"/>
          </p:nvPr>
        </p:nvSpPr>
        <p:spPr>
          <a:xfrm>
            <a:off x="519113" y="914400"/>
            <a:ext cx="7805737" cy="441207"/>
          </a:xfrm>
        </p:spPr>
        <p:txBody>
          <a:bodyPr/>
          <a:lstStyle/>
          <a:p>
            <a:pPr>
              <a:buFont typeface="Arial" charset="0"/>
              <a:buChar char="•"/>
            </a:pPr>
            <a:r>
              <a:rPr lang="en-US" smtClean="0"/>
              <a:t>Several step tools are available to help in debugging</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90" y="1708323"/>
            <a:ext cx="6586796"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385" r="42636"/>
          <a:stretch/>
        </p:blipFill>
        <p:spPr bwMode="auto">
          <a:xfrm>
            <a:off x="853992" y="2748844"/>
            <a:ext cx="459679"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364" r="36252"/>
          <a:stretch/>
        </p:blipFill>
        <p:spPr bwMode="auto">
          <a:xfrm>
            <a:off x="853992" y="3581400"/>
            <a:ext cx="420512"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2120" r="31539"/>
          <a:stretch/>
        </p:blipFill>
        <p:spPr bwMode="auto">
          <a:xfrm>
            <a:off x="853992" y="4495800"/>
            <a:ext cx="417688"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8633" r="25068"/>
          <a:stretch/>
        </p:blipFill>
        <p:spPr bwMode="auto">
          <a:xfrm>
            <a:off x="853992" y="5410200"/>
            <a:ext cx="414868"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447800" y="2720442"/>
            <a:ext cx="5916787" cy="530398"/>
          </a:xfrm>
          <a:prstGeom prst="rect">
            <a:avLst/>
          </a:prstGeom>
          <a:noFill/>
        </p:spPr>
        <p:txBody>
          <a:bodyPr wrap="none" rtlCol="0">
            <a:noAutofit/>
          </a:bodyPr>
          <a:lstStyle/>
          <a:p>
            <a:r>
              <a:rPr lang="en-US" smtClean="0">
                <a:solidFill>
                  <a:schemeClr val="bg1"/>
                </a:solidFill>
                <a:latin typeface="Arial" pitchFamily="32" charset="0"/>
                <a:cs typeface="Arial" pitchFamily="32" charset="0"/>
              </a:rPr>
              <a:t>Step over (F8) advances you to the next line in the file</a:t>
            </a:r>
          </a:p>
        </p:txBody>
      </p:sp>
      <p:sp>
        <p:nvSpPr>
          <p:cNvPr id="60" name="TextBox 59"/>
          <p:cNvSpPr txBox="1"/>
          <p:nvPr/>
        </p:nvSpPr>
        <p:spPr>
          <a:xfrm>
            <a:off x="1447800" y="3581400"/>
            <a:ext cx="5916787" cy="530398"/>
          </a:xfrm>
          <a:prstGeom prst="rect">
            <a:avLst/>
          </a:prstGeom>
          <a:noFill/>
        </p:spPr>
        <p:txBody>
          <a:bodyPr wrap="none" rtlCol="0">
            <a:noAutofit/>
          </a:bodyPr>
          <a:lstStyle/>
          <a:p>
            <a:r>
              <a:rPr lang="en-US" smtClean="0">
                <a:solidFill>
                  <a:schemeClr val="bg1"/>
                </a:solidFill>
                <a:latin typeface="Arial" pitchFamily="32" charset="0"/>
                <a:cs typeface="Arial" pitchFamily="32" charset="0"/>
              </a:rPr>
              <a:t>Step into (F7) advances you to the next line executed</a:t>
            </a:r>
          </a:p>
        </p:txBody>
      </p:sp>
      <p:sp>
        <p:nvSpPr>
          <p:cNvPr id="61" name="TextBox 60"/>
          <p:cNvSpPr txBox="1"/>
          <p:nvPr/>
        </p:nvSpPr>
        <p:spPr>
          <a:xfrm>
            <a:off x="1447800" y="4419600"/>
            <a:ext cx="6705600" cy="685800"/>
          </a:xfrm>
          <a:prstGeom prst="rect">
            <a:avLst/>
          </a:prstGeom>
          <a:noFill/>
        </p:spPr>
        <p:txBody>
          <a:bodyPr wrap="square" rtlCol="0">
            <a:noAutofit/>
          </a:bodyPr>
          <a:lstStyle/>
          <a:p>
            <a:r>
              <a:rPr lang="en-US" smtClean="0">
                <a:solidFill>
                  <a:schemeClr val="bg1"/>
                </a:solidFill>
                <a:latin typeface="Arial" pitchFamily="32" charset="0"/>
                <a:cs typeface="Arial" pitchFamily="32" charset="0"/>
              </a:rPr>
              <a:t>Force step into (Alt+Shift+F7) steps into, ignore stepping filters for libraries, constructors, etc. </a:t>
            </a:r>
          </a:p>
        </p:txBody>
      </p:sp>
      <p:sp>
        <p:nvSpPr>
          <p:cNvPr id="62" name="TextBox 61"/>
          <p:cNvSpPr txBox="1"/>
          <p:nvPr/>
        </p:nvSpPr>
        <p:spPr>
          <a:xfrm>
            <a:off x="1447800" y="5334000"/>
            <a:ext cx="5398911" cy="717204"/>
          </a:xfrm>
          <a:prstGeom prst="rect">
            <a:avLst/>
          </a:prstGeom>
          <a:noFill/>
        </p:spPr>
        <p:txBody>
          <a:bodyPr wrap="square" rtlCol="0">
            <a:noAutofit/>
          </a:bodyPr>
          <a:lstStyle/>
          <a:p>
            <a:r>
              <a:rPr lang="en-US" smtClean="0">
                <a:solidFill>
                  <a:schemeClr val="bg1"/>
                </a:solidFill>
                <a:latin typeface="Arial" pitchFamily="32" charset="0"/>
                <a:cs typeface="Arial" pitchFamily="32" charset="0"/>
              </a:rPr>
              <a:t>Step out(Shift+F8) step to the first line executed after returning from this method</a:t>
            </a:r>
          </a:p>
        </p:txBody>
      </p:sp>
    </p:spTree>
    <p:extLst>
      <p:ext uri="{BB962C8B-B14F-4D97-AF65-F5344CB8AC3E}">
        <p14:creationId xmlns:p14="http://schemas.microsoft.com/office/powerpoint/2010/main" val="151685207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Debugger</a:t>
            </a:r>
            <a:endParaRPr lang="en-US"/>
          </a:p>
        </p:txBody>
      </p:sp>
      <p:sp>
        <p:nvSpPr>
          <p:cNvPr id="5" name="Content Placeholder 4"/>
          <p:cNvSpPr>
            <a:spLocks noGrp="1"/>
          </p:cNvSpPr>
          <p:nvPr>
            <p:ph idx="1"/>
          </p:nvPr>
        </p:nvSpPr>
        <p:spPr/>
        <p:txBody>
          <a:bodyPr/>
          <a:lstStyle/>
          <a:p>
            <a:r>
              <a:rPr lang="en-US" smtClean="0"/>
              <a:t>For breakpoint, debugger shows how code executes </a:t>
            </a:r>
          </a:p>
          <a:p>
            <a:r>
              <a:rPr lang="en-US" smtClean="0"/>
              <a:t>Debug Gosu code running in the Debug 'Server' process</a:t>
            </a:r>
          </a:p>
        </p:txBody>
      </p:sp>
      <p:pic>
        <p:nvPicPr>
          <p:cNvPr id="6" name="icn 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921" y="4797013"/>
            <a:ext cx="862159" cy="99311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cn R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2141" y="4797013"/>
            <a:ext cx="826119" cy="94870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Enhance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029" y="4797013"/>
            <a:ext cx="861143"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990600" y="5895975"/>
            <a:ext cx="1828800" cy="304800"/>
          </a:xfrm>
          <a:prstGeom prst="rect">
            <a:avLst/>
          </a:prstGeom>
          <a:noFill/>
        </p:spPr>
        <p:txBody>
          <a:bodyPr wrap="square" rtlCol="0">
            <a:noAutofit/>
          </a:bodyPr>
          <a:lstStyle/>
          <a:p>
            <a:pPr algn="ctr"/>
            <a:r>
              <a:rPr lang="en-US" b="1" smtClean="0">
                <a:solidFill>
                  <a:srgbClr val="C00000"/>
                </a:solidFill>
                <a:latin typeface="Arial" pitchFamily="32" charset="0"/>
                <a:cs typeface="Arial" pitchFamily="32" charset="0"/>
              </a:rPr>
              <a:t>Class</a:t>
            </a:r>
          </a:p>
        </p:txBody>
      </p:sp>
      <p:sp>
        <p:nvSpPr>
          <p:cNvPr id="13" name="TextBox 12"/>
          <p:cNvSpPr txBox="1"/>
          <p:nvPr/>
        </p:nvSpPr>
        <p:spPr>
          <a:xfrm>
            <a:off x="3505200" y="5895975"/>
            <a:ext cx="1828800" cy="304800"/>
          </a:xfrm>
          <a:prstGeom prst="rect">
            <a:avLst/>
          </a:prstGeom>
          <a:noFill/>
        </p:spPr>
        <p:txBody>
          <a:bodyPr wrap="square" rtlCol="0">
            <a:noAutofit/>
          </a:bodyPr>
          <a:lstStyle/>
          <a:p>
            <a:pPr algn="ctr"/>
            <a:r>
              <a:rPr lang="en-US" b="1" smtClean="0">
                <a:solidFill>
                  <a:srgbClr val="C00000"/>
                </a:solidFill>
                <a:latin typeface="Arial" pitchFamily="32" charset="0"/>
                <a:cs typeface="Arial" pitchFamily="32" charset="0"/>
              </a:rPr>
              <a:t>Enhancement</a:t>
            </a:r>
          </a:p>
        </p:txBody>
      </p:sp>
      <p:sp>
        <p:nvSpPr>
          <p:cNvPr id="14" name="TextBox 13"/>
          <p:cNvSpPr txBox="1"/>
          <p:nvPr/>
        </p:nvSpPr>
        <p:spPr>
          <a:xfrm>
            <a:off x="6400800" y="5895975"/>
            <a:ext cx="1828800" cy="304800"/>
          </a:xfrm>
          <a:prstGeom prst="rect">
            <a:avLst/>
          </a:prstGeom>
          <a:noFill/>
        </p:spPr>
        <p:txBody>
          <a:bodyPr wrap="square" rtlCol="0">
            <a:noAutofit/>
          </a:bodyPr>
          <a:lstStyle/>
          <a:p>
            <a:pPr algn="ctr"/>
            <a:r>
              <a:rPr lang="en-US" b="1" smtClean="0">
                <a:solidFill>
                  <a:srgbClr val="C00000"/>
                </a:solidFill>
                <a:latin typeface="Arial" pitchFamily="32" charset="0"/>
                <a:cs typeface="Arial" pitchFamily="32" charset="0"/>
              </a:rPr>
              <a:t>Rule</a:t>
            </a:r>
          </a:p>
        </p:txBody>
      </p:sp>
      <p:pic>
        <p:nvPicPr>
          <p:cNvPr id="1024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914400"/>
            <a:ext cx="8298903" cy="2209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788776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400"/>
            <a:ext cx="3706667" cy="436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descr="C:\Users\sluersen\AppData\Local\Temp\SNAGHTML71230d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6982" y="5105400"/>
            <a:ext cx="6636018" cy="12176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Debugger: Frames pane</a:t>
            </a:r>
            <a:endParaRPr lang="en-US"/>
          </a:p>
        </p:txBody>
      </p:sp>
      <p:sp>
        <p:nvSpPr>
          <p:cNvPr id="3" name="Content Placeholder 2"/>
          <p:cNvSpPr>
            <a:spLocks noGrp="1"/>
          </p:cNvSpPr>
          <p:nvPr>
            <p:ph sz="half" idx="2"/>
          </p:nvPr>
        </p:nvSpPr>
        <p:spPr>
          <a:xfrm>
            <a:off x="5410199" y="914401"/>
            <a:ext cx="3427413" cy="5475289"/>
          </a:xfrm>
        </p:spPr>
        <p:txBody>
          <a:bodyPr/>
          <a:lstStyle/>
          <a:p>
            <a:r>
              <a:rPr lang="en-US" smtClean="0"/>
              <a:t>Shows list of threads in your application</a:t>
            </a:r>
          </a:p>
          <a:p>
            <a:r>
              <a:rPr lang="en-US" smtClean="0"/>
              <a:t>Select a thread and view the stack frame</a:t>
            </a:r>
          </a:p>
          <a:p>
            <a:r>
              <a:rPr lang="en-US" smtClean="0"/>
              <a:t>Navigate between frames</a:t>
            </a:r>
          </a:p>
          <a:p>
            <a:r>
              <a:rPr lang="en-US" smtClean="0"/>
              <a:t>Navigate to source of frame code</a:t>
            </a:r>
          </a:p>
          <a:p>
            <a:endParaRPr lang="en-US"/>
          </a:p>
        </p:txBody>
      </p:sp>
      <p:sp>
        <p:nvSpPr>
          <p:cNvPr id="6" name="Rounded Rectangle 5"/>
          <p:cNvSpPr/>
          <p:nvPr/>
        </p:nvSpPr>
        <p:spPr bwMode="auto">
          <a:xfrm>
            <a:off x="533400" y="1572516"/>
            <a:ext cx="3581400" cy="231463"/>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7086600" y="5181600"/>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File Source</a:t>
            </a:r>
            <a:endParaRPr lang="en-US">
              <a:solidFill>
                <a:schemeClr val="bg1"/>
              </a:solidFill>
            </a:endParaRPr>
          </a:p>
        </p:txBody>
      </p:sp>
      <p:cxnSp>
        <p:nvCxnSpPr>
          <p:cNvPr id="5" name="Elbow Connector 4"/>
          <p:cNvCxnSpPr>
            <a:stCxn id="6" idx="3"/>
          </p:cNvCxnSpPr>
          <p:nvPr/>
        </p:nvCxnSpPr>
        <p:spPr bwMode="auto">
          <a:xfrm>
            <a:off x="4114800" y="1688248"/>
            <a:ext cx="457200" cy="3493352"/>
          </a:xfrm>
          <a:prstGeom prst="bentConnector2">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13" name="Rounded Rectangle 12"/>
          <p:cNvSpPr/>
          <p:nvPr/>
        </p:nvSpPr>
        <p:spPr bwMode="auto">
          <a:xfrm>
            <a:off x="3200400" y="1981200"/>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Frame</a:t>
            </a:r>
            <a:endParaRPr lang="en-US">
              <a:solidFill>
                <a:schemeClr val="bg1"/>
              </a:solidFill>
            </a:endParaRPr>
          </a:p>
        </p:txBody>
      </p:sp>
    </p:spTree>
    <p:extLst>
      <p:ext uri="{BB962C8B-B14F-4D97-AF65-F5344CB8AC3E}">
        <p14:creationId xmlns:p14="http://schemas.microsoft.com/office/powerpoint/2010/main" val="235227361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7182"/>
            <a:ext cx="5410200" cy="261138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26246"/>
            <a:ext cx="3706667" cy="140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Debugger: Variables pane</a:t>
            </a:r>
            <a:endParaRPr lang="en-US"/>
          </a:p>
        </p:txBody>
      </p:sp>
      <p:sp>
        <p:nvSpPr>
          <p:cNvPr id="3" name="Content Placeholder 2"/>
          <p:cNvSpPr>
            <a:spLocks noGrp="1"/>
          </p:cNvSpPr>
          <p:nvPr>
            <p:ph sz="half" idx="2"/>
          </p:nvPr>
        </p:nvSpPr>
        <p:spPr>
          <a:xfrm>
            <a:off x="6172200" y="1826246"/>
            <a:ext cx="2651760" cy="4574554"/>
          </a:xfrm>
        </p:spPr>
        <p:txBody>
          <a:bodyPr/>
          <a:lstStyle/>
          <a:p>
            <a:r>
              <a:rPr lang="en-US" smtClean="0"/>
              <a:t>Enable Enhance Entities Visualization to view all entity properties</a:t>
            </a:r>
          </a:p>
          <a:p>
            <a:pPr lvl="1"/>
            <a:r>
              <a:rPr lang="en-US" smtClean="0"/>
              <a:t>Project Settings</a:t>
            </a:r>
            <a:r>
              <a:rPr lang="en-US"/>
              <a:t> </a:t>
            </a:r>
            <a:r>
              <a:rPr lang="en-US">
                <a:sym typeface="Wingdings"/>
              </a:rPr>
              <a:t></a:t>
            </a:r>
            <a:r>
              <a:rPr lang="en-US"/>
              <a:t> </a:t>
            </a:r>
            <a:r>
              <a:rPr lang="en-US" smtClean="0"/>
              <a:t>IDE Settings</a:t>
            </a:r>
            <a:r>
              <a:rPr lang="en-US"/>
              <a:t> </a:t>
            </a:r>
            <a:r>
              <a:rPr lang="en-US">
                <a:sym typeface="Wingdings"/>
              </a:rPr>
              <a:t></a:t>
            </a:r>
            <a:r>
              <a:rPr lang="en-US"/>
              <a:t> </a:t>
            </a:r>
            <a:r>
              <a:rPr lang="en-US" smtClean="0"/>
              <a:t>Guidewire  Studio </a:t>
            </a:r>
            <a:r>
              <a:rPr lang="en-US"/>
              <a:t> </a:t>
            </a:r>
            <a:r>
              <a:rPr lang="en-US" smtClean="0">
                <a:sym typeface="Wingdings"/>
              </a:rPr>
              <a:t> Debugger Settings</a:t>
            </a:r>
            <a:endParaRPr lang="en-US" smtClean="0"/>
          </a:p>
          <a:p>
            <a:r>
              <a:rPr lang="en-US" smtClean="0"/>
              <a:t>Add variable to watches</a:t>
            </a:r>
            <a:endParaRPr lang="en-US"/>
          </a:p>
        </p:txBody>
      </p:sp>
      <p:sp>
        <p:nvSpPr>
          <p:cNvPr id="6" name="Content Placeholder 5"/>
          <p:cNvSpPr>
            <a:spLocks noGrp="1"/>
          </p:cNvSpPr>
          <p:nvPr>
            <p:ph idx="10"/>
          </p:nvPr>
        </p:nvSpPr>
        <p:spPr/>
        <p:txBody>
          <a:bodyPr/>
          <a:lstStyle/>
          <a:p>
            <a:r>
              <a:rPr lang="en-US"/>
              <a:t>Examine variables, fields, arrays, primitive types, and object of a </a:t>
            </a:r>
            <a:r>
              <a:rPr lang="en-US" smtClean="0"/>
              <a:t>selected frame </a:t>
            </a:r>
            <a:endParaRPr lang="en-US"/>
          </a:p>
        </p:txBody>
      </p:sp>
      <p:sp>
        <p:nvSpPr>
          <p:cNvPr id="11" name="Rounded Rectangle 10"/>
          <p:cNvSpPr/>
          <p:nvPr/>
        </p:nvSpPr>
        <p:spPr bwMode="auto">
          <a:xfrm>
            <a:off x="533400" y="2486915"/>
            <a:ext cx="3581400" cy="231463"/>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2" name="Elbow Connector 11"/>
          <p:cNvCxnSpPr/>
          <p:nvPr/>
        </p:nvCxnSpPr>
        <p:spPr bwMode="auto">
          <a:xfrm rot="16200000" flipH="1">
            <a:off x="1892590" y="2959388"/>
            <a:ext cx="1015421" cy="533400"/>
          </a:xfrm>
          <a:prstGeom prst="bentConnector3">
            <a:avLst>
              <a:gd name="adj1" fmla="val 36868"/>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13" name="Rounded Rectangle 12"/>
          <p:cNvSpPr/>
          <p:nvPr/>
        </p:nvSpPr>
        <p:spPr bwMode="auto">
          <a:xfrm>
            <a:off x="2487467" y="2921446"/>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Frame</a:t>
            </a:r>
            <a:endParaRPr lang="en-US">
              <a:solidFill>
                <a:schemeClr val="bg1"/>
              </a:solidFill>
            </a:endParaRPr>
          </a:p>
        </p:txBody>
      </p:sp>
    </p:spTree>
    <p:extLst>
      <p:ext uri="{BB962C8B-B14F-4D97-AF65-F5344CB8AC3E}">
        <p14:creationId xmlns:p14="http://schemas.microsoft.com/office/powerpoint/2010/main" val="37233144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Gosu Enhancements</a:t>
            </a:r>
            <a:endParaRPr lang="en-US"/>
          </a:p>
        </p:txBody>
      </p:sp>
      <p:sp>
        <p:nvSpPr>
          <p:cNvPr id="4" name="Content Placeholder 3"/>
          <p:cNvSpPr>
            <a:spLocks noGrp="1"/>
          </p:cNvSpPr>
          <p:nvPr>
            <p:ph sz="half" idx="1"/>
          </p:nvPr>
        </p:nvSpPr>
        <p:spPr/>
        <p:txBody>
          <a:bodyPr/>
          <a:lstStyle/>
          <a:p>
            <a:r>
              <a:rPr lang="en-US"/>
              <a:t>A </a:t>
            </a:r>
            <a:r>
              <a:rPr lang="en-US" b="1"/>
              <a:t>Gosu enhancement </a:t>
            </a:r>
            <a:r>
              <a:rPr lang="en-US"/>
              <a:t>is a set of </a:t>
            </a:r>
            <a:r>
              <a:rPr lang="en-US" smtClean="0"/>
              <a:t>code </a:t>
            </a:r>
            <a:r>
              <a:rPr lang="en-US"/>
              <a:t>that enhances the functionality of an </a:t>
            </a:r>
            <a:r>
              <a:rPr lang="en-US" smtClean="0"/>
              <a:t>existing </a:t>
            </a:r>
            <a:r>
              <a:rPr lang="en-US"/>
              <a:t>Guidewire </a:t>
            </a:r>
            <a:r>
              <a:rPr lang="en-US" smtClean="0"/>
              <a:t>type</a:t>
            </a:r>
          </a:p>
          <a:p>
            <a:r>
              <a:rPr lang="en-US" smtClean="0"/>
              <a:t>For </a:t>
            </a:r>
            <a:r>
              <a:rPr lang="en-US"/>
              <a:t>configuration developers, nearly all enhancement work involves enhancing </a:t>
            </a:r>
            <a:r>
              <a:rPr lang="en-US" smtClean="0"/>
              <a:t>these types</a:t>
            </a:r>
          </a:p>
          <a:p>
            <a:r>
              <a:rPr lang="en-US"/>
              <a:t>Lesson focuses on enhancements for Guidewire entities and Java classes</a:t>
            </a:r>
          </a:p>
          <a:p>
            <a:endParaRPr lang="en-US"/>
          </a:p>
          <a:p>
            <a:pPr lvl="1"/>
            <a:endParaRPr lang="en-US"/>
          </a:p>
          <a:p>
            <a:endParaRPr lang="en-US"/>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876300"/>
            <a:ext cx="2118360" cy="24798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57199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Debugger: Watches pane</a:t>
            </a:r>
            <a:endParaRPr lang="en-US"/>
          </a:p>
        </p:txBody>
      </p:sp>
      <p:sp>
        <p:nvSpPr>
          <p:cNvPr id="4" name="Content Placeholder 3"/>
          <p:cNvSpPr>
            <a:spLocks noGrp="1"/>
          </p:cNvSpPr>
          <p:nvPr>
            <p:ph sz="half" idx="1"/>
          </p:nvPr>
        </p:nvSpPr>
        <p:spPr/>
        <p:txBody>
          <a:bodyPr/>
          <a:lstStyle/>
          <a:p>
            <a:r>
              <a:rPr lang="en-US" smtClean="0"/>
              <a:t>A </a:t>
            </a:r>
            <a:r>
              <a:rPr lang="en-US" b="1" smtClean="0"/>
              <a:t>watch</a:t>
            </a:r>
            <a:r>
              <a:rPr lang="en-US" smtClean="0"/>
              <a:t> is an expression whose value you wish to observe</a:t>
            </a:r>
          </a:p>
          <a:p>
            <a:r>
              <a:rPr lang="en-US" smtClean="0"/>
              <a:t>Click Add </a:t>
            </a:r>
            <a:r>
              <a:rPr lang="en-US" smtClean="0">
                <a:sym typeface="Wingdings"/>
              </a:rPr>
              <a:t></a:t>
            </a:r>
            <a:r>
              <a:rPr lang="en-US" smtClean="0"/>
              <a:t> Enter property or expression</a:t>
            </a:r>
          </a:p>
          <a:p>
            <a:pPr lvl="1"/>
            <a:r>
              <a:rPr lang="en-US" smtClean="0"/>
              <a:t>Limited to symbol $that$</a:t>
            </a:r>
          </a:p>
          <a:p>
            <a:r>
              <a:rPr lang="en-US" smtClean="0"/>
              <a:t>Drag object or property from the Variable pane to watches pane</a:t>
            </a:r>
          </a:p>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534" y="914400"/>
            <a:ext cx="5163726" cy="5029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24928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Resume debugging</a:t>
            </a:r>
            <a:endParaRPr lang="en-US"/>
          </a:p>
        </p:txBody>
      </p:sp>
      <p:sp>
        <p:nvSpPr>
          <p:cNvPr id="3" name="Content Placeholder 2"/>
          <p:cNvSpPr>
            <a:spLocks noGrp="1"/>
          </p:cNvSpPr>
          <p:nvPr>
            <p:ph idx="1"/>
          </p:nvPr>
        </p:nvSpPr>
        <p:spPr>
          <a:xfrm>
            <a:off x="519113" y="4114800"/>
            <a:ext cx="8318500" cy="2286000"/>
          </a:xfrm>
        </p:spPr>
        <p:txBody>
          <a:bodyPr/>
          <a:lstStyle/>
          <a:p>
            <a:r>
              <a:rPr lang="en-US" smtClean="0"/>
              <a:t>To resume the execution of code…</a:t>
            </a:r>
          </a:p>
          <a:p>
            <a:pPr lvl="1"/>
            <a:r>
              <a:rPr lang="en-US" smtClean="0"/>
              <a:t>Main </a:t>
            </a:r>
            <a:r>
              <a:rPr lang="en-US"/>
              <a:t>menu </a:t>
            </a:r>
            <a:r>
              <a:rPr lang="en-US">
                <a:sym typeface="Wingdings"/>
              </a:rPr>
              <a:t></a:t>
            </a:r>
            <a:r>
              <a:rPr lang="en-US"/>
              <a:t> Run </a:t>
            </a:r>
            <a:r>
              <a:rPr lang="en-US">
                <a:sym typeface="Wingdings"/>
              </a:rPr>
              <a:t></a:t>
            </a:r>
            <a:r>
              <a:rPr lang="en-US"/>
              <a:t> </a:t>
            </a:r>
            <a:r>
              <a:rPr lang="en-US" smtClean="0"/>
              <a:t>Resume</a:t>
            </a:r>
          </a:p>
          <a:p>
            <a:pPr lvl="1"/>
            <a:r>
              <a:rPr lang="en-US" smtClean="0"/>
              <a:t>F9</a:t>
            </a:r>
          </a:p>
          <a:p>
            <a:pPr lvl="1"/>
            <a:r>
              <a:rPr lang="en-US" smtClean="0"/>
              <a:t>Or, in the Debug Tool Window, click Resume </a:t>
            </a:r>
            <a:endParaRPr lang="en-US"/>
          </a:p>
          <a:p>
            <a:r>
              <a:rPr lang="en-US" smtClean="0"/>
              <a:t>Code continues to hitting next breakpoint</a:t>
            </a:r>
            <a:endParaRPr lang="en-US"/>
          </a:p>
        </p:txBody>
      </p:sp>
      <p:pic>
        <p:nvPicPr>
          <p:cNvPr id="6" name="Picture 2" descr="C:\Users\sluersen\AppData\Local\Temp\SNAGHTML71230d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400"/>
            <a:ext cx="5190476" cy="9523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757610"/>
            <a:ext cx="5833334" cy="19761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2933937" y="2366088"/>
            <a:ext cx="297091" cy="297266"/>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2404629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286" y="3657597"/>
            <a:ext cx="3585714" cy="23714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2" name="Rectangle 2"/>
          <p:cNvSpPr>
            <a:spLocks noGrp="1" noChangeArrowheads="1"/>
          </p:cNvSpPr>
          <p:nvPr>
            <p:ph type="title"/>
          </p:nvPr>
        </p:nvSpPr>
        <p:spPr/>
        <p:txBody>
          <a:bodyPr/>
          <a:lstStyle/>
          <a:p>
            <a:pPr eaLnBrk="1" hangingPunct="1"/>
            <a:r>
              <a:rPr lang="en-US" smtClean="0"/>
              <a:t>Stopping debug server</a:t>
            </a:r>
          </a:p>
        </p:txBody>
      </p:sp>
      <p:sp>
        <p:nvSpPr>
          <p:cNvPr id="35843" name="Rectangle 3"/>
          <p:cNvSpPr>
            <a:spLocks noGrp="1" noChangeArrowheads="1"/>
          </p:cNvSpPr>
          <p:nvPr>
            <p:ph idx="1"/>
          </p:nvPr>
        </p:nvSpPr>
        <p:spPr/>
        <p:txBody>
          <a:bodyPr/>
          <a:lstStyle/>
          <a:p>
            <a:pPr>
              <a:buFont typeface="Arial" charset="0"/>
              <a:buChar char="•"/>
            </a:pPr>
            <a:r>
              <a:rPr lang="en-US" smtClean="0"/>
              <a:t>To stop the debug server process…</a:t>
            </a:r>
          </a:p>
          <a:p>
            <a:pPr lvl="1">
              <a:buFont typeface="Arial" charset="0"/>
              <a:buChar char="•"/>
            </a:pPr>
            <a:r>
              <a:rPr lang="en-US" smtClean="0"/>
              <a:t>Main menu </a:t>
            </a:r>
            <a:r>
              <a:rPr lang="en-US">
                <a:sym typeface="Wingdings"/>
              </a:rPr>
              <a:t></a:t>
            </a:r>
            <a:r>
              <a:rPr lang="en-US" smtClean="0"/>
              <a:t> Run </a:t>
            </a:r>
            <a:r>
              <a:rPr lang="en-US">
                <a:sym typeface="Wingdings"/>
              </a:rPr>
              <a:t></a:t>
            </a:r>
            <a:r>
              <a:rPr lang="en-US" smtClean="0"/>
              <a:t> Stop</a:t>
            </a:r>
          </a:p>
          <a:p>
            <a:pPr lvl="1">
              <a:buFont typeface="Arial" charset="0"/>
              <a:buChar char="•"/>
            </a:pPr>
            <a:r>
              <a:rPr lang="en-US" smtClean="0"/>
              <a:t>CTRL+F2</a:t>
            </a:r>
          </a:p>
          <a:p>
            <a:pPr lvl="1">
              <a:buFont typeface="Arial" charset="0"/>
              <a:buChar char="•"/>
            </a:pPr>
            <a:r>
              <a:rPr lang="en-US" smtClean="0"/>
              <a:t>Or, in the Debug Tool Window, click </a:t>
            </a:r>
            <a:r>
              <a:rPr lang="en-US"/>
              <a:t>S</a:t>
            </a:r>
            <a:r>
              <a:rPr lang="en-US" smtClean="0"/>
              <a:t>top </a:t>
            </a:r>
          </a:p>
        </p:txBody>
      </p:sp>
      <p:pic>
        <p:nvPicPr>
          <p:cNvPr id="2052" name="Picture 4" descr="C:\Users\sluersen\AppData\Local\Temp\SNAGHTML4a68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3657599"/>
            <a:ext cx="3485715" cy="22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5216464" y="5109201"/>
            <a:ext cx="348364" cy="334967"/>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95183" y="5329290"/>
            <a:ext cx="331456" cy="315553"/>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9320458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Entity enhancement fundamentals</a:t>
            </a:r>
          </a:p>
          <a:p>
            <a:r>
              <a:rPr lang="en-US"/>
              <a:t>Working with entity enhancements</a:t>
            </a:r>
          </a:p>
          <a:p>
            <a:r>
              <a:rPr lang="en-US"/>
              <a:t>Debugging enhancements</a:t>
            </a:r>
          </a:p>
          <a:p>
            <a:r>
              <a:rPr lang="en-US" smtClean="0">
                <a:solidFill>
                  <a:schemeClr val="bg1"/>
                </a:solidFill>
              </a:rPr>
              <a:t>Gosu enhancements for Java</a:t>
            </a:r>
            <a:endParaRPr lang="en-US">
              <a:solidFill>
                <a:schemeClr val="bg1"/>
              </a:solidFill>
            </a:endParaRPr>
          </a:p>
          <a:p>
            <a:endParaRPr lang="en-US"/>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 </a:t>
            </a:r>
            <a:r>
              <a:rPr lang="en-US" smtClean="0"/>
              <a:t>Gosu enhancements for Java</a:t>
            </a:r>
            <a:endParaRPr lang="en-US"/>
          </a:p>
        </p:txBody>
      </p:sp>
      <p:sp>
        <p:nvSpPr>
          <p:cNvPr id="4" name="Content Placeholder 3"/>
          <p:cNvSpPr>
            <a:spLocks noGrp="1"/>
          </p:cNvSpPr>
          <p:nvPr>
            <p:ph idx="1"/>
          </p:nvPr>
        </p:nvSpPr>
        <p:spPr/>
        <p:txBody>
          <a:bodyPr/>
          <a:lstStyle/>
          <a:p>
            <a:r>
              <a:rPr lang="en-US" smtClean="0"/>
              <a:t>Write Gosu enhancements for Java types</a:t>
            </a:r>
            <a:endParaRPr lang="en-US"/>
          </a:p>
          <a:p>
            <a:r>
              <a:rPr lang="en-US"/>
              <a:t>Useful when creating generic </a:t>
            </a:r>
            <a:r>
              <a:rPr lang="en-US" smtClean="0"/>
              <a:t/>
            </a:r>
            <a:br>
              <a:rPr lang="en-US" smtClean="0"/>
            </a:br>
            <a:r>
              <a:rPr lang="en-US" smtClean="0"/>
              <a:t>methods </a:t>
            </a:r>
            <a:r>
              <a:rPr lang="en-US"/>
              <a:t>that…</a:t>
            </a:r>
          </a:p>
          <a:p>
            <a:pPr lvl="1"/>
            <a:r>
              <a:rPr lang="en-US"/>
              <a:t>Do NOT relate to a specific entity</a:t>
            </a:r>
          </a:p>
          <a:p>
            <a:pPr lvl="1"/>
            <a:r>
              <a:rPr lang="en-US"/>
              <a:t>Extend the functionality of a base data type</a:t>
            </a:r>
          </a:p>
          <a:p>
            <a:r>
              <a:rPr lang="en-US" smtClean="0"/>
              <a:t>Examples</a:t>
            </a:r>
            <a:r>
              <a:rPr lang="en-US"/>
              <a:t>:</a:t>
            </a:r>
          </a:p>
          <a:p>
            <a:pPr lvl="1"/>
            <a:r>
              <a:rPr lang="en-US" err="1"/>
              <a:t>GWBaseIntegerEnhancement</a:t>
            </a:r>
            <a:r>
              <a:rPr lang="en-US"/>
              <a:t> </a:t>
            </a:r>
            <a:r>
              <a:rPr lang="en-US" smtClean="0"/>
              <a:t>enhances </a:t>
            </a:r>
            <a:r>
              <a:rPr lang="en-US" b="1" err="1" smtClean="0">
                <a:latin typeface="Courier New" pitchFamily="49" charset="0"/>
                <a:cs typeface="Courier New" pitchFamily="49" charset="0"/>
              </a:rPr>
              <a:t>java.lang.Integer</a:t>
            </a:r>
            <a:endParaRPr lang="en-US" b="1">
              <a:latin typeface="Courier New" pitchFamily="49" charset="0"/>
              <a:cs typeface="Courier New" pitchFamily="49" charset="0"/>
            </a:endParaRPr>
          </a:p>
          <a:p>
            <a:pPr lvl="1"/>
            <a:r>
              <a:rPr lang="en-US" err="1"/>
              <a:t>GWBaseDateEnhancement</a:t>
            </a:r>
            <a:r>
              <a:rPr lang="en-US"/>
              <a:t> enhances</a:t>
            </a:r>
            <a:r>
              <a:rPr lang="en-US" smtClean="0"/>
              <a:t> </a:t>
            </a:r>
            <a:r>
              <a:rPr lang="en-US" b="1" err="1" smtClean="0">
                <a:latin typeface="Courier New" pitchFamily="49" charset="0"/>
                <a:cs typeface="Courier New" pitchFamily="49" charset="0"/>
              </a:rPr>
              <a:t>java.util.Date</a:t>
            </a:r>
            <a:endParaRPr lang="en-US" b="1">
              <a:latin typeface="Courier New" pitchFamily="49" charset="0"/>
              <a:cs typeface="Courier New" pitchFamily="49" charset="0"/>
            </a:endParaRPr>
          </a:p>
          <a:p>
            <a:pPr lvl="1"/>
            <a:r>
              <a:rPr lang="en-US" err="1"/>
              <a:t>GWBaseListEnhancement</a:t>
            </a:r>
            <a:r>
              <a:rPr lang="en-US"/>
              <a:t> enhances</a:t>
            </a:r>
            <a:r>
              <a:rPr lang="en-US" smtClean="0"/>
              <a:t> </a:t>
            </a:r>
            <a:r>
              <a:rPr lang="en-US" b="1" err="1" smtClean="0">
                <a:latin typeface="Courier New" pitchFamily="49" charset="0"/>
                <a:cs typeface="Courier New" pitchFamily="49" charset="0"/>
              </a:rPr>
              <a:t>java.util.List</a:t>
            </a:r>
            <a:r>
              <a:rPr lang="en-US" b="1" smtClean="0">
                <a:latin typeface="Courier New" pitchFamily="49" charset="0"/>
                <a:cs typeface="Courier New" pitchFamily="49" charset="0"/>
              </a:rPr>
              <a:t> </a:t>
            </a:r>
          </a:p>
          <a:p>
            <a:r>
              <a:rPr lang="en-US" smtClean="0"/>
              <a:t>Configuration </a:t>
            </a:r>
            <a:r>
              <a:rPr lang="en-US"/>
              <a:t>resources </a:t>
            </a:r>
            <a:r>
              <a:rPr lang="en-US" smtClean="0"/>
              <a:t>often enhance Java classes and interfaces with </a:t>
            </a:r>
            <a:r>
              <a:rPr lang="en-US"/>
              <a:t>static </a:t>
            </a:r>
            <a:r>
              <a:rPr lang="en-US" smtClean="0"/>
              <a:t>methods</a:t>
            </a:r>
          </a:p>
          <a:p>
            <a:r>
              <a:rPr lang="en-US" smtClean="0"/>
              <a:t>Deploy and debug the same way as other enhancements</a:t>
            </a:r>
            <a:endParaRPr lang="en-US" b="1">
              <a:latin typeface="Courier New" pitchFamily="49" charset="0"/>
              <a:cs typeface="Courier New" pitchFamily="49" charset="0"/>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876300"/>
            <a:ext cx="2118360" cy="24798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947144" cy="222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Create enhancement file</a:t>
            </a:r>
            <a:endParaRPr lang="en-US"/>
          </a:p>
        </p:txBody>
      </p:sp>
      <p:sp>
        <p:nvSpPr>
          <p:cNvPr id="4" name="Content Placeholder 3"/>
          <p:cNvSpPr>
            <a:spLocks noGrp="1"/>
          </p:cNvSpPr>
          <p:nvPr>
            <p:ph idx="1"/>
          </p:nvPr>
        </p:nvSpPr>
        <p:spPr>
          <a:xfrm>
            <a:off x="519113" y="3810000"/>
            <a:ext cx="8318500" cy="2590800"/>
          </a:xfrm>
        </p:spPr>
        <p:txBody>
          <a:bodyPr/>
          <a:lstStyle/>
          <a:p>
            <a:r>
              <a:rPr lang="en-US"/>
              <a:t>In Project View, </a:t>
            </a:r>
            <a:r>
              <a:rPr lang="en-US" smtClean="0"/>
              <a:t>select </a:t>
            </a:r>
            <a:r>
              <a:rPr lang="en-US"/>
              <a:t>a </a:t>
            </a:r>
            <a:r>
              <a:rPr lang="en-US" smtClean="0"/>
              <a:t>package in</a:t>
            </a:r>
            <a:br>
              <a:rPr lang="en-US" smtClean="0"/>
            </a:br>
            <a:r>
              <a:rPr lang="en-US" smtClean="0"/>
              <a:t> </a:t>
            </a:r>
            <a:r>
              <a:rPr lang="en-US" b="1" smtClean="0">
                <a:latin typeface="Courier New" pitchFamily="49" charset="0"/>
                <a:cs typeface="Courier New" pitchFamily="49" charset="0"/>
              </a:rPr>
              <a:t>…\configuration\</a:t>
            </a:r>
            <a:r>
              <a:rPr lang="en-US" b="1" err="1" smtClean="0">
                <a:latin typeface="Courier New" pitchFamily="49" charset="0"/>
                <a:cs typeface="Courier New" pitchFamily="49" charset="0"/>
              </a:rPr>
              <a:t>gsrc</a:t>
            </a:r>
            <a:r>
              <a:rPr lang="en-US" b="1" smtClean="0">
                <a:latin typeface="Courier New" pitchFamily="49" charset="0"/>
                <a:cs typeface="Courier New" pitchFamily="49" charset="0"/>
              </a:rPr>
              <a:t>\</a:t>
            </a:r>
          </a:p>
          <a:p>
            <a:r>
              <a:rPr lang="en-US" smtClean="0"/>
              <a:t>Context </a:t>
            </a:r>
            <a:r>
              <a:rPr lang="en-US"/>
              <a:t>menu </a:t>
            </a:r>
            <a:r>
              <a:rPr lang="en-US">
                <a:sym typeface="Wingdings" pitchFamily="2" charset="2"/>
              </a:rPr>
              <a:t>  New  </a:t>
            </a:r>
            <a:r>
              <a:rPr lang="en-US" smtClean="0">
                <a:sym typeface="Wingdings" pitchFamily="2" charset="2"/>
              </a:rPr>
              <a:t>Gosu Enhancement</a:t>
            </a:r>
            <a:endParaRPr lang="en-US">
              <a:sym typeface="Wingdings" pitchFamily="2" charset="2"/>
            </a:endParaRPr>
          </a:p>
          <a:p>
            <a:r>
              <a:rPr lang="en-US">
                <a:sym typeface="Wingdings" pitchFamily="2" charset="2"/>
              </a:rPr>
              <a:t>Enter </a:t>
            </a:r>
            <a:r>
              <a:rPr lang="en-US" smtClean="0">
                <a:sym typeface="Wingdings" pitchFamily="2" charset="2"/>
              </a:rPr>
              <a:t>the file name</a:t>
            </a:r>
          </a:p>
          <a:p>
            <a:pPr lvl="1"/>
            <a:r>
              <a:rPr lang="en-US" err="1" smtClean="0">
                <a:sym typeface="Wingdings" pitchFamily="2" charset="2"/>
              </a:rPr>
              <a:t>TypeName</a:t>
            </a:r>
            <a:r>
              <a:rPr lang="en-US" smtClean="0">
                <a:sym typeface="Wingdings" pitchFamily="2" charset="2"/>
              </a:rPr>
              <a:t> + </a:t>
            </a:r>
            <a:r>
              <a:rPr lang="en-US" err="1" smtClean="0">
                <a:sym typeface="Wingdings" pitchFamily="2" charset="2"/>
              </a:rPr>
              <a:t>AdditionalText</a:t>
            </a:r>
            <a:r>
              <a:rPr lang="en-US" smtClean="0">
                <a:sym typeface="Wingdings" pitchFamily="2" charset="2"/>
              </a:rPr>
              <a:t> + Enhancement</a:t>
            </a:r>
          </a:p>
          <a:p>
            <a:r>
              <a:rPr lang="en-US" smtClean="0">
                <a:sym typeface="Wingdings" pitchFamily="2" charset="2"/>
              </a:rPr>
              <a:t>Select entity or class</a:t>
            </a:r>
          </a:p>
          <a:p>
            <a:endParaRPr lang="en-US">
              <a:sym typeface="Wingdings" pitchFamily="2" charset="2"/>
            </a:endParaRPr>
          </a:p>
          <a:p>
            <a:endParaRPr lang="en-US">
              <a:sym typeface="Wingdings" pitchFamily="2" charset="2"/>
            </a:endParaRPr>
          </a:p>
          <a:p>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568486"/>
            <a:ext cx="2738572" cy="155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372" y="914400"/>
            <a:ext cx="1941428" cy="102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descr="C:\Users\sluersen\AppData\Local\Temp\SNAGHTMLb844a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8850" y="1828800"/>
            <a:ext cx="2876550" cy="27717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88094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Numbers"/>
          <p:cNvSpPr/>
          <p:nvPr/>
        </p:nvSpPr>
        <p:spPr bwMode="auto">
          <a:xfrm>
            <a:off x="446993" y="914400"/>
            <a:ext cx="433754" cy="378565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Create static </a:t>
            </a:r>
            <a:r>
              <a:rPr lang="en-US"/>
              <a:t>methods</a:t>
            </a:r>
          </a:p>
        </p:txBody>
      </p:sp>
      <p:sp>
        <p:nvSpPr>
          <p:cNvPr id="3" name="Content Placeholder 2"/>
          <p:cNvSpPr>
            <a:spLocks noGrp="1"/>
          </p:cNvSpPr>
          <p:nvPr>
            <p:ph idx="1"/>
          </p:nvPr>
        </p:nvSpPr>
        <p:spPr>
          <a:xfrm>
            <a:off x="519113" y="5105400"/>
            <a:ext cx="8318500" cy="1295400"/>
          </a:xfrm>
        </p:spPr>
        <p:txBody>
          <a:bodyPr/>
          <a:lstStyle/>
          <a:p>
            <a:r>
              <a:rPr lang="en-US" smtClean="0"/>
              <a:t>Line 5: imports enhancement of the Java Calendar class</a:t>
            </a:r>
          </a:p>
          <a:p>
            <a:r>
              <a:rPr lang="en-US" smtClean="0"/>
              <a:t>Line 10: </a:t>
            </a:r>
            <a:r>
              <a:rPr lang="en-US" err="1" smtClean="0"/>
              <a:t>callsisLeapYear</a:t>
            </a:r>
            <a:r>
              <a:rPr lang="en-US" smtClean="0"/>
              <a:t>() static function</a:t>
            </a:r>
            <a:endParaRPr lang="en-US"/>
          </a:p>
        </p:txBody>
      </p:sp>
      <p:sp>
        <p:nvSpPr>
          <p:cNvPr id="5" name="Rectangle 1"/>
          <p:cNvSpPr>
            <a:spLocks noChangeArrowheads="1"/>
          </p:cNvSpPr>
          <p:nvPr/>
        </p:nvSpPr>
        <p:spPr bwMode="auto">
          <a:xfrm>
            <a:off x="411480" y="914400"/>
            <a:ext cx="783740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libraries</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gw.api.util.DateUtil</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enhancement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CalendarEnhancement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java.util.Calendar</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9</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10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isLeapYear</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yearToCheck</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boolean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11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FirstDate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"01/01/"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yearToCheck</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SecondDate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"01/01/"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yearToCheck</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00FF"/>
                </a:solidFill>
                <a:effectLst/>
                <a:latin typeface="Courier New" pitchFamily="49" charset="0"/>
                <a:cs typeface="Courier New" pitchFamily="49" charset="0"/>
              </a:rPr>
              <a:t>1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DaysBetween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DateUtil.daysBetween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FirstDate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java.util.Date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SecondDate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java.util.Date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DaysBetween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00FF"/>
                </a:solidFill>
                <a:effectLst/>
                <a:latin typeface="Courier New" pitchFamily="49" charset="0"/>
                <a:cs typeface="Courier New" pitchFamily="49" charset="0"/>
              </a:rPr>
              <a:t>366</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    }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16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318700489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12" y="2934562"/>
            <a:ext cx="8494988" cy="24421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LinNumbers"/>
          <p:cNvSpPr/>
          <p:nvPr/>
        </p:nvSpPr>
        <p:spPr bwMode="auto">
          <a:xfrm>
            <a:off x="446993" y="914400"/>
            <a:ext cx="433754" cy="181588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Reference static </a:t>
            </a:r>
            <a:r>
              <a:rPr lang="en-US"/>
              <a:t>methods</a:t>
            </a:r>
          </a:p>
        </p:txBody>
      </p:sp>
      <p:sp>
        <p:nvSpPr>
          <p:cNvPr id="3" name="Content Placeholder 2"/>
          <p:cNvSpPr>
            <a:spLocks noGrp="1"/>
          </p:cNvSpPr>
          <p:nvPr>
            <p:ph idx="1"/>
          </p:nvPr>
        </p:nvSpPr>
        <p:spPr>
          <a:xfrm>
            <a:off x="519113" y="5562600"/>
            <a:ext cx="8318500" cy="838200"/>
          </a:xfrm>
        </p:spPr>
        <p:txBody>
          <a:bodyPr/>
          <a:lstStyle/>
          <a:p>
            <a:r>
              <a:rPr lang="en-US" smtClean="0"/>
              <a:t>Line 1: Declares full qualified name for Calendar class</a:t>
            </a:r>
          </a:p>
          <a:p>
            <a:r>
              <a:rPr lang="en-US" smtClean="0"/>
              <a:t>Line 4: References the enhancement static function</a:t>
            </a:r>
            <a:endParaRPr lang="en-US"/>
          </a:p>
        </p:txBody>
      </p:sp>
      <p:sp>
        <p:nvSpPr>
          <p:cNvPr id="4" name="Rectangle 1"/>
          <p:cNvSpPr>
            <a:spLocks noChangeArrowheads="1"/>
          </p:cNvSpPr>
          <p:nvPr/>
        </p:nvSpPr>
        <p:spPr bwMode="auto">
          <a:xfrm>
            <a:off x="411480" y="914400"/>
            <a:ext cx="894828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java.util.Calendar</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FF"/>
                </a:solidFill>
                <a:effectLst/>
                <a:latin typeface="Courier New" pitchFamily="49" charset="0"/>
                <a:cs typeface="Courier New" pitchFamily="49" charset="0"/>
              </a:rPr>
              <a:t>2014</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bmk="">
                <a:ln>
                  <a:noFill/>
                </a:ln>
                <a:solidFill>
                  <a:srgbClr val="0000FF"/>
                </a:solidFill>
                <a:effectLst/>
                <a:latin typeface="Courier New" pitchFamily="49" charset="0"/>
                <a:cs typeface="Courier New" pitchFamily="49" charset="0"/>
              </a:rPr>
              <a:t>2019</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Calendar.isLeapYear</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5    output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String.format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"Is %s a leap year? %s \n"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result})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print(output) </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
        <p:nvSpPr>
          <p:cNvPr id="7" name="Rectangle 6"/>
          <p:cNvSpPr/>
          <p:nvPr/>
        </p:nvSpPr>
        <p:spPr>
          <a:xfrm>
            <a:off x="824024" y="3537145"/>
            <a:ext cx="4572000" cy="1754326"/>
          </a:xfrm>
          <a:prstGeom prst="rect">
            <a:avLst/>
          </a:prstGeom>
        </p:spPr>
        <p:txBody>
          <a:bodyPr>
            <a:spAutoFit/>
          </a:bodyPr>
          <a:lstStyle/>
          <a:p>
            <a:r>
              <a:rPr lang="en-US" b="1" smtClean="0">
                <a:solidFill>
                  <a:schemeClr val="bg1"/>
                </a:solidFill>
                <a:latin typeface="Courier New" pitchFamily="49" charset="0"/>
                <a:cs typeface="Courier New" pitchFamily="49" charset="0"/>
              </a:rPr>
              <a:t>Is 2014 a leap </a:t>
            </a:r>
            <a:r>
              <a:rPr lang="en-US" b="1">
                <a:solidFill>
                  <a:schemeClr val="bg1"/>
                </a:solidFill>
                <a:latin typeface="Courier New" pitchFamily="49" charset="0"/>
                <a:cs typeface="Courier New" pitchFamily="49" charset="0"/>
              </a:rPr>
              <a:t>year? false </a:t>
            </a:r>
          </a:p>
          <a:p>
            <a:r>
              <a:rPr lang="en-US" b="1">
                <a:solidFill>
                  <a:schemeClr val="bg1"/>
                </a:solidFill>
                <a:latin typeface="Courier New" pitchFamily="49" charset="0"/>
                <a:cs typeface="Courier New" pitchFamily="49" charset="0"/>
              </a:rPr>
              <a:t>Is </a:t>
            </a:r>
            <a:r>
              <a:rPr lang="en-US" b="1" smtClean="0">
                <a:solidFill>
                  <a:schemeClr val="bg1"/>
                </a:solidFill>
                <a:latin typeface="Courier New" pitchFamily="49" charset="0"/>
                <a:cs typeface="Courier New" pitchFamily="49" charset="0"/>
              </a:rPr>
              <a:t>2015 a </a:t>
            </a:r>
            <a:r>
              <a:rPr lang="en-US" b="1">
                <a:solidFill>
                  <a:schemeClr val="bg1"/>
                </a:solidFill>
                <a:latin typeface="Courier New" pitchFamily="49" charset="0"/>
                <a:cs typeface="Courier New" pitchFamily="49" charset="0"/>
              </a:rPr>
              <a:t>leap year? false </a:t>
            </a:r>
          </a:p>
          <a:p>
            <a:r>
              <a:rPr lang="en-US" b="1">
                <a:solidFill>
                  <a:schemeClr val="bg1"/>
                </a:solidFill>
                <a:latin typeface="Courier New" pitchFamily="49" charset="0"/>
                <a:cs typeface="Courier New" pitchFamily="49" charset="0"/>
              </a:rPr>
              <a:t>Is </a:t>
            </a:r>
            <a:r>
              <a:rPr lang="en-US" b="1" smtClean="0">
                <a:solidFill>
                  <a:schemeClr val="bg1"/>
                </a:solidFill>
                <a:latin typeface="Courier New" pitchFamily="49" charset="0"/>
                <a:cs typeface="Courier New" pitchFamily="49" charset="0"/>
              </a:rPr>
              <a:t>2016 a </a:t>
            </a:r>
            <a:r>
              <a:rPr lang="en-US" b="1">
                <a:solidFill>
                  <a:schemeClr val="bg1"/>
                </a:solidFill>
                <a:latin typeface="Courier New" pitchFamily="49" charset="0"/>
                <a:cs typeface="Courier New" pitchFamily="49" charset="0"/>
              </a:rPr>
              <a:t>leap year? true </a:t>
            </a:r>
          </a:p>
          <a:p>
            <a:r>
              <a:rPr lang="en-US" b="1">
                <a:solidFill>
                  <a:schemeClr val="bg1"/>
                </a:solidFill>
                <a:latin typeface="Courier New" pitchFamily="49" charset="0"/>
                <a:cs typeface="Courier New" pitchFamily="49" charset="0"/>
              </a:rPr>
              <a:t>Is </a:t>
            </a:r>
            <a:r>
              <a:rPr lang="en-US" b="1" smtClean="0">
                <a:solidFill>
                  <a:schemeClr val="bg1"/>
                </a:solidFill>
                <a:latin typeface="Courier New" pitchFamily="49" charset="0"/>
                <a:cs typeface="Courier New" pitchFamily="49" charset="0"/>
              </a:rPr>
              <a:t>2017 a </a:t>
            </a:r>
            <a:r>
              <a:rPr lang="en-US" b="1">
                <a:solidFill>
                  <a:schemeClr val="bg1"/>
                </a:solidFill>
                <a:latin typeface="Courier New" pitchFamily="49" charset="0"/>
                <a:cs typeface="Courier New" pitchFamily="49" charset="0"/>
              </a:rPr>
              <a:t>leap year? false </a:t>
            </a:r>
          </a:p>
          <a:p>
            <a:r>
              <a:rPr lang="en-US" b="1">
                <a:solidFill>
                  <a:schemeClr val="bg1"/>
                </a:solidFill>
                <a:latin typeface="Courier New" pitchFamily="49" charset="0"/>
                <a:cs typeface="Courier New" pitchFamily="49" charset="0"/>
              </a:rPr>
              <a:t>Is </a:t>
            </a:r>
            <a:r>
              <a:rPr lang="en-US" b="1" smtClean="0">
                <a:solidFill>
                  <a:schemeClr val="bg1"/>
                </a:solidFill>
                <a:latin typeface="Courier New" pitchFamily="49" charset="0"/>
                <a:cs typeface="Courier New" pitchFamily="49" charset="0"/>
              </a:rPr>
              <a:t>2018 a </a:t>
            </a:r>
            <a:r>
              <a:rPr lang="en-US" b="1">
                <a:solidFill>
                  <a:schemeClr val="bg1"/>
                </a:solidFill>
                <a:latin typeface="Courier New" pitchFamily="49" charset="0"/>
                <a:cs typeface="Courier New" pitchFamily="49" charset="0"/>
              </a:rPr>
              <a:t>leap year? false </a:t>
            </a:r>
          </a:p>
          <a:p>
            <a:r>
              <a:rPr lang="en-US" b="1">
                <a:solidFill>
                  <a:schemeClr val="bg1"/>
                </a:solidFill>
                <a:latin typeface="Courier New" pitchFamily="49" charset="0"/>
                <a:cs typeface="Courier New" pitchFamily="49" charset="0"/>
              </a:rPr>
              <a:t>Is </a:t>
            </a:r>
            <a:r>
              <a:rPr lang="en-US" b="1" smtClean="0">
                <a:solidFill>
                  <a:schemeClr val="bg1"/>
                </a:solidFill>
                <a:latin typeface="Courier New" pitchFamily="49" charset="0"/>
                <a:cs typeface="Courier New" pitchFamily="49" charset="0"/>
              </a:rPr>
              <a:t>2019 a </a:t>
            </a:r>
            <a:r>
              <a:rPr lang="en-US" b="1">
                <a:solidFill>
                  <a:schemeClr val="bg1"/>
                </a:solidFill>
                <a:latin typeface="Courier New" pitchFamily="49" charset="0"/>
                <a:cs typeface="Courier New" pitchFamily="49" charset="0"/>
              </a:rPr>
              <a:t>leap year? false </a:t>
            </a:r>
          </a:p>
        </p:txBody>
      </p:sp>
    </p:spTree>
    <p:extLst>
      <p:ext uri="{BB962C8B-B14F-4D97-AF65-F5344CB8AC3E}">
        <p14:creationId xmlns:p14="http://schemas.microsoft.com/office/powerpoint/2010/main" val="359494744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purpose and functionality of Gosu enhancements</a:t>
            </a:r>
          </a:p>
          <a:p>
            <a:pPr lvl="1"/>
            <a:r>
              <a:rPr lang="en-US" smtClean="0"/>
              <a:t>Create </a:t>
            </a:r>
            <a:r>
              <a:rPr lang="en-US"/>
              <a:t>entity enhancements</a:t>
            </a:r>
          </a:p>
          <a:p>
            <a:pPr lvl="1"/>
            <a:r>
              <a:rPr lang="en-US"/>
              <a:t>Reference entity </a:t>
            </a:r>
            <a:r>
              <a:rPr lang="en-US" smtClean="0"/>
              <a:t>enhancement properties </a:t>
            </a:r>
            <a:r>
              <a:rPr lang="en-US"/>
              <a:t>and </a:t>
            </a:r>
            <a:r>
              <a:rPr lang="en-US" smtClean="0"/>
              <a:t>methods</a:t>
            </a:r>
            <a:endParaRPr lang="en-US"/>
          </a:p>
          <a:p>
            <a:pPr lvl="1"/>
            <a:r>
              <a:rPr lang="en-US" smtClean="0"/>
              <a:t>Create Gosu enhancements for Java classes and </a:t>
            </a:r>
            <a:r>
              <a:rPr lang="en-US" err="1" smtClean="0"/>
              <a:t>interaces</a:t>
            </a:r>
            <a:endParaRPr lang="en-US"/>
          </a:p>
          <a:p>
            <a:pPr lvl="1"/>
            <a:r>
              <a:rPr lang="en-US"/>
              <a:t>Debug enhancements</a:t>
            </a:r>
          </a:p>
          <a:p>
            <a:pPr lvl="1"/>
            <a:endParaRPr lang="en-US"/>
          </a:p>
        </p:txBody>
      </p:sp>
    </p:spTree>
    <p:extLst>
      <p:ext uri="{BB962C8B-B14F-4D97-AF65-F5344CB8AC3E}">
        <p14:creationId xmlns:p14="http://schemas.microsoft.com/office/powerpoint/2010/main" val="30633440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Where can you create enhancements in a project?</a:t>
            </a:r>
            <a:endParaRPr lang="en-US"/>
          </a:p>
          <a:p>
            <a:r>
              <a:rPr lang="en-US"/>
              <a:t>What type of logic </a:t>
            </a:r>
            <a:r>
              <a:rPr lang="en-US" smtClean="0"/>
              <a:t>does a getter</a:t>
            </a:r>
            <a:r>
              <a:rPr lang="en-US"/>
              <a:t> </a:t>
            </a:r>
            <a:r>
              <a:rPr lang="en-US" smtClean="0"/>
              <a:t>implement? </a:t>
            </a:r>
            <a:r>
              <a:rPr lang="en-US"/>
              <a:t>A setter? A method?</a:t>
            </a:r>
          </a:p>
          <a:p>
            <a:r>
              <a:rPr lang="en-US"/>
              <a:t>When you create a new enhancement, what code does Studio add for you automatically?</a:t>
            </a:r>
          </a:p>
          <a:p>
            <a:r>
              <a:rPr lang="en-US"/>
              <a:t>For an enhancement on the ABContact entity, what code would you write to reference the given </a:t>
            </a:r>
            <a:r>
              <a:rPr lang="en-US" err="1"/>
              <a:t>ABContact's</a:t>
            </a:r>
            <a:r>
              <a:rPr lang="en-US"/>
              <a:t> </a:t>
            </a:r>
            <a:r>
              <a:rPr lang="en-US" err="1"/>
              <a:t>AssignedUser</a:t>
            </a:r>
            <a:r>
              <a:rPr lang="en-US"/>
              <a:t> field?</a:t>
            </a:r>
          </a:p>
          <a:p>
            <a:r>
              <a:rPr lang="en-US"/>
              <a:t>How do you create an enhancement method that returns no value?</a:t>
            </a:r>
          </a:p>
          <a:p>
            <a:r>
              <a:rPr lang="en-US"/>
              <a:t>How do you reference enhancement properties and methods?</a:t>
            </a:r>
          </a:p>
          <a:p>
            <a:endParaRPr lang="en-US"/>
          </a:p>
        </p:txBody>
      </p:sp>
    </p:spTree>
    <p:extLst>
      <p:ext uri="{BB962C8B-B14F-4D97-AF65-F5344CB8AC3E}">
        <p14:creationId xmlns:p14="http://schemas.microsoft.com/office/powerpoint/2010/main" val="22089166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3810000"/>
            <a:ext cx="6273800" cy="2601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 LinNumbers"/>
          <p:cNvSpPr/>
          <p:nvPr/>
        </p:nvSpPr>
        <p:spPr bwMode="auto">
          <a:xfrm>
            <a:off x="452071" y="914400"/>
            <a:ext cx="433754" cy="83099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Enhancements enhance a given type</a:t>
            </a:r>
          </a:p>
        </p:txBody>
      </p:sp>
      <p:sp>
        <p:nvSpPr>
          <p:cNvPr id="3" name="Content Placeholder 2"/>
          <p:cNvSpPr>
            <a:spLocks noGrp="1"/>
          </p:cNvSpPr>
          <p:nvPr>
            <p:ph idx="1"/>
          </p:nvPr>
        </p:nvSpPr>
        <p:spPr>
          <a:xfrm>
            <a:off x="519113" y="3048001"/>
            <a:ext cx="8318500" cy="3352800"/>
          </a:xfrm>
        </p:spPr>
        <p:txBody>
          <a:bodyPr/>
          <a:lstStyle/>
          <a:p>
            <a:r>
              <a:rPr lang="en-US" smtClean="0"/>
              <a:t>Enhancement applies </a:t>
            </a:r>
            <a:br>
              <a:rPr lang="en-US" smtClean="0"/>
            </a:br>
            <a:r>
              <a:rPr lang="en-US" smtClean="0"/>
              <a:t>to type AND subtypes</a:t>
            </a:r>
          </a:p>
          <a:p>
            <a:pPr lvl="1"/>
            <a:r>
              <a:rPr lang="en-US" smtClean="0"/>
              <a:t>If an entity enhancement is</a:t>
            </a:r>
            <a:br>
              <a:rPr lang="en-US" smtClean="0"/>
            </a:br>
            <a:r>
              <a:rPr lang="en-US" smtClean="0"/>
              <a:t>on a supertype, then the </a:t>
            </a:r>
            <a:br>
              <a:rPr lang="en-US" smtClean="0"/>
            </a:br>
            <a:r>
              <a:rPr lang="en-US" smtClean="0"/>
              <a:t>enhancement is</a:t>
            </a:r>
            <a:br>
              <a:rPr lang="en-US" smtClean="0"/>
            </a:br>
            <a:r>
              <a:rPr lang="en-US" smtClean="0"/>
              <a:t>available to the </a:t>
            </a:r>
            <a:br>
              <a:rPr lang="en-US" smtClean="0"/>
            </a:br>
            <a:r>
              <a:rPr lang="en-US" smtClean="0"/>
              <a:t>subtypes</a:t>
            </a:r>
          </a:p>
          <a:p>
            <a:endParaRPr lang="en-US"/>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525" y="1977504"/>
            <a:ext cx="1219200" cy="14272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ChangeArrowheads="1"/>
          </p:cNvSpPr>
          <p:nvPr/>
        </p:nvSpPr>
        <p:spPr bwMode="auto">
          <a:xfrm>
            <a:off x="411480" y="914400"/>
            <a:ext cx="845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anABPerson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ta.QueryUtil.findPerson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"ab:5"</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print(</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"Birth date: "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anABPerson.DateOfBirth</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smtClean="0">
                <a:ln>
                  <a:noFill/>
                </a:ln>
                <a:solidFill>
                  <a:srgbClr val="008000"/>
                </a:solidFill>
                <a:effectLst/>
                <a:latin typeface="Courier New" pitchFamily="49" charset="0"/>
                <a:cs typeface="Courier New" pitchFamily="49" charset="0"/>
              </a:rPr>
              <a:t>"Age: "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a:ln>
                  <a:noFill/>
                </a:ln>
                <a:solidFill>
                  <a:srgbClr val="000000"/>
                </a:solidFill>
                <a:effectLst/>
                <a:latin typeface="Courier New" pitchFamily="49" charset="0"/>
                <a:cs typeface="Courier New" pitchFamily="49" charset="0"/>
              </a:rPr>
              <a:t>anABPerson.Age</a:t>
            </a:r>
            <a:r>
              <a:rPr kumimoji="0" lang="en-US" sz="1600" b="1" i="0" u="none" strike="noStrike" cap="none" normalizeH="0" baseline="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
        <p:nvSpPr>
          <p:cNvPr id="11" name="Rectangle 10"/>
          <p:cNvSpPr/>
          <p:nvPr/>
        </p:nvSpPr>
        <p:spPr>
          <a:xfrm>
            <a:off x="5993787" y="2192957"/>
            <a:ext cx="2985113" cy="338554"/>
          </a:xfrm>
          <a:prstGeom prst="rect">
            <a:avLst/>
          </a:prstGeom>
        </p:spPr>
        <p:txBody>
          <a:bodyPr wrap="none">
            <a:spAutoFit/>
          </a:bodyPr>
          <a:lstStyle/>
          <a:p>
            <a:r>
              <a:rPr lang="en-US" sz="1600" b="1" err="1" smtClean="0">
                <a:solidFill>
                  <a:schemeClr val="bg1"/>
                </a:solidFill>
              </a:rPr>
              <a:t>ABPersonEnhancement.gsx</a:t>
            </a:r>
            <a:r>
              <a:rPr lang="en-US" sz="1600" b="1" smtClean="0">
                <a:solidFill>
                  <a:schemeClr val="bg1"/>
                </a:solidFill>
              </a:rPr>
              <a:t> </a:t>
            </a:r>
            <a:endParaRPr lang="en-US" sz="1600" b="1">
              <a:solidFill>
                <a:schemeClr val="bg1"/>
              </a:solidFill>
            </a:endParaRPr>
          </a:p>
        </p:txBody>
      </p:sp>
      <p:sp>
        <p:nvSpPr>
          <p:cNvPr id="12" name="Rounded Rectangle 11"/>
          <p:cNvSpPr/>
          <p:nvPr/>
        </p:nvSpPr>
        <p:spPr bwMode="auto">
          <a:xfrm>
            <a:off x="3020862" y="1452299"/>
            <a:ext cx="1787827" cy="242494"/>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4" name="Elbow Connector 13"/>
          <p:cNvCxnSpPr>
            <a:stCxn id="4" idx="1"/>
            <a:endCxn id="12" idx="2"/>
          </p:cNvCxnSpPr>
          <p:nvPr/>
        </p:nvCxnSpPr>
        <p:spPr bwMode="auto">
          <a:xfrm rot="10800000">
            <a:off x="3914777" y="1694794"/>
            <a:ext cx="1047749" cy="996325"/>
          </a:xfrm>
          <a:prstGeom prst="bentConnector2">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4" name="Elbow Connector 23"/>
          <p:cNvCxnSpPr>
            <a:stCxn id="4" idx="3"/>
          </p:cNvCxnSpPr>
          <p:nvPr/>
        </p:nvCxnSpPr>
        <p:spPr bwMode="auto">
          <a:xfrm>
            <a:off x="6181725" y="2691118"/>
            <a:ext cx="390800" cy="1118882"/>
          </a:xfrm>
          <a:prstGeom prst="bentConnector2">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03888201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Enhancement files</a:t>
            </a:r>
            <a:endParaRPr lang="en-US"/>
          </a:p>
        </p:txBody>
      </p:sp>
      <p:sp>
        <p:nvSpPr>
          <p:cNvPr id="3" name="Content Placeholder 2"/>
          <p:cNvSpPr>
            <a:spLocks noGrp="1"/>
          </p:cNvSpPr>
          <p:nvPr>
            <p:ph sz="half" idx="2"/>
          </p:nvPr>
        </p:nvSpPr>
        <p:spPr>
          <a:xfrm>
            <a:off x="5105400" y="914401"/>
            <a:ext cx="4038600" cy="5475289"/>
          </a:xfrm>
        </p:spPr>
        <p:txBody>
          <a:bodyPr/>
          <a:lstStyle/>
          <a:p>
            <a:r>
              <a:rPr lang="en-US"/>
              <a:t>Guidewire and customer code</a:t>
            </a:r>
          </a:p>
          <a:p>
            <a:pPr lvl="1"/>
            <a:r>
              <a:rPr lang="en-US" b="1">
                <a:latin typeface="Courier New" pitchFamily="49" charset="0"/>
                <a:cs typeface="Courier New" pitchFamily="49" charset="0"/>
              </a:rPr>
              <a:t>…\configuration\</a:t>
            </a:r>
            <a:r>
              <a:rPr lang="en-US" b="1" err="1">
                <a:latin typeface="Courier New" pitchFamily="49" charset="0"/>
                <a:cs typeface="Courier New" pitchFamily="49" charset="0"/>
              </a:rPr>
              <a:t>gsrc</a:t>
            </a:r>
            <a:r>
              <a:rPr lang="en-US" b="1">
                <a:latin typeface="Courier New" pitchFamily="49" charset="0"/>
                <a:cs typeface="Courier New" pitchFamily="49" charset="0"/>
              </a:rPr>
              <a:t>\</a:t>
            </a:r>
            <a:endParaRPr lang="en-US"/>
          </a:p>
          <a:p>
            <a:endParaRPr lang="en-US" smtClean="0"/>
          </a:p>
          <a:p>
            <a:r>
              <a:rPr lang="en-US" smtClean="0"/>
              <a:t>Organized </a:t>
            </a:r>
            <a:br>
              <a:rPr lang="en-US" smtClean="0"/>
            </a:br>
            <a:r>
              <a:rPr lang="en-US" smtClean="0"/>
              <a:t>into packages</a:t>
            </a:r>
          </a:p>
          <a:p>
            <a:pPr lvl="1"/>
            <a:r>
              <a:rPr lang="en-US" smtClean="0"/>
              <a:t>Classes</a:t>
            </a:r>
          </a:p>
          <a:p>
            <a:pPr lvl="1"/>
            <a:r>
              <a:rPr lang="en-US" smtClean="0"/>
              <a:t>Enhancements</a:t>
            </a:r>
          </a:p>
          <a:p>
            <a:pPr lvl="1"/>
            <a:endParaRPr lang="en-US" smtClean="0"/>
          </a:p>
          <a:p>
            <a:r>
              <a:rPr lang="en-US" smtClean="0"/>
              <a:t>.gsx </a:t>
            </a:r>
            <a:r>
              <a:rPr lang="en-US"/>
              <a:t>files</a:t>
            </a:r>
          </a:p>
          <a:p>
            <a:endParaRPr lang="en-US" smtClean="0"/>
          </a:p>
          <a:p>
            <a:endParaRPr lang="en-US" smtClean="0"/>
          </a:p>
          <a:p>
            <a:endParaRPr lang="en-US"/>
          </a:p>
          <a:p>
            <a:endParaRPr lang="en-US"/>
          </a:p>
          <a:p>
            <a:pPr lvl="1"/>
            <a:endParaRPr lang="en-US" smtClean="0"/>
          </a:p>
          <a:p>
            <a:pPr lvl="1"/>
            <a:endParaRPr lang="en-US" smtClean="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415" y="4724399"/>
            <a:ext cx="1237275"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4415" y="2765229"/>
            <a:ext cx="1244785" cy="11209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0" y="933449"/>
            <a:ext cx="4259158" cy="45317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64336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Enhancement components</a:t>
            </a:r>
            <a:endParaRPr lang="en-US"/>
          </a:p>
        </p:txBody>
      </p:sp>
      <p:sp>
        <p:nvSpPr>
          <p:cNvPr id="3" name="Content Placeholder 2"/>
          <p:cNvSpPr>
            <a:spLocks noGrp="1"/>
          </p:cNvSpPr>
          <p:nvPr>
            <p:ph sz="half" idx="1"/>
          </p:nvPr>
        </p:nvSpPr>
        <p:spPr>
          <a:xfrm>
            <a:off x="519112" y="3429000"/>
            <a:ext cx="2651760" cy="2960690"/>
          </a:xfrm>
        </p:spPr>
        <p:txBody>
          <a:bodyPr/>
          <a:lstStyle/>
          <a:p>
            <a:r>
              <a:rPr lang="en-US" smtClean="0"/>
              <a:t>Calculate </a:t>
            </a:r>
            <a:r>
              <a:rPr lang="en-US"/>
              <a:t>derived values</a:t>
            </a:r>
          </a:p>
          <a:p>
            <a:endParaRPr lang="en-US"/>
          </a:p>
        </p:txBody>
      </p:sp>
      <p:sp>
        <p:nvSpPr>
          <p:cNvPr id="5" name="Content Placeholder 4"/>
          <p:cNvSpPr>
            <a:spLocks noGrp="1"/>
          </p:cNvSpPr>
          <p:nvPr>
            <p:ph sz="half" idx="10"/>
          </p:nvPr>
        </p:nvSpPr>
        <p:spPr>
          <a:xfrm>
            <a:off x="3352800" y="3429000"/>
            <a:ext cx="2651760" cy="2960690"/>
          </a:xfrm>
        </p:spPr>
        <p:txBody>
          <a:bodyPr/>
          <a:lstStyle/>
          <a:p>
            <a:r>
              <a:rPr lang="en-US" smtClean="0"/>
              <a:t>Set </a:t>
            </a:r>
            <a:r>
              <a:rPr lang="en-US"/>
              <a:t>field values </a:t>
            </a:r>
            <a:r>
              <a:rPr lang="en-US" smtClean="0"/>
              <a:t>that require additional logic</a:t>
            </a:r>
            <a:endParaRPr lang="en-US"/>
          </a:p>
          <a:p>
            <a:endParaRPr lang="en-US"/>
          </a:p>
        </p:txBody>
      </p:sp>
      <p:sp>
        <p:nvSpPr>
          <p:cNvPr id="4" name="Content Placeholder 3"/>
          <p:cNvSpPr>
            <a:spLocks noGrp="1"/>
          </p:cNvSpPr>
          <p:nvPr>
            <p:ph sz="half" idx="2"/>
          </p:nvPr>
        </p:nvSpPr>
        <p:spPr>
          <a:xfrm>
            <a:off x="6172200" y="3429000"/>
            <a:ext cx="2651760" cy="2960690"/>
          </a:xfrm>
        </p:spPr>
        <p:txBody>
          <a:bodyPr/>
          <a:lstStyle/>
          <a:p>
            <a:r>
              <a:rPr lang="en-US"/>
              <a:t>Take input parameters, and/or</a:t>
            </a:r>
          </a:p>
          <a:p>
            <a:r>
              <a:rPr lang="en-US"/>
              <a:t>Modify other objects, and/or</a:t>
            </a:r>
          </a:p>
          <a:p>
            <a:r>
              <a:rPr lang="en-US"/>
              <a:t>Create objects</a:t>
            </a:r>
          </a:p>
          <a:p>
            <a:endParaRPr lang="en-US"/>
          </a:p>
        </p:txBody>
      </p:sp>
      <p:sp>
        <p:nvSpPr>
          <p:cNvPr id="6" name="Subtitle 5"/>
          <p:cNvSpPr>
            <a:spLocks noGrp="1"/>
          </p:cNvSpPr>
          <p:nvPr>
            <p:ph type="subTitle" idx="11"/>
          </p:nvPr>
        </p:nvSpPr>
        <p:spPr/>
        <p:txBody>
          <a:bodyPr/>
          <a:lstStyle/>
          <a:p>
            <a:r>
              <a:rPr lang="en-US" smtClean="0"/>
              <a:t>Getter properties</a:t>
            </a:r>
            <a:endParaRPr lang="en-US"/>
          </a:p>
        </p:txBody>
      </p:sp>
      <p:sp>
        <p:nvSpPr>
          <p:cNvPr id="7" name="Text Placeholder 6"/>
          <p:cNvSpPr>
            <a:spLocks noGrp="1"/>
          </p:cNvSpPr>
          <p:nvPr>
            <p:ph type="body" sz="quarter" idx="12"/>
          </p:nvPr>
        </p:nvSpPr>
        <p:spPr/>
        <p:txBody>
          <a:bodyPr/>
          <a:lstStyle/>
          <a:p>
            <a:r>
              <a:rPr lang="en-US" smtClean="0"/>
              <a:t>Setter properties</a:t>
            </a:r>
            <a:endParaRPr lang="en-US"/>
          </a:p>
        </p:txBody>
      </p:sp>
      <p:sp>
        <p:nvSpPr>
          <p:cNvPr id="8" name="Text Placeholder 7"/>
          <p:cNvSpPr>
            <a:spLocks noGrp="1"/>
          </p:cNvSpPr>
          <p:nvPr>
            <p:ph type="body" sz="quarter" idx="13"/>
          </p:nvPr>
        </p:nvSpPr>
        <p:spPr/>
        <p:txBody>
          <a:bodyPr/>
          <a:lstStyle/>
          <a:p>
            <a:r>
              <a:rPr lang="en-US" smtClean="0"/>
              <a:t>Methods</a:t>
            </a:r>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1600904"/>
            <a:ext cx="1269000" cy="1269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420" y="1333500"/>
            <a:ext cx="1269000" cy="14974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600020"/>
            <a:ext cx="1269000" cy="1269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76035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sluersen\AppData\Local\Temp\SNAGHTML6a5d6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914399"/>
            <a:ext cx="5476191" cy="252381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Enhancements to get values</a:t>
            </a:r>
            <a:endParaRPr lang="en-US"/>
          </a:p>
        </p:txBody>
      </p:sp>
      <p:sp>
        <p:nvSpPr>
          <p:cNvPr id="4" name="Content Placeholder 3"/>
          <p:cNvSpPr>
            <a:spLocks noGrp="1"/>
          </p:cNvSpPr>
          <p:nvPr>
            <p:ph sz="half" idx="2"/>
          </p:nvPr>
        </p:nvSpPr>
        <p:spPr/>
        <p:txBody>
          <a:bodyPr/>
          <a:lstStyle/>
          <a:p>
            <a:r>
              <a:rPr lang="en-US" smtClean="0"/>
              <a:t>Derived values should NOT be stored in the database</a:t>
            </a:r>
          </a:p>
          <a:p>
            <a:endParaRPr lang="en-US"/>
          </a:p>
        </p:txBody>
      </p:sp>
      <p:sp>
        <p:nvSpPr>
          <p:cNvPr id="3" name="Content Placeholder 2"/>
          <p:cNvSpPr>
            <a:spLocks noGrp="1"/>
          </p:cNvSpPr>
          <p:nvPr>
            <p:ph idx="10"/>
          </p:nvPr>
        </p:nvSpPr>
        <p:spPr/>
        <p:txBody>
          <a:bodyPr/>
          <a:lstStyle/>
          <a:p>
            <a:r>
              <a:rPr lang="en-US" err="1" smtClean="0"/>
              <a:t>ABPersonEnhancement.gsx</a:t>
            </a:r>
            <a:r>
              <a:rPr lang="en-US" smtClean="0"/>
              <a:t> defines the Age property</a:t>
            </a:r>
          </a:p>
          <a:p>
            <a:r>
              <a:rPr lang="en-US" smtClean="0"/>
              <a:t>Property calculates age based on the date of birth value</a:t>
            </a:r>
            <a:endParaRPr lang="en-US"/>
          </a:p>
        </p:txBody>
      </p:sp>
      <p:sp>
        <p:nvSpPr>
          <p:cNvPr id="7" name="Rounded Rectangle 6"/>
          <p:cNvSpPr/>
          <p:nvPr/>
        </p:nvSpPr>
        <p:spPr bwMode="auto">
          <a:xfrm>
            <a:off x="2371725" y="3124200"/>
            <a:ext cx="880720" cy="264966"/>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Elbow Connector 7"/>
          <p:cNvCxnSpPr>
            <a:stCxn id="7" idx="3"/>
            <a:endCxn id="10" idx="2"/>
          </p:cNvCxnSpPr>
          <p:nvPr/>
        </p:nvCxnSpPr>
        <p:spPr bwMode="auto">
          <a:xfrm flipV="1">
            <a:off x="3252445" y="2847405"/>
            <a:ext cx="2386355" cy="409278"/>
          </a:xfrm>
          <a:prstGeom prst="bentConnector2">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Rounded Rectangle 9"/>
          <p:cNvSpPr/>
          <p:nvPr/>
        </p:nvSpPr>
        <p:spPr bwMode="auto">
          <a:xfrm>
            <a:off x="5372100" y="2620074"/>
            <a:ext cx="533400" cy="227331"/>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293431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Getter properties</a:t>
            </a:r>
            <a:endParaRPr lang="en-US"/>
          </a:p>
        </p:txBody>
      </p:sp>
      <p:sp>
        <p:nvSpPr>
          <p:cNvPr id="4" name="Content Placeholder 3"/>
          <p:cNvSpPr>
            <a:spLocks noGrp="1"/>
          </p:cNvSpPr>
          <p:nvPr>
            <p:ph idx="1"/>
          </p:nvPr>
        </p:nvSpPr>
        <p:spPr/>
        <p:txBody>
          <a:bodyPr/>
          <a:lstStyle/>
          <a:p>
            <a:r>
              <a:rPr lang="en-US"/>
              <a:t>A </a:t>
            </a:r>
            <a:r>
              <a:rPr lang="en-US" b="1"/>
              <a:t>getter property </a:t>
            </a:r>
            <a:r>
              <a:rPr lang="en-US"/>
              <a:t>is used to calculate </a:t>
            </a:r>
            <a:r>
              <a:rPr lang="en-US" smtClean="0"/>
              <a:t/>
            </a:r>
            <a:br>
              <a:rPr lang="en-US" smtClean="0"/>
            </a:br>
            <a:r>
              <a:rPr lang="en-US" smtClean="0"/>
              <a:t>a </a:t>
            </a:r>
            <a:r>
              <a:rPr lang="en-US"/>
              <a:t>derived value</a:t>
            </a:r>
          </a:p>
          <a:p>
            <a:pPr lvl="1"/>
            <a:r>
              <a:rPr lang="en-US"/>
              <a:t>Property not declared at data model level</a:t>
            </a:r>
          </a:p>
          <a:p>
            <a:pPr lvl="1"/>
            <a:r>
              <a:rPr lang="en-US"/>
              <a:t>Value not stored in database</a:t>
            </a:r>
          </a:p>
          <a:p>
            <a:pPr lvl="1"/>
            <a:r>
              <a:rPr lang="en-US"/>
              <a:t>Code cannot receive input parameters</a:t>
            </a:r>
          </a:p>
          <a:p>
            <a:pPr lvl="1"/>
            <a:r>
              <a:rPr lang="en-US"/>
              <a:t>Code can only </a:t>
            </a:r>
            <a:r>
              <a:rPr lang="en-US" smtClean="0"/>
              <a:t>returns a </a:t>
            </a:r>
            <a:r>
              <a:rPr lang="en-US"/>
              <a:t>value</a:t>
            </a:r>
          </a:p>
          <a:p>
            <a:pPr lvl="1"/>
            <a:r>
              <a:rPr lang="en-US"/>
              <a:t>Should not be used to alter any data</a:t>
            </a:r>
          </a:p>
          <a:p>
            <a:pPr lvl="1"/>
            <a:r>
              <a:rPr lang="en-US"/>
              <a:t>Null safe</a:t>
            </a:r>
          </a:p>
          <a:p>
            <a:r>
              <a:rPr lang="en-US" smtClean="0"/>
              <a:t>Example: </a:t>
            </a:r>
            <a:r>
              <a:rPr lang="en-US" b="1" err="1" smtClean="0">
                <a:latin typeface="Courier New" pitchFamily="49" charset="0"/>
                <a:cs typeface="Courier New" pitchFamily="49" charset="0"/>
              </a:rPr>
              <a:t>ABPerson.Age</a:t>
            </a:r>
            <a:endParaRPr lang="en-US" b="1">
              <a:latin typeface="Courier New" pitchFamily="49" charset="0"/>
              <a:cs typeface="Courier New" pitchFamily="49" charset="0"/>
            </a:endParaRPr>
          </a:p>
          <a:p>
            <a:pPr lvl="1"/>
            <a:r>
              <a:rPr lang="en-US"/>
              <a:t>Derive value by calculating number of years between date of birth and current date </a:t>
            </a:r>
          </a:p>
          <a:p>
            <a:pPr lvl="1"/>
            <a:r>
              <a:rPr lang="en-US" smtClean="0"/>
              <a:t>Returns </a:t>
            </a:r>
            <a:r>
              <a:rPr lang="en-US"/>
              <a:t>"Unknown" if date of birth is </a:t>
            </a:r>
            <a:r>
              <a:rPr lang="en-US" smtClean="0"/>
              <a:t>null</a:t>
            </a:r>
            <a:endParaRPr lang="en-US"/>
          </a:p>
          <a:p>
            <a:pPr lvl="1"/>
            <a:r>
              <a:rPr lang="en-US"/>
              <a:t>Storing </a:t>
            </a:r>
            <a:r>
              <a:rPr lang="en-US" smtClean="0"/>
              <a:t>Age in </a:t>
            </a:r>
            <a:r>
              <a:rPr lang="en-US"/>
              <a:t>database </a:t>
            </a:r>
            <a:r>
              <a:rPr lang="en-US" smtClean="0"/>
              <a:t>is </a:t>
            </a:r>
            <a:r>
              <a:rPr lang="en-US"/>
              <a:t>redundant</a:t>
            </a:r>
          </a:p>
          <a:p>
            <a:endParaRPr 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200" y="838200"/>
            <a:ext cx="1269000" cy="1269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1906600"/>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2A2664-F6D8-4E99-BC67-94B09116FA93}"/>
</file>

<file path=customXml/itemProps2.xml><?xml version="1.0" encoding="utf-8"?>
<ds:datastoreItem xmlns:ds="http://schemas.openxmlformats.org/officeDocument/2006/customXml" ds:itemID="{0296CEBB-F8B9-4C1E-9EA2-B708D76C9809}">
  <ds:schemaRefs>
    <ds:schemaRef ds:uri="http://schemas.microsoft.com/sharepoint/v3/contenttype/forms"/>
  </ds:schemaRefs>
</ds:datastoreItem>
</file>

<file path=customXml/itemProps3.xml><?xml version="1.0" encoding="utf-8"?>
<ds:datastoreItem xmlns:ds="http://schemas.openxmlformats.org/officeDocument/2006/customXml" ds:itemID="{FCA62881-FC54-4C8D-8776-1719D46FD8F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Emerald_Template</Template>
  <TotalTime>4008</TotalTime>
  <Words>5282</Words>
  <Application>Microsoft Office PowerPoint</Application>
  <PresentationFormat>On-screen Show (4:3)</PresentationFormat>
  <Paragraphs>508</Paragraphs>
  <Slides>50</Slides>
  <Notes>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Courier New</vt:lpstr>
      <vt:lpstr>Times New Roman</vt:lpstr>
      <vt:lpstr>Wingdings</vt:lpstr>
      <vt:lpstr>Wingdings 2</vt:lpstr>
      <vt:lpstr>Wingdings 3</vt:lpstr>
      <vt:lpstr>Emerald_Template</vt:lpstr>
      <vt:lpstr>Enhancements</vt:lpstr>
      <vt:lpstr>PowerPoint Presentation</vt:lpstr>
      <vt:lpstr>PowerPoint Presentation</vt:lpstr>
      <vt:lpstr>Gosu Enhancements</vt:lpstr>
      <vt:lpstr>Enhancements enhance a given type</vt:lpstr>
      <vt:lpstr>Enhancement files</vt:lpstr>
      <vt:lpstr>Enhancement components</vt:lpstr>
      <vt:lpstr>Enhancements to get values</vt:lpstr>
      <vt:lpstr>Getter properties</vt:lpstr>
      <vt:lpstr>Example getter: ABPerson.Age</vt:lpstr>
      <vt:lpstr>Enhancements to set values</vt:lpstr>
      <vt:lpstr>Setter property</vt:lpstr>
      <vt:lpstr>Example setter</vt:lpstr>
      <vt:lpstr>Enhancement methods</vt:lpstr>
      <vt:lpstr>Example method (1)</vt:lpstr>
      <vt:lpstr>Example method (2)</vt:lpstr>
      <vt:lpstr>PowerPoint Presentation</vt:lpstr>
      <vt:lpstr>Steps to implement an enhancement</vt:lpstr>
      <vt:lpstr>Step 1: Create enhancement file</vt:lpstr>
      <vt:lpstr>Step 2: Code getters</vt:lpstr>
      <vt:lpstr>Step 2: Code setters</vt:lpstr>
      <vt:lpstr>Step 2: Code methods</vt:lpstr>
      <vt:lpstr>Step 3: Deploy package and enhancement *New*</vt:lpstr>
      <vt:lpstr>Step 3: Deploy enhancements</vt:lpstr>
      <vt:lpstr>Step 4: Reference enhancement (1)</vt:lpstr>
      <vt:lpstr>Step 4: Reference enhancement (2)</vt:lpstr>
      <vt:lpstr>Step 4: Reference enhancement (3)</vt:lpstr>
      <vt:lpstr>PowerPoint Presentation</vt:lpstr>
      <vt:lpstr>Steps to debug enhancements</vt:lpstr>
      <vt:lpstr>Breakpoints</vt:lpstr>
      <vt:lpstr>Setting breakpoints</vt:lpstr>
      <vt:lpstr>View all breakpoints</vt:lpstr>
      <vt:lpstr>Debug 'Server'</vt:lpstr>
      <vt:lpstr>Debug tool window</vt:lpstr>
      <vt:lpstr>When application hits a breakpoint… </vt:lpstr>
      <vt:lpstr>Stepping through code</vt:lpstr>
      <vt:lpstr>Debugger</vt:lpstr>
      <vt:lpstr>Debugger: Frames pane</vt:lpstr>
      <vt:lpstr>Debugger: Variables pane</vt:lpstr>
      <vt:lpstr>Debugger: Watches pane</vt:lpstr>
      <vt:lpstr>Resume debugging</vt:lpstr>
      <vt:lpstr>Stopping debug server</vt:lpstr>
      <vt:lpstr>PowerPoint Presentation</vt:lpstr>
      <vt:lpstr> Gosu enhancements for Java</vt:lpstr>
      <vt:lpstr>Create enhancement file</vt:lpstr>
      <vt:lpstr>Create static methods</vt:lpstr>
      <vt:lpstr>Reference static methods</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Enhancements</dc:title>
  <dc:subject>Emerald PowerPoint 2010 Template</dc:subject>
  <dc:creator>Guidewire Education</dc:creator>
  <cp:keywords>Configuration Fundamentals;Emerald</cp:keywords>
  <cp:lastModifiedBy>G, Gilara (Cognizant)</cp:lastModifiedBy>
  <cp:revision>204</cp:revision>
  <dcterms:created xsi:type="dcterms:W3CDTF">2014-04-28T16:43:49Z</dcterms:created>
  <dcterms:modified xsi:type="dcterms:W3CDTF">2020-10-16T04:46:38Z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