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763" r:id="rId4"/>
  </p:sldMasterIdLst>
  <p:notesMasterIdLst>
    <p:notesMasterId r:id="rId23"/>
  </p:notesMasterIdLst>
  <p:handoutMasterIdLst>
    <p:handoutMasterId r:id="rId24"/>
  </p:handoutMasterIdLst>
  <p:sldIdLst>
    <p:sldId id="256" r:id="rId5"/>
    <p:sldId id="257" r:id="rId6"/>
    <p:sldId id="263" r:id="rId7"/>
    <p:sldId id="264" r:id="rId8"/>
    <p:sldId id="269" r:id="rId9"/>
    <p:sldId id="276" r:id="rId10"/>
    <p:sldId id="265" r:id="rId11"/>
    <p:sldId id="280" r:id="rId12"/>
    <p:sldId id="266" r:id="rId13"/>
    <p:sldId id="270" r:id="rId14"/>
    <p:sldId id="274" r:id="rId15"/>
    <p:sldId id="277" r:id="rId16"/>
    <p:sldId id="278" r:id="rId17"/>
    <p:sldId id="279" r:id="rId18"/>
    <p:sldId id="275" r:id="rId19"/>
    <p:sldId id="260" r:id="rId20"/>
    <p:sldId id="261" r:id="rId21"/>
    <p:sldId id="262"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BBE88CA-60B1-41F9-9D82-E2AD85DAA7FD}">
          <p14:sldIdLst>
            <p14:sldId id="256"/>
            <p14:sldId id="257"/>
          </p14:sldIdLst>
        </p14:section>
        <p14:section name="Basics" id="{01683209-849A-4A99-A566-DB84D69C12D2}">
          <p14:sldIdLst>
            <p14:sldId id="263"/>
            <p14:sldId id="264"/>
            <p14:sldId id="269"/>
            <p14:sldId id="276"/>
          </p14:sldIdLst>
        </p14:section>
        <p14:section name="Create and Reference" id="{8723A047-F970-4B1B-8AE9-C9BC2A34C74D}">
          <p14:sldIdLst>
            <p14:sldId id="265"/>
            <p14:sldId id="280"/>
            <p14:sldId id="266"/>
            <p14:sldId id="270"/>
            <p14:sldId id="274"/>
            <p14:sldId id="277"/>
          </p14:sldIdLst>
        </p14:section>
        <p14:section name="Updating" id="{DBEDA348-4D9A-436D-845B-54BBFD178706}">
          <p14:sldIdLst>
            <p14:sldId id="278"/>
            <p14:sldId id="279"/>
            <p14:sldId id="275"/>
          </p14:sldIdLst>
        </p14:section>
        <p14:section name="Review" id="{CD3E2942-0691-4B15-B842-079311E6BD2A}">
          <p14:sldIdLst>
            <p14:sldId id="260"/>
            <p14:sldId id="261"/>
            <p14:sldId id="262"/>
          </p14:sldIdLst>
        </p14:section>
      </p14:sectionLst>
    </p:ext>
    <p:ext uri="{EFAFB233-063F-42B5-8137-9DF3F51BA10A}">
      <p15:sldGuideLst xmlns:p15="http://schemas.microsoft.com/office/powerpoint/2012/main">
        <p15:guide id="1" orient="horz">
          <p15:clr>
            <a:srgbClr val="A4A3A4"/>
          </p15:clr>
        </p15:guide>
        <p15:guide id="2">
          <p15:clr>
            <a:srgbClr val="A4A3A4"/>
          </p15:clr>
        </p15:guide>
      </p15:sldGuideLst>
    </p:ext>
    <p:ext uri="{2D200454-40CA-4A62-9FC3-DE9A4176ACB9}">
      <p15:notesGuideLst xmlns:p15="http://schemas.microsoft.com/office/powerpoint/2012/main">
        <p15:guide id="1" orient="horz">
          <p15:clr>
            <a:srgbClr val="A4A3A4"/>
          </p15:clr>
        </p15:guide>
        <p15:guide id="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uidewire Education" initials="sluersen" lastIdx="2"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249" autoAdjust="0"/>
    <p:restoredTop sz="79594" autoAdjust="0"/>
  </p:normalViewPr>
  <p:slideViewPr>
    <p:cSldViewPr showGuides="1">
      <p:cViewPr varScale="1">
        <p:scale>
          <a:sx n="55" d="100"/>
          <a:sy n="55" d="100"/>
        </p:scale>
        <p:origin x="1152" y="32"/>
      </p:cViewPr>
      <p:guideLst>
        <p:guide orient="horz"/>
        <p:guide/>
      </p:guideLst>
    </p:cSldViewPr>
  </p:slideViewPr>
  <p:notesTextViewPr>
    <p:cViewPr>
      <p:scale>
        <a:sx n="150" d="100"/>
        <a:sy n="150" d="100"/>
      </p:scale>
      <p:origin x="0" y="0"/>
    </p:cViewPr>
  </p:notesTextViewPr>
  <p:sorterViewPr>
    <p:cViewPr>
      <p:scale>
        <a:sx n="100" d="100"/>
        <a:sy n="100" d="100"/>
      </p:scale>
      <p:origin x="0" y="0"/>
    </p:cViewPr>
  </p:sorterViewPr>
  <p:notesViewPr>
    <p:cSldViewPr showGuides="1">
      <p:cViewPr varScale="1">
        <p:scale>
          <a:sx n="102" d="100"/>
          <a:sy n="102" d="100"/>
        </p:scale>
        <p:origin x="-2610" y="-96"/>
      </p:cViewPr>
      <p:guideLst>
        <p:guide orient="horz"/>
        <p:guide/>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10/18/2020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hidden="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dirty="0"/>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dirty="0"/>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dirty="0" smtClean="0">
                <a:latin typeface="Arial" pitchFamily="34" charset="0"/>
                <a:cs typeface="Arial" pitchFamily="34" charset="0"/>
              </a:rPr>
              <a:t>© Guidewire Software, Inc. 2001-2014. All rights reserved.</a:t>
            </a:r>
            <a:br>
              <a:rPr lang="en-US" sz="800" dirty="0" smtClean="0">
                <a:latin typeface="Arial" pitchFamily="34" charset="0"/>
                <a:cs typeface="Arial" pitchFamily="34" charset="0"/>
              </a:rPr>
            </a:br>
            <a:r>
              <a:rPr lang="en-US" sz="800" dirty="0" smtClean="0">
                <a:latin typeface="Arial" pitchFamily="34" charset="0"/>
                <a:cs typeface="Arial" pitchFamily="34" charset="0"/>
              </a:rPr>
              <a:t>Do not distribute without permission.</a:t>
            </a:r>
            <a:endParaRPr lang="en-US" sz="800" dirty="0">
              <a:latin typeface="Arial" pitchFamily="34" charset="0"/>
              <a:cs typeface="Arial" pitchFamily="34" charset="0"/>
            </a:endParaRP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dirty="0"/>
          </a:p>
        </p:txBody>
      </p:sp>
    </p:spTree>
    <p:extLst>
      <p:ext uri="{BB962C8B-B14F-4D97-AF65-F5344CB8AC3E}">
        <p14:creationId xmlns:p14="http://schemas.microsoft.com/office/powerpoint/2010/main" val="26773856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a:t>
            </a:r>
            <a:r>
              <a:rPr lang="en-US" baseline="0" dirty="0" smtClean="0"/>
              <a:t> valid </a:t>
            </a:r>
            <a:r>
              <a:rPr lang="en-US" dirty="0" smtClean="0"/>
              <a:t>values for </a:t>
            </a:r>
            <a:r>
              <a:rPr lang="en-US" dirty="0" err="1" smtClean="0"/>
              <a:t>ParamType</a:t>
            </a:r>
            <a:r>
              <a:rPr lang="en-US" dirty="0" smtClean="0"/>
              <a:t> attribute,</a:t>
            </a:r>
            <a:r>
              <a:rPr lang="en-US" baseline="0" dirty="0" smtClean="0"/>
              <a:t> see the value </a:t>
            </a:r>
            <a:r>
              <a:rPr lang="en-US" baseline="0" dirty="0" err="1" smtClean="0"/>
              <a:t>ScriptParameterType</a:t>
            </a:r>
            <a:r>
              <a:rPr lang="en-US" baseline="0" dirty="0" smtClean="0"/>
              <a:t> typelist.  The values are:</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smtClean="0"/>
              <a:t>bit</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smtClean="0"/>
              <a:t>datetime</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smtClean="0"/>
              <a:t>decimal</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smtClean="0"/>
              <a:t>group</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smtClean="0"/>
              <a:t>integer</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smtClean="0"/>
              <a:t>money</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err="1" smtClean="0"/>
              <a:t>monthlyfrequency</a:t>
            </a:r>
            <a:endParaRPr lang="en-US" dirty="0" smtClean="0"/>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err="1" smtClean="0"/>
              <a:t>nonnegativeinteger</a:t>
            </a:r>
            <a:endParaRPr lang="en-US" dirty="0" smtClean="0"/>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err="1" smtClean="0"/>
              <a:t>nonnegativemoney</a:t>
            </a:r>
            <a:endParaRPr lang="en-US" dirty="0" smtClean="0"/>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smtClean="0"/>
              <a:t>percentage</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err="1" smtClean="0"/>
              <a:t>percentagedec</a:t>
            </a:r>
            <a:endParaRPr lang="en-US" dirty="0" smtClean="0"/>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smtClean="0"/>
              <a:t>phone</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err="1" smtClean="0"/>
              <a:t>positiveinteger</a:t>
            </a:r>
            <a:endParaRPr lang="en-US" dirty="0" smtClean="0"/>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err="1" smtClean="0"/>
              <a:t>positivemoney</a:t>
            </a:r>
            <a:endParaRPr lang="en-US" dirty="0" smtClean="0"/>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err="1" smtClean="0"/>
              <a:t>postalcode</a:t>
            </a:r>
            <a:endParaRPr lang="en-US" dirty="0" smtClean="0"/>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smtClean="0"/>
              <a:t>risk</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smtClean="0"/>
              <a:t>speed</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smtClean="0"/>
              <a:t>user</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err="1" smtClean="0"/>
              <a:t>varchar</a:t>
            </a:r>
            <a:endParaRPr lang="en-US" dirty="0" smtClean="0"/>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err="1" smtClean="0"/>
              <a:t>weeklyfrequency</a:t>
            </a:r>
            <a:endParaRPr lang="en-US" dirty="0" smtClean="0"/>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smtClean="0"/>
              <a:t>year</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10</a:t>
            </a:fld>
            <a:endParaRPr lang="en-US" dirty="0"/>
          </a:p>
        </p:txBody>
      </p:sp>
    </p:spTree>
    <p:extLst>
      <p:ext uri="{BB962C8B-B14F-4D97-AF65-F5344CB8AC3E}">
        <p14:creationId xmlns:p14="http://schemas.microsoft.com/office/powerpoint/2010/main" val="23044319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t>If a script parameter exists in the ScriptParameter.xml but not in the Guidewire application database, Guidewire uses the value from the ScriptParameter.xml file.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order for Guidewire Studio to recognize new, changed, or deleted script parameters in Gosu code, you must restart Guidewire Studio.  </a:t>
            </a:r>
            <a:r>
              <a:rPr lang="en-US" dirty="0" smtClean="0"/>
              <a:t>Restart </a:t>
            </a:r>
            <a:r>
              <a:rPr lang="en-US" dirty="0"/>
              <a:t>the server or reload PCFs to make the new script parameter available to the application. </a:t>
            </a:r>
            <a:r>
              <a:rPr lang="en-US" dirty="0" smtClean="0"/>
              <a:t>For </a:t>
            </a:r>
            <a:r>
              <a:rPr lang="en-US" dirty="0"/>
              <a:t>the application to recognize deleted script parameters, you must also restart the server or reload PCFs. </a:t>
            </a:r>
            <a:r>
              <a:rPr lang="en-US" dirty="0" smtClean="0"/>
              <a:t>  You can restart the server from the </a:t>
            </a:r>
            <a:r>
              <a:rPr lang="en-US" dirty="0" smtClean="0"/>
              <a:t>application folder </a:t>
            </a:r>
            <a:r>
              <a:rPr lang="en-US" dirty="0" smtClean="0"/>
              <a:t>command window</a:t>
            </a:r>
            <a:r>
              <a:rPr lang="en-US" b="0" dirty="0" smtClean="0"/>
              <a:t> </a:t>
            </a:r>
            <a:r>
              <a:rPr lang="en-US" dirty="0"/>
              <a:t>(</a:t>
            </a:r>
            <a:r>
              <a:rPr lang="en-US" dirty="0" smtClean="0"/>
              <a:t>gwb</a:t>
            </a:r>
            <a:r>
              <a:rPr lang="en-US" baseline="0" dirty="0" smtClean="0"/>
              <a:t> stopServer</a:t>
            </a:r>
            <a:r>
              <a:rPr lang="en-US" dirty="0" smtClean="0"/>
              <a:t> </a:t>
            </a:r>
            <a:r>
              <a:rPr lang="en-US" dirty="0"/>
              <a:t>then </a:t>
            </a:r>
            <a:r>
              <a:rPr lang="en-US" dirty="0" smtClean="0"/>
              <a:t>gwb</a:t>
            </a:r>
            <a:r>
              <a:rPr lang="en-US" baseline="0" dirty="0" smtClean="0"/>
              <a:t> runServer</a:t>
            </a:r>
            <a:r>
              <a:rPr lang="en-US" dirty="0" smtClean="0"/>
              <a:t>) </a:t>
            </a:r>
            <a:r>
              <a:rPr lang="en-US" dirty="0"/>
              <a:t>or restart the server from Guidewire Studio (Run </a:t>
            </a:r>
            <a:r>
              <a:rPr lang="en-US" dirty="0">
                <a:sym typeface="Wingdings" pitchFamily="2" charset="2"/>
              </a:rPr>
              <a:t></a:t>
            </a:r>
            <a:r>
              <a:rPr lang="en-US" dirty="0"/>
              <a:t> Stop then Run 'Server' or Debug </a:t>
            </a:r>
            <a:r>
              <a:rPr lang="en-US" dirty="0" smtClean="0"/>
              <a:t>'Server').</a:t>
            </a:r>
            <a:endParaRPr lang="en-US" dirty="0"/>
          </a:p>
          <a:p>
            <a:pPr eaLnBrk="1" hangingPunct="1"/>
            <a:endParaRPr lang="en-US" baseline="0" dirty="0" smtClean="0"/>
          </a:p>
          <a:p>
            <a:pPr eaLnBrk="1" hangingPunct="1"/>
            <a:endParaRPr lang="en-US" baseline="0" dirty="0" smtClean="0"/>
          </a:p>
          <a:p>
            <a:r>
              <a:rPr lang="en-US" dirty="0" smtClean="0"/>
              <a:t>It</a:t>
            </a:r>
            <a:r>
              <a:rPr lang="en-US" baseline="0" dirty="0" smtClean="0"/>
              <a:t> is also possible to reload PCF files using the Guidewire API and/or internal server tools.  The Reload PCF command can be found on the Reload page in Internal Tools.  To access Internal Tools, you must log in as an administrator user, e.g., su/gw. Then, use </a:t>
            </a:r>
            <a:r>
              <a:rPr lang="en-US" baseline="0" dirty="0" err="1" smtClean="0"/>
              <a:t>ALT+SHIFT+T</a:t>
            </a:r>
            <a:r>
              <a:rPr lang="en-US" baseline="0" dirty="0" smtClean="0"/>
              <a:t>.  In the tab bar, select Internal Tools </a:t>
            </a:r>
            <a:r>
              <a:rPr lang="en-US" dirty="0">
                <a:sym typeface="Wingdings" pitchFamily="2" charset="2"/>
              </a:rPr>
              <a:t></a:t>
            </a:r>
            <a:r>
              <a:rPr lang="en-US" baseline="0" dirty="0" smtClean="0"/>
              <a:t> Reload.  On the Reload page, click the Reload PCF Files button. The Reload PCF Files button calls the static method </a:t>
            </a:r>
            <a:r>
              <a:rPr lang="en-US" baseline="0" dirty="0" err="1" smtClean="0"/>
              <a:t>gw.api.tools.InternalToolsUtil.reloadPCFs</a:t>
            </a:r>
            <a:r>
              <a:rPr lang="en-US" baseline="0" dirty="0" smtClean="0"/>
              <a:t>().</a:t>
            </a:r>
          </a:p>
          <a:p>
            <a:pPr eaLnBrk="1" hangingPunct="1"/>
            <a:endParaRPr lang="en-US" baseline="0" dirty="0" smtClean="0"/>
          </a:p>
          <a:p>
            <a:pPr eaLnBrk="1" hangingPunct="1"/>
            <a:endParaRPr lang="en-US" baseline="0"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11</a:t>
            </a:fld>
            <a:endParaRPr lang="en-US" dirty="0"/>
          </a:p>
        </p:txBody>
      </p:sp>
    </p:spTree>
    <p:extLst>
      <p:ext uri="{BB962C8B-B14F-4D97-AF65-F5344CB8AC3E}">
        <p14:creationId xmlns:p14="http://schemas.microsoft.com/office/powerpoint/2010/main" val="27366402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the slide example,</a:t>
            </a:r>
            <a:r>
              <a:rPr lang="en-US" baseline="0" dirty="0" smtClean="0"/>
              <a:t> the </a:t>
            </a:r>
            <a:r>
              <a:rPr lang="en-US" baseline="0" dirty="0" err="1" smtClean="0"/>
              <a:t>RecentlyViewedContactUtil</a:t>
            </a:r>
            <a:r>
              <a:rPr lang="en-US" baseline="0" dirty="0" smtClean="0"/>
              <a:t> is a Gosu class located at …\configuration\</a:t>
            </a:r>
            <a:r>
              <a:rPr lang="en-US" baseline="0" dirty="0" err="1" smtClean="0"/>
              <a:t>gsrc</a:t>
            </a:r>
            <a:r>
              <a:rPr lang="en-US" baseline="0" dirty="0" smtClean="0"/>
              <a:t>\</a:t>
            </a:r>
            <a:r>
              <a:rPr lang="en-US" baseline="0" dirty="0" err="1" smtClean="0"/>
              <a:t>trainingapp</a:t>
            </a:r>
            <a:r>
              <a:rPr lang="en-US" baseline="0" dirty="0" smtClean="0"/>
              <a:t>\base\RecentlyViewedContactUtil.gs.</a:t>
            </a:r>
          </a:p>
          <a:p>
            <a:endParaRPr lang="en-US" dirty="0" smtClean="0"/>
          </a:p>
          <a:p>
            <a:r>
              <a:rPr lang="en-US" dirty="0" smtClean="0"/>
              <a:t>Guidewire recommends that you use Gosu class variables instead of script parameters to reference values in Gosu expressions. The exception would be if you needed the ability to change the value from the Guidewire application interface.</a:t>
            </a:r>
          </a:p>
          <a:p>
            <a:endParaRPr lang="en-US" dirty="0" smtClean="0"/>
          </a:p>
          <a:p>
            <a:r>
              <a:rPr lang="en-US" dirty="0" smtClean="0"/>
              <a:t>You can reference a script parameter</a:t>
            </a:r>
            <a:r>
              <a:rPr lang="en-US" baseline="0" dirty="0" smtClean="0"/>
              <a:t> directly. However, if you are concerned about the value range for a given script parameter, then assign the script parameter directly to a local variable with</a:t>
            </a:r>
            <a:r>
              <a:rPr lang="en-US" dirty="0" smtClean="0"/>
              <a:t> a default value</a:t>
            </a:r>
            <a:r>
              <a:rPr lang="en-US" baseline="0" dirty="0" smtClean="0"/>
              <a:t>. In addition, if you are referencing the script parameter throughout a Gosu class, consider assigning the variable to a global class variable.</a:t>
            </a:r>
            <a:endParaRPr lang="en-US" dirty="0" smtClean="0"/>
          </a:p>
          <a:p>
            <a:endParaRPr lang="en-US" baseline="0" dirty="0" smtClean="0"/>
          </a:p>
          <a:p>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12</a:t>
            </a:fld>
            <a:endParaRPr lang="en-US" dirty="0"/>
          </a:p>
        </p:txBody>
      </p:sp>
    </p:spTree>
    <p:extLst>
      <p:ext uri="{BB962C8B-B14F-4D97-AF65-F5344CB8AC3E}">
        <p14:creationId xmlns:p14="http://schemas.microsoft.com/office/powerpoint/2010/main" val="23044319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13</a:t>
            </a:fld>
            <a:endParaRPr lang="en-US" dirty="0"/>
          </a:p>
        </p:txBody>
      </p:sp>
    </p:spTree>
    <p:extLst>
      <p:ext uri="{BB962C8B-B14F-4D97-AF65-F5344CB8AC3E}">
        <p14:creationId xmlns:p14="http://schemas.microsoft.com/office/powerpoint/2010/main" val="41507220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8424" indent="-188424"/>
            <a:r>
              <a:rPr lang="en-US" dirty="0" smtClean="0"/>
              <a:t>To access the script parameter:</a:t>
            </a:r>
          </a:p>
          <a:p>
            <a:pPr marL="188424" indent="-188424">
              <a:buFontTx/>
              <a:buAutoNum type="arabicPeriod"/>
            </a:pPr>
            <a:r>
              <a:rPr lang="en-US" dirty="0" smtClean="0"/>
              <a:t>Navigate to the Administration </a:t>
            </a:r>
            <a:r>
              <a:rPr lang="en-US" dirty="0" smtClean="0">
                <a:sym typeface="Wingdings" pitchFamily="2" charset="2"/>
              </a:rPr>
              <a:t> Utilities  S</a:t>
            </a:r>
            <a:r>
              <a:rPr lang="en-US" dirty="0" smtClean="0"/>
              <a:t>cript Parameters.</a:t>
            </a:r>
          </a:p>
          <a:p>
            <a:pPr marL="188424" indent="-188424">
              <a:buFontTx/>
              <a:buAutoNum type="arabicPeriod"/>
            </a:pPr>
            <a:r>
              <a:rPr lang="en-US" dirty="0" smtClean="0"/>
              <a:t>Click the name of the script parameter in the list view panel.</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14</a:t>
            </a:fld>
            <a:endParaRPr lang="en-US" dirty="0"/>
          </a:p>
        </p:txBody>
      </p:sp>
    </p:spTree>
    <p:extLst>
      <p:ext uri="{BB962C8B-B14F-4D97-AF65-F5344CB8AC3E}">
        <p14:creationId xmlns:p14="http://schemas.microsoft.com/office/powerpoint/2010/main" val="35265560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8424" indent="-188424"/>
            <a:r>
              <a:rPr lang="en-US" dirty="0"/>
              <a:t>To update a script parameter:</a:t>
            </a:r>
          </a:p>
          <a:p>
            <a:pPr marL="188424" indent="-188424">
              <a:buFontTx/>
              <a:buAutoNum type="arabicPeriod"/>
            </a:pPr>
            <a:r>
              <a:rPr lang="en-US" dirty="0"/>
              <a:t>Navigate to the Administration </a:t>
            </a:r>
            <a:r>
              <a:rPr lang="en-US" dirty="0">
                <a:sym typeface="Wingdings" pitchFamily="2" charset="2"/>
              </a:rPr>
              <a:t> Utilities  S</a:t>
            </a:r>
            <a:r>
              <a:rPr lang="en-US" dirty="0"/>
              <a:t>cript Parameters.</a:t>
            </a:r>
          </a:p>
          <a:p>
            <a:pPr marL="188424" indent="-188424">
              <a:buFontTx/>
              <a:buAutoNum type="arabicPeriod"/>
            </a:pPr>
            <a:r>
              <a:rPr lang="en-US" dirty="0"/>
              <a:t>Click the name of the script parameter in the list view </a:t>
            </a:r>
            <a:r>
              <a:rPr lang="en-US" dirty="0" smtClean="0"/>
              <a:t>panel.</a:t>
            </a:r>
            <a:endParaRPr lang="en-US" dirty="0"/>
          </a:p>
          <a:p>
            <a:pPr marL="188424" indent="-188424">
              <a:buFontTx/>
              <a:buAutoNum type="arabicPeriod"/>
            </a:pPr>
            <a:r>
              <a:rPr lang="en-US" dirty="0"/>
              <a:t>In the detail view panel, click the Edit button.</a:t>
            </a:r>
          </a:p>
          <a:p>
            <a:pPr marL="188424" indent="-188424">
              <a:buFontTx/>
              <a:buAutoNum type="arabicPeriod"/>
            </a:pPr>
            <a:r>
              <a:rPr lang="en-US" dirty="0"/>
              <a:t>Edit the Value field. </a:t>
            </a:r>
          </a:p>
          <a:p>
            <a:pPr marL="188424" indent="-188424">
              <a:buFontTx/>
              <a:buAutoNum type="arabicPeriod"/>
            </a:pPr>
            <a:r>
              <a:rPr lang="en-US" dirty="0"/>
              <a:t>Click Update.</a:t>
            </a:r>
          </a:p>
          <a:p>
            <a:pPr marL="188424" indent="-188424"/>
            <a:endParaRPr lang="en-US" dirty="0" smtClean="0"/>
          </a:p>
          <a:p>
            <a:pPr marL="188424" indent="-188424"/>
            <a:r>
              <a:rPr lang="en-US" dirty="0" smtClean="0"/>
              <a:t>Changes to script parameter values take effect immediately and</a:t>
            </a:r>
            <a:r>
              <a:rPr lang="en-US" baseline="0" dirty="0" smtClean="0"/>
              <a:t> are global in scope.</a:t>
            </a: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dirty="0"/>
          </a:p>
        </p:txBody>
      </p:sp>
    </p:spTree>
    <p:extLst>
      <p:ext uri="{BB962C8B-B14F-4D97-AF65-F5344CB8AC3E}">
        <p14:creationId xmlns:p14="http://schemas.microsoft.com/office/powerpoint/2010/main" val="41338495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16</a:t>
            </a:fld>
            <a:endParaRPr lang="en-US" dirty="0"/>
          </a:p>
        </p:txBody>
      </p:sp>
    </p:spTree>
    <p:extLst>
      <p:ext uri="{BB962C8B-B14F-4D97-AF65-F5344CB8AC3E}">
        <p14:creationId xmlns:p14="http://schemas.microsoft.com/office/powerpoint/2010/main" val="4350620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Answers</a:t>
            </a:r>
          </a:p>
          <a:p>
            <a:r>
              <a:rPr lang="en-US" dirty="0" smtClean="0"/>
              <a:t>1) Script parameters act as a </a:t>
            </a:r>
            <a:r>
              <a:rPr lang="en-US" baseline="0" dirty="0" smtClean="0"/>
              <a:t>global variables where the variable value </a:t>
            </a:r>
            <a:r>
              <a:rPr lang="en-US" dirty="0" smtClean="0"/>
              <a:t>may change over time and therefore should not be hard-coded. </a:t>
            </a:r>
            <a:r>
              <a:rPr lang="en-US" baseline="0" dirty="0" smtClean="0"/>
              <a:t>Examples of Guidewire application script parameters include </a:t>
            </a:r>
            <a:r>
              <a:rPr lang="en-US" dirty="0" smtClean="0"/>
              <a:t>BillingCenter delinquency and agency bill settings and ClaimCenter initial reserve settings.</a:t>
            </a:r>
          </a:p>
          <a:p>
            <a:r>
              <a:rPr lang="en-US" dirty="0" smtClean="0"/>
              <a:t>2) Y</a:t>
            </a:r>
            <a:r>
              <a:rPr lang="en-US" baseline="0" dirty="0" smtClean="0"/>
              <a:t>ou want a variable that is global in scope across the application that you can change or reset through the application interface, and/or you want a variable to hold a value that you can use in any Gosu expression, and you want to change that value without editing the expression </a:t>
            </a:r>
            <a:endParaRPr lang="en-US" dirty="0" smtClean="0"/>
          </a:p>
          <a:p>
            <a:r>
              <a:rPr lang="en-US" dirty="0" smtClean="0"/>
              <a:t>3) You must restart the server or reload PCFS to deploy the script parameter.   In</a:t>
            </a:r>
            <a:r>
              <a:rPr lang="en-US" baseline="0" dirty="0" smtClean="0"/>
              <a:t> order for Guidewire Studio to recognize the script parameter, you must restart studio.</a:t>
            </a:r>
          </a:p>
          <a:p>
            <a:r>
              <a:rPr lang="en-US" baseline="0" dirty="0" smtClean="0"/>
              <a:t>4) In Gosu code you can reference a script parameter i</a:t>
            </a:r>
            <a:r>
              <a:rPr lang="en-US" dirty="0" smtClean="0"/>
              <a:t>ncluding business rules, enhancements, Gosu classes, and PCF files.</a:t>
            </a:r>
          </a:p>
          <a:p>
            <a:r>
              <a:rPr lang="en-US" dirty="0" smtClean="0"/>
              <a:t>5) You reference the script</a:t>
            </a:r>
            <a:r>
              <a:rPr lang="en-US" baseline="0" dirty="0" smtClean="0"/>
              <a:t> parameter directly.  If you are concerned</a:t>
            </a:r>
            <a:r>
              <a:rPr lang="en-US" dirty="0" smtClean="0"/>
              <a:t> about the value being outside a range or set of possible values, y</a:t>
            </a:r>
            <a:r>
              <a:rPr lang="en-US" baseline="0" dirty="0" smtClean="0"/>
              <a:t>ou</a:t>
            </a:r>
            <a:r>
              <a:rPr lang="en-US" dirty="0" smtClean="0"/>
              <a:t> can also assign the script parameter to a local variable that has a default value.  If using the script parameter throughout a Gosu class or enhancement, you may also assign the script parameter to a global class variable.</a:t>
            </a:r>
            <a:endParaRPr lang="en-US" baseline="0" dirty="0" smtClean="0"/>
          </a:p>
          <a:p>
            <a:r>
              <a:rPr lang="en-US" baseline="0" dirty="0" smtClean="0"/>
              <a:t>6) Administrator users can access the Administration screen for the </a:t>
            </a:r>
            <a:r>
              <a:rPr lang="en-US" dirty="0" smtClean="0"/>
              <a:t>Script Parameters.</a:t>
            </a:r>
            <a:r>
              <a:rPr lang="en-US" baseline="0" dirty="0" smtClean="0"/>
              <a:t>  In the list view panel, click the script parameter name. In the detail view panel for the script parameter, click Edit. And administrator user can edit the parameter value. Click Update.</a:t>
            </a:r>
          </a:p>
          <a:p>
            <a:r>
              <a:rPr lang="en-US" baseline="0" dirty="0" smtClean="0"/>
              <a:t>7) The Guidewire application uses the script parameter value in the database.</a:t>
            </a: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17</a:t>
            </a:fld>
            <a:endParaRPr lang="en-US" dirty="0"/>
          </a:p>
        </p:txBody>
      </p:sp>
    </p:spTree>
    <p:extLst>
      <p:ext uri="{BB962C8B-B14F-4D97-AF65-F5344CB8AC3E}">
        <p14:creationId xmlns:p14="http://schemas.microsoft.com/office/powerpoint/2010/main" val="10300199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18</a:t>
            </a:fld>
            <a:endParaRPr lang="en-US" dirty="0"/>
          </a:p>
        </p:txBody>
      </p:sp>
    </p:spTree>
    <p:extLst>
      <p:ext uri="{BB962C8B-B14F-4D97-AF65-F5344CB8AC3E}">
        <p14:creationId xmlns:p14="http://schemas.microsoft.com/office/powerpoint/2010/main" val="11260705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a:t>
            </a:fld>
            <a:endParaRPr lang="en-US" dirty="0"/>
          </a:p>
        </p:txBody>
      </p:sp>
    </p:spTree>
    <p:extLst>
      <p:ext uri="{BB962C8B-B14F-4D97-AF65-F5344CB8AC3E}">
        <p14:creationId xmlns:p14="http://schemas.microsoft.com/office/powerpoint/2010/main" val="42685780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a:t>
            </a:fld>
            <a:endParaRPr lang="en-US" dirty="0"/>
          </a:p>
        </p:txBody>
      </p:sp>
    </p:spTree>
    <p:extLst>
      <p:ext uri="{BB962C8B-B14F-4D97-AF65-F5344CB8AC3E}">
        <p14:creationId xmlns:p14="http://schemas.microsoft.com/office/powerpoint/2010/main" val="18343793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Script parameters</a:t>
            </a:r>
            <a:r>
              <a:rPr lang="en-US" baseline="0" dirty="0" smtClean="0"/>
              <a:t> allow developers to avoid hard-coded application constants for the constant may change over tim</a:t>
            </a:r>
            <a:r>
              <a:rPr lang="en-US" dirty="0" smtClean="0"/>
              <a:t>e and/or for when an a</a:t>
            </a:r>
            <a:r>
              <a:rPr lang="en-US" baseline="0" dirty="0" smtClean="0"/>
              <a:t>dministrator user needs</a:t>
            </a:r>
            <a:r>
              <a:rPr lang="en-US" dirty="0" smtClean="0"/>
              <a:t> to ability t</a:t>
            </a:r>
            <a:r>
              <a:rPr lang="en-US" baseline="0" dirty="0" smtClean="0"/>
              <a:t>o change a parameter value in the Administration user interface.  The result is that developers can reference script parameters in Gosu code while allowing administrator users to change the values. </a:t>
            </a:r>
          </a:p>
          <a:p>
            <a:endParaRPr lang="en-US" dirty="0"/>
          </a:p>
          <a:p>
            <a:r>
              <a:rPr lang="en-US" baseline="0" dirty="0" smtClean="0"/>
              <a:t>There are several reasons to create global variables as script parameters: (a) you want a variable that is global in scope across the application that you can change or reset through the application interface, and/or (b) you want a variable to hold a value that you can use in any Gosu expression, and you want to change that value without editing the expression. For instance, script parameters can be used to set initial reserve values for auto glass damage, full body damage, or minor body damage. These initial reserve values can change from year to year.</a:t>
            </a:r>
          </a:p>
          <a:p>
            <a:endParaRPr lang="en-US" dirty="0"/>
          </a:p>
          <a:p>
            <a:r>
              <a:rPr lang="en-US" dirty="0"/>
              <a:t>Guidewire recommends that you use Gosu class variables instead of script parameters to reference values in Gosu expressions. The exception would be if you needed the ability </a:t>
            </a:r>
            <a:r>
              <a:rPr lang="en-US" dirty="0" smtClean="0"/>
              <a:t>to change the </a:t>
            </a:r>
            <a:r>
              <a:rPr lang="en-US" dirty="0"/>
              <a:t>value from the </a:t>
            </a:r>
            <a:r>
              <a:rPr lang="en-US" dirty="0" smtClean="0"/>
              <a:t>Guidewire application interface</a:t>
            </a:r>
            <a:r>
              <a:rPr lang="en-US" dirty="0"/>
              <a:t>.</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a:t>
            </a:fld>
            <a:endParaRPr lang="en-US" dirty="0"/>
          </a:p>
        </p:txBody>
      </p:sp>
    </p:spTree>
    <p:extLst>
      <p:ext uri="{BB962C8B-B14F-4D97-AF65-F5344CB8AC3E}">
        <p14:creationId xmlns:p14="http://schemas.microsoft.com/office/powerpoint/2010/main" val="30659983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err="1" smtClean="0"/>
              <a:t>PolicyCenter</a:t>
            </a:r>
            <a:r>
              <a:rPr lang="en-US" dirty="0" smtClean="0"/>
              <a:t> </a:t>
            </a:r>
            <a:r>
              <a:rPr lang="en-US" dirty="0" smtClean="0"/>
              <a:t>10.0 </a:t>
            </a:r>
            <a:r>
              <a:rPr lang="en-US" dirty="0" smtClean="0"/>
              <a:t>has</a:t>
            </a:r>
            <a:r>
              <a:rPr lang="en-US" baseline="0" dirty="0" smtClean="0"/>
              <a:t> a single script parameter to enable a search tab.</a:t>
            </a:r>
            <a:endParaRPr lang="en-US" dirty="0" smtClean="0"/>
          </a:p>
          <a:p>
            <a:pPr eaLnBrk="1" hangingPunct="1"/>
            <a:r>
              <a:rPr lang="en-US" dirty="0" err="1" smtClean="0"/>
              <a:t>BillingCenter</a:t>
            </a:r>
            <a:r>
              <a:rPr lang="en-US" dirty="0" smtClean="0"/>
              <a:t> </a:t>
            </a:r>
            <a:r>
              <a:rPr lang="en-US" dirty="0" smtClean="0"/>
              <a:t>10.0 uses </a:t>
            </a:r>
            <a:r>
              <a:rPr lang="en-US" dirty="0" smtClean="0"/>
              <a:t>script parameters primarily to manage values pertaining to delinquency and agency bills.</a:t>
            </a:r>
          </a:p>
          <a:p>
            <a:pPr eaLnBrk="1" hangingPunct="1"/>
            <a:r>
              <a:rPr lang="en-US" dirty="0" smtClean="0"/>
              <a:t>ClaimCenter </a:t>
            </a:r>
            <a:r>
              <a:rPr lang="en-US" dirty="0" smtClean="0"/>
              <a:t>10.0 </a:t>
            </a:r>
            <a:r>
              <a:rPr lang="en-US" dirty="0" smtClean="0"/>
              <a:t>uses script parameters primarily to manage values pertaining to initial reserves.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a:t>
            </a:fld>
            <a:endParaRPr lang="en-US" dirty="0"/>
          </a:p>
        </p:txBody>
      </p:sp>
    </p:spTree>
    <p:extLst>
      <p:ext uri="{BB962C8B-B14F-4D97-AF65-F5344CB8AC3E}">
        <p14:creationId xmlns:p14="http://schemas.microsoft.com/office/powerpoint/2010/main" val="28849391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a script parameter exists in the ScriptParameter.xml but not in the Guidewire application database, Guidewire uses the value from the ScriptParameter.xml file.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Only when an Administrator user edits a script parameter value in the user interface does the Guidewire application actually create an instance of a ScriptParameter entity in the database.  For a given script parameter, if the parameter values differ between the element in ScriptParameters.xml and the entity instance in the database, the Guidewire application will use the value in the database.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an alternative, it is also possible to create a ScriptParameter entity with Gosu code. However, only the script parameters defined in the ScriptParameters.xml file are available to edit in the Administration user interface. Only the script parameters defined in the ScriptParameters.xml file are the global variables for the application.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6</a:t>
            </a:fld>
            <a:endParaRPr lang="en-US" dirty="0"/>
          </a:p>
        </p:txBody>
      </p:sp>
    </p:spTree>
    <p:extLst>
      <p:ext uri="{BB962C8B-B14F-4D97-AF65-F5344CB8AC3E}">
        <p14:creationId xmlns:p14="http://schemas.microsoft.com/office/powerpoint/2010/main" val="15319882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7</a:t>
            </a:fld>
            <a:endParaRPr lang="en-US" dirty="0"/>
          </a:p>
        </p:txBody>
      </p:sp>
    </p:spTree>
    <p:extLst>
      <p:ext uri="{BB962C8B-B14F-4D97-AF65-F5344CB8AC3E}">
        <p14:creationId xmlns:p14="http://schemas.microsoft.com/office/powerpoint/2010/main" val="10947621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dirty="0"/>
          </a:p>
        </p:txBody>
      </p:sp>
    </p:spTree>
    <p:extLst>
      <p:ext uri="{BB962C8B-B14F-4D97-AF65-F5344CB8AC3E}">
        <p14:creationId xmlns:p14="http://schemas.microsoft.com/office/powerpoint/2010/main" val="36835414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9</a:t>
            </a:fld>
            <a:endParaRPr lang="en-US" dirty="0"/>
          </a:p>
        </p:txBody>
      </p:sp>
    </p:spTree>
    <p:extLst>
      <p:ext uri="{BB962C8B-B14F-4D97-AF65-F5344CB8AC3E}">
        <p14:creationId xmlns:p14="http://schemas.microsoft.com/office/powerpoint/2010/main" val="12953855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2001-2014.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smtClean="0"/>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smtClean="0"/>
              <a:t>Click to edit Master title style</a:t>
            </a:r>
            <a:endParaRPr lang="en-US" altLang="en-US" dirty="0"/>
          </a:p>
        </p:txBody>
      </p:sp>
    </p:spTree>
    <p:extLst>
      <p:ext uri="{BB962C8B-B14F-4D97-AF65-F5344CB8AC3E}">
        <p14:creationId xmlns:p14="http://schemas.microsoft.com/office/powerpoint/2010/main" val="262528817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6176163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04636995"/>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83751491"/>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65869696"/>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5352920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Tree>
    <p:extLst>
      <p:ext uri="{BB962C8B-B14F-4D97-AF65-F5344CB8AC3E}">
        <p14:creationId xmlns:p14="http://schemas.microsoft.com/office/powerpoint/2010/main" val="136664652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32715863"/>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87866613"/>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97061337"/>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48485534"/>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3684978"/>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4276675117"/>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3728354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67609076"/>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72425577"/>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03653025"/>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97130001"/>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59471830"/>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836984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18696925"/>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9623783"/>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995710"/>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40261398"/>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13376759"/>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dirty="0" smtClean="0">
                <a:solidFill>
                  <a:schemeClr val="accent1"/>
                </a:solidFill>
              </a:rPr>
              <a:t>This lesson uses the notes section for </a:t>
            </a:r>
            <a:r>
              <a:rPr lang="en-US" sz="1600" b="0" dirty="0">
                <a:solidFill>
                  <a:schemeClr val="accent1"/>
                </a:solidFill>
              </a:rPr>
              <a:t>additional explanation and </a:t>
            </a:r>
            <a:r>
              <a:rPr lang="en-US" sz="1600" b="0" dirty="0" smtClean="0">
                <a:solidFill>
                  <a:schemeClr val="accent1"/>
                </a:solidFill>
              </a:rPr>
              <a:t>information.</a:t>
            </a:r>
            <a:r>
              <a:rPr lang="en-US" sz="1600" dirty="0" smtClean="0">
                <a:solidFill>
                  <a:schemeClr val="accent1"/>
                </a:solidFill>
              </a:rPr>
              <a:t> </a:t>
            </a:r>
            <a:br>
              <a:rPr lang="en-US" sz="1600" dirty="0" smtClean="0">
                <a:solidFill>
                  <a:schemeClr val="accent1"/>
                </a:solidFill>
              </a:rPr>
            </a:br>
            <a:r>
              <a:rPr lang="en-US" sz="1600" b="0" dirty="0" smtClean="0">
                <a:solidFill>
                  <a:schemeClr val="accent1"/>
                </a:solidFill>
              </a:rPr>
              <a:t>To </a:t>
            </a:r>
            <a:r>
              <a:rPr lang="en-US" sz="1600" b="0" dirty="0">
                <a:solidFill>
                  <a:schemeClr val="accent1"/>
                </a:solidFill>
              </a:rPr>
              <a:t>view the notes in PowerPoint, </a:t>
            </a:r>
            <a:r>
              <a:rPr lang="en-US" sz="1600" b="0" dirty="0" smtClean="0">
                <a:solidFill>
                  <a:schemeClr val="accent1"/>
                </a:solidFill>
              </a:rPr>
              <a:t>select View </a:t>
            </a:r>
            <a:r>
              <a:rPr lang="en-US" sz="1600" b="0" dirty="0" smtClean="0">
                <a:solidFill>
                  <a:schemeClr val="accent1"/>
                </a:solidFill>
                <a:sym typeface="Wingdings" pitchFamily="2" charset="2"/>
              </a:rPr>
              <a:t> Normal </a:t>
            </a:r>
            <a:r>
              <a:rPr lang="en-US" sz="1600" b="0" dirty="0">
                <a:solidFill>
                  <a:schemeClr val="accent1"/>
                </a:solidFill>
                <a:sym typeface="Wingdings" pitchFamily="2" charset="2"/>
              </a:rPr>
              <a:t>or </a:t>
            </a:r>
            <a:r>
              <a:rPr lang="en-US" sz="1600" b="0" dirty="0" smtClean="0">
                <a:solidFill>
                  <a:schemeClr val="accent1"/>
                </a:solidFill>
              </a:rPr>
              <a:t>View </a:t>
            </a:r>
            <a:r>
              <a:rPr lang="en-US" sz="1600" b="0" dirty="0" smtClean="0">
                <a:solidFill>
                  <a:schemeClr val="accent1"/>
                </a:solidFill>
                <a:sym typeface="Wingdings" pitchFamily="2" charset="2"/>
              </a:rPr>
              <a:t> </a:t>
            </a:r>
            <a:r>
              <a:rPr lang="en-US" sz="1600" b="0" dirty="0" smtClean="0">
                <a:solidFill>
                  <a:schemeClr val="accent1"/>
                </a:solidFill>
              </a:rPr>
              <a:t>Notes </a:t>
            </a:r>
            <a:r>
              <a:rPr lang="en-US" sz="1600" b="0" dirty="0">
                <a:solidFill>
                  <a:schemeClr val="accent1"/>
                </a:solidFill>
              </a:rPr>
              <a:t>Page</a:t>
            </a:r>
            <a:r>
              <a:rPr lang="en-US" sz="1600" b="0" dirty="0" smtClean="0">
                <a:solidFill>
                  <a:schemeClr val="accent1"/>
                </a:solidFill>
              </a:rPr>
              <a:t>. </a:t>
            </a:r>
            <a:br>
              <a:rPr lang="en-US" sz="1600" b="0" dirty="0" smtClean="0">
                <a:solidFill>
                  <a:schemeClr val="accent1"/>
                </a:solidFill>
              </a:rPr>
            </a:br>
            <a:r>
              <a:rPr lang="en-US" sz="1600" b="0" dirty="0" smtClean="0">
                <a:solidFill>
                  <a:schemeClr val="accent1"/>
                </a:solidFill>
              </a:rPr>
              <a:t>When printing </a:t>
            </a:r>
            <a:r>
              <a:rPr lang="en-US" sz="1600" dirty="0" smtClean="0">
                <a:solidFill>
                  <a:schemeClr val="accent1"/>
                </a:solidFill>
              </a:rPr>
              <a:t>notes, select Note Pages and</a:t>
            </a:r>
            <a:r>
              <a:rPr lang="en-US" sz="1600" baseline="0" dirty="0" smtClean="0">
                <a:solidFill>
                  <a:schemeClr val="accent1"/>
                </a:solidFill>
              </a:rPr>
              <a:t> </a:t>
            </a:r>
            <a:r>
              <a:rPr lang="en-US" sz="1600" b="0" dirty="0" smtClean="0">
                <a:solidFill>
                  <a:schemeClr val="accent1"/>
                </a:solidFill>
              </a:rPr>
              <a:t>Print </a:t>
            </a:r>
            <a:r>
              <a:rPr lang="en-US" sz="1600" b="0" dirty="0">
                <a:solidFill>
                  <a:schemeClr val="accent1"/>
                </a:solidFill>
              </a:rPr>
              <a:t>hidden slides</a:t>
            </a:r>
            <a:r>
              <a:rPr lang="en-US" sz="1600" b="0" dirty="0" smtClean="0">
                <a:solidFill>
                  <a:schemeClr val="accent1"/>
                </a:solidFill>
              </a:rPr>
              <a:t>.</a:t>
            </a:r>
            <a:endParaRPr lang="en-US" sz="1600" b="0" dirty="0">
              <a:solidFill>
                <a:schemeClr val="accent1"/>
              </a:solidFill>
            </a:endParaRPr>
          </a:p>
          <a:p>
            <a:pPr lvl="1" algn="l">
              <a:spcBef>
                <a:spcPct val="20000"/>
              </a:spcBef>
              <a:buSzPct val="90000"/>
              <a:buFont typeface="Wingdings 2" pitchFamily="18" charset="2"/>
              <a:buNone/>
            </a:pPr>
            <a:endParaRPr lang="en-US" sz="1400" b="0" dirty="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795622096"/>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1377342622"/>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Question…?</a:t>
            </a:r>
          </a:p>
          <a:p>
            <a:pPr lvl="0"/>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dirty="0" smtClean="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dirty="0" smtClean="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Statement.</a:t>
            </a:r>
          </a:p>
          <a:p>
            <a:pPr lvl="0"/>
            <a:r>
              <a:rPr lang="en-US" dirty="0" smtClean="0"/>
              <a:t>Statement.</a:t>
            </a:r>
          </a:p>
          <a:p>
            <a:pPr lvl="0"/>
            <a:r>
              <a:rPr lang="en-US" dirty="0" smtClean="0"/>
              <a:t>Statement.</a:t>
            </a:r>
          </a:p>
          <a:p>
            <a:pPr lvl="0"/>
            <a:r>
              <a:rPr lang="en-US" dirty="0" smtClean="0"/>
              <a:t>Statement.</a:t>
            </a:r>
          </a:p>
        </p:txBody>
      </p:sp>
    </p:spTree>
    <p:extLst>
      <p:ext uri="{BB962C8B-B14F-4D97-AF65-F5344CB8AC3E}">
        <p14:creationId xmlns:p14="http://schemas.microsoft.com/office/powerpoint/2010/main" val="269667793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70386826"/>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2">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Notices</a:t>
            </a:r>
            <a:endParaRPr lang="en-US" sz="3200" dirty="0" smtClean="0">
              <a:latin typeface="+mj-lt"/>
            </a:endParaRPr>
          </a:p>
        </p:txBody>
      </p:sp>
      <p:sp>
        <p:nvSpPr>
          <p:cNvPr id="6" name="txt Notice Fixed"/>
          <p:cNvSpPr/>
          <p:nvPr userDrawn="1"/>
        </p:nvSpPr>
        <p:spPr>
          <a:xfrm>
            <a:off x="521208" y="914400"/>
            <a:ext cx="8289417" cy="5410200"/>
          </a:xfrm>
          <a:prstGeom prst="rect">
            <a:avLst/>
          </a:prstGeom>
          <a:ln w="9525">
            <a:solidFill>
              <a:schemeClr val="tx1"/>
            </a:solidFill>
          </a:ln>
        </p:spPr>
        <p:txBody>
          <a:bodyPr wrap="square" lIns="0" tIns="0" rIns="0" bIns="0">
            <a:noAutofit/>
          </a:bodyPr>
          <a:lstStyle/>
          <a:p>
            <a:pPr marL="0" indent="0">
              <a:buFont typeface="Wingdings 3" pitchFamily="18" charset="2"/>
              <a:buNone/>
            </a:pPr>
            <a:r>
              <a:rPr lang="en-US" sz="1600" b="1" dirty="0" smtClean="0">
                <a:solidFill>
                  <a:schemeClr val="bg1"/>
                </a:solidFill>
              </a:rPr>
              <a:t>Copyright © 2001-2014 Guidewire Software, Inc. All rights reserved.</a:t>
            </a:r>
            <a:br>
              <a:rPr lang="en-US" sz="1600" b="1" dirty="0" smtClean="0">
                <a:solidFill>
                  <a:schemeClr val="bg1"/>
                </a:solidFill>
              </a:rPr>
            </a:br>
            <a:endParaRPr lang="en-US" sz="1600" b="1" dirty="0" smtClean="0">
              <a:solidFill>
                <a:schemeClr val="bg1"/>
              </a:solidFill>
            </a:endParaRPr>
          </a:p>
          <a:p>
            <a:pPr marL="0" indent="0">
              <a:buFont typeface="Wingdings 3" pitchFamily="18" charset="2"/>
              <a:buNone/>
            </a:pPr>
            <a:r>
              <a:rPr lang="en-US" sz="1400" b="0" dirty="0" smtClean="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DataHub, Guidewire InfoCenter,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All other trademarks are the property of their respective owners.</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600" b="1" dirty="0" smtClean="0">
                <a:solidFill>
                  <a:schemeClr val="bg1"/>
                </a:solidFill>
              </a:rPr>
              <a:t>This material is confidential and proprietary to Guidewire and subject to the confidentiality terms in the applicable license agreement and/or separate nondisclosure agreement.</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400" b="0" dirty="0" smtClean="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Guidewire products are protected by one or more United States patents.</a:t>
            </a:r>
          </a:p>
        </p:txBody>
      </p:sp>
    </p:spTree>
    <p:extLst>
      <p:ext uri="{BB962C8B-B14F-4D97-AF65-F5344CB8AC3E}">
        <p14:creationId xmlns:p14="http://schemas.microsoft.com/office/powerpoint/2010/main" val="2118631640"/>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4480668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30886176"/>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358119338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5473354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824858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dirty="0">
                <a:solidFill>
                  <a:srgbClr val="B2B2B2"/>
                </a:solidFill>
                <a:latin typeface="+mn-lt"/>
              </a:rPr>
              <a:t>© Guidewire Software, Inc. </a:t>
            </a:r>
            <a:r>
              <a:rPr lang="en-US" sz="600" dirty="0" smtClean="0">
                <a:solidFill>
                  <a:srgbClr val="B2B2B2"/>
                </a:solidFill>
                <a:latin typeface="+mn-lt"/>
              </a:rPr>
              <a:t> 2001-2014. All </a:t>
            </a:r>
            <a:r>
              <a:rPr lang="en-US" sz="600" dirty="0">
                <a:solidFill>
                  <a:srgbClr val="B2B2B2"/>
                </a:solidFill>
                <a:latin typeface="+mn-lt"/>
              </a:rPr>
              <a:t>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dirty="0">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2.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0.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October 5, 2020</a:t>
            </a:r>
            <a:endParaRPr lang="en-US" dirty="0"/>
          </a:p>
        </p:txBody>
      </p:sp>
      <p:sp>
        <p:nvSpPr>
          <p:cNvPr id="3" name="Title 2"/>
          <p:cNvSpPr>
            <a:spLocks noGrp="1"/>
          </p:cNvSpPr>
          <p:nvPr>
            <p:ph type="ctrTitle"/>
          </p:nvPr>
        </p:nvSpPr>
        <p:spPr/>
        <p:txBody>
          <a:bodyPr/>
          <a:lstStyle/>
          <a:p>
            <a:r>
              <a:rPr lang="en-US" dirty="0"/>
              <a:t>Script Parameters</a:t>
            </a:r>
          </a:p>
        </p:txBody>
      </p:sp>
    </p:spTree>
    <p:extLst>
      <p:ext uri="{BB962C8B-B14F-4D97-AF65-F5344CB8AC3E}">
        <p14:creationId xmlns:p14="http://schemas.microsoft.com/office/powerpoint/2010/main" val="3540183417"/>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Create a </a:t>
            </a:r>
            <a:r>
              <a:rPr lang="en-US" dirty="0" smtClean="0"/>
              <a:t>parameter in XML</a:t>
            </a:r>
            <a:endParaRPr lang="en-US" dirty="0"/>
          </a:p>
        </p:txBody>
      </p:sp>
      <p:sp>
        <p:nvSpPr>
          <p:cNvPr id="3" name="Content Placeholder 2"/>
          <p:cNvSpPr>
            <a:spLocks noGrp="1"/>
          </p:cNvSpPr>
          <p:nvPr>
            <p:ph idx="1"/>
          </p:nvPr>
        </p:nvSpPr>
        <p:spPr>
          <a:xfrm>
            <a:off x="519113" y="3962400"/>
            <a:ext cx="8318500" cy="2438400"/>
          </a:xfrm>
        </p:spPr>
        <p:txBody>
          <a:bodyPr/>
          <a:lstStyle/>
          <a:p>
            <a:r>
              <a:rPr lang="en-US" dirty="0" smtClean="0"/>
              <a:t>Add a </a:t>
            </a:r>
            <a:r>
              <a:rPr lang="en-US" dirty="0" err="1" smtClean="0"/>
              <a:t>ScriptParameterPack</a:t>
            </a:r>
            <a:r>
              <a:rPr lang="en-US" dirty="0" smtClean="0"/>
              <a:t> element</a:t>
            </a:r>
          </a:p>
          <a:p>
            <a:r>
              <a:rPr lang="en-US" dirty="0" smtClean="0"/>
              <a:t>Define the </a:t>
            </a:r>
            <a:r>
              <a:rPr lang="en-US" dirty="0" err="1" smtClean="0"/>
              <a:t>ParamName</a:t>
            </a:r>
            <a:r>
              <a:rPr lang="en-US" dirty="0" smtClean="0"/>
              <a:t> attribute</a:t>
            </a:r>
          </a:p>
          <a:p>
            <a:r>
              <a:rPr lang="en-US" dirty="0" smtClean="0"/>
              <a:t>Define the </a:t>
            </a:r>
            <a:r>
              <a:rPr lang="en-US" dirty="0" err="1" smtClean="0"/>
              <a:t>ParamType</a:t>
            </a:r>
            <a:r>
              <a:rPr lang="en-US" dirty="0" smtClean="0"/>
              <a:t> attribute</a:t>
            </a:r>
          </a:p>
          <a:p>
            <a:r>
              <a:rPr lang="en-US" dirty="0" smtClean="0"/>
              <a:t>Add the </a:t>
            </a:r>
            <a:r>
              <a:rPr lang="en-US" dirty="0" err="1" smtClean="0"/>
              <a:t>ParamValue</a:t>
            </a:r>
            <a:r>
              <a:rPr lang="en-US" dirty="0" smtClean="0"/>
              <a:t> element and an inner value</a:t>
            </a:r>
          </a:p>
        </p:txBody>
      </p:sp>
      <p:sp>
        <p:nvSpPr>
          <p:cNvPr id="9" name="rec LinNumbers"/>
          <p:cNvSpPr/>
          <p:nvPr/>
        </p:nvSpPr>
        <p:spPr bwMode="auto">
          <a:xfrm>
            <a:off x="446993" y="914400"/>
            <a:ext cx="433754" cy="1815882"/>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4" name="Rectangle 1"/>
          <p:cNvSpPr>
            <a:spLocks noChangeArrowheads="1"/>
          </p:cNvSpPr>
          <p:nvPr/>
        </p:nvSpPr>
        <p:spPr bwMode="auto">
          <a:xfrm>
            <a:off x="398006" y="914400"/>
            <a:ext cx="8422144"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fontAlgn="base">
              <a:spcBef>
                <a:spcPct val="0"/>
              </a:spcBef>
              <a:spcAft>
                <a:spcPct val="0"/>
              </a:spcAf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…3</a:t>
            </a: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&lt;</a:t>
            </a:r>
            <a:r>
              <a:rPr lang="en-US" sz="1600" b="1" dirty="0" smtClean="0" bmk="">
                <a:solidFill>
                  <a:srgbClr val="000080"/>
                </a:solidFill>
                <a:latin typeface="Courier New" pitchFamily="49" charset="0"/>
                <a:cs typeface="Courier New" pitchFamily="49" charset="0"/>
              </a:rPr>
              <a:t>script-parameters</a:t>
            </a:r>
            <a:r>
              <a:rPr lang="en-US" sz="1600" b="1" dirty="0" smtClean="0" bmk="">
                <a:solidFill>
                  <a:srgbClr val="000000"/>
                </a:solidFill>
                <a:latin typeface="Courier New" pitchFamily="49" charset="0"/>
                <a:cs typeface="Courier New" pitchFamily="49" charset="0"/>
              </a:rPr>
              <a:t>&gt;</a:t>
            </a:r>
            <a:endParaRPr lang="en-US" sz="1600" b="1" dirty="0" smtClean="0" bmk="">
              <a:solidFill>
                <a:srgbClr val="000000"/>
              </a:solidFill>
              <a:latin typeface="Courier New" pitchFamily="49" charset="0"/>
              <a:cs typeface="Courier New" pitchFamily="49" charset="0"/>
            </a:endParaRPr>
          </a:p>
          <a:p>
            <a:pPr lvl="0" fontAlgn="base">
              <a:spcBef>
                <a:spcPct val="0"/>
              </a:spcBef>
              <a:spcAft>
                <a:spcPct val="0"/>
              </a:spcAft>
            </a:pPr>
            <a:r>
              <a:rPr lang="en-US" sz="1600" b="1" dirty="0" smtClean="0" bmk="">
                <a:solidFill>
                  <a:srgbClr val="000000"/>
                </a:solidFill>
                <a:latin typeface="Courier New" pitchFamily="49" charset="0"/>
                <a:cs typeface="Courier New" pitchFamily="49" charset="0"/>
              </a:rPr>
              <a:t>…16</a:t>
            </a:r>
            <a:r>
              <a:rPr lang="en-US" sz="1600" b="1" dirty="0" smtClean="0" bmk="">
                <a:solidFill>
                  <a:srgbClr val="00008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&lt;</a:t>
            </a:r>
            <a:r>
              <a:rPr kumimoji="0" lang="en-US" sz="1600" b="1" i="0" u="none" strike="noStrike" cap="none" normalizeH="0" baseline="0" dirty="0" err="1" smtClean="0" bmk="">
                <a:ln>
                  <a:noFill/>
                </a:ln>
                <a:solidFill>
                  <a:srgbClr val="000080"/>
                </a:solidFill>
                <a:effectLst/>
                <a:latin typeface="Courier New" pitchFamily="49" charset="0"/>
                <a:cs typeface="Courier New" pitchFamily="49" charset="0"/>
              </a:rPr>
              <a:t>ScriptParameterPack</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 </a:t>
            </a:r>
            <a:b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       </a:t>
            </a:r>
            <a:r>
              <a:rPr kumimoji="0" lang="en-US" sz="1600" b="1" i="0" u="none" strike="noStrike" cap="none" normalizeH="0" dirty="0" smtClean="0" bmk="">
                <a:ln>
                  <a:noFill/>
                </a:ln>
                <a:solidFill>
                  <a:srgbClr val="000080"/>
                </a:solidFill>
                <a:effectLst/>
                <a:latin typeface="Courier New" pitchFamily="49" charset="0"/>
                <a:cs typeface="Courier New" pitchFamily="49" charset="0"/>
              </a:rPr>
              <a:t>   </a:t>
            </a:r>
            <a:r>
              <a:rPr kumimoji="0" lang="en-US" sz="1600" b="1" i="0" u="none" strike="noStrike" cap="none" normalizeH="0" baseline="0" dirty="0" err="1" smtClean="0" bmk="">
                <a:ln>
                  <a:noFill/>
                </a:ln>
                <a:solidFill>
                  <a:srgbClr val="0000FF"/>
                </a:solidFill>
                <a:effectLst/>
                <a:latin typeface="Courier New" pitchFamily="49" charset="0"/>
                <a:cs typeface="Courier New" pitchFamily="49" charset="0"/>
              </a:rPr>
              <a:t>ParamName</a:t>
            </a:r>
            <a:r>
              <a:rPr kumimoji="0" lang="en-US" sz="1600" b="1" i="0" u="none" strike="noStrike" cap="none" normalizeH="0" baseline="0" dirty="0" smtClean="0" bmk="">
                <a:ln>
                  <a:noFill/>
                </a:ln>
                <a:solidFill>
                  <a:srgbClr val="0000FF"/>
                </a:solidFill>
                <a:effectLst/>
                <a:latin typeface="Courier New" pitchFamily="49" charset="0"/>
                <a:cs typeface="Courier New" pitchFamily="49" charset="0"/>
              </a:rPr>
              <a:t>=</a:t>
            </a:r>
            <a:r>
              <a:rPr lang="en-US" sz="1600" b="1" dirty="0" bmk="">
                <a:solidFill>
                  <a:srgbClr val="008000"/>
                </a:solidFill>
                <a:latin typeface="Courier New" pitchFamily="49" charset="0"/>
                <a:cs typeface="Courier New" pitchFamily="49" charset="0"/>
              </a:rPr>
              <a:t>"</a:t>
            </a:r>
            <a:r>
              <a:rPr lang="en-US" sz="1600" b="1" dirty="0" err="1" bmk="">
                <a:solidFill>
                  <a:srgbClr val="008000"/>
                </a:solidFill>
                <a:latin typeface="Courier New" pitchFamily="49" charset="0"/>
                <a:cs typeface="Courier New" pitchFamily="49" charset="0"/>
              </a:rPr>
              <a:t>MaximumViewedContacts</a:t>
            </a:r>
            <a:r>
              <a:rPr lang="en-US" sz="1600" b="1" dirty="0" bmk="">
                <a:solidFill>
                  <a:srgbClr val="008000"/>
                </a:solidFill>
                <a:latin typeface="Courier New" pitchFamily="49" charset="0"/>
                <a:cs typeface="Courier New" pitchFamily="49" charset="0"/>
              </a:rPr>
              <a:t>"</a:t>
            </a:r>
            <a:r>
              <a:rPr kumimoji="0" lang="en-US" sz="1600" b="1" i="0" u="none" strike="noStrike" cap="none" normalizeH="0" baseline="0" dirty="0" smtClean="0" bmk="">
                <a:ln>
                  <a:noFill/>
                </a:ln>
                <a:solidFill>
                  <a:srgbClr val="008000"/>
                </a:solidFill>
                <a:effectLst/>
                <a:latin typeface="Courier New" pitchFamily="49" charset="0"/>
                <a:cs typeface="Courier New" pitchFamily="49" charset="0"/>
              </a:rPr>
              <a:t/>
            </a:r>
            <a:br>
              <a:rPr kumimoji="0" lang="en-US" sz="1600" b="1" i="0" u="none" strike="noStrike" cap="none" normalizeH="0" baseline="0" dirty="0" smtClean="0" bmk="">
                <a:ln>
                  <a:noFill/>
                </a:ln>
                <a:solidFill>
                  <a:srgbClr val="008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8000"/>
                </a:solidFill>
                <a:effectLst/>
                <a:latin typeface="Courier New" pitchFamily="49" charset="0"/>
                <a:cs typeface="Courier New" pitchFamily="49" charset="0"/>
              </a:rPr>
              <a:t>          </a:t>
            </a:r>
            <a:r>
              <a:rPr kumimoji="0" lang="en-US" sz="1600" b="1" i="0" u="none" strike="noStrike" cap="none" normalizeH="0" baseline="0" dirty="0" err="1" smtClean="0" bmk="">
                <a:ln>
                  <a:noFill/>
                </a:ln>
                <a:solidFill>
                  <a:srgbClr val="0000FF"/>
                </a:solidFill>
                <a:effectLst/>
                <a:latin typeface="Courier New" pitchFamily="49" charset="0"/>
                <a:cs typeface="Courier New" pitchFamily="49" charset="0"/>
              </a:rPr>
              <a:t>ParamType</a:t>
            </a:r>
            <a:r>
              <a:rPr kumimoji="0" lang="en-US" sz="1600" b="1" i="0" u="none" strike="noStrike" cap="none" normalizeH="0" baseline="0" dirty="0" smtClean="0" bmk="">
                <a:ln>
                  <a:noFill/>
                </a:ln>
                <a:solidFill>
                  <a:srgbClr val="0000FF"/>
                </a:solidFill>
                <a:effectLst/>
                <a:latin typeface="Courier New" pitchFamily="49" charset="0"/>
                <a:cs typeface="Courier New" pitchFamily="49" charset="0"/>
              </a:rPr>
              <a:t>=</a:t>
            </a:r>
            <a:r>
              <a:rPr kumimoji="0" lang="en-US" sz="1600" b="1" i="0" u="none" strike="noStrike" cap="none" normalizeH="0" baseline="0" dirty="0" smtClean="0" bmk="">
                <a:ln>
                  <a:noFill/>
                </a:ln>
                <a:solidFill>
                  <a:srgbClr val="008000"/>
                </a:solidFill>
                <a:effectLst/>
                <a:latin typeface="Courier New" pitchFamily="49" charset="0"/>
                <a:cs typeface="Courier New" pitchFamily="49" charset="0"/>
              </a:rPr>
              <a:t>"integer"</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&gt;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17     &lt;</a:t>
            </a:r>
            <a:r>
              <a:rPr kumimoji="0" lang="en-US" sz="1600" b="1" i="0" u="none" strike="noStrike" cap="none" normalizeH="0" baseline="0" dirty="0" err="1" smtClean="0" bmk="">
                <a:ln>
                  <a:noFill/>
                </a:ln>
                <a:solidFill>
                  <a:srgbClr val="000080"/>
                </a:solidFill>
                <a:effectLst/>
                <a:latin typeface="Courier New" pitchFamily="49" charset="0"/>
                <a:cs typeface="Courier New" pitchFamily="49" charset="0"/>
              </a:rPr>
              <a:t>ParamValue</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&gt;5&lt;/</a:t>
            </a:r>
            <a:r>
              <a:rPr kumimoji="0" lang="en-US" sz="1600" b="1" i="0" u="none" strike="noStrike" cap="none" normalizeH="0" baseline="0" dirty="0" err="1" smtClean="0" bmk="">
                <a:ln>
                  <a:noFill/>
                </a:ln>
                <a:solidFill>
                  <a:srgbClr val="000080"/>
                </a:solidFill>
                <a:effectLst/>
                <a:latin typeface="Courier New" pitchFamily="49" charset="0"/>
                <a:cs typeface="Courier New" pitchFamily="49" charset="0"/>
              </a:rPr>
              <a:t>ParamValue</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&gt;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18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&lt;/</a:t>
            </a:r>
            <a:r>
              <a:rPr kumimoji="0" lang="en-US" sz="1600" b="1" i="0" u="none" strike="noStrike" cap="none" normalizeH="0" baseline="0" dirty="0" err="1" smtClean="0">
                <a:ln>
                  <a:noFill/>
                </a:ln>
                <a:solidFill>
                  <a:srgbClr val="000080"/>
                </a:solidFill>
                <a:effectLst/>
                <a:latin typeface="Courier New" pitchFamily="49" charset="0"/>
                <a:cs typeface="Courier New" pitchFamily="49" charset="0"/>
              </a:rPr>
              <a:t>ScriptParameterPack</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&gt;</a:t>
            </a:r>
            <a:r>
              <a:rPr kumimoji="0" lang="en-US" sz="1600" b="1" i="0" u="none" strike="noStrike" cap="none" normalizeH="0" baseline="0" dirty="0" smtClean="0">
                <a:ln>
                  <a:noFill/>
                </a:ln>
                <a:solidFill>
                  <a:schemeClr val="tx1"/>
                </a:solidFill>
                <a:effectLst/>
                <a:latin typeface="Courier New" pitchFamily="49" charset="0"/>
                <a:cs typeface="Courier New" pitchFamily="49" charset="0"/>
              </a:rPr>
              <a:t> </a:t>
            </a:r>
            <a:br>
              <a:rPr kumimoji="0" lang="en-US" sz="1600" b="1" i="0" u="none" strike="noStrike" cap="none" normalizeH="0" baseline="0" dirty="0" smtClean="0">
                <a:ln>
                  <a:noFill/>
                </a:ln>
                <a:solidFill>
                  <a:schemeClr val="tx1"/>
                </a:solidFill>
                <a:effectLst/>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…25</a:t>
            </a:r>
            <a:r>
              <a:rPr lang="en-US" sz="1600" b="1" dirty="0" smtClean="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&lt;</a:t>
            </a:r>
            <a:r>
              <a:rPr lang="en-US" sz="1600" b="1" dirty="0" smtClean="0" bmk="">
                <a:solidFill>
                  <a:srgbClr val="000080"/>
                </a:solidFill>
                <a:latin typeface="Courier New" pitchFamily="49" charset="0"/>
                <a:cs typeface="Courier New" pitchFamily="49" charset="0"/>
              </a:rPr>
              <a:t>/</a:t>
            </a:r>
            <a:r>
              <a:rPr lang="en-US" sz="1600" b="1" dirty="0" smtClean="0" bmk="">
                <a:solidFill>
                  <a:srgbClr val="000080"/>
                </a:solidFill>
                <a:latin typeface="Courier New" pitchFamily="49" charset="0"/>
                <a:cs typeface="Courier New" pitchFamily="49" charset="0"/>
              </a:rPr>
              <a:t>script-parameters</a:t>
            </a:r>
            <a:r>
              <a:rPr lang="en-US" sz="1600" b="1" dirty="0" smtClean="0" bmk="">
                <a:solidFill>
                  <a:srgbClr val="000000"/>
                </a:solidFill>
                <a:latin typeface="Courier New" pitchFamily="49" charset="0"/>
                <a:cs typeface="Courier New" pitchFamily="49" charset="0"/>
              </a:rPr>
              <a:t>&gt;</a:t>
            </a:r>
            <a:endParaRPr lang="en-US" sz="1600" b="1" dirty="0" bmk="">
              <a:solidFill>
                <a:srgbClr val="000000"/>
              </a:solidFill>
              <a:latin typeface="Courier New" pitchFamily="49" charset="0"/>
              <a:cs typeface="Courier New" pitchFamily="49" charset="0"/>
            </a:endParaRPr>
          </a:p>
        </p:txBody>
      </p:sp>
    </p:spTree>
    <p:extLst>
      <p:ext uri="{BB962C8B-B14F-4D97-AF65-F5344CB8AC3E}">
        <p14:creationId xmlns:p14="http://schemas.microsoft.com/office/powerpoint/2010/main" val="3185331566"/>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ounded Rectangle 87"/>
          <p:cNvSpPr/>
          <p:nvPr/>
        </p:nvSpPr>
        <p:spPr bwMode="auto">
          <a:xfrm>
            <a:off x="4800600" y="3581400"/>
            <a:ext cx="3810000" cy="2743200"/>
          </a:xfrm>
          <a:prstGeom prst="roundRect">
            <a:avLst>
              <a:gd name="adj" fmla="val 8642"/>
            </a:avLst>
          </a:prstGeom>
          <a:ln>
            <a:solidFill>
              <a:schemeClr val="accent6"/>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80" name="Rounded Rectangle 79"/>
          <p:cNvSpPr/>
          <p:nvPr/>
        </p:nvSpPr>
        <p:spPr bwMode="auto">
          <a:xfrm>
            <a:off x="562028" y="3581400"/>
            <a:ext cx="3628972" cy="2743200"/>
          </a:xfrm>
          <a:prstGeom prst="roundRect">
            <a:avLst>
              <a:gd name="adj" fmla="val 8642"/>
            </a:avLst>
          </a:prstGeom>
          <a:ln>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a:t>Step </a:t>
            </a:r>
            <a:r>
              <a:rPr lang="en-US" dirty="0" smtClean="0"/>
              <a:t>3: </a:t>
            </a:r>
            <a:r>
              <a:rPr lang="en-US" dirty="0"/>
              <a:t>Deploy the script parameter</a:t>
            </a:r>
          </a:p>
        </p:txBody>
      </p:sp>
      <p:sp>
        <p:nvSpPr>
          <p:cNvPr id="6" name="Subtitle 5"/>
          <p:cNvSpPr>
            <a:spLocks noGrp="1"/>
          </p:cNvSpPr>
          <p:nvPr>
            <p:ph type="subTitle" idx="10"/>
          </p:nvPr>
        </p:nvSpPr>
        <p:spPr/>
        <p:txBody>
          <a:bodyPr/>
          <a:lstStyle/>
          <a:p>
            <a:r>
              <a:rPr lang="en-US" dirty="0" smtClean="0"/>
              <a:t>Restart Server</a:t>
            </a:r>
            <a:endParaRPr lang="en-US" dirty="0"/>
          </a:p>
        </p:txBody>
      </p:sp>
      <p:sp>
        <p:nvSpPr>
          <p:cNvPr id="7" name="Text Placeholder 6"/>
          <p:cNvSpPr>
            <a:spLocks noGrp="1"/>
          </p:cNvSpPr>
          <p:nvPr>
            <p:ph type="body" sz="quarter" idx="11"/>
          </p:nvPr>
        </p:nvSpPr>
        <p:spPr/>
        <p:txBody>
          <a:bodyPr/>
          <a:lstStyle/>
          <a:p>
            <a:r>
              <a:rPr lang="en-US" dirty="0" smtClean="0"/>
              <a:t>Reload </a:t>
            </a:r>
            <a:r>
              <a:rPr lang="en-US" dirty="0" err="1" smtClean="0"/>
              <a:t>PCFs</a:t>
            </a:r>
            <a:r>
              <a:rPr lang="en-US" dirty="0" smtClean="0"/>
              <a:t> </a:t>
            </a:r>
          </a:p>
          <a:p>
            <a:endParaRPr lang="en-US" dirty="0"/>
          </a:p>
        </p:txBody>
      </p:sp>
      <p:sp>
        <p:nvSpPr>
          <p:cNvPr id="5" name="Content Placeholder 4"/>
          <p:cNvSpPr>
            <a:spLocks noGrp="1"/>
          </p:cNvSpPr>
          <p:nvPr>
            <p:ph sz="half" idx="2"/>
          </p:nvPr>
        </p:nvSpPr>
        <p:spPr>
          <a:xfrm>
            <a:off x="4754562" y="1752600"/>
            <a:ext cx="4389437" cy="4637088"/>
          </a:xfrm>
        </p:spPr>
        <p:txBody>
          <a:bodyPr/>
          <a:lstStyle/>
          <a:p>
            <a:r>
              <a:rPr lang="en-US" dirty="0" err="1" smtClean="0"/>
              <a:t>ALT+SHIFT+L</a:t>
            </a:r>
            <a:endParaRPr lang="en-US" dirty="0" smtClean="0"/>
          </a:p>
          <a:p>
            <a:pPr lvl="1"/>
            <a:r>
              <a:rPr lang="en-US" dirty="0"/>
              <a:t>Internal debug </a:t>
            </a:r>
            <a:r>
              <a:rPr lang="en-US" dirty="0" smtClean="0"/>
              <a:t>tools enabled</a:t>
            </a:r>
            <a:endParaRPr lang="en-US" dirty="0"/>
          </a:p>
          <a:p>
            <a:pPr algn="just"/>
            <a:r>
              <a:rPr lang="en-US" dirty="0" smtClean="0"/>
              <a:t>Internal Tools</a:t>
            </a:r>
          </a:p>
          <a:p>
            <a:pPr lvl="1" algn="just"/>
            <a:r>
              <a:rPr lang="en-US" dirty="0" smtClean="0"/>
              <a:t>Reload </a:t>
            </a:r>
            <a:r>
              <a:rPr lang="en-US" dirty="0" smtClean="0">
                <a:sym typeface="Wingdings"/>
              </a:rPr>
              <a:t></a:t>
            </a:r>
            <a:r>
              <a:rPr lang="en-US" dirty="0" smtClean="0"/>
              <a:t> Reload PCF Files</a:t>
            </a:r>
          </a:p>
        </p:txBody>
      </p:sp>
      <p:sp>
        <p:nvSpPr>
          <p:cNvPr id="4" name="Content Placeholder 3"/>
          <p:cNvSpPr>
            <a:spLocks noGrp="1"/>
          </p:cNvSpPr>
          <p:nvPr>
            <p:ph sz="half" idx="1"/>
          </p:nvPr>
        </p:nvSpPr>
        <p:spPr>
          <a:xfrm>
            <a:off x="519113" y="1752600"/>
            <a:ext cx="3671887" cy="4637088"/>
          </a:xfrm>
        </p:spPr>
        <p:txBody>
          <a:bodyPr/>
          <a:lstStyle/>
          <a:p>
            <a:r>
              <a:rPr lang="en-US" dirty="0" smtClean="0"/>
              <a:t>Script Parameter read at start up</a:t>
            </a:r>
            <a:endParaRPr lang="en-US" dirty="0"/>
          </a:p>
        </p:txBody>
      </p:sp>
      <p:sp>
        <p:nvSpPr>
          <p:cNvPr id="19" name="Rectangle 18"/>
          <p:cNvSpPr/>
          <p:nvPr/>
        </p:nvSpPr>
        <p:spPr>
          <a:xfrm>
            <a:off x="588795" y="5172731"/>
            <a:ext cx="2281405" cy="338554"/>
          </a:xfrm>
          <a:prstGeom prst="rect">
            <a:avLst/>
          </a:prstGeom>
        </p:spPr>
        <p:txBody>
          <a:bodyPr wrap="square">
            <a:spAutoFit/>
          </a:bodyPr>
          <a:lstStyle/>
          <a:p>
            <a:pPr algn="ctr"/>
            <a:r>
              <a:rPr lang="en-US" sz="1600" b="1" dirty="0" smtClean="0">
                <a:solidFill>
                  <a:schemeClr val="bg1"/>
                </a:solidFill>
              </a:rPr>
              <a:t>ScriptParameter.xml</a:t>
            </a:r>
            <a:endParaRPr lang="en-US" sz="1600" b="1" dirty="0">
              <a:solidFill>
                <a:schemeClr val="bg1"/>
              </a:solidFill>
            </a:endParaRPr>
          </a:p>
        </p:txBody>
      </p:sp>
      <p:pic>
        <p:nvPicPr>
          <p:cNvPr id="25" name="icn XM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4692" y="3810000"/>
            <a:ext cx="1095908" cy="126849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Rectangle 26"/>
          <p:cNvSpPr/>
          <p:nvPr/>
        </p:nvSpPr>
        <p:spPr>
          <a:xfrm>
            <a:off x="4800600" y="5172731"/>
            <a:ext cx="2281405" cy="338554"/>
          </a:xfrm>
          <a:prstGeom prst="rect">
            <a:avLst/>
          </a:prstGeom>
        </p:spPr>
        <p:txBody>
          <a:bodyPr wrap="square">
            <a:spAutoFit/>
          </a:bodyPr>
          <a:lstStyle/>
          <a:p>
            <a:pPr algn="ctr"/>
            <a:r>
              <a:rPr lang="en-US" sz="1600" b="1" dirty="0" smtClean="0">
                <a:solidFill>
                  <a:schemeClr val="bg1"/>
                </a:solidFill>
              </a:rPr>
              <a:t>ScriptParameter.xml</a:t>
            </a:r>
            <a:endParaRPr lang="en-US" sz="1600" b="1" dirty="0">
              <a:solidFill>
                <a:schemeClr val="bg1"/>
              </a:solidFill>
            </a:endParaRPr>
          </a:p>
        </p:txBody>
      </p:sp>
      <p:pic>
        <p:nvPicPr>
          <p:cNvPr id="28" name="icn XM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6497" y="3810000"/>
            <a:ext cx="1095908" cy="126849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83905042"/>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a:t>
            </a:r>
            <a:r>
              <a:rPr lang="en-US" dirty="0" smtClean="0"/>
              <a:t>4: Reference the script parameter</a:t>
            </a:r>
            <a:endParaRPr lang="en-US" dirty="0"/>
          </a:p>
        </p:txBody>
      </p:sp>
      <p:sp>
        <p:nvSpPr>
          <p:cNvPr id="3" name="Content Placeholder 2"/>
          <p:cNvSpPr>
            <a:spLocks noGrp="1"/>
          </p:cNvSpPr>
          <p:nvPr>
            <p:ph idx="1"/>
          </p:nvPr>
        </p:nvSpPr>
        <p:spPr>
          <a:xfrm>
            <a:off x="519113" y="3962400"/>
            <a:ext cx="8318500" cy="2438400"/>
          </a:xfrm>
        </p:spPr>
        <p:txBody>
          <a:bodyPr/>
          <a:lstStyle/>
          <a:p>
            <a:r>
              <a:rPr lang="en-US" dirty="0" smtClean="0"/>
              <a:t>Line 13: Access the script parameter directly</a:t>
            </a:r>
          </a:p>
          <a:p>
            <a:r>
              <a:rPr lang="en-US" dirty="0" smtClean="0"/>
              <a:t>Line 14: Assign the script parameter to local variable if you are concerned about the value being outside of a default range</a:t>
            </a:r>
          </a:p>
          <a:p>
            <a:endParaRPr lang="en-US" dirty="0" smtClean="0"/>
          </a:p>
        </p:txBody>
      </p:sp>
      <p:sp>
        <p:nvSpPr>
          <p:cNvPr id="9" name="rec LinNumbers"/>
          <p:cNvSpPr/>
          <p:nvPr/>
        </p:nvSpPr>
        <p:spPr bwMode="auto">
          <a:xfrm>
            <a:off x="446993" y="914400"/>
            <a:ext cx="433754" cy="2308324"/>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5" name="Rectangle 1"/>
          <p:cNvSpPr>
            <a:spLocks noChangeArrowheads="1"/>
          </p:cNvSpPr>
          <p:nvPr/>
        </p:nvSpPr>
        <p:spPr bwMode="auto">
          <a:xfrm>
            <a:off x="381000" y="914400"/>
            <a:ext cx="8534400"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8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class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RecentlyViewedContactUtil</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smtClean="0" bmk="">
                <a:solidFill>
                  <a:srgbClr val="000000"/>
                </a:solidFill>
                <a:latin typeface="Courier New" pitchFamily="49" charset="0"/>
                <a:cs typeface="Courier New" pitchFamily="49" charset="0"/>
              </a:rPr>
              <a: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11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static property get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maximumViewedContacts</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int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lvl="0" fontAlgn="base">
              <a:spcBef>
                <a:spcPct val="0"/>
              </a:spcBef>
              <a:spcAft>
                <a:spcPct val="0"/>
              </a:spcAf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12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value: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int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 </a:t>
            </a:r>
            <a:r>
              <a:rPr kumimoji="0" lang="en-US" sz="1600" b="1" i="0" u="none" strike="noStrike" cap="none" normalizeH="0" baseline="0" dirty="0" smtClean="0" bmk="">
                <a:ln>
                  <a:noFill/>
                </a:ln>
                <a:solidFill>
                  <a:srgbClr val="0000FF"/>
                </a:solidFill>
                <a:effectLst/>
                <a:latin typeface="Courier New" pitchFamily="49" charset="0"/>
                <a:cs typeface="Courier New" pitchFamily="49" charset="0"/>
              </a:rPr>
              <a:t>5</a:t>
            </a:r>
            <a:endParaRPr kumimoji="0" lang="en-US" sz="1600" b="1" i="1" u="none" strike="noStrike" cap="none" normalizeH="0" baseline="0" dirty="0" smtClean="0" bmk="">
              <a:ln>
                <a:noFill/>
              </a:ln>
              <a:solidFill>
                <a:schemeClr val="bg1">
                  <a:lumMod val="50000"/>
                  <a:lumOff val="50000"/>
                </a:schemeClr>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13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if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ScriptParameters.MaximumViewedContacts</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&gt; </a:t>
            </a:r>
            <a:r>
              <a:rPr kumimoji="0" lang="en-US" sz="1600" b="1" i="0" u="none" strike="noStrike" cap="none" normalizeH="0" baseline="0" dirty="0" smtClean="0" bmk="">
                <a:ln>
                  <a:noFill/>
                </a:ln>
                <a:solidFill>
                  <a:srgbClr val="0000FF"/>
                </a:solidFill>
                <a:effectLst/>
                <a:latin typeface="Courier New" pitchFamily="49" charset="0"/>
                <a:cs typeface="Courier New" pitchFamily="49" charset="0"/>
              </a:rPr>
              <a:t>0</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14         value =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ScriptParameters.MaximumViewedContacts</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15      }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16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return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value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17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smtClean="0">
                <a:solidFill>
                  <a:srgbClr val="000000"/>
                </a:solidFill>
                <a:latin typeface="Courier New" pitchFamily="49" charset="0"/>
                <a:cs typeface="Courier New" pitchFamily="49" charset="0"/>
              </a:rPr>
              <a:t>…56  }</a:t>
            </a:r>
            <a:endParaRPr kumimoji="0" lang="en-US" sz="1600" b="1" i="0" u="none" strike="noStrike" cap="none" normalizeH="0" baseline="0" dirty="0" smtClean="0">
              <a:ln>
                <a:noFill/>
              </a:ln>
              <a:solidFill>
                <a:srgbClr val="000000"/>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a:t>
            </a:r>
            <a:endParaRPr kumimoji="0" lang="en-US" sz="1600" b="1" i="0" u="none" strike="noStrike" cap="none" normalizeH="0" baseline="0" dirty="0" smtClean="0">
              <a:ln>
                <a:noFill/>
              </a:ln>
              <a:solidFill>
                <a:schemeClr val="tx1"/>
              </a:solidFill>
              <a:effectLst/>
              <a:latin typeface="Courier New" pitchFamily="49" charset="0"/>
              <a:cs typeface="Courier New" pitchFamily="49" charset="0"/>
            </a:endParaRPr>
          </a:p>
        </p:txBody>
      </p:sp>
      <p:cxnSp>
        <p:nvCxnSpPr>
          <p:cNvPr id="7" name="Straight Arrow Connector 6"/>
          <p:cNvCxnSpPr/>
          <p:nvPr/>
        </p:nvCxnSpPr>
        <p:spPr bwMode="auto">
          <a:xfrm>
            <a:off x="313242" y="1752600"/>
            <a:ext cx="229001" cy="0"/>
          </a:xfrm>
          <a:prstGeom prst="straightConnector1">
            <a:avLst/>
          </a:prstGeom>
          <a:noFill/>
          <a:ln w="28575" cap="flat" cmpd="sng" algn="ctr">
            <a:solidFill>
              <a:schemeClr val="accent1">
                <a:lumMod val="75000"/>
              </a:schemeClr>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8" name="Straight Arrow Connector 7"/>
          <p:cNvCxnSpPr/>
          <p:nvPr/>
        </p:nvCxnSpPr>
        <p:spPr bwMode="auto">
          <a:xfrm>
            <a:off x="304399" y="2028825"/>
            <a:ext cx="229001" cy="0"/>
          </a:xfrm>
          <a:prstGeom prst="straightConnector1">
            <a:avLst/>
          </a:prstGeom>
          <a:noFill/>
          <a:ln w="28575" cap="flat" cmpd="sng" algn="ctr">
            <a:solidFill>
              <a:schemeClr val="accent1">
                <a:lumMod val="75000"/>
              </a:schemeClr>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4185815450"/>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Script parameter basics</a:t>
            </a:r>
          </a:p>
          <a:p>
            <a:r>
              <a:rPr lang="en-US" dirty="0"/>
              <a:t>Creating and referencing script parameters</a:t>
            </a:r>
          </a:p>
          <a:p>
            <a:r>
              <a:rPr lang="en-US" dirty="0">
                <a:solidFill>
                  <a:schemeClr val="bg1"/>
                </a:solidFill>
              </a:rPr>
              <a:t>Updating script parameters</a:t>
            </a:r>
          </a:p>
          <a:p>
            <a:endParaRPr lang="en-US" dirty="0"/>
          </a:p>
        </p:txBody>
      </p:sp>
    </p:spTree>
    <p:extLst>
      <p:ext uri="{BB962C8B-B14F-4D97-AF65-F5344CB8AC3E}">
        <p14:creationId xmlns:p14="http://schemas.microsoft.com/office/powerpoint/2010/main" val="3789378042"/>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Access the script parameters</a:t>
            </a:r>
            <a:endParaRPr lang="en-US" dirty="0"/>
          </a:p>
        </p:txBody>
      </p:sp>
      <p:sp>
        <p:nvSpPr>
          <p:cNvPr id="4" name="Content Placeholder 3"/>
          <p:cNvSpPr>
            <a:spLocks noGrp="1"/>
          </p:cNvSpPr>
          <p:nvPr>
            <p:ph idx="1"/>
          </p:nvPr>
        </p:nvSpPr>
        <p:spPr>
          <a:xfrm>
            <a:off x="519113" y="3886200"/>
            <a:ext cx="8318500" cy="2514600"/>
          </a:xfrm>
        </p:spPr>
        <p:txBody>
          <a:bodyPr/>
          <a:lstStyle/>
          <a:p>
            <a:r>
              <a:rPr lang="en-US" dirty="0" smtClean="0"/>
              <a:t>Log in as…</a:t>
            </a:r>
          </a:p>
          <a:p>
            <a:pPr lvl="1"/>
            <a:r>
              <a:rPr lang="en-US" dirty="0" smtClean="0"/>
              <a:t>Administrator user</a:t>
            </a:r>
          </a:p>
          <a:p>
            <a:pPr lvl="1"/>
            <a:r>
              <a:rPr lang="en-US" dirty="0" smtClean="0"/>
              <a:t>User with role that has permissions to access the Administration user interface and manage </a:t>
            </a:r>
            <a:r>
              <a:rPr lang="en-US" dirty="0"/>
              <a:t>script </a:t>
            </a:r>
            <a:r>
              <a:rPr lang="en-US" dirty="0" smtClean="0"/>
              <a:t>parameters</a:t>
            </a:r>
            <a:endParaRPr lang="en-US" dirty="0"/>
          </a:p>
          <a:p>
            <a:r>
              <a:rPr lang="en-US" dirty="0" smtClean="0"/>
              <a:t>Administration </a:t>
            </a:r>
            <a:r>
              <a:rPr lang="en-US" dirty="0" smtClean="0">
                <a:sym typeface="Wingdings" pitchFamily="2" charset="2"/>
              </a:rPr>
              <a:t> Utilities </a:t>
            </a:r>
            <a:r>
              <a:rPr lang="en-US" dirty="0">
                <a:sym typeface="Wingdings" pitchFamily="2" charset="2"/>
              </a:rPr>
              <a:t> </a:t>
            </a:r>
            <a:r>
              <a:rPr lang="en-US" dirty="0" smtClean="0">
                <a:sym typeface="Wingdings" pitchFamily="2" charset="2"/>
              </a:rPr>
              <a:t>Script Parameters</a:t>
            </a:r>
          </a:p>
          <a:p>
            <a:r>
              <a:rPr lang="en-US" dirty="0" smtClean="0">
                <a:sym typeface="Wingdings" pitchFamily="2" charset="2"/>
              </a:rPr>
              <a:t>Click the parameter name in the list view panel</a:t>
            </a:r>
          </a:p>
          <a:p>
            <a:pPr marL="0" indent="0">
              <a:buNone/>
            </a:pPr>
            <a:endParaRPr lang="en-US" dirty="0" smtClean="0"/>
          </a:p>
        </p:txBody>
      </p:sp>
      <p:sp>
        <p:nvSpPr>
          <p:cNvPr id="18" name="rec Hidden"/>
          <p:cNvSpPr/>
          <p:nvPr/>
        </p:nvSpPr>
        <p:spPr bwMode="auto">
          <a:xfrm>
            <a:off x="4911177" y="1828800"/>
            <a:ext cx="441873" cy="263146"/>
          </a:xfrm>
          <a:prstGeom prst="roundRect">
            <a:avLst/>
          </a:prstGeom>
          <a:solidFill>
            <a:schemeClr val="tx1"/>
          </a:solidFill>
          <a:ln w="28575" algn="ctr">
            <a:noFill/>
            <a:round/>
            <a:headEnd/>
            <a:tailEnd/>
          </a:ln>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19"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2908"/>
          <a:stretch/>
        </p:blipFill>
        <p:spPr bwMode="auto">
          <a:xfrm>
            <a:off x="4876800" y="1685925"/>
            <a:ext cx="4133851" cy="2200275"/>
          </a:xfrm>
          <a:prstGeom prst="rect">
            <a:avLst/>
          </a:prstGeom>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20"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b="34021"/>
          <a:stretch/>
        </p:blipFill>
        <p:spPr bwMode="auto">
          <a:xfrm>
            <a:off x="533400" y="914400"/>
            <a:ext cx="4057650" cy="1828800"/>
          </a:xfrm>
          <a:prstGeom prst="rect">
            <a:avLst/>
          </a:prstGeom>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1" name="Rounded Rectangle 20"/>
          <p:cNvSpPr/>
          <p:nvPr/>
        </p:nvSpPr>
        <p:spPr bwMode="auto">
          <a:xfrm>
            <a:off x="553487" y="1751391"/>
            <a:ext cx="4017475" cy="263146"/>
          </a:xfrm>
          <a:prstGeom prst="roundRect">
            <a:avLst/>
          </a:prstGeom>
          <a:noFill/>
          <a:ln w="28575" algn="ctr">
            <a:solidFill>
              <a:srgbClr val="C00000"/>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22" name="Elbow Connector 21"/>
          <p:cNvCxnSpPr>
            <a:stCxn id="18" idx="1"/>
            <a:endCxn id="20" idx="3"/>
          </p:cNvCxnSpPr>
          <p:nvPr/>
        </p:nvCxnSpPr>
        <p:spPr bwMode="auto">
          <a:xfrm rot="10800000">
            <a:off x="4591051" y="1828801"/>
            <a:ext cx="320127" cy="131573"/>
          </a:xfrm>
          <a:prstGeom prst="bentConnector3">
            <a:avLst>
              <a:gd name="adj1" fmla="val 50000"/>
            </a:avLst>
          </a:prstGeom>
          <a:noFill/>
          <a:ln w="28575" cap="flat" cmpd="sng" algn="ctr">
            <a:solidFill>
              <a:srgbClr val="C00000"/>
            </a:solidFill>
            <a:prstDash val="solid"/>
            <a:round/>
            <a:headEnd type="arrow" w="lg" len="med"/>
            <a:tailEnd type="none" w="med"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2971103611"/>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2908" b="1299"/>
          <a:stretch/>
        </p:blipFill>
        <p:spPr bwMode="auto">
          <a:xfrm>
            <a:off x="533400" y="914401"/>
            <a:ext cx="4133851" cy="2171700"/>
          </a:xfrm>
          <a:prstGeom prst="rect">
            <a:avLst/>
          </a:prstGeom>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smtClean="0"/>
              <a:t>Update a script parameter value</a:t>
            </a:r>
            <a:endParaRPr lang="en-US" dirty="0"/>
          </a:p>
        </p:txBody>
      </p:sp>
      <p:sp>
        <p:nvSpPr>
          <p:cNvPr id="3" name="Content Placeholder 2"/>
          <p:cNvSpPr>
            <a:spLocks noGrp="1"/>
          </p:cNvSpPr>
          <p:nvPr>
            <p:ph idx="1"/>
          </p:nvPr>
        </p:nvSpPr>
        <p:spPr>
          <a:xfrm>
            <a:off x="519113" y="3886200"/>
            <a:ext cx="8318500" cy="2514600"/>
          </a:xfrm>
        </p:spPr>
        <p:txBody>
          <a:bodyPr/>
          <a:lstStyle/>
          <a:p>
            <a:r>
              <a:rPr lang="en-US" dirty="0" smtClean="0"/>
              <a:t>Click Edit </a:t>
            </a:r>
            <a:r>
              <a:rPr lang="en-US" dirty="0" smtClean="0">
                <a:sym typeface="Wingdings" pitchFamily="2" charset="2"/>
              </a:rPr>
              <a:t> </a:t>
            </a:r>
            <a:r>
              <a:rPr lang="en-US" dirty="0" smtClean="0"/>
              <a:t>Edit the Value field</a:t>
            </a:r>
          </a:p>
          <a:p>
            <a:r>
              <a:rPr lang="en-US" dirty="0" err="1" smtClean="0"/>
              <a:t>Clikc</a:t>
            </a:r>
            <a:r>
              <a:rPr lang="en-US" dirty="0" smtClean="0"/>
              <a:t> Update</a:t>
            </a:r>
          </a:p>
          <a:p>
            <a:r>
              <a:rPr lang="en-US" dirty="0" smtClean="0"/>
              <a:t>Value changes are immediate and global</a:t>
            </a:r>
            <a:endParaRPr lang="en-US" dirty="0"/>
          </a:p>
        </p:txBody>
      </p:sp>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7750" y="914400"/>
            <a:ext cx="4133850" cy="217170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4" name="Right Arrow 3"/>
          <p:cNvSpPr/>
          <p:nvPr/>
        </p:nvSpPr>
        <p:spPr bwMode="auto">
          <a:xfrm>
            <a:off x="4324351" y="1371600"/>
            <a:ext cx="571500" cy="381000"/>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3921042212"/>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Describe the role of script parameters</a:t>
            </a:r>
          </a:p>
          <a:p>
            <a:pPr lvl="1"/>
            <a:r>
              <a:rPr lang="en-US" dirty="0"/>
              <a:t>Create and update script parameters</a:t>
            </a:r>
          </a:p>
          <a:p>
            <a:pPr lvl="1"/>
            <a:r>
              <a:rPr lang="en-US" dirty="0"/>
              <a:t>Reference script parameters</a:t>
            </a:r>
          </a:p>
          <a:p>
            <a:pPr lvl="1"/>
            <a:endParaRPr lang="en-US" dirty="0"/>
          </a:p>
        </p:txBody>
      </p:sp>
    </p:spTree>
    <p:extLst>
      <p:ext uri="{BB962C8B-B14F-4D97-AF65-F5344CB8AC3E}">
        <p14:creationId xmlns:p14="http://schemas.microsoft.com/office/powerpoint/2010/main" val="306334402"/>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What is a script parameter and an example of a script parameter?</a:t>
            </a:r>
          </a:p>
          <a:p>
            <a:r>
              <a:rPr lang="en-US" dirty="0" smtClean="0"/>
              <a:t>Why use script parameters?</a:t>
            </a:r>
            <a:endParaRPr lang="en-US" dirty="0"/>
          </a:p>
          <a:p>
            <a:r>
              <a:rPr lang="en-US" dirty="0"/>
              <a:t>After you have created a script parameter, what must you do to fully deploy it?</a:t>
            </a:r>
          </a:p>
          <a:p>
            <a:r>
              <a:rPr lang="en-US" dirty="0" smtClean="0"/>
              <a:t>Where can a </a:t>
            </a:r>
            <a:r>
              <a:rPr lang="en-US" dirty="0"/>
              <a:t>script </a:t>
            </a:r>
            <a:r>
              <a:rPr lang="en-US" dirty="0" smtClean="0"/>
              <a:t>parameter be referenced?</a:t>
            </a:r>
          </a:p>
          <a:p>
            <a:r>
              <a:rPr lang="en-US" dirty="0" smtClean="0"/>
              <a:t>How do you reference a script parameter?</a:t>
            </a:r>
            <a:endParaRPr lang="en-US" dirty="0"/>
          </a:p>
          <a:p>
            <a:r>
              <a:rPr lang="en-US" dirty="0" smtClean="0"/>
              <a:t>How can an administrator user update a script parameters?</a:t>
            </a:r>
          </a:p>
          <a:p>
            <a:r>
              <a:rPr lang="en-US" dirty="0" smtClean="0"/>
              <a:t>If a script parameter's value differs in between the ScriptParameters.xml file and the database, which value does the Guidewire application use?</a:t>
            </a:r>
            <a:endParaRPr lang="en-US" dirty="0"/>
          </a:p>
          <a:p>
            <a:endParaRPr lang="en-US" dirty="0"/>
          </a:p>
          <a:p>
            <a:endParaRPr lang="en-US" dirty="0"/>
          </a:p>
        </p:txBody>
      </p:sp>
    </p:spTree>
    <p:extLst>
      <p:ext uri="{BB962C8B-B14F-4D97-AF65-F5344CB8AC3E}">
        <p14:creationId xmlns:p14="http://schemas.microsoft.com/office/powerpoint/2010/main" val="2208916615"/>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307361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Describe </a:t>
            </a:r>
            <a:r>
              <a:rPr lang="en-US" dirty="0" smtClean="0"/>
              <a:t>the function of script </a:t>
            </a:r>
            <a:r>
              <a:rPr lang="en-US" dirty="0"/>
              <a:t>parameters</a:t>
            </a:r>
          </a:p>
          <a:p>
            <a:pPr lvl="1"/>
            <a:r>
              <a:rPr lang="en-US" dirty="0"/>
              <a:t>Create and update script parameters</a:t>
            </a:r>
          </a:p>
          <a:p>
            <a:pPr lvl="1"/>
            <a:r>
              <a:rPr lang="en-US" dirty="0"/>
              <a:t>Reference script parameters</a:t>
            </a:r>
          </a:p>
          <a:p>
            <a:pPr lvl="1"/>
            <a:endParaRPr lang="en-US" dirty="0"/>
          </a:p>
        </p:txBody>
      </p:sp>
    </p:spTree>
    <p:extLst>
      <p:ext uri="{BB962C8B-B14F-4D97-AF65-F5344CB8AC3E}">
        <p14:creationId xmlns:p14="http://schemas.microsoft.com/office/powerpoint/2010/main" val="2990688167"/>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solidFill>
                  <a:schemeClr val="bg1"/>
                </a:solidFill>
              </a:rPr>
              <a:t>Script parameter basics</a:t>
            </a:r>
          </a:p>
          <a:p>
            <a:r>
              <a:rPr lang="en-US" dirty="0"/>
              <a:t>Creating and referencing script parameters</a:t>
            </a:r>
          </a:p>
          <a:p>
            <a:r>
              <a:rPr lang="en-US" dirty="0"/>
              <a:t>Updating script parameters</a:t>
            </a:r>
          </a:p>
          <a:p>
            <a:endParaRPr lang="en-US" dirty="0"/>
          </a:p>
        </p:txBody>
      </p:sp>
    </p:spTree>
    <p:extLst>
      <p:ext uri="{BB962C8B-B14F-4D97-AF65-F5344CB8AC3E}">
        <p14:creationId xmlns:p14="http://schemas.microsoft.com/office/powerpoint/2010/main" val="3275410064"/>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b="34021"/>
          <a:stretch/>
        </p:blipFill>
        <p:spPr bwMode="auto">
          <a:xfrm>
            <a:off x="4953000" y="3352800"/>
            <a:ext cx="4057650" cy="1828800"/>
          </a:xfrm>
          <a:prstGeom prst="rect">
            <a:avLst/>
          </a:prstGeom>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1033" name="Picture 9" descr="C:\Users\sluersen\AppData\Local\Temp\SNAGHTML686fef9.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1" y="4703180"/>
            <a:ext cx="5509049" cy="169762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p:txBody>
          <a:bodyPr/>
          <a:lstStyle/>
          <a:p>
            <a:r>
              <a:rPr lang="en-US" dirty="0"/>
              <a:t>Script parameters</a:t>
            </a:r>
          </a:p>
        </p:txBody>
      </p:sp>
      <p:sp>
        <p:nvSpPr>
          <p:cNvPr id="4" name="Content Placeholder 3"/>
          <p:cNvSpPr>
            <a:spLocks noGrp="1"/>
          </p:cNvSpPr>
          <p:nvPr>
            <p:ph idx="1"/>
          </p:nvPr>
        </p:nvSpPr>
        <p:spPr/>
        <p:txBody>
          <a:bodyPr/>
          <a:lstStyle/>
          <a:p>
            <a:r>
              <a:rPr lang="en-US" dirty="0"/>
              <a:t>A </a:t>
            </a:r>
            <a:r>
              <a:rPr lang="en-US" b="1" dirty="0"/>
              <a:t>script parameter</a:t>
            </a:r>
            <a:r>
              <a:rPr lang="en-US" dirty="0"/>
              <a:t> is </a:t>
            </a:r>
            <a:r>
              <a:rPr lang="en-US" dirty="0" smtClean="0"/>
              <a:t>a global variable for a Guidewire application</a:t>
            </a:r>
          </a:p>
          <a:p>
            <a:pPr lvl="1"/>
            <a:r>
              <a:rPr lang="en-US" dirty="0" smtClean="0"/>
              <a:t>Configuration developer defines </a:t>
            </a:r>
          </a:p>
          <a:p>
            <a:pPr lvl="1"/>
            <a:r>
              <a:rPr lang="en-US" dirty="0" smtClean="0"/>
              <a:t>Reference anywhere as read-only values in Gosu code</a:t>
            </a:r>
            <a:endParaRPr lang="en-US" dirty="0"/>
          </a:p>
          <a:p>
            <a:pPr lvl="1"/>
            <a:r>
              <a:rPr lang="en-US" dirty="0" smtClean="0"/>
              <a:t>Administrator user updates values in user interface</a:t>
            </a:r>
          </a:p>
          <a:p>
            <a:r>
              <a:rPr lang="en-US" dirty="0" smtClean="0"/>
              <a:t>Example: </a:t>
            </a:r>
          </a:p>
          <a:p>
            <a:pPr lvl="1"/>
            <a:r>
              <a:rPr lang="en-US" dirty="0" err="1" smtClean="0"/>
              <a:t>MaximumViewedContacts</a:t>
            </a:r>
            <a:r>
              <a:rPr lang="en-US" dirty="0" smtClean="0"/>
              <a:t>  </a:t>
            </a:r>
            <a:br>
              <a:rPr lang="en-US" dirty="0" smtClean="0"/>
            </a:br>
            <a:r>
              <a:rPr lang="en-US" dirty="0" smtClean="0"/>
              <a:t>value sets the limit to number</a:t>
            </a:r>
            <a:br>
              <a:rPr lang="en-US" dirty="0" smtClean="0"/>
            </a:br>
            <a:r>
              <a:rPr lang="en-US" dirty="0" smtClean="0"/>
              <a:t>of contacts in the</a:t>
            </a:r>
            <a:br>
              <a:rPr lang="en-US" dirty="0" smtClean="0"/>
            </a:br>
            <a:r>
              <a:rPr lang="en-US" dirty="0" smtClean="0"/>
              <a:t>tab bar menu</a:t>
            </a:r>
            <a:endParaRPr lang="en-US" dirty="0"/>
          </a:p>
        </p:txBody>
      </p:sp>
      <p:sp>
        <p:nvSpPr>
          <p:cNvPr id="17" name="Right Brace 16"/>
          <p:cNvSpPr/>
          <p:nvPr/>
        </p:nvSpPr>
        <p:spPr bwMode="auto">
          <a:xfrm>
            <a:off x="5562600" y="5088736"/>
            <a:ext cx="510734" cy="1188239"/>
          </a:xfrm>
          <a:prstGeom prst="rightBrace">
            <a:avLst/>
          </a:prstGeom>
          <a:noFill/>
          <a:ln w="28575" cap="flat" cmpd="sng" algn="ctr">
            <a:solidFill>
              <a:srgbClr val="C0000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21" name="Rounded Rectangle 20"/>
          <p:cNvSpPr/>
          <p:nvPr/>
        </p:nvSpPr>
        <p:spPr bwMode="auto">
          <a:xfrm>
            <a:off x="4963563" y="4191672"/>
            <a:ext cx="4017475" cy="263146"/>
          </a:xfrm>
          <a:prstGeom prst="roundRect">
            <a:avLst/>
          </a:prstGeom>
          <a:noFill/>
          <a:ln w="28575" algn="ctr">
            <a:solidFill>
              <a:srgbClr val="C00000"/>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8" name="Elbow Connector 7"/>
          <p:cNvCxnSpPr>
            <a:stCxn id="17" idx="1"/>
            <a:endCxn id="21" idx="2"/>
          </p:cNvCxnSpPr>
          <p:nvPr/>
        </p:nvCxnSpPr>
        <p:spPr bwMode="auto">
          <a:xfrm rot="10800000" flipH="1">
            <a:off x="6073333" y="4454818"/>
            <a:ext cx="898967" cy="1228038"/>
          </a:xfrm>
          <a:prstGeom prst="bentConnector4">
            <a:avLst>
              <a:gd name="adj1" fmla="val 99598"/>
              <a:gd name="adj2" fmla="val 74190"/>
            </a:avLst>
          </a:prstGeom>
          <a:noFill/>
          <a:ln w="28575" cap="flat" cmpd="sng" algn="ctr">
            <a:solidFill>
              <a:srgbClr val="C00000"/>
            </a:solidFill>
            <a:prstDash val="solid"/>
            <a:round/>
            <a:headEnd type="arrow" w="lg" len="med"/>
            <a:tailEnd type="none" w="med"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3406519332"/>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Script parameter examples</a:t>
            </a:r>
            <a:endParaRPr lang="en-US" dirty="0"/>
          </a:p>
        </p:txBody>
      </p:sp>
      <p:sp>
        <p:nvSpPr>
          <p:cNvPr id="7" name="Content Placeholder 6"/>
          <p:cNvSpPr>
            <a:spLocks noGrp="1"/>
          </p:cNvSpPr>
          <p:nvPr>
            <p:ph idx="1"/>
          </p:nvPr>
        </p:nvSpPr>
        <p:spPr>
          <a:xfrm>
            <a:off x="519113" y="3657600"/>
            <a:ext cx="3052762" cy="2743200"/>
          </a:xfrm>
        </p:spPr>
        <p:txBody>
          <a:bodyPr/>
          <a:lstStyle/>
          <a:p>
            <a:endParaRPr lang="en-US" dirty="0" smtClean="0"/>
          </a:p>
          <a:p>
            <a:endParaRPr lang="en-US" dirty="0"/>
          </a:p>
          <a:p>
            <a:endParaRPr lang="en-US" dirty="0" smtClean="0"/>
          </a:p>
          <a:p>
            <a:pPr lvl="2"/>
            <a:r>
              <a:rPr lang="en-US" dirty="0" smtClean="0"/>
              <a:t>PolicyCenter</a:t>
            </a:r>
          </a:p>
          <a:p>
            <a:pPr lvl="3"/>
            <a:r>
              <a:rPr lang="en-US" dirty="0" smtClean="0"/>
              <a:t>Parameter for functionality for search tab</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5775" y="914400"/>
            <a:ext cx="4629150" cy="1247775"/>
          </a:xfrm>
          <a:prstGeom prst="rect">
            <a:avLst/>
          </a:prstGeom>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14900" y="5105400"/>
            <a:ext cx="4010025" cy="533400"/>
          </a:xfrm>
          <a:prstGeom prst="rect">
            <a:avLst/>
          </a:prstGeom>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71875" y="2438400"/>
            <a:ext cx="5353050" cy="2438400"/>
          </a:xfrm>
          <a:prstGeom prst="rect">
            <a:avLst/>
          </a:prstGeom>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Text Placeholder 17"/>
          <p:cNvSpPr>
            <a:spLocks noGrp="1"/>
          </p:cNvSpPr>
          <p:nvPr>
            <p:ph type="body" sz="quarter" idx="10"/>
          </p:nvPr>
        </p:nvSpPr>
        <p:spPr>
          <a:xfrm>
            <a:off x="521208" y="914400"/>
            <a:ext cx="3050667" cy="2743200"/>
          </a:xfrm>
        </p:spPr>
        <p:txBody>
          <a:bodyPr/>
          <a:lstStyle/>
          <a:p>
            <a:pPr lvl="2"/>
            <a:r>
              <a:rPr lang="en-US" dirty="0" smtClean="0"/>
              <a:t>BillingCenter</a:t>
            </a:r>
          </a:p>
          <a:p>
            <a:pPr lvl="3"/>
            <a:r>
              <a:rPr lang="en-US" dirty="0" smtClean="0"/>
              <a:t>Parameters for </a:t>
            </a:r>
            <a:br>
              <a:rPr lang="en-US" dirty="0" smtClean="0"/>
            </a:br>
            <a:r>
              <a:rPr lang="en-US" dirty="0" smtClean="0"/>
              <a:t>delinquency </a:t>
            </a:r>
            <a:br>
              <a:rPr lang="en-US" dirty="0" smtClean="0"/>
            </a:br>
            <a:r>
              <a:rPr lang="en-US" dirty="0" smtClean="0"/>
              <a:t>and agency bills</a:t>
            </a:r>
          </a:p>
          <a:p>
            <a:pPr marL="400050" lvl="1" indent="0">
              <a:buNone/>
            </a:pPr>
            <a:endParaRPr lang="en-US" dirty="0"/>
          </a:p>
          <a:p>
            <a:pPr lvl="2"/>
            <a:r>
              <a:rPr lang="en-US" dirty="0" smtClean="0"/>
              <a:t>ClaimCenter</a:t>
            </a:r>
          </a:p>
          <a:p>
            <a:pPr lvl="3"/>
            <a:r>
              <a:rPr lang="en-US" dirty="0" smtClean="0"/>
              <a:t>Parameters for</a:t>
            </a:r>
            <a:br>
              <a:rPr lang="en-US" dirty="0" smtClean="0"/>
            </a:br>
            <a:r>
              <a:rPr lang="en-US" dirty="0" smtClean="0"/>
              <a:t>initial reserves,</a:t>
            </a:r>
            <a:br>
              <a:rPr lang="en-US" dirty="0" smtClean="0"/>
            </a:br>
            <a:r>
              <a:rPr lang="en-US" dirty="0" smtClean="0"/>
              <a:t>special investigations, and functionality</a:t>
            </a:r>
          </a:p>
          <a:p>
            <a:pPr lvl="3"/>
            <a:endParaRPr lang="en-US" dirty="0"/>
          </a:p>
        </p:txBody>
      </p:sp>
      <p:pic>
        <p:nvPicPr>
          <p:cNvPr id="15"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61186" y="2426230"/>
            <a:ext cx="958039" cy="926570"/>
          </a:xfrm>
          <a:prstGeom prst="rect">
            <a:avLst/>
          </a:prstGeom>
          <a:effectLst>
            <a:outerShdw blurRad="50800" dist="38100" dir="2700000" algn="tl" rotWithShape="0">
              <a:prstClr val="black">
                <a:alpha val="40000"/>
              </a:prstClr>
            </a:outerShdw>
          </a:effectLst>
        </p:spPr>
      </p:pic>
      <p:pic>
        <p:nvPicPr>
          <p:cNvPr id="16" name="Picture 15" descr="PolicyCenter.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67833" y="5076825"/>
            <a:ext cx="958039" cy="926570"/>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57200" y="881458"/>
            <a:ext cx="954910" cy="923544"/>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921029204"/>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and entity</a:t>
            </a:r>
            <a:endParaRPr lang="en-US" dirty="0"/>
          </a:p>
        </p:txBody>
      </p:sp>
      <p:sp>
        <p:nvSpPr>
          <p:cNvPr id="9" name="Subtitle 8"/>
          <p:cNvSpPr>
            <a:spLocks noGrp="1"/>
          </p:cNvSpPr>
          <p:nvPr>
            <p:ph type="subTitle" idx="10"/>
          </p:nvPr>
        </p:nvSpPr>
        <p:spPr/>
        <p:txBody>
          <a:bodyPr/>
          <a:lstStyle/>
          <a:p>
            <a:r>
              <a:rPr lang="en-US" dirty="0" smtClean="0"/>
              <a:t>	ScriptParameters.xml</a:t>
            </a:r>
            <a:endParaRPr lang="en-US" dirty="0"/>
          </a:p>
        </p:txBody>
      </p:sp>
      <p:sp>
        <p:nvSpPr>
          <p:cNvPr id="10" name="Text Placeholder 9"/>
          <p:cNvSpPr>
            <a:spLocks noGrp="1"/>
          </p:cNvSpPr>
          <p:nvPr>
            <p:ph type="body" sz="quarter" idx="11"/>
          </p:nvPr>
        </p:nvSpPr>
        <p:spPr/>
        <p:txBody>
          <a:bodyPr/>
          <a:lstStyle/>
          <a:p>
            <a:r>
              <a:rPr lang="en-US" dirty="0" smtClean="0"/>
              <a:t>	ScriptParameter.eti</a:t>
            </a:r>
            <a:endParaRPr lang="en-US" dirty="0"/>
          </a:p>
        </p:txBody>
      </p:sp>
      <p:sp>
        <p:nvSpPr>
          <p:cNvPr id="8" name="Content Placeholder 7"/>
          <p:cNvSpPr>
            <a:spLocks noGrp="1"/>
          </p:cNvSpPr>
          <p:nvPr>
            <p:ph sz="half" idx="2"/>
          </p:nvPr>
        </p:nvSpPr>
        <p:spPr/>
        <p:txBody>
          <a:bodyPr/>
          <a:lstStyle/>
          <a:p>
            <a:endParaRPr lang="en-US" dirty="0" smtClean="0"/>
          </a:p>
          <a:p>
            <a:r>
              <a:rPr lang="en-US" dirty="0" smtClean="0"/>
              <a:t>Defines script parameter instance</a:t>
            </a:r>
          </a:p>
          <a:p>
            <a:r>
              <a:rPr lang="en-US" dirty="0" smtClean="0"/>
              <a:t>When </a:t>
            </a:r>
            <a:r>
              <a:rPr lang="en-US" dirty="0"/>
              <a:t>editing a parameter </a:t>
            </a:r>
            <a:r>
              <a:rPr lang="en-US" dirty="0" smtClean="0"/>
              <a:t>value, administrator user creates entity instance</a:t>
            </a:r>
          </a:p>
          <a:p>
            <a:r>
              <a:rPr lang="en-US" dirty="0" smtClean="0"/>
              <a:t>When defined, application uses parameter values in database, but only for parameters that exist in ScriptParameters.xml</a:t>
            </a:r>
            <a:endParaRPr lang="en-US" b="1" dirty="0">
              <a:latin typeface="Courier New" pitchFamily="49" charset="0"/>
              <a:cs typeface="Courier New" pitchFamily="49" charset="0"/>
            </a:endParaRPr>
          </a:p>
        </p:txBody>
      </p:sp>
      <p:sp>
        <p:nvSpPr>
          <p:cNvPr id="7" name="Content Placeholder 6"/>
          <p:cNvSpPr>
            <a:spLocks noGrp="1"/>
          </p:cNvSpPr>
          <p:nvPr>
            <p:ph sz="half" idx="1"/>
          </p:nvPr>
        </p:nvSpPr>
        <p:spPr/>
        <p:txBody>
          <a:bodyPr/>
          <a:lstStyle/>
          <a:p>
            <a:endParaRPr lang="en-US" dirty="0" smtClean="0"/>
          </a:p>
          <a:p>
            <a:r>
              <a:rPr lang="en-US" dirty="0" smtClean="0"/>
              <a:t>XML file that defines multiple parameters</a:t>
            </a:r>
          </a:p>
          <a:p>
            <a:r>
              <a:rPr lang="en-US" dirty="0" smtClean="0"/>
              <a:t>Application uses only these defined parameters</a:t>
            </a:r>
          </a:p>
          <a:p>
            <a:r>
              <a:rPr lang="en-US" dirty="0" smtClean="0"/>
              <a:t>Parameters values initially used and when not defined in the database</a:t>
            </a:r>
            <a:endParaRPr lang="en-US" b="1" dirty="0">
              <a:latin typeface="Courier New" pitchFamily="49" charset="0"/>
              <a:cs typeface="Courier New" pitchFamily="49" charset="0"/>
            </a:endParaRPr>
          </a:p>
        </p:txBody>
      </p:sp>
      <p:pic>
        <p:nvPicPr>
          <p:cNvPr id="1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914400"/>
            <a:ext cx="951750" cy="101520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icn XM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914400"/>
            <a:ext cx="821931" cy="95136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46692480"/>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Script parameter basics</a:t>
            </a:r>
          </a:p>
          <a:p>
            <a:r>
              <a:rPr lang="en-US" dirty="0">
                <a:solidFill>
                  <a:schemeClr val="bg1"/>
                </a:solidFill>
              </a:rPr>
              <a:t>Creating and referencing script parameters</a:t>
            </a:r>
          </a:p>
          <a:p>
            <a:r>
              <a:rPr lang="en-US" dirty="0"/>
              <a:t>Updating script parameters</a:t>
            </a:r>
          </a:p>
          <a:p>
            <a:endParaRPr lang="en-US" dirty="0"/>
          </a:p>
        </p:txBody>
      </p:sp>
    </p:spTree>
    <p:extLst>
      <p:ext uri="{BB962C8B-B14F-4D97-AF65-F5344CB8AC3E}">
        <p14:creationId xmlns:p14="http://schemas.microsoft.com/office/powerpoint/2010/main" val="3275410064"/>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Steps to create a script parameter</a:t>
            </a:r>
            <a:endParaRPr lang="en-US" dirty="0"/>
          </a:p>
        </p:txBody>
      </p:sp>
      <p:sp>
        <p:nvSpPr>
          <p:cNvPr id="4" name="Content Placeholder 3"/>
          <p:cNvSpPr>
            <a:spLocks noGrp="1"/>
          </p:cNvSpPr>
          <p:nvPr>
            <p:ph idx="1"/>
          </p:nvPr>
        </p:nvSpPr>
        <p:spPr/>
        <p:txBody>
          <a:bodyPr/>
          <a:lstStyle/>
          <a:p>
            <a:pPr marL="457200" indent="-457200">
              <a:buFont typeface="+mj-lt"/>
              <a:buAutoNum type="arabicPeriod"/>
            </a:pPr>
            <a:r>
              <a:rPr lang="en-US" dirty="0"/>
              <a:t>In </a:t>
            </a:r>
            <a:r>
              <a:rPr lang="en-US" dirty="0" smtClean="0"/>
              <a:t>Guidewire Studio</a:t>
            </a:r>
            <a:r>
              <a:rPr lang="en-US" dirty="0"/>
              <a:t>, open </a:t>
            </a:r>
            <a:r>
              <a:rPr lang="en-US" dirty="0" smtClean="0"/>
              <a:t>ScriptParameters.xml </a:t>
            </a:r>
            <a:endParaRPr lang="en-US" dirty="0"/>
          </a:p>
          <a:p>
            <a:pPr marL="457200" indent="-457200">
              <a:buFont typeface="+mj-lt"/>
              <a:buAutoNum type="arabicPeriod"/>
            </a:pPr>
            <a:r>
              <a:rPr lang="en-US" dirty="0"/>
              <a:t>Create </a:t>
            </a:r>
            <a:r>
              <a:rPr lang="en-US" dirty="0" smtClean="0"/>
              <a:t>a parameter </a:t>
            </a:r>
            <a:r>
              <a:rPr lang="en-US" dirty="0"/>
              <a:t>in </a:t>
            </a:r>
            <a:r>
              <a:rPr lang="en-US" dirty="0" smtClean="0"/>
              <a:t>XML</a:t>
            </a:r>
            <a:endParaRPr lang="en-US" dirty="0"/>
          </a:p>
          <a:p>
            <a:pPr marL="457200" indent="-457200">
              <a:buFont typeface="+mj-lt"/>
              <a:buAutoNum type="arabicPeriod"/>
            </a:pPr>
            <a:r>
              <a:rPr lang="en-US" dirty="0" smtClean="0"/>
              <a:t>Deploy the script parameter</a:t>
            </a:r>
          </a:p>
          <a:p>
            <a:pPr marL="457200" indent="-457200">
              <a:buFont typeface="+mj-lt"/>
              <a:buAutoNum type="arabicPeriod"/>
            </a:pPr>
            <a:r>
              <a:rPr lang="en-US" dirty="0" smtClean="0"/>
              <a:t>Reference the script parameter</a:t>
            </a:r>
            <a:endParaRPr lang="en-US" dirty="0"/>
          </a:p>
          <a:p>
            <a:endParaRPr lang="en-US" dirty="0"/>
          </a:p>
        </p:txBody>
      </p:sp>
    </p:spTree>
    <p:extLst>
      <p:ext uri="{BB962C8B-B14F-4D97-AF65-F5344CB8AC3E}">
        <p14:creationId xmlns:p14="http://schemas.microsoft.com/office/powerpoint/2010/main" val="185211103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Step 1: Open ScriptParameters.xml</a:t>
            </a:r>
            <a:endParaRPr lang="en-US" dirty="0"/>
          </a:p>
        </p:txBody>
      </p:sp>
      <p:sp>
        <p:nvSpPr>
          <p:cNvPr id="2" name="Content Placeholder 1"/>
          <p:cNvSpPr>
            <a:spLocks noGrp="1"/>
          </p:cNvSpPr>
          <p:nvPr>
            <p:ph sz="half" idx="2"/>
          </p:nvPr>
        </p:nvSpPr>
        <p:spPr>
          <a:xfrm>
            <a:off x="4572000" y="914401"/>
            <a:ext cx="4343400" cy="5475289"/>
          </a:xfrm>
        </p:spPr>
        <p:txBody>
          <a:bodyPr/>
          <a:lstStyle/>
          <a:p>
            <a:r>
              <a:rPr lang="en-US" dirty="0"/>
              <a:t>In Project View, select </a:t>
            </a:r>
            <a:r>
              <a:rPr lang="en-US" dirty="0" smtClean="0"/>
              <a:t>and open ScriptParameters.xml</a:t>
            </a:r>
            <a:r>
              <a:rPr lang="en-US" dirty="0"/>
              <a:t/>
            </a:r>
            <a:br>
              <a:rPr lang="en-US" dirty="0"/>
            </a:br>
            <a:r>
              <a:rPr lang="en-US" dirty="0"/>
              <a:t>in </a:t>
            </a:r>
            <a:r>
              <a:rPr lang="en-US" b="1" dirty="0">
                <a:latin typeface="Courier New" pitchFamily="49" charset="0"/>
                <a:cs typeface="Courier New" pitchFamily="49" charset="0"/>
              </a:rPr>
              <a:t>…\</a:t>
            </a:r>
            <a:r>
              <a:rPr lang="en-US" b="1" dirty="0" smtClean="0">
                <a:latin typeface="Courier New" pitchFamily="49" charset="0"/>
                <a:cs typeface="Courier New" pitchFamily="49" charset="0"/>
              </a:rPr>
              <a:t>config\resources\</a:t>
            </a:r>
          </a:p>
          <a:p>
            <a:r>
              <a:rPr lang="en-US" dirty="0" smtClean="0"/>
              <a:t>Use the native XML editor to edit the file</a:t>
            </a:r>
            <a:endParaRPr lang="en-US" dirty="0"/>
          </a:p>
        </p:txBody>
      </p:sp>
      <p:pic>
        <p:nvPicPr>
          <p:cNvPr id="1034"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392" y="914400"/>
            <a:ext cx="3763809" cy="231523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3" name="Picture 9" descr="C:\Users\sluersen\AppData\Local\Temp\SNAGHTMLa3bb36.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6342" y="3048000"/>
            <a:ext cx="7392858" cy="3143334"/>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6519332"/>
      </p:ext>
    </p:extLst>
  </p:cSld>
  <p:clrMapOvr>
    <a:masterClrMapping/>
  </p:clrMapOvr>
  <p:transition/>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CB57B5F54F4DA48B31C4943C8567926" ma:contentTypeVersion="3" ma:contentTypeDescription="Create a new document." ma:contentTypeScope="" ma:versionID="5eaa3ee1509582f4e02561b7145d904d">
  <xsd:schema xmlns:xsd="http://www.w3.org/2001/XMLSchema" xmlns:xs="http://www.w3.org/2001/XMLSchema" xmlns:p="http://schemas.microsoft.com/office/2006/metadata/properties" xmlns:ns2="e38a8859-07ab-46c5-a44f-5c9b86e92d7c" targetNamespace="http://schemas.microsoft.com/office/2006/metadata/properties" ma:root="true" ma:fieldsID="4d2d3dc816ad86660348993a9b5cdcc4" ns2:_="">
    <xsd:import namespace="e38a8859-07ab-46c5-a44f-5c9b86e92d7c"/>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8a8859-07ab-46c5-a44f-5c9b86e92d7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DCAE442-F680-4736-BA75-F8793E536925}">
  <ds:schemaRefs>
    <ds:schemaRef ds:uri="http://schemas.microsoft.com/sharepoint/v3/contenttype/forms"/>
  </ds:schemaRefs>
</ds:datastoreItem>
</file>

<file path=customXml/itemProps2.xml><?xml version="1.0" encoding="utf-8"?>
<ds:datastoreItem xmlns:ds="http://schemas.openxmlformats.org/officeDocument/2006/customXml" ds:itemID="{2BA34DB6-D91D-4129-ABA6-A9645734D541}"/>
</file>

<file path=customXml/itemProps3.xml><?xml version="1.0" encoding="utf-8"?>
<ds:datastoreItem xmlns:ds="http://schemas.openxmlformats.org/officeDocument/2006/customXml" ds:itemID="{52F40428-FD69-4C76-9F68-9C4B886CA572}">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Emerald_Template</Template>
  <TotalTime>3082</TotalTime>
  <Words>1836</Words>
  <Application>Microsoft Office PowerPoint</Application>
  <PresentationFormat>On-screen Show (4:3)</PresentationFormat>
  <Paragraphs>190</Paragraphs>
  <Slides>18</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Courier New</vt:lpstr>
      <vt:lpstr>Times New Roman</vt:lpstr>
      <vt:lpstr>Wingdings</vt:lpstr>
      <vt:lpstr>Wingdings 2</vt:lpstr>
      <vt:lpstr>Wingdings 3</vt:lpstr>
      <vt:lpstr>Emerald_Template</vt:lpstr>
      <vt:lpstr>Script Parameters</vt:lpstr>
      <vt:lpstr>PowerPoint Presentation</vt:lpstr>
      <vt:lpstr>PowerPoint Presentation</vt:lpstr>
      <vt:lpstr>Script parameters</vt:lpstr>
      <vt:lpstr>Script parameter examples</vt:lpstr>
      <vt:lpstr>File and entity</vt:lpstr>
      <vt:lpstr>PowerPoint Presentation</vt:lpstr>
      <vt:lpstr>Steps to create a script parameter</vt:lpstr>
      <vt:lpstr>Step 1: Open ScriptParameters.xml</vt:lpstr>
      <vt:lpstr>Step 2: Create a parameter in XML</vt:lpstr>
      <vt:lpstr>Step 3: Deploy the script parameter</vt:lpstr>
      <vt:lpstr>Step 4: Reference the script parameter</vt:lpstr>
      <vt:lpstr>PowerPoint Presentation</vt:lpstr>
      <vt:lpstr>Access the script parameters</vt:lpstr>
      <vt:lpstr>Update a script parameter value</vt:lpstr>
      <vt:lpstr>PowerPoint Presentation</vt:lpstr>
      <vt:lpstr>PowerPoint Presentation</vt:lpstr>
      <vt:lpstr>PowerPoint Presentation</vt:lpstr>
    </vt:vector>
  </TitlesOfParts>
  <Company>GW</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Script Parameters</dc:title>
  <dc:subject>Emerald PowerPoint 2010 Template</dc:subject>
  <dc:creator>Guidewire Education</dc:creator>
  <cp:keywords>Emerald; Configuration Fundamentals; Gosu; Script Parameters</cp:keywords>
  <cp:lastModifiedBy>G, Gilara (Cognizant)</cp:lastModifiedBy>
  <cp:revision>69</cp:revision>
  <dcterms:created xsi:type="dcterms:W3CDTF">2014-06-11T18:09:05Z</dcterms:created>
  <dcterms:modified xsi:type="dcterms:W3CDTF">2020-10-18T19:36:01Z</dcterms:modified>
  <cp:category>Configuration Fundamentals</cp:category>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0x0101008CB57B5F54F4DA48B31C4943C8567926</vt:lpwstr>
  </property>
</Properties>
</file>