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29"/>
  </p:notesMasterIdLst>
  <p:handoutMasterIdLst>
    <p:handoutMasterId r:id="rId30"/>
  </p:handoutMasterIdLst>
  <p:sldIdLst>
    <p:sldId id="256" r:id="rId5"/>
    <p:sldId id="257" r:id="rId6"/>
    <p:sldId id="258" r:id="rId7"/>
    <p:sldId id="307" r:id="rId8"/>
    <p:sldId id="283" r:id="rId9"/>
    <p:sldId id="281" r:id="rId10"/>
    <p:sldId id="282" r:id="rId11"/>
    <p:sldId id="312" r:id="rId12"/>
    <p:sldId id="309" r:id="rId13"/>
    <p:sldId id="299" r:id="rId14"/>
    <p:sldId id="259" r:id="rId15"/>
    <p:sldId id="298" r:id="rId16"/>
    <p:sldId id="308" r:id="rId17"/>
    <p:sldId id="311" r:id="rId18"/>
    <p:sldId id="310" r:id="rId19"/>
    <p:sldId id="302" r:id="rId20"/>
    <p:sldId id="296" r:id="rId21"/>
    <p:sldId id="289" r:id="rId22"/>
    <p:sldId id="292" r:id="rId23"/>
    <p:sldId id="304" r:id="rId24"/>
    <p:sldId id="305" r:id="rId25"/>
    <p:sldId id="313"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Typelist filters" id="{0CA6634F-C6FD-4BBA-B04E-9ED03905FDE5}">
          <p14:sldIdLst>
            <p14:sldId id="258"/>
            <p14:sldId id="307"/>
            <p14:sldId id="283"/>
            <p14:sldId id="281"/>
            <p14:sldId id="282"/>
          </p14:sldIdLst>
        </p14:section>
        <p14:section name="Dynamic filters" id="{F4EF683D-C649-4647-812A-69D51EE98045}">
          <p14:sldIdLst>
            <p14:sldId id="312"/>
            <p14:sldId id="309"/>
            <p14:sldId id="299"/>
            <p14:sldId id="259"/>
            <p14:sldId id="298"/>
            <p14:sldId id="308"/>
          </p14:sldIdLst>
        </p14:section>
        <p14:section name="Configuration" id="{B0500323-D3F5-4DBD-9F93-F28BF2B2E1A9}">
          <p14:sldIdLst>
            <p14:sldId id="311"/>
            <p14:sldId id="310"/>
            <p14:sldId id="302"/>
            <p14:sldId id="296"/>
            <p14:sldId id="289"/>
            <p14:sldId id="292"/>
            <p14:sldId id="304"/>
            <p14:sldId id="305"/>
          </p14:sldIdLst>
        </p14:section>
        <p14:section name="Review" id="{CD3E2942-0691-4B15-B842-079311E6BD2A}">
          <p14:sldIdLst>
            <p14:sldId id="313"/>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17" autoAdjust="0"/>
    <p:restoredTop sz="67892" autoAdjust="0"/>
  </p:normalViewPr>
  <p:slideViewPr>
    <p:cSldViewPr showGuides="1">
      <p:cViewPr varScale="1">
        <p:scale>
          <a:sx n="47" d="100"/>
          <a:sy n="47" d="100"/>
        </p:scale>
        <p:origin x="1160" y="32"/>
      </p:cViewPr>
      <p:guideLst>
        <p:guide orient="horz"/>
        <p:guide/>
      </p:guideLst>
    </p:cSldViewPr>
  </p:slideViewPr>
  <p:outlineViewPr>
    <p:cViewPr>
      <p:scale>
        <a:sx n="33" d="100"/>
        <a:sy n="33" d="100"/>
      </p:scale>
      <p:origin x="0" y="2370"/>
    </p:cViewPr>
  </p:outlineViewPr>
  <p:notesTextViewPr>
    <p:cViewPr>
      <p:scale>
        <a:sx n="125" d="100"/>
        <a:sy n="125" d="100"/>
      </p:scale>
      <p:origin x="0" y="0"/>
    </p:cViewPr>
  </p:notesTextViewPr>
  <p:sorterViewPr>
    <p:cViewPr>
      <p:scale>
        <a:sx n="100" d="100"/>
        <a:sy n="100" d="100"/>
      </p:scale>
      <p:origin x="0" y="108"/>
    </p:cViewPr>
  </p:sorterViewPr>
  <p:notesViewPr>
    <p:cSldViewPr showGuides="1">
      <p:cViewPr varScale="1">
        <p:scale>
          <a:sx n="105" d="100"/>
          <a:sy n="105" d="100"/>
        </p:scale>
        <p:origin x="-3120"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By their very nature, typelists are static and the values displayed in the user interface reflect the static typecode values.  In this sense, </a:t>
            </a:r>
            <a:r>
              <a:rPr lang="en-US" smtClean="0"/>
              <a:t>the</a:t>
            </a:r>
            <a:r>
              <a:rPr lang="en-US" baseline="0" smtClean="0"/>
              <a:t> terms static filter and dynamic filter are somewhat misleading.  The term "dynamic" better reflects the behavior in the user interface for the related typekey input widgets that create the dependent drop-down lists.</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The configuration of the given typelist(s) filter(s), the related entity typekey keyfilter configuration, and the related PCF configuration(s) determine the display behavior of dependent drop-down lists.</a:t>
            </a:r>
            <a:endParaRPr lang="en-US" smtClean="0"/>
          </a:p>
          <a:p>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176015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the slide example, the configuration of the DoctorCategoryType category filter for the CriticalCareMedicine typecode in the DoctorSpecialtyType typelist associates the ImmediateCare and LongTermCare typecodes with the CriticalCareMedicine typecode.  As the Incoming Categories tab in the DoctorCategoryType typelist illustrates, the ImmediateCare typecode shows the CriticalCareMedicine typecode as a child association.</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child typelist shows the parent typelist</a:t>
            </a:r>
            <a:r>
              <a:rPr lang="en-US" baseline="0" smtClean="0"/>
              <a:t> typecode as a </a:t>
            </a:r>
            <a:r>
              <a:rPr lang="en-US" smtClean="0"/>
              <a:t>category.  </a:t>
            </a:r>
            <a:r>
              <a:rPr lang="en-US" baseline="0" smtClean="0"/>
              <a:t>The child typelist shows categories for each typecode and the typecode can be in multiple categories. The child typelist shows outgoing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parent typelist shows the categories derived from its typecodes and</a:t>
            </a:r>
            <a:r>
              <a:rPr lang="en-US" baseline="0" smtClean="0"/>
              <a:t> the child typelist typecodes. The parent typelist shows incoming categories.  </a:t>
            </a:r>
          </a:p>
          <a:p>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729936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slide example, the configuration of the DoctorCategory</a:t>
            </a:r>
            <a:r>
              <a:rPr lang="en-US" baseline="0" smtClean="0"/>
              <a:t>Type</a:t>
            </a:r>
            <a:r>
              <a:rPr lang="en-US" smtClean="0"/>
              <a:t> categorylist</a:t>
            </a:r>
            <a:r>
              <a:rPr lang="en-US" baseline="0" smtClean="0"/>
              <a:t> for the </a:t>
            </a:r>
            <a:r>
              <a:rPr lang="en-US" smtClean="0"/>
              <a:t>U</a:t>
            </a:r>
            <a:r>
              <a:rPr lang="en-US" baseline="0" smtClean="0"/>
              <a:t>nspecified typecode in the DoctorSpecialtyType typelist associates all </a:t>
            </a:r>
            <a:r>
              <a:rPr lang="en-US" smtClean="0"/>
              <a:t>the </a:t>
            </a:r>
            <a:r>
              <a:rPr lang="en-US" baseline="0" smtClean="0"/>
              <a:t>typecodes in the </a:t>
            </a:r>
            <a:r>
              <a:rPr lang="en-US" smtClean="0"/>
              <a:t>DoctorCategory</a:t>
            </a:r>
            <a:r>
              <a:rPr lang="en-US" baseline="0" smtClean="0"/>
              <a:t>Type typelist with the </a:t>
            </a:r>
            <a:r>
              <a:rPr lang="en-US" smtClean="0"/>
              <a:t>U</a:t>
            </a:r>
            <a:r>
              <a:rPr lang="en-US" baseline="0" smtClean="0"/>
              <a:t>nspecified typecode.  </a:t>
            </a:r>
            <a:endParaRPr lang="en-US" smtClean="0"/>
          </a:p>
          <a:p>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07165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slide example, the Specialty typekey is filtered by the Category typekey. The configuration of the child typelist (DoctorSpecialtyType) </a:t>
            </a:r>
            <a:r>
              <a:rPr lang="en-US" baseline="0" smtClean="0"/>
              <a:t>determines how the typecode are filtered by the parent typelist (DoctorCategoryType).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82685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the slide example, t</a:t>
            </a:r>
            <a:r>
              <a:rPr lang="en-US" smtClean="0"/>
              <a:t>he ABDoctor entity specifies</a:t>
            </a:r>
            <a:r>
              <a:rPr lang="en-US" baseline="0" smtClean="0"/>
              <a:t> that the Specialty typekey has a keyfilter that is the Category typekey.  Determining the typecode values in the user interface is the configuration of typecode category filters and categorylist filter in the DoctorSpecialtyType typelist.</a:t>
            </a:r>
          </a:p>
          <a:p>
            <a:endParaRPr lang="en-US" baseline="0" smtClean="0"/>
          </a:p>
          <a:p>
            <a:r>
              <a:rPr lang="en-US" baseline="0" smtClean="0"/>
              <a:t>The PCF configuration for the PCF input widgets requires no extra configuration.  The Guidewire application user interface automatically creates the dependency between the drop-down lists.  The term dependent drop-down lists describe this kind of typelist configuration. </a:t>
            </a:r>
          </a:p>
          <a:p>
            <a:endParaRPr lang="en-US" baseline="0" smtClean="0"/>
          </a:p>
          <a:p>
            <a:r>
              <a:rPr lang="en-US" baseline="0" smtClean="0"/>
              <a:t>By their very nature, typelists are static and the values displayed in the user interface reflect the static typecode values. The term dynamic drop-down lists describe a PCF configuration for an input widget that displays a collection of values, often returned by code, in a drop-down list.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881838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52558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define a typelist category filter on the child</a:t>
            </a:r>
            <a:r>
              <a:rPr lang="en-US" baseline="0" smtClean="0"/>
              <a:t> typelist</a:t>
            </a:r>
            <a:r>
              <a:rPr lang="en-US" smtClean="0"/>
              <a:t>. It is possible to have only</a:t>
            </a:r>
            <a:r>
              <a:rPr lang="en-US" baseline="0" smtClean="0"/>
              <a:t> a category filter for a child typelist.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8104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define a typelist categorylist filter on the child</a:t>
            </a:r>
            <a:r>
              <a:rPr lang="en-US" baseline="0" smtClean="0"/>
              <a:t> typelist</a:t>
            </a:r>
            <a:r>
              <a:rPr lang="en-US" smtClean="0"/>
              <a:t>. It is possible to have only</a:t>
            </a:r>
            <a:r>
              <a:rPr lang="en-US" baseline="0" smtClean="0"/>
              <a:t> a categorylist filter for a child typelist. However, there usually is a default typecode that all parent typecodes will want as a filtered selection in a dependent drop-down list.  For this reason, you often see a categorylist filter defined for the default child typecode that all parent typecodes require.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72900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have more than one keyfilter for a given typekey</a:t>
            </a:r>
            <a:r>
              <a:rPr lang="en-US" baseline="0" smtClean="0"/>
              <a:t> keyfilters element. The keyfilter is the parent typekey defined in the entity that filters the selected child typekey.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1364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38245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It </a:t>
            </a:r>
            <a:r>
              <a:rPr lang="en-US"/>
              <a:t>may seem negligible, but to resolve the underlying data type for the widget value takes extra </a:t>
            </a:r>
            <a:r>
              <a:rPr lang="en-US" smtClean="0"/>
              <a:t>application processing</a:t>
            </a:r>
            <a:r>
              <a:rPr lang="en-US"/>
              <a:t>. In aggregate, widget resolution can be a performance issue.  Wherever possible, use the input widget that best matches the needs of the user, widget special properties, and the underlying data type value</a:t>
            </a:r>
            <a:r>
              <a:rPr lang="en-US" smtClean="0"/>
              <a:t>.  </a:t>
            </a:r>
          </a:p>
          <a:p>
            <a:endParaRPr lang="en-US"/>
          </a:p>
          <a:p>
            <a:r>
              <a:rPr lang="en-US" smtClean="0"/>
              <a:t>For typekeys,</a:t>
            </a:r>
            <a:r>
              <a:rPr lang="en-US" baseline="0" smtClean="0"/>
              <a:t> the TypeKey Input widget is the best choice. </a:t>
            </a:r>
            <a:r>
              <a:rPr lang="en-US"/>
              <a:t>You can also use the input </a:t>
            </a:r>
            <a:r>
              <a:rPr lang="en-US" smtClean="0"/>
              <a:t>widget.</a:t>
            </a:r>
            <a:r>
              <a:rPr lang="en-US" baseline="0" smtClean="0"/>
              <a:t>  However, TrainingApp versions before 8.0.2 use the input widget rather than the TypeKey input widget for the DoctorCategory and DoctorSpecialty fields.</a:t>
            </a:r>
          </a:p>
          <a:p>
            <a:endParaRPr lang="en-US" baseline="0" smtClean="0"/>
          </a:p>
          <a:p>
            <a:r>
              <a:rPr lang="en-US" baseline="0" smtClean="0"/>
              <a:t>In most cases, the input widgets for dependent drop-down lists will exist in the same PCF file.  However, you do not need to add input widgets for dependent drop-down lists to the same PCF file.  The widgets only need to be rendered in the same screen at runtime.  Client-side JavaScript manages the interaction between dependent drop-down lists and no server requests are made.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46759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restart the server using the </a:t>
            </a:r>
            <a:r>
              <a:rPr lang="en-US" dirty="0" smtClean="0"/>
              <a:t>application</a:t>
            </a:r>
            <a:r>
              <a:rPr lang="en-US" baseline="0" dirty="0" smtClean="0"/>
              <a:t> folder </a:t>
            </a:r>
            <a:r>
              <a:rPr lang="en-US" dirty="0" smtClean="0"/>
              <a:t>command </a:t>
            </a:r>
            <a:r>
              <a:rPr lang="en-US" dirty="0" smtClean="0"/>
              <a:t>window and entering, </a:t>
            </a:r>
            <a:r>
              <a:rPr lang="en-US" b="1" dirty="0" smtClean="0">
                <a:latin typeface="Courier New" pitchFamily="49" charset="0"/>
                <a:cs typeface="Courier New" pitchFamily="49" charset="0"/>
              </a:rPr>
              <a:t>gwb</a:t>
            </a:r>
            <a:r>
              <a:rPr lang="en-US" b="1" baseline="0" dirty="0" smtClean="0">
                <a:latin typeface="Courier New" pitchFamily="49" charset="0"/>
                <a:cs typeface="Courier New" pitchFamily="49" charset="0"/>
              </a:rPr>
              <a:t> stopServer</a:t>
            </a:r>
            <a:r>
              <a:rPr lang="en-US" b="1" dirty="0" smtClean="0">
                <a:latin typeface="Courier New" pitchFamily="49" charset="0"/>
                <a:cs typeface="Courier New" pitchFamily="49" charset="0"/>
              </a:rPr>
              <a:t> </a:t>
            </a:r>
            <a:r>
              <a:rPr lang="en-US" dirty="0" smtClean="0"/>
              <a:t>and then </a:t>
            </a:r>
            <a:r>
              <a:rPr lang="en-US" b="1" dirty="0" smtClean="0">
                <a:latin typeface="Courier New" pitchFamily="49" charset="0"/>
                <a:cs typeface="Courier New" pitchFamily="49" charset="0"/>
              </a:rPr>
              <a:t>gwb</a:t>
            </a:r>
            <a:r>
              <a:rPr lang="en-US" b="1" baseline="0" dirty="0" smtClean="0">
                <a:latin typeface="Courier New" pitchFamily="49" charset="0"/>
                <a:cs typeface="Courier New" pitchFamily="49" charset="0"/>
              </a:rPr>
              <a:t> runServer</a:t>
            </a:r>
            <a:r>
              <a:rPr lang="en-US" dirty="0" smtClean="0"/>
              <a:t>. Or</a:t>
            </a:r>
            <a:r>
              <a:rPr lang="en-US" dirty="0"/>
              <a:t>, from </a:t>
            </a:r>
            <a:r>
              <a:rPr lang="en-US" dirty="0" smtClean="0"/>
              <a:t>Guidewire Studio,</a:t>
            </a:r>
            <a:r>
              <a:rPr lang="en-US" baseline="0" dirty="0" smtClean="0"/>
              <a:t> stop the 'Server' process with </a:t>
            </a:r>
            <a:r>
              <a:rPr lang="en-US" dirty="0" smtClean="0"/>
              <a:t>Run </a:t>
            </a:r>
            <a:r>
              <a:rPr lang="en-US" dirty="0" smtClean="0">
                <a:sym typeface="Wingdings" pitchFamily="2" charset="2"/>
              </a:rPr>
              <a:t></a:t>
            </a:r>
            <a:r>
              <a:rPr lang="en-US" dirty="0" smtClean="0"/>
              <a:t> Stop  ,and then start the process again with either Run 'Server' or Debug 'Server'.</a:t>
            </a:r>
          </a:p>
          <a:p>
            <a:endParaRPr lang="en-US" dirty="0" smtClean="0"/>
          </a:p>
          <a:p>
            <a:r>
              <a:rPr lang="en-US" dirty="0" smtClean="0"/>
              <a:t>In Studio, the</a:t>
            </a:r>
            <a:r>
              <a:rPr lang="en-US" baseline="0" dirty="0" smtClean="0"/>
              <a:t> newly created or modified </a:t>
            </a:r>
            <a:r>
              <a:rPr lang="en-US" baseline="0" dirty="0" err="1" smtClean="0"/>
              <a:t>typelist</a:t>
            </a:r>
            <a:r>
              <a:rPr lang="en-US" baseline="0" dirty="0" smtClean="0"/>
              <a:t> is available to reference immediately.  However, the </a:t>
            </a:r>
            <a:r>
              <a:rPr lang="en-US" baseline="0" dirty="0" err="1" smtClean="0"/>
              <a:t>typelist</a:t>
            </a:r>
            <a:r>
              <a:rPr lang="en-US" baseline="0" dirty="0" smtClean="0"/>
              <a:t> is not available to the application server until the server is restarted.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or modified entity is available to reference immediately.  However, the entity is not available to the application server until the server is restarted and the database upgraded.   </a:t>
            </a: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a:t>
            </a:r>
            <a:r>
              <a:rPr lang="en-US" baseline="0" dirty="0" err="1" smtClean="0"/>
              <a:t>su</a:t>
            </a:r>
            <a:r>
              <a:rPr lang="en-US" baseline="0" dirty="0" smtClean="0"/>
              <a:t>/</a:t>
            </a:r>
            <a:r>
              <a:rPr lang="en-US" baseline="0" dirty="0" err="1" smtClean="0"/>
              <a:t>gw</a:t>
            </a:r>
            <a:r>
              <a:rPr lang="en-US" baseline="0" dirty="0" smtClean="0"/>
              <a:t>. Then, use ALT+SHIFT+T.  In the tab bar, select Internal Tools --&gt; Reload.  On the Reload page, click the Reload PCF Files button. The Reload PCF Files button calls the static method </a:t>
            </a:r>
            <a:r>
              <a:rPr lang="en-US" baseline="0" dirty="0" err="1" smtClean="0"/>
              <a:t>gw.api.tools.InternalToolsUtil.reloadPCFs</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28991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Answers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1) You define both a category filter and categorylist filter on a child typelist. A category filter a</a:t>
            </a:r>
            <a:r>
              <a:rPr lang="en-US" smtClean="0"/>
              <a:t>ssociates one or more typecodes on a parent typelist with one or more typecodes on a child typelist. A</a:t>
            </a:r>
            <a:r>
              <a:rPr lang="en-US" baseline="0" smtClean="0"/>
              <a:t> categorylist filter a</a:t>
            </a:r>
            <a:r>
              <a:rPr lang="en-US" smtClean="0"/>
              <a:t>ssociates all the typecodes on a parent typelist with one or more typecodes on the child</a:t>
            </a:r>
            <a:r>
              <a:rPr lang="en-US" baseline="0" smtClean="0"/>
              <a:t> typelist.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2)  You define</a:t>
            </a:r>
            <a:r>
              <a:rPr lang="en-US" baseline="0" smtClean="0"/>
              <a:t> a </a:t>
            </a:r>
            <a:r>
              <a:rPr lang="en-US" smtClean="0"/>
              <a:t>typefilter in a typelist. A</a:t>
            </a:r>
            <a:r>
              <a:rPr lang="en-US" baseline="0" smtClean="0"/>
              <a:t> typefilter specifies a </a:t>
            </a:r>
            <a:r>
              <a:rPr lang="en-US" smtClean="0"/>
              <a:t>static (fixed) set of typecode values</a:t>
            </a:r>
            <a:r>
              <a:rPr lang="en-US" baseline="0" smtClean="0"/>
              <a:t> from the typelist itself.  The typecodes can be included or excluded from a typefilter.  An entity that contains a typekey for a typelist with a typefilter can reference the typefilter by name in the typefilter attribute.  You define a k</a:t>
            </a:r>
            <a:r>
              <a:rPr lang="en-US" smtClean="0"/>
              <a:t>eyfilter for a specific</a:t>
            </a:r>
            <a:r>
              <a:rPr lang="en-US" baseline="0" smtClean="0"/>
              <a:t> typekey in an entity.  The keyfilter </a:t>
            </a:r>
            <a:r>
              <a:rPr lang="en-US" smtClean="0"/>
              <a:t>specifies the parent typekey in the same entity definition that filters the child typekey values. The configuration of the child typelist </a:t>
            </a:r>
            <a:r>
              <a:rPr lang="en-US" baseline="0" smtClean="0"/>
              <a:t>determines how the typecodes are filtered by the parent typelist.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3) The dependent drop-down lists must use either the TypeKey Input or the Input widgets in the PCF.  The widgets do not need to be in the same PCF file, but do need to be rendered in the same screen at runtime.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54229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73478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discussing typekey fields for a typelist, the term "typelist" refers to both a TTI file and a TTX</a:t>
            </a:r>
            <a:r>
              <a:rPr lang="en-US"/>
              <a:t> </a:t>
            </a:r>
            <a:r>
              <a:rPr lang="en-US" smtClean="0"/>
              <a:t>and the term entity refers to both ETI and ETX files.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7501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a:t>
            </a:r>
            <a:r>
              <a:rPr lang="en-US"/>
              <a:t>define a static filter at the level of the typelist. </a:t>
            </a:r>
            <a:r>
              <a:rPr lang="en-US" smtClean="0"/>
              <a:t>A static typelist filter causes the typelist to display only a subset of the typecodes for that typelist. A static filter narrows the list of typecodes to show in the user interface of the Guidewire application. </a:t>
            </a:r>
            <a:r>
              <a:rPr lang="en-US" sz="1200" b="0" i="0" kern="1200" smtClean="0">
                <a:solidFill>
                  <a:schemeClr val="tx1"/>
                </a:solidFill>
                <a:effectLst/>
                <a:latin typeface="Arial" pitchFamily="34" charset="0"/>
                <a:ea typeface="+mn-ea"/>
                <a:cs typeface="Arial" pitchFamily="34" charset="0"/>
              </a:rPr>
              <a:t>You can configure filters statically</a:t>
            </a:r>
            <a:r>
              <a:rPr lang="en-US" sz="1200" b="0" i="0" kern="1200" baseline="0" smtClean="0">
                <a:solidFill>
                  <a:schemeClr val="tx1"/>
                </a:solidFill>
                <a:effectLst/>
                <a:latin typeface="Arial" pitchFamily="34" charset="0"/>
                <a:ea typeface="+mn-ea"/>
                <a:cs typeface="Arial" pitchFamily="34" charset="0"/>
              </a:rPr>
              <a:t> or dynamically.  In the slide example, the YesNoOnly typelist filter is a typefilter element and contains two include filters: yes and no.  An alternative to this configuration is to create a typefilter that contains an exclude filter for the unknown typecode.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40908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define a typefilter at the level of the typelist.  Use the Typelist Editor</a:t>
            </a:r>
            <a:r>
              <a:rPr lang="en-US" baseline="0" smtClean="0"/>
              <a:t> to manually d</a:t>
            </a:r>
            <a:r>
              <a:rPr lang="en-US" smtClean="0"/>
              <a:t>efine a filter for a particular typelist.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28104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64178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19193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smtClean="0"/>
              <a:t>Dependent drop-downs</a:t>
            </a:r>
            <a:endParaRPr lang="en-US"/>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Various typelist filters</a:t>
            </a:r>
            <a:endParaRPr lang="en-US"/>
          </a:p>
        </p:txBody>
      </p:sp>
      <p:sp>
        <p:nvSpPr>
          <p:cNvPr id="6" name="Content Placeholder 5"/>
          <p:cNvSpPr>
            <a:spLocks noGrp="1"/>
          </p:cNvSpPr>
          <p:nvPr>
            <p:ph sz="half" idx="1"/>
          </p:nvPr>
        </p:nvSpPr>
        <p:spPr/>
        <p:txBody>
          <a:bodyPr/>
          <a:lstStyle/>
          <a:p>
            <a:r>
              <a:rPr lang="en-US" sz="2000"/>
              <a:t>Create </a:t>
            </a:r>
            <a:r>
              <a:rPr lang="en-US" sz="2000" smtClean="0"/>
              <a:t>at </a:t>
            </a:r>
            <a:r>
              <a:rPr lang="en-US" sz="2000"/>
              <a:t/>
            </a:r>
            <a:br>
              <a:rPr lang="en-US" sz="2000"/>
            </a:br>
            <a:r>
              <a:rPr lang="en-US" sz="2000" smtClean="0"/>
              <a:t>typelist level</a:t>
            </a:r>
          </a:p>
          <a:p>
            <a:r>
              <a:rPr lang="en-US" sz="2000" smtClean="0"/>
              <a:t>Include or exclude elements defined using typecodes in typelist </a:t>
            </a:r>
            <a:br>
              <a:rPr lang="en-US" sz="2000" smtClean="0"/>
            </a:br>
            <a:endParaRPr lang="en-US" sz="2000"/>
          </a:p>
          <a:p>
            <a:pPr marL="0" indent="0">
              <a:buNone/>
            </a:pPr>
            <a:r>
              <a:rPr lang="en-US" sz="2000" smtClean="0"/>
              <a:t/>
            </a:r>
            <a:br>
              <a:rPr lang="en-US" sz="2000" smtClean="0"/>
            </a:br>
            <a:r>
              <a:rPr lang="en-US" sz="2000" smtClean="0"/>
              <a:t/>
            </a:r>
            <a:br>
              <a:rPr lang="en-US" sz="2000" smtClean="0"/>
            </a:br>
            <a:r>
              <a:rPr lang="en-US" sz="2000" smtClean="0"/>
              <a:t/>
            </a:r>
            <a:br>
              <a:rPr lang="en-US" sz="2000" smtClean="0"/>
            </a:br>
            <a:endParaRPr lang="en-US" sz="2000" smtClean="0"/>
          </a:p>
          <a:p>
            <a:r>
              <a:rPr lang="en-US" sz="2000" smtClean="0"/>
              <a:t>Entity configuration specifies typefilter for typekey</a:t>
            </a:r>
          </a:p>
        </p:txBody>
      </p:sp>
      <p:sp>
        <p:nvSpPr>
          <p:cNvPr id="8" name="Content Placeholder 7"/>
          <p:cNvSpPr>
            <a:spLocks noGrp="1"/>
          </p:cNvSpPr>
          <p:nvPr>
            <p:ph sz="half" idx="10"/>
          </p:nvPr>
        </p:nvSpPr>
        <p:spPr/>
        <p:txBody>
          <a:bodyPr/>
          <a:lstStyle/>
          <a:p>
            <a:r>
              <a:rPr lang="en-US" sz="2000" smtClean="0"/>
              <a:t>Add category filter at child typelist level</a:t>
            </a:r>
          </a:p>
          <a:p>
            <a:r>
              <a:rPr lang="en-US" sz="2000" smtClean="0"/>
              <a:t>Child typelist typecode(s) associated with parent typelist typecode(s)</a:t>
            </a:r>
          </a:p>
          <a:p>
            <a:r>
              <a:rPr lang="en-US" sz="2000" smtClean="0"/>
              <a:t>Typelist editor shows incoming </a:t>
            </a:r>
            <a:br>
              <a:rPr lang="en-US" sz="2000" smtClean="0"/>
            </a:br>
            <a:r>
              <a:rPr lang="en-US" sz="2000" smtClean="0"/>
              <a:t>and outgoing categories</a:t>
            </a:r>
          </a:p>
          <a:p>
            <a:r>
              <a:rPr lang="en-US" sz="2000" smtClean="0"/>
              <a:t>Entity configuration specifies keyfilters for typekey</a:t>
            </a:r>
          </a:p>
        </p:txBody>
      </p:sp>
      <p:sp>
        <p:nvSpPr>
          <p:cNvPr id="7" name="Content Placeholder 6"/>
          <p:cNvSpPr>
            <a:spLocks noGrp="1"/>
          </p:cNvSpPr>
          <p:nvPr>
            <p:ph sz="half" idx="2"/>
          </p:nvPr>
        </p:nvSpPr>
        <p:spPr/>
        <p:txBody>
          <a:bodyPr/>
          <a:lstStyle/>
          <a:p>
            <a:r>
              <a:rPr lang="en-US" sz="2000" smtClean="0"/>
              <a:t>Add categorylist filter at child typelist level</a:t>
            </a:r>
          </a:p>
          <a:p>
            <a:r>
              <a:rPr lang="en-US" sz="2000" smtClean="0"/>
              <a:t>Child typelist typecode associated with all parent typelist typecodes</a:t>
            </a:r>
            <a:br>
              <a:rPr lang="en-US" sz="2000" smtClean="0"/>
            </a:br>
            <a:r>
              <a:rPr lang="en-US" sz="2000" smtClean="0"/>
              <a:t/>
            </a:r>
            <a:br>
              <a:rPr lang="en-US" sz="2000" smtClean="0"/>
            </a:br>
            <a:r>
              <a:rPr lang="en-US" sz="2000" smtClean="0"/>
              <a:t/>
            </a:r>
            <a:br>
              <a:rPr lang="en-US" sz="2000" smtClean="0"/>
            </a:br>
            <a:r>
              <a:rPr lang="en-US" sz="2000" smtClean="0"/>
              <a:t/>
            </a:r>
            <a:br>
              <a:rPr lang="en-US" sz="2000" smtClean="0"/>
            </a:br>
            <a:endParaRPr lang="en-US" sz="2000" smtClean="0"/>
          </a:p>
          <a:p>
            <a:pPr marL="0" indent="0">
              <a:buNone/>
            </a:pPr>
            <a:endParaRPr lang="en-US" sz="2000" smtClean="0"/>
          </a:p>
          <a:p>
            <a:r>
              <a:rPr lang="en-US" sz="2000" smtClean="0"/>
              <a:t>Entity configuration specifies keyfilters for typekey</a:t>
            </a:r>
          </a:p>
          <a:p>
            <a:endParaRPr lang="en-US" sz="2000"/>
          </a:p>
        </p:txBody>
      </p:sp>
      <p:sp>
        <p:nvSpPr>
          <p:cNvPr id="9" name="Subtitle 8"/>
          <p:cNvSpPr>
            <a:spLocks noGrp="1"/>
          </p:cNvSpPr>
          <p:nvPr>
            <p:ph type="subTitle" idx="11"/>
          </p:nvPr>
        </p:nvSpPr>
        <p:spPr/>
        <p:txBody>
          <a:bodyPr/>
          <a:lstStyle/>
          <a:p>
            <a:r>
              <a:rPr lang="en-US" smtClean="0"/>
              <a:t>Static filter: typefilter</a:t>
            </a:r>
          </a:p>
        </p:txBody>
      </p:sp>
      <p:sp>
        <p:nvSpPr>
          <p:cNvPr id="10" name="Text Placeholder 9"/>
          <p:cNvSpPr>
            <a:spLocks noGrp="1"/>
          </p:cNvSpPr>
          <p:nvPr>
            <p:ph type="body" sz="quarter" idx="12"/>
          </p:nvPr>
        </p:nvSpPr>
        <p:spPr/>
        <p:txBody>
          <a:bodyPr/>
          <a:lstStyle/>
          <a:p>
            <a:r>
              <a:rPr lang="en-US" smtClean="0"/>
              <a:t>Dynamic filter: category</a:t>
            </a:r>
            <a:endParaRPr lang="en-US"/>
          </a:p>
        </p:txBody>
      </p:sp>
      <p:sp>
        <p:nvSpPr>
          <p:cNvPr id="11" name="Text Placeholder 10"/>
          <p:cNvSpPr>
            <a:spLocks noGrp="1"/>
          </p:cNvSpPr>
          <p:nvPr>
            <p:ph type="body" sz="quarter" idx="13"/>
          </p:nvPr>
        </p:nvSpPr>
        <p:spPr/>
        <p:txBody>
          <a:bodyPr/>
          <a:lstStyle/>
          <a:p>
            <a:r>
              <a:rPr lang="en-US" smtClean="0"/>
              <a:t>Dynamic filter: categorylist</a:t>
            </a:r>
            <a:endParaRPr lang="en-US"/>
          </a:p>
        </p:txBody>
      </p:sp>
    </p:spTree>
    <p:extLst>
      <p:ext uri="{BB962C8B-B14F-4D97-AF65-F5344CB8AC3E}">
        <p14:creationId xmlns:p14="http://schemas.microsoft.com/office/powerpoint/2010/main" val="24090460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Category filter</a:t>
            </a:r>
            <a:endParaRPr lang="en-US"/>
          </a:p>
        </p:txBody>
      </p:sp>
      <p:sp>
        <p:nvSpPr>
          <p:cNvPr id="5" name="Content Placeholder 4"/>
          <p:cNvSpPr>
            <a:spLocks noGrp="1"/>
          </p:cNvSpPr>
          <p:nvPr>
            <p:ph sz="half" idx="1"/>
          </p:nvPr>
        </p:nvSpPr>
        <p:spPr>
          <a:xfrm>
            <a:off x="457200" y="3505200"/>
            <a:ext cx="3871436" cy="2884490"/>
          </a:xfrm>
        </p:spPr>
        <p:txBody>
          <a:bodyPr/>
          <a:lstStyle/>
          <a:p>
            <a:r>
              <a:rPr lang="en-US" smtClean="0"/>
              <a:t>A category filter </a:t>
            </a:r>
            <a:r>
              <a:rPr lang="en-US"/>
              <a:t>a</a:t>
            </a:r>
            <a:r>
              <a:rPr lang="en-US" smtClean="0"/>
              <a:t>ssociate </a:t>
            </a:r>
            <a:r>
              <a:rPr lang="en-US"/>
              <a:t>one or more typecodes on a parent typelist with one or more typecodes on a child typelist</a:t>
            </a:r>
          </a:p>
          <a:p>
            <a:pPr lvl="1"/>
            <a:r>
              <a:rPr lang="en-US"/>
              <a:t>Incoming Categories tab in parent typelist shows child typecodes</a:t>
            </a:r>
          </a:p>
          <a:p>
            <a:endParaRPr lang="en-US"/>
          </a:p>
        </p:txBody>
      </p:sp>
      <p:pic>
        <p:nvPicPr>
          <p:cNvPr id="6"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4572000" y="4246009"/>
            <a:ext cx="4215222" cy="504352"/>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5303275" y="1905000"/>
            <a:ext cx="2944416" cy="609600"/>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9" idx="3"/>
            <a:endCxn id="8" idx="3"/>
          </p:cNvCxnSpPr>
          <p:nvPr/>
        </p:nvCxnSpPr>
        <p:spPr bwMode="auto">
          <a:xfrm>
            <a:off x="8247691" y="2209800"/>
            <a:ext cx="539531" cy="2288385"/>
          </a:xfrm>
          <a:prstGeom prst="bentConnector3">
            <a:avLst>
              <a:gd name="adj1" fmla="val 14237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6e634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17" y="918775"/>
            <a:ext cx="8176283" cy="26498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Categorylist</a:t>
            </a:r>
            <a:r>
              <a:rPr lang="en-US"/>
              <a:t> </a:t>
            </a:r>
            <a:r>
              <a:rPr lang="en-US" smtClean="0"/>
              <a:t>filter</a:t>
            </a:r>
            <a:endParaRPr lang="en-US"/>
          </a:p>
        </p:txBody>
      </p:sp>
      <p:sp>
        <p:nvSpPr>
          <p:cNvPr id="6" name="Content Placeholder 5"/>
          <p:cNvSpPr>
            <a:spLocks noGrp="1"/>
          </p:cNvSpPr>
          <p:nvPr>
            <p:ph idx="1"/>
          </p:nvPr>
        </p:nvSpPr>
        <p:spPr>
          <a:xfrm>
            <a:off x="519113" y="3733800"/>
            <a:ext cx="8318500" cy="2667000"/>
          </a:xfrm>
        </p:spPr>
        <p:txBody>
          <a:bodyPr/>
          <a:lstStyle/>
          <a:p>
            <a:r>
              <a:rPr lang="en-US" smtClean="0"/>
              <a:t>A categorylist filter Associate </a:t>
            </a:r>
            <a:r>
              <a:rPr lang="en-US"/>
              <a:t>all the typecodes on a parent typelist with one or more typecodes on a child </a:t>
            </a:r>
            <a:r>
              <a:rPr lang="en-US" smtClean="0"/>
              <a:t>typelist</a:t>
            </a:r>
          </a:p>
          <a:p>
            <a:r>
              <a:rPr lang="en-US" smtClean="0"/>
              <a:t>Example:</a:t>
            </a:r>
          </a:p>
          <a:p>
            <a:pPr lvl="1"/>
            <a:r>
              <a:rPr lang="en-US" smtClean="0"/>
              <a:t>Unspecified typecode is associated with all typecodes in the parent typelist</a:t>
            </a:r>
          </a:p>
        </p:txBody>
      </p:sp>
      <p:sp>
        <p:nvSpPr>
          <p:cNvPr id="8" name="Rounded Rectangle 7"/>
          <p:cNvSpPr/>
          <p:nvPr/>
        </p:nvSpPr>
        <p:spPr bwMode="auto">
          <a:xfrm>
            <a:off x="510516" y="2314904"/>
            <a:ext cx="5433083" cy="276606"/>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249086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typekey keyfilters</a:t>
            </a:r>
            <a:endParaRPr lang="en-US"/>
          </a:p>
        </p:txBody>
      </p:sp>
      <p:sp>
        <p:nvSpPr>
          <p:cNvPr id="3" name="Content Placeholder 2"/>
          <p:cNvSpPr>
            <a:spLocks noGrp="1"/>
          </p:cNvSpPr>
          <p:nvPr>
            <p:ph idx="1"/>
          </p:nvPr>
        </p:nvSpPr>
        <p:spPr>
          <a:xfrm>
            <a:off x="519113" y="4495800"/>
            <a:ext cx="8318500" cy="1905000"/>
          </a:xfrm>
        </p:spPr>
        <p:txBody>
          <a:bodyPr/>
          <a:lstStyle/>
          <a:p>
            <a:r>
              <a:rPr lang="en-US" smtClean="0"/>
              <a:t>Keyfilter specifies the parent typekey that filters the child typekey values</a:t>
            </a:r>
          </a:p>
          <a:p>
            <a:r>
              <a:rPr lang="en-US" smtClean="0"/>
              <a:t>Typelist configurations for filters determine the typekey values</a:t>
            </a:r>
          </a:p>
        </p:txBody>
      </p:sp>
      <p:pic>
        <p:nvPicPr>
          <p:cNvPr id="4100" name="Picture 4" descr="C:\Users\sluersen\AppData\Local\Temp\SNAGHTML6f4e9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16" y="914399"/>
            <a:ext cx="8308383" cy="34192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33400" y="3505200"/>
            <a:ext cx="5079493" cy="341439"/>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674843" y="2133600"/>
            <a:ext cx="3109265"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462674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Typefilter review</a:t>
            </a:r>
          </a:p>
          <a:p>
            <a:r>
              <a:rPr lang="en-US" smtClean="0"/>
              <a:t>Dependent drop-down lists and keyfilters</a:t>
            </a:r>
          </a:p>
          <a:p>
            <a:r>
              <a:rPr lang="en-US">
                <a:solidFill>
                  <a:schemeClr val="bg1"/>
                </a:solidFill>
              </a:rPr>
              <a:t>Configuring dependent drop-down lists</a:t>
            </a:r>
          </a:p>
        </p:txBody>
      </p:sp>
    </p:spTree>
    <p:extLst>
      <p:ext uri="{BB962C8B-B14F-4D97-AF65-F5344CB8AC3E}">
        <p14:creationId xmlns:p14="http://schemas.microsoft.com/office/powerpoint/2010/main" val="358134885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Dependent drop-down list configuration</a:t>
            </a:r>
            <a:br>
              <a:rPr lang="en-US" smtClean="0"/>
            </a:br>
            <a:r>
              <a:rPr lang="en-US" sz="2800" smtClean="0"/>
              <a:t>Example</a:t>
            </a:r>
            <a:endParaRPr lang="en-US" sz="2800"/>
          </a:p>
        </p:txBody>
      </p:sp>
      <p:sp>
        <p:nvSpPr>
          <p:cNvPr id="41" name="Content Placeholder 40"/>
          <p:cNvSpPr>
            <a:spLocks noGrp="1"/>
          </p:cNvSpPr>
          <p:nvPr>
            <p:ph sz="half" idx="2"/>
          </p:nvPr>
        </p:nvSpPr>
        <p:spPr/>
        <p:txBody>
          <a:bodyPr/>
          <a:lstStyle/>
          <a:p>
            <a:r>
              <a:rPr lang="en-US" smtClean="0"/>
              <a:t>Typekey keyfilters specify the dependency relationship</a:t>
            </a:r>
          </a:p>
          <a:p>
            <a:r>
              <a:rPr lang="en-US" smtClean="0"/>
              <a:t>Typelist category and categorylist filters specify the filtering</a:t>
            </a:r>
          </a:p>
          <a:p>
            <a:r>
              <a:rPr lang="en-US" smtClean="0"/>
              <a:t>Example</a:t>
            </a:r>
          </a:p>
          <a:p>
            <a:pPr lvl="1"/>
            <a:r>
              <a:rPr lang="en-US" smtClean="0"/>
              <a:t>Doctor Category filters Doctor Specialty</a:t>
            </a:r>
          </a:p>
          <a:p>
            <a:pPr lvl="1"/>
            <a:r>
              <a:rPr lang="en-US" smtClean="0"/>
              <a:t>Parent filters can share children typecode</a:t>
            </a:r>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 y="1339239"/>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034" y="1339239"/>
            <a:ext cx="1941428"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14" y="4019261"/>
            <a:ext cx="1941428" cy="155571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68" y="4019261"/>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3390996" y="3613761"/>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Specialty</a:t>
            </a:r>
          </a:p>
        </p:txBody>
      </p:sp>
      <p:sp>
        <p:nvSpPr>
          <p:cNvPr id="17" name="TextBox 16"/>
          <p:cNvSpPr txBox="1"/>
          <p:nvPr/>
        </p:nvSpPr>
        <p:spPr>
          <a:xfrm>
            <a:off x="533400" y="3613761"/>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Category</a:t>
            </a:r>
          </a:p>
        </p:txBody>
      </p:sp>
      <p:sp>
        <p:nvSpPr>
          <p:cNvPr id="18" name="TextBox 17"/>
          <p:cNvSpPr txBox="1"/>
          <p:nvPr/>
        </p:nvSpPr>
        <p:spPr>
          <a:xfrm>
            <a:off x="3352800" y="914400"/>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Specialty</a:t>
            </a:r>
          </a:p>
        </p:txBody>
      </p:sp>
      <p:sp>
        <p:nvSpPr>
          <p:cNvPr id="19" name="TextBox 18"/>
          <p:cNvSpPr txBox="1"/>
          <p:nvPr/>
        </p:nvSpPr>
        <p:spPr>
          <a:xfrm>
            <a:off x="495204" y="914400"/>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Category</a:t>
            </a:r>
          </a:p>
        </p:txBody>
      </p:sp>
      <p:sp>
        <p:nvSpPr>
          <p:cNvPr id="20" name="Rounded Rectangle 19"/>
          <p:cNvSpPr/>
          <p:nvPr/>
        </p:nvSpPr>
        <p:spPr bwMode="auto">
          <a:xfrm>
            <a:off x="578090" y="1638331"/>
            <a:ext cx="1601229"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1" name="Elbow Connector 20"/>
          <p:cNvCxnSpPr/>
          <p:nvPr/>
        </p:nvCxnSpPr>
        <p:spPr bwMode="auto">
          <a:xfrm rot="10800000">
            <a:off x="2255519" y="1784446"/>
            <a:ext cx="1371601" cy="581252"/>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3" name="Rounded Rectangle 32"/>
          <p:cNvSpPr/>
          <p:nvPr/>
        </p:nvSpPr>
        <p:spPr bwMode="auto">
          <a:xfrm>
            <a:off x="613224" y="5209960"/>
            <a:ext cx="1601229" cy="3650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4" name="Elbow Connector 33"/>
          <p:cNvCxnSpPr/>
          <p:nvPr/>
        </p:nvCxnSpPr>
        <p:spPr bwMode="auto">
          <a:xfrm rot="10800000" flipV="1">
            <a:off x="2290653" y="4900116"/>
            <a:ext cx="1366947" cy="492351"/>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5" name="Right Brace 34"/>
          <p:cNvSpPr/>
          <p:nvPr/>
        </p:nvSpPr>
        <p:spPr bwMode="auto">
          <a:xfrm flipH="1">
            <a:off x="3605723" y="4225258"/>
            <a:ext cx="336791" cy="1349718"/>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ight Brace 21"/>
          <p:cNvSpPr/>
          <p:nvPr/>
        </p:nvSpPr>
        <p:spPr bwMode="auto">
          <a:xfrm flipH="1">
            <a:off x="3575243" y="1527873"/>
            <a:ext cx="336791" cy="1675651"/>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869738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Step 1: Create dependent drop-down lists</a:t>
            </a:r>
            <a:endParaRPr lang="en-US"/>
          </a:p>
        </p:txBody>
      </p:sp>
      <p:sp>
        <p:nvSpPr>
          <p:cNvPr id="10" name="Content Placeholder 9"/>
          <p:cNvSpPr>
            <a:spLocks noGrp="1"/>
          </p:cNvSpPr>
          <p:nvPr>
            <p:ph idx="1"/>
          </p:nvPr>
        </p:nvSpPr>
        <p:spPr/>
        <p:txBody>
          <a:bodyPr/>
          <a:lstStyle/>
          <a:p>
            <a:pPr marL="457200" indent="-457200">
              <a:buFont typeface="+mj-lt"/>
              <a:buAutoNum type="arabicPeriod"/>
            </a:pPr>
            <a:r>
              <a:rPr lang="en-US" smtClean="0"/>
              <a:t>Add category filter and/or categorylist filter to child typelist</a:t>
            </a:r>
          </a:p>
          <a:p>
            <a:pPr marL="457200" indent="-457200">
              <a:buFont typeface="+mj-lt"/>
              <a:buAutoNum type="arabicPeriod"/>
            </a:pPr>
            <a:r>
              <a:rPr lang="en-US" smtClean="0"/>
              <a:t>Configure typekey keyfilter</a:t>
            </a:r>
          </a:p>
          <a:p>
            <a:pPr marL="457200" indent="-457200">
              <a:buFont typeface="+mj-lt"/>
              <a:buAutoNum type="arabicPeriod"/>
            </a:pPr>
            <a:r>
              <a:rPr lang="en-US" smtClean="0"/>
              <a:t>Add input widgets to PCF</a:t>
            </a:r>
          </a:p>
          <a:p>
            <a:pPr marL="457200" indent="-457200">
              <a:buFont typeface="+mj-lt"/>
              <a:buAutoNum type="arabicPeriod"/>
            </a:pPr>
            <a:r>
              <a:rPr lang="en-US" smtClean="0"/>
              <a:t>Deploy your changes</a:t>
            </a:r>
          </a:p>
        </p:txBody>
      </p:sp>
    </p:spTree>
    <p:extLst>
      <p:ext uri="{BB962C8B-B14F-4D97-AF65-F5344CB8AC3E}">
        <p14:creationId xmlns:p14="http://schemas.microsoft.com/office/powerpoint/2010/main" val="42272215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2ff0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84" y="3168700"/>
            <a:ext cx="2371428" cy="248571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C:\Users\sluersen\AppData\Local\Temp\SNAGHTML6e8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1997276"/>
            <a:ext cx="2666999" cy="41749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mtClean="0"/>
              <a:t>Step 1: Add a category filter</a:t>
            </a:r>
            <a:endParaRPr lang="en-US"/>
          </a:p>
        </p:txBody>
      </p:sp>
      <p:sp>
        <p:nvSpPr>
          <p:cNvPr id="10" name="Content Placeholder 9"/>
          <p:cNvSpPr>
            <a:spLocks noGrp="1"/>
          </p:cNvSpPr>
          <p:nvPr>
            <p:ph sz="half" idx="1"/>
          </p:nvPr>
        </p:nvSpPr>
        <p:spPr/>
        <p:txBody>
          <a:bodyPr/>
          <a:lstStyle/>
          <a:p>
            <a:pPr marL="457200" indent="-457200">
              <a:buFont typeface="+mj-lt"/>
              <a:buAutoNum type="arabicPeriod"/>
            </a:pPr>
            <a:r>
              <a:rPr lang="en-US" smtClean="0"/>
              <a:t>Open child typelist</a:t>
            </a:r>
          </a:p>
          <a:p>
            <a:pPr marL="457200" indent="-457200">
              <a:buFont typeface="+mj-lt"/>
              <a:buAutoNum type="arabicPeriod"/>
            </a:pPr>
            <a:r>
              <a:rPr lang="en-US" smtClean="0"/>
              <a:t>In editor menu bar, select Add categories…</a:t>
            </a:r>
          </a:p>
          <a:p>
            <a:endParaRPr lang="en-US"/>
          </a:p>
        </p:txBody>
      </p:sp>
      <p:sp>
        <p:nvSpPr>
          <p:cNvPr id="13" name="Content Placeholder 12"/>
          <p:cNvSpPr>
            <a:spLocks noGrp="1"/>
          </p:cNvSpPr>
          <p:nvPr>
            <p:ph sz="half" idx="10"/>
          </p:nvPr>
        </p:nvSpPr>
        <p:spPr/>
        <p:txBody>
          <a:bodyPr/>
          <a:lstStyle/>
          <a:p>
            <a:pPr marL="457200" indent="-457200">
              <a:buFont typeface="+mj-lt"/>
              <a:buAutoNum type="arabicPeriod" startAt="3"/>
            </a:pPr>
            <a:r>
              <a:rPr lang="en-US" smtClean="0"/>
              <a:t>Select category typecodes</a:t>
            </a:r>
            <a:endParaRPr lang="en-US"/>
          </a:p>
        </p:txBody>
      </p:sp>
      <p:sp>
        <p:nvSpPr>
          <p:cNvPr id="12" name="Content Placeholder 11"/>
          <p:cNvSpPr>
            <a:spLocks noGrp="1"/>
          </p:cNvSpPr>
          <p:nvPr>
            <p:ph sz="half" idx="2"/>
          </p:nvPr>
        </p:nvSpPr>
        <p:spPr>
          <a:xfrm>
            <a:off x="6400800" y="914399"/>
            <a:ext cx="2743200" cy="5486400"/>
          </a:xfrm>
        </p:spPr>
        <p:txBody>
          <a:bodyPr/>
          <a:lstStyle/>
          <a:p>
            <a:pPr marL="457200" indent="-457200">
              <a:buFont typeface="+mj-lt"/>
              <a:buAutoNum type="arabicPeriod" startAt="4"/>
            </a:pPr>
            <a:r>
              <a:rPr lang="en-US" smtClean="0"/>
              <a:t>Select parent typelist</a:t>
            </a:r>
          </a:p>
          <a:p>
            <a:pPr marL="457200" indent="-457200">
              <a:buFont typeface="+mj-lt"/>
              <a:buAutoNum type="arabicPeriod" startAt="4"/>
            </a:pPr>
            <a:r>
              <a:rPr lang="en-US" smtClean="0"/>
              <a:t>Select typecode category</a:t>
            </a:r>
          </a:p>
          <a:p>
            <a:pPr marL="457200" indent="-457200">
              <a:buFont typeface="+mj-lt"/>
              <a:buAutoNum type="arabicPeriod" startAt="4"/>
            </a:pPr>
            <a:r>
              <a:rPr lang="en-US" smtClean="0"/>
              <a:t>Click Finish</a:t>
            </a:r>
            <a:endParaRPr lang="en-US"/>
          </a:p>
        </p:txBody>
      </p:sp>
      <p:sp>
        <p:nvSpPr>
          <p:cNvPr id="23" name="Rounded Rectangle 22"/>
          <p:cNvSpPr/>
          <p:nvPr/>
        </p:nvSpPr>
        <p:spPr bwMode="auto">
          <a:xfrm>
            <a:off x="6479810" y="4425136"/>
            <a:ext cx="2178212" cy="9795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8" name="Picture 6" descr="C:\Users\sluersen\AppData\Local\Temp\SNAGHTML7131e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741" y="3968134"/>
            <a:ext cx="4205714" cy="245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Down Arrow 13"/>
          <p:cNvSpPr/>
          <p:nvPr/>
        </p:nvSpPr>
        <p:spPr bwMode="auto">
          <a:xfrm rot="16200000">
            <a:off x="4579221" y="5781828"/>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240132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Add a categorylist filter</a:t>
            </a:r>
            <a:endParaRPr lang="en-US"/>
          </a:p>
        </p:txBody>
      </p:sp>
      <p:sp>
        <p:nvSpPr>
          <p:cNvPr id="3" name="Content Placeholder 2"/>
          <p:cNvSpPr>
            <a:spLocks noGrp="1"/>
          </p:cNvSpPr>
          <p:nvPr>
            <p:ph sz="half" idx="1"/>
          </p:nvPr>
        </p:nvSpPr>
        <p:spPr/>
        <p:txBody>
          <a:bodyPr/>
          <a:lstStyle/>
          <a:p>
            <a:pPr marL="457200" indent="-457200">
              <a:buFont typeface="+mj-lt"/>
              <a:buAutoNum type="arabicPeriod"/>
            </a:pPr>
            <a:r>
              <a:rPr lang="en-US" smtClean="0"/>
              <a:t>Open child typelist</a:t>
            </a:r>
          </a:p>
          <a:p>
            <a:pPr marL="457200" indent="-457200">
              <a:buFont typeface="+mj-lt"/>
              <a:buAutoNum type="arabicPeriod"/>
            </a:pPr>
            <a:r>
              <a:rPr lang="en-US" smtClean="0"/>
              <a:t>Select typecode in child typelist</a:t>
            </a:r>
            <a:endParaRPr lang="en-US"/>
          </a:p>
        </p:txBody>
      </p:sp>
      <p:sp>
        <p:nvSpPr>
          <p:cNvPr id="5" name="Content Placeholder 4"/>
          <p:cNvSpPr>
            <a:spLocks noGrp="1"/>
          </p:cNvSpPr>
          <p:nvPr>
            <p:ph sz="half" idx="10"/>
          </p:nvPr>
        </p:nvSpPr>
        <p:spPr/>
        <p:txBody>
          <a:bodyPr/>
          <a:lstStyle/>
          <a:p>
            <a:pPr marL="457200" indent="-457200">
              <a:buFont typeface="+mj-lt"/>
              <a:buAutoNum type="arabicPeriod" startAt="3"/>
            </a:pPr>
            <a:r>
              <a:rPr lang="en-US" smtClean="0"/>
              <a:t>Open context menu</a:t>
            </a:r>
          </a:p>
          <a:p>
            <a:pPr marL="457200" indent="-457200">
              <a:buFont typeface="+mj-lt"/>
              <a:buAutoNum type="arabicPeriod" startAt="3"/>
            </a:pPr>
            <a:r>
              <a:rPr lang="en-US" smtClean="0"/>
              <a:t>Select Add new…</a:t>
            </a:r>
          </a:p>
          <a:p>
            <a:pPr marL="457200" indent="-457200">
              <a:buFont typeface="+mj-lt"/>
              <a:buAutoNum type="arabicPeriod" startAt="3"/>
            </a:pPr>
            <a:r>
              <a:rPr lang="en-US" smtClean="0"/>
              <a:t>Select categorylist</a:t>
            </a:r>
            <a:endParaRPr lang="en-US"/>
          </a:p>
        </p:txBody>
      </p:sp>
      <p:sp>
        <p:nvSpPr>
          <p:cNvPr id="4" name="Content Placeholder 3"/>
          <p:cNvSpPr>
            <a:spLocks noGrp="1"/>
          </p:cNvSpPr>
          <p:nvPr>
            <p:ph sz="half" idx="2"/>
          </p:nvPr>
        </p:nvSpPr>
        <p:spPr/>
        <p:txBody>
          <a:bodyPr/>
          <a:lstStyle/>
          <a:p>
            <a:pPr marL="457200" indent="-457200">
              <a:buFont typeface="+mj-lt"/>
              <a:buAutoNum type="arabicPeriod" startAt="6"/>
            </a:pPr>
            <a:r>
              <a:rPr lang="en-US" smtClean="0"/>
              <a:t>Select parent typelist in attribute pane</a:t>
            </a:r>
            <a:endParaRPr lang="en-US"/>
          </a:p>
        </p:txBody>
      </p:sp>
      <p:pic>
        <p:nvPicPr>
          <p:cNvPr id="5126" name="Picture 6" descr="C:\Users\sluersen\AppData\Local\Temp\SNAGHTML1547a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2642858" cy="141666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4" name="Picture 4" descr="C:\Users\sluersen\AppData\Local\Temp\SNAGHTML14f1f5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552" y="3803105"/>
            <a:ext cx="3369048" cy="198809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599" y="2133600"/>
            <a:ext cx="2380953" cy="15238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9736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smtClean="0"/>
              <a:t>Step 2</a:t>
            </a:r>
            <a:r>
              <a:rPr lang="en-US"/>
              <a:t>: Configure </a:t>
            </a:r>
            <a:r>
              <a:rPr lang="en-US" smtClean="0"/>
              <a:t>entity typekey </a:t>
            </a:r>
            <a:r>
              <a:rPr lang="en-US"/>
              <a:t>keyfilter</a:t>
            </a:r>
          </a:p>
        </p:txBody>
      </p:sp>
      <p:sp>
        <p:nvSpPr>
          <p:cNvPr id="3" name="Content Placeholder 2"/>
          <p:cNvSpPr>
            <a:spLocks noGrp="1"/>
          </p:cNvSpPr>
          <p:nvPr>
            <p:ph sz="half" idx="1"/>
          </p:nvPr>
        </p:nvSpPr>
        <p:spPr/>
        <p:txBody>
          <a:bodyPr/>
          <a:lstStyle/>
          <a:p>
            <a:pPr marL="457200" indent="-457200">
              <a:buFont typeface="+mj-lt"/>
              <a:buAutoNum type="arabicPeriod"/>
            </a:pPr>
            <a:r>
              <a:rPr lang="en-US"/>
              <a:t>Open </a:t>
            </a:r>
            <a:r>
              <a:rPr lang="en-US" smtClean="0"/>
              <a:t>the entity</a:t>
            </a:r>
          </a:p>
          <a:p>
            <a:pPr marL="457200" indent="-457200">
              <a:buFont typeface="+mj-lt"/>
              <a:buAutoNum type="arabicPeriod"/>
            </a:pPr>
            <a:r>
              <a:rPr lang="en-US" smtClean="0"/>
              <a:t>Select the typekey for the child typelist</a:t>
            </a:r>
          </a:p>
        </p:txBody>
      </p:sp>
      <p:sp>
        <p:nvSpPr>
          <p:cNvPr id="5" name="Content Placeholder 4"/>
          <p:cNvSpPr>
            <a:spLocks noGrp="1"/>
          </p:cNvSpPr>
          <p:nvPr>
            <p:ph sz="half" idx="10"/>
          </p:nvPr>
        </p:nvSpPr>
        <p:spPr/>
        <p:txBody>
          <a:bodyPr/>
          <a:lstStyle/>
          <a:p>
            <a:pPr marL="457200" indent="-457200">
              <a:buFont typeface="+mj-lt"/>
              <a:buAutoNum type="arabicPeriod" startAt="3"/>
            </a:pPr>
            <a:r>
              <a:rPr lang="en-US"/>
              <a:t>In editor menu bar, select </a:t>
            </a:r>
            <a:r>
              <a:rPr lang="en-US" smtClean="0"/>
              <a:t>keyfilters, then select keyfilter</a:t>
            </a:r>
            <a:endParaRPr lang="en-US"/>
          </a:p>
          <a:p>
            <a:endParaRPr lang="en-US"/>
          </a:p>
        </p:txBody>
      </p:sp>
      <p:sp>
        <p:nvSpPr>
          <p:cNvPr id="4" name="Content Placeholder 3"/>
          <p:cNvSpPr>
            <a:spLocks noGrp="1"/>
          </p:cNvSpPr>
          <p:nvPr>
            <p:ph sz="half" idx="2"/>
          </p:nvPr>
        </p:nvSpPr>
        <p:spPr>
          <a:xfrm>
            <a:off x="6324600" y="914399"/>
            <a:ext cx="2499360" cy="5486400"/>
          </a:xfrm>
        </p:spPr>
        <p:txBody>
          <a:bodyPr/>
          <a:lstStyle/>
          <a:p>
            <a:r>
              <a:rPr lang="en-US"/>
              <a:t>Select parent </a:t>
            </a:r>
            <a:r>
              <a:rPr lang="en-US" smtClean="0"/>
              <a:t>typekey </a:t>
            </a:r>
            <a:r>
              <a:rPr lang="en-US"/>
              <a:t>in attribute pane</a:t>
            </a:r>
          </a:p>
          <a:p>
            <a:endParaRPr lang="en-US"/>
          </a:p>
        </p:txBody>
      </p:sp>
      <p:pic>
        <p:nvPicPr>
          <p:cNvPr id="1030" name="Picture 6" descr="C:\Users\sluersen\AppData\Local\Temp\SNAGHTML62381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36361"/>
            <a:ext cx="2107143" cy="21547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C:\Users\sluersen\AppData\Local\Temp\SNAGHTML62d69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799" y="2836361"/>
            <a:ext cx="2107143" cy="150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7" name="Picture 13" descr="C:\Users\sluersen\AppData\Local\Temp\SNAGHTML638106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025542"/>
            <a:ext cx="2178571" cy="23452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0134" y="2836361"/>
            <a:ext cx="2166666" cy="20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9574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smtClean="0"/>
              <a:t>Describe the behavior of dependent drop-down lists</a:t>
            </a:r>
          </a:p>
          <a:p>
            <a:pPr lvl="1"/>
            <a:r>
              <a:rPr lang="en-US" smtClean="0"/>
              <a:t>Distinguish between a typefilter and keyfilter</a:t>
            </a:r>
          </a:p>
          <a:p>
            <a:pPr lvl="1"/>
            <a:r>
              <a:rPr lang="en-US" smtClean="0"/>
              <a:t>Differentiate between a category filter and a categorylist filter</a:t>
            </a:r>
          </a:p>
          <a:p>
            <a:pPr lvl="1"/>
            <a:r>
              <a:rPr lang="en-US"/>
              <a:t>Recall the data model configurations required for creating dependent drop-down lists</a:t>
            </a:r>
          </a:p>
          <a:p>
            <a:pPr lvl="1"/>
            <a:endParaRPr lang="en-US"/>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Add TypeKey input widgets</a:t>
            </a:r>
          </a:p>
        </p:txBody>
      </p:sp>
      <p:sp>
        <p:nvSpPr>
          <p:cNvPr id="3" name="Content Placeholder 2"/>
          <p:cNvSpPr>
            <a:spLocks noGrp="1"/>
          </p:cNvSpPr>
          <p:nvPr>
            <p:ph sz="half" idx="1"/>
          </p:nvPr>
        </p:nvSpPr>
        <p:spPr/>
        <p:txBody>
          <a:bodyPr/>
          <a:lstStyle/>
          <a:p>
            <a:r>
              <a:rPr lang="en-US" smtClean="0"/>
              <a:t>Use TypeKey Input </a:t>
            </a:r>
          </a:p>
          <a:p>
            <a:pPr lvl="1"/>
            <a:r>
              <a:rPr lang="en-US" smtClean="0"/>
              <a:t>Renders drop-down  list</a:t>
            </a:r>
          </a:p>
          <a:p>
            <a:pPr lvl="1"/>
            <a:r>
              <a:rPr lang="en-US" smtClean="0"/>
              <a:t>Has more configurable  </a:t>
            </a:r>
            <a:r>
              <a:rPr lang="en-US"/>
              <a:t>properties </a:t>
            </a:r>
            <a:r>
              <a:rPr lang="en-US" smtClean="0"/>
              <a:t>and better performing than input widget</a:t>
            </a:r>
          </a:p>
          <a:p>
            <a:pPr lvl="1"/>
            <a:r>
              <a:rPr lang="en-US" smtClean="0"/>
              <a:t>Automatically configures behavior for </a:t>
            </a:r>
            <a:br>
              <a:rPr lang="en-US" smtClean="0"/>
            </a:br>
            <a:r>
              <a:rPr lang="en-US" smtClean="0"/>
              <a:t>dependent drop-down lists</a:t>
            </a:r>
          </a:p>
          <a:p>
            <a:r>
              <a:rPr lang="en-US" smtClean="0"/>
              <a:t>Configure widget properties</a:t>
            </a:r>
          </a:p>
          <a:p>
            <a:pPr lvl="1"/>
            <a:r>
              <a:rPr lang="en-US" smtClean="0"/>
              <a:t>editable, id, label, value, visible</a:t>
            </a:r>
          </a:p>
          <a:p>
            <a:r>
              <a:rPr lang="en-US" smtClean="0"/>
              <a:t>Widgets for dependent </a:t>
            </a:r>
            <a:br>
              <a:rPr lang="en-US" smtClean="0"/>
            </a:br>
            <a:r>
              <a:rPr lang="en-US" smtClean="0"/>
              <a:t>drop-down lists need </a:t>
            </a:r>
            <a:br>
              <a:rPr lang="en-US" smtClean="0"/>
            </a:br>
            <a:r>
              <a:rPr lang="en-US" smtClean="0"/>
              <a:t>to render in </a:t>
            </a:r>
            <a:br>
              <a:rPr lang="en-US" smtClean="0"/>
            </a:br>
            <a:r>
              <a:rPr lang="en-US" smtClean="0"/>
              <a:t>the </a:t>
            </a:r>
            <a:r>
              <a:rPr lang="en-US"/>
              <a:t>same </a:t>
            </a:r>
            <a:r>
              <a:rPr lang="en-US" smtClean="0"/>
              <a:t>screen</a:t>
            </a:r>
          </a:p>
          <a:p>
            <a:pPr lvl="1"/>
            <a:r>
              <a:rPr lang="en-US" smtClean="0"/>
              <a:t>Widget do NOT need to be </a:t>
            </a:r>
            <a:br>
              <a:rPr lang="en-US" smtClean="0"/>
            </a:br>
            <a:r>
              <a:rPr lang="en-US" smtClean="0"/>
              <a:t>in the same PCF file</a:t>
            </a:r>
          </a:p>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474" y="911288"/>
            <a:ext cx="3001906" cy="268190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342" y="4648200"/>
            <a:ext cx="4122858" cy="16590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1790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Step 4: Deploy your changes</a:t>
            </a:r>
            <a:endParaRPr lang="en-US"/>
          </a:p>
        </p:txBody>
      </p:sp>
      <p:sp>
        <p:nvSpPr>
          <p:cNvPr id="6" name="Subtitle 5"/>
          <p:cNvSpPr>
            <a:spLocks noGrp="1"/>
          </p:cNvSpPr>
          <p:nvPr>
            <p:ph type="subTitle" idx="10"/>
          </p:nvPr>
        </p:nvSpPr>
        <p:spPr/>
        <p:txBody>
          <a:bodyPr/>
          <a:lstStyle/>
          <a:p>
            <a:r>
              <a:rPr lang="en-US" smtClean="0"/>
              <a:t>Restart Server</a:t>
            </a:r>
            <a:endParaRPr lang="en-US"/>
          </a:p>
        </p:txBody>
      </p:sp>
      <p:sp>
        <p:nvSpPr>
          <p:cNvPr id="7" name="Text Placeholder 6"/>
          <p:cNvSpPr>
            <a:spLocks noGrp="1"/>
          </p:cNvSpPr>
          <p:nvPr>
            <p:ph type="body" sz="quarter" idx="11"/>
          </p:nvPr>
        </p:nvSpPr>
        <p:spPr/>
        <p:txBody>
          <a:bodyPr/>
          <a:lstStyle/>
          <a:p>
            <a:r>
              <a:rPr lang="en-US" smtClean="0"/>
              <a:t>Reload PCFs </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smtClean="0"/>
              <a:t>ALT+SHIFT+L</a:t>
            </a:r>
          </a:p>
          <a:p>
            <a:pPr lvl="1"/>
            <a:r>
              <a:rPr lang="en-US"/>
              <a:t>Internal debug </a:t>
            </a:r>
            <a:r>
              <a:rPr lang="en-US" smtClean="0"/>
              <a:t>tools enabled</a:t>
            </a:r>
            <a:endParaRPr lang="en-US"/>
          </a:p>
          <a:p>
            <a:pPr algn="just"/>
            <a:r>
              <a:rPr lang="en-US" smtClean="0"/>
              <a:t>Internal Tools</a:t>
            </a:r>
          </a:p>
          <a:p>
            <a:pPr lvl="1" algn="just"/>
            <a:r>
              <a:rPr lang="en-US" smtClean="0"/>
              <a:t>Reload </a:t>
            </a:r>
            <a:r>
              <a:rPr lang="en-US" smtClean="0">
                <a:sym typeface="Wingdings"/>
              </a:rPr>
              <a:t></a:t>
            </a:r>
            <a:r>
              <a:rPr lang="en-US"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smtClean="0"/>
              <a:t>Entity</a:t>
            </a:r>
          </a:p>
          <a:p>
            <a:r>
              <a:rPr lang="en-US" smtClean="0"/>
              <a:t>Typelist</a:t>
            </a:r>
          </a:p>
          <a:p>
            <a:r>
              <a:rPr lang="en-US" smtClean="0"/>
              <a:t>Also PCFs and</a:t>
            </a:r>
            <a:br>
              <a:rPr lang="en-US" smtClean="0"/>
            </a:br>
            <a:r>
              <a:rPr lang="en-US" smtClean="0"/>
              <a:t>Display Keys</a:t>
            </a:r>
            <a:endParaRPr lang="en-US"/>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smtClean="0">
                <a:solidFill>
                  <a:schemeClr val="bg1"/>
                </a:solidFill>
              </a:rPr>
              <a:t>Page Configuration File</a:t>
            </a:r>
            <a:endParaRPr lang="en-US" sz="1600" b="1">
              <a:solidFill>
                <a:schemeClr val="bg1"/>
              </a:solidFill>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247521"/>
            <a:ext cx="1241426" cy="584775"/>
          </a:xfrm>
          <a:prstGeom prst="rect">
            <a:avLst/>
          </a:prstGeom>
        </p:spPr>
        <p:txBody>
          <a:bodyPr wrap="square">
            <a:spAutoFit/>
          </a:bodyPr>
          <a:lstStyle/>
          <a:p>
            <a:pPr algn="ctr"/>
            <a:r>
              <a:rPr lang="en-US" sz="1600" b="1" smtClean="0">
                <a:solidFill>
                  <a:schemeClr val="bg1"/>
                </a:solidFill>
              </a:rPr>
              <a:t>Display Properties</a:t>
            </a:r>
            <a:endParaRPr lang="en-US" sz="1600" b="1">
              <a:solidFill>
                <a:schemeClr val="bg1"/>
              </a:solidFill>
            </a:endParaRPr>
          </a:p>
        </p:txBody>
      </p:sp>
      <p:sp>
        <p:nvSpPr>
          <p:cNvPr id="23" name="Rectangle 22"/>
          <p:cNvSpPr/>
          <p:nvPr/>
        </p:nvSpPr>
        <p:spPr>
          <a:xfrm>
            <a:off x="2286000" y="5247521"/>
            <a:ext cx="1193265" cy="584775"/>
          </a:xfrm>
          <a:prstGeom prst="rect">
            <a:avLst/>
          </a:prstGeom>
        </p:spPr>
        <p:txBody>
          <a:bodyPr wrap="square">
            <a:spAutoFit/>
          </a:bodyPr>
          <a:lstStyle/>
          <a:p>
            <a:pPr algn="ctr"/>
            <a:r>
              <a:rPr lang="en-US" sz="1600" b="1" smtClean="0">
                <a:solidFill>
                  <a:schemeClr val="bg1"/>
                </a:solidFill>
              </a:rPr>
              <a:t>Typelist </a:t>
            </a:r>
            <a:br>
              <a:rPr lang="en-US" sz="1600" b="1" smtClean="0">
                <a:solidFill>
                  <a:schemeClr val="bg1"/>
                </a:solidFill>
              </a:rPr>
            </a:br>
            <a:endParaRPr lang="en-US" sz="1600" b="1">
              <a:solidFill>
                <a:schemeClr val="bg1"/>
              </a:solidFill>
            </a:endParaRPr>
          </a:p>
        </p:txBody>
      </p:sp>
      <p:sp>
        <p:nvSpPr>
          <p:cNvPr id="25" name="Rectangle 24"/>
          <p:cNvSpPr/>
          <p:nvPr/>
        </p:nvSpPr>
        <p:spPr>
          <a:xfrm>
            <a:off x="743127" y="5247521"/>
            <a:ext cx="1237467" cy="338554"/>
          </a:xfrm>
          <a:prstGeom prst="rect">
            <a:avLst/>
          </a:prstGeom>
        </p:spPr>
        <p:txBody>
          <a:bodyPr wrap="square">
            <a:spAutoFit/>
          </a:bodyPr>
          <a:lstStyle/>
          <a:p>
            <a:pPr algn="ctr"/>
            <a:r>
              <a:rPr lang="en-US" sz="1600" b="1" smtClean="0">
                <a:solidFill>
                  <a:schemeClr val="bg1"/>
                </a:solidFill>
              </a:rPr>
              <a:t>Entity</a:t>
            </a:r>
            <a:endParaRPr lang="en-US" sz="1600" b="1">
              <a:solidFill>
                <a:schemeClr val="bg1"/>
              </a:solidFill>
            </a:endParaRP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27" y="3784073"/>
            <a:ext cx="1237467" cy="13263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795215"/>
            <a:ext cx="1193265" cy="1319761"/>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0853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Describe the behavior of dependent drop-down lists</a:t>
            </a:r>
          </a:p>
          <a:p>
            <a:pPr lvl="1"/>
            <a:r>
              <a:rPr lang="en-US"/>
              <a:t>Distinguish between a typefilter and keyfilter</a:t>
            </a:r>
          </a:p>
          <a:p>
            <a:pPr lvl="1"/>
            <a:r>
              <a:rPr lang="en-US"/>
              <a:t>Differentiate between a category filter and a </a:t>
            </a:r>
            <a:r>
              <a:rPr lang="en-US" smtClean="0"/>
              <a:t>categorylist filter</a:t>
            </a:r>
            <a:endParaRPr lang="en-US"/>
          </a:p>
          <a:p>
            <a:pPr lvl="1"/>
            <a:r>
              <a:rPr lang="en-US"/>
              <a:t>Recall the data model configurations required for creating dependent drop-down lists</a:t>
            </a:r>
          </a:p>
          <a:p>
            <a:endParaRPr lang="en-US"/>
          </a:p>
        </p:txBody>
      </p:sp>
    </p:spTree>
    <p:extLst>
      <p:ext uri="{BB962C8B-B14F-4D97-AF65-F5344CB8AC3E}">
        <p14:creationId xmlns:p14="http://schemas.microsoft.com/office/powerpoint/2010/main" val="13930249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is the difference between a </a:t>
            </a:r>
            <a:r>
              <a:rPr lang="en-US" smtClean="0"/>
              <a:t>category filter </a:t>
            </a:r>
            <a:r>
              <a:rPr lang="en-US"/>
              <a:t>and a </a:t>
            </a:r>
            <a:r>
              <a:rPr lang="en-US" smtClean="0"/>
              <a:t>categorylist</a:t>
            </a:r>
            <a:r>
              <a:rPr lang="en-US"/>
              <a:t> </a:t>
            </a:r>
            <a:r>
              <a:rPr lang="en-US" smtClean="0"/>
              <a:t>filter?</a:t>
            </a:r>
            <a:endParaRPr lang="en-US"/>
          </a:p>
          <a:p>
            <a:r>
              <a:rPr lang="en-US" smtClean="0"/>
              <a:t>What is the difference between a typefilter and a  </a:t>
            </a:r>
            <a:r>
              <a:rPr lang="en-US"/>
              <a:t>keyfilter?</a:t>
            </a:r>
          </a:p>
          <a:p>
            <a:r>
              <a:rPr lang="en-US" smtClean="0"/>
              <a:t>What PCF configuration are required for dependent drop-down lists?</a:t>
            </a:r>
            <a:endParaRPr lang="en-US"/>
          </a:p>
        </p:txBody>
      </p:sp>
    </p:spTree>
    <p:extLst>
      <p:ext uri="{BB962C8B-B14F-4D97-AF65-F5344CB8AC3E}">
        <p14:creationId xmlns:p14="http://schemas.microsoft.com/office/powerpoint/2010/main" val="2208916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solidFill>
                  <a:schemeClr val="bg1"/>
                </a:solidFill>
              </a:rPr>
              <a:t>Typefilter review</a:t>
            </a:r>
          </a:p>
          <a:p>
            <a:r>
              <a:rPr lang="en-US" smtClean="0"/>
              <a:t>Dependent drop-down lists and keyfilters</a:t>
            </a:r>
          </a:p>
          <a:p>
            <a:r>
              <a:rPr lang="en-US" smtClean="0"/>
              <a:t>Configuring dependent drop-down lists</a:t>
            </a:r>
            <a:endParaRPr lang="en-US"/>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Typekey fields</a:t>
            </a:r>
          </a:p>
        </p:txBody>
      </p:sp>
      <p:sp>
        <p:nvSpPr>
          <p:cNvPr id="4" name="Content Placeholder 3"/>
          <p:cNvSpPr>
            <a:spLocks noGrp="1"/>
          </p:cNvSpPr>
          <p:nvPr>
            <p:ph idx="1"/>
          </p:nvPr>
        </p:nvSpPr>
        <p:spPr/>
        <p:txBody>
          <a:bodyPr/>
          <a:lstStyle/>
          <a:p>
            <a:r>
              <a:rPr lang="en-US"/>
              <a:t>A </a:t>
            </a:r>
            <a:r>
              <a:rPr lang="en-US" b="1"/>
              <a:t>typekey field</a:t>
            </a:r>
            <a:r>
              <a:rPr lang="en-US"/>
              <a:t> is </a:t>
            </a:r>
            <a:r>
              <a:rPr lang="en-US" smtClean="0"/>
              <a:t>an entity defined field </a:t>
            </a:r>
            <a:r>
              <a:rPr lang="en-US"/>
              <a:t>associated with a specific typelist</a:t>
            </a:r>
          </a:p>
          <a:p>
            <a:r>
              <a:rPr lang="en-US" smtClean="0"/>
              <a:t>Referenced typelist contains typecodes whose values are the only possible value for the typekey field</a:t>
            </a:r>
            <a:endParaRPr lang="en-US"/>
          </a:p>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978337"/>
            <a:ext cx="2680358" cy="2501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635500" y="2895600"/>
            <a:ext cx="3581400" cy="3483548"/>
            <a:chOff x="4635500" y="2895600"/>
            <a:chExt cx="3581400" cy="348354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2"/>
            <p:cNvSpPr>
              <a:spLocks noChangeArrowheads="1"/>
            </p:cNvSpPr>
            <p:nvPr/>
          </p:nvSpPr>
          <p:spPr bwMode="auto">
            <a:xfrm>
              <a:off x="5289309" y="3379762"/>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b="1" u="sng">
                  <a:solidFill>
                    <a:schemeClr val="bg1"/>
                  </a:solidFill>
                </a:rPr>
                <a:t>BuildingType_Ext</a:t>
              </a:r>
              <a:r>
                <a:rPr lang="en-US">
                  <a:solidFill>
                    <a:schemeClr val="bg1"/>
                  </a:solidFill>
                </a:rPr>
                <a:t/>
              </a:r>
              <a:br>
                <a:rPr lang="en-US">
                  <a:solidFill>
                    <a:schemeClr val="bg1"/>
                  </a:solidFill>
                </a:rPr>
              </a:br>
              <a:r>
                <a:rPr lang="en-US" b="0">
                  <a:solidFill>
                    <a:schemeClr val="bg1"/>
                  </a:solidFill>
                </a:rPr>
                <a:t>Residential - single</a:t>
              </a:r>
              <a:br>
                <a:rPr lang="en-US" b="0">
                  <a:solidFill>
                    <a:schemeClr val="bg1"/>
                  </a:solidFill>
                </a:rPr>
              </a:br>
              <a:r>
                <a:rPr lang="en-US" b="0">
                  <a:solidFill>
                    <a:schemeClr val="bg1"/>
                  </a:solidFill>
                </a:rPr>
                <a:t>Residential - multi</a:t>
              </a:r>
              <a:br>
                <a:rPr lang="en-US" b="0">
                  <a:solidFill>
                    <a:schemeClr val="bg1"/>
                  </a:solidFill>
                </a:rPr>
              </a:br>
              <a:r>
                <a:rPr lang="en-US" b="0">
                  <a:solidFill>
                    <a:schemeClr val="bg1"/>
                  </a:solidFill>
                </a:rPr>
                <a:t>Office</a:t>
              </a:r>
              <a:br>
                <a:rPr lang="en-US" b="0">
                  <a:solidFill>
                    <a:schemeClr val="bg1"/>
                  </a:solidFill>
                </a:rPr>
              </a:br>
              <a:r>
                <a:rPr lang="en-US" b="0">
                  <a:solidFill>
                    <a:schemeClr val="bg1"/>
                  </a:solidFill>
                </a:rPr>
                <a:t>Industrial</a:t>
              </a:r>
              <a:br>
                <a:rPr lang="en-US" b="0">
                  <a:solidFill>
                    <a:schemeClr val="bg1"/>
                  </a:solidFill>
                </a:rPr>
              </a:br>
              <a:r>
                <a:rPr lang="en-US" b="0">
                  <a:solidFill>
                    <a:schemeClr val="bg1"/>
                  </a:solidFill>
                </a:rPr>
                <a:t>Hotel</a:t>
              </a:r>
              <a:br>
                <a:rPr lang="en-US" b="0">
                  <a:solidFill>
                    <a:schemeClr val="bg1"/>
                  </a:solidFill>
                </a:rPr>
              </a:br>
              <a:r>
                <a:rPr lang="en-US" b="0">
                  <a:solidFill>
                    <a:schemeClr val="bg1"/>
                  </a:solidFill>
                </a:rPr>
                <a:t>Other</a:t>
              </a:r>
            </a:p>
          </p:txBody>
        </p:sp>
      </p:grpSp>
      <p:sp>
        <p:nvSpPr>
          <p:cNvPr id="9" name="Rounded Rectangle 8"/>
          <p:cNvSpPr/>
          <p:nvPr/>
        </p:nvSpPr>
        <p:spPr bwMode="auto">
          <a:xfrm>
            <a:off x="774700" y="5016370"/>
            <a:ext cx="22098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endCxn id="9" idx="3"/>
          </p:cNvCxnSpPr>
          <p:nvPr/>
        </p:nvCxnSpPr>
        <p:spPr bwMode="auto">
          <a:xfrm rot="10800000" flipV="1">
            <a:off x="2984501" y="4558479"/>
            <a:ext cx="1784109" cy="604005"/>
          </a:xfrm>
          <a:prstGeom prst="bentConnector3">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0" name="Right Brace 9"/>
          <p:cNvSpPr/>
          <p:nvPr/>
        </p:nvSpPr>
        <p:spPr bwMode="auto">
          <a:xfrm flipH="1">
            <a:off x="4768609" y="3720654"/>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436707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Static typelist filters: typefilter</a:t>
            </a:r>
            <a:endParaRPr lang="en-US"/>
          </a:p>
        </p:txBody>
      </p:sp>
      <p:sp>
        <p:nvSpPr>
          <p:cNvPr id="4" name="Content Placeholder 3"/>
          <p:cNvSpPr>
            <a:spLocks noGrp="1"/>
          </p:cNvSpPr>
          <p:nvPr>
            <p:ph idx="1"/>
          </p:nvPr>
        </p:nvSpPr>
        <p:spPr/>
        <p:txBody>
          <a:bodyPr/>
          <a:lstStyle/>
          <a:p>
            <a:pPr marL="287338" indent="-287338"/>
            <a:r>
              <a:rPr lang="en-US" smtClean="0"/>
              <a:t>A static </a:t>
            </a:r>
            <a:r>
              <a:rPr lang="en-US" b="1" smtClean="0"/>
              <a:t>typelist </a:t>
            </a:r>
            <a:r>
              <a:rPr lang="en-US" b="1"/>
              <a:t>filter</a:t>
            </a:r>
            <a:r>
              <a:rPr lang="en-US"/>
              <a:t> </a:t>
            </a:r>
            <a:r>
              <a:rPr lang="en-US" smtClean="0"/>
              <a:t>defines a subset </a:t>
            </a:r>
            <a:r>
              <a:rPr lang="en-US"/>
              <a:t>of typecodes in </a:t>
            </a:r>
            <a:r>
              <a:rPr lang="en-US" smtClean="0"/>
              <a:t>the typelist</a:t>
            </a:r>
          </a:p>
          <a:p>
            <a:pPr marL="287338" indent="-287338"/>
            <a:r>
              <a:rPr lang="en-US"/>
              <a:t>Configure </a:t>
            </a:r>
            <a:r>
              <a:rPr lang="en-US" smtClean="0"/>
              <a:t>the typefilter </a:t>
            </a:r>
            <a:r>
              <a:rPr lang="en-US"/>
              <a:t>for typelists to filter available typecodes</a:t>
            </a:r>
          </a:p>
          <a:p>
            <a:r>
              <a:rPr lang="en-US" smtClean="0"/>
              <a:t>Example: YesNoOnly typefilter</a:t>
            </a:r>
            <a:endParaRPr lang="en-US"/>
          </a:p>
        </p:txBody>
      </p:sp>
      <p:grpSp>
        <p:nvGrpSpPr>
          <p:cNvPr id="5" name="Group 4"/>
          <p:cNvGrpSpPr/>
          <p:nvPr/>
        </p:nvGrpSpPr>
        <p:grpSpPr>
          <a:xfrm>
            <a:off x="533400" y="3124200"/>
            <a:ext cx="8458200" cy="3188572"/>
            <a:chOff x="533400" y="1676400"/>
            <a:chExt cx="8458200" cy="318857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54286" cy="318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7239000" y="1676400"/>
              <a:ext cx="1752600" cy="2286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5" y="3481876"/>
            <a:ext cx="1748571" cy="3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533400" y="5092073"/>
            <a:ext cx="47244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598642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C:\Users\sluersen\AppData\Local\Temp\SNAGHTML1374d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367844"/>
            <a:ext cx="2655524" cy="20713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1" name="Picture 13" descr="C:\Users\sluersen\AppData\Local\Temp\SNAGHTML13986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911" y="4114800"/>
            <a:ext cx="2655524" cy="2267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mtClean="0"/>
              <a:t>Create a typefilter (1)</a:t>
            </a:r>
            <a:endParaRPr lang="en-US"/>
          </a:p>
        </p:txBody>
      </p:sp>
      <p:sp>
        <p:nvSpPr>
          <p:cNvPr id="4" name="Content Placeholder 3"/>
          <p:cNvSpPr>
            <a:spLocks noGrp="1"/>
          </p:cNvSpPr>
          <p:nvPr>
            <p:ph sz="half" idx="1"/>
          </p:nvPr>
        </p:nvSpPr>
        <p:spPr/>
        <p:txBody>
          <a:bodyPr/>
          <a:lstStyle/>
          <a:p>
            <a:pPr marL="457200" indent="-457200">
              <a:buFont typeface="+mj-lt"/>
              <a:buAutoNum type="arabicPeriod"/>
            </a:pPr>
            <a:r>
              <a:rPr lang="en-US" smtClean="0"/>
              <a:t>Add typefilter element</a:t>
            </a:r>
          </a:p>
          <a:p>
            <a:pPr lvl="1"/>
            <a:r>
              <a:rPr lang="en-US" smtClean="0"/>
              <a:t>Enter name</a:t>
            </a:r>
          </a:p>
        </p:txBody>
      </p:sp>
      <p:sp>
        <p:nvSpPr>
          <p:cNvPr id="16" name="Content Placeholder 15"/>
          <p:cNvSpPr>
            <a:spLocks noGrp="1"/>
          </p:cNvSpPr>
          <p:nvPr>
            <p:ph sz="half" idx="10"/>
          </p:nvPr>
        </p:nvSpPr>
        <p:spPr>
          <a:xfrm>
            <a:off x="3352800" y="914399"/>
            <a:ext cx="2133600" cy="5486400"/>
          </a:xfrm>
        </p:spPr>
        <p:txBody>
          <a:bodyPr/>
          <a:lstStyle/>
          <a:p>
            <a:pPr marL="457200" indent="-457200">
              <a:buFont typeface="+mj-lt"/>
              <a:buAutoNum type="arabicPeriod" startAt="2"/>
            </a:pPr>
            <a:r>
              <a:rPr lang="en-US" smtClean="0"/>
              <a:t>Add Include Into Filter typecodes</a:t>
            </a:r>
          </a:p>
          <a:p>
            <a:endParaRPr lang="en-US"/>
          </a:p>
        </p:txBody>
      </p:sp>
      <p:sp>
        <p:nvSpPr>
          <p:cNvPr id="13" name="Content Placeholder 12"/>
          <p:cNvSpPr>
            <a:spLocks noGrp="1"/>
          </p:cNvSpPr>
          <p:nvPr>
            <p:ph sz="half" idx="2"/>
          </p:nvPr>
        </p:nvSpPr>
        <p:spPr>
          <a:xfrm>
            <a:off x="5562600" y="914399"/>
            <a:ext cx="3261360" cy="5486400"/>
          </a:xfrm>
        </p:spPr>
        <p:txBody>
          <a:bodyPr/>
          <a:lstStyle/>
          <a:p>
            <a:pPr marL="457200" indent="-457200">
              <a:buFont typeface="+mj-lt"/>
              <a:buAutoNum type="arabicPeriod" startAt="3"/>
            </a:pPr>
            <a:r>
              <a:rPr lang="en-US" smtClean="0"/>
              <a:t>Select typecodes </a:t>
            </a:r>
          </a:p>
          <a:p>
            <a:pPr marL="457200" indent="-457200">
              <a:buFont typeface="+mj-lt"/>
              <a:buAutoNum type="arabicPeriod" startAt="3"/>
            </a:pPr>
            <a:r>
              <a:rPr lang="en-US" smtClean="0"/>
              <a:t>Select filter</a:t>
            </a:r>
            <a:endParaRPr lang="en-US"/>
          </a:p>
          <a:p>
            <a:endParaRPr lang="en-US"/>
          </a:p>
        </p:txBody>
      </p:sp>
      <p:grpSp>
        <p:nvGrpSpPr>
          <p:cNvPr id="7" name="Group 6"/>
          <p:cNvGrpSpPr/>
          <p:nvPr/>
        </p:nvGrpSpPr>
        <p:grpSpPr>
          <a:xfrm>
            <a:off x="3276600" y="2362200"/>
            <a:ext cx="1748571" cy="2169199"/>
            <a:chOff x="3874776" y="1514329"/>
            <a:chExt cx="1748571" cy="2169199"/>
          </a:xfrm>
        </p:grpSpPr>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776" y="1514329"/>
              <a:ext cx="1748571" cy="33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776" y="1875909"/>
              <a:ext cx="1708572" cy="180761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4" name="Down Arrow 13"/>
          <p:cNvSpPr/>
          <p:nvPr/>
        </p:nvSpPr>
        <p:spPr bwMode="auto">
          <a:xfrm rot="16200000">
            <a:off x="2756406" y="3639992"/>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Picture 7" descr="C:\Users\sluersen\AppData\Local\Temp\SNAGHTML134cf9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911" y="2362200"/>
            <a:ext cx="1981421" cy="201723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Down Arrow 30"/>
          <p:cNvSpPr/>
          <p:nvPr/>
        </p:nvSpPr>
        <p:spPr bwMode="auto">
          <a:xfrm rot="16200000">
            <a:off x="5148200" y="3639993"/>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294528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configuration for typefilter</a:t>
            </a:r>
            <a:endParaRPr lang="en-US"/>
          </a:p>
        </p:txBody>
      </p:sp>
      <p:sp>
        <p:nvSpPr>
          <p:cNvPr id="3" name="Content Placeholder 2"/>
          <p:cNvSpPr>
            <a:spLocks noGrp="1"/>
          </p:cNvSpPr>
          <p:nvPr>
            <p:ph sz="half" idx="1"/>
          </p:nvPr>
        </p:nvSpPr>
        <p:spPr/>
        <p:txBody>
          <a:bodyPr/>
          <a:lstStyle/>
          <a:p>
            <a:r>
              <a:rPr lang="en-US" smtClean="0"/>
              <a:t>For the typekey element in the entity file, specify the typefilter attribute</a:t>
            </a:r>
          </a:p>
          <a:p>
            <a:r>
              <a:rPr lang="en-US" smtClean="0"/>
              <a:t>Only values in the typefilter are specified (included or excluded)</a:t>
            </a:r>
            <a:endParaRPr lang="en-US"/>
          </a:p>
        </p:txBody>
      </p:sp>
      <p:pic>
        <p:nvPicPr>
          <p:cNvPr id="1028" name="Picture 4" descr="C:\Users\sluersen\AppData\Local\Temp\SNAGHTML1064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400"/>
            <a:ext cx="7876370" cy="30712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399" y="4854645"/>
            <a:ext cx="47244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descr="C:\Users\sluersen\AppData\Local\Temp\SNAGHTML1117f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31" y="914400"/>
            <a:ext cx="2240953" cy="271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6432431" y="2819400"/>
            <a:ext cx="2178212" cy="7302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5257800" y="5502286"/>
            <a:ext cx="3048000"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flipH="1">
            <a:off x="8305800" y="3184514"/>
            <a:ext cx="304843" cy="2500329"/>
          </a:xfrm>
          <a:prstGeom prst="bentConnector3">
            <a:avLst>
              <a:gd name="adj1" fmla="val -6616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42652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Typefilter review</a:t>
            </a:r>
          </a:p>
          <a:p>
            <a:r>
              <a:rPr lang="en-US">
                <a:solidFill>
                  <a:schemeClr val="bg1"/>
                </a:solidFill>
              </a:rPr>
              <a:t>Dependent drop-down lists and keyfilters</a:t>
            </a:r>
          </a:p>
          <a:p>
            <a:r>
              <a:rPr lang="en-US" smtClean="0"/>
              <a:t>Configuring dependent drop-down lists</a:t>
            </a:r>
            <a:endParaRPr lang="en-US"/>
          </a:p>
        </p:txBody>
      </p:sp>
    </p:spTree>
    <p:extLst>
      <p:ext uri="{BB962C8B-B14F-4D97-AF65-F5344CB8AC3E}">
        <p14:creationId xmlns:p14="http://schemas.microsoft.com/office/powerpoint/2010/main" val="3581348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Dependent drop-down list behavior</a:t>
            </a:r>
            <a:endParaRPr lang="en-US"/>
          </a:p>
        </p:txBody>
      </p:sp>
      <p:sp>
        <p:nvSpPr>
          <p:cNvPr id="6" name="Content Placeholder 5"/>
          <p:cNvSpPr>
            <a:spLocks noGrp="1"/>
          </p:cNvSpPr>
          <p:nvPr>
            <p:ph sz="half" idx="1"/>
          </p:nvPr>
        </p:nvSpPr>
        <p:spPr/>
        <p:txBody>
          <a:bodyPr/>
          <a:lstStyle/>
          <a:p>
            <a:r>
              <a:rPr lang="en-US" smtClean="0"/>
              <a:t>Independent drop-down lists have no parent-child association</a:t>
            </a:r>
          </a:p>
          <a:p>
            <a:r>
              <a:rPr lang="en-US" smtClean="0"/>
              <a:t>All values available</a:t>
            </a:r>
            <a:endParaRPr lang="en-US"/>
          </a:p>
        </p:txBody>
      </p:sp>
      <p:sp>
        <p:nvSpPr>
          <p:cNvPr id="11" name="Content Placeholder 10"/>
          <p:cNvSpPr>
            <a:spLocks noGrp="1"/>
          </p:cNvSpPr>
          <p:nvPr>
            <p:ph sz="half" idx="2"/>
          </p:nvPr>
        </p:nvSpPr>
        <p:spPr>
          <a:xfrm>
            <a:off x="4754562" y="914399"/>
            <a:ext cx="4160837" cy="5486400"/>
          </a:xfrm>
        </p:spPr>
        <p:txBody>
          <a:bodyPr/>
          <a:lstStyle/>
          <a:p>
            <a:r>
              <a:rPr lang="en-US" smtClean="0"/>
              <a:t>Dependent drop-down lists associate parent and child</a:t>
            </a:r>
          </a:p>
          <a:p>
            <a:r>
              <a:rPr lang="en-US" smtClean="0"/>
              <a:t>Parent selection dynamically filters child list values</a:t>
            </a:r>
          </a:p>
          <a:p>
            <a:r>
              <a:rPr lang="en-US" smtClean="0"/>
              <a:t>Example: </a:t>
            </a:r>
          </a:p>
          <a:p>
            <a:pPr lvl="1"/>
            <a:r>
              <a:rPr lang="en-US" smtClean="0"/>
              <a:t>Category is parent</a:t>
            </a:r>
          </a:p>
          <a:p>
            <a:pPr lvl="1"/>
            <a:r>
              <a:rPr lang="en-US" smtClean="0"/>
              <a:t>Specialty is child</a:t>
            </a:r>
            <a:endParaRPr lang="en-US"/>
          </a:p>
        </p:txBody>
      </p:sp>
      <p:pic>
        <p:nvPicPr>
          <p:cNvPr id="5126" name="Picture 6" descr="C:\Users\sluersen\AppData\Local\Temp\SNAGHTMLbcb3b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00" y="2699824"/>
            <a:ext cx="3540000" cy="38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8" name="Picture 8" descr="C:\Users\sluersen\AppData\Local\Temp\SNAGHTMLbcf14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109381"/>
            <a:ext cx="3750476" cy="2367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Arc 13"/>
          <p:cNvSpPr/>
          <p:nvPr/>
        </p:nvSpPr>
        <p:spPr bwMode="auto">
          <a:xfrm rot="7016428">
            <a:off x="7627928" y="4600279"/>
            <a:ext cx="1044454" cy="1041714"/>
          </a:xfrm>
          <a:prstGeom prst="arc">
            <a:avLst>
              <a:gd name="adj1" fmla="val 9292098"/>
              <a:gd name="adj2" fmla="val 32708"/>
            </a:avLst>
          </a:prstGeom>
          <a:noFill/>
          <a:ln w="28575" cap="flat" cmpd="sng" algn="ctr">
            <a:solidFill>
              <a:srgbClr val="C00000"/>
            </a:solidFill>
            <a:prstDash val="solid"/>
            <a:round/>
            <a:headEnd type="none" w="med" len="med"/>
            <a:tailEnd type="arrow" w="lg"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9359916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4F97D6-AF19-45E3-80CC-9238271100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21368B4-3892-4723-B8F4-F1559976C56E}">
  <ds:schemaRefs>
    <ds:schemaRef ds:uri="http://schemas.microsoft.com/sharepoint/v3/contenttype/forms"/>
  </ds:schemaRefs>
</ds:datastoreItem>
</file>

<file path=customXml/itemProps3.xml><?xml version="1.0" encoding="utf-8"?>
<ds:datastoreItem xmlns:ds="http://schemas.openxmlformats.org/officeDocument/2006/customXml" ds:itemID="{85A0C1F2-2995-4D0E-8A4F-46060885D678}"/>
</file>

<file path=docProps/app.xml><?xml version="1.0" encoding="utf-8"?>
<Properties xmlns="http://schemas.openxmlformats.org/officeDocument/2006/extended-properties" xmlns:vt="http://schemas.openxmlformats.org/officeDocument/2006/docPropsVTypes">
  <Template>Emerald_Template</Template>
  <TotalTime>5817</TotalTime>
  <Words>2168</Words>
  <Application>Microsoft Office PowerPoint</Application>
  <PresentationFormat>On-screen Show (4:3)</PresentationFormat>
  <Paragraphs>193</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Times New Roman</vt:lpstr>
      <vt:lpstr>Wingdings</vt:lpstr>
      <vt:lpstr>Wingdings 2</vt:lpstr>
      <vt:lpstr>Wingdings 3</vt:lpstr>
      <vt:lpstr>Emerald_Template</vt:lpstr>
      <vt:lpstr>Dependent drop-downs</vt:lpstr>
      <vt:lpstr>PowerPoint Presentation</vt:lpstr>
      <vt:lpstr>PowerPoint Presentation</vt:lpstr>
      <vt:lpstr>Typekey fields</vt:lpstr>
      <vt:lpstr>Static typelist filters: typefilter</vt:lpstr>
      <vt:lpstr>Create a typefilter (1)</vt:lpstr>
      <vt:lpstr>Entity configuration for typefilter</vt:lpstr>
      <vt:lpstr>PowerPoint Presentation</vt:lpstr>
      <vt:lpstr>Dependent drop-down list behavior</vt:lpstr>
      <vt:lpstr>Various typelist filters</vt:lpstr>
      <vt:lpstr>Category filter</vt:lpstr>
      <vt:lpstr>Categorylist filter</vt:lpstr>
      <vt:lpstr>Entity typekey keyfilters</vt:lpstr>
      <vt:lpstr>PowerPoint Presentation</vt:lpstr>
      <vt:lpstr>Dependent drop-down list configuration Example</vt:lpstr>
      <vt:lpstr>Step 1: Create dependent drop-down lists</vt:lpstr>
      <vt:lpstr>Step 1: Add a category filter</vt:lpstr>
      <vt:lpstr>Step 1: Add a categorylist filter</vt:lpstr>
      <vt:lpstr>Step 2: Configure entity typekey keyfilter</vt:lpstr>
      <vt:lpstr>Step 3: Add TypeKey input widgets</vt:lpstr>
      <vt:lpstr>Step 4: Deploy your changes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Dependent drop-downs</dc:title>
  <dc:subject>Emerald PowerPoint 2010 Template</dc:subject>
  <dc:creator>Guidewire Education</dc:creator>
  <cp:keywords>Emerald;Configuration Fundamentals</cp:keywords>
  <cp:lastModifiedBy>G, Gilara (Cognizant)</cp:lastModifiedBy>
  <cp:revision>137</cp:revision>
  <dcterms:created xsi:type="dcterms:W3CDTF">2014-06-19T22:23:37Z</dcterms:created>
  <dcterms:modified xsi:type="dcterms:W3CDTF">2020-10-18T18:07:00Z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