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3" r:id="rId4"/>
  </p:sldMasterIdLst>
  <p:notesMasterIdLst>
    <p:notesMasterId r:id="rId27"/>
  </p:notesMasterIdLst>
  <p:handoutMasterIdLst>
    <p:handoutMasterId r:id="rId28"/>
  </p:handoutMasterIdLst>
  <p:sldIdLst>
    <p:sldId id="256" r:id="rId5"/>
    <p:sldId id="257" r:id="rId6"/>
    <p:sldId id="258" r:id="rId7"/>
    <p:sldId id="263" r:id="rId8"/>
    <p:sldId id="264" r:id="rId9"/>
    <p:sldId id="266" r:id="rId10"/>
    <p:sldId id="267" r:id="rId11"/>
    <p:sldId id="268" r:id="rId12"/>
    <p:sldId id="269" r:id="rId13"/>
    <p:sldId id="270" r:id="rId14"/>
    <p:sldId id="279" r:id="rId15"/>
    <p:sldId id="271" r:id="rId16"/>
    <p:sldId id="280" r:id="rId17"/>
    <p:sldId id="281" r:id="rId18"/>
    <p:sldId id="282" r:id="rId19"/>
    <p:sldId id="284" r:id="rId20"/>
    <p:sldId id="283" r:id="rId21"/>
    <p:sldId id="277" r:id="rId22"/>
    <p:sldId id="285" r:id="rId23"/>
    <p:sldId id="260" r:id="rId24"/>
    <p:sldId id="261" r:id="rId25"/>
    <p:sldId id="262"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ABBE88CA-60B1-41F9-9D82-E2AD85DAA7FD}">
          <p14:sldIdLst>
            <p14:sldId id="256"/>
            <p14:sldId id="257"/>
          </p14:sldIdLst>
        </p14:section>
        <p14:section name="Fundamentals" id="{0CA6634F-C6FD-4BBA-B04E-9ED03905FDE5}">
          <p14:sldIdLst>
            <p14:sldId id="258"/>
            <p14:sldId id="263"/>
            <p14:sldId id="264"/>
            <p14:sldId id="266"/>
            <p14:sldId id="267"/>
            <p14:sldId id="268"/>
            <p14:sldId id="269"/>
            <p14:sldId id="270"/>
          </p14:sldIdLst>
        </p14:section>
        <p14:section name="Create" id="{FB9F7419-85FB-470B-936F-DBBE8878E47C}">
          <p14:sldIdLst>
            <p14:sldId id="279"/>
            <p14:sldId id="271"/>
            <p14:sldId id="280"/>
            <p14:sldId id="281"/>
            <p14:sldId id="282"/>
            <p14:sldId id="284"/>
            <p14:sldId id="283"/>
            <p14:sldId id="277"/>
            <p14:sldId id="285"/>
          </p14:sldIdLst>
        </p14:section>
        <p14:section name="Review" id="{CD3E2942-0691-4B15-B842-079311E6BD2A}">
          <p14:sldIdLst>
            <p14:sldId id="260"/>
            <p14:sldId id="261"/>
            <p14:sldId id="262"/>
          </p14:sldIdLst>
        </p14:section>
      </p14:sectionLst>
    </p:ext>
    <p:ext uri="{EFAFB233-063F-42B5-8137-9DF3F51BA10A}">
      <p15:sldGuideLst xmlns:p15="http://schemas.microsoft.com/office/powerpoint/2012/main">
        <p15:guide id="1" orient="horz">
          <p15:clr>
            <a:srgbClr val="A4A3A4"/>
          </p15:clr>
        </p15:guide>
        <p15:guide id="2" orient="horz" pos="4032">
          <p15:clr>
            <a:srgbClr val="A4A3A4"/>
          </p15:clr>
        </p15:guide>
        <p15:guide id="3">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eth Luersen" initials="sl"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015" autoAdjust="0"/>
    <p:restoredTop sz="84457" autoAdjust="0"/>
  </p:normalViewPr>
  <p:slideViewPr>
    <p:cSldViewPr showGuides="1">
      <p:cViewPr varScale="1">
        <p:scale>
          <a:sx n="62" d="100"/>
          <a:sy n="62" d="100"/>
        </p:scale>
        <p:origin x="1320" y="72"/>
      </p:cViewPr>
      <p:guideLst>
        <p:guide orient="horz"/>
        <p:guide orient="horz" pos="4032"/>
        <p:guide/>
      </p:guideLst>
    </p:cSldViewPr>
  </p:slideViewPr>
  <p:notesTextViewPr>
    <p:cViewPr>
      <p:scale>
        <a:sx n="200" d="100"/>
        <a:sy n="200" d="100"/>
      </p:scale>
      <p:origin x="0" y="0"/>
    </p:cViewPr>
  </p:notesTextViewPr>
  <p:sorterViewPr>
    <p:cViewPr>
      <p:scale>
        <a:sx n="100" d="100"/>
        <a:sy n="100" d="100"/>
      </p:scale>
      <p:origin x="0" y="0"/>
    </p:cViewPr>
  </p:sorterViewPr>
  <p:notesViewPr>
    <p:cSldViewPr showGuides="1">
      <p:cViewPr varScale="1">
        <p:scale>
          <a:sx n="85" d="100"/>
          <a:sy n="85" d="100"/>
        </p:scale>
        <p:origin x="-3786"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presProps" Target="presProp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B0435FB-616F-428E-8B59-652E1B735B94}" type="datetimeFigureOut">
              <a:rPr lang="en-US" smtClean="0"/>
              <a:t>10/5/2020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29F476C-716D-4D92-B0B8-B6A8CF4642D9}" type="slidenum">
              <a:rPr lang="en-US" smtClean="0"/>
              <a:t>‹#›</a:t>
            </a:fld>
            <a:endParaRPr lang="en-US"/>
          </a:p>
        </p:txBody>
      </p:sp>
    </p:spTree>
    <p:extLst>
      <p:ext uri="{BB962C8B-B14F-4D97-AF65-F5344CB8AC3E}">
        <p14:creationId xmlns:p14="http://schemas.microsoft.com/office/powerpoint/2010/main" val="14312022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hidden="1"/>
          <p:cNvSpPr>
            <a:spLocks noGrp="1"/>
          </p:cNvSpPr>
          <p:nvPr>
            <p:ph type="hdr" sz="quarter"/>
          </p:nvPr>
        </p:nvSpPr>
        <p:spPr>
          <a:xfrm>
            <a:off x="-4012" y="1"/>
            <a:ext cx="6862011" cy="228599"/>
          </a:xfrm>
          <a:prstGeom prst="rect">
            <a:avLst/>
          </a:prstGeom>
        </p:spPr>
        <p:txBody>
          <a:bodyPr vert="horz" lIns="91440" tIns="45720" rIns="91440" bIns="45720" rtlCol="0"/>
          <a:lstStyle>
            <a:lvl1pPr algn="l">
              <a:defRPr sz="1200">
                <a:latin typeface="Arial" pitchFamily="34" charset="0"/>
                <a:cs typeface="Arial" pitchFamily="34" charset="0"/>
              </a:defRPr>
            </a:lvl1pPr>
          </a:lstStyle>
          <a:p>
            <a:endParaRPr lang="en-US" dirty="0"/>
          </a:p>
        </p:txBody>
      </p:sp>
      <p:sp>
        <p:nvSpPr>
          <p:cNvPr id="6" name="Footer Placeholder 5" hidden="1"/>
          <p:cNvSpPr>
            <a:spLocks noGrp="1"/>
          </p:cNvSpPr>
          <p:nvPr>
            <p:ph type="ftr" sz="quarter" idx="4"/>
          </p:nvPr>
        </p:nvSpPr>
        <p:spPr>
          <a:xfrm>
            <a:off x="76200" y="8799443"/>
            <a:ext cx="3581400" cy="303213"/>
          </a:xfrm>
          <a:prstGeom prst="rect">
            <a:avLst/>
          </a:prstGeom>
        </p:spPr>
        <p:txBody>
          <a:bodyPr vert="horz" lIns="91440" tIns="45720" rIns="91440" bIns="45720" rtlCol="0" anchor="b"/>
          <a:lstStyle>
            <a:lvl1pPr algn="l">
              <a:defRPr sz="800">
                <a:latin typeface="Arial" pitchFamily="34" charset="0"/>
                <a:cs typeface="Arial" pitchFamily="34" charset="0"/>
              </a:defRPr>
            </a:lvl1pPr>
          </a:lstStyle>
          <a:p>
            <a:endParaRPr lang="en-US" dirty="0"/>
          </a:p>
        </p:txBody>
      </p:sp>
      <p:sp>
        <p:nvSpPr>
          <p:cNvPr id="4" name="Slide Image Placeholder 3"/>
          <p:cNvSpPr>
            <a:spLocks noGrp="1" noRot="1" noChangeAspect="1"/>
          </p:cNvSpPr>
          <p:nvPr>
            <p:ph type="sldImg" idx="2"/>
          </p:nvPr>
        </p:nvSpPr>
        <p:spPr>
          <a:xfrm>
            <a:off x="800100" y="304800"/>
            <a:ext cx="5257800" cy="39433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52400" y="4343400"/>
            <a:ext cx="6553200" cy="43434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Slide Number Placeholder 6"/>
          <p:cNvSpPr>
            <a:spLocks noGrp="1"/>
          </p:cNvSpPr>
          <p:nvPr>
            <p:ph type="sldNum" sz="quarter" idx="5"/>
          </p:nvPr>
        </p:nvSpPr>
        <p:spPr>
          <a:xfrm>
            <a:off x="3884613" y="8775380"/>
            <a:ext cx="2971800" cy="303212"/>
          </a:xfrm>
          <a:prstGeom prst="rect">
            <a:avLst/>
          </a:prstGeom>
        </p:spPr>
        <p:txBody>
          <a:bodyPr vert="horz" lIns="91440" tIns="45720" rIns="91440" bIns="45720" rtlCol="0" anchor="b"/>
          <a:lstStyle>
            <a:lvl1pPr algn="r">
              <a:defRPr sz="800">
                <a:latin typeface="Arial" pitchFamily="34" charset="0"/>
                <a:cs typeface="Arial" pitchFamily="34" charset="0"/>
              </a:defRPr>
            </a:lvl1pPr>
          </a:lstStyle>
          <a:p>
            <a:fld id="{BC59C1E8-2E88-4BF4-A80C-B8AE78323CDF}" type="slidenum">
              <a:rPr lang="en-US" smtClean="0"/>
              <a:pPr/>
              <a:t>‹#›</a:t>
            </a:fld>
            <a:endParaRPr lang="en-US" dirty="0"/>
          </a:p>
        </p:txBody>
      </p:sp>
      <p:sp>
        <p:nvSpPr>
          <p:cNvPr id="8" name="txt_CopyrightFooter"/>
          <p:cNvSpPr/>
          <p:nvPr/>
        </p:nvSpPr>
        <p:spPr>
          <a:xfrm>
            <a:off x="76200" y="8763000"/>
            <a:ext cx="3581400" cy="338554"/>
          </a:xfrm>
          <a:prstGeom prst="rect">
            <a:avLst/>
          </a:prstGeom>
        </p:spPr>
        <p:txBody>
          <a:bodyPr vert="horz" lIns="91440" tIns="45720" rIns="91440" bIns="45720" rtlCol="0" anchor="b"/>
          <a:lstStyle/>
          <a:p>
            <a:pPr lvl="0"/>
            <a:r>
              <a:rPr lang="en-US" sz="800" dirty="0" smtClean="0">
                <a:latin typeface="Arial" pitchFamily="34" charset="0"/>
                <a:cs typeface="Arial" pitchFamily="34" charset="0"/>
              </a:rPr>
              <a:t>© Guidewire Software, Inc. 2001-2014. All rights reserved.</a:t>
            </a:r>
            <a:br>
              <a:rPr lang="en-US" sz="800" dirty="0" smtClean="0">
                <a:latin typeface="Arial" pitchFamily="34" charset="0"/>
                <a:cs typeface="Arial" pitchFamily="34" charset="0"/>
              </a:rPr>
            </a:br>
            <a:r>
              <a:rPr lang="en-US" sz="800" dirty="0" smtClean="0">
                <a:latin typeface="Arial" pitchFamily="34" charset="0"/>
                <a:cs typeface="Arial" pitchFamily="34" charset="0"/>
              </a:rPr>
              <a:t>Do not distribute without permission.</a:t>
            </a:r>
            <a:endParaRPr lang="en-US" sz="800" dirty="0">
              <a:latin typeface="Arial" pitchFamily="34" charset="0"/>
              <a:cs typeface="Arial" pitchFamily="34" charset="0"/>
            </a:endParaRPr>
          </a:p>
        </p:txBody>
      </p:sp>
    </p:spTree>
    <p:extLst>
      <p:ext uri="{BB962C8B-B14F-4D97-AF65-F5344CB8AC3E}">
        <p14:creationId xmlns:p14="http://schemas.microsoft.com/office/powerpoint/2010/main" val="2150224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Arial" pitchFamily="34" charset="0"/>
      </a:defRPr>
    </a:lvl1pPr>
    <a:lvl2pPr marL="228600" indent="0" algn="l" defTabSz="914400" rtl="0" eaLnBrk="1" latinLnBrk="0" hangingPunct="1">
      <a:defRPr sz="1000" kern="1200">
        <a:solidFill>
          <a:schemeClr val="tx1"/>
        </a:solidFill>
        <a:latin typeface="Arial" pitchFamily="34" charset="0"/>
        <a:ea typeface="+mn-ea"/>
        <a:cs typeface="Arial" pitchFamily="34" charset="0"/>
      </a:defRPr>
    </a:lvl2pPr>
    <a:lvl3pPr marL="457200" indent="0" algn="l" defTabSz="914400" rtl="0" eaLnBrk="1" latinLnBrk="0" hangingPunct="1">
      <a:defRPr sz="1000" kern="1200">
        <a:solidFill>
          <a:schemeClr val="tx1"/>
        </a:solidFill>
        <a:latin typeface="Arial" pitchFamily="34" charset="0"/>
        <a:ea typeface="+mn-ea"/>
        <a:cs typeface="Arial" pitchFamily="34" charset="0"/>
      </a:defRPr>
    </a:lvl3pPr>
    <a:lvl4pPr marL="685800" indent="0" algn="l" defTabSz="914400" rtl="0" eaLnBrk="1" latinLnBrk="0" hangingPunct="1">
      <a:defRPr sz="1000" kern="1200">
        <a:solidFill>
          <a:schemeClr val="tx1"/>
        </a:solidFill>
        <a:latin typeface="Arial" pitchFamily="34" charset="0"/>
        <a:ea typeface="+mn-ea"/>
        <a:cs typeface="Arial" pitchFamily="34" charset="0"/>
      </a:defRPr>
    </a:lvl4pPr>
    <a:lvl5pPr marL="914400" indent="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Guidewire training materials contain Guidewire proprietary information that is subject to confidentiality and non-disclosure agreements. You agree to use the information in this manual solely for the purpose of training to implement Guidewire software solutions. You also agree not to disclose the information in this manual to third parties or copy this manual without prior written consent from Guidewire. Guidewire training may be given only by Guidewire employees or certified Guidewire partners under the appropriate agreement with Guidewire.</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a:t>
            </a:fld>
            <a:endParaRPr lang="en-US" dirty="0"/>
          </a:p>
        </p:txBody>
      </p:sp>
    </p:spTree>
    <p:extLst>
      <p:ext uri="{BB962C8B-B14F-4D97-AF65-F5344CB8AC3E}">
        <p14:creationId xmlns:p14="http://schemas.microsoft.com/office/powerpoint/2010/main" val="26773856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can configure a popup to search for an existing record. When a record is located in some portion of the user interface where it would not be convenient to include search functionality, you will often see</a:t>
            </a:r>
            <a:r>
              <a:rPr lang="en-US" baseline="0" dirty="0" smtClean="0"/>
              <a:t> an implementation of a popped search.</a:t>
            </a:r>
          </a:p>
          <a:p>
            <a:endParaRPr lang="en-US" dirty="0" smtClean="0"/>
          </a:p>
          <a:p>
            <a:r>
              <a:rPr lang="en-US" dirty="0" smtClean="0"/>
              <a:t>An application needs a certain level of complexity and functionality to require a popped search. TrainingApp is simple enough that it does not have an example of this type of popup. The example shown above is from PolicyCenter, where a popup is provided to allow the user to search for a valid industry code when creating a new account.</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10</a:t>
            </a:fld>
            <a:endParaRPr lang="en-US" dirty="0"/>
          </a:p>
        </p:txBody>
      </p:sp>
    </p:spTree>
    <p:extLst>
      <p:ext uri="{BB962C8B-B14F-4D97-AF65-F5344CB8AC3E}">
        <p14:creationId xmlns:p14="http://schemas.microsoft.com/office/powerpoint/2010/main" val="41433337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11</a:t>
            </a:fld>
            <a:endParaRPr lang="en-US" dirty="0"/>
          </a:p>
        </p:txBody>
      </p:sp>
    </p:spTree>
    <p:extLst>
      <p:ext uri="{BB962C8B-B14F-4D97-AF65-F5344CB8AC3E}">
        <p14:creationId xmlns:p14="http://schemas.microsoft.com/office/powerpoint/2010/main" val="10916170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12</a:t>
            </a:fld>
            <a:endParaRPr lang="en-US" dirty="0"/>
          </a:p>
        </p:txBody>
      </p:sp>
    </p:spTree>
    <p:extLst>
      <p:ext uri="{BB962C8B-B14F-4D97-AF65-F5344CB8AC3E}">
        <p14:creationId xmlns:p14="http://schemas.microsoft.com/office/powerpoint/2010/main" val="2629398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Studio automatically adds "Popup" to the end of the PCF file name.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BC59C1E8-2E88-4BF4-A80C-B8AE78323CDF}" type="slidenum">
              <a:rPr lang="en-US" smtClean="0"/>
              <a:pPr/>
              <a:t>13</a:t>
            </a:fld>
            <a:endParaRPr lang="en-US" dirty="0"/>
          </a:p>
        </p:txBody>
      </p:sp>
    </p:spTree>
    <p:extLst>
      <p:ext uri="{BB962C8B-B14F-4D97-AF65-F5344CB8AC3E}">
        <p14:creationId xmlns:p14="http://schemas.microsoft.com/office/powerpoint/2010/main" val="40643523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a:t>
            </a:r>
            <a:r>
              <a:rPr lang="en-US" baseline="0" dirty="0" smtClean="0"/>
              <a:t> variable for a popup often serves as the root object for any containers</a:t>
            </a:r>
            <a:r>
              <a:rPr lang="en-US" dirty="0" smtClean="0"/>
              <a:t> that contains data fields. One way to think of this is that there is at least one root object for a given container.  Root objects must be specified on the Popup's</a:t>
            </a:r>
            <a:r>
              <a:rPr lang="en-US" baseline="0" dirty="0" smtClean="0"/>
              <a:t> V</a:t>
            </a:r>
            <a:r>
              <a:rPr lang="en-US" dirty="0" smtClean="0"/>
              <a:t>ariables tab.</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initial Popup</a:t>
            </a:r>
            <a:r>
              <a:rPr lang="en-US" baseline="0" dirty="0" smtClean="0"/>
              <a:t> location PCF file </a:t>
            </a:r>
            <a:r>
              <a:rPr lang="en-US" dirty="0" smtClean="0"/>
              <a:t>always displays an warning in the PCF Editor because the</a:t>
            </a:r>
            <a:r>
              <a:rPr lang="en-US" baseline="0" dirty="0" smtClean="0"/>
              <a:t> title attribute is required.  </a:t>
            </a:r>
            <a:r>
              <a:rPr lang="en-US" dirty="0" smtClean="0"/>
              <a:t>In the slide example, the screenshot</a:t>
            </a:r>
            <a:r>
              <a:rPr lang="en-US" baseline="0" dirty="0" smtClean="0"/>
              <a:t> has been modified to not show the error.</a:t>
            </a:r>
            <a:endParaRPr lang="en-US" dirty="0" smtClean="0"/>
          </a:p>
          <a:p>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14</a:t>
            </a:fld>
            <a:endParaRPr lang="en-US" dirty="0"/>
          </a:p>
        </p:txBody>
      </p:sp>
    </p:spTree>
    <p:extLst>
      <p:ext uri="{BB962C8B-B14F-4D97-AF65-F5344CB8AC3E}">
        <p14:creationId xmlns:p14="http://schemas.microsoft.com/office/powerpoint/2010/main" val="24347561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t>The title property determines the label in the top blue bar. In the slide example, the title is "Flag Entry".</a:t>
            </a:r>
          </a:p>
          <a:p>
            <a:pPr eaLnBrk="1" hangingPunct="1"/>
            <a:endParaRPr lang="en-US" dirty="0" smtClean="0"/>
          </a:p>
          <a:p>
            <a:pPr eaLnBrk="1" hangingPunct="1"/>
            <a:r>
              <a:rPr lang="en-US" dirty="0" smtClean="0"/>
              <a:t>Every location has a </a:t>
            </a:r>
            <a:r>
              <a:rPr lang="en-US" dirty="0" err="1" smtClean="0"/>
              <a:t>canEdit</a:t>
            </a:r>
            <a:r>
              <a:rPr lang="en-US" dirty="0" smtClean="0"/>
              <a:t> and </a:t>
            </a:r>
            <a:r>
              <a:rPr lang="en-US" dirty="0" err="1" smtClean="0"/>
              <a:t>canVisit</a:t>
            </a:r>
            <a:r>
              <a:rPr lang="en-US" dirty="0" smtClean="0"/>
              <a:t> property.</a:t>
            </a:r>
          </a:p>
          <a:p>
            <a:pPr eaLnBrk="1" hangingPunct="1"/>
            <a:endParaRPr lang="en-US" dirty="0"/>
          </a:p>
          <a:p>
            <a:pPr eaLnBrk="1" hangingPunct="1"/>
            <a:r>
              <a:rPr lang="en-US" dirty="0" err="1" smtClean="0"/>
              <a:t>canEdit</a:t>
            </a:r>
            <a:r>
              <a:rPr lang="en-US" dirty="0" smtClean="0"/>
              <a:t> - This property determines if the screen and widgets contained in the screen are editable or not. If </a:t>
            </a:r>
            <a:r>
              <a:rPr lang="en-US" dirty="0" err="1" smtClean="0"/>
              <a:t>canEdit</a:t>
            </a:r>
            <a:r>
              <a:rPr lang="en-US" dirty="0" smtClean="0"/>
              <a:t> is false then the screen, every child container widget on the screen, and every atomic widget on the screen will not be editable.</a:t>
            </a:r>
          </a:p>
          <a:p>
            <a:pPr eaLnBrk="1" hangingPunct="1"/>
            <a:endParaRPr lang="en-US" dirty="0"/>
          </a:p>
          <a:p>
            <a:pPr eaLnBrk="1" hangingPunct="1"/>
            <a:r>
              <a:rPr lang="en-US" dirty="0" err="1" smtClean="0"/>
              <a:t>canVisit</a:t>
            </a:r>
            <a:r>
              <a:rPr lang="en-US" dirty="0" smtClean="0"/>
              <a:t> - This property determines the behavior of widgets that navigate to the location. If it renders to false, then widgets that navigate to it are either not available or not visible. The specific behavior depends on the widget. For example, a cell widget that navigates to a location with its </a:t>
            </a:r>
            <a:r>
              <a:rPr lang="en-US" dirty="0" err="1" smtClean="0"/>
              <a:t>canVisit</a:t>
            </a:r>
            <a:r>
              <a:rPr lang="en-US" dirty="0" smtClean="0"/>
              <a:t> property set to false is visible but cannot be clicked. A menu item that navigates to a location with its </a:t>
            </a:r>
            <a:r>
              <a:rPr lang="en-US" dirty="0" err="1" smtClean="0"/>
              <a:t>canVisit</a:t>
            </a:r>
            <a:r>
              <a:rPr lang="en-US" dirty="0" smtClean="0"/>
              <a:t> property set to false is not visible.</a:t>
            </a:r>
          </a:p>
          <a:p>
            <a:pPr eaLnBrk="1" hangingPunct="1"/>
            <a:endParaRPr lang="en-US" dirty="0" smtClean="0"/>
          </a:p>
          <a:p>
            <a:pPr eaLnBrk="1" hangingPunct="1"/>
            <a:r>
              <a:rPr lang="en-US" dirty="0" smtClean="0"/>
              <a:t>The </a:t>
            </a:r>
            <a:r>
              <a:rPr lang="en-US" dirty="0" err="1" smtClean="0"/>
              <a:t>startInEditMode</a:t>
            </a:r>
            <a:r>
              <a:rPr lang="en-US" dirty="0" smtClean="0"/>
              <a:t> property determines if the popup is initially in edit mode or not. It can be set to a static value (true or false) or a Gosu expression, such as "</a:t>
            </a:r>
            <a:r>
              <a:rPr lang="en-US" dirty="0" err="1" smtClean="0"/>
              <a:t>aFlagEntry.IsEditable</a:t>
            </a:r>
            <a:r>
              <a:rPr lang="en-US" dirty="0" smtClean="0"/>
              <a:t>", which returns true if the flag entry is editable. (A flag entry is editable if it is open and the current user has "resolve flag entry" permissions.)</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15</a:t>
            </a:fld>
            <a:endParaRPr lang="en-US" dirty="0"/>
          </a:p>
        </p:txBody>
      </p:sp>
    </p:spTree>
    <p:extLst>
      <p:ext uri="{BB962C8B-B14F-4D97-AF65-F5344CB8AC3E}">
        <p14:creationId xmlns:p14="http://schemas.microsoft.com/office/powerpoint/2010/main" val="21815532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t>An entry point is a reference used by widgets to navigate to a given location. An entry point specifies the location name and the values required to render the location. </a:t>
            </a:r>
          </a:p>
          <a:p>
            <a:pPr eaLnBrk="1" hangingPunct="1"/>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 the slide</a:t>
            </a:r>
            <a:r>
              <a:rPr lang="en-US" baseline="0" dirty="0" smtClean="0"/>
              <a:t> e</a:t>
            </a:r>
            <a:r>
              <a:rPr lang="en-US" dirty="0" smtClean="0"/>
              <a:t>xample, </a:t>
            </a:r>
            <a:r>
              <a:rPr lang="en-US" dirty="0" err="1" smtClean="0"/>
              <a:t>FlagEntryPopup</a:t>
            </a:r>
            <a:r>
              <a:rPr lang="en-US" dirty="0" smtClean="0"/>
              <a:t> is the entry point name. The name of the entry point must be the same as the name of the file in which the location is declared.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An entry point defines a signature. The syntax for a signature is the same as a Gosu method. </a:t>
            </a:r>
            <a:r>
              <a:rPr lang="en-US" dirty="0" smtClean="0"/>
              <a:t>A</a:t>
            </a:r>
            <a:r>
              <a:rPr lang="en-US" baseline="0" dirty="0" smtClean="0"/>
              <a:t> parameter is defined for the entry point, for example, </a:t>
            </a:r>
            <a:r>
              <a:rPr lang="en-US" baseline="0" dirty="0" err="1" smtClean="0"/>
              <a:t>aFlagEntry</a:t>
            </a:r>
            <a:r>
              <a:rPr lang="en-US" baseline="0" dirty="0" smtClean="0"/>
              <a:t> of the type </a:t>
            </a:r>
            <a:r>
              <a:rPr lang="en-US" baseline="0" dirty="0" err="1" smtClean="0"/>
              <a:t>FlagEntry</a:t>
            </a:r>
            <a:r>
              <a:rPr lang="en-US" baseline="0" dirty="0" smtClean="0"/>
              <a:t>.   The parameter type is the same as the related variable for the Popup.  In other words, </a:t>
            </a:r>
            <a:r>
              <a:rPr lang="en-US" dirty="0" smtClean="0"/>
              <a:t>every object referenced in the entry point signature must be declared as a variable in the Variables tab.  </a:t>
            </a:r>
            <a:r>
              <a:rPr lang="en-US" baseline="0" dirty="0" smtClean="0"/>
              <a:t>In this manner, an </a:t>
            </a:r>
            <a:r>
              <a:rPr lang="en-US" baseline="0" dirty="0" err="1" smtClean="0"/>
              <a:t>FlagEntry</a:t>
            </a:r>
            <a:r>
              <a:rPr lang="en-US" baseline="0" dirty="0" smtClean="0"/>
              <a:t> object instance can pass as an argument to the Popup.</a:t>
            </a:r>
            <a:r>
              <a:rPr lang="en-US" dirty="0" smtClean="0"/>
              <a:t> It is possible to declare multiple comma delimited</a:t>
            </a:r>
            <a:r>
              <a:rPr lang="en-US" baseline="0" dirty="0" smtClean="0"/>
              <a:t> </a:t>
            </a:r>
            <a:r>
              <a:rPr lang="en-US" dirty="0" smtClean="0"/>
              <a:t>parameters</a:t>
            </a:r>
            <a:r>
              <a:rPr lang="en-US" baseline="0" dirty="0" smtClean="0"/>
              <a:t> in the signature definition.</a:t>
            </a:r>
            <a:endParaRPr lang="en-US" dirty="0" smtClean="0"/>
          </a:p>
          <a:p>
            <a:pPr eaLnBrk="1" hangingPunct="1"/>
            <a:endParaRPr lang="en-US" dirty="0" smtClean="0"/>
          </a:p>
          <a:p>
            <a:pPr eaLnBrk="1" hangingPunct="1"/>
            <a:r>
              <a:rPr lang="en-US" dirty="0" smtClean="0"/>
              <a:t>Every location must have at least one entry point. Any given location can have many entry points. An example of this appears later in the lesson.</a:t>
            </a:r>
          </a:p>
          <a:p>
            <a:pPr eaLnBrk="1" hangingPunct="1"/>
            <a:endParaRPr lang="en-US" dirty="0" smtClean="0"/>
          </a:p>
          <a:p>
            <a:pPr eaLnBrk="1" hangingPunct="1"/>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16</a:t>
            </a:fld>
            <a:endParaRPr lang="en-US" dirty="0"/>
          </a:p>
        </p:txBody>
      </p:sp>
    </p:spTree>
    <p:extLst>
      <p:ext uri="{BB962C8B-B14F-4D97-AF65-F5344CB8AC3E}">
        <p14:creationId xmlns:p14="http://schemas.microsoft.com/office/powerpoint/2010/main" val="28331333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smtClean="0"/>
          </a:p>
          <a:p>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17</a:t>
            </a:fld>
            <a:endParaRPr lang="en-US" dirty="0"/>
          </a:p>
        </p:txBody>
      </p:sp>
    </p:spTree>
    <p:extLst>
      <p:ext uri="{BB962C8B-B14F-4D97-AF65-F5344CB8AC3E}">
        <p14:creationId xmlns:p14="http://schemas.microsoft.com/office/powerpoint/2010/main" val="28331333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destination</a:t>
            </a:r>
            <a:r>
              <a:rPr lang="en-US" baseline="0" dirty="0" smtClean="0"/>
              <a:t> location is the file that you want the navigation widget to navigate to. The source location is the origin of where you navigate from</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18</a:t>
            </a:fld>
            <a:endParaRPr lang="en-US" dirty="0"/>
          </a:p>
        </p:txBody>
      </p:sp>
    </p:spTree>
    <p:extLst>
      <p:ext uri="{BB962C8B-B14F-4D97-AF65-F5344CB8AC3E}">
        <p14:creationId xmlns:p14="http://schemas.microsoft.com/office/powerpoint/2010/main" val="825545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It</a:t>
            </a:r>
            <a:r>
              <a:rPr lang="en-US" baseline="0" dirty="0" smtClean="0"/>
              <a:t> is also possible to reload PCF files using the Guidewire API and/or internal server tools.  The Reload PCF command can be found on the Reload page in Internal Tools.  To access Internal Tools, you must log in as an administrator user, e.g., su/gw. Then, use </a:t>
            </a:r>
            <a:r>
              <a:rPr lang="en-US" baseline="0" dirty="0" err="1" smtClean="0"/>
              <a:t>ALT+SHIFT+T</a:t>
            </a:r>
            <a:r>
              <a:rPr lang="en-US" baseline="0" dirty="0" smtClean="0"/>
              <a:t>.  In the tab bar, select Internal Tools </a:t>
            </a:r>
            <a:r>
              <a:rPr lang="en-US" sz="1200" kern="1200" dirty="0" smtClean="0">
                <a:solidFill>
                  <a:schemeClr val="tx1"/>
                </a:solidFill>
                <a:effectLst/>
                <a:latin typeface="Arial" pitchFamily="34" charset="0"/>
                <a:ea typeface="+mn-ea"/>
                <a:cs typeface="Arial" pitchFamily="34" charset="0"/>
                <a:sym typeface="Wingdings"/>
              </a:rPr>
              <a:t></a:t>
            </a:r>
            <a:r>
              <a:rPr lang="en-US" baseline="0" dirty="0" smtClean="0"/>
              <a:t> Reload.  On the Reload page, click the Reload PCF Files button. The Reload PCF Files button calls the static method </a:t>
            </a:r>
            <a:r>
              <a:rPr lang="en-US" baseline="0" dirty="0" err="1" smtClean="0"/>
              <a:t>gw.api.tools.InternalToolsUtil.reloadPCFs</a:t>
            </a:r>
            <a:r>
              <a:rPr lang="en-US" baseline="0" dirty="0" smtClean="0"/>
              <a:t>().</a:t>
            </a:r>
          </a:p>
        </p:txBody>
      </p:sp>
      <p:sp>
        <p:nvSpPr>
          <p:cNvPr id="4" name="Slide Number Placeholder 3"/>
          <p:cNvSpPr>
            <a:spLocks noGrp="1"/>
          </p:cNvSpPr>
          <p:nvPr>
            <p:ph type="sldNum" sz="quarter" idx="10"/>
          </p:nvPr>
        </p:nvSpPr>
        <p:spPr/>
        <p:txBody>
          <a:bodyPr/>
          <a:lstStyle/>
          <a:p>
            <a:fld id="{BC59C1E8-2E88-4BF4-A80C-B8AE78323CDF}" type="slidenum">
              <a:rPr lang="en-US" smtClean="0"/>
              <a:pPr/>
              <a:t>19</a:t>
            </a:fld>
            <a:endParaRPr lang="en-US" dirty="0"/>
          </a:p>
        </p:txBody>
      </p:sp>
    </p:spTree>
    <p:extLst>
      <p:ext uri="{BB962C8B-B14F-4D97-AF65-F5344CB8AC3E}">
        <p14:creationId xmlns:p14="http://schemas.microsoft.com/office/powerpoint/2010/main" val="27366402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a:t>
            </a:fld>
            <a:endParaRPr lang="en-US" dirty="0"/>
          </a:p>
        </p:txBody>
      </p:sp>
    </p:spTree>
    <p:extLst>
      <p:ext uri="{BB962C8B-B14F-4D97-AF65-F5344CB8AC3E}">
        <p14:creationId xmlns:p14="http://schemas.microsoft.com/office/powerpoint/2010/main" val="140442606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20</a:t>
            </a:fld>
            <a:endParaRPr lang="en-US" dirty="0"/>
          </a:p>
        </p:txBody>
      </p:sp>
    </p:spTree>
    <p:extLst>
      <p:ext uri="{BB962C8B-B14F-4D97-AF65-F5344CB8AC3E}">
        <p14:creationId xmlns:p14="http://schemas.microsoft.com/office/powerpoint/2010/main" val="29604456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Answers</a:t>
            </a:r>
          </a:p>
          <a:p>
            <a:r>
              <a:rPr lang="en-US" dirty="0" smtClean="0"/>
              <a:t>1) Viewing and editing existing objects, creating new objects, and executing popped searches.</a:t>
            </a:r>
          </a:p>
          <a:p>
            <a:r>
              <a:rPr lang="en-US" dirty="0" smtClean="0"/>
              <a:t>2) The screen and its contents are non-editable.</a:t>
            </a:r>
          </a:p>
          <a:p>
            <a:r>
              <a:rPr lang="en-US" dirty="0" smtClean="0"/>
              <a:t>3) The widget navigating to the location is either not visible or not clickable.</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21</a:t>
            </a:fld>
            <a:endParaRPr lang="en-US" dirty="0"/>
          </a:p>
        </p:txBody>
      </p:sp>
    </p:spTree>
    <p:extLst>
      <p:ext uri="{BB962C8B-B14F-4D97-AF65-F5344CB8AC3E}">
        <p14:creationId xmlns:p14="http://schemas.microsoft.com/office/powerpoint/2010/main" val="267753247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22</a:t>
            </a:fld>
            <a:endParaRPr lang="en-US" dirty="0"/>
          </a:p>
        </p:txBody>
      </p:sp>
    </p:spTree>
    <p:extLst>
      <p:ext uri="{BB962C8B-B14F-4D97-AF65-F5344CB8AC3E}">
        <p14:creationId xmlns:p14="http://schemas.microsoft.com/office/powerpoint/2010/main" val="42188564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3</a:t>
            </a:fld>
            <a:endParaRPr lang="en-US" dirty="0"/>
          </a:p>
        </p:txBody>
      </p:sp>
    </p:spTree>
    <p:extLst>
      <p:ext uri="{BB962C8B-B14F-4D97-AF65-F5344CB8AC3E}">
        <p14:creationId xmlns:p14="http://schemas.microsoft.com/office/powerpoint/2010/main" val="17764822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t>Both Widget and Location are conceptual representations</a:t>
            </a:r>
            <a:r>
              <a:rPr lang="en-US" baseline="0" dirty="0" smtClean="0"/>
              <a:t> in this diagram.  There are no &lt;Widget /&gt; or &lt;Location /&gt; elements. </a:t>
            </a:r>
          </a:p>
          <a:p>
            <a:pPr eaLnBrk="1" hangingPunct="1"/>
            <a:endParaRPr lang="en-US" baseline="0" dirty="0" smtClean="0">
              <a:solidFill>
                <a:schemeClr val="bg1"/>
              </a:solidFill>
            </a:endParaRPr>
          </a:p>
          <a:p>
            <a:pPr eaLnBrk="1" hangingPunct="1"/>
            <a:r>
              <a:rPr lang="en-US" dirty="0" smtClean="0">
                <a:solidFill>
                  <a:schemeClr val="bg1"/>
                </a:solidFill>
              </a:rPr>
              <a:t>At the top-level, PCF elements are split between widgets and locations. A widget is a PCF element that is transformed into HTML and becomes a (potentially) visible element of the user interface. There are two broad categories of widgets:</a:t>
            </a:r>
          </a:p>
          <a:p>
            <a:pPr lvl="1" eaLnBrk="1" hangingPunct="1"/>
            <a:r>
              <a:rPr lang="en-US" dirty="0" smtClean="0">
                <a:solidFill>
                  <a:schemeClr val="bg1"/>
                </a:solidFill>
              </a:rPr>
              <a:t>Atomic widgets are the individual elements of the user interface that either display data (such as fields and cells in a list) or let users execute actions (such as buttons and menu items).</a:t>
            </a:r>
          </a:p>
          <a:p>
            <a:pPr lvl="1" eaLnBrk="1" hangingPunct="1"/>
            <a:r>
              <a:rPr lang="en-US" dirty="0" smtClean="0">
                <a:solidFill>
                  <a:schemeClr val="bg1"/>
                </a:solidFill>
              </a:rPr>
              <a:t>Container widgets group atomic widgets or other container widgets into logical groups.</a:t>
            </a:r>
          </a:p>
          <a:p>
            <a:pPr eaLnBrk="1" hangingPunct="1"/>
            <a:r>
              <a:rPr lang="en-US" dirty="0" smtClean="0">
                <a:solidFill>
                  <a:schemeClr val="bg1"/>
                </a:solidFill>
              </a:rPr>
              <a:t>A location is a PCF element that a user can navigate to. Locations determine how users move from one place in the application to some other place in the application.</a:t>
            </a:r>
          </a:p>
          <a:p>
            <a:pPr defTabSz="904433" eaLnBrk="0" fontAlgn="base" hangingPunct="0">
              <a:spcBef>
                <a:spcPct val="10000"/>
              </a:spcBef>
              <a:spcAft>
                <a:spcPct val="0"/>
              </a:spcAft>
              <a:defRPr/>
            </a:pP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r>
              <a:rPr lang="en-US" altLang="en-US" smtClean="0"/>
              <a:t>	Introduction to Locations - </a:t>
            </a:r>
            <a:fld id="{3CD668BF-BFCD-4060-AAC6-3714979B8452}" type="slidenum">
              <a:rPr lang="en-US" altLang="en-US" smtClean="0"/>
              <a:pPr>
                <a:defRPr/>
              </a:pPr>
              <a:t>4</a:t>
            </a:fld>
            <a:endParaRPr lang="en-US" altLang="en-US"/>
          </a:p>
        </p:txBody>
      </p:sp>
      <p:sp>
        <p:nvSpPr>
          <p:cNvPr id="5" name="Header Placeholder 4"/>
          <p:cNvSpPr>
            <a:spLocks noGrp="1"/>
          </p:cNvSpPr>
          <p:nvPr>
            <p:ph type="hdr" sz="quarter" idx="11"/>
          </p:nvPr>
        </p:nvSpPr>
        <p:spPr/>
        <p:txBody>
          <a:bodyPr/>
          <a:lstStyle/>
          <a:p>
            <a:pPr>
              <a:defRPr/>
            </a:pPr>
            <a:r>
              <a:rPr lang="en-US" altLang="en-US" smtClean="0"/>
              <a:t>	</a:t>
            </a:r>
            <a:endParaRPr lang="en-US"/>
          </a:p>
        </p:txBody>
      </p:sp>
    </p:spTree>
    <p:extLst>
      <p:ext uri="{BB962C8B-B14F-4D97-AF65-F5344CB8AC3E}">
        <p14:creationId xmlns:p14="http://schemas.microsoft.com/office/powerpoint/2010/main" val="16180423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1706" eaLnBrk="0" hangingPunct="0">
              <a:tabLst>
                <a:tab pos="2713299" algn="ctr"/>
              </a:tabLst>
              <a:defRPr sz="2000" b="1">
                <a:solidFill>
                  <a:srgbClr val="FF0000"/>
                </a:solidFill>
                <a:latin typeface="Arial" charset="0"/>
              </a:defRPr>
            </a:lvl1pPr>
            <a:lvl2pPr marL="734852" indent="-282635" defTabSz="921706" eaLnBrk="0" hangingPunct="0">
              <a:tabLst>
                <a:tab pos="2713299" algn="ctr"/>
              </a:tabLst>
              <a:defRPr sz="2000" b="1">
                <a:solidFill>
                  <a:srgbClr val="FF0000"/>
                </a:solidFill>
                <a:latin typeface="Arial" charset="0"/>
              </a:defRPr>
            </a:lvl2pPr>
            <a:lvl3pPr marL="1130541" indent="-226108" defTabSz="921706" eaLnBrk="0" hangingPunct="0">
              <a:tabLst>
                <a:tab pos="2713299" algn="ctr"/>
              </a:tabLst>
              <a:defRPr sz="2000" b="1">
                <a:solidFill>
                  <a:srgbClr val="FF0000"/>
                </a:solidFill>
                <a:latin typeface="Arial" charset="0"/>
              </a:defRPr>
            </a:lvl3pPr>
            <a:lvl4pPr marL="1582758" indent="-226108" defTabSz="921706" eaLnBrk="0" hangingPunct="0">
              <a:tabLst>
                <a:tab pos="2713299" algn="ctr"/>
              </a:tabLst>
              <a:defRPr sz="2000" b="1">
                <a:solidFill>
                  <a:srgbClr val="FF0000"/>
                </a:solidFill>
                <a:latin typeface="Arial" charset="0"/>
              </a:defRPr>
            </a:lvl4pPr>
            <a:lvl5pPr marL="2034974" indent="-226108" defTabSz="921706" eaLnBrk="0" hangingPunct="0">
              <a:tabLst>
                <a:tab pos="2713299" algn="ctr"/>
              </a:tabLst>
              <a:defRPr sz="2000" b="1">
                <a:solidFill>
                  <a:srgbClr val="FF0000"/>
                </a:solidFill>
                <a:latin typeface="Arial" charset="0"/>
              </a:defRPr>
            </a:lvl5pPr>
            <a:lvl6pPr marL="2487191"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6pPr>
            <a:lvl7pPr marL="2939407"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7pPr>
            <a:lvl8pPr marL="3391624"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8pPr>
            <a:lvl9pPr marL="3843840"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9pPr>
          </a:lstStyle>
          <a:p>
            <a:pPr eaLnBrk="1" hangingPunct="1"/>
            <a:r>
              <a:rPr lang="en-US" altLang="en-US" sz="1200" b="0">
                <a:solidFill>
                  <a:schemeClr val="tx1"/>
                </a:solidFill>
              </a:rPr>
              <a:t>	Introduction to Locations - </a:t>
            </a:r>
            <a:fld id="{E4A99B34-DE70-4067-8778-54CE801D718E}" type="slidenum">
              <a:rPr lang="en-US" altLang="en-US" sz="1200" b="0">
                <a:solidFill>
                  <a:schemeClr val="tx1"/>
                </a:solidFill>
              </a:rPr>
              <a:pPr eaLnBrk="1" hangingPunct="1"/>
              <a:t>5</a:t>
            </a:fld>
            <a:endParaRPr lang="en-US" altLang="en-US" sz="1200" b="0">
              <a:solidFill>
                <a:schemeClr val="tx1"/>
              </a:solidFill>
            </a:endParaRPr>
          </a:p>
        </p:txBody>
      </p:sp>
      <p:sp>
        <p:nvSpPr>
          <p:cNvPr id="51203"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2697" eaLnBrk="0" hangingPunct="0">
              <a:tabLst>
                <a:tab pos="5530231" algn="r"/>
              </a:tabLst>
              <a:defRPr sz="2000" b="1">
                <a:solidFill>
                  <a:srgbClr val="FF0000"/>
                </a:solidFill>
                <a:latin typeface="Arial" charset="0"/>
              </a:defRPr>
            </a:lvl1pPr>
            <a:lvl2pPr marL="734852" indent="-282635" defTabSz="932697" eaLnBrk="0" hangingPunct="0">
              <a:tabLst>
                <a:tab pos="5530231" algn="r"/>
              </a:tabLst>
              <a:defRPr sz="2000" b="1">
                <a:solidFill>
                  <a:srgbClr val="FF0000"/>
                </a:solidFill>
                <a:latin typeface="Arial" charset="0"/>
              </a:defRPr>
            </a:lvl2pPr>
            <a:lvl3pPr marL="1130541" indent="-226108" defTabSz="932697" eaLnBrk="0" hangingPunct="0">
              <a:tabLst>
                <a:tab pos="5530231" algn="r"/>
              </a:tabLst>
              <a:defRPr sz="2000" b="1">
                <a:solidFill>
                  <a:srgbClr val="FF0000"/>
                </a:solidFill>
                <a:latin typeface="Arial" charset="0"/>
              </a:defRPr>
            </a:lvl3pPr>
            <a:lvl4pPr marL="1582758" indent="-226108" defTabSz="932697" eaLnBrk="0" hangingPunct="0">
              <a:tabLst>
                <a:tab pos="5530231" algn="r"/>
              </a:tabLst>
              <a:defRPr sz="2000" b="1">
                <a:solidFill>
                  <a:srgbClr val="FF0000"/>
                </a:solidFill>
                <a:latin typeface="Arial" charset="0"/>
              </a:defRPr>
            </a:lvl4pPr>
            <a:lvl5pPr marL="2034974" indent="-226108" defTabSz="932697" eaLnBrk="0" hangingPunct="0">
              <a:tabLst>
                <a:tab pos="5530231" algn="r"/>
              </a:tabLst>
              <a:defRPr sz="2000" b="1">
                <a:solidFill>
                  <a:srgbClr val="FF0000"/>
                </a:solidFill>
                <a:latin typeface="Arial" charset="0"/>
              </a:defRPr>
            </a:lvl5pPr>
            <a:lvl6pPr marL="2487191"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6pPr>
            <a:lvl7pPr marL="2939407"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7pPr>
            <a:lvl8pPr marL="3391624"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8pPr>
            <a:lvl9pPr marL="3843840"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51204" name="Rectangle 2"/>
          <p:cNvSpPr>
            <a:spLocks noGrp="1" noRot="1" noChangeAspect="1" noChangeArrowheads="1" noTextEdit="1"/>
          </p:cNvSpPr>
          <p:nvPr>
            <p:ph type="sldImg"/>
          </p:nvPr>
        </p:nvSpPr>
        <p:spPr>
          <a:ln/>
        </p:spPr>
      </p:sp>
      <p:sp>
        <p:nvSpPr>
          <p:cNvPr id="5120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dirty="0" smtClean="0"/>
              <a:t>Popup screens are designed to mimic the functionality of a true popup (which is an entirely separate window). True popups are difficult to architect because there is no easy way to avoid synchronization errors in which the system tries to update the same object in two separate windows. Popup locations as architected in Guidewire offer virtually the same functionality while avoiding the synchronization and usability issues.</a:t>
            </a:r>
          </a:p>
          <a:p>
            <a:pPr eaLnBrk="1" hangingPunct="1">
              <a:spcBef>
                <a:spcPct val="0"/>
              </a:spcBef>
            </a:pPr>
            <a:endParaRPr lang="en-US" dirty="0" smtClean="0"/>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 the slide example, the </a:t>
            </a:r>
            <a:r>
              <a:rPr lang="en-US" dirty="0" err="1" smtClean="0"/>
              <a:t>FlagEntryPopup</a:t>
            </a:r>
            <a:r>
              <a:rPr lang="en-US" dirty="0" smtClean="0"/>
              <a:t> popup is used to view existing flag entry objects and, if the user has sufficient permissions, edit them. However, it cannot be used to create flag entry objects. Flag entries are created only by the application business logic, not manually by a user.</a:t>
            </a:r>
          </a:p>
          <a:p>
            <a:endParaRPr lang="en-US" dirty="0" smtClean="0"/>
          </a:p>
          <a:p>
            <a:r>
              <a:rPr lang="en-US" dirty="0" smtClean="0"/>
              <a:t>The slide</a:t>
            </a:r>
            <a:r>
              <a:rPr lang="en-US" baseline="0" dirty="0" smtClean="0"/>
              <a:t> example shows a popup for a user with permissions to only be able to view the object data. </a:t>
            </a:r>
            <a:endParaRPr lang="en-US" dirty="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Popup screens are designed to mimic the functionality of a true popup (which is an entirely separate window). True popups are difficult to architect because there is no easy way to avoid synchronization errors in which the system tries to update the same object in two separate windows. Popup locations as architected in Guidewire offer virtually the same functionality while avoiding the synchronization and usability issues.</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6</a:t>
            </a:fld>
            <a:endParaRPr lang="en-US" dirty="0"/>
          </a:p>
        </p:txBody>
      </p:sp>
    </p:spTree>
    <p:extLst>
      <p:ext uri="{BB962C8B-B14F-4D97-AF65-F5344CB8AC3E}">
        <p14:creationId xmlns:p14="http://schemas.microsoft.com/office/powerpoint/2010/main" val="27029540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can configure a popup to view and edit an object.</a:t>
            </a:r>
            <a:r>
              <a:rPr lang="en-US" baseline="0" dirty="0" smtClean="0"/>
              <a:t> </a:t>
            </a:r>
            <a:r>
              <a:rPr lang="en-US" dirty="0" smtClean="0"/>
              <a:t>You can configure</a:t>
            </a:r>
            <a:r>
              <a:rPr lang="en-US" baseline="0" dirty="0" smtClean="0"/>
              <a:t> a</a:t>
            </a:r>
            <a:r>
              <a:rPr lang="en-US" dirty="0" smtClean="0"/>
              <a:t> popup to</a:t>
            </a:r>
            <a:r>
              <a:rPr lang="en-US" baseline="0" dirty="0" smtClean="0"/>
              <a:t> </a:t>
            </a:r>
            <a:r>
              <a:rPr lang="en-US" dirty="0" smtClean="0"/>
              <a:t>create new objects. In most cases, the popup can both create new objects and</a:t>
            </a:r>
            <a:r>
              <a:rPr lang="en-US" baseline="0" dirty="0" smtClean="0"/>
              <a:t> </a:t>
            </a:r>
            <a:r>
              <a:rPr lang="en-US" dirty="0" smtClean="0"/>
              <a:t> view and edit existing objects. You can configure a popup to search for an existing record. </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7</a:t>
            </a:fld>
            <a:endParaRPr lang="en-US" dirty="0"/>
          </a:p>
        </p:txBody>
      </p:sp>
    </p:spTree>
    <p:extLst>
      <p:ext uri="{BB962C8B-B14F-4D97-AF65-F5344CB8AC3E}">
        <p14:creationId xmlns:p14="http://schemas.microsoft.com/office/powerpoint/2010/main" val="8327840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popup can be used to view and edit an object.</a:t>
            </a:r>
            <a:r>
              <a:rPr lang="en-US" baseline="0" dirty="0" smtClean="0"/>
              <a:t> W</a:t>
            </a:r>
            <a:r>
              <a:rPr lang="en-US" dirty="0" smtClean="0"/>
              <a:t>hen it is either not convenient to edit the object in a location or some of the fields a user might wish to view and/or edit are not displayed in that location,</a:t>
            </a:r>
            <a:r>
              <a:rPr lang="en-US" baseline="0" dirty="0" smtClean="0"/>
              <a:t> you can use a popup.  For example, a list view panel will often only display a limited number of object fields. Some of the cell widgets will be configured as navigation cell widgets.  The navigation cells widgets will navigate to a popup so that a user can view and/or edit the object fields.</a:t>
            </a:r>
            <a:endParaRPr lang="en-US" dirty="0" smtClean="0"/>
          </a:p>
          <a:p>
            <a:endParaRPr lang="en-US" dirty="0" smtClean="0"/>
          </a:p>
          <a:p>
            <a:r>
              <a:rPr lang="en-US" dirty="0" smtClean="0"/>
              <a:t>In the slide example, the </a:t>
            </a:r>
            <a:r>
              <a:rPr lang="en-US" dirty="0" err="1" smtClean="0"/>
              <a:t>FlagEntryPopup</a:t>
            </a:r>
            <a:r>
              <a:rPr lang="en-US" dirty="0" smtClean="0"/>
              <a:t> popup is used to view existing flag entry objects and, if the user has sufficient permissions, edit them. However, it cannot be used to create flag entry objects. Flag entries are created only by the application business logic, not manually by a user.</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When a popup edits an existing object, the popup does not return the object to the parent list view. The parent list view panel already knows about the object, and the object already belongs to the array that is being displayed by the list view. Therefore, the popup simply commits and changes to the object in the database.  The parent list view panel simply refreshes its information from the database.</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8</a:t>
            </a:fld>
            <a:endParaRPr lang="en-US" dirty="0"/>
          </a:p>
        </p:txBody>
      </p:sp>
    </p:spTree>
    <p:extLst>
      <p:ext uri="{BB962C8B-B14F-4D97-AF65-F5344CB8AC3E}">
        <p14:creationId xmlns:p14="http://schemas.microsoft.com/office/powerpoint/2010/main" val="27407450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can configure</a:t>
            </a:r>
            <a:r>
              <a:rPr lang="en-US" baseline="0" dirty="0" smtClean="0"/>
              <a:t> a</a:t>
            </a:r>
            <a:r>
              <a:rPr lang="en-US" dirty="0" smtClean="0"/>
              <a:t> popup to</a:t>
            </a:r>
            <a:r>
              <a:rPr lang="en-US" baseline="0" dirty="0" smtClean="0"/>
              <a:t> </a:t>
            </a:r>
            <a:r>
              <a:rPr lang="en-US" dirty="0" smtClean="0"/>
              <a:t>create new objects. In most cases, the popup can both create new objects and</a:t>
            </a:r>
            <a:r>
              <a:rPr lang="en-US" baseline="0" dirty="0" smtClean="0"/>
              <a:t> </a:t>
            </a:r>
            <a:r>
              <a:rPr lang="en-US" dirty="0" smtClean="0"/>
              <a:t> view and edit existing objects.</a:t>
            </a:r>
          </a:p>
          <a:p>
            <a:endParaRPr lang="en-US" dirty="0" smtClean="0"/>
          </a:p>
          <a:p>
            <a:r>
              <a:rPr lang="en-US" dirty="0" smtClean="0"/>
              <a:t>When a popup creates a new object, the source</a:t>
            </a:r>
            <a:r>
              <a:rPr lang="en-US" baseline="0" dirty="0" smtClean="0"/>
              <a:t> container (often a list view panel) </a:t>
            </a:r>
            <a:r>
              <a:rPr lang="en-US" dirty="0" smtClean="0"/>
              <a:t>does not know about the object. The popup must return the object to the source container</a:t>
            </a:r>
            <a:r>
              <a:rPr lang="en-US" baseline="0" dirty="0" smtClean="0"/>
              <a:t> and the source </a:t>
            </a:r>
            <a:r>
              <a:rPr lang="en-US" dirty="0" smtClean="0"/>
              <a:t>must commit the object to the appropriate array that is associated with the parent object. If the popup does not return the newly created object to the source container, the object might get committed to the database (depending on the presence of referential integrity constraints), but the object would not get associated with the parent object array.  The result is an orphaned</a:t>
            </a:r>
            <a:r>
              <a:rPr lang="en-US" baseline="0" dirty="0" smtClean="0"/>
              <a:t> object. </a:t>
            </a:r>
            <a:r>
              <a:rPr lang="en-US" dirty="0" smtClean="0"/>
              <a:t>From a UI perspective, the object would</a:t>
            </a:r>
            <a:r>
              <a:rPr lang="en-US" baseline="0" dirty="0" smtClean="0"/>
              <a:t> not appear in the list view panel</a:t>
            </a:r>
            <a:r>
              <a:rPr lang="en-US" dirty="0" smtClean="0"/>
              <a:t>.</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9</a:t>
            </a:fld>
            <a:endParaRPr lang="en-US" dirty="0"/>
          </a:p>
        </p:txBody>
      </p:sp>
    </p:spTree>
    <p:extLst>
      <p:ext uri="{BB962C8B-B14F-4D97-AF65-F5344CB8AC3E}">
        <p14:creationId xmlns:p14="http://schemas.microsoft.com/office/powerpoint/2010/main" val="53634471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Layout">
    <p:spTree>
      <p:nvGrpSpPr>
        <p:cNvPr id="1" name=""/>
        <p:cNvGrpSpPr/>
        <p:nvPr/>
      </p:nvGrpSpPr>
      <p:grpSpPr>
        <a:xfrm>
          <a:off x="0" y="0"/>
          <a:ext cx="0" cy="0"/>
          <a:chOff x="0" y="0"/>
          <a:chExt cx="0" cy="0"/>
        </a:xfrm>
      </p:grpSpPr>
      <p:sp>
        <p:nvSpPr>
          <p:cNvPr id="19" name="rec Background Gradient"/>
          <p:cNvSpPr/>
          <p:nvPr/>
        </p:nvSpPr>
        <p:spPr bwMode="auto">
          <a:xfrm>
            <a:off x="81938" y="0"/>
            <a:ext cx="9089231" cy="6858000"/>
          </a:xfrm>
          <a:prstGeom prst="rect">
            <a:avLst/>
          </a:prstGeom>
          <a:gradFill flip="none" rotWithShape="1">
            <a:gsLst>
              <a:gs pos="1000">
                <a:srgbClr val="04628C"/>
              </a:gs>
              <a:gs pos="99000">
                <a:srgbClr val="07A6ED"/>
              </a:gs>
            </a:gsLst>
            <a:lin ang="8100000" scaled="1"/>
            <a:tileRect/>
          </a:gradFill>
          <a:ln w="317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noAutofit/>
          </a:bodyPr>
          <a:lstStyle/>
          <a:p>
            <a:pPr marL="109538" marR="0" indent="-109538" algn="ctr" defTabSz="914400" rtl="0" eaLnBrk="1" fontAlgn="base" latinLnBrk="0" hangingPunct="1">
              <a:lnSpc>
                <a:spcPct val="100000"/>
              </a:lnSpc>
              <a:spcBef>
                <a:spcPct val="50000"/>
              </a:spcBef>
              <a:spcAft>
                <a:spcPct val="0"/>
              </a:spcAft>
              <a:buClr>
                <a:schemeClr val="tx2"/>
              </a:buClr>
              <a:buSzTx/>
              <a:buFont typeface="Arial" charset="0"/>
              <a:buNone/>
              <a:tabLst/>
            </a:pPr>
            <a:endParaRPr kumimoji="0" lang="en-US" sz="1600" b="0" i="0" u="none" strike="noStrike" cap="none" normalizeH="0" baseline="0" dirty="0" smtClean="0">
              <a:ln>
                <a:noFill/>
              </a:ln>
              <a:solidFill>
                <a:srgbClr val="333333"/>
              </a:solidFill>
              <a:effectLst/>
              <a:latin typeface="+mj-lt"/>
            </a:endParaRPr>
          </a:p>
        </p:txBody>
      </p:sp>
      <p:grpSp>
        <p:nvGrpSpPr>
          <p:cNvPr id="2" name="rec GW Sidebar"/>
          <p:cNvGrpSpPr/>
          <p:nvPr/>
        </p:nvGrpSpPr>
        <p:grpSpPr>
          <a:xfrm>
            <a:off x="0" y="0"/>
            <a:ext cx="109538" cy="6858000"/>
            <a:chOff x="0" y="0"/>
            <a:chExt cx="109538" cy="6858000"/>
          </a:xfrm>
        </p:grpSpPr>
        <p:sp>
          <p:nvSpPr>
            <p:cNvPr id="22"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4"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5"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6"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7"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8"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grpSp>
      <p:sp>
        <p:nvSpPr>
          <p:cNvPr id="20" name="txt Copyright 2001-2013"/>
          <p:cNvSpPr txBox="1"/>
          <p:nvPr/>
        </p:nvSpPr>
        <p:spPr>
          <a:xfrm>
            <a:off x="5410200" y="6553200"/>
            <a:ext cx="3409950" cy="184666"/>
          </a:xfrm>
          <a:prstGeom prst="rect">
            <a:avLst/>
          </a:prstGeom>
          <a:noFill/>
        </p:spPr>
        <p:txBody>
          <a:bodyPr wrap="square" lIns="0" tIns="0" rIns="0" bIns="0">
            <a:spAutoFit/>
          </a:bodyPr>
          <a:lstStyle/>
          <a:p>
            <a:pPr algn="r">
              <a:spcBef>
                <a:spcPts val="600"/>
              </a:spcBef>
              <a:buClr>
                <a:schemeClr val="tx2"/>
              </a:buClr>
              <a:buFont typeface="Arial" charset="0"/>
              <a:buNone/>
              <a:defRPr/>
            </a:pPr>
            <a:r>
              <a:rPr lang="en-US" sz="600" dirty="0">
                <a:solidFill>
                  <a:schemeClr val="tx1"/>
                </a:solidFill>
                <a:latin typeface="+mn-lt"/>
                <a:cs typeface="Arial" pitchFamily="34" charset="0"/>
              </a:rPr>
              <a:t>© Guidewire Software, Inc. </a:t>
            </a:r>
            <a:r>
              <a:rPr lang="en-US" sz="600" dirty="0" smtClean="0">
                <a:solidFill>
                  <a:schemeClr val="tx1"/>
                </a:solidFill>
                <a:latin typeface="+mn-lt"/>
                <a:cs typeface="Arial" pitchFamily="34" charset="0"/>
              </a:rPr>
              <a:t>2001-2014. All </a:t>
            </a:r>
            <a:r>
              <a:rPr lang="en-US" sz="600" dirty="0">
                <a:solidFill>
                  <a:schemeClr val="tx1"/>
                </a:solidFill>
                <a:latin typeface="+mn-lt"/>
                <a:cs typeface="Arial" pitchFamily="34" charset="0"/>
              </a:rPr>
              <a:t>rights reserved</a:t>
            </a:r>
            <a:r>
              <a:rPr lang="en-US" sz="600" dirty="0" smtClean="0">
                <a:solidFill>
                  <a:schemeClr val="tx1"/>
                </a:solidFill>
                <a:latin typeface="+mn-lt"/>
                <a:cs typeface="Arial" pitchFamily="34" charset="0"/>
              </a:rPr>
              <a:t>.</a:t>
            </a:r>
            <a:br>
              <a:rPr lang="en-US" sz="600" dirty="0" smtClean="0">
                <a:solidFill>
                  <a:schemeClr val="tx1"/>
                </a:solidFill>
                <a:latin typeface="+mn-lt"/>
                <a:cs typeface="Arial" pitchFamily="34" charset="0"/>
              </a:rPr>
            </a:br>
            <a:r>
              <a:rPr lang="en-US" sz="600" dirty="0" smtClean="0">
                <a:solidFill>
                  <a:schemeClr val="tx1"/>
                </a:solidFill>
                <a:latin typeface="+mn-lt"/>
                <a:cs typeface="Arial" pitchFamily="34" charset="0"/>
              </a:rPr>
              <a:t>Do </a:t>
            </a:r>
            <a:r>
              <a:rPr lang="en-US" sz="600" dirty="0">
                <a:solidFill>
                  <a:schemeClr val="tx1"/>
                </a:solidFill>
                <a:latin typeface="+mn-lt"/>
                <a:cs typeface="Arial" pitchFamily="34" charset="0"/>
              </a:rPr>
              <a:t>not distribute without </a:t>
            </a:r>
            <a:r>
              <a:rPr lang="en-US" sz="600" dirty="0" smtClean="0">
                <a:solidFill>
                  <a:schemeClr val="tx1"/>
                </a:solidFill>
                <a:latin typeface="+mn-lt"/>
                <a:cs typeface="Arial" pitchFamily="34" charset="0"/>
              </a:rPr>
              <a:t>permission.</a:t>
            </a:r>
            <a:endParaRPr lang="en-US" sz="600" dirty="0">
              <a:solidFill>
                <a:schemeClr val="tx1"/>
              </a:solidFill>
              <a:latin typeface="+mn-lt"/>
              <a:cs typeface="Arial" pitchFamily="34" charset="0"/>
            </a:endParaRPr>
          </a:p>
        </p:txBody>
      </p:sp>
      <p:pic>
        <p:nvPicPr>
          <p:cNvPr id="6" name="pic Logo 2013 small" descr="Guidewire_logo+tagline_white.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66344" y="5998464"/>
            <a:ext cx="1819311" cy="521208"/>
          </a:xfrm>
          <a:prstGeom prst="rect">
            <a:avLst/>
          </a:prstGeom>
        </p:spPr>
      </p:pic>
      <p:sp>
        <p:nvSpPr>
          <p:cNvPr id="7" name="txt Lesson Subtitle"/>
          <p:cNvSpPr>
            <a:spLocks noGrp="1"/>
          </p:cNvSpPr>
          <p:nvPr>
            <p:ph type="body" sz="quarter" idx="10"/>
          </p:nvPr>
        </p:nvSpPr>
        <p:spPr>
          <a:xfrm>
            <a:off x="5718125" y="5946570"/>
            <a:ext cx="3089327" cy="273255"/>
          </a:xfrm>
        </p:spPr>
        <p:txBody>
          <a:bodyPr/>
          <a:lstStyle>
            <a:lvl1pPr algn="r">
              <a:buNone/>
              <a:defRPr sz="1600">
                <a:solidFill>
                  <a:schemeClr val="tx1"/>
                </a:solidFill>
                <a:latin typeface="Arial" pitchFamily="34" charset="0"/>
                <a:cs typeface="Arial" pitchFamily="34" charset="0"/>
              </a:defRPr>
            </a:lvl1pPr>
          </a:lstStyle>
          <a:p>
            <a:pPr lvl="0"/>
            <a:r>
              <a:rPr lang="en-US" smtClean="0"/>
              <a:t>Click to edit Master text styles</a:t>
            </a:r>
          </a:p>
        </p:txBody>
      </p:sp>
      <p:sp>
        <p:nvSpPr>
          <p:cNvPr id="33794" name="txt Lesson Title"/>
          <p:cNvSpPr>
            <a:spLocks noGrp="1" noChangeArrowheads="1"/>
          </p:cNvSpPr>
          <p:nvPr>
            <p:ph type="ctrTitle"/>
          </p:nvPr>
        </p:nvSpPr>
        <p:spPr>
          <a:xfrm>
            <a:off x="458788" y="2957371"/>
            <a:ext cx="8348662" cy="700229"/>
          </a:xfrm>
        </p:spPr>
        <p:txBody>
          <a:bodyPr anchor="t"/>
          <a:lstStyle>
            <a:lvl1pPr algn="r">
              <a:lnSpc>
                <a:spcPct val="100000"/>
              </a:lnSpc>
              <a:spcAft>
                <a:spcPct val="20000"/>
              </a:spcAft>
              <a:defRPr sz="3600" b="1">
                <a:solidFill>
                  <a:schemeClr val="tx1"/>
                </a:solidFill>
                <a:latin typeface="Arial" pitchFamily="34" charset="0"/>
                <a:cs typeface="Arial" pitchFamily="34" charset="0"/>
              </a:defRPr>
            </a:lvl1pPr>
          </a:lstStyle>
          <a:p>
            <a:r>
              <a:rPr lang="en-US" altLang="en-US" smtClean="0"/>
              <a:t>Click to edit Master title style</a:t>
            </a:r>
            <a:endParaRPr lang="en-US" altLang="en-US" dirty="0"/>
          </a:p>
        </p:txBody>
      </p:sp>
    </p:spTree>
    <p:extLst>
      <p:ext uri="{BB962C8B-B14F-4D97-AF65-F5344CB8AC3E}">
        <p14:creationId xmlns:p14="http://schemas.microsoft.com/office/powerpoint/2010/main" val="2625288171"/>
      </p:ext>
    </p:extLst>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Top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solidFill>
                  <a:srgbClr val="04628C"/>
                </a:solidFill>
                <a:latin typeface="+mj-lt"/>
                <a:cs typeface="Calibri" pitchFamily="34" charset="0"/>
              </a:defRPr>
            </a:lvl1pPr>
          </a:lstStyle>
          <a:p>
            <a:r>
              <a:rPr lang="en-US" smtClean="0"/>
              <a:t>Click to edit Master title style</a:t>
            </a:r>
            <a:endParaRPr lang="en-US" dirty="0"/>
          </a:p>
        </p:txBody>
      </p:sp>
      <p:sp>
        <p:nvSpPr>
          <p:cNvPr id="3" name="txt Top Content"/>
          <p:cNvSpPr>
            <a:spLocks noGrp="1"/>
          </p:cNvSpPr>
          <p:nvPr>
            <p:ph idx="1"/>
          </p:nvPr>
        </p:nvSpPr>
        <p:spPr>
          <a:xfrm>
            <a:off x="519113" y="9144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361761630"/>
      </p:ext>
    </p:extLst>
  </p:cSld>
  <p:clrMapOvr>
    <a:masterClrMapping/>
  </p:clrMapOv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45720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04636995"/>
      </p:ext>
    </p:extLst>
  </p:cSld>
  <p:clrMapOvr>
    <a:masterClrMapping/>
  </p:clrMapOvr>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Top Middle Bottom">
    <p:spTree>
      <p:nvGrpSpPr>
        <p:cNvPr id="1" name=""/>
        <p:cNvGrpSpPr/>
        <p:nvPr/>
      </p:nvGrpSpPr>
      <p:grpSpPr>
        <a:xfrm>
          <a:off x="0" y="0"/>
          <a:ext cx="0" cy="0"/>
          <a:chOff x="0" y="0"/>
          <a:chExt cx="0" cy="0"/>
        </a:xfrm>
      </p:grpSpPr>
      <p:sp>
        <p:nvSpPr>
          <p:cNvPr id="2" name="txt Title"/>
          <p:cNvSpPr>
            <a:spLocks noGrp="1"/>
          </p:cNvSpPr>
          <p:nvPr>
            <p:ph type="title"/>
          </p:nvPr>
        </p:nvSpPr>
        <p:spPr>
          <a:xfrm>
            <a:off x="493776" y="120650"/>
            <a:ext cx="8318500" cy="742951"/>
          </a:xfrm>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5" name="txt Top Content"/>
          <p:cNvSpPr>
            <a:spLocks noGrp="1"/>
          </p:cNvSpPr>
          <p:nvPr>
            <p:ph type="body" sz="quarter" idx="10"/>
          </p:nvPr>
        </p:nvSpPr>
        <p:spPr>
          <a:xfrm>
            <a:off x="521208" y="914400"/>
            <a:ext cx="8321040" cy="18288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xt Middle Content"/>
          <p:cNvSpPr>
            <a:spLocks noGrp="1"/>
          </p:cNvSpPr>
          <p:nvPr>
            <p:ph idx="11"/>
          </p:nvPr>
        </p:nvSpPr>
        <p:spPr>
          <a:xfrm>
            <a:off x="520700" y="27432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3" name="txt Bottom Content"/>
          <p:cNvSpPr>
            <a:spLocks noGrp="1"/>
          </p:cNvSpPr>
          <p:nvPr>
            <p:ph idx="1"/>
          </p:nvPr>
        </p:nvSpPr>
        <p:spPr>
          <a:xfrm>
            <a:off x="519113" y="45720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683751491"/>
      </p:ext>
    </p:extLst>
  </p:cSld>
  <p:clrMapOvr>
    <a:masterClrMapping/>
  </p:clrMapOvr>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Top Content"/>
          <p:cNvSpPr>
            <a:spLocks noGrp="1"/>
          </p:cNvSpPr>
          <p:nvPr>
            <p:ph idx="1"/>
          </p:nvPr>
        </p:nvSpPr>
        <p:spPr>
          <a:xfrm>
            <a:off x="519113" y="9144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165869696"/>
      </p:ext>
    </p:extLst>
  </p:cSld>
  <p:clrMapOvr>
    <a:masterClrMapping/>
  </p:clrMapOvr>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ef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1"/>
            <a:ext cx="2651760" cy="54752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353529206"/>
      </p:ext>
    </p:extLst>
  </p:cSld>
  <p:clrMapOvr>
    <a:masterClrMapping/>
  </p:clrMapOvr>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ef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1752601"/>
            <a:ext cx="2651760" cy="46370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xt Left Col SubTitle"/>
          <p:cNvSpPr>
            <a:spLocks noGrp="1" noChangeArrowheads="1"/>
          </p:cNvSpPr>
          <p:nvPr>
            <p:ph type="subTitle" idx="11" hasCustomPrompt="1"/>
          </p:nvPr>
        </p:nvSpPr>
        <p:spPr>
          <a:xfrm>
            <a:off x="521208"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Tree>
    <p:extLst>
      <p:ext uri="{BB962C8B-B14F-4D97-AF65-F5344CB8AC3E}">
        <p14:creationId xmlns:p14="http://schemas.microsoft.com/office/powerpoint/2010/main" val="1366646524"/>
      </p:ext>
    </p:extLst>
  </p:cSld>
  <p:clrMapOvr>
    <a:masterClrMapping/>
  </p:clrMapOvr>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ef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3" y="914401"/>
            <a:ext cx="4083050" cy="5475289"/>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132715863"/>
      </p:ext>
    </p:extLst>
  </p:cSld>
  <p:clrMapOvr>
    <a:masterClrMapping/>
  </p:clrMapOvr>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ef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dirty="0"/>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487866613"/>
      </p:ext>
    </p:extLst>
  </p:cSld>
  <p:clrMapOvr>
    <a:masterClrMapping/>
  </p:clrMapOvr>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ef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1" y="914399"/>
            <a:ext cx="5532120" cy="54864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597061337"/>
      </p:ext>
    </p:extLst>
  </p:cSld>
  <p:clrMapOvr>
    <a:masterClrMapping/>
  </p:clrMapOvr>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4722577"/>
      </p:ext>
    </p:extLst>
  </p:cSld>
  <p:clrMapOvr>
    <a:masterClrMapping/>
  </p:clrMapOv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Content"/>
          <p:cNvSpPr>
            <a:spLocks noGrp="1"/>
          </p:cNvSpPr>
          <p:nvPr>
            <p:ph idx="1"/>
          </p:nvPr>
        </p:nvSpPr>
        <p:spPr>
          <a:xfrm>
            <a:off x="521208" y="914400"/>
            <a:ext cx="832104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148485534"/>
      </p:ext>
    </p:extLst>
  </p:cSld>
  <p:clrMapOvr>
    <a:masterClrMapping/>
  </p:clrMapOvr>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Righ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1"/>
            <a:ext cx="2651760" cy="54752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313684978"/>
      </p:ext>
    </p:extLst>
  </p:cSld>
  <p:clrMapOvr>
    <a:masterClrMapping/>
  </p:clrMapOvr>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Righ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1" name="txt Right Col SubTitle"/>
          <p:cNvSpPr>
            <a:spLocks noGrp="1" noChangeArrowheads="1"/>
          </p:cNvSpPr>
          <p:nvPr>
            <p:ph type="subTitle" idx="11" hasCustomPrompt="1"/>
          </p:nvPr>
        </p:nvSpPr>
        <p:spPr>
          <a:xfrm>
            <a:off x="6172200"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Right Column Subtitle</a:t>
            </a:r>
            <a:endParaRPr lang="en-US" altLang="en-US" dirty="0"/>
          </a:p>
        </p:txBody>
      </p:sp>
    </p:spTree>
    <p:extLst>
      <p:ext uri="{BB962C8B-B14F-4D97-AF65-F5344CB8AC3E}">
        <p14:creationId xmlns:p14="http://schemas.microsoft.com/office/powerpoint/2010/main" val="4276675117"/>
      </p:ext>
    </p:extLst>
  </p:cSld>
  <p:clrMapOvr>
    <a:masterClrMapping/>
  </p:clrMapOvr>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Righ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4754563" y="914401"/>
            <a:ext cx="4083050" cy="54752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037283543"/>
      </p:ext>
    </p:extLst>
  </p:cSld>
  <p:clrMapOvr>
    <a:masterClrMapping/>
  </p:clrMapOvr>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Righ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dirty="0" smtClean="0"/>
              <a:t>Click to edit Right Column Subtitle</a:t>
            </a:r>
            <a:endParaRPr lang="en-US" altLang="en-US" dirty="0"/>
          </a:p>
        </p:txBody>
      </p:sp>
      <p:sp>
        <p:nvSpPr>
          <p:cNvPr id="4" name="txt Righ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967609076"/>
      </p:ext>
    </p:extLst>
  </p:cSld>
  <p:clrMapOvr>
    <a:masterClrMapping/>
  </p:clrMapOvr>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Righ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3305175" y="914400"/>
            <a:ext cx="553212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272425577"/>
      </p:ext>
    </p:extLst>
  </p:cSld>
  <p:clrMapOvr>
    <a:masterClrMapping/>
  </p:clrMapOvr>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Notes Only">
    <p:spTree>
      <p:nvGrpSpPr>
        <p:cNvPr id="1" name=""/>
        <p:cNvGrpSpPr/>
        <p:nvPr/>
      </p:nvGrpSpPr>
      <p:grpSpPr>
        <a:xfrm>
          <a:off x="0" y="0"/>
          <a:ext cx="0" cy="0"/>
          <a:chOff x="0" y="0"/>
          <a:chExt cx="0" cy="0"/>
        </a:xfrm>
      </p:grpSpPr>
      <p:sp>
        <p:nvSpPr>
          <p:cNvPr id="4" name="txt Title Fixed NotesOnly"/>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solidFill>
                  <a:srgbClr val="CC0099"/>
                </a:solidFill>
                <a:latin typeface="+mj-lt"/>
                <a:cs typeface="Arial" pitchFamily="34" charset="0"/>
              </a:rPr>
              <a:t>(Notes only slide)</a:t>
            </a:r>
            <a:endParaRPr lang="en-US" sz="3200" dirty="0" smtClean="0">
              <a:latin typeface="+mj-lt"/>
              <a:cs typeface="Arial" pitchFamily="34" charset="0"/>
            </a:endParaRPr>
          </a:p>
        </p:txBody>
      </p:sp>
      <p:sp>
        <p:nvSpPr>
          <p:cNvPr id="3" name="txt Title Fixed NotesOnly"/>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solidFill>
                  <a:srgbClr val="CC0099"/>
                </a:solidFill>
                <a:latin typeface="+mj-lt"/>
                <a:cs typeface="Arial" pitchFamily="34" charset="0"/>
              </a:rPr>
              <a:t>(Notes only slide)</a:t>
            </a:r>
            <a:endParaRPr lang="en-US" sz="3200" dirty="0" smtClean="0">
              <a:latin typeface="+mj-lt"/>
              <a:cs typeface="Arial" pitchFamily="34" charset="0"/>
            </a:endParaRPr>
          </a:p>
        </p:txBody>
      </p:sp>
    </p:spTree>
    <p:extLst>
      <p:ext uri="{BB962C8B-B14F-4D97-AF65-F5344CB8AC3E}">
        <p14:creationId xmlns:p14="http://schemas.microsoft.com/office/powerpoint/2010/main" val="3199647868"/>
      </p:ext>
    </p:extLst>
  </p:cSld>
  <p:clrMapOvr>
    <a:masterClrMapping/>
  </p:clrMapOvr>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Lef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0"/>
            <a:ext cx="2651760" cy="36576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Bottom Content"/>
          <p:cNvSpPr>
            <a:spLocks noGrp="1"/>
          </p:cNvSpPr>
          <p:nvPr>
            <p:ph idx="10"/>
          </p:nvPr>
        </p:nvSpPr>
        <p:spPr>
          <a:xfrm>
            <a:off x="521208" y="45720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503653025"/>
      </p:ext>
    </p:extLst>
  </p:cSld>
  <p:clrMapOvr>
    <a:masterClrMapping/>
  </p:clrMapOvr>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Lef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0"/>
            <a:ext cx="2651760" cy="27432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Bottom Content"/>
          <p:cNvSpPr>
            <a:spLocks noGrp="1"/>
          </p:cNvSpPr>
          <p:nvPr>
            <p:ph idx="10"/>
          </p:nvPr>
        </p:nvSpPr>
        <p:spPr>
          <a:xfrm>
            <a:off x="521208" y="36576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897130001"/>
      </p:ext>
    </p:extLst>
  </p:cSld>
  <p:clrMapOvr>
    <a:masterClrMapping/>
  </p:clrMapOvr>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Lef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3657600"/>
            <a:ext cx="2651760" cy="27432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Top Content"/>
          <p:cNvSpPr>
            <a:spLocks noGrp="1"/>
          </p:cNvSpPr>
          <p:nvPr>
            <p:ph idx="10"/>
          </p:nvPr>
        </p:nvSpPr>
        <p:spPr>
          <a:xfrm>
            <a:off x="521208" y="9144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059471830"/>
      </p:ext>
    </p:extLst>
  </p:cSld>
  <p:clrMapOvr>
    <a:masterClrMapping/>
  </p:clrMapOvr>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Lef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2743200"/>
            <a:ext cx="2651760" cy="36576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Top Content"/>
          <p:cNvSpPr>
            <a:spLocks noGrp="1"/>
          </p:cNvSpPr>
          <p:nvPr>
            <p:ph idx="10"/>
          </p:nvPr>
        </p:nvSpPr>
        <p:spPr>
          <a:xfrm>
            <a:off x="521208" y="914400"/>
            <a:ext cx="8321040" cy="18288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28369848"/>
      </p:ext>
    </p:extLst>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118872"/>
            <a:ext cx="8321040" cy="742951"/>
          </a:xfrm>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5" name="txt SubTitle"/>
          <p:cNvSpPr>
            <a:spLocks noGrp="1"/>
          </p:cNvSpPr>
          <p:nvPr>
            <p:ph type="body" sz="quarter" idx="10"/>
          </p:nvPr>
        </p:nvSpPr>
        <p:spPr>
          <a:xfrm>
            <a:off x="493776" y="486102"/>
            <a:ext cx="8321040" cy="381000"/>
          </a:xfrm>
        </p:spPr>
        <p:txBody>
          <a:bodyPr/>
          <a:lstStyle>
            <a:lvl1pPr marL="0" indent="0">
              <a:buNone/>
              <a:defRPr lang="en-US" sz="2800" b="1" dirty="0">
                <a:solidFill>
                  <a:srgbClr val="04628C"/>
                </a:solidFill>
                <a:latin typeface="+mj-lt"/>
                <a:ea typeface="Arial" pitchFamily="34" charset="0"/>
                <a:cs typeface="Arial" pitchFamily="34" charset="0"/>
              </a:defRPr>
            </a:lvl1pPr>
          </a:lstStyle>
          <a:p>
            <a:pPr lvl="0"/>
            <a:r>
              <a:rPr lang="en-US" smtClean="0"/>
              <a:t>Click to edit Master text styles</a:t>
            </a:r>
          </a:p>
        </p:txBody>
      </p:sp>
      <p:sp>
        <p:nvSpPr>
          <p:cNvPr id="3" name="txt Content"/>
          <p:cNvSpPr>
            <a:spLocks noGrp="1"/>
          </p:cNvSpPr>
          <p:nvPr>
            <p:ph idx="1"/>
          </p:nvPr>
        </p:nvSpPr>
        <p:spPr>
          <a:xfrm>
            <a:off x="521208" y="914400"/>
            <a:ext cx="832104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18696925"/>
      </p:ext>
    </p:extLst>
  </p:cSld>
  <p:clrMapOvr>
    <a:masterClrMapping/>
  </p:clrMapOvr>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Tree>
    <p:extLst>
      <p:ext uri="{BB962C8B-B14F-4D97-AF65-F5344CB8AC3E}">
        <p14:creationId xmlns:p14="http://schemas.microsoft.com/office/powerpoint/2010/main" val="1860621709"/>
      </p:ext>
    </p:extLst>
  </p:cSld>
  <p:clrMapOvr>
    <a:masterClrMapping/>
  </p:clrMapOvr>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Lesson Outline">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
        <p:nvSpPr>
          <p:cNvPr id="3" name="txt Topic Content"/>
          <p:cNvSpPr>
            <a:spLocks noGrp="1"/>
          </p:cNvSpPr>
          <p:nvPr>
            <p:ph idx="1" hasCustomPrompt="1"/>
          </p:nvPr>
        </p:nvSpPr>
        <p:spPr>
          <a:xfrm>
            <a:off x="519113" y="914400"/>
            <a:ext cx="8318500" cy="5486400"/>
          </a:xfrm>
        </p:spPr>
        <p:txBody>
          <a:bodyPr/>
          <a:lstStyle>
            <a:lvl1pPr marL="285750" indent="-285750" algn="l" rtl="0" eaLnBrk="0" fontAlgn="base" hangingPunct="0">
              <a:lnSpc>
                <a:spcPct val="150000"/>
              </a:lnSpc>
              <a:spcBef>
                <a:spcPct val="40000"/>
              </a:spcBef>
              <a:spcAft>
                <a:spcPct val="0"/>
              </a:spcAft>
              <a:buClr>
                <a:srgbClr val="04628C"/>
              </a:buClr>
              <a:buSzPct val="90000"/>
              <a:buFont typeface="Arial" charset="0"/>
              <a:buChar char="•"/>
              <a:defRPr lang="en-US" sz="2800" baseline="0" dirty="0" smtClean="0">
                <a:solidFill>
                  <a:srgbClr val="C0C0C0"/>
                </a:solidFill>
                <a:latin typeface="+mn-lt"/>
                <a:ea typeface="Calibri" pitchFamily="34" charset="0"/>
                <a:cs typeface="Calibri" pitchFamily="34" charset="0"/>
              </a:defRPr>
            </a:lvl1pPr>
            <a:lvl2pPr marL="400050" indent="0">
              <a:buClr>
                <a:srgbClr val="04628C"/>
              </a:buClr>
              <a:buFontTx/>
              <a:buNone/>
              <a:defRPr/>
            </a:lvl2pPr>
            <a:lvl3pPr marL="742950" indent="0">
              <a:buClr>
                <a:srgbClr val="04628C"/>
              </a:buClr>
              <a:buFontTx/>
              <a:buNone/>
              <a:defRPr/>
            </a:lvl3pPr>
            <a:lvl4pPr marL="1084263" indent="0">
              <a:buClr>
                <a:srgbClr val="04628C"/>
              </a:buClr>
              <a:buFontTx/>
              <a:buNone/>
              <a:defRPr/>
            </a:lvl4pPr>
            <a:lvl5pPr>
              <a:buClr>
                <a:srgbClr val="04628C"/>
              </a:buClr>
              <a:buFont typeface="Calibri" pitchFamily="34" charset="0"/>
              <a:buChar char="-"/>
              <a:defRPr/>
            </a:lvl5pPr>
          </a:lstStyle>
          <a:p>
            <a:pPr lvl="0"/>
            <a:r>
              <a:rPr lang="en-US" dirty="0" smtClean="0"/>
              <a:t>Topic 01 (Current topic = black font color)</a:t>
            </a:r>
          </a:p>
          <a:p>
            <a:pPr lvl="0"/>
            <a:r>
              <a:rPr lang="en-US" dirty="0" smtClean="0"/>
              <a:t>Topic 02</a:t>
            </a:r>
          </a:p>
          <a:p>
            <a:pPr lvl="0"/>
            <a:r>
              <a:rPr lang="en-US" dirty="0" smtClean="0"/>
              <a:t>Topic 03</a:t>
            </a:r>
          </a:p>
          <a:p>
            <a:pPr lvl="0"/>
            <a:r>
              <a:rPr lang="en-US" dirty="0" smtClean="0"/>
              <a:t>Topic 04</a:t>
            </a:r>
          </a:p>
          <a:p>
            <a:pPr lvl="0"/>
            <a:endParaRPr lang="en-US" dirty="0" smtClean="0"/>
          </a:p>
        </p:txBody>
      </p:sp>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
        <p:nvSpPr>
          <p:cNvPr id="6" name="txt Title Fixed"/>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Tree>
    <p:extLst>
      <p:ext uri="{BB962C8B-B14F-4D97-AF65-F5344CB8AC3E}">
        <p14:creationId xmlns:p14="http://schemas.microsoft.com/office/powerpoint/2010/main" val="1370566639"/>
      </p:ext>
    </p:extLst>
  </p:cSld>
  <p:clrMapOvr>
    <a:masterClrMapping/>
  </p:clrMapOvr>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Righ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0"/>
            <a:ext cx="2651760" cy="36576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t Bottom Content"/>
          <p:cNvSpPr>
            <a:spLocks noGrp="1"/>
          </p:cNvSpPr>
          <p:nvPr>
            <p:ph idx="10"/>
          </p:nvPr>
        </p:nvSpPr>
        <p:spPr>
          <a:xfrm>
            <a:off x="521208" y="45720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409623783"/>
      </p:ext>
    </p:extLst>
  </p:cSld>
  <p:clrMapOvr>
    <a:masterClrMapping/>
  </p:clrMapOvr>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Righ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0"/>
            <a:ext cx="2651760" cy="27432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t Bottom Content"/>
          <p:cNvSpPr>
            <a:spLocks noGrp="1"/>
          </p:cNvSpPr>
          <p:nvPr>
            <p:ph idx="10"/>
          </p:nvPr>
        </p:nvSpPr>
        <p:spPr>
          <a:xfrm>
            <a:off x="521208" y="36576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97995710"/>
      </p:ext>
    </p:extLst>
  </p:cSld>
  <p:clrMapOvr>
    <a:masterClrMapping/>
  </p:clrMapOvr>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Righ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defRPr>
            </a:lvl1pPr>
          </a:lstStyle>
          <a:p>
            <a:r>
              <a:rPr lang="en-US" smtClean="0"/>
              <a:t>Click to edit Master title style</a:t>
            </a:r>
            <a:endParaRPr lang="en-US" dirty="0"/>
          </a:p>
        </p:txBody>
      </p:sp>
      <p:sp>
        <p:nvSpPr>
          <p:cNvPr id="4" name="txt Right Col Content"/>
          <p:cNvSpPr>
            <a:spLocks noGrp="1"/>
          </p:cNvSpPr>
          <p:nvPr>
            <p:ph sz="half" idx="2"/>
          </p:nvPr>
        </p:nvSpPr>
        <p:spPr>
          <a:xfrm>
            <a:off x="6172200" y="3657600"/>
            <a:ext cx="2651760" cy="27432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 Top Content"/>
          <p:cNvSpPr>
            <a:spLocks noGrp="1"/>
          </p:cNvSpPr>
          <p:nvPr>
            <p:ph idx="10"/>
          </p:nvPr>
        </p:nvSpPr>
        <p:spPr>
          <a:xfrm>
            <a:off x="521208" y="9144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840261398"/>
      </p:ext>
    </p:extLst>
  </p:cSld>
  <p:clrMapOvr>
    <a:masterClrMapping/>
  </p:clrMapOvr>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Righ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defRPr>
            </a:lvl1pPr>
          </a:lstStyle>
          <a:p>
            <a:r>
              <a:rPr lang="en-US" smtClean="0"/>
              <a:t>Click to edit Master title style</a:t>
            </a:r>
            <a:endParaRPr lang="en-US" dirty="0"/>
          </a:p>
        </p:txBody>
      </p:sp>
      <p:sp>
        <p:nvSpPr>
          <p:cNvPr id="4" name="txt Right Col Content"/>
          <p:cNvSpPr>
            <a:spLocks noGrp="1"/>
          </p:cNvSpPr>
          <p:nvPr>
            <p:ph sz="half" idx="2"/>
          </p:nvPr>
        </p:nvSpPr>
        <p:spPr>
          <a:xfrm>
            <a:off x="6172200" y="2743200"/>
            <a:ext cx="2651760" cy="36576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 Top Content"/>
          <p:cNvSpPr>
            <a:spLocks noGrp="1"/>
          </p:cNvSpPr>
          <p:nvPr>
            <p:ph idx="10"/>
          </p:nvPr>
        </p:nvSpPr>
        <p:spPr>
          <a:xfrm>
            <a:off x="521208" y="9144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513376759"/>
      </p:ext>
    </p:extLst>
  </p:cSld>
  <p:clrMapOvr>
    <a:masterClrMapping/>
  </p:clrMapOvr>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Lesson Objectives">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objectives</a:t>
            </a:r>
          </a:p>
        </p:txBody>
      </p:sp>
      <p:sp>
        <p:nvSpPr>
          <p:cNvPr id="5" name="txt Print Instructions Fixed"/>
          <p:cNvSpPr>
            <a:spLocks noChangeArrowheads="1"/>
          </p:cNvSpPr>
          <p:nvPr/>
        </p:nvSpPr>
        <p:spPr bwMode="auto">
          <a:xfrm>
            <a:off x="533400" y="5791200"/>
            <a:ext cx="8305800" cy="997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p>
            <a:pPr marL="0" lvl="1" indent="0">
              <a:spcBef>
                <a:spcPct val="20000"/>
              </a:spcBef>
              <a:buSzPct val="90000"/>
              <a:buFont typeface="Wingdings 2" pitchFamily="18" charset="2"/>
              <a:buNone/>
            </a:pPr>
            <a:r>
              <a:rPr lang="en-US" sz="1600" b="0" dirty="0" smtClean="0">
                <a:solidFill>
                  <a:schemeClr val="accent1"/>
                </a:solidFill>
              </a:rPr>
              <a:t>This lesson uses the notes section for </a:t>
            </a:r>
            <a:r>
              <a:rPr lang="en-US" sz="1600" b="0" dirty="0">
                <a:solidFill>
                  <a:schemeClr val="accent1"/>
                </a:solidFill>
              </a:rPr>
              <a:t>additional explanation and </a:t>
            </a:r>
            <a:r>
              <a:rPr lang="en-US" sz="1600" b="0" dirty="0" smtClean="0">
                <a:solidFill>
                  <a:schemeClr val="accent1"/>
                </a:solidFill>
              </a:rPr>
              <a:t>information.</a:t>
            </a:r>
            <a:r>
              <a:rPr lang="en-US" sz="1600" dirty="0" smtClean="0">
                <a:solidFill>
                  <a:schemeClr val="accent1"/>
                </a:solidFill>
              </a:rPr>
              <a:t> </a:t>
            </a:r>
            <a:br>
              <a:rPr lang="en-US" sz="1600" dirty="0" smtClean="0">
                <a:solidFill>
                  <a:schemeClr val="accent1"/>
                </a:solidFill>
              </a:rPr>
            </a:br>
            <a:r>
              <a:rPr lang="en-US" sz="1600" b="0" dirty="0" smtClean="0">
                <a:solidFill>
                  <a:schemeClr val="accent1"/>
                </a:solidFill>
              </a:rPr>
              <a:t>To </a:t>
            </a:r>
            <a:r>
              <a:rPr lang="en-US" sz="1600" b="0" dirty="0">
                <a:solidFill>
                  <a:schemeClr val="accent1"/>
                </a:solidFill>
              </a:rPr>
              <a:t>view the notes in PowerPoint, </a:t>
            </a:r>
            <a:r>
              <a:rPr lang="en-US" sz="1600" b="0" dirty="0" smtClean="0">
                <a:solidFill>
                  <a:schemeClr val="accent1"/>
                </a:solidFill>
              </a:rPr>
              <a:t>select View </a:t>
            </a:r>
            <a:r>
              <a:rPr lang="en-US" sz="1600" b="0" dirty="0" smtClean="0">
                <a:solidFill>
                  <a:schemeClr val="accent1"/>
                </a:solidFill>
                <a:sym typeface="Wingdings" pitchFamily="2" charset="2"/>
              </a:rPr>
              <a:t> Normal </a:t>
            </a:r>
            <a:r>
              <a:rPr lang="en-US" sz="1600" b="0" dirty="0">
                <a:solidFill>
                  <a:schemeClr val="accent1"/>
                </a:solidFill>
                <a:sym typeface="Wingdings" pitchFamily="2" charset="2"/>
              </a:rPr>
              <a:t>or </a:t>
            </a:r>
            <a:r>
              <a:rPr lang="en-US" sz="1600" b="0" dirty="0" smtClean="0">
                <a:solidFill>
                  <a:schemeClr val="accent1"/>
                </a:solidFill>
              </a:rPr>
              <a:t>View </a:t>
            </a:r>
            <a:r>
              <a:rPr lang="en-US" sz="1600" b="0" dirty="0" smtClean="0">
                <a:solidFill>
                  <a:schemeClr val="accent1"/>
                </a:solidFill>
                <a:sym typeface="Wingdings" pitchFamily="2" charset="2"/>
              </a:rPr>
              <a:t> </a:t>
            </a:r>
            <a:r>
              <a:rPr lang="en-US" sz="1600" b="0" dirty="0" smtClean="0">
                <a:solidFill>
                  <a:schemeClr val="accent1"/>
                </a:solidFill>
              </a:rPr>
              <a:t>Notes </a:t>
            </a:r>
            <a:r>
              <a:rPr lang="en-US" sz="1600" b="0" dirty="0">
                <a:solidFill>
                  <a:schemeClr val="accent1"/>
                </a:solidFill>
              </a:rPr>
              <a:t>Page</a:t>
            </a:r>
            <a:r>
              <a:rPr lang="en-US" sz="1600" b="0" dirty="0" smtClean="0">
                <a:solidFill>
                  <a:schemeClr val="accent1"/>
                </a:solidFill>
              </a:rPr>
              <a:t>. </a:t>
            </a:r>
            <a:br>
              <a:rPr lang="en-US" sz="1600" b="0" dirty="0" smtClean="0">
                <a:solidFill>
                  <a:schemeClr val="accent1"/>
                </a:solidFill>
              </a:rPr>
            </a:br>
            <a:r>
              <a:rPr lang="en-US" sz="1600" b="0" dirty="0" smtClean="0">
                <a:solidFill>
                  <a:schemeClr val="accent1"/>
                </a:solidFill>
              </a:rPr>
              <a:t>When printing </a:t>
            </a:r>
            <a:r>
              <a:rPr lang="en-US" sz="1600" dirty="0" smtClean="0">
                <a:solidFill>
                  <a:schemeClr val="accent1"/>
                </a:solidFill>
              </a:rPr>
              <a:t>notes, select Note Pages and</a:t>
            </a:r>
            <a:r>
              <a:rPr lang="en-US" sz="1600" baseline="0" dirty="0" smtClean="0">
                <a:solidFill>
                  <a:schemeClr val="accent1"/>
                </a:solidFill>
              </a:rPr>
              <a:t> </a:t>
            </a:r>
            <a:r>
              <a:rPr lang="en-US" sz="1600" b="0" dirty="0" smtClean="0">
                <a:solidFill>
                  <a:schemeClr val="accent1"/>
                </a:solidFill>
              </a:rPr>
              <a:t>Print </a:t>
            </a:r>
            <a:r>
              <a:rPr lang="en-US" sz="1600" b="0" dirty="0">
                <a:solidFill>
                  <a:schemeClr val="accent1"/>
                </a:solidFill>
              </a:rPr>
              <a:t>hidden slides</a:t>
            </a:r>
            <a:r>
              <a:rPr lang="en-US" sz="1600" b="0" dirty="0" smtClean="0">
                <a:solidFill>
                  <a:schemeClr val="accent1"/>
                </a:solidFill>
              </a:rPr>
              <a:t>.</a:t>
            </a:r>
            <a:endParaRPr lang="en-US" sz="1600" b="0" dirty="0">
              <a:solidFill>
                <a:schemeClr val="accent1"/>
              </a:solidFill>
            </a:endParaRPr>
          </a:p>
          <a:p>
            <a:pPr lvl="1" algn="l">
              <a:spcBef>
                <a:spcPct val="20000"/>
              </a:spcBef>
              <a:buSzPct val="90000"/>
              <a:buFont typeface="Wingdings 2" pitchFamily="18" charset="2"/>
              <a:buNone/>
            </a:pPr>
            <a:endParaRPr lang="en-US" sz="1400" b="0" dirty="0">
              <a:solidFill>
                <a:srgbClr val="AA3704"/>
              </a:solidFill>
            </a:endParaRPr>
          </a:p>
        </p:txBody>
      </p:sp>
      <p:sp>
        <p:nvSpPr>
          <p:cNvPr id="9" name="txt Content Fixed"/>
          <p:cNvSpPr/>
          <p:nvPr/>
        </p:nvSpPr>
        <p:spPr>
          <a:xfrm>
            <a:off x="521208" y="914400"/>
            <a:ext cx="8321040" cy="5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lvl="0" indent="-285750" eaLnBrk="0" fontAlgn="base" hangingPunct="0">
              <a:spcBef>
                <a:spcPct val="40000"/>
              </a:spcBef>
              <a:spcAft>
                <a:spcPct val="0"/>
              </a:spcAft>
              <a:buClr>
                <a:srgbClr val="04628C"/>
              </a:buClr>
              <a:buSzPct val="90000"/>
              <a:buFont typeface="Arial" pitchFamily="34" charset="0"/>
              <a:buChar char="•"/>
            </a:pPr>
            <a:r>
              <a:rPr lang="en-US" sz="2400" dirty="0" smtClean="0">
                <a:solidFill>
                  <a:schemeClr val="bg1"/>
                </a:solidFill>
                <a:ea typeface="Calibri" pitchFamily="34" charset="0"/>
                <a:cs typeface="Calibri" pitchFamily="34" charset="0"/>
              </a:rPr>
              <a:t>By the end of this lesson, you should be able to:</a:t>
            </a:r>
          </a:p>
        </p:txBody>
      </p:sp>
      <p:sp>
        <p:nvSpPr>
          <p:cNvPr id="11" name="txt Content"/>
          <p:cNvSpPr>
            <a:spLocks noGrp="1"/>
          </p:cNvSpPr>
          <p:nvPr>
            <p:ph type="body" sz="quarter" idx="10" hasCustomPrompt="1"/>
          </p:nvPr>
        </p:nvSpPr>
        <p:spPr>
          <a:xfrm>
            <a:off x="520699" y="1344168"/>
            <a:ext cx="8321040" cy="4343400"/>
          </a:xfrm>
        </p:spPr>
        <p:txBody>
          <a:bodyPr/>
          <a:lstStyle>
            <a:lvl2pPr marL="628650" indent="-228600">
              <a:buFont typeface="Calibri" pitchFamily="34" charset="0"/>
              <a:buChar char="-"/>
              <a:defRPr lang="en-US" sz="2000" dirty="0" smtClean="0">
                <a:solidFill>
                  <a:schemeClr val="bg1"/>
                </a:solidFill>
                <a:latin typeface="+mn-lt"/>
                <a:ea typeface="Calibri" pitchFamily="34" charset="0"/>
                <a:cs typeface="Calibri" pitchFamily="34" charset="0"/>
              </a:defRPr>
            </a:lvl2pPr>
          </a:lstStyle>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Click to add text…</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Describe…</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Identify…</a:t>
            </a:r>
          </a:p>
        </p:txBody>
      </p:sp>
    </p:spTree>
    <p:extLst>
      <p:ext uri="{BB962C8B-B14F-4D97-AF65-F5344CB8AC3E}">
        <p14:creationId xmlns:p14="http://schemas.microsoft.com/office/powerpoint/2010/main" val="795622096"/>
      </p:ext>
    </p:extLst>
  </p:cSld>
  <p:clrMapOvr>
    <a:masterClrMapping/>
  </p:clrMapOvr>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Lesson Objectives Review">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objectives review</a:t>
            </a:r>
          </a:p>
        </p:txBody>
      </p:sp>
      <p:sp>
        <p:nvSpPr>
          <p:cNvPr id="9" name="txt Content Fixed"/>
          <p:cNvSpPr/>
          <p:nvPr/>
        </p:nvSpPr>
        <p:spPr>
          <a:xfrm>
            <a:off x="521208" y="914400"/>
            <a:ext cx="8321040" cy="5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lvl="0" indent="-285750" eaLnBrk="0" fontAlgn="base" hangingPunct="0">
              <a:spcBef>
                <a:spcPct val="40000"/>
              </a:spcBef>
              <a:spcAft>
                <a:spcPct val="0"/>
              </a:spcAft>
              <a:buClr>
                <a:srgbClr val="04628C"/>
              </a:buClr>
              <a:buSzPct val="90000"/>
              <a:buFont typeface="Arial" pitchFamily="34" charset="0"/>
              <a:buChar char="•"/>
            </a:pPr>
            <a:r>
              <a:rPr lang="en-US" sz="2400" dirty="0" smtClean="0">
                <a:solidFill>
                  <a:schemeClr val="bg1"/>
                </a:solidFill>
                <a:ea typeface="Calibri" pitchFamily="34" charset="0"/>
                <a:cs typeface="Calibri" pitchFamily="34" charset="0"/>
              </a:rPr>
              <a:t>You should now be able to:</a:t>
            </a:r>
          </a:p>
        </p:txBody>
      </p:sp>
      <p:sp>
        <p:nvSpPr>
          <p:cNvPr id="11" name="txt Content"/>
          <p:cNvSpPr>
            <a:spLocks noGrp="1"/>
          </p:cNvSpPr>
          <p:nvPr>
            <p:ph type="body" sz="quarter" idx="10" hasCustomPrompt="1"/>
          </p:nvPr>
        </p:nvSpPr>
        <p:spPr>
          <a:xfrm>
            <a:off x="520699" y="1344168"/>
            <a:ext cx="8321040" cy="5056632"/>
          </a:xfrm>
        </p:spPr>
        <p:txBody>
          <a:bodyPr/>
          <a:lstStyle>
            <a:lvl2pPr marL="628650" indent="-228600">
              <a:buFont typeface="Calibri" pitchFamily="34" charset="0"/>
              <a:buChar char="-"/>
              <a:defRPr lang="en-US" sz="2000" dirty="0" smtClean="0">
                <a:solidFill>
                  <a:schemeClr val="bg1"/>
                </a:solidFill>
                <a:latin typeface="+mn-lt"/>
                <a:ea typeface="Calibri" pitchFamily="34" charset="0"/>
                <a:cs typeface="Calibri" pitchFamily="34" charset="0"/>
              </a:defRPr>
            </a:lvl2pPr>
          </a:lstStyle>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Click to add text…</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Describe…</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Identify…</a:t>
            </a:r>
          </a:p>
        </p:txBody>
      </p:sp>
    </p:spTree>
    <p:extLst>
      <p:ext uri="{BB962C8B-B14F-4D97-AF65-F5344CB8AC3E}">
        <p14:creationId xmlns:p14="http://schemas.microsoft.com/office/powerpoint/2010/main" val="1377342622"/>
      </p:ext>
    </p:extLst>
  </p:cSld>
  <p:clrMapOvr>
    <a:masterClrMapping/>
  </p:clrMapOvr>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Review Questions Standard">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Arial" pitchFamily="34" charset="0"/>
                <a:cs typeface="Arial" pitchFamily="34" charset="0"/>
              </a:rPr>
              <a:t> questions</a:t>
            </a:r>
          </a:p>
        </p:txBody>
      </p:sp>
      <p:sp>
        <p:nvSpPr>
          <p:cNvPr id="3" name="txt Content"/>
          <p:cNvSpPr>
            <a:spLocks noGrp="1"/>
          </p:cNvSpPr>
          <p:nvPr>
            <p:ph idx="1" hasCustomPrompt="1"/>
          </p:nvPr>
        </p:nvSpPr>
        <p:spPr>
          <a:xfrm>
            <a:off x="519113" y="914400"/>
            <a:ext cx="8318500" cy="5486400"/>
          </a:xfrm>
        </p:spPr>
        <p:txBody>
          <a:bodyPr/>
          <a:lstStyle>
            <a:lvl1pPr marL="457200" marR="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sz="2400" baseline="0">
                <a:solidFill>
                  <a:schemeClr val="bg1"/>
                </a:solidFill>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Question…?</a:t>
            </a:r>
          </a:p>
          <a:p>
            <a:pPr lvl="0"/>
            <a:r>
              <a:rPr lang="en-US" dirty="0" smtClean="0"/>
              <a:t>Question…?</a:t>
            </a:r>
          </a:p>
          <a:p>
            <a:pPr marL="457200" marR="0" lvl="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smtClean="0"/>
              <a:t>Question…?</a:t>
            </a:r>
          </a:p>
          <a:p>
            <a:pPr marL="457200" marR="0" lvl="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smtClean="0"/>
              <a:t>Question…?</a:t>
            </a:r>
          </a:p>
          <a:p>
            <a:pPr lvl="0"/>
            <a:endParaRPr lang="en-US" dirty="0" smtClean="0"/>
          </a:p>
        </p:txBody>
      </p:sp>
      <p:sp>
        <p:nvSpPr>
          <p:cNvPr id="4" name="txt Title Fixed"/>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Arial" pitchFamily="34" charset="0"/>
                <a:cs typeface="Arial" pitchFamily="34" charset="0"/>
              </a:rPr>
              <a:t> questions</a:t>
            </a:r>
          </a:p>
        </p:txBody>
      </p:sp>
    </p:spTree>
    <p:extLst>
      <p:ext uri="{BB962C8B-B14F-4D97-AF65-F5344CB8AC3E}">
        <p14:creationId xmlns:p14="http://schemas.microsoft.com/office/powerpoint/2010/main" val="4292018842"/>
      </p:ext>
    </p:extLst>
  </p:cSld>
  <p:clrMapOvr>
    <a:masterClrMapping/>
  </p:clrMapOvr>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Review Questions True False">
    <p:spTree>
      <p:nvGrpSpPr>
        <p:cNvPr id="1" name=""/>
        <p:cNvGrpSpPr/>
        <p:nvPr/>
      </p:nvGrpSpPr>
      <p:grpSpPr>
        <a:xfrm>
          <a:off x="0" y="0"/>
          <a:ext cx="0" cy="0"/>
          <a:chOff x="0" y="0"/>
          <a:chExt cx="0" cy="0"/>
        </a:xfrm>
      </p:grpSpPr>
      <p:sp>
        <p:nvSpPr>
          <p:cNvPr id="6"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mj-lt"/>
              </a:rPr>
              <a:t> questions</a:t>
            </a:r>
          </a:p>
        </p:txBody>
      </p:sp>
      <p:sp>
        <p:nvSpPr>
          <p:cNvPr id="7" name="txt Content Fixed"/>
          <p:cNvSpPr/>
          <p:nvPr/>
        </p:nvSpPr>
        <p:spPr>
          <a:xfrm>
            <a:off x="521208" y="914400"/>
            <a:ext cx="832104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lvl="0" indent="0" eaLnBrk="0" fontAlgn="base" hangingPunct="0">
              <a:spcBef>
                <a:spcPct val="40000"/>
              </a:spcBef>
              <a:spcAft>
                <a:spcPct val="0"/>
              </a:spcAft>
              <a:buClr>
                <a:srgbClr val="04628C"/>
              </a:buClr>
              <a:buSzPct val="90000"/>
              <a:buFont typeface="Arial" pitchFamily="34" charset="0"/>
              <a:buNone/>
            </a:pPr>
            <a:r>
              <a:rPr lang="en-US" sz="2400" dirty="0" smtClean="0">
                <a:solidFill>
                  <a:schemeClr val="bg1"/>
                </a:solidFill>
                <a:ea typeface="Calibri" pitchFamily="34" charset="0"/>
                <a:cs typeface="Calibri" pitchFamily="34" charset="0"/>
              </a:rPr>
              <a:t>Identify if each question is true or false:</a:t>
            </a:r>
          </a:p>
          <a:p>
            <a:pPr marL="0" lvl="0" indent="0" eaLnBrk="0" fontAlgn="base" hangingPunct="0">
              <a:spcBef>
                <a:spcPct val="40000"/>
              </a:spcBef>
              <a:spcAft>
                <a:spcPct val="0"/>
              </a:spcAft>
              <a:buClr>
                <a:srgbClr val="04628C"/>
              </a:buClr>
              <a:buSzPct val="90000"/>
              <a:buFont typeface="Arial" pitchFamily="34" charset="0"/>
              <a:buNone/>
            </a:pPr>
            <a:endParaRPr lang="en-US" sz="2400" dirty="0" smtClean="0">
              <a:solidFill>
                <a:schemeClr val="bg1"/>
              </a:solidFill>
              <a:ea typeface="Calibri" pitchFamily="34" charset="0"/>
              <a:cs typeface="Calibri" pitchFamily="34" charset="0"/>
            </a:endParaRPr>
          </a:p>
        </p:txBody>
      </p:sp>
      <p:sp>
        <p:nvSpPr>
          <p:cNvPr id="3" name="txt Content"/>
          <p:cNvSpPr>
            <a:spLocks noGrp="1"/>
          </p:cNvSpPr>
          <p:nvPr>
            <p:ph idx="1" hasCustomPrompt="1"/>
          </p:nvPr>
        </p:nvSpPr>
        <p:spPr>
          <a:xfrm>
            <a:off x="519113" y="1447800"/>
            <a:ext cx="8318500" cy="4953000"/>
          </a:xfrm>
        </p:spPr>
        <p:txBody>
          <a:bodyPr/>
          <a:lstStyle>
            <a:lvl1pPr marL="457200" marR="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baseline="0"/>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Statement.</a:t>
            </a:r>
          </a:p>
          <a:p>
            <a:pPr lvl="0"/>
            <a:r>
              <a:rPr lang="en-US" dirty="0" smtClean="0"/>
              <a:t>Statement.</a:t>
            </a:r>
          </a:p>
          <a:p>
            <a:pPr lvl="0"/>
            <a:r>
              <a:rPr lang="en-US" dirty="0" smtClean="0"/>
              <a:t>Statement.</a:t>
            </a:r>
          </a:p>
          <a:p>
            <a:pPr lvl="0"/>
            <a:r>
              <a:rPr lang="en-US" dirty="0" smtClean="0"/>
              <a:t>Statement.</a:t>
            </a:r>
          </a:p>
        </p:txBody>
      </p:sp>
    </p:spTree>
    <p:extLst>
      <p:ext uri="{BB962C8B-B14F-4D97-AF65-F5344CB8AC3E}">
        <p14:creationId xmlns:p14="http://schemas.microsoft.com/office/powerpoint/2010/main" val="2696677930"/>
      </p:ext>
    </p:extLst>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3" y="914399"/>
            <a:ext cx="4083050" cy="54864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4754563" y="914399"/>
            <a:ext cx="408305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470386826"/>
      </p:ext>
    </p:extLst>
  </p:cSld>
  <p:clrMapOvr>
    <a:masterClrMapping/>
  </p:clrMapOvr>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Notices Mandatory2">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Notices</a:t>
            </a:r>
            <a:endParaRPr lang="en-US" sz="3200" dirty="0" smtClean="0">
              <a:latin typeface="+mj-lt"/>
            </a:endParaRPr>
          </a:p>
        </p:txBody>
      </p:sp>
      <p:sp>
        <p:nvSpPr>
          <p:cNvPr id="6" name="txt Notice Fixed"/>
          <p:cNvSpPr/>
          <p:nvPr userDrawn="1"/>
        </p:nvSpPr>
        <p:spPr>
          <a:xfrm>
            <a:off x="521208" y="914400"/>
            <a:ext cx="8289417" cy="5410200"/>
          </a:xfrm>
          <a:prstGeom prst="rect">
            <a:avLst/>
          </a:prstGeom>
          <a:ln w="9525">
            <a:solidFill>
              <a:schemeClr val="tx1"/>
            </a:solidFill>
          </a:ln>
        </p:spPr>
        <p:txBody>
          <a:bodyPr wrap="square" lIns="0" tIns="0" rIns="0" bIns="0">
            <a:noAutofit/>
          </a:bodyPr>
          <a:lstStyle/>
          <a:p>
            <a:pPr marL="0" indent="0">
              <a:buFont typeface="Wingdings 3" pitchFamily="18" charset="2"/>
              <a:buNone/>
            </a:pPr>
            <a:r>
              <a:rPr lang="en-US" sz="1600" b="1" dirty="0" smtClean="0">
                <a:solidFill>
                  <a:schemeClr val="bg1"/>
                </a:solidFill>
              </a:rPr>
              <a:t>Copyright © 2001-2014 Guidewire Software, Inc. All rights reserved.</a:t>
            </a:r>
            <a:br>
              <a:rPr lang="en-US" sz="1600" b="1" dirty="0" smtClean="0">
                <a:solidFill>
                  <a:schemeClr val="bg1"/>
                </a:solidFill>
              </a:rPr>
            </a:br>
            <a:endParaRPr lang="en-US" sz="1600" b="1" dirty="0" smtClean="0">
              <a:solidFill>
                <a:schemeClr val="bg1"/>
              </a:solidFill>
            </a:endParaRPr>
          </a:p>
          <a:p>
            <a:pPr marL="0" indent="0">
              <a:buFont typeface="Wingdings 3" pitchFamily="18" charset="2"/>
              <a:buNone/>
            </a:pPr>
            <a:r>
              <a:rPr lang="en-US" sz="1400" b="0" dirty="0" smtClean="0">
                <a:solidFill>
                  <a:schemeClr val="bg1"/>
                </a:solidFill>
              </a:rPr>
              <a:t>Guidewire, Guidewire Software, Guidewire ClaimCenter, Guidewire PolicyCenter, Guidewire BillingCenter, Guidewire Reinsurance Management, Guidewire ContactManager, Guidewire Vendor Data Management, Guidewire Client Data Management, Guidewire Rating Management, Guidewire InsuranceSuite, Guidewire ContactCenter, Guidewire Studio, Guidewire Product Designer, Guidewire Live, Guidewire </a:t>
            </a:r>
            <a:r>
              <a:rPr lang="en-US" sz="1400" b="0" dirty="0" err="1" smtClean="0">
                <a:solidFill>
                  <a:schemeClr val="bg1"/>
                </a:solidFill>
              </a:rPr>
              <a:t>DataHub</a:t>
            </a:r>
            <a:r>
              <a:rPr lang="en-US" sz="1400" b="0" dirty="0" smtClean="0">
                <a:solidFill>
                  <a:schemeClr val="bg1"/>
                </a:solidFill>
              </a:rPr>
              <a:t>, Guidewire </a:t>
            </a:r>
            <a:r>
              <a:rPr lang="en-US" sz="1400" b="0" dirty="0" err="1" smtClean="0">
                <a:solidFill>
                  <a:schemeClr val="bg1"/>
                </a:solidFill>
              </a:rPr>
              <a:t>InfoCenter</a:t>
            </a:r>
            <a:r>
              <a:rPr lang="en-US" sz="1400" b="0" dirty="0" smtClean="0">
                <a:solidFill>
                  <a:schemeClr val="bg1"/>
                </a:solidFill>
              </a:rPr>
              <a:t>, Guidewire Standard Reporting, Guidewire ExampleCenter, Guidewire Account Manager Portal, Guidewire Claim Portal, Guidewire Policyholder Portal, ClaimCenter, BillingCenter, PolicyCenter, InsuranceSuite, Gosu, Deliver Insurance Your Way, and the Guidewire logo are trademarks, service marks, or registered trademarks of Guidewire Software, Inc. in the United States and/or other countries.</a:t>
            </a:r>
            <a:br>
              <a:rPr lang="en-US" sz="1400" b="0" dirty="0" smtClean="0">
                <a:solidFill>
                  <a:schemeClr val="bg1"/>
                </a:solidFill>
              </a:rPr>
            </a:br>
            <a:endParaRPr lang="en-US" sz="1400" b="0" dirty="0" smtClean="0">
              <a:solidFill>
                <a:schemeClr val="bg1"/>
              </a:solidFill>
            </a:endParaRPr>
          </a:p>
          <a:p>
            <a:pPr marL="0" indent="0">
              <a:buFont typeface="Wingdings 3" pitchFamily="18" charset="2"/>
              <a:buNone/>
            </a:pPr>
            <a:r>
              <a:rPr lang="en-US" sz="1400" b="0" dirty="0" smtClean="0">
                <a:solidFill>
                  <a:schemeClr val="bg1"/>
                </a:solidFill>
              </a:rPr>
              <a:t>All other trademarks are the property of their respective owners.</a:t>
            </a:r>
          </a:p>
          <a:p>
            <a:pPr marL="0" indent="0">
              <a:buFont typeface="Wingdings 3" pitchFamily="18" charset="2"/>
              <a:buNone/>
            </a:pPr>
            <a:endParaRPr lang="en-US" sz="1600" b="0" dirty="0" smtClean="0">
              <a:solidFill>
                <a:schemeClr val="bg1"/>
              </a:solidFill>
            </a:endParaRPr>
          </a:p>
          <a:p>
            <a:pPr marL="0" indent="0">
              <a:buFont typeface="Wingdings 3" pitchFamily="18" charset="2"/>
              <a:buNone/>
            </a:pPr>
            <a:r>
              <a:rPr lang="en-US" sz="1600" b="1" dirty="0" smtClean="0">
                <a:solidFill>
                  <a:schemeClr val="bg1"/>
                </a:solidFill>
              </a:rPr>
              <a:t>This material is confidential and proprietary to Guidewire and subject to the confidentiality terms in the applicable license agreement and/or separate nondisclosure agreement.</a:t>
            </a:r>
          </a:p>
          <a:p>
            <a:pPr marL="0" indent="0">
              <a:buFont typeface="Wingdings 3" pitchFamily="18" charset="2"/>
              <a:buNone/>
            </a:pPr>
            <a:endParaRPr lang="en-US" sz="1600" b="0" dirty="0" smtClean="0">
              <a:solidFill>
                <a:schemeClr val="bg1"/>
              </a:solidFill>
            </a:endParaRPr>
          </a:p>
          <a:p>
            <a:pPr marL="0" indent="0">
              <a:buFont typeface="Wingdings 3" pitchFamily="18" charset="2"/>
              <a:buNone/>
            </a:pPr>
            <a:r>
              <a:rPr lang="en-US" sz="1400" b="0" dirty="0" smtClean="0">
                <a:solidFill>
                  <a:schemeClr val="bg1"/>
                </a:solidFill>
              </a:rPr>
              <a:t>This file and the contents herein are the property of Guidewire Software, Inc. Use of this course material is restricted to students officially registered in this specific Guidewire-instructed course, or for other use expressly authorized by Guidewire. Replication or distribution of this course material in electronic, paper, or other format is prohibited without express permission from Guidewire.</a:t>
            </a:r>
            <a:br>
              <a:rPr lang="en-US" sz="1400" b="0" dirty="0" smtClean="0">
                <a:solidFill>
                  <a:schemeClr val="bg1"/>
                </a:solidFill>
              </a:rPr>
            </a:br>
            <a:endParaRPr lang="en-US" sz="1400" b="0" dirty="0" smtClean="0">
              <a:solidFill>
                <a:schemeClr val="bg1"/>
              </a:solidFill>
            </a:endParaRPr>
          </a:p>
          <a:p>
            <a:pPr marL="0" indent="0">
              <a:buFont typeface="Wingdings 3" pitchFamily="18" charset="2"/>
              <a:buNone/>
            </a:pPr>
            <a:r>
              <a:rPr lang="en-US" sz="1400" b="0" dirty="0" smtClean="0">
                <a:solidFill>
                  <a:schemeClr val="bg1"/>
                </a:solidFill>
              </a:rPr>
              <a:t>Guidewire products are protected by one or more United States patents.</a:t>
            </a:r>
          </a:p>
        </p:txBody>
      </p:sp>
    </p:spTree>
    <p:extLst>
      <p:ext uri="{BB962C8B-B14F-4D97-AF65-F5344CB8AC3E}">
        <p14:creationId xmlns:p14="http://schemas.microsoft.com/office/powerpoint/2010/main" val="2118631640"/>
      </p:ext>
    </p:extLst>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lumn SubTitles">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dirty="0"/>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lvl1pPr>
          </a:lstStyle>
          <a:p>
            <a:r>
              <a:rPr lang="en-US" altLang="en-US" dirty="0" smtClean="0"/>
              <a:t>Click to edit Left Column Subtitle</a:t>
            </a:r>
            <a:endParaRPr lang="en-US" altLang="en-US" dirty="0"/>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dirty="0" smtClean="0"/>
              <a:t>Click to edit Right Column Subtitle</a:t>
            </a:r>
            <a:endParaRPr lang="en-US" altLang="en-US" dirty="0"/>
          </a:p>
        </p:txBody>
      </p:sp>
      <p:sp>
        <p:nvSpPr>
          <p:cNvPr id="4" name="txt Lef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044806687"/>
      </p:ext>
    </p:extLst>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hree Column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cs typeface="Arial" pitchFamily="34" charset="0"/>
              </a:defRPr>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399"/>
            <a:ext cx="2651760" cy="54864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Center Col Content"/>
          <p:cNvSpPr>
            <a:spLocks noGrp="1"/>
          </p:cNvSpPr>
          <p:nvPr>
            <p:ph sz="half" idx="10"/>
          </p:nvPr>
        </p:nvSpPr>
        <p:spPr>
          <a:xfrm>
            <a:off x="3352800" y="914399"/>
            <a:ext cx="265176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6172200" y="914399"/>
            <a:ext cx="265176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330886176"/>
      </p:ext>
    </p:extLst>
  </p:cSld>
  <p:clrMapOvr>
    <a:masterClrMapping/>
  </p:clrMapOv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hree Columns SubTitle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1752601"/>
            <a:ext cx="2651760" cy="46370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Center Col Content"/>
          <p:cNvSpPr>
            <a:spLocks noGrp="1"/>
          </p:cNvSpPr>
          <p:nvPr>
            <p:ph sz="half" idx="10"/>
          </p:nvPr>
        </p:nvSpPr>
        <p:spPr>
          <a:xfrm>
            <a:off x="33528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61722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xt Left Col SubTitle"/>
          <p:cNvSpPr>
            <a:spLocks noGrp="1" noChangeArrowheads="1"/>
          </p:cNvSpPr>
          <p:nvPr>
            <p:ph type="subTitle" idx="11" hasCustomPrompt="1"/>
          </p:nvPr>
        </p:nvSpPr>
        <p:spPr>
          <a:xfrm>
            <a:off x="521208"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
        <p:nvSpPr>
          <p:cNvPr id="13" name="txt Center Col SubTitle"/>
          <p:cNvSpPr>
            <a:spLocks noGrp="1"/>
          </p:cNvSpPr>
          <p:nvPr>
            <p:ph type="body" sz="quarter" idx="12" hasCustomPrompt="1"/>
          </p:nvPr>
        </p:nvSpPr>
        <p:spPr>
          <a:xfrm>
            <a:off x="3355848" y="914400"/>
            <a:ext cx="2651760" cy="841248"/>
          </a:xfrm>
        </p:spPr>
        <p:txBody>
          <a:bodyPr/>
          <a:lstStyle>
            <a:lvl1pPr marL="0" indent="0">
              <a:buNone/>
              <a:defRPr>
                <a:solidFill>
                  <a:schemeClr val="bg1"/>
                </a:solidFill>
              </a:defRPr>
            </a:lvl1pPr>
            <a:lvl2pPr marL="400050" indent="0">
              <a:buNone/>
              <a:defRPr/>
            </a:lvl2pPr>
            <a:lvl3pPr marL="742950" indent="0">
              <a:buNone/>
              <a:defRPr/>
            </a:lvl3pPr>
            <a:lvl4pPr marL="1084263" indent="0">
              <a:buNone/>
              <a:defRPr/>
            </a:lvl4pPr>
            <a:lvl5pPr marL="1716088" indent="0">
              <a:buNone/>
              <a:defRPr/>
            </a:lvl5pPr>
          </a:lstStyle>
          <a:p>
            <a:r>
              <a:rPr lang="en-US" altLang="en-US" dirty="0" smtClean="0"/>
              <a:t>Click to edit Center Column Subtitle</a:t>
            </a:r>
            <a:endParaRPr lang="en-US" altLang="en-US" dirty="0"/>
          </a:p>
        </p:txBody>
      </p:sp>
      <p:sp>
        <p:nvSpPr>
          <p:cNvPr id="15" name="txt Right Col SubTitle"/>
          <p:cNvSpPr>
            <a:spLocks noGrp="1"/>
          </p:cNvSpPr>
          <p:nvPr>
            <p:ph type="body" sz="quarter" idx="13" hasCustomPrompt="1"/>
          </p:nvPr>
        </p:nvSpPr>
        <p:spPr>
          <a:xfrm>
            <a:off x="6172200" y="914400"/>
            <a:ext cx="2651760" cy="841248"/>
          </a:xfrm>
        </p:spPr>
        <p:txBody>
          <a:bodyPr/>
          <a:lstStyle>
            <a:lvl1pPr marL="0" indent="0">
              <a:buNone/>
              <a:defRPr>
                <a:solidFill>
                  <a:schemeClr val="bg1"/>
                </a:solidFill>
              </a:defRPr>
            </a:lvl1pPr>
            <a:lvl2pPr marL="400050" indent="0">
              <a:buNone/>
              <a:defRPr/>
            </a:lvl2pPr>
            <a:lvl3pPr marL="742950" indent="0">
              <a:buNone/>
              <a:defRPr/>
            </a:lvl3pPr>
            <a:lvl4pPr marL="1084263" indent="0">
              <a:buNone/>
              <a:defRPr/>
            </a:lvl4pPr>
            <a:lvl5pPr marL="1716088" indent="0">
              <a:buNone/>
              <a:defRPr/>
            </a:lvl5pPr>
          </a:lstStyle>
          <a:p>
            <a:r>
              <a:rPr lang="en-US" altLang="en-US" dirty="0" smtClean="0"/>
              <a:t>Click to edit Right Column Subtitle</a:t>
            </a:r>
            <a:endParaRPr lang="en-US" altLang="en-US" dirty="0"/>
          </a:p>
        </p:txBody>
      </p:sp>
    </p:spTree>
    <p:extLst>
      <p:ext uri="{BB962C8B-B14F-4D97-AF65-F5344CB8AC3E}">
        <p14:creationId xmlns:p14="http://schemas.microsoft.com/office/powerpoint/2010/main" val="3581193381"/>
      </p:ext>
    </p:extLst>
  </p:cSld>
  <p:clrMapOvr>
    <a:masterClrMapping/>
  </p:clrMapOv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Bottom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36576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554733541"/>
      </p:ext>
    </p:extLst>
  </p:cSld>
  <p:clrMapOvr>
    <a:masterClrMapping/>
  </p:clrMapOv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Top And Bottom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120650"/>
            <a:ext cx="8318500" cy="742951"/>
          </a:xfrm>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36576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Top Content"/>
          <p:cNvSpPr>
            <a:spLocks noGrp="1"/>
          </p:cNvSpPr>
          <p:nvPr>
            <p:ph type="body" sz="quarter" idx="10"/>
          </p:nvPr>
        </p:nvSpPr>
        <p:spPr>
          <a:xfrm>
            <a:off x="521208" y="914400"/>
            <a:ext cx="8321040" cy="27432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68248584"/>
      </p:ext>
    </p:extLst>
  </p:cSld>
  <p:clrMapOvr>
    <a:masterClrMapping/>
  </p:clrMapOv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image" Target="../media/image1.png"/><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3" name="txt Guidewire Copyright"/>
          <p:cNvSpPr txBox="1"/>
          <p:nvPr/>
        </p:nvSpPr>
        <p:spPr>
          <a:xfrm>
            <a:off x="304800" y="6553413"/>
            <a:ext cx="3673988" cy="92333"/>
          </a:xfrm>
          <a:prstGeom prst="rect">
            <a:avLst/>
          </a:prstGeom>
          <a:noFill/>
        </p:spPr>
        <p:txBody>
          <a:bodyPr wrap="square" lIns="0" tIns="0" rIns="0" bIns="0">
            <a:spAutoFit/>
          </a:bodyPr>
          <a:lstStyle/>
          <a:p>
            <a:pPr algn="l">
              <a:spcBef>
                <a:spcPts val="600"/>
              </a:spcBef>
              <a:buClr>
                <a:schemeClr val="tx2"/>
              </a:buClr>
              <a:buFont typeface="Arial" charset="0"/>
              <a:buNone/>
              <a:defRPr/>
            </a:pPr>
            <a:r>
              <a:rPr lang="en-US" sz="600" dirty="0">
                <a:solidFill>
                  <a:srgbClr val="B2B2B2"/>
                </a:solidFill>
                <a:latin typeface="+mn-lt"/>
              </a:rPr>
              <a:t>© Guidewire Software, Inc. </a:t>
            </a:r>
            <a:r>
              <a:rPr lang="en-US" sz="600" dirty="0" smtClean="0">
                <a:solidFill>
                  <a:srgbClr val="B2B2B2"/>
                </a:solidFill>
                <a:latin typeface="+mn-lt"/>
              </a:rPr>
              <a:t> 2001-2014. All </a:t>
            </a:r>
            <a:r>
              <a:rPr lang="en-US" sz="600" dirty="0">
                <a:solidFill>
                  <a:srgbClr val="B2B2B2"/>
                </a:solidFill>
                <a:latin typeface="+mn-lt"/>
              </a:rPr>
              <a:t>rights reserved. Do not distribute without permission.</a:t>
            </a:r>
          </a:p>
        </p:txBody>
      </p:sp>
      <p:grpSp>
        <p:nvGrpSpPr>
          <p:cNvPr id="12" name="rec GW Sidebar"/>
          <p:cNvGrpSpPr/>
          <p:nvPr/>
        </p:nvGrpSpPr>
        <p:grpSpPr>
          <a:xfrm>
            <a:off x="0" y="0"/>
            <a:ext cx="109538" cy="6858000"/>
            <a:chOff x="0" y="0"/>
            <a:chExt cx="109538" cy="6858000"/>
          </a:xfrm>
        </p:grpSpPr>
        <p:sp>
          <p:nvSpPr>
            <p:cNvPr id="15"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6"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7"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8"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9"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0"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grpSp>
      <p:pic>
        <p:nvPicPr>
          <p:cNvPr id="1031" name="pic Logo Text" descr="guidewire.png"/>
          <p:cNvPicPr>
            <a:picLocks noChangeAspect="1"/>
          </p:cNvPicPr>
          <p:nvPr/>
        </p:nvPicPr>
        <p:blipFill>
          <a:blip r:embed="rId42" cstate="print">
            <a:extLst>
              <a:ext uri="{28A0092B-C50C-407E-A947-70E740481C1C}">
                <a14:useLocalDpi xmlns:a14="http://schemas.microsoft.com/office/drawing/2010/main" val="0"/>
              </a:ext>
            </a:extLst>
          </a:blip>
          <a:srcRect/>
          <a:stretch>
            <a:fillRect/>
          </a:stretch>
        </p:blipFill>
        <p:spPr bwMode="auto">
          <a:xfrm>
            <a:off x="7412040" y="6543676"/>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xt Title"/>
          <p:cNvSpPr>
            <a:spLocks noGrp="1" noChangeArrowheads="1"/>
          </p:cNvSpPr>
          <p:nvPr>
            <p:ph type="title"/>
          </p:nvPr>
        </p:nvSpPr>
        <p:spPr bwMode="auto">
          <a:xfrm>
            <a:off x="493776" y="118872"/>
            <a:ext cx="832104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endParaRPr lang="en-US" altLang="en-US" dirty="0" smtClean="0"/>
          </a:p>
        </p:txBody>
      </p:sp>
      <p:sp>
        <p:nvSpPr>
          <p:cNvPr id="1028" name="txt Content"/>
          <p:cNvSpPr>
            <a:spLocks noGrp="1" noChangeArrowheads="1"/>
          </p:cNvSpPr>
          <p:nvPr>
            <p:ph type="body" idx="1"/>
          </p:nvPr>
        </p:nvSpPr>
        <p:spPr bwMode="auto">
          <a:xfrm>
            <a:off x="521208" y="914400"/>
            <a:ext cx="832104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dirty="0" smtClean="0"/>
              <a:t>Click to edit Master text styles </a:t>
            </a:r>
          </a:p>
          <a:p>
            <a:pPr lvl="1"/>
            <a:r>
              <a:rPr lang="en-US" altLang="en-US" dirty="0" smtClean="0"/>
              <a:t>Second level</a:t>
            </a:r>
          </a:p>
          <a:p>
            <a:pPr lvl="2"/>
            <a:r>
              <a:rPr lang="en-US" altLang="en-US" dirty="0" smtClean="0"/>
              <a:t>Third level</a:t>
            </a:r>
          </a:p>
          <a:p>
            <a:pPr lvl="3"/>
            <a:r>
              <a:rPr lang="en-US" altLang="en-US" dirty="0" smtClean="0"/>
              <a:t>Fourth level</a:t>
            </a:r>
          </a:p>
        </p:txBody>
      </p:sp>
      <p:sp>
        <p:nvSpPr>
          <p:cNvPr id="1127" name="txt Centered PageNumberBox"/>
          <p:cNvSpPr txBox="1">
            <a:spLocks noChangeArrowheads="1"/>
          </p:cNvSpPr>
          <p:nvPr/>
        </p:nvSpPr>
        <p:spPr bwMode="auto">
          <a:xfrm>
            <a:off x="4307365" y="6475146"/>
            <a:ext cx="519113" cy="227013"/>
          </a:xfrm>
          <a:prstGeom prst="rect">
            <a:avLst/>
          </a:prstGeom>
          <a:noFill/>
          <a:ln w="6350" algn="ctr">
            <a:noFill/>
            <a:miter lim="800000"/>
            <a:headEnd/>
            <a:tailEnd/>
          </a:ln>
          <a:effectLst/>
        </p:spPr>
        <p:txBody>
          <a:bodyPr lIns="0" tIns="0" rIns="0" bIns="0"/>
          <a:lstStyle/>
          <a:p>
            <a:pPr algn="ctr">
              <a:lnSpc>
                <a:spcPts val="1800"/>
              </a:lnSpc>
              <a:spcBef>
                <a:spcPts val="600"/>
              </a:spcBef>
              <a:buFont typeface="Wingdings" pitchFamily="2" charset="2"/>
              <a:buNone/>
              <a:defRPr/>
            </a:pPr>
            <a:fld id="{FABFFE1B-5FD5-480D-9A32-98AB62D1BF82}" type="slidenum">
              <a:rPr lang="en-US" sz="1200">
                <a:solidFill>
                  <a:srgbClr val="B2B2B2"/>
                </a:solidFill>
                <a:latin typeface="Arial" pitchFamily="34" charset="0"/>
                <a:cs typeface="Arial" pitchFamily="34" charset="0"/>
              </a:rPr>
              <a:pPr algn="ctr">
                <a:lnSpc>
                  <a:spcPts val="1800"/>
                </a:lnSpc>
                <a:spcBef>
                  <a:spcPts val="600"/>
                </a:spcBef>
                <a:buFont typeface="Wingdings" pitchFamily="2" charset="2"/>
                <a:buNone/>
                <a:defRPr/>
              </a:pPr>
              <a:t>‹#›</a:t>
            </a:fld>
            <a:r>
              <a:rPr lang="en-US" i="1" dirty="0">
                <a:solidFill>
                  <a:srgbClr val="B2B2B2"/>
                </a:solidFill>
                <a:cs typeface="Times New Roman" pitchFamily="18" charset="0"/>
              </a:rPr>
              <a:t> </a:t>
            </a:r>
          </a:p>
        </p:txBody>
      </p:sp>
    </p:spTree>
    <p:extLst>
      <p:ext uri="{BB962C8B-B14F-4D97-AF65-F5344CB8AC3E}">
        <p14:creationId xmlns:p14="http://schemas.microsoft.com/office/powerpoint/2010/main" val="338705985"/>
      </p:ext>
    </p:extLst>
  </p:cSld>
  <p:clrMap bg1="dk2" tx1="lt1" bg2="dk1" tx2="lt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 id="2147483778" r:id="rId15"/>
    <p:sldLayoutId id="2147483779" r:id="rId16"/>
    <p:sldLayoutId id="2147483780" r:id="rId17"/>
    <p:sldLayoutId id="2147483781" r:id="rId18"/>
    <p:sldLayoutId id="2147483782" r:id="rId19"/>
    <p:sldLayoutId id="2147483783" r:id="rId20"/>
    <p:sldLayoutId id="2147483784" r:id="rId21"/>
    <p:sldLayoutId id="2147483785" r:id="rId22"/>
    <p:sldLayoutId id="2147483786" r:id="rId23"/>
    <p:sldLayoutId id="2147483787" r:id="rId24"/>
    <p:sldLayoutId id="2147483788" r:id="rId25"/>
    <p:sldLayoutId id="2147483789" r:id="rId26"/>
    <p:sldLayoutId id="2147483790" r:id="rId27"/>
    <p:sldLayoutId id="2147483791" r:id="rId28"/>
    <p:sldLayoutId id="2147483792" r:id="rId29"/>
    <p:sldLayoutId id="2147483793" r:id="rId30"/>
    <p:sldLayoutId id="2147483794" r:id="rId31"/>
    <p:sldLayoutId id="2147483795" r:id="rId32"/>
    <p:sldLayoutId id="2147483796" r:id="rId33"/>
    <p:sldLayoutId id="2147483797" r:id="rId34"/>
    <p:sldLayoutId id="2147483798" r:id="rId35"/>
    <p:sldLayoutId id="2147483799" r:id="rId36"/>
    <p:sldLayoutId id="2147483800" r:id="rId37"/>
    <p:sldLayoutId id="2147483801" r:id="rId38"/>
    <p:sldLayoutId id="2147483802" r:id="rId39"/>
    <p:sldLayoutId id="2147483803" r:id="rId40"/>
  </p:sldLayoutIdLst>
  <p:transition/>
  <p:timing>
    <p:tnLst>
      <p:par>
        <p:cTn id="1" dur="indefinite" restart="never" nodeType="tmRoot"/>
      </p:par>
    </p:tnLst>
  </p:timing>
  <p:txStyles>
    <p:titleStyle>
      <a:lvl1pPr algn="l" rtl="0" eaLnBrk="1" fontAlgn="base" hangingPunct="1">
        <a:lnSpc>
          <a:spcPct val="90000"/>
        </a:lnSpc>
        <a:spcBef>
          <a:spcPct val="0"/>
        </a:spcBef>
        <a:spcAft>
          <a:spcPct val="0"/>
        </a:spcAft>
        <a:defRPr sz="3200" b="1">
          <a:solidFill>
            <a:srgbClr val="04628C"/>
          </a:solidFill>
          <a:latin typeface="+mj-lt"/>
          <a:ea typeface="Arial" pitchFamily="34" charset="0"/>
          <a:cs typeface="Arial" pitchFamily="34" charset="0"/>
        </a:defRPr>
      </a:lvl1pPr>
      <a:lvl2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2pPr>
      <a:lvl3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3pPr>
      <a:lvl4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4pPr>
      <a:lvl5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5pPr>
      <a:lvl6pPr marL="457200" algn="l" rtl="0" eaLnBrk="1" fontAlgn="base" hangingPunct="1">
        <a:lnSpc>
          <a:spcPct val="90000"/>
        </a:lnSpc>
        <a:spcBef>
          <a:spcPct val="0"/>
        </a:spcBef>
        <a:spcAft>
          <a:spcPct val="0"/>
        </a:spcAft>
        <a:defRPr sz="3000" b="1">
          <a:solidFill>
            <a:schemeClr val="accent1"/>
          </a:solidFill>
          <a:latin typeface="Arial" charset="0"/>
        </a:defRPr>
      </a:lvl6pPr>
      <a:lvl7pPr marL="914400" algn="l" rtl="0" eaLnBrk="1" fontAlgn="base" hangingPunct="1">
        <a:lnSpc>
          <a:spcPct val="90000"/>
        </a:lnSpc>
        <a:spcBef>
          <a:spcPct val="0"/>
        </a:spcBef>
        <a:spcAft>
          <a:spcPct val="0"/>
        </a:spcAft>
        <a:defRPr sz="3000" b="1">
          <a:solidFill>
            <a:schemeClr val="accent1"/>
          </a:solidFill>
          <a:latin typeface="Arial" charset="0"/>
        </a:defRPr>
      </a:lvl7pPr>
      <a:lvl8pPr marL="1371600" algn="l" rtl="0" eaLnBrk="1" fontAlgn="base" hangingPunct="1">
        <a:lnSpc>
          <a:spcPct val="90000"/>
        </a:lnSpc>
        <a:spcBef>
          <a:spcPct val="0"/>
        </a:spcBef>
        <a:spcAft>
          <a:spcPct val="0"/>
        </a:spcAft>
        <a:defRPr sz="3000" b="1">
          <a:solidFill>
            <a:schemeClr val="accent1"/>
          </a:solidFill>
          <a:latin typeface="Arial" charset="0"/>
        </a:defRPr>
      </a:lvl8pPr>
      <a:lvl9pPr marL="1828800" algn="l" rtl="0" eaLnBrk="1" fontAlgn="base" hangingPunct="1">
        <a:lnSpc>
          <a:spcPct val="90000"/>
        </a:lnSpc>
        <a:spcBef>
          <a:spcPct val="0"/>
        </a:spcBef>
        <a:spcAft>
          <a:spcPct val="0"/>
        </a:spcAft>
        <a:defRPr sz="3000" b="1">
          <a:solidFill>
            <a:schemeClr val="accent1"/>
          </a:solidFill>
          <a:latin typeface="Arial" charset="0"/>
        </a:defRPr>
      </a:lvl9pPr>
    </p:titleStyle>
    <p:bodyStyle>
      <a:lvl1pPr marL="285750" indent="-285750" algn="l" rtl="0" eaLnBrk="1" fontAlgn="base" hangingPunct="1">
        <a:spcBef>
          <a:spcPct val="40000"/>
        </a:spcBef>
        <a:spcAft>
          <a:spcPct val="0"/>
        </a:spcAft>
        <a:buClr>
          <a:srgbClr val="04628C"/>
        </a:buClr>
        <a:buSzPct val="90000"/>
        <a:buFont typeface="Arial" charset="0"/>
        <a:buChar char="•"/>
        <a:defRPr sz="2400">
          <a:solidFill>
            <a:schemeClr val="bg1"/>
          </a:solidFill>
          <a:latin typeface="+mn-lt"/>
          <a:ea typeface="Arial" pitchFamily="32" charset="0"/>
          <a:cs typeface="Arial" pitchFamily="32" charset="0"/>
        </a:defRPr>
      </a:lvl1pPr>
      <a:lvl2pPr marL="628650" indent="-228600" algn="l" rtl="0" eaLnBrk="1" fontAlgn="base" hangingPunct="1">
        <a:spcBef>
          <a:spcPct val="20000"/>
        </a:spcBef>
        <a:spcAft>
          <a:spcPct val="0"/>
        </a:spcAft>
        <a:buClr>
          <a:srgbClr val="04628C"/>
        </a:buClr>
        <a:buSzPct val="90000"/>
        <a:buFont typeface="Arial" charset="0"/>
        <a:buChar char="-"/>
        <a:defRPr sz="2000">
          <a:solidFill>
            <a:schemeClr val="bg1"/>
          </a:solidFill>
          <a:latin typeface="+mn-lt"/>
          <a:ea typeface="Arial" pitchFamily="32" charset="0"/>
          <a:cs typeface="Arial" pitchFamily="32" charset="0"/>
        </a:defRPr>
      </a:lvl2pPr>
      <a:lvl3pPr marL="969963" indent="-227013" algn="l" rtl="0" eaLnBrk="1" fontAlgn="base" hangingPunct="1">
        <a:spcBef>
          <a:spcPct val="20000"/>
        </a:spcBef>
        <a:spcAft>
          <a:spcPct val="0"/>
        </a:spcAft>
        <a:buClr>
          <a:srgbClr val="04628C"/>
        </a:buClr>
        <a:buSzPct val="85000"/>
        <a:buFont typeface="Arial" charset="0"/>
        <a:buChar char="-"/>
        <a:defRPr sz="1800">
          <a:solidFill>
            <a:schemeClr val="bg1"/>
          </a:solidFill>
          <a:latin typeface="+mn-lt"/>
          <a:ea typeface="Arial" pitchFamily="32" charset="0"/>
          <a:cs typeface="Arial" pitchFamily="32" charset="0"/>
        </a:defRPr>
      </a:lvl3pPr>
      <a:lvl4pPr marL="1376363" indent="-292100" algn="l" rtl="0" eaLnBrk="1" fontAlgn="base" hangingPunct="1">
        <a:spcBef>
          <a:spcPct val="20000"/>
        </a:spcBef>
        <a:spcAft>
          <a:spcPct val="0"/>
        </a:spcAft>
        <a:buClr>
          <a:srgbClr val="04628C"/>
        </a:buClr>
        <a:buSzPct val="85000"/>
        <a:buFont typeface="Arial" charset="0"/>
        <a:buChar char="-"/>
        <a:defRPr sz="1600">
          <a:solidFill>
            <a:schemeClr val="bg1"/>
          </a:solidFill>
          <a:latin typeface="+mn-lt"/>
          <a:ea typeface="Arial" pitchFamily="32" charset="0"/>
          <a:cs typeface="Arial" pitchFamily="32" charset="0"/>
        </a:defRPr>
      </a:lvl4pPr>
      <a:lvl5pPr marL="1941513" indent="-225425" algn="l" rtl="0" eaLnBrk="1" fontAlgn="base" hangingPunct="1">
        <a:spcBef>
          <a:spcPct val="20000"/>
        </a:spcBef>
        <a:spcAft>
          <a:spcPct val="0"/>
        </a:spcAft>
        <a:buClr>
          <a:srgbClr val="0146AD"/>
        </a:buClr>
        <a:buSzPct val="120000"/>
        <a:buChar char="•"/>
        <a:defRPr sz="1400">
          <a:solidFill>
            <a:schemeClr val="bg1"/>
          </a:solidFill>
          <a:latin typeface="+mn-lt"/>
          <a:ea typeface="Arial" pitchFamily="32" charset="0"/>
          <a:cs typeface="Arial" pitchFamily="32" charset="0"/>
        </a:defRPr>
      </a:lvl5pPr>
      <a:lvl6pPr marL="2398713" indent="-225425" algn="l" rtl="0" eaLnBrk="1" fontAlgn="base" hangingPunct="1">
        <a:spcBef>
          <a:spcPct val="20000"/>
        </a:spcBef>
        <a:spcAft>
          <a:spcPct val="0"/>
        </a:spcAft>
        <a:buClr>
          <a:srgbClr val="0146AD"/>
        </a:buClr>
        <a:buSzPct val="120000"/>
        <a:buChar char="•"/>
        <a:defRPr sz="1400">
          <a:solidFill>
            <a:schemeClr val="bg1"/>
          </a:solidFill>
          <a:latin typeface="+mn-lt"/>
        </a:defRPr>
      </a:lvl6pPr>
      <a:lvl7pPr marL="2855913" indent="-225425" algn="l" rtl="0" eaLnBrk="1" fontAlgn="base" hangingPunct="1">
        <a:spcBef>
          <a:spcPct val="20000"/>
        </a:spcBef>
        <a:spcAft>
          <a:spcPct val="0"/>
        </a:spcAft>
        <a:buClr>
          <a:srgbClr val="0146AD"/>
        </a:buClr>
        <a:buSzPct val="120000"/>
        <a:buChar char="•"/>
        <a:defRPr sz="1400">
          <a:solidFill>
            <a:schemeClr val="bg1"/>
          </a:solidFill>
          <a:latin typeface="+mn-lt"/>
        </a:defRPr>
      </a:lvl7pPr>
      <a:lvl8pPr marL="3313113" indent="-225425" algn="l" rtl="0" eaLnBrk="1" fontAlgn="base" hangingPunct="1">
        <a:spcBef>
          <a:spcPct val="20000"/>
        </a:spcBef>
        <a:spcAft>
          <a:spcPct val="0"/>
        </a:spcAft>
        <a:buClr>
          <a:srgbClr val="0146AD"/>
        </a:buClr>
        <a:buSzPct val="120000"/>
        <a:buChar char="•"/>
        <a:defRPr sz="1400">
          <a:solidFill>
            <a:schemeClr val="bg1"/>
          </a:solidFill>
          <a:latin typeface="+mn-lt"/>
        </a:defRPr>
      </a:lvl8pPr>
      <a:lvl9pPr marL="3770313" indent="-225425" algn="l" rtl="0" eaLnBrk="1" fontAlgn="base" hangingPunct="1">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30.xml"/><Relationship Id="rId5" Type="http://schemas.openxmlformats.org/officeDocument/2006/relationships/image" Target="../media/image19.pn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8.xml"/><Relationship Id="rId5" Type="http://schemas.openxmlformats.org/officeDocument/2006/relationships/image" Target="../media/image22.png"/><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22.xml"/><Relationship Id="rId4" Type="http://schemas.openxmlformats.org/officeDocument/2006/relationships/image" Target="../media/image24.emf"/></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32.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6.xml"/><Relationship Id="rId1" Type="http://schemas.openxmlformats.org/officeDocument/2006/relationships/slideLayout" Target="../slideLayouts/slideLayout10.xml"/><Relationship Id="rId4" Type="http://schemas.openxmlformats.org/officeDocument/2006/relationships/image" Target="../media/image27.png"/></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7.xml"/><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8.xml"/><Relationship Id="rId1" Type="http://schemas.openxmlformats.org/officeDocument/2006/relationships/slideLayout" Target="../slideLayouts/slideLayout22.xml"/><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notesSlide" Target="../notesSlides/notesSlide19.xml"/><Relationship Id="rId1" Type="http://schemas.openxmlformats.org/officeDocument/2006/relationships/slideLayout" Target="../slideLayouts/slideLayout5.xml"/><Relationship Id="rId4" Type="http://schemas.openxmlformats.org/officeDocument/2006/relationships/image" Target="../media/image31.e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0.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1.emf"/><Relationship Id="rId3" Type="http://schemas.openxmlformats.org/officeDocument/2006/relationships/image" Target="../media/image6.emf"/><Relationship Id="rId7" Type="http://schemas.openxmlformats.org/officeDocument/2006/relationships/image" Target="../media/image10.emf"/><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emf"/><Relationship Id="rId4" Type="http://schemas.openxmlformats.org/officeDocument/2006/relationships/image" Target="../media/image7.emf"/><Relationship Id="rId9" Type="http://schemas.openxmlformats.org/officeDocument/2006/relationships/image" Target="../media/image12.emf"/></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30.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30.xml"/><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Popups</a:t>
            </a:r>
            <a:endParaRPr lang="en-US" dirty="0"/>
          </a:p>
        </p:txBody>
      </p:sp>
      <p:sp>
        <p:nvSpPr>
          <p:cNvPr id="4" name="Text Placeholder 3"/>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540183417"/>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AutoShape 33"/>
          <p:cNvSpPr>
            <a:spLocks noChangeArrowheads="1"/>
          </p:cNvSpPr>
          <p:nvPr/>
        </p:nvSpPr>
        <p:spPr bwMode="auto">
          <a:xfrm>
            <a:off x="6213678" y="5724728"/>
            <a:ext cx="730250" cy="331787"/>
          </a:xfrm>
          <a:prstGeom prst="roundRect">
            <a:avLst>
              <a:gd name="adj" fmla="val 16667"/>
            </a:avLst>
          </a:prstGeom>
          <a:solidFill>
            <a:schemeClr val="tx1"/>
          </a:solidFill>
          <a:ln w="28575" algn="ctr">
            <a:noFill/>
            <a:round/>
            <a:headEnd/>
            <a:tailEnd/>
          </a:ln>
          <a:effectLst>
            <a:outerShdw blurRad="50800" dist="38100" dir="2700000" algn="tl" rotWithShape="0">
              <a:prstClr val="black">
                <a:alpha val="40000"/>
              </a:prstClr>
            </a:outerShdw>
          </a:effectLst>
          <a:extLst/>
        </p:spPr>
        <p:txBody>
          <a:bodyPr lIns="0" tIns="0" rIns="0" bIns="0" anchor="ctr">
            <a:spAutoFit/>
          </a:bodyPr>
          <a:lstStyle/>
          <a:p>
            <a:endParaRPr lang="en-US"/>
          </a:p>
        </p:txBody>
      </p:sp>
      <p:sp>
        <p:nvSpPr>
          <p:cNvPr id="2" name="Title 1"/>
          <p:cNvSpPr>
            <a:spLocks noGrp="1"/>
          </p:cNvSpPr>
          <p:nvPr>
            <p:ph type="title"/>
          </p:nvPr>
        </p:nvSpPr>
        <p:spPr/>
        <p:txBody>
          <a:bodyPr/>
          <a:lstStyle/>
          <a:p>
            <a:r>
              <a:rPr lang="en-US" dirty="0" smtClean="0"/>
              <a:t>Example: Execute "popped" searches</a:t>
            </a:r>
            <a:endParaRPr lang="en-US" dirty="0"/>
          </a:p>
        </p:txBody>
      </p:sp>
      <p:pic>
        <p:nvPicPr>
          <p:cNvPr id="4" name="Picture 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2971369"/>
            <a:ext cx="4970505" cy="3429431"/>
          </a:xfrm>
          <a:prstGeom prst="rect">
            <a:avLst/>
          </a:prstGeom>
          <a:noFill/>
          <a:ln>
            <a:solidFill>
              <a:schemeClr val="bg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5" name="Picture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4865" y="909252"/>
            <a:ext cx="3889882" cy="1605348"/>
          </a:xfrm>
          <a:prstGeom prst="rect">
            <a:avLst/>
          </a:prstGeom>
          <a:noFill/>
          <a:ln>
            <a:solidFill>
              <a:schemeClr val="bg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6" name="Picture 17"/>
          <p:cNvPicPr>
            <a:picLocks noChangeAspect="1" noChangeArrowheads="1"/>
          </p:cNvPicPr>
          <p:nvPr/>
        </p:nvPicPr>
        <p:blipFill rotWithShape="1">
          <a:blip r:embed="rId5">
            <a:extLst>
              <a:ext uri="{28A0092B-C50C-407E-A947-70E740481C1C}">
                <a14:useLocalDpi xmlns:a14="http://schemas.microsoft.com/office/drawing/2010/main" val="0"/>
              </a:ext>
            </a:extLst>
          </a:blip>
          <a:srcRect b="4531"/>
          <a:stretch/>
        </p:blipFill>
        <p:spPr bwMode="auto">
          <a:xfrm>
            <a:off x="4826532" y="909252"/>
            <a:ext cx="3974568" cy="1605348"/>
          </a:xfrm>
          <a:prstGeom prst="rect">
            <a:avLst/>
          </a:prstGeom>
          <a:noFill/>
          <a:ln>
            <a:solidFill>
              <a:schemeClr val="bg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7" name="rect Name"/>
          <p:cNvSpPr/>
          <p:nvPr/>
        </p:nvSpPr>
        <p:spPr bwMode="auto">
          <a:xfrm>
            <a:off x="3834275" y="1749912"/>
            <a:ext cx="290209" cy="330054"/>
          </a:xfrm>
          <a:prstGeom prst="roundRect">
            <a:avLst>
              <a:gd name="adj" fmla="val 7599"/>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solidFill>
                <a:schemeClr val="bg1"/>
              </a:solidFill>
            </a:endParaRPr>
          </a:p>
        </p:txBody>
      </p:sp>
      <p:sp>
        <p:nvSpPr>
          <p:cNvPr id="10" name="rect Name"/>
          <p:cNvSpPr/>
          <p:nvPr/>
        </p:nvSpPr>
        <p:spPr bwMode="auto">
          <a:xfrm>
            <a:off x="6553200" y="1778463"/>
            <a:ext cx="1422196" cy="278937"/>
          </a:xfrm>
          <a:prstGeom prst="roundRect">
            <a:avLst>
              <a:gd name="adj" fmla="val 7599"/>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solidFill>
                <a:schemeClr val="bg1"/>
              </a:solidFill>
            </a:endParaRPr>
          </a:p>
        </p:txBody>
      </p:sp>
      <p:sp>
        <p:nvSpPr>
          <p:cNvPr id="11" name="AutoShape 33"/>
          <p:cNvSpPr>
            <a:spLocks noChangeArrowheads="1"/>
          </p:cNvSpPr>
          <p:nvPr/>
        </p:nvSpPr>
        <p:spPr bwMode="auto">
          <a:xfrm>
            <a:off x="2209800" y="5722319"/>
            <a:ext cx="730250" cy="331787"/>
          </a:xfrm>
          <a:prstGeom prst="roundRect">
            <a:avLst>
              <a:gd name="adj" fmla="val 16667"/>
            </a:avLst>
          </a:prstGeom>
          <a:noFill/>
          <a:ln w="28575" algn="ctr">
            <a:solidFill>
              <a:srgbClr val="C0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cxnSp>
        <p:nvCxnSpPr>
          <p:cNvPr id="12" name="Straight Arrow Connector 4"/>
          <p:cNvCxnSpPr>
            <a:cxnSpLocks noChangeShapeType="1"/>
            <a:stCxn id="7" idx="2"/>
            <a:endCxn id="11" idx="1"/>
          </p:cNvCxnSpPr>
          <p:nvPr/>
        </p:nvCxnSpPr>
        <p:spPr bwMode="auto">
          <a:xfrm rot="5400000">
            <a:off x="1190467" y="3099299"/>
            <a:ext cx="3808247" cy="1769580"/>
          </a:xfrm>
          <a:prstGeom prst="bentConnector4">
            <a:avLst>
              <a:gd name="adj1" fmla="val 15720"/>
              <a:gd name="adj2" fmla="val 112918"/>
            </a:avLst>
          </a:prstGeom>
          <a:noFill/>
          <a:ln w="28575" algn="ctr">
            <a:solidFill>
              <a:srgbClr val="C00000"/>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16" name="Straight Arrow Connector 4"/>
          <p:cNvCxnSpPr>
            <a:cxnSpLocks noChangeShapeType="1"/>
            <a:stCxn id="19" idx="3"/>
            <a:endCxn id="10" idx="3"/>
          </p:cNvCxnSpPr>
          <p:nvPr/>
        </p:nvCxnSpPr>
        <p:spPr bwMode="auto">
          <a:xfrm flipV="1">
            <a:off x="6943928" y="1917932"/>
            <a:ext cx="1031468" cy="3972690"/>
          </a:xfrm>
          <a:prstGeom prst="bentConnector3">
            <a:avLst>
              <a:gd name="adj1" fmla="val 122163"/>
            </a:avLst>
          </a:prstGeom>
          <a:noFill/>
          <a:ln w="28575" algn="ctr">
            <a:solidFill>
              <a:srgbClr val="C00000"/>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
        <p:nvSpPr>
          <p:cNvPr id="25" name="TextBox 24"/>
          <p:cNvSpPr txBox="1"/>
          <p:nvPr/>
        </p:nvSpPr>
        <p:spPr>
          <a:xfrm>
            <a:off x="3124715" y="5793130"/>
            <a:ext cx="990600" cy="249798"/>
          </a:xfrm>
          <a:prstGeom prst="rect">
            <a:avLst/>
          </a:prstGeom>
          <a:solidFill>
            <a:schemeClr val="tx1"/>
          </a:solidFill>
        </p:spPr>
        <p:txBody>
          <a:bodyPr wrap="square" rtlCol="0">
            <a:noAutofit/>
          </a:bodyPr>
          <a:lstStyle/>
          <a:p>
            <a:r>
              <a:rPr lang="en-US" sz="1200" dirty="0" smtClean="0">
                <a:solidFill>
                  <a:schemeClr val="bg1"/>
                </a:solidFill>
                <a:latin typeface="Arial" pitchFamily="32" charset="0"/>
                <a:cs typeface="Arial" pitchFamily="32" charset="0"/>
              </a:rPr>
              <a:t>1522</a:t>
            </a:r>
          </a:p>
        </p:txBody>
      </p:sp>
      <p:sp>
        <p:nvSpPr>
          <p:cNvPr id="13" name="TextBox 12"/>
          <p:cNvSpPr txBox="1"/>
          <p:nvPr/>
        </p:nvSpPr>
        <p:spPr>
          <a:xfrm>
            <a:off x="514864" y="5029200"/>
            <a:ext cx="1466335" cy="1371600"/>
          </a:xfrm>
          <a:prstGeom prst="rect">
            <a:avLst/>
          </a:prstGeom>
          <a:noFill/>
        </p:spPr>
        <p:txBody>
          <a:bodyPr wrap="square" rtlCol="0">
            <a:noAutofit/>
          </a:bodyPr>
          <a:lstStyle/>
          <a:p>
            <a:r>
              <a:rPr lang="en-US" b="1" dirty="0" smtClean="0">
                <a:solidFill>
                  <a:srgbClr val="C00000"/>
                </a:solidFill>
                <a:latin typeface="Arial" pitchFamily="32" charset="0"/>
                <a:cs typeface="Arial" pitchFamily="32" charset="0"/>
              </a:rPr>
              <a:t>See notes</a:t>
            </a:r>
            <a:br>
              <a:rPr lang="en-US" b="1" dirty="0" smtClean="0">
                <a:solidFill>
                  <a:srgbClr val="C00000"/>
                </a:solidFill>
                <a:latin typeface="Arial" pitchFamily="32" charset="0"/>
                <a:cs typeface="Arial" pitchFamily="32" charset="0"/>
              </a:rPr>
            </a:br>
            <a:r>
              <a:rPr lang="en-US" b="1" dirty="0" smtClean="0">
                <a:solidFill>
                  <a:srgbClr val="C00000"/>
                </a:solidFill>
                <a:latin typeface="Arial" pitchFamily="32" charset="0"/>
                <a:cs typeface="Arial" pitchFamily="32" charset="0"/>
              </a:rPr>
              <a:t>for </a:t>
            </a:r>
            <a:br>
              <a:rPr lang="en-US" b="1" dirty="0" smtClean="0">
                <a:solidFill>
                  <a:srgbClr val="C00000"/>
                </a:solidFill>
                <a:latin typeface="Arial" pitchFamily="32" charset="0"/>
                <a:cs typeface="Arial" pitchFamily="32" charset="0"/>
              </a:rPr>
            </a:br>
            <a:r>
              <a:rPr lang="en-US" b="1" dirty="0" smtClean="0">
                <a:solidFill>
                  <a:srgbClr val="C00000"/>
                </a:solidFill>
                <a:latin typeface="Arial" pitchFamily="32" charset="0"/>
                <a:cs typeface="Arial" pitchFamily="32" charset="0"/>
              </a:rPr>
              <a:t>detailed </a:t>
            </a:r>
            <a:br>
              <a:rPr lang="en-US" b="1" dirty="0" smtClean="0">
                <a:solidFill>
                  <a:srgbClr val="C00000"/>
                </a:solidFill>
                <a:latin typeface="Arial" pitchFamily="32" charset="0"/>
                <a:cs typeface="Arial" pitchFamily="32" charset="0"/>
              </a:rPr>
            </a:br>
            <a:r>
              <a:rPr lang="en-US" b="1" dirty="0" smtClean="0">
                <a:solidFill>
                  <a:srgbClr val="C00000"/>
                </a:solidFill>
                <a:latin typeface="Arial" pitchFamily="32" charset="0"/>
                <a:cs typeface="Arial" pitchFamily="32" charset="0"/>
              </a:rPr>
              <a:t>explanation</a:t>
            </a:r>
          </a:p>
        </p:txBody>
      </p:sp>
    </p:spTree>
    <p:extLst>
      <p:ext uri="{BB962C8B-B14F-4D97-AF65-F5344CB8AC3E}">
        <p14:creationId xmlns:p14="http://schemas.microsoft.com/office/powerpoint/2010/main" val="350266523"/>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Popup fundamentals</a:t>
            </a:r>
          </a:p>
          <a:p>
            <a:r>
              <a:rPr lang="en-US" dirty="0">
                <a:solidFill>
                  <a:schemeClr val="bg1"/>
                </a:solidFill>
              </a:rPr>
              <a:t>Create a popup</a:t>
            </a:r>
          </a:p>
        </p:txBody>
      </p:sp>
    </p:spTree>
    <p:extLst>
      <p:ext uri="{BB962C8B-B14F-4D97-AF65-F5344CB8AC3E}">
        <p14:creationId xmlns:p14="http://schemas.microsoft.com/office/powerpoint/2010/main" val="4093508654"/>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to create a view/edit object popup</a:t>
            </a:r>
          </a:p>
        </p:txBody>
      </p:sp>
      <p:sp>
        <p:nvSpPr>
          <p:cNvPr id="3" name="Content Placeholder 2"/>
          <p:cNvSpPr>
            <a:spLocks noGrp="1"/>
          </p:cNvSpPr>
          <p:nvPr>
            <p:ph idx="1"/>
          </p:nvPr>
        </p:nvSpPr>
        <p:spPr/>
        <p:txBody>
          <a:bodyPr/>
          <a:lstStyle/>
          <a:p>
            <a:pPr marL="457200" indent="-457200">
              <a:buFont typeface="+mj-lt"/>
              <a:buAutoNum type="arabicPeriod"/>
            </a:pPr>
            <a:r>
              <a:rPr lang="en-US" dirty="0" smtClean="0"/>
              <a:t>Create a popup PCF file</a:t>
            </a:r>
            <a:endParaRPr lang="en-US" dirty="0"/>
          </a:p>
          <a:p>
            <a:pPr marL="457200" indent="-457200">
              <a:buFont typeface="+mj-lt"/>
              <a:buAutoNum type="arabicPeriod"/>
            </a:pPr>
            <a:r>
              <a:rPr lang="en-US" dirty="0"/>
              <a:t>Specify </a:t>
            </a:r>
            <a:r>
              <a:rPr lang="en-US" dirty="0" smtClean="0"/>
              <a:t>variable(s)</a:t>
            </a:r>
            <a:endParaRPr lang="en-US" dirty="0"/>
          </a:p>
          <a:p>
            <a:pPr marL="457200" indent="-457200">
              <a:buFont typeface="+mj-lt"/>
              <a:buAutoNum type="arabicPeriod"/>
            </a:pPr>
            <a:r>
              <a:rPr lang="en-US" dirty="0"/>
              <a:t>Specify </a:t>
            </a:r>
            <a:r>
              <a:rPr lang="en-US" dirty="0" smtClean="0"/>
              <a:t>properties</a:t>
            </a:r>
            <a:endParaRPr lang="en-US" dirty="0"/>
          </a:p>
          <a:p>
            <a:pPr marL="457200" indent="-457200">
              <a:buFont typeface="+mj-lt"/>
              <a:buAutoNum type="arabicPeriod"/>
            </a:pPr>
            <a:r>
              <a:rPr lang="en-US" dirty="0"/>
              <a:t>Specify </a:t>
            </a:r>
            <a:r>
              <a:rPr lang="en-US" dirty="0" smtClean="0"/>
              <a:t>entry point(s)</a:t>
            </a:r>
            <a:endParaRPr lang="en-US" dirty="0"/>
          </a:p>
          <a:p>
            <a:pPr marL="457200" indent="-457200">
              <a:buFont typeface="+mj-lt"/>
              <a:buAutoNum type="arabicPeriod"/>
            </a:pPr>
            <a:r>
              <a:rPr lang="en-US" dirty="0" smtClean="0"/>
              <a:t>Add containers and input widgets</a:t>
            </a:r>
          </a:p>
          <a:p>
            <a:pPr marL="457200" indent="-457200">
              <a:buFont typeface="+mj-lt"/>
              <a:buAutoNum type="arabicPeriod"/>
            </a:pPr>
            <a:r>
              <a:rPr lang="en-US" dirty="0" smtClean="0"/>
              <a:t>Configure the navigation widget</a:t>
            </a:r>
            <a:endParaRPr lang="en-US" dirty="0"/>
          </a:p>
          <a:p>
            <a:pPr marL="457200" indent="-457200">
              <a:buFont typeface="+mj-lt"/>
              <a:buAutoNum type="arabicPeriod"/>
            </a:pPr>
            <a:r>
              <a:rPr lang="en-US" dirty="0"/>
              <a:t>Deploy PCFs</a:t>
            </a:r>
          </a:p>
          <a:p>
            <a:endParaRPr lang="en-US" dirty="0"/>
          </a:p>
        </p:txBody>
      </p:sp>
    </p:spTree>
    <p:extLst>
      <p:ext uri="{BB962C8B-B14F-4D97-AF65-F5344CB8AC3E}">
        <p14:creationId xmlns:p14="http://schemas.microsoft.com/office/powerpoint/2010/main" val="4140026094"/>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14400"/>
            <a:ext cx="3201429" cy="2854286"/>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a:t>Step 1: Create </a:t>
            </a:r>
            <a:r>
              <a:rPr lang="en-US" dirty="0" smtClean="0"/>
              <a:t>a popup PCF</a:t>
            </a:r>
            <a:endParaRPr lang="en-US" dirty="0"/>
          </a:p>
        </p:txBody>
      </p:sp>
      <p:sp>
        <p:nvSpPr>
          <p:cNvPr id="3" name="Content Placeholder 2"/>
          <p:cNvSpPr>
            <a:spLocks noGrp="1"/>
          </p:cNvSpPr>
          <p:nvPr>
            <p:ph idx="1"/>
          </p:nvPr>
        </p:nvSpPr>
        <p:spPr>
          <a:xfrm>
            <a:off x="519113" y="3886200"/>
            <a:ext cx="8318500" cy="2514600"/>
          </a:xfrm>
        </p:spPr>
        <p:txBody>
          <a:bodyPr/>
          <a:lstStyle/>
          <a:p>
            <a:r>
              <a:rPr lang="en-US" dirty="0" smtClean="0"/>
              <a:t>In Project View, select a PCF Folder</a:t>
            </a:r>
            <a:br>
              <a:rPr lang="en-US" dirty="0" smtClean="0"/>
            </a:br>
            <a:r>
              <a:rPr lang="en-US" dirty="0" smtClean="0"/>
              <a:t>in </a:t>
            </a:r>
            <a:r>
              <a:rPr lang="en-US" b="1" dirty="0">
                <a:latin typeface="Courier New" pitchFamily="49" charset="0"/>
                <a:cs typeface="Courier New" pitchFamily="49" charset="0"/>
              </a:rPr>
              <a:t>…</a:t>
            </a:r>
            <a:r>
              <a:rPr lang="en-US" b="1" dirty="0" smtClean="0">
                <a:latin typeface="Courier New" pitchFamily="49" charset="0"/>
                <a:cs typeface="Courier New" pitchFamily="49" charset="0"/>
              </a:rPr>
              <a:t>\config\</a:t>
            </a:r>
            <a:br>
              <a:rPr lang="en-US" b="1" dirty="0" smtClean="0">
                <a:latin typeface="Courier New" pitchFamily="49" charset="0"/>
                <a:cs typeface="Courier New" pitchFamily="49" charset="0"/>
              </a:rPr>
            </a:br>
            <a:r>
              <a:rPr lang="en-US" b="1" dirty="0" smtClean="0">
                <a:latin typeface="Courier New" pitchFamily="49" charset="0"/>
                <a:cs typeface="Courier New" pitchFamily="49" charset="0"/>
              </a:rPr>
              <a:t>Page </a:t>
            </a:r>
            <a:r>
              <a:rPr lang="en-US" b="1" dirty="0">
                <a:latin typeface="Courier New" pitchFamily="49" charset="0"/>
                <a:cs typeface="Courier New" pitchFamily="49" charset="0"/>
              </a:rPr>
              <a:t>Configuration\</a:t>
            </a:r>
            <a:r>
              <a:rPr lang="en-US" b="1" dirty="0" err="1">
                <a:latin typeface="Courier New" pitchFamily="49" charset="0"/>
                <a:cs typeface="Courier New" pitchFamily="49" charset="0"/>
              </a:rPr>
              <a:t>pcf</a:t>
            </a:r>
            <a:r>
              <a:rPr lang="en-US" b="1" dirty="0">
                <a:latin typeface="Courier New" pitchFamily="49" charset="0"/>
                <a:cs typeface="Courier New" pitchFamily="49" charset="0"/>
              </a:rPr>
              <a:t>\ </a:t>
            </a:r>
          </a:p>
          <a:p>
            <a:r>
              <a:rPr lang="en-US" dirty="0" smtClean="0"/>
              <a:t>Context menu </a:t>
            </a:r>
            <a:r>
              <a:rPr lang="en-US" dirty="0" smtClean="0">
                <a:sym typeface="Wingdings" pitchFamily="2" charset="2"/>
              </a:rPr>
              <a:t>  New  PCF File</a:t>
            </a:r>
          </a:p>
          <a:p>
            <a:r>
              <a:rPr lang="en-US" dirty="0" smtClean="0">
                <a:sym typeface="Wingdings" pitchFamily="2" charset="2"/>
              </a:rPr>
              <a:t>Enter the File Name and select Popup as the file type in </a:t>
            </a:r>
            <a:r>
              <a:rPr lang="en-US" dirty="0">
                <a:sym typeface="Wingdings" pitchFamily="2" charset="2"/>
              </a:rPr>
              <a:t>PCF File dialog</a:t>
            </a:r>
          </a:p>
          <a:p>
            <a:endParaRPr lang="en-US" dirty="0" smtClean="0">
              <a:sym typeface="Wingdings" pitchFamily="2" charset="2"/>
            </a:endParaRPr>
          </a:p>
          <a:p>
            <a:endParaRPr lang="en-US" dirty="0" smtClean="0">
              <a:sym typeface="Wingdings" pitchFamily="2" charset="2"/>
            </a:endParaRPr>
          </a:p>
        </p:txBody>
      </p:sp>
      <p:pic>
        <p:nvPicPr>
          <p:cNvPr id="4101" name="Picture 5" descr="C:\Users\sluersen\AppData\Local\Temp\SNAGHTML139b724.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0400" y="2269029"/>
            <a:ext cx="3985714" cy="1388571"/>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7" name="Text Box 12"/>
          <p:cNvSpPr txBox="1">
            <a:spLocks noChangeArrowheads="1"/>
          </p:cNvSpPr>
          <p:nvPr/>
        </p:nvSpPr>
        <p:spPr bwMode="auto">
          <a:xfrm>
            <a:off x="6071839" y="914400"/>
            <a:ext cx="2748311"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dirty="0" smtClean="0">
                <a:solidFill>
                  <a:schemeClr val="accent1"/>
                </a:solidFill>
              </a:rPr>
              <a:t>"Popup" appended </a:t>
            </a:r>
            <a:br>
              <a:rPr lang="en-US" dirty="0" smtClean="0">
                <a:solidFill>
                  <a:schemeClr val="accent1"/>
                </a:solidFill>
              </a:rPr>
            </a:br>
            <a:r>
              <a:rPr lang="en-US" dirty="0" smtClean="0">
                <a:solidFill>
                  <a:schemeClr val="accent1"/>
                </a:solidFill>
              </a:rPr>
              <a:t>to file name</a:t>
            </a:r>
            <a:endParaRPr lang="en-US" dirty="0">
              <a:solidFill>
                <a:schemeClr val="accent1"/>
              </a:solidFill>
            </a:endParaRPr>
          </a:p>
        </p:txBody>
      </p:sp>
      <p:pic>
        <p:nvPicPr>
          <p:cNvPr id="1028" name="Picture 4" descr="C:\Users\sluersen\AppData\Local\Temp\SNAGHTML1a34d8b.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71839" y="2743200"/>
            <a:ext cx="2872136" cy="2809013"/>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2283238"/>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8" name="Picture 10" descr="C:\Users\sluersen\AppData\Local\Temp\SNAGHTML1b82cb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9149" y="914400"/>
            <a:ext cx="4291451" cy="5516004"/>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Step 2: Specify </a:t>
            </a:r>
            <a:r>
              <a:rPr lang="en-US" dirty="0" smtClean="0"/>
              <a:t>variable(s</a:t>
            </a:r>
            <a:r>
              <a:rPr lang="en-US" dirty="0"/>
              <a:t>)</a:t>
            </a:r>
          </a:p>
        </p:txBody>
      </p:sp>
      <p:sp>
        <p:nvSpPr>
          <p:cNvPr id="4" name="Content Placeholder 3"/>
          <p:cNvSpPr>
            <a:spLocks noGrp="1"/>
          </p:cNvSpPr>
          <p:nvPr>
            <p:ph sz="half" idx="2"/>
          </p:nvPr>
        </p:nvSpPr>
        <p:spPr>
          <a:xfrm>
            <a:off x="5029199" y="914401"/>
            <a:ext cx="3808413" cy="5475289"/>
          </a:xfrm>
        </p:spPr>
        <p:txBody>
          <a:bodyPr/>
          <a:lstStyle/>
          <a:p>
            <a:r>
              <a:rPr lang="en-US" dirty="0" smtClean="0"/>
              <a:t>Variables tab</a:t>
            </a:r>
          </a:p>
          <a:p>
            <a:pPr lvl="1"/>
            <a:r>
              <a:rPr lang="en-US" dirty="0" smtClean="0"/>
              <a:t>Defines data object variable name and type</a:t>
            </a:r>
          </a:p>
          <a:p>
            <a:pPr lvl="1"/>
            <a:r>
              <a:rPr lang="en-US" dirty="0" smtClean="0"/>
              <a:t>Example:</a:t>
            </a:r>
            <a:br>
              <a:rPr lang="en-US" dirty="0" smtClean="0"/>
            </a:br>
            <a:r>
              <a:rPr lang="en-US" dirty="0" err="1" smtClean="0"/>
              <a:t>aFlagEntry</a:t>
            </a:r>
            <a:r>
              <a:rPr lang="en-US" dirty="0" smtClean="0"/>
              <a:t> is of </a:t>
            </a:r>
            <a:br>
              <a:rPr lang="en-US" dirty="0" smtClean="0"/>
            </a:br>
            <a:r>
              <a:rPr lang="en-US" dirty="0" smtClean="0"/>
              <a:t>type </a:t>
            </a:r>
            <a:r>
              <a:rPr lang="en-US" dirty="0" err="1" smtClean="0"/>
              <a:t>FalgEntry</a:t>
            </a:r>
            <a:endParaRPr lang="en-US" dirty="0" smtClean="0"/>
          </a:p>
          <a:p>
            <a:r>
              <a:rPr lang="en-US" dirty="0" smtClean="0"/>
              <a:t>Object data can be</a:t>
            </a:r>
          </a:p>
          <a:p>
            <a:pPr lvl="1"/>
            <a:r>
              <a:rPr lang="en-US" dirty="0" smtClean="0"/>
              <a:t>Data backed (database)</a:t>
            </a:r>
          </a:p>
          <a:p>
            <a:pPr lvl="1"/>
            <a:r>
              <a:rPr lang="en-US" dirty="0" smtClean="0"/>
              <a:t>Virtual property</a:t>
            </a:r>
          </a:p>
          <a:p>
            <a:r>
              <a:rPr lang="en-US" dirty="0" smtClean="0"/>
              <a:t>Container data comes from defined variable object(s)</a:t>
            </a:r>
          </a:p>
          <a:p>
            <a:pPr lvl="1"/>
            <a:r>
              <a:rPr lang="en-US" dirty="0" smtClean="0"/>
              <a:t>Often, at least one variable</a:t>
            </a:r>
          </a:p>
          <a:p>
            <a:pPr lvl="1"/>
            <a:endParaRPr lang="en-US" dirty="0"/>
          </a:p>
        </p:txBody>
      </p:sp>
      <p:pic>
        <p:nvPicPr>
          <p:cNvPr id="7172" name="pic Objec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24800" y="2133600"/>
            <a:ext cx="862068" cy="990600"/>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rect Name"/>
          <p:cNvSpPr/>
          <p:nvPr/>
        </p:nvSpPr>
        <p:spPr bwMode="auto">
          <a:xfrm>
            <a:off x="3419168" y="5513385"/>
            <a:ext cx="1371600" cy="270495"/>
          </a:xfrm>
          <a:prstGeom prst="roundRect">
            <a:avLst>
              <a:gd name="adj" fmla="val 7599"/>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solidFill>
                <a:schemeClr val="bg1"/>
              </a:solidFill>
            </a:endParaRPr>
          </a:p>
        </p:txBody>
      </p:sp>
      <p:sp>
        <p:nvSpPr>
          <p:cNvPr id="12" name="rect Name"/>
          <p:cNvSpPr/>
          <p:nvPr/>
        </p:nvSpPr>
        <p:spPr bwMode="auto">
          <a:xfrm>
            <a:off x="1937117" y="1257820"/>
            <a:ext cx="685641" cy="240261"/>
          </a:xfrm>
          <a:prstGeom prst="roundRect">
            <a:avLst>
              <a:gd name="adj" fmla="val 7599"/>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solidFill>
                <a:schemeClr val="bg1"/>
              </a:solidFill>
            </a:endParaRPr>
          </a:p>
        </p:txBody>
      </p:sp>
      <p:sp>
        <p:nvSpPr>
          <p:cNvPr id="14" name="rect Name"/>
          <p:cNvSpPr/>
          <p:nvPr/>
        </p:nvSpPr>
        <p:spPr bwMode="auto">
          <a:xfrm>
            <a:off x="517525" y="4953000"/>
            <a:ext cx="1235075" cy="240261"/>
          </a:xfrm>
          <a:prstGeom prst="roundRect">
            <a:avLst>
              <a:gd name="adj" fmla="val 7599"/>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solidFill>
                <a:schemeClr val="bg1"/>
              </a:solidFill>
            </a:endParaRPr>
          </a:p>
        </p:txBody>
      </p:sp>
      <p:sp>
        <p:nvSpPr>
          <p:cNvPr id="15" name="rect Name"/>
          <p:cNvSpPr/>
          <p:nvPr/>
        </p:nvSpPr>
        <p:spPr bwMode="auto">
          <a:xfrm>
            <a:off x="3390124" y="5058013"/>
            <a:ext cx="1371600" cy="270495"/>
          </a:xfrm>
          <a:prstGeom prst="roundRect">
            <a:avLst>
              <a:gd name="adj" fmla="val 7599"/>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solidFill>
                <a:schemeClr val="bg1"/>
              </a:solidFill>
            </a:endParaRPr>
          </a:p>
        </p:txBody>
      </p:sp>
    </p:spTree>
    <p:extLst>
      <p:ext uri="{BB962C8B-B14F-4D97-AF65-F5344CB8AC3E}">
        <p14:creationId xmlns:p14="http://schemas.microsoft.com/office/powerpoint/2010/main" val="2014727349"/>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3: Specify properties</a:t>
            </a:r>
            <a:endParaRPr lang="en-US" dirty="0"/>
          </a:p>
        </p:txBody>
      </p:sp>
      <p:sp>
        <p:nvSpPr>
          <p:cNvPr id="4" name="Content Placeholder 3"/>
          <p:cNvSpPr>
            <a:spLocks noGrp="1"/>
          </p:cNvSpPr>
          <p:nvPr>
            <p:ph sz="half" idx="2"/>
          </p:nvPr>
        </p:nvSpPr>
        <p:spPr>
          <a:xfrm>
            <a:off x="5029200" y="914400"/>
            <a:ext cx="3794760" cy="3657600"/>
          </a:xfrm>
        </p:spPr>
        <p:txBody>
          <a:bodyPr/>
          <a:lstStyle/>
          <a:p>
            <a:r>
              <a:rPr lang="en-US" dirty="0" smtClean="0"/>
              <a:t>id – identifier for popup</a:t>
            </a:r>
          </a:p>
          <a:p>
            <a:r>
              <a:rPr lang="en-US" dirty="0" smtClean="0"/>
              <a:t>title – value for top </a:t>
            </a:r>
            <a:r>
              <a:rPr lang="en-US" dirty="0"/>
              <a:t>label</a:t>
            </a:r>
          </a:p>
          <a:p>
            <a:r>
              <a:rPr lang="en-US" dirty="0" err="1"/>
              <a:t>canEdit</a:t>
            </a:r>
            <a:r>
              <a:rPr lang="en-US" dirty="0"/>
              <a:t> – if false, no container or widget in location's s</a:t>
            </a:r>
            <a:r>
              <a:rPr lang="en-US" dirty="0" smtClean="0"/>
              <a:t>creen </a:t>
            </a:r>
            <a:r>
              <a:rPr lang="en-US" dirty="0"/>
              <a:t>is </a:t>
            </a:r>
            <a:r>
              <a:rPr lang="en-US" dirty="0" smtClean="0"/>
              <a:t>editable</a:t>
            </a:r>
          </a:p>
          <a:p>
            <a:endParaRPr lang="en-US" dirty="0"/>
          </a:p>
        </p:txBody>
      </p:sp>
      <p:sp>
        <p:nvSpPr>
          <p:cNvPr id="3" name="Content Placeholder 2"/>
          <p:cNvSpPr>
            <a:spLocks noGrp="1"/>
          </p:cNvSpPr>
          <p:nvPr>
            <p:ph idx="10"/>
          </p:nvPr>
        </p:nvSpPr>
        <p:spPr/>
        <p:txBody>
          <a:bodyPr/>
          <a:lstStyle/>
          <a:p>
            <a:r>
              <a:rPr lang="en-US" dirty="0" err="1"/>
              <a:t>canVisit</a:t>
            </a:r>
            <a:r>
              <a:rPr lang="en-US" dirty="0"/>
              <a:t> – if false, no widget navigating to location is visible/clickable</a:t>
            </a:r>
          </a:p>
          <a:p>
            <a:r>
              <a:rPr lang="en-US" dirty="0" err="1" smtClean="0"/>
              <a:t>startInEditMode</a:t>
            </a:r>
            <a:r>
              <a:rPr lang="en-US" dirty="0" smtClean="0"/>
              <a:t> </a:t>
            </a:r>
            <a:r>
              <a:rPr lang="en-US" dirty="0"/>
              <a:t>–</a:t>
            </a:r>
            <a:r>
              <a:rPr lang="en-US" dirty="0" smtClean="0"/>
              <a:t> </a:t>
            </a:r>
            <a:r>
              <a:rPr lang="en-US" dirty="0"/>
              <a:t>determines if popup starts in read-only or edit mode</a:t>
            </a:r>
          </a:p>
          <a:p>
            <a:endParaRPr lang="en-US" dirty="0"/>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14401"/>
            <a:ext cx="4269344" cy="2590799"/>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56441474"/>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hid rec 2a"/>
          <p:cNvSpPr/>
          <p:nvPr/>
        </p:nvSpPr>
        <p:spPr bwMode="auto">
          <a:xfrm>
            <a:off x="7018676" y="4114800"/>
            <a:ext cx="533400" cy="228600"/>
          </a:xfrm>
          <a:prstGeom prst="roundRect">
            <a:avLst/>
          </a:prstGeom>
          <a:solidFill>
            <a:schemeClr val="tx1"/>
          </a:solidFill>
          <a:ln w="19050" algn="ctr">
            <a:solidFill>
              <a:schemeClr val="tx2"/>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27" name="hid rec 2b"/>
          <p:cNvSpPr/>
          <p:nvPr/>
        </p:nvSpPr>
        <p:spPr bwMode="auto">
          <a:xfrm>
            <a:off x="5029200" y="6019800"/>
            <a:ext cx="533400" cy="228600"/>
          </a:xfrm>
          <a:prstGeom prst="roundRect">
            <a:avLst/>
          </a:prstGeom>
          <a:solidFill>
            <a:schemeClr val="tx1"/>
          </a:solidFill>
          <a:ln w="19050" algn="ctr">
            <a:solidFill>
              <a:schemeClr val="tx2"/>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46" name="hid rec 2a"/>
          <p:cNvSpPr/>
          <p:nvPr/>
        </p:nvSpPr>
        <p:spPr bwMode="auto">
          <a:xfrm>
            <a:off x="7874934" y="4114800"/>
            <a:ext cx="533400" cy="228600"/>
          </a:xfrm>
          <a:prstGeom prst="roundRect">
            <a:avLst/>
          </a:prstGeom>
          <a:solidFill>
            <a:schemeClr val="tx1"/>
          </a:solidFill>
          <a:ln w="19050" algn="ctr">
            <a:solidFill>
              <a:schemeClr val="tx2"/>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11" name="hid rec 1b"/>
          <p:cNvSpPr/>
          <p:nvPr/>
        </p:nvSpPr>
        <p:spPr bwMode="auto">
          <a:xfrm>
            <a:off x="5107569" y="5410086"/>
            <a:ext cx="685800" cy="228600"/>
          </a:xfrm>
          <a:prstGeom prst="roundRect">
            <a:avLst/>
          </a:prstGeom>
          <a:solidFill>
            <a:schemeClr val="tx1"/>
          </a:solidFill>
          <a:ln w="19050" algn="ctr">
            <a:solidFill>
              <a:schemeClr val="tx2"/>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82056" y="3200400"/>
            <a:ext cx="6657144" cy="1085715"/>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4495800"/>
            <a:ext cx="5542857" cy="1828572"/>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a:t>Step </a:t>
            </a:r>
            <a:r>
              <a:rPr lang="en-US" dirty="0" smtClean="0"/>
              <a:t>4: Specify entry point(s)</a:t>
            </a:r>
            <a:endParaRPr lang="en-US" dirty="0"/>
          </a:p>
        </p:txBody>
      </p:sp>
      <p:sp>
        <p:nvSpPr>
          <p:cNvPr id="4" name="Content Placeholder 3"/>
          <p:cNvSpPr>
            <a:spLocks noGrp="1"/>
          </p:cNvSpPr>
          <p:nvPr>
            <p:ph idx="1"/>
          </p:nvPr>
        </p:nvSpPr>
        <p:spPr/>
        <p:txBody>
          <a:bodyPr/>
          <a:lstStyle/>
          <a:p>
            <a:r>
              <a:rPr lang="en-US" sz="2000" dirty="0" smtClean="0"/>
              <a:t>An </a:t>
            </a:r>
            <a:r>
              <a:rPr lang="en-US" sz="2000" b="1" dirty="0"/>
              <a:t>entry point </a:t>
            </a:r>
            <a:r>
              <a:rPr lang="en-US" sz="2000" dirty="0"/>
              <a:t>is a reference used by widgets to navigate to a given </a:t>
            </a:r>
            <a:r>
              <a:rPr lang="en-US" sz="2000" dirty="0" smtClean="0"/>
              <a:t>location</a:t>
            </a:r>
          </a:p>
          <a:p>
            <a:r>
              <a:rPr lang="en-US" dirty="0"/>
              <a:t>Every location must have at least one entry point</a:t>
            </a:r>
          </a:p>
          <a:p>
            <a:r>
              <a:rPr lang="en-US" sz="2000" dirty="0"/>
              <a:t>Syntax: </a:t>
            </a:r>
            <a:r>
              <a:rPr lang="en-US" sz="2000" b="1" dirty="0" err="1" smtClean="0">
                <a:latin typeface="Courier New" pitchFamily="49" charset="0"/>
                <a:cs typeface="Courier New" pitchFamily="49" charset="0"/>
              </a:rPr>
              <a:t>popupName</a:t>
            </a:r>
            <a:r>
              <a:rPr lang="en-US" sz="2000" b="1" dirty="0" smtClean="0">
                <a:latin typeface="Courier New" pitchFamily="49" charset="0"/>
                <a:cs typeface="Courier New" pitchFamily="49" charset="0"/>
              </a:rPr>
              <a:t>(</a:t>
            </a:r>
            <a:r>
              <a:rPr lang="en-US" sz="2000" b="1" dirty="0" err="1" smtClean="0">
                <a:latin typeface="Courier New" pitchFamily="49" charset="0"/>
                <a:cs typeface="Courier New" pitchFamily="49" charset="0"/>
              </a:rPr>
              <a:t>objName:objType</a:t>
            </a:r>
            <a:r>
              <a:rPr lang="en-US" sz="2000" b="1" dirty="0" smtClean="0">
                <a:latin typeface="Courier New" pitchFamily="49" charset="0"/>
                <a:cs typeface="Courier New" pitchFamily="49" charset="0"/>
              </a:rPr>
              <a:t>)</a:t>
            </a:r>
            <a:endParaRPr lang="en-US" sz="2000" b="1" dirty="0">
              <a:latin typeface="Courier New" pitchFamily="49" charset="0"/>
              <a:cs typeface="Courier New" pitchFamily="49" charset="0"/>
            </a:endParaRPr>
          </a:p>
          <a:p>
            <a:pPr lvl="1"/>
            <a:r>
              <a:rPr lang="en-US" sz="1600" dirty="0"/>
              <a:t>Can specify multiple comma-delimited objects</a:t>
            </a:r>
          </a:p>
          <a:p>
            <a:endParaRPr lang="en-US" sz="2000" dirty="0"/>
          </a:p>
        </p:txBody>
      </p:sp>
      <p:sp>
        <p:nvSpPr>
          <p:cNvPr id="16" name="Right Brace 15"/>
          <p:cNvSpPr/>
          <p:nvPr/>
        </p:nvSpPr>
        <p:spPr bwMode="auto">
          <a:xfrm rot="5400000">
            <a:off x="7108189" y="3819411"/>
            <a:ext cx="354374" cy="710957"/>
          </a:xfrm>
          <a:prstGeom prst="rightBrace">
            <a:avLst/>
          </a:prstGeom>
          <a:noFill/>
          <a:ln w="28575" cap="flat" cmpd="sng" algn="ctr">
            <a:solidFill>
              <a:schemeClr val="accent4"/>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smtClean="0">
              <a:ln>
                <a:noFill/>
              </a:ln>
              <a:solidFill>
                <a:srgbClr val="FF0000"/>
              </a:solidFill>
              <a:effectLst/>
              <a:latin typeface="Arial" charset="0"/>
            </a:endParaRPr>
          </a:p>
        </p:txBody>
      </p:sp>
      <p:sp>
        <p:nvSpPr>
          <p:cNvPr id="17" name="Right Brace 16"/>
          <p:cNvSpPr/>
          <p:nvPr/>
        </p:nvSpPr>
        <p:spPr bwMode="auto">
          <a:xfrm rot="5400000">
            <a:off x="7959851" y="3801359"/>
            <a:ext cx="363566" cy="730043"/>
          </a:xfrm>
          <a:prstGeom prst="rightBrace">
            <a:avLst/>
          </a:prstGeom>
          <a:noFill/>
          <a:ln w="28575" cap="flat" cmpd="sng" algn="ctr">
            <a:solidFill>
              <a:schemeClr val="accent6"/>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smtClean="0">
              <a:ln>
                <a:noFill/>
              </a:ln>
              <a:solidFill>
                <a:srgbClr val="FF0000"/>
              </a:solidFill>
              <a:effectLst/>
              <a:latin typeface="Arial" charset="0"/>
            </a:endParaRPr>
          </a:p>
        </p:txBody>
      </p:sp>
      <p:cxnSp>
        <p:nvCxnSpPr>
          <p:cNvPr id="8" name="Elbow Connector 7"/>
          <p:cNvCxnSpPr>
            <a:stCxn id="11" idx="3"/>
            <a:endCxn id="49" idx="2"/>
          </p:cNvCxnSpPr>
          <p:nvPr/>
        </p:nvCxnSpPr>
        <p:spPr bwMode="auto">
          <a:xfrm flipV="1">
            <a:off x="5793369" y="4343400"/>
            <a:ext cx="1492007" cy="1180986"/>
          </a:xfrm>
          <a:prstGeom prst="bentConnector2">
            <a:avLst/>
          </a:prstGeom>
          <a:noFill/>
          <a:ln w="28575" cap="flat" cmpd="sng" algn="ctr">
            <a:solidFill>
              <a:schemeClr val="accent4"/>
            </a:solidFill>
            <a:prstDash val="solid"/>
            <a:round/>
            <a:headEnd type="arrow" w="lg" len="med"/>
            <a:tailEnd type="none" w="med" len="med"/>
          </a:ln>
          <a:effectLst>
            <a:outerShdw blurRad="50800" dist="38100" dir="2700000" algn="tl" rotWithShape="0">
              <a:prstClr val="black">
                <a:alpha val="40000"/>
              </a:prstClr>
            </a:outerShdw>
          </a:effectLst>
        </p:spPr>
      </p:cxnSp>
      <p:cxnSp>
        <p:nvCxnSpPr>
          <p:cNvPr id="28" name="Elbow Connector 27"/>
          <p:cNvCxnSpPr>
            <a:stCxn id="27" idx="3"/>
            <a:endCxn id="46" idx="2"/>
          </p:cNvCxnSpPr>
          <p:nvPr/>
        </p:nvCxnSpPr>
        <p:spPr bwMode="auto">
          <a:xfrm flipV="1">
            <a:off x="5562600" y="4343400"/>
            <a:ext cx="2579034" cy="1790700"/>
          </a:xfrm>
          <a:prstGeom prst="bentConnector2">
            <a:avLst/>
          </a:prstGeom>
          <a:noFill/>
          <a:ln w="28575" cap="flat" cmpd="sng" algn="ctr">
            <a:solidFill>
              <a:schemeClr val="accent6"/>
            </a:solidFill>
            <a:prstDash val="solid"/>
            <a:round/>
            <a:headEnd type="arrow" w="lg" len="med"/>
            <a:tailEnd type="none" w="med"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3554858977"/>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a:t>
            </a:r>
            <a:r>
              <a:rPr lang="en-US" dirty="0" smtClean="0"/>
              <a:t>5: </a:t>
            </a:r>
            <a:r>
              <a:rPr lang="en-US" dirty="0"/>
              <a:t>Add containers and input widgets</a:t>
            </a:r>
            <a:br>
              <a:rPr lang="en-US" dirty="0"/>
            </a:br>
            <a:endParaRPr lang="en-US" dirty="0"/>
          </a:p>
        </p:txBody>
      </p:sp>
      <p:sp>
        <p:nvSpPr>
          <p:cNvPr id="4" name="Content Placeholder 3"/>
          <p:cNvSpPr>
            <a:spLocks noGrp="1"/>
          </p:cNvSpPr>
          <p:nvPr>
            <p:ph sz="half" idx="2"/>
          </p:nvPr>
        </p:nvSpPr>
        <p:spPr>
          <a:xfrm>
            <a:off x="5029200" y="914401"/>
            <a:ext cx="3794760" cy="5475289"/>
          </a:xfrm>
        </p:spPr>
        <p:txBody>
          <a:bodyPr/>
          <a:lstStyle/>
          <a:p>
            <a:r>
              <a:rPr lang="en-US" dirty="0" smtClean="0"/>
              <a:t>Add Screen to popup</a:t>
            </a:r>
          </a:p>
          <a:p>
            <a:r>
              <a:rPr lang="en-US" dirty="0" smtClean="0"/>
              <a:t>If editing…</a:t>
            </a:r>
          </a:p>
          <a:p>
            <a:pPr lvl="1"/>
            <a:r>
              <a:rPr lang="en-US" dirty="0" smtClean="0"/>
              <a:t>Add Toolbar</a:t>
            </a:r>
          </a:p>
          <a:p>
            <a:pPr lvl="1"/>
            <a:r>
              <a:rPr lang="en-US" dirty="0" smtClean="0"/>
              <a:t>Add Edit Buttons</a:t>
            </a:r>
          </a:p>
          <a:p>
            <a:r>
              <a:rPr lang="en-US" dirty="0" smtClean="0"/>
              <a:t>Add </a:t>
            </a:r>
            <a:r>
              <a:rPr lang="en-US" dirty="0"/>
              <a:t>inline </a:t>
            </a:r>
            <a:r>
              <a:rPr lang="en-US" dirty="0" smtClean="0"/>
              <a:t>container and input widgets OR</a:t>
            </a:r>
            <a:endParaRPr lang="en-US" dirty="0"/>
          </a:p>
          <a:p>
            <a:r>
              <a:rPr lang="en-US" dirty="0" smtClean="0"/>
              <a:t>Add Panel Ref to reference other containers</a:t>
            </a:r>
            <a:endParaRPr lang="en-US" dirty="0"/>
          </a:p>
        </p:txBody>
      </p:sp>
      <p:pic>
        <p:nvPicPr>
          <p:cNvPr id="5124" name="Picture 4" descr="C:\Users\sluersen\AppData\Local\Temp\SNAGHTML222222a.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33450"/>
            <a:ext cx="4247752" cy="440055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0310748"/>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3" name="Picture 5" descr="C:\Users\sluersen\AppData\Local\Temp\SNAGHTML23d68fa.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349" y="914399"/>
            <a:ext cx="4286251" cy="3772795"/>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smtClean="0"/>
              <a:t>Step 6: Configure navigation widget</a:t>
            </a:r>
            <a:endParaRPr lang="en-US" dirty="0"/>
          </a:p>
        </p:txBody>
      </p:sp>
      <p:sp>
        <p:nvSpPr>
          <p:cNvPr id="3" name="Content Placeholder 2"/>
          <p:cNvSpPr>
            <a:spLocks noGrp="1"/>
          </p:cNvSpPr>
          <p:nvPr>
            <p:ph sz="half" idx="2"/>
          </p:nvPr>
        </p:nvSpPr>
        <p:spPr>
          <a:xfrm>
            <a:off x="5029199" y="914401"/>
            <a:ext cx="3808413" cy="5475289"/>
          </a:xfrm>
        </p:spPr>
        <p:txBody>
          <a:bodyPr/>
          <a:lstStyle/>
          <a:p>
            <a:r>
              <a:rPr lang="en-US" dirty="0" smtClean="0"/>
              <a:t>For the destination location, determine the entry point</a:t>
            </a:r>
          </a:p>
          <a:p>
            <a:r>
              <a:rPr lang="en-US" dirty="0" smtClean="0"/>
              <a:t>Specify action property</a:t>
            </a:r>
          </a:p>
          <a:p>
            <a:pPr lvl="1"/>
            <a:r>
              <a:rPr lang="en-US" b="1" dirty="0">
                <a:latin typeface="Courier New" pitchFamily="49" charset="0"/>
                <a:cs typeface="Courier New" pitchFamily="49" charset="0"/>
              </a:rPr>
              <a:t>push() </a:t>
            </a:r>
            <a:r>
              <a:rPr lang="en-US" dirty="0"/>
              <a:t>method for popups</a:t>
            </a:r>
          </a:p>
          <a:p>
            <a:r>
              <a:rPr lang="en-US" dirty="0" smtClean="0"/>
              <a:t>Syntax:</a:t>
            </a:r>
            <a:br>
              <a:rPr lang="en-US" dirty="0" smtClean="0"/>
            </a:br>
            <a:r>
              <a:rPr lang="en-US" b="1" dirty="0" err="1" smtClean="0">
                <a:latin typeface="Courier New" pitchFamily="49" charset="0"/>
                <a:cs typeface="Courier New" pitchFamily="49" charset="0"/>
              </a:rPr>
              <a:t>locationName.</a:t>
            </a:r>
            <a:r>
              <a:rPr lang="en-US" b="1" i="1" dirty="0" err="1" smtClean="0">
                <a:latin typeface="Courier New" pitchFamily="49" charset="0"/>
                <a:cs typeface="Courier New" pitchFamily="49" charset="0"/>
              </a:rPr>
              <a:t>push</a:t>
            </a:r>
            <a:r>
              <a:rPr lang="en-US" b="1" dirty="0" smtClean="0">
                <a:latin typeface="Courier New" pitchFamily="49" charset="0"/>
                <a:cs typeface="Courier New" pitchFamily="49" charset="0"/>
              </a:rPr>
              <a:t/>
            </a:r>
            <a:br>
              <a:rPr lang="en-US" b="1" dirty="0" smtClean="0">
                <a:latin typeface="Courier New" pitchFamily="49" charset="0"/>
                <a:cs typeface="Courier New" pitchFamily="49" charset="0"/>
              </a:rPr>
            </a:br>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objectList</a:t>
            </a:r>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p:txBody>
      </p:sp>
      <p:sp>
        <p:nvSpPr>
          <p:cNvPr id="8" name="rect Name"/>
          <p:cNvSpPr/>
          <p:nvPr/>
        </p:nvSpPr>
        <p:spPr bwMode="auto">
          <a:xfrm>
            <a:off x="2174468" y="2103438"/>
            <a:ext cx="1036150" cy="574776"/>
          </a:xfrm>
          <a:prstGeom prst="roundRect">
            <a:avLst>
              <a:gd name="adj" fmla="val 7599"/>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solidFill>
                <a:schemeClr val="bg1"/>
              </a:solidFill>
            </a:endParaRPr>
          </a:p>
        </p:txBody>
      </p:sp>
      <p:sp>
        <p:nvSpPr>
          <p:cNvPr id="9" name="rect Name"/>
          <p:cNvSpPr/>
          <p:nvPr/>
        </p:nvSpPr>
        <p:spPr bwMode="auto">
          <a:xfrm>
            <a:off x="1795887" y="3823751"/>
            <a:ext cx="2942375" cy="278937"/>
          </a:xfrm>
          <a:prstGeom prst="roundRect">
            <a:avLst>
              <a:gd name="adj" fmla="val 7599"/>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solidFill>
                <a:schemeClr val="bg1"/>
              </a:solidFill>
            </a:endParaRPr>
          </a:p>
        </p:txBody>
      </p:sp>
      <p:pic>
        <p:nvPicPr>
          <p:cNvPr id="10"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7800" y="5181600"/>
            <a:ext cx="6657144" cy="1085715"/>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rect Name"/>
          <p:cNvSpPr/>
          <p:nvPr/>
        </p:nvSpPr>
        <p:spPr bwMode="auto">
          <a:xfrm>
            <a:off x="4943475" y="5791335"/>
            <a:ext cx="3161469" cy="262771"/>
          </a:xfrm>
          <a:prstGeom prst="roundRect">
            <a:avLst>
              <a:gd name="adj" fmla="val 7599"/>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solidFill>
                <a:schemeClr val="bg1"/>
              </a:solidFill>
            </a:endParaRPr>
          </a:p>
        </p:txBody>
      </p:sp>
      <p:cxnSp>
        <p:nvCxnSpPr>
          <p:cNvPr id="12" name="Elbow Connector 11"/>
          <p:cNvCxnSpPr/>
          <p:nvPr/>
        </p:nvCxnSpPr>
        <p:spPr bwMode="auto">
          <a:xfrm flipV="1">
            <a:off x="4495800" y="4102689"/>
            <a:ext cx="0" cy="774111"/>
          </a:xfrm>
          <a:prstGeom prst="straightConnector1">
            <a:avLst/>
          </a:prstGeom>
          <a:noFill/>
          <a:ln w="28575" cap="flat" cmpd="sng" algn="ctr">
            <a:solidFill>
              <a:srgbClr val="C00000"/>
            </a:solidFill>
            <a:prstDash val="solid"/>
            <a:round/>
            <a:headEnd type="none" w="lg" len="med"/>
            <a:tailEnd type="none" w="med" len="med"/>
          </a:ln>
          <a:effectLst>
            <a:outerShdw blurRad="50800" dist="38100" dir="2700000" algn="tl" rotWithShape="0">
              <a:prstClr val="black">
                <a:alpha val="40000"/>
              </a:prstClr>
            </a:outerShdw>
          </a:effectLst>
        </p:spPr>
      </p:cxnSp>
      <p:cxnSp>
        <p:nvCxnSpPr>
          <p:cNvPr id="53" name="Elbow Connector 11"/>
          <p:cNvCxnSpPr>
            <a:stCxn id="11" idx="0"/>
          </p:cNvCxnSpPr>
          <p:nvPr/>
        </p:nvCxnSpPr>
        <p:spPr bwMode="auto">
          <a:xfrm flipH="1" flipV="1">
            <a:off x="6524209" y="4876800"/>
            <a:ext cx="1" cy="914535"/>
          </a:xfrm>
          <a:prstGeom prst="straightConnector1">
            <a:avLst/>
          </a:prstGeom>
          <a:noFill/>
          <a:ln w="28575" cap="flat" cmpd="sng" algn="ctr">
            <a:solidFill>
              <a:srgbClr val="C00000"/>
            </a:solidFill>
            <a:prstDash val="solid"/>
            <a:round/>
            <a:headEnd type="arrow" w="lg" len="med"/>
            <a:tailEnd type="none" w="med" len="med"/>
          </a:ln>
          <a:effectLst>
            <a:outerShdw blurRad="50800" dist="38100" dir="2700000" algn="tl" rotWithShape="0">
              <a:prstClr val="black">
                <a:alpha val="40000"/>
              </a:prstClr>
            </a:outerShdw>
          </a:effectLst>
        </p:spPr>
      </p:cxnSp>
      <p:cxnSp>
        <p:nvCxnSpPr>
          <p:cNvPr id="60" name="Elbow Connector 11"/>
          <p:cNvCxnSpPr/>
          <p:nvPr/>
        </p:nvCxnSpPr>
        <p:spPr bwMode="auto">
          <a:xfrm>
            <a:off x="4495800" y="4876800"/>
            <a:ext cx="2028409" cy="0"/>
          </a:xfrm>
          <a:prstGeom prst="straightConnector1">
            <a:avLst/>
          </a:prstGeom>
          <a:noFill/>
          <a:ln w="28575" cap="flat" cmpd="sng" algn="ctr">
            <a:solidFill>
              <a:srgbClr val="C00000"/>
            </a:solidFill>
            <a:prstDash val="solid"/>
            <a:round/>
            <a:headEnd type="none" w="lg" len="med"/>
            <a:tailEnd type="none" w="med" len="med"/>
          </a:ln>
          <a:effectLst>
            <a:outerShdw blurRad="50800" dist="38100" dir="2700000" algn="tl" rotWithShape="0">
              <a:prstClr val="black">
                <a:alpha val="40000"/>
              </a:prstClr>
            </a:outerShdw>
          </a:effectLst>
        </p:spPr>
      </p:cxnSp>
      <p:sp>
        <p:nvSpPr>
          <p:cNvPr id="7198" name="Rounded Rectangle 7197"/>
          <p:cNvSpPr/>
          <p:nvPr/>
        </p:nvSpPr>
        <p:spPr bwMode="auto">
          <a:xfrm>
            <a:off x="542926" y="4854091"/>
            <a:ext cx="2390774" cy="365609"/>
          </a:xfrm>
          <a:prstGeom prst="roundRect">
            <a:avLst/>
          </a:prstGeom>
          <a:solidFill>
            <a:schemeClr val="tx1"/>
          </a:solidFill>
          <a:ln w="19050" algn="ctr">
            <a:solidFill>
              <a:srgbClr val="C00000"/>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r>
              <a:rPr lang="en-US" b="1" dirty="0">
                <a:solidFill>
                  <a:srgbClr val="C00000"/>
                </a:solidFill>
                <a:latin typeface="Arial" pitchFamily="32" charset="0"/>
                <a:cs typeface="Arial" pitchFamily="32" charset="0"/>
              </a:rPr>
              <a:t>FlagEntryPopup.pcf</a:t>
            </a:r>
          </a:p>
        </p:txBody>
      </p:sp>
    </p:spTree>
    <p:extLst>
      <p:ext uri="{BB962C8B-B14F-4D97-AF65-F5344CB8AC3E}">
        <p14:creationId xmlns:p14="http://schemas.microsoft.com/office/powerpoint/2010/main" val="40162434"/>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Rounded Rectangle 87"/>
          <p:cNvSpPr/>
          <p:nvPr/>
        </p:nvSpPr>
        <p:spPr bwMode="auto">
          <a:xfrm>
            <a:off x="4800600" y="3581400"/>
            <a:ext cx="3810000" cy="2743200"/>
          </a:xfrm>
          <a:prstGeom prst="roundRect">
            <a:avLst>
              <a:gd name="adj" fmla="val 8642"/>
            </a:avLst>
          </a:prstGeom>
          <a:ln>
            <a:solidFill>
              <a:schemeClr val="accent6"/>
            </a:solidFill>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80" name="Rounded Rectangle 79"/>
          <p:cNvSpPr/>
          <p:nvPr/>
        </p:nvSpPr>
        <p:spPr bwMode="auto">
          <a:xfrm>
            <a:off x="562028" y="3581400"/>
            <a:ext cx="3628972" cy="2743200"/>
          </a:xfrm>
          <a:prstGeom prst="roundRect">
            <a:avLst>
              <a:gd name="adj" fmla="val 8642"/>
            </a:avLst>
          </a:prstGeom>
          <a:ln>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2" name="Title 1"/>
          <p:cNvSpPr>
            <a:spLocks noGrp="1"/>
          </p:cNvSpPr>
          <p:nvPr>
            <p:ph type="title"/>
          </p:nvPr>
        </p:nvSpPr>
        <p:spPr/>
        <p:txBody>
          <a:bodyPr/>
          <a:lstStyle/>
          <a:p>
            <a:r>
              <a:rPr lang="en-US" dirty="0"/>
              <a:t>Step </a:t>
            </a:r>
            <a:r>
              <a:rPr lang="en-US" dirty="0" smtClean="0"/>
              <a:t>7: </a:t>
            </a:r>
            <a:r>
              <a:rPr lang="en-US" dirty="0"/>
              <a:t>Deploy </a:t>
            </a:r>
            <a:r>
              <a:rPr lang="en-US" dirty="0" smtClean="0"/>
              <a:t>PCFs</a:t>
            </a:r>
            <a:endParaRPr lang="en-US" dirty="0"/>
          </a:p>
        </p:txBody>
      </p:sp>
      <p:sp>
        <p:nvSpPr>
          <p:cNvPr id="6" name="Subtitle 5"/>
          <p:cNvSpPr>
            <a:spLocks noGrp="1"/>
          </p:cNvSpPr>
          <p:nvPr>
            <p:ph type="subTitle" idx="10"/>
          </p:nvPr>
        </p:nvSpPr>
        <p:spPr/>
        <p:txBody>
          <a:bodyPr/>
          <a:lstStyle/>
          <a:p>
            <a:r>
              <a:rPr lang="en-US" dirty="0" smtClean="0"/>
              <a:t>Restart Server</a:t>
            </a:r>
            <a:endParaRPr lang="en-US" dirty="0"/>
          </a:p>
        </p:txBody>
      </p:sp>
      <p:sp>
        <p:nvSpPr>
          <p:cNvPr id="7" name="Text Placeholder 6"/>
          <p:cNvSpPr>
            <a:spLocks noGrp="1"/>
          </p:cNvSpPr>
          <p:nvPr>
            <p:ph type="body" sz="quarter" idx="11"/>
          </p:nvPr>
        </p:nvSpPr>
        <p:spPr/>
        <p:txBody>
          <a:bodyPr/>
          <a:lstStyle/>
          <a:p>
            <a:r>
              <a:rPr lang="en-US" dirty="0" smtClean="0"/>
              <a:t>Reload PCFs </a:t>
            </a:r>
          </a:p>
          <a:p>
            <a:endParaRPr lang="en-US" dirty="0"/>
          </a:p>
        </p:txBody>
      </p:sp>
      <p:sp>
        <p:nvSpPr>
          <p:cNvPr id="5" name="Content Placeholder 4"/>
          <p:cNvSpPr>
            <a:spLocks noGrp="1"/>
          </p:cNvSpPr>
          <p:nvPr>
            <p:ph sz="half" idx="2"/>
          </p:nvPr>
        </p:nvSpPr>
        <p:spPr>
          <a:xfrm>
            <a:off x="4754562" y="1752600"/>
            <a:ext cx="4389437" cy="4637088"/>
          </a:xfrm>
        </p:spPr>
        <p:txBody>
          <a:bodyPr/>
          <a:lstStyle/>
          <a:p>
            <a:r>
              <a:rPr lang="en-US" dirty="0" smtClean="0"/>
              <a:t>ALT+SHIFT+L</a:t>
            </a:r>
          </a:p>
          <a:p>
            <a:pPr lvl="1"/>
            <a:r>
              <a:rPr lang="en-US" dirty="0"/>
              <a:t>Internal debug </a:t>
            </a:r>
            <a:r>
              <a:rPr lang="en-US" dirty="0" smtClean="0"/>
              <a:t>tools enabled</a:t>
            </a:r>
            <a:endParaRPr lang="en-US" dirty="0"/>
          </a:p>
          <a:p>
            <a:pPr algn="just"/>
            <a:r>
              <a:rPr lang="en-US" dirty="0" smtClean="0"/>
              <a:t>Internal Tools</a:t>
            </a:r>
          </a:p>
          <a:p>
            <a:pPr lvl="1" algn="just"/>
            <a:r>
              <a:rPr lang="en-US" dirty="0" smtClean="0"/>
              <a:t>Reload </a:t>
            </a:r>
            <a:r>
              <a:rPr lang="en-US" dirty="0" smtClean="0">
                <a:sym typeface="Wingdings"/>
              </a:rPr>
              <a:t></a:t>
            </a:r>
            <a:r>
              <a:rPr lang="en-US" dirty="0" smtClean="0"/>
              <a:t> Reload PCF Files</a:t>
            </a:r>
          </a:p>
        </p:txBody>
      </p:sp>
      <p:sp>
        <p:nvSpPr>
          <p:cNvPr id="4" name="Content Placeholder 3"/>
          <p:cNvSpPr>
            <a:spLocks noGrp="1"/>
          </p:cNvSpPr>
          <p:nvPr>
            <p:ph sz="half" idx="1"/>
          </p:nvPr>
        </p:nvSpPr>
        <p:spPr>
          <a:xfrm>
            <a:off x="519113" y="1752600"/>
            <a:ext cx="3671887" cy="4637088"/>
          </a:xfrm>
        </p:spPr>
        <p:txBody>
          <a:bodyPr/>
          <a:lstStyle/>
          <a:p>
            <a:r>
              <a:rPr lang="en-US" dirty="0" smtClean="0"/>
              <a:t>PCFs read at server startup</a:t>
            </a:r>
            <a:endParaRPr lang="en-US" dirty="0"/>
          </a:p>
        </p:txBody>
      </p:sp>
      <p:sp>
        <p:nvSpPr>
          <p:cNvPr id="16" name="Rectangle 15"/>
          <p:cNvSpPr/>
          <p:nvPr/>
        </p:nvSpPr>
        <p:spPr>
          <a:xfrm>
            <a:off x="2442995" y="5257800"/>
            <a:ext cx="1367005" cy="584775"/>
          </a:xfrm>
          <a:prstGeom prst="rect">
            <a:avLst/>
          </a:prstGeom>
        </p:spPr>
        <p:txBody>
          <a:bodyPr wrap="square">
            <a:spAutoFit/>
          </a:bodyPr>
          <a:lstStyle/>
          <a:p>
            <a:pPr algn="ctr"/>
            <a:r>
              <a:rPr lang="en-US" sz="1600" b="1" dirty="0" smtClean="0">
                <a:solidFill>
                  <a:schemeClr val="bg1"/>
                </a:solidFill>
              </a:rPr>
              <a:t>Popup</a:t>
            </a:r>
            <a:br>
              <a:rPr lang="en-US" sz="1600" b="1" dirty="0" smtClean="0">
                <a:solidFill>
                  <a:schemeClr val="bg1"/>
                </a:solidFill>
              </a:rPr>
            </a:br>
            <a:r>
              <a:rPr lang="en-US" sz="1600" b="1" dirty="0" smtClean="0">
                <a:solidFill>
                  <a:schemeClr val="bg1"/>
                </a:solidFill>
              </a:rPr>
              <a:t>PCF</a:t>
            </a:r>
            <a:endParaRPr lang="en-US" sz="1600" b="1" dirty="0">
              <a:solidFill>
                <a:schemeClr val="bg1"/>
              </a:solidFill>
            </a:endParaRPr>
          </a:p>
        </p:txBody>
      </p:sp>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42995" y="3819389"/>
            <a:ext cx="1352754" cy="144348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24" name="Group 23"/>
          <p:cNvGrpSpPr/>
          <p:nvPr/>
        </p:nvGrpSpPr>
        <p:grpSpPr>
          <a:xfrm>
            <a:off x="685800" y="3819389"/>
            <a:ext cx="1571021" cy="2145408"/>
            <a:chOff x="-2090905" y="3819389"/>
            <a:chExt cx="1571021" cy="2145408"/>
          </a:xfrm>
        </p:grpSpPr>
        <p:pic>
          <p:nvPicPr>
            <p:cNvPr id="2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0" y="3819389"/>
              <a:ext cx="1351611" cy="131441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6" name="Rectangle 25"/>
            <p:cNvSpPr/>
            <p:nvPr/>
          </p:nvSpPr>
          <p:spPr>
            <a:xfrm>
              <a:off x="-2090905" y="5133800"/>
              <a:ext cx="1571021" cy="830997"/>
            </a:xfrm>
            <a:prstGeom prst="rect">
              <a:avLst/>
            </a:prstGeom>
          </p:spPr>
          <p:txBody>
            <a:bodyPr wrap="square">
              <a:spAutoFit/>
            </a:bodyPr>
            <a:lstStyle/>
            <a:p>
              <a:pPr algn="ctr"/>
              <a:r>
                <a:rPr lang="en-US" sz="1600" b="1" dirty="0" smtClean="0">
                  <a:solidFill>
                    <a:schemeClr val="bg1"/>
                  </a:solidFill>
                </a:rPr>
                <a:t>Page Configuration File</a:t>
              </a:r>
              <a:endParaRPr lang="en-US" sz="1600" b="1" dirty="0">
                <a:solidFill>
                  <a:schemeClr val="bg1"/>
                </a:solidFill>
              </a:endParaRPr>
            </a:p>
          </p:txBody>
        </p:sp>
      </p:grpSp>
      <p:sp>
        <p:nvSpPr>
          <p:cNvPr id="27" name="Rectangle 26"/>
          <p:cNvSpPr/>
          <p:nvPr/>
        </p:nvSpPr>
        <p:spPr>
          <a:xfrm>
            <a:off x="6814970" y="5252723"/>
            <a:ext cx="1367005" cy="584775"/>
          </a:xfrm>
          <a:prstGeom prst="rect">
            <a:avLst/>
          </a:prstGeom>
        </p:spPr>
        <p:txBody>
          <a:bodyPr wrap="square">
            <a:spAutoFit/>
          </a:bodyPr>
          <a:lstStyle/>
          <a:p>
            <a:pPr algn="ctr"/>
            <a:r>
              <a:rPr lang="en-US" sz="1600" b="1" dirty="0" smtClean="0">
                <a:solidFill>
                  <a:schemeClr val="bg1"/>
                </a:solidFill>
              </a:rPr>
              <a:t>Popup</a:t>
            </a:r>
            <a:br>
              <a:rPr lang="en-US" sz="1600" b="1" dirty="0" smtClean="0">
                <a:solidFill>
                  <a:schemeClr val="bg1"/>
                </a:solidFill>
              </a:rPr>
            </a:br>
            <a:r>
              <a:rPr lang="en-US" sz="1600" b="1" dirty="0" smtClean="0">
                <a:solidFill>
                  <a:schemeClr val="bg1"/>
                </a:solidFill>
              </a:rPr>
              <a:t>PCF</a:t>
            </a:r>
            <a:endParaRPr lang="en-US" sz="1600" b="1" dirty="0">
              <a:solidFill>
                <a:schemeClr val="bg1"/>
              </a:solidFill>
            </a:endParaRPr>
          </a:p>
        </p:txBody>
      </p:sp>
      <p:pic>
        <p:nvPicPr>
          <p:cNvPr id="2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14970" y="3814312"/>
            <a:ext cx="1352754" cy="144348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29" name="Group 28"/>
          <p:cNvGrpSpPr/>
          <p:nvPr/>
        </p:nvGrpSpPr>
        <p:grpSpPr>
          <a:xfrm>
            <a:off x="5057775" y="3814312"/>
            <a:ext cx="1571021" cy="2145408"/>
            <a:chOff x="-2090905" y="3819389"/>
            <a:chExt cx="1571021" cy="2145408"/>
          </a:xfrm>
        </p:grpSpPr>
        <p:pic>
          <p:nvPicPr>
            <p:cNvPr id="3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0" y="3819389"/>
              <a:ext cx="1351611" cy="131441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1" name="Rectangle 30"/>
            <p:cNvSpPr/>
            <p:nvPr/>
          </p:nvSpPr>
          <p:spPr>
            <a:xfrm>
              <a:off x="-2090905" y="5133800"/>
              <a:ext cx="1571021" cy="830997"/>
            </a:xfrm>
            <a:prstGeom prst="rect">
              <a:avLst/>
            </a:prstGeom>
          </p:spPr>
          <p:txBody>
            <a:bodyPr wrap="square">
              <a:spAutoFit/>
            </a:bodyPr>
            <a:lstStyle/>
            <a:p>
              <a:pPr algn="ctr"/>
              <a:r>
                <a:rPr lang="en-US" sz="1600" b="1" dirty="0" smtClean="0">
                  <a:solidFill>
                    <a:schemeClr val="bg1"/>
                  </a:solidFill>
                </a:rPr>
                <a:t>Page Configuration File</a:t>
              </a:r>
              <a:endParaRPr lang="en-US" sz="1600" b="1" dirty="0">
                <a:solidFill>
                  <a:schemeClr val="bg1"/>
                </a:solidFill>
              </a:endParaRPr>
            </a:p>
          </p:txBody>
        </p:sp>
      </p:grpSp>
    </p:spTree>
    <p:extLst>
      <p:ext uri="{BB962C8B-B14F-4D97-AF65-F5344CB8AC3E}">
        <p14:creationId xmlns:p14="http://schemas.microsoft.com/office/powerpoint/2010/main" val="2990385241"/>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pPr lvl="1"/>
            <a:r>
              <a:rPr lang="en-US" dirty="0"/>
              <a:t>Describe the functionality of popups</a:t>
            </a:r>
          </a:p>
          <a:p>
            <a:pPr lvl="1"/>
            <a:r>
              <a:rPr lang="en-US" dirty="0"/>
              <a:t>Create popups used to view and edit objects</a:t>
            </a:r>
          </a:p>
          <a:p>
            <a:pPr lvl="1"/>
            <a:endParaRPr lang="en-US" dirty="0"/>
          </a:p>
        </p:txBody>
      </p:sp>
    </p:spTree>
    <p:extLst>
      <p:ext uri="{BB962C8B-B14F-4D97-AF65-F5344CB8AC3E}">
        <p14:creationId xmlns:p14="http://schemas.microsoft.com/office/powerpoint/2010/main" val="2990688167"/>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pPr lvl="1"/>
            <a:r>
              <a:rPr lang="en-US" dirty="0"/>
              <a:t>Describe the functionality of popups</a:t>
            </a:r>
          </a:p>
          <a:p>
            <a:pPr lvl="1"/>
            <a:r>
              <a:rPr lang="en-US" dirty="0"/>
              <a:t>Create popups used to view and edit objects</a:t>
            </a:r>
          </a:p>
          <a:p>
            <a:pPr lvl="1"/>
            <a:endParaRPr lang="en-US" dirty="0"/>
          </a:p>
        </p:txBody>
      </p:sp>
    </p:spTree>
    <p:extLst>
      <p:ext uri="{BB962C8B-B14F-4D97-AF65-F5344CB8AC3E}">
        <p14:creationId xmlns:p14="http://schemas.microsoft.com/office/powerpoint/2010/main" val="306334402"/>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What are the three primary use cases for popups?</a:t>
            </a:r>
          </a:p>
          <a:p>
            <a:r>
              <a:rPr lang="en-US" dirty="0"/>
              <a:t>What happens if a location's </a:t>
            </a:r>
            <a:r>
              <a:rPr lang="en-US" dirty="0" err="1"/>
              <a:t>canEdit</a:t>
            </a:r>
            <a:r>
              <a:rPr lang="en-US" dirty="0"/>
              <a:t> property evaluates to false?</a:t>
            </a:r>
          </a:p>
          <a:p>
            <a:r>
              <a:rPr lang="en-US" dirty="0"/>
              <a:t>What happens if a location's </a:t>
            </a:r>
            <a:r>
              <a:rPr lang="en-US" dirty="0" err="1"/>
              <a:t>canVisit</a:t>
            </a:r>
            <a:r>
              <a:rPr lang="en-US" dirty="0"/>
              <a:t> property evaluates to false?</a:t>
            </a:r>
          </a:p>
          <a:p>
            <a:endParaRPr lang="en-US" dirty="0"/>
          </a:p>
        </p:txBody>
      </p:sp>
    </p:spTree>
    <p:extLst>
      <p:ext uri="{BB962C8B-B14F-4D97-AF65-F5344CB8AC3E}">
        <p14:creationId xmlns:p14="http://schemas.microsoft.com/office/powerpoint/2010/main" val="2208916615"/>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53073612"/>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solidFill>
                  <a:schemeClr val="bg1"/>
                </a:solidFill>
              </a:rPr>
              <a:t>Popup fundamentals</a:t>
            </a:r>
          </a:p>
          <a:p>
            <a:r>
              <a:rPr lang="en-US" dirty="0" smtClean="0"/>
              <a:t>Create a popup</a:t>
            </a:r>
            <a:endParaRPr lang="en-US" dirty="0"/>
          </a:p>
        </p:txBody>
      </p:sp>
    </p:spTree>
    <p:extLst>
      <p:ext uri="{BB962C8B-B14F-4D97-AF65-F5344CB8AC3E}">
        <p14:creationId xmlns:p14="http://schemas.microsoft.com/office/powerpoint/2010/main" val="1672720995"/>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Locations</a:t>
            </a:r>
            <a:endParaRPr lang="en-US" dirty="0"/>
          </a:p>
        </p:txBody>
      </p:sp>
      <p:sp>
        <p:nvSpPr>
          <p:cNvPr id="3" name="Content Placeholder 2"/>
          <p:cNvSpPr>
            <a:spLocks noGrp="1"/>
          </p:cNvSpPr>
          <p:nvPr>
            <p:ph idx="1"/>
          </p:nvPr>
        </p:nvSpPr>
        <p:spPr>
          <a:xfrm>
            <a:off x="519112" y="3502916"/>
            <a:ext cx="5114699" cy="2897883"/>
          </a:xfrm>
        </p:spPr>
        <p:txBody>
          <a:bodyPr/>
          <a:lstStyle/>
          <a:p>
            <a:r>
              <a:rPr lang="en-US" dirty="0"/>
              <a:t>A </a:t>
            </a:r>
            <a:r>
              <a:rPr lang="en-US" b="1" dirty="0"/>
              <a:t>location</a:t>
            </a:r>
            <a:r>
              <a:rPr lang="en-US" dirty="0"/>
              <a:t> is a PCF element that a user can navigate to</a:t>
            </a:r>
          </a:p>
          <a:p>
            <a:pPr lvl="1"/>
            <a:r>
              <a:rPr lang="en-US" dirty="0"/>
              <a:t>Define how user navigates from one UI to the next UI</a:t>
            </a:r>
          </a:p>
          <a:p>
            <a:pPr lvl="1"/>
            <a:r>
              <a:rPr lang="en-US" dirty="0" smtClean="0"/>
              <a:t>How </a:t>
            </a:r>
            <a:r>
              <a:rPr lang="en-US" dirty="0"/>
              <a:t>many screens can it reference?</a:t>
            </a:r>
          </a:p>
          <a:p>
            <a:pPr lvl="1"/>
            <a:r>
              <a:rPr lang="en-US" dirty="0"/>
              <a:t>Where are screens rendered?</a:t>
            </a:r>
          </a:p>
          <a:p>
            <a:pPr lvl="1"/>
            <a:r>
              <a:rPr lang="en-US" dirty="0"/>
              <a:t>Is previous location remembered?</a:t>
            </a:r>
          </a:p>
          <a:p>
            <a:endParaRPr lang="en-US" dirty="0"/>
          </a:p>
          <a:p>
            <a:endParaRPr lang="en-US" dirty="0"/>
          </a:p>
        </p:txBody>
      </p:sp>
      <p:sp>
        <p:nvSpPr>
          <p:cNvPr id="4" name="Freeform 3"/>
          <p:cNvSpPr/>
          <p:nvPr/>
        </p:nvSpPr>
        <p:spPr>
          <a:xfrm>
            <a:off x="6216599" y="2283724"/>
            <a:ext cx="613321" cy="3737212"/>
          </a:xfrm>
          <a:custGeom>
            <a:avLst/>
            <a:gdLst/>
            <a:ahLst/>
            <a:cxnLst/>
            <a:rect l="0" t="0" r="0" b="0"/>
            <a:pathLst>
              <a:path>
                <a:moveTo>
                  <a:pt x="0" y="0"/>
                </a:moveTo>
                <a:lnTo>
                  <a:pt x="0" y="3737212"/>
                </a:lnTo>
                <a:lnTo>
                  <a:pt x="613321" y="3737212"/>
                </a:lnTo>
              </a:path>
            </a:pathLst>
          </a:custGeom>
          <a:noFill/>
          <a:ln>
            <a:solidFill>
              <a:schemeClr val="bg1"/>
            </a:solidFill>
          </a:ln>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5" name="Freeform 4"/>
          <p:cNvSpPr/>
          <p:nvPr/>
        </p:nvSpPr>
        <p:spPr>
          <a:xfrm>
            <a:off x="6216599" y="2283724"/>
            <a:ext cx="613321" cy="3199850"/>
          </a:xfrm>
          <a:custGeom>
            <a:avLst/>
            <a:gdLst/>
            <a:ahLst/>
            <a:cxnLst/>
            <a:rect l="0" t="0" r="0" b="0"/>
            <a:pathLst>
              <a:path>
                <a:moveTo>
                  <a:pt x="0" y="0"/>
                </a:moveTo>
                <a:lnTo>
                  <a:pt x="0" y="3199850"/>
                </a:lnTo>
                <a:lnTo>
                  <a:pt x="613321" y="3199850"/>
                </a:lnTo>
              </a:path>
            </a:pathLst>
          </a:custGeom>
          <a:noFill/>
          <a:ln>
            <a:solidFill>
              <a:schemeClr val="bg1"/>
            </a:solidFill>
          </a:ln>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6" name="Freeform 5"/>
          <p:cNvSpPr/>
          <p:nvPr/>
        </p:nvSpPr>
        <p:spPr>
          <a:xfrm>
            <a:off x="6216599" y="2283724"/>
            <a:ext cx="624775" cy="2670421"/>
          </a:xfrm>
          <a:custGeom>
            <a:avLst/>
            <a:gdLst/>
            <a:ahLst/>
            <a:cxnLst/>
            <a:rect l="0" t="0" r="0" b="0"/>
            <a:pathLst>
              <a:path>
                <a:moveTo>
                  <a:pt x="0" y="0"/>
                </a:moveTo>
                <a:lnTo>
                  <a:pt x="0" y="2670421"/>
                </a:lnTo>
                <a:lnTo>
                  <a:pt x="624775" y="2670421"/>
                </a:lnTo>
              </a:path>
            </a:pathLst>
          </a:custGeom>
          <a:noFill/>
          <a:ln>
            <a:solidFill>
              <a:schemeClr val="bg1"/>
            </a:solidFill>
          </a:ln>
        </p:spPr>
        <p:style>
          <a:lnRef idx="2">
            <a:schemeClr val="dk1">
              <a:shade val="80000"/>
              <a:hueOff val="0"/>
              <a:satOff val="0"/>
              <a:lumOff val="0"/>
              <a:alphaOff val="0"/>
            </a:schemeClr>
          </a:lnRef>
          <a:fillRef idx="0">
            <a:scrgbClr r="0" g="0" b="0"/>
          </a:fillRef>
          <a:effectRef idx="0">
            <a:schemeClr val="dk1">
              <a:hueOff val="0"/>
              <a:satOff val="0"/>
              <a:lumOff val="0"/>
              <a:alphaOff val="0"/>
            </a:schemeClr>
          </a:effectRef>
          <a:fontRef idx="minor">
            <a:schemeClr val="tx1">
              <a:hueOff val="0"/>
              <a:satOff val="0"/>
              <a:lumOff val="0"/>
              <a:alphaOff val="0"/>
            </a:schemeClr>
          </a:fontRef>
        </p:style>
      </p:sp>
      <p:sp>
        <p:nvSpPr>
          <p:cNvPr id="7" name="Freeform 6"/>
          <p:cNvSpPr/>
          <p:nvPr/>
        </p:nvSpPr>
        <p:spPr>
          <a:xfrm>
            <a:off x="6216599" y="2283724"/>
            <a:ext cx="624775" cy="2132459"/>
          </a:xfrm>
          <a:custGeom>
            <a:avLst/>
            <a:gdLst/>
            <a:ahLst/>
            <a:cxnLst/>
            <a:rect l="0" t="0" r="0" b="0"/>
            <a:pathLst>
              <a:path>
                <a:moveTo>
                  <a:pt x="0" y="0"/>
                </a:moveTo>
                <a:lnTo>
                  <a:pt x="0" y="2132459"/>
                </a:lnTo>
                <a:lnTo>
                  <a:pt x="624775" y="2132459"/>
                </a:lnTo>
              </a:path>
            </a:pathLst>
          </a:custGeom>
          <a:noFill/>
          <a:ln>
            <a:solidFill>
              <a:schemeClr val="bg1"/>
            </a:solidFill>
          </a:ln>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8" name="Freeform 7"/>
          <p:cNvSpPr/>
          <p:nvPr/>
        </p:nvSpPr>
        <p:spPr>
          <a:xfrm>
            <a:off x="6216599" y="2283724"/>
            <a:ext cx="613321" cy="1601337"/>
          </a:xfrm>
          <a:custGeom>
            <a:avLst/>
            <a:gdLst/>
            <a:ahLst/>
            <a:cxnLst/>
            <a:rect l="0" t="0" r="0" b="0"/>
            <a:pathLst>
              <a:path>
                <a:moveTo>
                  <a:pt x="0" y="0"/>
                </a:moveTo>
                <a:lnTo>
                  <a:pt x="0" y="1601337"/>
                </a:lnTo>
                <a:lnTo>
                  <a:pt x="613321" y="1601337"/>
                </a:lnTo>
              </a:path>
            </a:pathLst>
          </a:custGeom>
          <a:noFill/>
          <a:ln>
            <a:solidFill>
              <a:schemeClr val="bg1"/>
            </a:solidFill>
          </a:ln>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9" name="Freeform 8"/>
          <p:cNvSpPr/>
          <p:nvPr/>
        </p:nvSpPr>
        <p:spPr>
          <a:xfrm>
            <a:off x="6216599" y="2283724"/>
            <a:ext cx="613321" cy="1067932"/>
          </a:xfrm>
          <a:custGeom>
            <a:avLst/>
            <a:gdLst/>
            <a:ahLst/>
            <a:cxnLst/>
            <a:rect l="0" t="0" r="0" b="0"/>
            <a:pathLst>
              <a:path>
                <a:moveTo>
                  <a:pt x="0" y="0"/>
                </a:moveTo>
                <a:lnTo>
                  <a:pt x="0" y="1067932"/>
                </a:lnTo>
                <a:lnTo>
                  <a:pt x="613321" y="1067932"/>
                </a:lnTo>
              </a:path>
            </a:pathLst>
          </a:custGeom>
          <a:noFill/>
          <a:ln>
            <a:solidFill>
              <a:schemeClr val="bg1"/>
            </a:solidFill>
          </a:ln>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10" name="Freeform 9"/>
          <p:cNvSpPr/>
          <p:nvPr/>
        </p:nvSpPr>
        <p:spPr>
          <a:xfrm>
            <a:off x="6216599" y="2283724"/>
            <a:ext cx="613321" cy="534537"/>
          </a:xfrm>
          <a:custGeom>
            <a:avLst/>
            <a:gdLst/>
            <a:ahLst/>
            <a:cxnLst/>
            <a:rect l="0" t="0" r="0" b="0"/>
            <a:pathLst>
              <a:path>
                <a:moveTo>
                  <a:pt x="0" y="0"/>
                </a:moveTo>
                <a:lnTo>
                  <a:pt x="0" y="534537"/>
                </a:lnTo>
                <a:lnTo>
                  <a:pt x="613321" y="534537"/>
                </a:lnTo>
              </a:path>
            </a:pathLst>
          </a:custGeom>
          <a:noFill/>
          <a:ln>
            <a:solidFill>
              <a:schemeClr val="bg1"/>
            </a:solidFill>
          </a:ln>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11" name="Freeform 10"/>
          <p:cNvSpPr/>
          <p:nvPr/>
        </p:nvSpPr>
        <p:spPr>
          <a:xfrm>
            <a:off x="4568673" y="1481338"/>
            <a:ext cx="2130278" cy="499866"/>
          </a:xfrm>
          <a:custGeom>
            <a:avLst/>
            <a:gdLst/>
            <a:ahLst/>
            <a:cxnLst/>
            <a:rect l="0" t="0" r="0" b="0"/>
            <a:pathLst>
              <a:path>
                <a:moveTo>
                  <a:pt x="0" y="0"/>
                </a:moveTo>
                <a:lnTo>
                  <a:pt x="0" y="296715"/>
                </a:lnTo>
                <a:lnTo>
                  <a:pt x="2130278" y="296715"/>
                </a:lnTo>
                <a:lnTo>
                  <a:pt x="2130278" y="499866"/>
                </a:lnTo>
              </a:path>
            </a:pathLst>
          </a:custGeom>
          <a:noFill/>
          <a:ln>
            <a:solidFill>
              <a:schemeClr val="bg1"/>
            </a:solidFill>
          </a:ln>
          <a:effectLst>
            <a:outerShdw blurRad="50800" dist="38100" dir="2700000" algn="tl" rotWithShape="0">
              <a:prstClr val="black">
                <a:alpha val="40000"/>
              </a:prstClr>
            </a:outerShdw>
          </a:effectLst>
        </p:spPr>
        <p:style>
          <a:lnRef idx="2">
            <a:schemeClr val="dk1">
              <a:shade val="6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12" name="Freeform 11"/>
          <p:cNvSpPr/>
          <p:nvPr/>
        </p:nvSpPr>
        <p:spPr>
          <a:xfrm>
            <a:off x="2445069" y="2283715"/>
            <a:ext cx="1524237" cy="383277"/>
          </a:xfrm>
          <a:custGeom>
            <a:avLst/>
            <a:gdLst/>
            <a:ahLst/>
            <a:cxnLst/>
            <a:rect l="0" t="0" r="0" b="0"/>
            <a:pathLst>
              <a:path>
                <a:moveTo>
                  <a:pt x="0" y="0"/>
                </a:moveTo>
                <a:lnTo>
                  <a:pt x="0" y="180126"/>
                </a:lnTo>
                <a:lnTo>
                  <a:pt x="1524237" y="180126"/>
                </a:lnTo>
                <a:lnTo>
                  <a:pt x="1524237" y="383277"/>
                </a:lnTo>
              </a:path>
            </a:pathLst>
          </a:custGeom>
          <a:noFill/>
          <a:ln>
            <a:solidFill>
              <a:schemeClr val="bg1"/>
            </a:solidFill>
          </a:ln>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13" name="Freeform 12"/>
          <p:cNvSpPr/>
          <p:nvPr/>
        </p:nvSpPr>
        <p:spPr>
          <a:xfrm>
            <a:off x="1317536" y="2283715"/>
            <a:ext cx="1127533" cy="383277"/>
          </a:xfrm>
          <a:custGeom>
            <a:avLst/>
            <a:gdLst/>
            <a:ahLst/>
            <a:cxnLst/>
            <a:rect l="0" t="0" r="0" b="0"/>
            <a:pathLst>
              <a:path>
                <a:moveTo>
                  <a:pt x="1127533" y="0"/>
                </a:moveTo>
                <a:lnTo>
                  <a:pt x="1127533" y="180126"/>
                </a:lnTo>
                <a:lnTo>
                  <a:pt x="0" y="180126"/>
                </a:lnTo>
                <a:lnTo>
                  <a:pt x="0" y="383277"/>
                </a:lnTo>
              </a:path>
            </a:pathLst>
          </a:custGeom>
          <a:noFill/>
          <a:ln>
            <a:solidFill>
              <a:schemeClr val="bg1"/>
            </a:solidFill>
          </a:ln>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14" name="Freeform 13"/>
          <p:cNvSpPr/>
          <p:nvPr/>
        </p:nvSpPr>
        <p:spPr>
          <a:xfrm>
            <a:off x="2445069" y="1481338"/>
            <a:ext cx="2123603" cy="499856"/>
          </a:xfrm>
          <a:custGeom>
            <a:avLst/>
            <a:gdLst/>
            <a:ahLst/>
            <a:cxnLst/>
            <a:rect l="0" t="0" r="0" b="0"/>
            <a:pathLst>
              <a:path>
                <a:moveTo>
                  <a:pt x="2123603" y="0"/>
                </a:moveTo>
                <a:lnTo>
                  <a:pt x="2123603" y="296705"/>
                </a:lnTo>
                <a:lnTo>
                  <a:pt x="0" y="296705"/>
                </a:lnTo>
                <a:lnTo>
                  <a:pt x="0" y="499856"/>
                </a:lnTo>
              </a:path>
            </a:pathLst>
          </a:custGeom>
          <a:noFill/>
          <a:ln>
            <a:solidFill>
              <a:schemeClr val="bg1"/>
            </a:solidFill>
          </a:ln>
          <a:effectLst>
            <a:outerShdw blurRad="50800" dist="38100" dir="2700000" algn="tl" rotWithShape="0">
              <a:prstClr val="black">
                <a:alpha val="40000"/>
              </a:prstClr>
            </a:outerShdw>
          </a:effectLst>
        </p:spPr>
        <p:style>
          <a:lnRef idx="2">
            <a:schemeClr val="dk1">
              <a:shade val="6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15" name="Freeform 14"/>
          <p:cNvSpPr/>
          <p:nvPr/>
        </p:nvSpPr>
        <p:spPr>
          <a:xfrm>
            <a:off x="3965732" y="908193"/>
            <a:ext cx="1205881" cy="573145"/>
          </a:xfrm>
          <a:custGeom>
            <a:avLst/>
            <a:gdLst>
              <a:gd name="connsiteX0" fmla="*/ 0 w 1205881"/>
              <a:gd name="connsiteY0" fmla="*/ 0 h 573145"/>
              <a:gd name="connsiteX1" fmla="*/ 1205881 w 1205881"/>
              <a:gd name="connsiteY1" fmla="*/ 0 h 573145"/>
              <a:gd name="connsiteX2" fmla="*/ 1205881 w 1205881"/>
              <a:gd name="connsiteY2" fmla="*/ 573145 h 573145"/>
              <a:gd name="connsiteX3" fmla="*/ 0 w 1205881"/>
              <a:gd name="connsiteY3" fmla="*/ 573145 h 573145"/>
              <a:gd name="connsiteX4" fmla="*/ 0 w 1205881"/>
              <a:gd name="connsiteY4" fmla="*/ 0 h 5731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5881" h="573145">
                <a:moveTo>
                  <a:pt x="0" y="0"/>
                </a:moveTo>
                <a:lnTo>
                  <a:pt x="1205881" y="0"/>
                </a:lnTo>
                <a:lnTo>
                  <a:pt x="1205881" y="573145"/>
                </a:lnTo>
                <a:lnTo>
                  <a:pt x="0" y="573145"/>
                </a:lnTo>
                <a:lnTo>
                  <a:pt x="0" y="0"/>
                </a:lnTo>
                <a:close/>
              </a:path>
            </a:pathLst>
          </a:custGeom>
          <a:ln>
            <a:solidFill>
              <a:schemeClr val="bg1"/>
            </a:solidFill>
          </a:ln>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1">
            <a:schemeClr val="lt1">
              <a:hueOff val="0"/>
              <a:satOff val="0"/>
              <a:lumOff val="0"/>
              <a:alphaOff val="0"/>
            </a:schemeClr>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solidFill>
                  <a:sysClr val="windowText" lastClr="000000"/>
                </a:solidFill>
              </a:rPr>
              <a:t>PCF Element</a:t>
            </a:r>
            <a:endParaRPr lang="en-US" sz="1800" b="1" kern="1200" dirty="0">
              <a:solidFill>
                <a:sysClr val="windowText" lastClr="000000"/>
              </a:solidFill>
            </a:endParaRPr>
          </a:p>
        </p:txBody>
      </p:sp>
      <p:sp>
        <p:nvSpPr>
          <p:cNvPr id="16" name="Freeform 15"/>
          <p:cNvSpPr/>
          <p:nvPr/>
        </p:nvSpPr>
        <p:spPr>
          <a:xfrm>
            <a:off x="1842129" y="1981195"/>
            <a:ext cx="1205881" cy="302519"/>
          </a:xfrm>
          <a:custGeom>
            <a:avLst/>
            <a:gdLst>
              <a:gd name="connsiteX0" fmla="*/ 0 w 1205881"/>
              <a:gd name="connsiteY0" fmla="*/ 0 h 302519"/>
              <a:gd name="connsiteX1" fmla="*/ 1205881 w 1205881"/>
              <a:gd name="connsiteY1" fmla="*/ 0 h 302519"/>
              <a:gd name="connsiteX2" fmla="*/ 1205881 w 1205881"/>
              <a:gd name="connsiteY2" fmla="*/ 302519 h 302519"/>
              <a:gd name="connsiteX3" fmla="*/ 0 w 1205881"/>
              <a:gd name="connsiteY3" fmla="*/ 302519 h 302519"/>
              <a:gd name="connsiteX4" fmla="*/ 0 w 1205881"/>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5881" h="302519">
                <a:moveTo>
                  <a:pt x="0" y="0"/>
                </a:moveTo>
                <a:lnTo>
                  <a:pt x="1205881" y="0"/>
                </a:lnTo>
                <a:lnTo>
                  <a:pt x="1205881" y="302519"/>
                </a:lnTo>
                <a:lnTo>
                  <a:pt x="0" y="302519"/>
                </a:lnTo>
                <a:lnTo>
                  <a:pt x="0" y="0"/>
                </a:lnTo>
                <a:close/>
              </a:path>
            </a:pathLst>
          </a:custGeom>
          <a:ln>
            <a:solidFill>
              <a:schemeClr val="bg1"/>
            </a:solidFill>
          </a:ln>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1">
            <a:schemeClr val="lt1">
              <a:hueOff val="0"/>
              <a:satOff val="0"/>
              <a:lumOff val="0"/>
              <a:alphaOff val="0"/>
            </a:schemeClr>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smtClean="0">
                <a:solidFill>
                  <a:sysClr val="windowText" lastClr="000000"/>
                </a:solidFill>
              </a:rPr>
              <a:t>Widget</a:t>
            </a:r>
            <a:endParaRPr lang="en-US" sz="1800" b="1" kern="1200" dirty="0">
              <a:solidFill>
                <a:sysClr val="windowText" lastClr="000000"/>
              </a:solidFill>
            </a:endParaRPr>
          </a:p>
        </p:txBody>
      </p:sp>
      <p:sp>
        <p:nvSpPr>
          <p:cNvPr id="17" name="Freeform 16"/>
          <p:cNvSpPr/>
          <p:nvPr/>
        </p:nvSpPr>
        <p:spPr>
          <a:xfrm>
            <a:off x="476987" y="2666992"/>
            <a:ext cx="1681098" cy="302519"/>
          </a:xfrm>
          <a:custGeom>
            <a:avLst/>
            <a:gdLst>
              <a:gd name="connsiteX0" fmla="*/ 0 w 1681098"/>
              <a:gd name="connsiteY0" fmla="*/ 0 h 302519"/>
              <a:gd name="connsiteX1" fmla="*/ 1681098 w 1681098"/>
              <a:gd name="connsiteY1" fmla="*/ 0 h 302519"/>
              <a:gd name="connsiteX2" fmla="*/ 1681098 w 1681098"/>
              <a:gd name="connsiteY2" fmla="*/ 302519 h 302519"/>
              <a:gd name="connsiteX3" fmla="*/ 0 w 1681098"/>
              <a:gd name="connsiteY3" fmla="*/ 302519 h 302519"/>
              <a:gd name="connsiteX4" fmla="*/ 0 w 1681098"/>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1098" h="302519">
                <a:moveTo>
                  <a:pt x="0" y="0"/>
                </a:moveTo>
                <a:lnTo>
                  <a:pt x="1681098" y="0"/>
                </a:lnTo>
                <a:lnTo>
                  <a:pt x="1681098" y="302519"/>
                </a:lnTo>
                <a:lnTo>
                  <a:pt x="0" y="302519"/>
                </a:lnTo>
                <a:lnTo>
                  <a:pt x="0" y="0"/>
                </a:lnTo>
                <a:close/>
              </a:path>
            </a:pathLst>
          </a:custGeom>
          <a:ln>
            <a:solidFill>
              <a:schemeClr val="bg1"/>
            </a:solidFill>
          </a:ln>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1">
            <a:schemeClr val="lt1">
              <a:hueOff val="0"/>
              <a:satOff val="0"/>
              <a:lumOff val="0"/>
              <a:alphaOff val="0"/>
            </a:schemeClr>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solidFill>
                  <a:sysClr val="windowText" lastClr="000000"/>
                </a:solidFill>
              </a:rPr>
              <a:t>Atomic Widget</a:t>
            </a:r>
            <a:endParaRPr lang="en-US" sz="1800" b="1" kern="1200" dirty="0">
              <a:solidFill>
                <a:sysClr val="windowText" lastClr="000000"/>
              </a:solidFill>
            </a:endParaRPr>
          </a:p>
        </p:txBody>
      </p:sp>
      <p:sp>
        <p:nvSpPr>
          <p:cNvPr id="18" name="Freeform 17"/>
          <p:cNvSpPr/>
          <p:nvPr/>
        </p:nvSpPr>
        <p:spPr>
          <a:xfrm>
            <a:off x="2940756" y="2666992"/>
            <a:ext cx="2057100" cy="302519"/>
          </a:xfrm>
          <a:custGeom>
            <a:avLst/>
            <a:gdLst>
              <a:gd name="connsiteX0" fmla="*/ 0 w 2057100"/>
              <a:gd name="connsiteY0" fmla="*/ 0 h 302519"/>
              <a:gd name="connsiteX1" fmla="*/ 2057100 w 2057100"/>
              <a:gd name="connsiteY1" fmla="*/ 0 h 302519"/>
              <a:gd name="connsiteX2" fmla="*/ 2057100 w 2057100"/>
              <a:gd name="connsiteY2" fmla="*/ 302519 h 302519"/>
              <a:gd name="connsiteX3" fmla="*/ 0 w 2057100"/>
              <a:gd name="connsiteY3" fmla="*/ 302519 h 302519"/>
              <a:gd name="connsiteX4" fmla="*/ 0 w 2057100"/>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57100" h="302519">
                <a:moveTo>
                  <a:pt x="0" y="0"/>
                </a:moveTo>
                <a:lnTo>
                  <a:pt x="2057100" y="0"/>
                </a:lnTo>
                <a:lnTo>
                  <a:pt x="2057100" y="302519"/>
                </a:lnTo>
                <a:lnTo>
                  <a:pt x="0" y="302519"/>
                </a:lnTo>
                <a:lnTo>
                  <a:pt x="0" y="0"/>
                </a:lnTo>
                <a:close/>
              </a:path>
            </a:pathLst>
          </a:custGeom>
          <a:ln>
            <a:solidFill>
              <a:schemeClr val="bg1"/>
            </a:solidFill>
          </a:ln>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1">
            <a:schemeClr val="lt1">
              <a:hueOff val="0"/>
              <a:satOff val="0"/>
              <a:lumOff val="0"/>
              <a:alphaOff val="0"/>
            </a:schemeClr>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solidFill>
                  <a:sysClr val="windowText" lastClr="000000"/>
                </a:solidFill>
              </a:rPr>
              <a:t>Container Widget</a:t>
            </a:r>
            <a:endParaRPr lang="en-US" sz="1800" b="1" kern="1200" dirty="0">
              <a:solidFill>
                <a:sysClr val="windowText" lastClr="000000"/>
              </a:solidFill>
            </a:endParaRPr>
          </a:p>
        </p:txBody>
      </p:sp>
      <p:sp>
        <p:nvSpPr>
          <p:cNvPr id="19" name="Freeform 18"/>
          <p:cNvSpPr/>
          <p:nvPr/>
        </p:nvSpPr>
        <p:spPr>
          <a:xfrm>
            <a:off x="6096011" y="1981204"/>
            <a:ext cx="1205881" cy="302519"/>
          </a:xfrm>
          <a:custGeom>
            <a:avLst/>
            <a:gdLst>
              <a:gd name="connsiteX0" fmla="*/ 0 w 1205881"/>
              <a:gd name="connsiteY0" fmla="*/ 0 h 302519"/>
              <a:gd name="connsiteX1" fmla="*/ 1205881 w 1205881"/>
              <a:gd name="connsiteY1" fmla="*/ 0 h 302519"/>
              <a:gd name="connsiteX2" fmla="*/ 1205881 w 1205881"/>
              <a:gd name="connsiteY2" fmla="*/ 302519 h 302519"/>
              <a:gd name="connsiteX3" fmla="*/ 0 w 1205881"/>
              <a:gd name="connsiteY3" fmla="*/ 302519 h 302519"/>
              <a:gd name="connsiteX4" fmla="*/ 0 w 1205881"/>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5881" h="302519">
                <a:moveTo>
                  <a:pt x="0" y="0"/>
                </a:moveTo>
                <a:lnTo>
                  <a:pt x="1205881" y="0"/>
                </a:lnTo>
                <a:lnTo>
                  <a:pt x="1205881" y="302519"/>
                </a:lnTo>
                <a:lnTo>
                  <a:pt x="0" y="302519"/>
                </a:lnTo>
                <a:lnTo>
                  <a:pt x="0" y="0"/>
                </a:lnTo>
                <a:close/>
              </a:path>
            </a:pathLst>
          </a:custGeom>
          <a:solidFill>
            <a:srgbClr val="D4EDD3"/>
          </a:solidFill>
          <a:ln>
            <a:solidFill>
              <a:schemeClr val="bg1"/>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a:solidFill>
                  <a:sysClr val="windowText" lastClr="000000"/>
                </a:solidFill>
              </a:rPr>
              <a:t>Location</a:t>
            </a:r>
          </a:p>
        </p:txBody>
      </p:sp>
      <p:sp>
        <p:nvSpPr>
          <p:cNvPr id="20" name="Freeform 19"/>
          <p:cNvSpPr/>
          <p:nvPr/>
        </p:nvSpPr>
        <p:spPr>
          <a:xfrm>
            <a:off x="6829921" y="2667001"/>
            <a:ext cx="2011672" cy="302519"/>
          </a:xfrm>
          <a:custGeom>
            <a:avLst/>
            <a:gdLst>
              <a:gd name="connsiteX0" fmla="*/ 0 w 2011672"/>
              <a:gd name="connsiteY0" fmla="*/ 0 h 302519"/>
              <a:gd name="connsiteX1" fmla="*/ 2011672 w 2011672"/>
              <a:gd name="connsiteY1" fmla="*/ 0 h 302519"/>
              <a:gd name="connsiteX2" fmla="*/ 2011672 w 2011672"/>
              <a:gd name="connsiteY2" fmla="*/ 302519 h 302519"/>
              <a:gd name="connsiteX3" fmla="*/ 0 w 2011672"/>
              <a:gd name="connsiteY3" fmla="*/ 302519 h 302519"/>
              <a:gd name="connsiteX4" fmla="*/ 0 w 2011672"/>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1672" h="302519">
                <a:moveTo>
                  <a:pt x="0" y="0"/>
                </a:moveTo>
                <a:lnTo>
                  <a:pt x="2011672" y="0"/>
                </a:lnTo>
                <a:lnTo>
                  <a:pt x="2011672" y="302519"/>
                </a:lnTo>
                <a:lnTo>
                  <a:pt x="0" y="302519"/>
                </a:lnTo>
                <a:lnTo>
                  <a:pt x="0" y="0"/>
                </a:lnTo>
                <a:close/>
              </a:path>
            </a:pathLst>
          </a:custGeom>
          <a:solidFill>
            <a:srgbClr val="D4EDD3"/>
          </a:solidFill>
          <a:ln>
            <a:solidFill>
              <a:schemeClr val="bg1"/>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solidFill>
                  <a:sysClr val="windowText" lastClr="000000"/>
                </a:solidFill>
              </a:rPr>
              <a:t>Location Group</a:t>
            </a:r>
            <a:endParaRPr lang="en-US" sz="1800" b="1" kern="1200" dirty="0">
              <a:solidFill>
                <a:sysClr val="windowText" lastClr="000000"/>
              </a:solidFill>
            </a:endParaRPr>
          </a:p>
        </p:txBody>
      </p:sp>
      <p:sp>
        <p:nvSpPr>
          <p:cNvPr id="21" name="Freeform 20"/>
          <p:cNvSpPr/>
          <p:nvPr/>
        </p:nvSpPr>
        <p:spPr>
          <a:xfrm>
            <a:off x="6829921" y="3200397"/>
            <a:ext cx="2011672" cy="302519"/>
          </a:xfrm>
          <a:custGeom>
            <a:avLst/>
            <a:gdLst>
              <a:gd name="connsiteX0" fmla="*/ 0 w 2011672"/>
              <a:gd name="connsiteY0" fmla="*/ 0 h 302519"/>
              <a:gd name="connsiteX1" fmla="*/ 2011672 w 2011672"/>
              <a:gd name="connsiteY1" fmla="*/ 0 h 302519"/>
              <a:gd name="connsiteX2" fmla="*/ 2011672 w 2011672"/>
              <a:gd name="connsiteY2" fmla="*/ 302519 h 302519"/>
              <a:gd name="connsiteX3" fmla="*/ 0 w 2011672"/>
              <a:gd name="connsiteY3" fmla="*/ 302519 h 302519"/>
              <a:gd name="connsiteX4" fmla="*/ 0 w 2011672"/>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1672" h="302519">
                <a:moveTo>
                  <a:pt x="0" y="0"/>
                </a:moveTo>
                <a:lnTo>
                  <a:pt x="2011672" y="0"/>
                </a:lnTo>
                <a:lnTo>
                  <a:pt x="2011672" y="302519"/>
                </a:lnTo>
                <a:lnTo>
                  <a:pt x="0" y="302519"/>
                </a:lnTo>
                <a:lnTo>
                  <a:pt x="0" y="0"/>
                </a:lnTo>
                <a:close/>
              </a:path>
            </a:pathLst>
          </a:custGeom>
          <a:solidFill>
            <a:srgbClr val="D4EDD3"/>
          </a:solidFill>
          <a:ln>
            <a:solidFill>
              <a:schemeClr val="bg1"/>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solidFill>
                  <a:sysClr val="windowText" lastClr="000000"/>
                </a:solidFill>
              </a:rPr>
              <a:t>Page</a:t>
            </a:r>
            <a:endParaRPr lang="en-US" sz="1800" b="1" kern="1200" dirty="0">
              <a:solidFill>
                <a:sysClr val="windowText" lastClr="000000"/>
              </a:solidFill>
            </a:endParaRPr>
          </a:p>
        </p:txBody>
      </p:sp>
      <p:sp>
        <p:nvSpPr>
          <p:cNvPr id="22" name="Freeform 21"/>
          <p:cNvSpPr/>
          <p:nvPr/>
        </p:nvSpPr>
        <p:spPr>
          <a:xfrm>
            <a:off x="6829921" y="3733802"/>
            <a:ext cx="2011672" cy="302519"/>
          </a:xfrm>
          <a:custGeom>
            <a:avLst/>
            <a:gdLst>
              <a:gd name="connsiteX0" fmla="*/ 0 w 2011672"/>
              <a:gd name="connsiteY0" fmla="*/ 0 h 302519"/>
              <a:gd name="connsiteX1" fmla="*/ 2011672 w 2011672"/>
              <a:gd name="connsiteY1" fmla="*/ 0 h 302519"/>
              <a:gd name="connsiteX2" fmla="*/ 2011672 w 2011672"/>
              <a:gd name="connsiteY2" fmla="*/ 302519 h 302519"/>
              <a:gd name="connsiteX3" fmla="*/ 0 w 2011672"/>
              <a:gd name="connsiteY3" fmla="*/ 302519 h 302519"/>
              <a:gd name="connsiteX4" fmla="*/ 0 w 2011672"/>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1672" h="302519">
                <a:moveTo>
                  <a:pt x="0" y="0"/>
                </a:moveTo>
                <a:lnTo>
                  <a:pt x="2011672" y="0"/>
                </a:lnTo>
                <a:lnTo>
                  <a:pt x="2011672" y="302519"/>
                </a:lnTo>
                <a:lnTo>
                  <a:pt x="0" y="302519"/>
                </a:lnTo>
                <a:lnTo>
                  <a:pt x="0" y="0"/>
                </a:lnTo>
                <a:close/>
              </a:path>
            </a:pathLst>
          </a:custGeom>
          <a:solidFill>
            <a:srgbClr val="D4EDD3"/>
          </a:solidFill>
          <a:ln>
            <a:solidFill>
              <a:schemeClr val="bg1"/>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solidFill>
                  <a:sysClr val="windowText" lastClr="000000"/>
                </a:solidFill>
              </a:rPr>
              <a:t>Wizard</a:t>
            </a:r>
            <a:endParaRPr lang="en-US" sz="1800" b="1" kern="1200" dirty="0">
              <a:solidFill>
                <a:sysClr val="windowText" lastClr="000000"/>
              </a:solidFill>
            </a:endParaRPr>
          </a:p>
        </p:txBody>
      </p:sp>
      <p:sp>
        <p:nvSpPr>
          <p:cNvPr id="23" name="Freeform 22"/>
          <p:cNvSpPr/>
          <p:nvPr/>
        </p:nvSpPr>
        <p:spPr>
          <a:xfrm>
            <a:off x="6841374" y="4264924"/>
            <a:ext cx="2011672" cy="302519"/>
          </a:xfrm>
          <a:custGeom>
            <a:avLst/>
            <a:gdLst>
              <a:gd name="connsiteX0" fmla="*/ 0 w 2011672"/>
              <a:gd name="connsiteY0" fmla="*/ 0 h 302519"/>
              <a:gd name="connsiteX1" fmla="*/ 2011672 w 2011672"/>
              <a:gd name="connsiteY1" fmla="*/ 0 h 302519"/>
              <a:gd name="connsiteX2" fmla="*/ 2011672 w 2011672"/>
              <a:gd name="connsiteY2" fmla="*/ 302519 h 302519"/>
              <a:gd name="connsiteX3" fmla="*/ 0 w 2011672"/>
              <a:gd name="connsiteY3" fmla="*/ 302519 h 302519"/>
              <a:gd name="connsiteX4" fmla="*/ 0 w 2011672"/>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1672" h="302519">
                <a:moveTo>
                  <a:pt x="0" y="0"/>
                </a:moveTo>
                <a:lnTo>
                  <a:pt x="2011672" y="0"/>
                </a:lnTo>
                <a:lnTo>
                  <a:pt x="2011672" y="302519"/>
                </a:lnTo>
                <a:lnTo>
                  <a:pt x="0" y="302519"/>
                </a:lnTo>
                <a:lnTo>
                  <a:pt x="0" y="0"/>
                </a:lnTo>
                <a:close/>
              </a:path>
            </a:pathLst>
          </a:custGeom>
          <a:solidFill>
            <a:srgbClr val="D4EDD3"/>
          </a:solidFill>
          <a:ln>
            <a:solidFill>
              <a:schemeClr val="bg1"/>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solidFill>
                  <a:sysClr val="windowText" lastClr="000000"/>
                </a:solidFill>
              </a:rPr>
              <a:t>Popup</a:t>
            </a:r>
            <a:endParaRPr lang="en-US" sz="1800" b="1" kern="1200" dirty="0">
              <a:solidFill>
                <a:sysClr val="windowText" lastClr="000000"/>
              </a:solidFill>
            </a:endParaRPr>
          </a:p>
        </p:txBody>
      </p:sp>
      <p:sp>
        <p:nvSpPr>
          <p:cNvPr id="24" name="Freeform 23"/>
          <p:cNvSpPr/>
          <p:nvPr/>
        </p:nvSpPr>
        <p:spPr>
          <a:xfrm>
            <a:off x="6841374" y="4802886"/>
            <a:ext cx="2011672" cy="302519"/>
          </a:xfrm>
          <a:custGeom>
            <a:avLst/>
            <a:gdLst>
              <a:gd name="connsiteX0" fmla="*/ 0 w 2011672"/>
              <a:gd name="connsiteY0" fmla="*/ 0 h 302519"/>
              <a:gd name="connsiteX1" fmla="*/ 2011672 w 2011672"/>
              <a:gd name="connsiteY1" fmla="*/ 0 h 302519"/>
              <a:gd name="connsiteX2" fmla="*/ 2011672 w 2011672"/>
              <a:gd name="connsiteY2" fmla="*/ 302519 h 302519"/>
              <a:gd name="connsiteX3" fmla="*/ 0 w 2011672"/>
              <a:gd name="connsiteY3" fmla="*/ 302519 h 302519"/>
              <a:gd name="connsiteX4" fmla="*/ 0 w 2011672"/>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1672" h="302519">
                <a:moveTo>
                  <a:pt x="0" y="0"/>
                </a:moveTo>
                <a:lnTo>
                  <a:pt x="2011672" y="0"/>
                </a:lnTo>
                <a:lnTo>
                  <a:pt x="2011672" y="302519"/>
                </a:lnTo>
                <a:lnTo>
                  <a:pt x="0" y="302519"/>
                </a:lnTo>
                <a:lnTo>
                  <a:pt x="0" y="0"/>
                </a:lnTo>
                <a:close/>
              </a:path>
            </a:pathLst>
          </a:custGeom>
          <a:solidFill>
            <a:srgbClr val="D4EDD3"/>
          </a:solidFill>
          <a:ln>
            <a:solidFill>
              <a:schemeClr val="bg1"/>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solidFill>
                  <a:sysClr val="windowText" lastClr="000000"/>
                </a:solidFill>
              </a:rPr>
              <a:t>Worksheet</a:t>
            </a:r>
            <a:endParaRPr lang="en-US" sz="1800" b="1" kern="1200" dirty="0">
              <a:solidFill>
                <a:sysClr val="windowText" lastClr="000000"/>
              </a:solidFill>
            </a:endParaRPr>
          </a:p>
        </p:txBody>
      </p:sp>
      <p:sp>
        <p:nvSpPr>
          <p:cNvPr id="25" name="Freeform 24"/>
          <p:cNvSpPr/>
          <p:nvPr/>
        </p:nvSpPr>
        <p:spPr>
          <a:xfrm>
            <a:off x="6829921" y="5332315"/>
            <a:ext cx="2011672" cy="302519"/>
          </a:xfrm>
          <a:custGeom>
            <a:avLst/>
            <a:gdLst>
              <a:gd name="connsiteX0" fmla="*/ 0 w 2011672"/>
              <a:gd name="connsiteY0" fmla="*/ 0 h 302519"/>
              <a:gd name="connsiteX1" fmla="*/ 2011672 w 2011672"/>
              <a:gd name="connsiteY1" fmla="*/ 0 h 302519"/>
              <a:gd name="connsiteX2" fmla="*/ 2011672 w 2011672"/>
              <a:gd name="connsiteY2" fmla="*/ 302519 h 302519"/>
              <a:gd name="connsiteX3" fmla="*/ 0 w 2011672"/>
              <a:gd name="connsiteY3" fmla="*/ 302519 h 302519"/>
              <a:gd name="connsiteX4" fmla="*/ 0 w 2011672"/>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1672" h="302519">
                <a:moveTo>
                  <a:pt x="0" y="0"/>
                </a:moveTo>
                <a:lnTo>
                  <a:pt x="2011672" y="0"/>
                </a:lnTo>
                <a:lnTo>
                  <a:pt x="2011672" y="302519"/>
                </a:lnTo>
                <a:lnTo>
                  <a:pt x="0" y="302519"/>
                </a:lnTo>
                <a:lnTo>
                  <a:pt x="0" y="0"/>
                </a:lnTo>
                <a:close/>
              </a:path>
            </a:pathLst>
          </a:custGeom>
          <a:solidFill>
            <a:srgbClr val="D4EDD3"/>
          </a:solidFill>
          <a:ln>
            <a:solidFill>
              <a:schemeClr val="bg1"/>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solidFill>
                  <a:sysClr val="windowText" lastClr="000000"/>
                </a:solidFill>
              </a:rPr>
              <a:t>Forward</a:t>
            </a:r>
            <a:endParaRPr lang="en-US" sz="1800" b="1" kern="1200" dirty="0">
              <a:solidFill>
                <a:sysClr val="windowText" lastClr="000000"/>
              </a:solidFill>
            </a:endParaRPr>
          </a:p>
        </p:txBody>
      </p:sp>
      <p:sp>
        <p:nvSpPr>
          <p:cNvPr id="26" name="Freeform 25"/>
          <p:cNvSpPr/>
          <p:nvPr/>
        </p:nvSpPr>
        <p:spPr>
          <a:xfrm>
            <a:off x="6829921" y="5869677"/>
            <a:ext cx="2011672" cy="302519"/>
          </a:xfrm>
          <a:custGeom>
            <a:avLst/>
            <a:gdLst>
              <a:gd name="connsiteX0" fmla="*/ 0 w 2011672"/>
              <a:gd name="connsiteY0" fmla="*/ 0 h 302519"/>
              <a:gd name="connsiteX1" fmla="*/ 2011672 w 2011672"/>
              <a:gd name="connsiteY1" fmla="*/ 0 h 302519"/>
              <a:gd name="connsiteX2" fmla="*/ 2011672 w 2011672"/>
              <a:gd name="connsiteY2" fmla="*/ 302519 h 302519"/>
              <a:gd name="connsiteX3" fmla="*/ 0 w 2011672"/>
              <a:gd name="connsiteY3" fmla="*/ 302519 h 302519"/>
              <a:gd name="connsiteX4" fmla="*/ 0 w 2011672"/>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1672" h="302519">
                <a:moveTo>
                  <a:pt x="0" y="0"/>
                </a:moveTo>
                <a:lnTo>
                  <a:pt x="2011672" y="0"/>
                </a:lnTo>
                <a:lnTo>
                  <a:pt x="2011672" y="302519"/>
                </a:lnTo>
                <a:lnTo>
                  <a:pt x="0" y="302519"/>
                </a:lnTo>
                <a:lnTo>
                  <a:pt x="0" y="0"/>
                </a:lnTo>
                <a:close/>
              </a:path>
            </a:pathLst>
          </a:custGeom>
          <a:solidFill>
            <a:srgbClr val="D4EDD3"/>
          </a:solidFill>
          <a:ln>
            <a:solidFill>
              <a:schemeClr val="bg1"/>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solidFill>
                  <a:sysClr val="windowText" lastClr="000000"/>
                </a:solidFill>
              </a:rPr>
              <a:t>Exit Point</a:t>
            </a:r>
            <a:endParaRPr lang="en-US" sz="1800" b="1" kern="1200" dirty="0">
              <a:solidFill>
                <a:sysClr val="windowText" lastClr="000000"/>
              </a:solidFill>
            </a:endParaRPr>
          </a:p>
        </p:txBody>
      </p:sp>
      <p:sp>
        <p:nvSpPr>
          <p:cNvPr id="27" name="Text Box 44"/>
          <p:cNvSpPr txBox="1">
            <a:spLocks noChangeArrowheads="1"/>
          </p:cNvSpPr>
          <p:nvPr/>
        </p:nvSpPr>
        <p:spPr bwMode="auto">
          <a:xfrm>
            <a:off x="7460673" y="914400"/>
            <a:ext cx="1422977" cy="1231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dirty="0"/>
              <a:t>PCF element one can navigate to</a:t>
            </a:r>
          </a:p>
        </p:txBody>
      </p:sp>
    </p:spTree>
    <p:extLst>
      <p:ext uri="{BB962C8B-B14F-4D97-AF65-F5344CB8AC3E}">
        <p14:creationId xmlns:p14="http://schemas.microsoft.com/office/powerpoint/2010/main" val="968860603"/>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9113" y="2800570"/>
            <a:ext cx="7265987" cy="1905000"/>
          </a:xfrm>
          <a:prstGeom prst="rect">
            <a:avLst/>
          </a:prstGeom>
          <a:noFill/>
          <a:ln w="3175" algn="ctr">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16387" name="Picture 24"/>
          <p:cNvPicPr>
            <a:picLocks noChangeAspect="1" noChangeArrowheads="1"/>
          </p:cNvPicPr>
          <p:nvPr/>
        </p:nvPicPr>
        <p:blipFill rotWithShape="1">
          <a:blip r:embed="rId4">
            <a:extLst>
              <a:ext uri="{28A0092B-C50C-407E-A947-70E740481C1C}">
                <a14:useLocalDpi xmlns:a14="http://schemas.microsoft.com/office/drawing/2010/main" val="0"/>
              </a:ext>
            </a:extLst>
          </a:blip>
          <a:srcRect t="1677" r="3998"/>
          <a:stretch/>
        </p:blipFill>
        <p:spPr bwMode="auto">
          <a:xfrm>
            <a:off x="4760182" y="4274703"/>
            <a:ext cx="4129658" cy="2131263"/>
          </a:xfrm>
          <a:prstGeom prst="rect">
            <a:avLst/>
          </a:prstGeom>
          <a:noFill/>
          <a:ln>
            <a:solidFill>
              <a:schemeClr val="bg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6388" name="Rectangle 2"/>
          <p:cNvSpPr>
            <a:spLocks noGrp="1" noChangeArrowheads="1"/>
          </p:cNvSpPr>
          <p:nvPr>
            <p:ph type="title"/>
          </p:nvPr>
        </p:nvSpPr>
        <p:spPr/>
        <p:txBody>
          <a:bodyPr/>
          <a:lstStyle/>
          <a:p>
            <a:r>
              <a:rPr lang="en-US" smtClean="0"/>
              <a:t>Popups</a:t>
            </a:r>
          </a:p>
        </p:txBody>
      </p:sp>
      <p:sp>
        <p:nvSpPr>
          <p:cNvPr id="16389" name="Rectangle 3"/>
          <p:cNvSpPr>
            <a:spLocks noGrp="1" noChangeArrowheads="1"/>
          </p:cNvSpPr>
          <p:nvPr>
            <p:ph idx="1"/>
          </p:nvPr>
        </p:nvSpPr>
        <p:spPr/>
        <p:txBody>
          <a:bodyPr/>
          <a:lstStyle/>
          <a:p>
            <a:r>
              <a:rPr lang="en-US" dirty="0" smtClean="0"/>
              <a:t>A </a:t>
            </a:r>
            <a:r>
              <a:rPr lang="en-US" b="1" dirty="0" smtClean="0"/>
              <a:t>popup</a:t>
            </a:r>
            <a:r>
              <a:rPr lang="en-US" dirty="0" smtClean="0"/>
              <a:t> contains a single screen and returns </a:t>
            </a:r>
            <a:br>
              <a:rPr lang="en-US" dirty="0" smtClean="0"/>
            </a:br>
            <a:r>
              <a:rPr lang="en-US" dirty="0" smtClean="0"/>
              <a:t>the user to the previous location once </a:t>
            </a:r>
            <a:br>
              <a:rPr lang="en-US" dirty="0" smtClean="0"/>
            </a:br>
            <a:r>
              <a:rPr lang="en-US" dirty="0" smtClean="0"/>
              <a:t>the popup is closed</a:t>
            </a:r>
          </a:p>
          <a:p>
            <a:pPr lvl="1"/>
            <a:r>
              <a:rPr lang="en-US" dirty="0" smtClean="0"/>
              <a:t>Automatically has "Return to &lt;previous location&gt;" </a:t>
            </a:r>
            <a:br>
              <a:rPr lang="en-US" dirty="0" smtClean="0"/>
            </a:br>
            <a:r>
              <a:rPr lang="en-US" dirty="0" smtClean="0"/>
              <a:t>link</a:t>
            </a:r>
          </a:p>
        </p:txBody>
      </p:sp>
      <p:sp>
        <p:nvSpPr>
          <p:cNvPr id="16390" name="AutoShape 33"/>
          <p:cNvSpPr>
            <a:spLocks noChangeArrowheads="1"/>
          </p:cNvSpPr>
          <p:nvPr/>
        </p:nvSpPr>
        <p:spPr bwMode="auto">
          <a:xfrm>
            <a:off x="3565235" y="4041996"/>
            <a:ext cx="730250" cy="331787"/>
          </a:xfrm>
          <a:prstGeom prst="roundRect">
            <a:avLst>
              <a:gd name="adj" fmla="val 16667"/>
            </a:avLst>
          </a:prstGeom>
          <a:noFill/>
          <a:ln w="28575" algn="ctr">
            <a:solidFill>
              <a:srgbClr val="C0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nvGrpSpPr>
          <p:cNvPr id="16393" name="Group 36"/>
          <p:cNvGrpSpPr>
            <a:grpSpLocks/>
          </p:cNvGrpSpPr>
          <p:nvPr/>
        </p:nvGrpSpPr>
        <p:grpSpPr bwMode="auto">
          <a:xfrm>
            <a:off x="7896947" y="5539509"/>
            <a:ext cx="859407" cy="793462"/>
            <a:chOff x="2371" y="1333"/>
            <a:chExt cx="1641" cy="1516"/>
          </a:xfrm>
        </p:grpSpPr>
        <p:sp>
          <p:nvSpPr>
            <p:cNvPr id="16396" name="Freeform 37"/>
            <p:cNvSpPr>
              <a:spLocks/>
            </p:cNvSpPr>
            <p:nvPr/>
          </p:nvSpPr>
          <p:spPr bwMode="auto">
            <a:xfrm>
              <a:off x="2517" y="1333"/>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397" name="Rectangle 38"/>
            <p:cNvSpPr>
              <a:spLocks noChangeArrowheads="1"/>
            </p:cNvSpPr>
            <p:nvPr/>
          </p:nvSpPr>
          <p:spPr bwMode="auto">
            <a:xfrm>
              <a:off x="2526" y="141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6398" name="Freeform 39"/>
            <p:cNvSpPr>
              <a:spLocks/>
            </p:cNvSpPr>
            <p:nvPr/>
          </p:nvSpPr>
          <p:spPr bwMode="auto">
            <a:xfrm>
              <a:off x="2371" y="1377"/>
              <a:ext cx="1601" cy="1472"/>
            </a:xfrm>
            <a:custGeom>
              <a:avLst/>
              <a:gdLst>
                <a:gd name="T0" fmla="*/ 0 w 1601"/>
                <a:gd name="T1" fmla="*/ 1128 h 1472"/>
                <a:gd name="T2" fmla="*/ 0 w 1601"/>
                <a:gd name="T3" fmla="*/ 1128 h 1472"/>
                <a:gd name="T4" fmla="*/ 0 w 1601"/>
                <a:gd name="T5" fmla="*/ 1145 h 1472"/>
                <a:gd name="T6" fmla="*/ 4 w 1601"/>
                <a:gd name="T7" fmla="*/ 1167 h 1472"/>
                <a:gd name="T8" fmla="*/ 13 w 1601"/>
                <a:gd name="T9" fmla="*/ 1185 h 1472"/>
                <a:gd name="T10" fmla="*/ 18 w 1601"/>
                <a:gd name="T11" fmla="*/ 1189 h 1472"/>
                <a:gd name="T12" fmla="*/ 27 w 1601"/>
                <a:gd name="T13" fmla="*/ 1194 h 1472"/>
                <a:gd name="T14" fmla="*/ 1521 w 1601"/>
                <a:gd name="T15" fmla="*/ 1472 h 1472"/>
                <a:gd name="T16" fmla="*/ 1521 w 1601"/>
                <a:gd name="T17" fmla="*/ 1472 h 1472"/>
                <a:gd name="T18" fmla="*/ 1535 w 1601"/>
                <a:gd name="T19" fmla="*/ 1472 h 1472"/>
                <a:gd name="T20" fmla="*/ 1557 w 1601"/>
                <a:gd name="T21" fmla="*/ 1464 h 1472"/>
                <a:gd name="T22" fmla="*/ 1592 w 1601"/>
                <a:gd name="T23" fmla="*/ 1446 h 1472"/>
                <a:gd name="T24" fmla="*/ 1592 w 1601"/>
                <a:gd name="T25" fmla="*/ 1446 h 1472"/>
                <a:gd name="T26" fmla="*/ 1592 w 1601"/>
                <a:gd name="T27" fmla="*/ 1441 h 1472"/>
                <a:gd name="T28" fmla="*/ 1588 w 1601"/>
                <a:gd name="T29" fmla="*/ 1437 h 1472"/>
                <a:gd name="T30" fmla="*/ 1579 w 1601"/>
                <a:gd name="T31" fmla="*/ 1433 h 1472"/>
                <a:gd name="T32" fmla="*/ 1574 w 1601"/>
                <a:gd name="T33" fmla="*/ 1424 h 1472"/>
                <a:gd name="T34" fmla="*/ 1601 w 1601"/>
                <a:gd name="T35" fmla="*/ 345 h 1472"/>
                <a:gd name="T36" fmla="*/ 1601 w 1601"/>
                <a:gd name="T37" fmla="*/ 345 h 1472"/>
                <a:gd name="T38" fmla="*/ 1597 w 1601"/>
                <a:gd name="T39" fmla="*/ 327 h 1472"/>
                <a:gd name="T40" fmla="*/ 1588 w 1601"/>
                <a:gd name="T41" fmla="*/ 314 h 1472"/>
                <a:gd name="T42" fmla="*/ 1574 w 1601"/>
                <a:gd name="T43" fmla="*/ 305 h 1472"/>
                <a:gd name="T44" fmla="*/ 1561 w 1601"/>
                <a:gd name="T45" fmla="*/ 296 h 1472"/>
                <a:gd name="T46" fmla="*/ 150 w 1601"/>
                <a:gd name="T47" fmla="*/ 0 h 1472"/>
                <a:gd name="T48" fmla="*/ 106 w 1601"/>
                <a:gd name="T49" fmla="*/ 4 h 1472"/>
                <a:gd name="T50" fmla="*/ 106 w 1601"/>
                <a:gd name="T51" fmla="*/ 4 h 1472"/>
                <a:gd name="T52" fmla="*/ 93 w 1601"/>
                <a:gd name="T53" fmla="*/ 9 h 1472"/>
                <a:gd name="T54" fmla="*/ 80 w 1601"/>
                <a:gd name="T55" fmla="*/ 13 h 1472"/>
                <a:gd name="T56" fmla="*/ 75 w 1601"/>
                <a:gd name="T57" fmla="*/ 27 h 1472"/>
                <a:gd name="T58" fmla="*/ 71 w 1601"/>
                <a:gd name="T59" fmla="*/ 40 h 1472"/>
                <a:gd name="T60" fmla="*/ 0 w 1601"/>
                <a:gd name="T61" fmla="*/ 1128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399" name="Freeform 40"/>
            <p:cNvSpPr>
              <a:spLocks/>
            </p:cNvSpPr>
            <p:nvPr/>
          </p:nvSpPr>
          <p:spPr bwMode="auto">
            <a:xfrm>
              <a:off x="2415" y="1377"/>
              <a:ext cx="1597" cy="1446"/>
            </a:xfrm>
            <a:custGeom>
              <a:avLst/>
              <a:gdLst>
                <a:gd name="T0" fmla="*/ 0 w 1597"/>
                <a:gd name="T1" fmla="*/ 1114 h 1446"/>
                <a:gd name="T2" fmla="*/ 0 w 1597"/>
                <a:gd name="T3" fmla="*/ 1114 h 1446"/>
                <a:gd name="T4" fmla="*/ 5 w 1597"/>
                <a:gd name="T5" fmla="*/ 1132 h 1446"/>
                <a:gd name="T6" fmla="*/ 9 w 1597"/>
                <a:gd name="T7" fmla="*/ 1150 h 1446"/>
                <a:gd name="T8" fmla="*/ 22 w 1597"/>
                <a:gd name="T9" fmla="*/ 1158 h 1446"/>
                <a:gd name="T10" fmla="*/ 40 w 1597"/>
                <a:gd name="T11" fmla="*/ 1167 h 1446"/>
                <a:gd name="T12" fmla="*/ 1535 w 1597"/>
                <a:gd name="T13" fmla="*/ 1446 h 1446"/>
                <a:gd name="T14" fmla="*/ 1535 w 1597"/>
                <a:gd name="T15" fmla="*/ 1446 h 1446"/>
                <a:gd name="T16" fmla="*/ 1548 w 1597"/>
                <a:gd name="T17" fmla="*/ 1446 h 1446"/>
                <a:gd name="T18" fmla="*/ 1561 w 1597"/>
                <a:gd name="T19" fmla="*/ 1441 h 1446"/>
                <a:gd name="T20" fmla="*/ 1570 w 1597"/>
                <a:gd name="T21" fmla="*/ 1428 h 1446"/>
                <a:gd name="T22" fmla="*/ 1575 w 1597"/>
                <a:gd name="T23" fmla="*/ 1415 h 1446"/>
                <a:gd name="T24" fmla="*/ 1597 w 1597"/>
                <a:gd name="T25" fmla="*/ 336 h 1446"/>
                <a:gd name="T26" fmla="*/ 1597 w 1597"/>
                <a:gd name="T27" fmla="*/ 336 h 1446"/>
                <a:gd name="T28" fmla="*/ 1597 w 1597"/>
                <a:gd name="T29" fmla="*/ 318 h 1446"/>
                <a:gd name="T30" fmla="*/ 1588 w 1597"/>
                <a:gd name="T31" fmla="*/ 305 h 1446"/>
                <a:gd name="T32" fmla="*/ 1575 w 1597"/>
                <a:gd name="T33" fmla="*/ 296 h 1446"/>
                <a:gd name="T34" fmla="*/ 1557 w 1597"/>
                <a:gd name="T35" fmla="*/ 287 h 1446"/>
                <a:gd name="T36" fmla="*/ 115 w 1597"/>
                <a:gd name="T37" fmla="*/ 0 h 1446"/>
                <a:gd name="T38" fmla="*/ 115 w 1597"/>
                <a:gd name="T39" fmla="*/ 0 h 1446"/>
                <a:gd name="T40" fmla="*/ 98 w 1597"/>
                <a:gd name="T41" fmla="*/ 0 h 1446"/>
                <a:gd name="T42" fmla="*/ 84 w 1597"/>
                <a:gd name="T43" fmla="*/ 4 h 1446"/>
                <a:gd name="T44" fmla="*/ 75 w 1597"/>
                <a:gd name="T45" fmla="*/ 13 h 1446"/>
                <a:gd name="T46" fmla="*/ 71 w 1597"/>
                <a:gd name="T47" fmla="*/ 31 h 1446"/>
                <a:gd name="T48" fmla="*/ 0 w 1597"/>
                <a:gd name="T49" fmla="*/ 1114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00" name="Freeform 41"/>
            <p:cNvSpPr>
              <a:spLocks/>
            </p:cNvSpPr>
            <p:nvPr/>
          </p:nvSpPr>
          <p:spPr bwMode="auto">
            <a:xfrm>
              <a:off x="2495" y="1377"/>
              <a:ext cx="1517" cy="1446"/>
            </a:xfrm>
            <a:custGeom>
              <a:avLst/>
              <a:gdLst>
                <a:gd name="T0" fmla="*/ 1486 w 1517"/>
                <a:gd name="T1" fmla="*/ 1424 h 1446"/>
                <a:gd name="T2" fmla="*/ 1508 w 1517"/>
                <a:gd name="T3" fmla="*/ 345 h 1446"/>
                <a:gd name="T4" fmla="*/ 1508 w 1517"/>
                <a:gd name="T5" fmla="*/ 345 h 1446"/>
                <a:gd name="T6" fmla="*/ 1508 w 1517"/>
                <a:gd name="T7" fmla="*/ 327 h 1446"/>
                <a:gd name="T8" fmla="*/ 1499 w 1517"/>
                <a:gd name="T9" fmla="*/ 314 h 1446"/>
                <a:gd name="T10" fmla="*/ 1486 w 1517"/>
                <a:gd name="T11" fmla="*/ 301 h 1446"/>
                <a:gd name="T12" fmla="*/ 1468 w 1517"/>
                <a:gd name="T13" fmla="*/ 296 h 1446"/>
                <a:gd name="T14" fmla="*/ 26 w 1517"/>
                <a:gd name="T15" fmla="*/ 4 h 1446"/>
                <a:gd name="T16" fmla="*/ 26 w 1517"/>
                <a:gd name="T17" fmla="*/ 4 h 1446"/>
                <a:gd name="T18" fmla="*/ 13 w 1517"/>
                <a:gd name="T19" fmla="*/ 4 h 1446"/>
                <a:gd name="T20" fmla="*/ 0 w 1517"/>
                <a:gd name="T21" fmla="*/ 9 h 1446"/>
                <a:gd name="T22" fmla="*/ 0 w 1517"/>
                <a:gd name="T23" fmla="*/ 9 h 1446"/>
                <a:gd name="T24" fmla="*/ 18 w 1517"/>
                <a:gd name="T25" fmla="*/ 0 h 1446"/>
                <a:gd name="T26" fmla="*/ 35 w 1517"/>
                <a:gd name="T27" fmla="*/ 0 h 1446"/>
                <a:gd name="T28" fmla="*/ 1477 w 1517"/>
                <a:gd name="T29" fmla="*/ 287 h 1446"/>
                <a:gd name="T30" fmla="*/ 1477 w 1517"/>
                <a:gd name="T31" fmla="*/ 287 h 1446"/>
                <a:gd name="T32" fmla="*/ 1495 w 1517"/>
                <a:gd name="T33" fmla="*/ 296 h 1446"/>
                <a:gd name="T34" fmla="*/ 1508 w 1517"/>
                <a:gd name="T35" fmla="*/ 305 h 1446"/>
                <a:gd name="T36" fmla="*/ 1517 w 1517"/>
                <a:gd name="T37" fmla="*/ 318 h 1446"/>
                <a:gd name="T38" fmla="*/ 1517 w 1517"/>
                <a:gd name="T39" fmla="*/ 336 h 1446"/>
                <a:gd name="T40" fmla="*/ 1495 w 1517"/>
                <a:gd name="T41" fmla="*/ 1415 h 1446"/>
                <a:gd name="T42" fmla="*/ 1495 w 1517"/>
                <a:gd name="T43" fmla="*/ 1415 h 1446"/>
                <a:gd name="T44" fmla="*/ 1490 w 1517"/>
                <a:gd name="T45" fmla="*/ 1433 h 1446"/>
                <a:gd name="T46" fmla="*/ 1477 w 1517"/>
                <a:gd name="T47" fmla="*/ 1446 h 1446"/>
                <a:gd name="T48" fmla="*/ 1477 w 1517"/>
                <a:gd name="T49" fmla="*/ 1446 h 1446"/>
                <a:gd name="T50" fmla="*/ 1486 w 1517"/>
                <a:gd name="T51" fmla="*/ 1433 h 1446"/>
                <a:gd name="T52" fmla="*/ 1486 w 1517"/>
                <a:gd name="T53" fmla="*/ 1424 h 1446"/>
                <a:gd name="T54" fmla="*/ 1486 w 1517"/>
                <a:gd name="T55" fmla="*/ 1424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01" name="Freeform 42"/>
            <p:cNvSpPr>
              <a:spLocks/>
            </p:cNvSpPr>
            <p:nvPr/>
          </p:nvSpPr>
          <p:spPr bwMode="auto">
            <a:xfrm>
              <a:off x="2495" y="1448"/>
              <a:ext cx="1446" cy="1255"/>
            </a:xfrm>
            <a:custGeom>
              <a:avLst/>
              <a:gdLst>
                <a:gd name="T0" fmla="*/ 0 w 1446"/>
                <a:gd name="T1" fmla="*/ 955 h 1255"/>
                <a:gd name="T2" fmla="*/ 0 w 1446"/>
                <a:gd name="T3" fmla="*/ 955 h 1255"/>
                <a:gd name="T4" fmla="*/ 4 w 1446"/>
                <a:gd name="T5" fmla="*/ 973 h 1255"/>
                <a:gd name="T6" fmla="*/ 9 w 1446"/>
                <a:gd name="T7" fmla="*/ 986 h 1255"/>
                <a:gd name="T8" fmla="*/ 22 w 1446"/>
                <a:gd name="T9" fmla="*/ 995 h 1255"/>
                <a:gd name="T10" fmla="*/ 35 w 1446"/>
                <a:gd name="T11" fmla="*/ 999 h 1255"/>
                <a:gd name="T12" fmla="*/ 1388 w 1446"/>
                <a:gd name="T13" fmla="*/ 1255 h 1255"/>
                <a:gd name="T14" fmla="*/ 1388 w 1446"/>
                <a:gd name="T15" fmla="*/ 1255 h 1255"/>
                <a:gd name="T16" fmla="*/ 1402 w 1446"/>
                <a:gd name="T17" fmla="*/ 1255 h 1255"/>
                <a:gd name="T18" fmla="*/ 1415 w 1446"/>
                <a:gd name="T19" fmla="*/ 1251 h 1255"/>
                <a:gd name="T20" fmla="*/ 1424 w 1446"/>
                <a:gd name="T21" fmla="*/ 1238 h 1255"/>
                <a:gd name="T22" fmla="*/ 1424 w 1446"/>
                <a:gd name="T23" fmla="*/ 1225 h 1255"/>
                <a:gd name="T24" fmla="*/ 1446 w 1446"/>
                <a:gd name="T25" fmla="*/ 309 h 1255"/>
                <a:gd name="T26" fmla="*/ 1446 w 1446"/>
                <a:gd name="T27" fmla="*/ 309 h 1255"/>
                <a:gd name="T28" fmla="*/ 1446 w 1446"/>
                <a:gd name="T29" fmla="*/ 292 h 1255"/>
                <a:gd name="T30" fmla="*/ 1437 w 1446"/>
                <a:gd name="T31" fmla="*/ 283 h 1255"/>
                <a:gd name="T32" fmla="*/ 1424 w 1446"/>
                <a:gd name="T33" fmla="*/ 274 h 1255"/>
                <a:gd name="T34" fmla="*/ 1411 w 1446"/>
                <a:gd name="T35" fmla="*/ 265 h 1255"/>
                <a:gd name="T36" fmla="*/ 102 w 1446"/>
                <a:gd name="T37" fmla="*/ 0 h 1255"/>
                <a:gd name="T38" fmla="*/ 102 w 1446"/>
                <a:gd name="T39" fmla="*/ 0 h 1255"/>
                <a:gd name="T40" fmla="*/ 84 w 1446"/>
                <a:gd name="T41" fmla="*/ 0 h 1255"/>
                <a:gd name="T42" fmla="*/ 71 w 1446"/>
                <a:gd name="T43" fmla="*/ 9 h 1255"/>
                <a:gd name="T44" fmla="*/ 62 w 1446"/>
                <a:gd name="T45" fmla="*/ 17 h 1255"/>
                <a:gd name="T46" fmla="*/ 62 w 1446"/>
                <a:gd name="T47" fmla="*/ 26 h 1255"/>
                <a:gd name="T48" fmla="*/ 0 w 1446"/>
                <a:gd name="T49" fmla="*/ 955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02" name="Freeform 43"/>
            <p:cNvSpPr>
              <a:spLocks/>
            </p:cNvSpPr>
            <p:nvPr/>
          </p:nvSpPr>
          <p:spPr bwMode="auto">
            <a:xfrm>
              <a:off x="2517" y="1678"/>
              <a:ext cx="1424" cy="844"/>
            </a:xfrm>
            <a:custGeom>
              <a:avLst/>
              <a:gdLst>
                <a:gd name="T0" fmla="*/ 1424 w 1424"/>
                <a:gd name="T1" fmla="*/ 146 h 844"/>
                <a:gd name="T2" fmla="*/ 1424 w 1424"/>
                <a:gd name="T3" fmla="*/ 79 h 844"/>
                <a:gd name="T4" fmla="*/ 1424 w 1424"/>
                <a:gd name="T5" fmla="*/ 79 h 844"/>
                <a:gd name="T6" fmla="*/ 1424 w 1424"/>
                <a:gd name="T7" fmla="*/ 62 h 844"/>
                <a:gd name="T8" fmla="*/ 1415 w 1424"/>
                <a:gd name="T9" fmla="*/ 53 h 844"/>
                <a:gd name="T10" fmla="*/ 1402 w 1424"/>
                <a:gd name="T11" fmla="*/ 44 h 844"/>
                <a:gd name="T12" fmla="*/ 1389 w 1424"/>
                <a:gd name="T13" fmla="*/ 35 h 844"/>
                <a:gd name="T14" fmla="*/ 1216 w 1424"/>
                <a:gd name="T15" fmla="*/ 0 h 844"/>
                <a:gd name="T16" fmla="*/ 1216 w 1424"/>
                <a:gd name="T17" fmla="*/ 0 h 844"/>
                <a:gd name="T18" fmla="*/ 1057 w 1424"/>
                <a:gd name="T19" fmla="*/ 84 h 844"/>
                <a:gd name="T20" fmla="*/ 907 w 1424"/>
                <a:gd name="T21" fmla="*/ 172 h 844"/>
                <a:gd name="T22" fmla="*/ 756 w 1424"/>
                <a:gd name="T23" fmla="*/ 261 h 844"/>
                <a:gd name="T24" fmla="*/ 606 w 1424"/>
                <a:gd name="T25" fmla="*/ 358 h 844"/>
                <a:gd name="T26" fmla="*/ 305 w 1424"/>
                <a:gd name="T27" fmla="*/ 557 h 844"/>
                <a:gd name="T28" fmla="*/ 0 w 1424"/>
                <a:gd name="T29" fmla="*/ 765 h 844"/>
                <a:gd name="T30" fmla="*/ 0 w 1424"/>
                <a:gd name="T31" fmla="*/ 765 h 844"/>
                <a:gd name="T32" fmla="*/ 13 w 1424"/>
                <a:gd name="T33" fmla="*/ 769 h 844"/>
                <a:gd name="T34" fmla="*/ 425 w 1424"/>
                <a:gd name="T35" fmla="*/ 844 h 844"/>
                <a:gd name="T36" fmla="*/ 425 w 1424"/>
                <a:gd name="T37" fmla="*/ 844 h 844"/>
                <a:gd name="T38" fmla="*/ 601 w 1424"/>
                <a:gd name="T39" fmla="*/ 720 h 844"/>
                <a:gd name="T40" fmla="*/ 778 w 1424"/>
                <a:gd name="T41" fmla="*/ 588 h 844"/>
                <a:gd name="T42" fmla="*/ 778 w 1424"/>
                <a:gd name="T43" fmla="*/ 588 h 844"/>
                <a:gd name="T44" fmla="*/ 938 w 1424"/>
                <a:gd name="T45" fmla="*/ 464 h 844"/>
                <a:gd name="T46" fmla="*/ 1097 w 1424"/>
                <a:gd name="T47" fmla="*/ 353 h 844"/>
                <a:gd name="T48" fmla="*/ 1260 w 1424"/>
                <a:gd name="T49" fmla="*/ 247 h 844"/>
                <a:gd name="T50" fmla="*/ 1424 w 1424"/>
                <a:gd name="T51" fmla="*/ 146 h 844"/>
                <a:gd name="T52" fmla="*/ 1424 w 1424"/>
                <a:gd name="T53" fmla="*/ 146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03" name="Freeform 44"/>
            <p:cNvSpPr>
              <a:spLocks/>
            </p:cNvSpPr>
            <p:nvPr/>
          </p:nvSpPr>
          <p:spPr bwMode="auto">
            <a:xfrm>
              <a:off x="3317" y="2213"/>
              <a:ext cx="615" cy="420"/>
            </a:xfrm>
            <a:custGeom>
              <a:avLst/>
              <a:gdLst>
                <a:gd name="T0" fmla="*/ 611 w 615"/>
                <a:gd name="T1" fmla="*/ 137 h 420"/>
                <a:gd name="T2" fmla="*/ 615 w 615"/>
                <a:gd name="T3" fmla="*/ 0 h 420"/>
                <a:gd name="T4" fmla="*/ 615 w 615"/>
                <a:gd name="T5" fmla="*/ 0 h 420"/>
                <a:gd name="T6" fmla="*/ 460 w 615"/>
                <a:gd name="T7" fmla="*/ 88 h 420"/>
                <a:gd name="T8" fmla="*/ 306 w 615"/>
                <a:gd name="T9" fmla="*/ 181 h 420"/>
                <a:gd name="T10" fmla="*/ 151 w 615"/>
                <a:gd name="T11" fmla="*/ 278 h 420"/>
                <a:gd name="T12" fmla="*/ 0 w 615"/>
                <a:gd name="T13" fmla="*/ 384 h 420"/>
                <a:gd name="T14" fmla="*/ 208 w 615"/>
                <a:gd name="T15" fmla="*/ 420 h 420"/>
                <a:gd name="T16" fmla="*/ 208 w 615"/>
                <a:gd name="T17" fmla="*/ 420 h 420"/>
                <a:gd name="T18" fmla="*/ 412 w 615"/>
                <a:gd name="T19" fmla="*/ 274 h 420"/>
                <a:gd name="T20" fmla="*/ 412 w 615"/>
                <a:gd name="T21" fmla="*/ 274 h 420"/>
                <a:gd name="T22" fmla="*/ 513 w 615"/>
                <a:gd name="T23" fmla="*/ 203 h 420"/>
                <a:gd name="T24" fmla="*/ 611 w 615"/>
                <a:gd name="T25" fmla="*/ 137 h 420"/>
                <a:gd name="T26" fmla="*/ 611 w 615"/>
                <a:gd name="T27" fmla="*/ 137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04" name="Freeform 45"/>
            <p:cNvSpPr>
              <a:spLocks/>
            </p:cNvSpPr>
            <p:nvPr/>
          </p:nvSpPr>
          <p:spPr bwMode="auto">
            <a:xfrm>
              <a:off x="2495" y="1448"/>
              <a:ext cx="1419" cy="1255"/>
            </a:xfrm>
            <a:custGeom>
              <a:avLst/>
              <a:gdLst>
                <a:gd name="T0" fmla="*/ 88 w 1419"/>
                <a:gd name="T1" fmla="*/ 0 h 1255"/>
                <a:gd name="T2" fmla="*/ 88 w 1419"/>
                <a:gd name="T3" fmla="*/ 0 h 1255"/>
                <a:gd name="T4" fmla="*/ 84 w 1419"/>
                <a:gd name="T5" fmla="*/ 17 h 1255"/>
                <a:gd name="T6" fmla="*/ 22 w 1419"/>
                <a:gd name="T7" fmla="*/ 942 h 1255"/>
                <a:gd name="T8" fmla="*/ 22 w 1419"/>
                <a:gd name="T9" fmla="*/ 942 h 1255"/>
                <a:gd name="T10" fmla="*/ 26 w 1419"/>
                <a:gd name="T11" fmla="*/ 959 h 1255"/>
                <a:gd name="T12" fmla="*/ 35 w 1419"/>
                <a:gd name="T13" fmla="*/ 973 h 1255"/>
                <a:gd name="T14" fmla="*/ 44 w 1419"/>
                <a:gd name="T15" fmla="*/ 981 h 1255"/>
                <a:gd name="T16" fmla="*/ 62 w 1419"/>
                <a:gd name="T17" fmla="*/ 986 h 1255"/>
                <a:gd name="T18" fmla="*/ 1411 w 1419"/>
                <a:gd name="T19" fmla="*/ 1242 h 1255"/>
                <a:gd name="T20" fmla="*/ 1411 w 1419"/>
                <a:gd name="T21" fmla="*/ 1242 h 1255"/>
                <a:gd name="T22" fmla="*/ 1419 w 1419"/>
                <a:gd name="T23" fmla="*/ 1242 h 1255"/>
                <a:gd name="T24" fmla="*/ 1419 w 1419"/>
                <a:gd name="T25" fmla="*/ 1242 h 1255"/>
                <a:gd name="T26" fmla="*/ 1415 w 1419"/>
                <a:gd name="T27" fmla="*/ 1247 h 1255"/>
                <a:gd name="T28" fmla="*/ 1406 w 1419"/>
                <a:gd name="T29" fmla="*/ 1251 h 1255"/>
                <a:gd name="T30" fmla="*/ 1397 w 1419"/>
                <a:gd name="T31" fmla="*/ 1255 h 1255"/>
                <a:gd name="T32" fmla="*/ 1388 w 1419"/>
                <a:gd name="T33" fmla="*/ 1255 h 1255"/>
                <a:gd name="T34" fmla="*/ 35 w 1419"/>
                <a:gd name="T35" fmla="*/ 999 h 1255"/>
                <a:gd name="T36" fmla="*/ 35 w 1419"/>
                <a:gd name="T37" fmla="*/ 999 h 1255"/>
                <a:gd name="T38" fmla="*/ 22 w 1419"/>
                <a:gd name="T39" fmla="*/ 995 h 1255"/>
                <a:gd name="T40" fmla="*/ 9 w 1419"/>
                <a:gd name="T41" fmla="*/ 986 h 1255"/>
                <a:gd name="T42" fmla="*/ 4 w 1419"/>
                <a:gd name="T43" fmla="*/ 973 h 1255"/>
                <a:gd name="T44" fmla="*/ 0 w 1419"/>
                <a:gd name="T45" fmla="*/ 955 h 1255"/>
                <a:gd name="T46" fmla="*/ 62 w 1419"/>
                <a:gd name="T47" fmla="*/ 26 h 1255"/>
                <a:gd name="T48" fmla="*/ 62 w 1419"/>
                <a:gd name="T49" fmla="*/ 26 h 1255"/>
                <a:gd name="T50" fmla="*/ 62 w 1419"/>
                <a:gd name="T51" fmla="*/ 17 h 1255"/>
                <a:gd name="T52" fmla="*/ 71 w 1419"/>
                <a:gd name="T53" fmla="*/ 9 h 1255"/>
                <a:gd name="T54" fmla="*/ 79 w 1419"/>
                <a:gd name="T55" fmla="*/ 4 h 1255"/>
                <a:gd name="T56" fmla="*/ 88 w 1419"/>
                <a:gd name="T57" fmla="*/ 0 h 1255"/>
                <a:gd name="T58" fmla="*/ 88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05" name="Freeform 46"/>
            <p:cNvSpPr>
              <a:spLocks/>
            </p:cNvSpPr>
            <p:nvPr/>
          </p:nvSpPr>
          <p:spPr bwMode="auto">
            <a:xfrm>
              <a:off x="2561" y="1448"/>
              <a:ext cx="1380" cy="1255"/>
            </a:xfrm>
            <a:custGeom>
              <a:avLst/>
              <a:gdLst>
                <a:gd name="T0" fmla="*/ 1340 w 1380"/>
                <a:gd name="T1" fmla="*/ 1242 h 1255"/>
                <a:gd name="T2" fmla="*/ 1362 w 1380"/>
                <a:gd name="T3" fmla="*/ 323 h 1255"/>
                <a:gd name="T4" fmla="*/ 1362 w 1380"/>
                <a:gd name="T5" fmla="*/ 323 h 1255"/>
                <a:gd name="T6" fmla="*/ 1358 w 1380"/>
                <a:gd name="T7" fmla="*/ 305 h 1255"/>
                <a:gd name="T8" fmla="*/ 1353 w 1380"/>
                <a:gd name="T9" fmla="*/ 296 h 1255"/>
                <a:gd name="T10" fmla="*/ 1340 w 1380"/>
                <a:gd name="T11" fmla="*/ 287 h 1255"/>
                <a:gd name="T12" fmla="*/ 1327 w 1380"/>
                <a:gd name="T13" fmla="*/ 278 h 1255"/>
                <a:gd name="T14" fmla="*/ 13 w 1380"/>
                <a:gd name="T15" fmla="*/ 13 h 1255"/>
                <a:gd name="T16" fmla="*/ 13 w 1380"/>
                <a:gd name="T17" fmla="*/ 13 h 1255"/>
                <a:gd name="T18" fmla="*/ 0 w 1380"/>
                <a:gd name="T19" fmla="*/ 17 h 1255"/>
                <a:gd name="T20" fmla="*/ 0 w 1380"/>
                <a:gd name="T21" fmla="*/ 17 h 1255"/>
                <a:gd name="T22" fmla="*/ 5 w 1380"/>
                <a:gd name="T23" fmla="*/ 9 h 1255"/>
                <a:gd name="T24" fmla="*/ 13 w 1380"/>
                <a:gd name="T25" fmla="*/ 4 h 1255"/>
                <a:gd name="T26" fmla="*/ 22 w 1380"/>
                <a:gd name="T27" fmla="*/ 0 h 1255"/>
                <a:gd name="T28" fmla="*/ 36 w 1380"/>
                <a:gd name="T29" fmla="*/ 0 h 1255"/>
                <a:gd name="T30" fmla="*/ 1345 w 1380"/>
                <a:gd name="T31" fmla="*/ 265 h 1255"/>
                <a:gd name="T32" fmla="*/ 1345 w 1380"/>
                <a:gd name="T33" fmla="*/ 265 h 1255"/>
                <a:gd name="T34" fmla="*/ 1358 w 1380"/>
                <a:gd name="T35" fmla="*/ 274 h 1255"/>
                <a:gd name="T36" fmla="*/ 1371 w 1380"/>
                <a:gd name="T37" fmla="*/ 283 h 1255"/>
                <a:gd name="T38" fmla="*/ 1380 w 1380"/>
                <a:gd name="T39" fmla="*/ 292 h 1255"/>
                <a:gd name="T40" fmla="*/ 1380 w 1380"/>
                <a:gd name="T41" fmla="*/ 309 h 1255"/>
                <a:gd name="T42" fmla="*/ 1358 w 1380"/>
                <a:gd name="T43" fmla="*/ 1225 h 1255"/>
                <a:gd name="T44" fmla="*/ 1358 w 1380"/>
                <a:gd name="T45" fmla="*/ 1225 h 1255"/>
                <a:gd name="T46" fmla="*/ 1358 w 1380"/>
                <a:gd name="T47" fmla="*/ 1238 h 1255"/>
                <a:gd name="T48" fmla="*/ 1353 w 1380"/>
                <a:gd name="T49" fmla="*/ 1242 h 1255"/>
                <a:gd name="T50" fmla="*/ 1345 w 1380"/>
                <a:gd name="T51" fmla="*/ 1251 h 1255"/>
                <a:gd name="T52" fmla="*/ 1336 w 1380"/>
                <a:gd name="T53" fmla="*/ 1255 h 1255"/>
                <a:gd name="T54" fmla="*/ 1336 w 1380"/>
                <a:gd name="T55" fmla="*/ 1255 h 1255"/>
                <a:gd name="T56" fmla="*/ 1340 w 1380"/>
                <a:gd name="T57" fmla="*/ 1242 h 1255"/>
                <a:gd name="T58" fmla="*/ 1340 w 1380"/>
                <a:gd name="T59" fmla="*/ 1242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cxnSp>
        <p:nvCxnSpPr>
          <p:cNvPr id="16395" name="Straight Arrow Connector 4"/>
          <p:cNvCxnSpPr>
            <a:cxnSpLocks noChangeShapeType="1"/>
            <a:stCxn id="25" idx="3"/>
          </p:cNvCxnSpPr>
          <p:nvPr/>
        </p:nvCxnSpPr>
        <p:spPr bwMode="auto">
          <a:xfrm flipH="1" flipV="1">
            <a:off x="1808018" y="2930236"/>
            <a:ext cx="5715000" cy="1609441"/>
          </a:xfrm>
          <a:prstGeom prst="bentConnector3">
            <a:avLst>
              <a:gd name="adj1" fmla="val -9636"/>
            </a:avLst>
          </a:prstGeom>
          <a:noFill/>
          <a:ln w="28575" algn="ctr">
            <a:solidFill>
              <a:srgbClr val="C00000"/>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pic>
        <p:nvPicPr>
          <p:cNvPr id="22"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673688" y="914400"/>
            <a:ext cx="1216152" cy="121615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5" name="AutoShape 33"/>
          <p:cNvSpPr>
            <a:spLocks noChangeArrowheads="1"/>
          </p:cNvSpPr>
          <p:nvPr/>
        </p:nvSpPr>
        <p:spPr bwMode="auto">
          <a:xfrm>
            <a:off x="6047508" y="4373783"/>
            <a:ext cx="1475510" cy="331787"/>
          </a:xfrm>
          <a:prstGeom prst="roundRect">
            <a:avLst>
              <a:gd name="adj" fmla="val 16667"/>
            </a:avLst>
          </a:prstGeom>
          <a:noFill/>
          <a:ln w="28575" algn="ctr">
            <a:solidFill>
              <a:srgbClr val="C0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cxnSp>
        <p:nvCxnSpPr>
          <p:cNvPr id="27" name="Straight Arrow Connector 4"/>
          <p:cNvCxnSpPr>
            <a:cxnSpLocks noChangeShapeType="1"/>
            <a:stCxn id="16390" idx="2"/>
            <a:endCxn id="16387" idx="1"/>
          </p:cNvCxnSpPr>
          <p:nvPr/>
        </p:nvCxnSpPr>
        <p:spPr bwMode="auto">
          <a:xfrm rot="16200000" flipH="1">
            <a:off x="3861995" y="4442148"/>
            <a:ext cx="966552" cy="829822"/>
          </a:xfrm>
          <a:prstGeom prst="bentConnector2">
            <a:avLst/>
          </a:prstGeom>
          <a:noFill/>
          <a:ln w="28575" algn="ctr">
            <a:solidFill>
              <a:srgbClr val="C00000"/>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08211643"/>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not use </a:t>
            </a:r>
            <a:r>
              <a:rPr lang="en-US" dirty="0" smtClean="0"/>
              <a:t>browser popup windows?</a:t>
            </a:r>
            <a:endParaRPr lang="en-US" dirty="0"/>
          </a:p>
        </p:txBody>
      </p:sp>
      <p:sp>
        <p:nvSpPr>
          <p:cNvPr id="3" name="Content Placeholder 2"/>
          <p:cNvSpPr>
            <a:spLocks noGrp="1"/>
          </p:cNvSpPr>
          <p:nvPr>
            <p:ph idx="1"/>
          </p:nvPr>
        </p:nvSpPr>
        <p:spPr/>
        <p:txBody>
          <a:bodyPr/>
          <a:lstStyle/>
          <a:p>
            <a:r>
              <a:rPr lang="en-US" dirty="0" smtClean="0"/>
              <a:t>Many users configure their web browsers to block popups</a:t>
            </a:r>
          </a:p>
          <a:p>
            <a:pPr lvl="1"/>
            <a:r>
              <a:rPr lang="en-US" dirty="0" smtClean="0"/>
              <a:t>Even if website or URL is from trusted source</a:t>
            </a:r>
          </a:p>
          <a:p>
            <a:r>
              <a:rPr lang="en-US" dirty="0" smtClean="0"/>
              <a:t>Passing </a:t>
            </a:r>
            <a:r>
              <a:rPr lang="en-US" dirty="0"/>
              <a:t>context and objects between </a:t>
            </a:r>
            <a:r>
              <a:rPr lang="en-US" dirty="0" smtClean="0"/>
              <a:t>browser windows can cause synchronization problems</a:t>
            </a:r>
          </a:p>
          <a:p>
            <a:pPr lvl="1"/>
            <a:r>
              <a:rPr lang="en-US" dirty="0" smtClean="0"/>
              <a:t>Multiple popups open for same view</a:t>
            </a:r>
          </a:p>
          <a:p>
            <a:pPr lvl="1"/>
            <a:r>
              <a:rPr lang="en-US" dirty="0"/>
              <a:t>Popup window is left open while parent (main) window is closed</a:t>
            </a:r>
          </a:p>
          <a:p>
            <a:r>
              <a:rPr lang="en-US" dirty="0" smtClean="0"/>
              <a:t>Guidewire </a:t>
            </a:r>
            <a:r>
              <a:rPr lang="en-US" dirty="0"/>
              <a:t>popups </a:t>
            </a:r>
            <a:endParaRPr lang="en-US" dirty="0" smtClean="0"/>
          </a:p>
          <a:p>
            <a:pPr lvl="1"/>
            <a:r>
              <a:rPr lang="en-US" dirty="0" smtClean="0"/>
              <a:t>Provide </a:t>
            </a:r>
            <a:r>
              <a:rPr lang="en-US" dirty="0"/>
              <a:t>almost all the functionality of true </a:t>
            </a:r>
            <a:r>
              <a:rPr lang="en-US" dirty="0" smtClean="0"/>
              <a:t>popup windows</a:t>
            </a:r>
          </a:p>
          <a:p>
            <a:pPr lvl="1"/>
            <a:r>
              <a:rPr lang="en-US" dirty="0" smtClean="0"/>
              <a:t>Avoid blocking issues and synchronization problems</a:t>
            </a:r>
            <a:endParaRPr lang="en-US" dirty="0"/>
          </a:p>
          <a:p>
            <a:endParaRPr lang="en-US" dirty="0"/>
          </a:p>
        </p:txBody>
      </p:sp>
    </p:spTree>
    <p:extLst>
      <p:ext uri="{BB962C8B-B14F-4D97-AF65-F5344CB8AC3E}">
        <p14:creationId xmlns:p14="http://schemas.microsoft.com/office/powerpoint/2010/main" val="554215350"/>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8" name="Group 223"/>
          <p:cNvGrpSpPr>
            <a:grpSpLocks/>
          </p:cNvGrpSpPr>
          <p:nvPr/>
        </p:nvGrpSpPr>
        <p:grpSpPr bwMode="auto">
          <a:xfrm>
            <a:off x="3603222" y="2673340"/>
            <a:ext cx="1215169" cy="1120869"/>
            <a:chOff x="2307" y="1036"/>
            <a:chExt cx="1397" cy="1290"/>
          </a:xfrm>
          <a:effectLst>
            <a:outerShdw blurRad="50800" dist="38100" dir="2700000" algn="tl" rotWithShape="0">
              <a:prstClr val="black">
                <a:alpha val="40000"/>
              </a:prstClr>
            </a:outerShdw>
          </a:effectLst>
        </p:grpSpPr>
        <p:sp>
          <p:nvSpPr>
            <p:cNvPr id="69" name="Freeform 224"/>
            <p:cNvSpPr>
              <a:spLocks/>
            </p:cNvSpPr>
            <p:nvPr/>
          </p:nvSpPr>
          <p:spPr bwMode="auto">
            <a:xfrm>
              <a:off x="2431" y="1036"/>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0" name="Rectangle 225"/>
            <p:cNvSpPr>
              <a:spLocks noChangeArrowheads="1"/>
            </p:cNvSpPr>
            <p:nvPr/>
          </p:nvSpPr>
          <p:spPr bwMode="auto">
            <a:xfrm>
              <a:off x="2439" y="110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1" name="Freeform 226"/>
            <p:cNvSpPr>
              <a:spLocks/>
            </p:cNvSpPr>
            <p:nvPr/>
          </p:nvSpPr>
          <p:spPr bwMode="auto">
            <a:xfrm>
              <a:off x="2307" y="1073"/>
              <a:ext cx="1363" cy="1253"/>
            </a:xfrm>
            <a:custGeom>
              <a:avLst/>
              <a:gdLst>
                <a:gd name="T0" fmla="*/ 0 w 1601"/>
                <a:gd name="T1" fmla="*/ 504 h 1472"/>
                <a:gd name="T2" fmla="*/ 0 w 1601"/>
                <a:gd name="T3" fmla="*/ 504 h 1472"/>
                <a:gd name="T4" fmla="*/ 0 w 1601"/>
                <a:gd name="T5" fmla="*/ 512 h 1472"/>
                <a:gd name="T6" fmla="*/ 3 w 1601"/>
                <a:gd name="T7" fmla="*/ 521 h 1472"/>
                <a:gd name="T8" fmla="*/ 6 w 1601"/>
                <a:gd name="T9" fmla="*/ 529 h 1472"/>
                <a:gd name="T10" fmla="*/ 8 w 1601"/>
                <a:gd name="T11" fmla="*/ 531 h 1472"/>
                <a:gd name="T12" fmla="*/ 12 w 1601"/>
                <a:gd name="T13" fmla="*/ 534 h 1472"/>
                <a:gd name="T14" fmla="*/ 680 w 1601"/>
                <a:gd name="T15" fmla="*/ 658 h 1472"/>
                <a:gd name="T16" fmla="*/ 680 w 1601"/>
                <a:gd name="T17" fmla="*/ 658 h 1472"/>
                <a:gd name="T18" fmla="*/ 687 w 1601"/>
                <a:gd name="T19" fmla="*/ 658 h 1472"/>
                <a:gd name="T20" fmla="*/ 696 w 1601"/>
                <a:gd name="T21" fmla="*/ 655 h 1472"/>
                <a:gd name="T22" fmla="*/ 712 w 1601"/>
                <a:gd name="T23" fmla="*/ 646 h 1472"/>
                <a:gd name="T24" fmla="*/ 712 w 1601"/>
                <a:gd name="T25" fmla="*/ 646 h 1472"/>
                <a:gd name="T26" fmla="*/ 712 w 1601"/>
                <a:gd name="T27" fmla="*/ 644 h 1472"/>
                <a:gd name="T28" fmla="*/ 710 w 1601"/>
                <a:gd name="T29" fmla="*/ 642 h 1472"/>
                <a:gd name="T30" fmla="*/ 706 w 1601"/>
                <a:gd name="T31" fmla="*/ 640 h 1472"/>
                <a:gd name="T32" fmla="*/ 704 w 1601"/>
                <a:gd name="T33" fmla="*/ 636 h 1472"/>
                <a:gd name="T34" fmla="*/ 716 w 1601"/>
                <a:gd name="T35" fmla="*/ 154 h 1472"/>
                <a:gd name="T36" fmla="*/ 716 w 1601"/>
                <a:gd name="T37" fmla="*/ 154 h 1472"/>
                <a:gd name="T38" fmla="*/ 714 w 1601"/>
                <a:gd name="T39" fmla="*/ 146 h 1472"/>
                <a:gd name="T40" fmla="*/ 710 w 1601"/>
                <a:gd name="T41" fmla="*/ 140 h 1472"/>
                <a:gd name="T42" fmla="*/ 704 w 1601"/>
                <a:gd name="T43" fmla="*/ 136 h 1472"/>
                <a:gd name="T44" fmla="*/ 698 w 1601"/>
                <a:gd name="T45" fmla="*/ 133 h 1472"/>
                <a:gd name="T46" fmla="*/ 67 w 1601"/>
                <a:gd name="T47" fmla="*/ 0 h 1472"/>
                <a:gd name="T48" fmla="*/ 48 w 1601"/>
                <a:gd name="T49" fmla="*/ 3 h 1472"/>
                <a:gd name="T50" fmla="*/ 48 w 1601"/>
                <a:gd name="T51" fmla="*/ 3 h 1472"/>
                <a:gd name="T52" fmla="*/ 42 w 1601"/>
                <a:gd name="T53" fmla="*/ 4 h 1472"/>
                <a:gd name="T54" fmla="*/ 36 w 1601"/>
                <a:gd name="T55" fmla="*/ 6 h 1472"/>
                <a:gd name="T56" fmla="*/ 33 w 1601"/>
                <a:gd name="T57" fmla="*/ 12 h 1472"/>
                <a:gd name="T58" fmla="*/ 31 w 1601"/>
                <a:gd name="T59" fmla="*/ 18 h 1472"/>
                <a:gd name="T60" fmla="*/ 0 w 1601"/>
                <a:gd name="T61" fmla="*/ 504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 name="Freeform 227"/>
            <p:cNvSpPr>
              <a:spLocks/>
            </p:cNvSpPr>
            <p:nvPr/>
          </p:nvSpPr>
          <p:spPr bwMode="auto">
            <a:xfrm>
              <a:off x="2344" y="1073"/>
              <a:ext cx="1360" cy="1231"/>
            </a:xfrm>
            <a:custGeom>
              <a:avLst/>
              <a:gdLst>
                <a:gd name="T0" fmla="*/ 0 w 1597"/>
                <a:gd name="T1" fmla="*/ 498 h 1446"/>
                <a:gd name="T2" fmla="*/ 0 w 1597"/>
                <a:gd name="T3" fmla="*/ 498 h 1446"/>
                <a:gd name="T4" fmla="*/ 3 w 1597"/>
                <a:gd name="T5" fmla="*/ 507 h 1446"/>
                <a:gd name="T6" fmla="*/ 4 w 1597"/>
                <a:gd name="T7" fmla="*/ 514 h 1446"/>
                <a:gd name="T8" fmla="*/ 10 w 1597"/>
                <a:gd name="T9" fmla="*/ 518 h 1446"/>
                <a:gd name="T10" fmla="*/ 18 w 1597"/>
                <a:gd name="T11" fmla="*/ 521 h 1446"/>
                <a:gd name="T12" fmla="*/ 687 w 1597"/>
                <a:gd name="T13" fmla="*/ 646 h 1446"/>
                <a:gd name="T14" fmla="*/ 687 w 1597"/>
                <a:gd name="T15" fmla="*/ 646 h 1446"/>
                <a:gd name="T16" fmla="*/ 692 w 1597"/>
                <a:gd name="T17" fmla="*/ 646 h 1446"/>
                <a:gd name="T18" fmla="*/ 699 w 1597"/>
                <a:gd name="T19" fmla="*/ 645 h 1446"/>
                <a:gd name="T20" fmla="*/ 703 w 1597"/>
                <a:gd name="T21" fmla="*/ 638 h 1446"/>
                <a:gd name="T22" fmla="*/ 706 w 1597"/>
                <a:gd name="T23" fmla="*/ 633 h 1446"/>
                <a:gd name="T24" fmla="*/ 715 w 1597"/>
                <a:gd name="T25" fmla="*/ 150 h 1446"/>
                <a:gd name="T26" fmla="*/ 715 w 1597"/>
                <a:gd name="T27" fmla="*/ 150 h 1446"/>
                <a:gd name="T28" fmla="*/ 715 w 1597"/>
                <a:gd name="T29" fmla="*/ 143 h 1446"/>
                <a:gd name="T30" fmla="*/ 711 w 1597"/>
                <a:gd name="T31" fmla="*/ 136 h 1446"/>
                <a:gd name="T32" fmla="*/ 706 w 1597"/>
                <a:gd name="T33" fmla="*/ 133 h 1446"/>
                <a:gd name="T34" fmla="*/ 697 w 1597"/>
                <a:gd name="T35" fmla="*/ 129 h 1446"/>
                <a:gd name="T36" fmla="*/ 51 w 1597"/>
                <a:gd name="T37" fmla="*/ 0 h 1446"/>
                <a:gd name="T38" fmla="*/ 51 w 1597"/>
                <a:gd name="T39" fmla="*/ 0 h 1446"/>
                <a:gd name="T40" fmla="*/ 43 w 1597"/>
                <a:gd name="T41" fmla="*/ 0 h 1446"/>
                <a:gd name="T42" fmla="*/ 37 w 1597"/>
                <a:gd name="T43" fmla="*/ 3 h 1446"/>
                <a:gd name="T44" fmla="*/ 34 w 1597"/>
                <a:gd name="T45" fmla="*/ 6 h 1446"/>
                <a:gd name="T46" fmla="*/ 32 w 1597"/>
                <a:gd name="T47" fmla="*/ 14 h 1446"/>
                <a:gd name="T48" fmla="*/ 0 w 1597"/>
                <a:gd name="T49" fmla="*/ 498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3" name="Freeform 228"/>
            <p:cNvSpPr>
              <a:spLocks/>
            </p:cNvSpPr>
            <p:nvPr/>
          </p:nvSpPr>
          <p:spPr bwMode="auto">
            <a:xfrm>
              <a:off x="2413" y="1073"/>
              <a:ext cx="1291" cy="1231"/>
            </a:xfrm>
            <a:custGeom>
              <a:avLst/>
              <a:gdLst>
                <a:gd name="T0" fmla="*/ 664 w 1517"/>
                <a:gd name="T1" fmla="*/ 637 h 1446"/>
                <a:gd name="T2" fmla="*/ 673 w 1517"/>
                <a:gd name="T3" fmla="*/ 154 h 1446"/>
                <a:gd name="T4" fmla="*/ 673 w 1517"/>
                <a:gd name="T5" fmla="*/ 154 h 1446"/>
                <a:gd name="T6" fmla="*/ 673 w 1517"/>
                <a:gd name="T7" fmla="*/ 146 h 1446"/>
                <a:gd name="T8" fmla="*/ 669 w 1517"/>
                <a:gd name="T9" fmla="*/ 140 h 1446"/>
                <a:gd name="T10" fmla="*/ 664 w 1517"/>
                <a:gd name="T11" fmla="*/ 135 h 1446"/>
                <a:gd name="T12" fmla="*/ 655 w 1517"/>
                <a:gd name="T13" fmla="*/ 133 h 1446"/>
                <a:gd name="T14" fmla="*/ 12 w 1517"/>
                <a:gd name="T15" fmla="*/ 3 h 1446"/>
                <a:gd name="T16" fmla="*/ 12 w 1517"/>
                <a:gd name="T17" fmla="*/ 3 h 1446"/>
                <a:gd name="T18" fmla="*/ 6 w 1517"/>
                <a:gd name="T19" fmla="*/ 3 h 1446"/>
                <a:gd name="T20" fmla="*/ 0 w 1517"/>
                <a:gd name="T21" fmla="*/ 4 h 1446"/>
                <a:gd name="T22" fmla="*/ 0 w 1517"/>
                <a:gd name="T23" fmla="*/ 4 h 1446"/>
                <a:gd name="T24" fmla="*/ 8 w 1517"/>
                <a:gd name="T25" fmla="*/ 0 h 1446"/>
                <a:gd name="T26" fmla="*/ 16 w 1517"/>
                <a:gd name="T27" fmla="*/ 0 h 1446"/>
                <a:gd name="T28" fmla="*/ 660 w 1517"/>
                <a:gd name="T29" fmla="*/ 129 h 1446"/>
                <a:gd name="T30" fmla="*/ 660 w 1517"/>
                <a:gd name="T31" fmla="*/ 129 h 1446"/>
                <a:gd name="T32" fmla="*/ 667 w 1517"/>
                <a:gd name="T33" fmla="*/ 133 h 1446"/>
                <a:gd name="T34" fmla="*/ 673 w 1517"/>
                <a:gd name="T35" fmla="*/ 136 h 1446"/>
                <a:gd name="T36" fmla="*/ 677 w 1517"/>
                <a:gd name="T37" fmla="*/ 143 h 1446"/>
                <a:gd name="T38" fmla="*/ 677 w 1517"/>
                <a:gd name="T39" fmla="*/ 150 h 1446"/>
                <a:gd name="T40" fmla="*/ 667 w 1517"/>
                <a:gd name="T41" fmla="*/ 633 h 1446"/>
                <a:gd name="T42" fmla="*/ 667 w 1517"/>
                <a:gd name="T43" fmla="*/ 633 h 1446"/>
                <a:gd name="T44" fmla="*/ 665 w 1517"/>
                <a:gd name="T45" fmla="*/ 641 h 1446"/>
                <a:gd name="T46" fmla="*/ 660 w 1517"/>
                <a:gd name="T47" fmla="*/ 646 h 1446"/>
                <a:gd name="T48" fmla="*/ 660 w 1517"/>
                <a:gd name="T49" fmla="*/ 646 h 1446"/>
                <a:gd name="T50" fmla="*/ 664 w 1517"/>
                <a:gd name="T51" fmla="*/ 641 h 1446"/>
                <a:gd name="T52" fmla="*/ 664 w 1517"/>
                <a:gd name="T53" fmla="*/ 637 h 1446"/>
                <a:gd name="T54" fmla="*/ 664 w 1517"/>
                <a:gd name="T55" fmla="*/ 637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4" name="Freeform 229"/>
            <p:cNvSpPr>
              <a:spLocks/>
            </p:cNvSpPr>
            <p:nvPr/>
          </p:nvSpPr>
          <p:spPr bwMode="auto">
            <a:xfrm>
              <a:off x="2413" y="1134"/>
              <a:ext cx="1231" cy="1068"/>
            </a:xfrm>
            <a:custGeom>
              <a:avLst/>
              <a:gdLst>
                <a:gd name="T0" fmla="*/ 0 w 1446"/>
                <a:gd name="T1" fmla="*/ 426 h 1255"/>
                <a:gd name="T2" fmla="*/ 0 w 1446"/>
                <a:gd name="T3" fmla="*/ 426 h 1255"/>
                <a:gd name="T4" fmla="*/ 3 w 1446"/>
                <a:gd name="T5" fmla="*/ 435 h 1255"/>
                <a:gd name="T6" fmla="*/ 4 w 1446"/>
                <a:gd name="T7" fmla="*/ 440 h 1255"/>
                <a:gd name="T8" fmla="*/ 10 w 1446"/>
                <a:gd name="T9" fmla="*/ 445 h 1255"/>
                <a:gd name="T10" fmla="*/ 16 w 1446"/>
                <a:gd name="T11" fmla="*/ 445 h 1255"/>
                <a:gd name="T12" fmla="*/ 621 w 1446"/>
                <a:gd name="T13" fmla="*/ 561 h 1255"/>
                <a:gd name="T14" fmla="*/ 621 w 1446"/>
                <a:gd name="T15" fmla="*/ 561 h 1255"/>
                <a:gd name="T16" fmla="*/ 627 w 1446"/>
                <a:gd name="T17" fmla="*/ 561 h 1255"/>
                <a:gd name="T18" fmla="*/ 633 w 1446"/>
                <a:gd name="T19" fmla="*/ 558 h 1255"/>
                <a:gd name="T20" fmla="*/ 637 w 1446"/>
                <a:gd name="T21" fmla="*/ 552 h 1255"/>
                <a:gd name="T22" fmla="*/ 637 w 1446"/>
                <a:gd name="T23" fmla="*/ 547 h 1255"/>
                <a:gd name="T24" fmla="*/ 646 w 1446"/>
                <a:gd name="T25" fmla="*/ 139 h 1255"/>
                <a:gd name="T26" fmla="*/ 646 w 1446"/>
                <a:gd name="T27" fmla="*/ 139 h 1255"/>
                <a:gd name="T28" fmla="*/ 646 w 1446"/>
                <a:gd name="T29" fmla="*/ 130 h 1255"/>
                <a:gd name="T30" fmla="*/ 642 w 1446"/>
                <a:gd name="T31" fmla="*/ 126 h 1255"/>
                <a:gd name="T32" fmla="*/ 637 w 1446"/>
                <a:gd name="T33" fmla="*/ 122 h 1255"/>
                <a:gd name="T34" fmla="*/ 631 w 1446"/>
                <a:gd name="T35" fmla="*/ 118 h 1255"/>
                <a:gd name="T36" fmla="*/ 46 w 1446"/>
                <a:gd name="T37" fmla="*/ 0 h 1255"/>
                <a:gd name="T38" fmla="*/ 46 w 1446"/>
                <a:gd name="T39" fmla="*/ 0 h 1255"/>
                <a:gd name="T40" fmla="*/ 37 w 1446"/>
                <a:gd name="T41" fmla="*/ 0 h 1255"/>
                <a:gd name="T42" fmla="*/ 31 w 1446"/>
                <a:gd name="T43" fmla="*/ 4 h 1255"/>
                <a:gd name="T44" fmla="*/ 27 w 1446"/>
                <a:gd name="T45" fmla="*/ 8 h 1255"/>
                <a:gd name="T46" fmla="*/ 27 w 1446"/>
                <a:gd name="T47" fmla="*/ 12 h 1255"/>
                <a:gd name="T48" fmla="*/ 0 w 1446"/>
                <a:gd name="T49" fmla="*/ 426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5" name="Freeform 230"/>
            <p:cNvSpPr>
              <a:spLocks/>
            </p:cNvSpPr>
            <p:nvPr/>
          </p:nvSpPr>
          <p:spPr bwMode="auto">
            <a:xfrm>
              <a:off x="2431" y="1330"/>
              <a:ext cx="1213" cy="718"/>
            </a:xfrm>
            <a:custGeom>
              <a:avLst/>
              <a:gdLst>
                <a:gd name="T0" fmla="*/ 639 w 1424"/>
                <a:gd name="T1" fmla="*/ 65 h 844"/>
                <a:gd name="T2" fmla="*/ 639 w 1424"/>
                <a:gd name="T3" fmla="*/ 35 h 844"/>
                <a:gd name="T4" fmla="*/ 639 w 1424"/>
                <a:gd name="T5" fmla="*/ 35 h 844"/>
                <a:gd name="T6" fmla="*/ 639 w 1424"/>
                <a:gd name="T7" fmla="*/ 27 h 844"/>
                <a:gd name="T8" fmla="*/ 634 w 1424"/>
                <a:gd name="T9" fmla="*/ 23 h 844"/>
                <a:gd name="T10" fmla="*/ 629 w 1424"/>
                <a:gd name="T11" fmla="*/ 19 h 844"/>
                <a:gd name="T12" fmla="*/ 624 w 1424"/>
                <a:gd name="T13" fmla="*/ 16 h 844"/>
                <a:gd name="T14" fmla="*/ 545 w 1424"/>
                <a:gd name="T15" fmla="*/ 0 h 844"/>
                <a:gd name="T16" fmla="*/ 545 w 1424"/>
                <a:gd name="T17" fmla="*/ 0 h 844"/>
                <a:gd name="T18" fmla="*/ 474 w 1424"/>
                <a:gd name="T19" fmla="*/ 37 h 844"/>
                <a:gd name="T20" fmla="*/ 407 w 1424"/>
                <a:gd name="T21" fmla="*/ 76 h 844"/>
                <a:gd name="T22" fmla="*/ 340 w 1424"/>
                <a:gd name="T23" fmla="*/ 117 h 844"/>
                <a:gd name="T24" fmla="*/ 272 w 1424"/>
                <a:gd name="T25" fmla="*/ 159 h 844"/>
                <a:gd name="T26" fmla="*/ 136 w 1424"/>
                <a:gd name="T27" fmla="*/ 248 h 844"/>
                <a:gd name="T28" fmla="*/ 0 w 1424"/>
                <a:gd name="T29" fmla="*/ 341 h 844"/>
                <a:gd name="T30" fmla="*/ 0 w 1424"/>
                <a:gd name="T31" fmla="*/ 341 h 844"/>
                <a:gd name="T32" fmla="*/ 6 w 1424"/>
                <a:gd name="T33" fmla="*/ 342 h 844"/>
                <a:gd name="T34" fmla="*/ 190 w 1424"/>
                <a:gd name="T35" fmla="*/ 376 h 844"/>
                <a:gd name="T36" fmla="*/ 190 w 1424"/>
                <a:gd name="T37" fmla="*/ 376 h 844"/>
                <a:gd name="T38" fmla="*/ 269 w 1424"/>
                <a:gd name="T39" fmla="*/ 321 h 844"/>
                <a:gd name="T40" fmla="*/ 349 w 1424"/>
                <a:gd name="T41" fmla="*/ 262 h 844"/>
                <a:gd name="T42" fmla="*/ 349 w 1424"/>
                <a:gd name="T43" fmla="*/ 262 h 844"/>
                <a:gd name="T44" fmla="*/ 421 w 1424"/>
                <a:gd name="T45" fmla="*/ 207 h 844"/>
                <a:gd name="T46" fmla="*/ 492 w 1424"/>
                <a:gd name="T47" fmla="*/ 157 h 844"/>
                <a:gd name="T48" fmla="*/ 566 w 1424"/>
                <a:gd name="T49" fmla="*/ 110 h 844"/>
                <a:gd name="T50" fmla="*/ 639 w 1424"/>
                <a:gd name="T51" fmla="*/ 65 h 844"/>
                <a:gd name="T52" fmla="*/ 639 w 1424"/>
                <a:gd name="T53" fmla="*/ 65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6" name="Freeform 231"/>
            <p:cNvSpPr>
              <a:spLocks/>
            </p:cNvSpPr>
            <p:nvPr/>
          </p:nvSpPr>
          <p:spPr bwMode="auto">
            <a:xfrm>
              <a:off x="3112" y="1785"/>
              <a:ext cx="524" cy="357"/>
            </a:xfrm>
            <a:custGeom>
              <a:avLst/>
              <a:gdLst>
                <a:gd name="T0" fmla="*/ 274 w 615"/>
                <a:gd name="T1" fmla="*/ 60 h 420"/>
                <a:gd name="T2" fmla="*/ 276 w 615"/>
                <a:gd name="T3" fmla="*/ 0 h 420"/>
                <a:gd name="T4" fmla="*/ 276 w 615"/>
                <a:gd name="T5" fmla="*/ 0 h 420"/>
                <a:gd name="T6" fmla="*/ 207 w 615"/>
                <a:gd name="T7" fmla="*/ 39 h 420"/>
                <a:gd name="T8" fmla="*/ 137 w 615"/>
                <a:gd name="T9" fmla="*/ 80 h 420"/>
                <a:gd name="T10" fmla="*/ 68 w 615"/>
                <a:gd name="T11" fmla="*/ 123 h 420"/>
                <a:gd name="T12" fmla="*/ 0 w 615"/>
                <a:gd name="T13" fmla="*/ 170 h 420"/>
                <a:gd name="T14" fmla="*/ 94 w 615"/>
                <a:gd name="T15" fmla="*/ 186 h 420"/>
                <a:gd name="T16" fmla="*/ 94 w 615"/>
                <a:gd name="T17" fmla="*/ 186 h 420"/>
                <a:gd name="T18" fmla="*/ 185 w 615"/>
                <a:gd name="T19" fmla="*/ 122 h 420"/>
                <a:gd name="T20" fmla="*/ 185 w 615"/>
                <a:gd name="T21" fmla="*/ 122 h 420"/>
                <a:gd name="T22" fmla="*/ 230 w 615"/>
                <a:gd name="T23" fmla="*/ 90 h 420"/>
                <a:gd name="T24" fmla="*/ 274 w 615"/>
                <a:gd name="T25" fmla="*/ 60 h 420"/>
                <a:gd name="T26" fmla="*/ 274 w 615"/>
                <a:gd name="T27" fmla="*/ 60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7" name="Freeform 232"/>
            <p:cNvSpPr>
              <a:spLocks/>
            </p:cNvSpPr>
            <p:nvPr/>
          </p:nvSpPr>
          <p:spPr bwMode="auto">
            <a:xfrm>
              <a:off x="2413" y="1134"/>
              <a:ext cx="1208" cy="1068"/>
            </a:xfrm>
            <a:custGeom>
              <a:avLst/>
              <a:gdLst>
                <a:gd name="T0" fmla="*/ 39 w 1419"/>
                <a:gd name="T1" fmla="*/ 0 h 1255"/>
                <a:gd name="T2" fmla="*/ 39 w 1419"/>
                <a:gd name="T3" fmla="*/ 0 h 1255"/>
                <a:gd name="T4" fmla="*/ 37 w 1419"/>
                <a:gd name="T5" fmla="*/ 8 h 1255"/>
                <a:gd name="T6" fmla="*/ 10 w 1419"/>
                <a:gd name="T7" fmla="*/ 420 h 1255"/>
                <a:gd name="T8" fmla="*/ 10 w 1419"/>
                <a:gd name="T9" fmla="*/ 420 h 1255"/>
                <a:gd name="T10" fmla="*/ 12 w 1419"/>
                <a:gd name="T11" fmla="*/ 428 h 1255"/>
                <a:gd name="T12" fmla="*/ 16 w 1419"/>
                <a:gd name="T13" fmla="*/ 435 h 1255"/>
                <a:gd name="T14" fmla="*/ 19 w 1419"/>
                <a:gd name="T15" fmla="*/ 438 h 1255"/>
                <a:gd name="T16" fmla="*/ 27 w 1419"/>
                <a:gd name="T17" fmla="*/ 440 h 1255"/>
                <a:gd name="T18" fmla="*/ 631 w 1419"/>
                <a:gd name="T19" fmla="*/ 555 h 1255"/>
                <a:gd name="T20" fmla="*/ 631 w 1419"/>
                <a:gd name="T21" fmla="*/ 555 h 1255"/>
                <a:gd name="T22" fmla="*/ 634 w 1419"/>
                <a:gd name="T23" fmla="*/ 555 h 1255"/>
                <a:gd name="T24" fmla="*/ 634 w 1419"/>
                <a:gd name="T25" fmla="*/ 555 h 1255"/>
                <a:gd name="T26" fmla="*/ 633 w 1419"/>
                <a:gd name="T27" fmla="*/ 557 h 1255"/>
                <a:gd name="T28" fmla="*/ 628 w 1419"/>
                <a:gd name="T29" fmla="*/ 558 h 1255"/>
                <a:gd name="T30" fmla="*/ 625 w 1419"/>
                <a:gd name="T31" fmla="*/ 561 h 1255"/>
                <a:gd name="T32" fmla="*/ 621 w 1419"/>
                <a:gd name="T33" fmla="*/ 561 h 1255"/>
                <a:gd name="T34" fmla="*/ 16 w 1419"/>
                <a:gd name="T35" fmla="*/ 445 h 1255"/>
                <a:gd name="T36" fmla="*/ 16 w 1419"/>
                <a:gd name="T37" fmla="*/ 445 h 1255"/>
                <a:gd name="T38" fmla="*/ 10 w 1419"/>
                <a:gd name="T39" fmla="*/ 445 h 1255"/>
                <a:gd name="T40" fmla="*/ 4 w 1419"/>
                <a:gd name="T41" fmla="*/ 440 h 1255"/>
                <a:gd name="T42" fmla="*/ 3 w 1419"/>
                <a:gd name="T43" fmla="*/ 435 h 1255"/>
                <a:gd name="T44" fmla="*/ 0 w 1419"/>
                <a:gd name="T45" fmla="*/ 426 h 1255"/>
                <a:gd name="T46" fmla="*/ 27 w 1419"/>
                <a:gd name="T47" fmla="*/ 12 h 1255"/>
                <a:gd name="T48" fmla="*/ 27 w 1419"/>
                <a:gd name="T49" fmla="*/ 12 h 1255"/>
                <a:gd name="T50" fmla="*/ 27 w 1419"/>
                <a:gd name="T51" fmla="*/ 8 h 1255"/>
                <a:gd name="T52" fmla="*/ 31 w 1419"/>
                <a:gd name="T53" fmla="*/ 4 h 1255"/>
                <a:gd name="T54" fmla="*/ 36 w 1419"/>
                <a:gd name="T55" fmla="*/ 3 h 1255"/>
                <a:gd name="T56" fmla="*/ 39 w 1419"/>
                <a:gd name="T57" fmla="*/ 0 h 1255"/>
                <a:gd name="T58" fmla="*/ 39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8" name="Freeform 233"/>
            <p:cNvSpPr>
              <a:spLocks/>
            </p:cNvSpPr>
            <p:nvPr/>
          </p:nvSpPr>
          <p:spPr bwMode="auto">
            <a:xfrm>
              <a:off x="2469" y="1134"/>
              <a:ext cx="1175" cy="1068"/>
            </a:xfrm>
            <a:custGeom>
              <a:avLst/>
              <a:gdLst>
                <a:gd name="T0" fmla="*/ 600 w 1380"/>
                <a:gd name="T1" fmla="*/ 555 h 1255"/>
                <a:gd name="T2" fmla="*/ 610 w 1380"/>
                <a:gd name="T3" fmla="*/ 144 h 1255"/>
                <a:gd name="T4" fmla="*/ 610 w 1380"/>
                <a:gd name="T5" fmla="*/ 144 h 1255"/>
                <a:gd name="T6" fmla="*/ 608 w 1380"/>
                <a:gd name="T7" fmla="*/ 136 h 1255"/>
                <a:gd name="T8" fmla="*/ 605 w 1380"/>
                <a:gd name="T9" fmla="*/ 132 h 1255"/>
                <a:gd name="T10" fmla="*/ 600 w 1380"/>
                <a:gd name="T11" fmla="*/ 129 h 1255"/>
                <a:gd name="T12" fmla="*/ 593 w 1380"/>
                <a:gd name="T13" fmla="*/ 124 h 1255"/>
                <a:gd name="T14" fmla="*/ 6 w 1380"/>
                <a:gd name="T15" fmla="*/ 6 h 1255"/>
                <a:gd name="T16" fmla="*/ 6 w 1380"/>
                <a:gd name="T17" fmla="*/ 6 h 1255"/>
                <a:gd name="T18" fmla="*/ 0 w 1380"/>
                <a:gd name="T19" fmla="*/ 8 h 1255"/>
                <a:gd name="T20" fmla="*/ 0 w 1380"/>
                <a:gd name="T21" fmla="*/ 8 h 1255"/>
                <a:gd name="T22" fmla="*/ 3 w 1380"/>
                <a:gd name="T23" fmla="*/ 4 h 1255"/>
                <a:gd name="T24" fmla="*/ 6 w 1380"/>
                <a:gd name="T25" fmla="*/ 3 h 1255"/>
                <a:gd name="T26" fmla="*/ 10 w 1380"/>
                <a:gd name="T27" fmla="*/ 0 h 1255"/>
                <a:gd name="T28" fmla="*/ 16 w 1380"/>
                <a:gd name="T29" fmla="*/ 0 h 1255"/>
                <a:gd name="T30" fmla="*/ 602 w 1380"/>
                <a:gd name="T31" fmla="*/ 118 h 1255"/>
                <a:gd name="T32" fmla="*/ 602 w 1380"/>
                <a:gd name="T33" fmla="*/ 118 h 1255"/>
                <a:gd name="T34" fmla="*/ 608 w 1380"/>
                <a:gd name="T35" fmla="*/ 122 h 1255"/>
                <a:gd name="T36" fmla="*/ 613 w 1380"/>
                <a:gd name="T37" fmla="*/ 126 h 1255"/>
                <a:gd name="T38" fmla="*/ 617 w 1380"/>
                <a:gd name="T39" fmla="*/ 130 h 1255"/>
                <a:gd name="T40" fmla="*/ 617 w 1380"/>
                <a:gd name="T41" fmla="*/ 139 h 1255"/>
                <a:gd name="T42" fmla="*/ 608 w 1380"/>
                <a:gd name="T43" fmla="*/ 547 h 1255"/>
                <a:gd name="T44" fmla="*/ 608 w 1380"/>
                <a:gd name="T45" fmla="*/ 547 h 1255"/>
                <a:gd name="T46" fmla="*/ 608 w 1380"/>
                <a:gd name="T47" fmla="*/ 552 h 1255"/>
                <a:gd name="T48" fmla="*/ 605 w 1380"/>
                <a:gd name="T49" fmla="*/ 555 h 1255"/>
                <a:gd name="T50" fmla="*/ 602 w 1380"/>
                <a:gd name="T51" fmla="*/ 558 h 1255"/>
                <a:gd name="T52" fmla="*/ 598 w 1380"/>
                <a:gd name="T53" fmla="*/ 561 h 1255"/>
                <a:gd name="T54" fmla="*/ 598 w 1380"/>
                <a:gd name="T55" fmla="*/ 561 h 1255"/>
                <a:gd name="T56" fmla="*/ 600 w 1380"/>
                <a:gd name="T57" fmla="*/ 555 h 1255"/>
                <a:gd name="T58" fmla="*/ 600 w 1380"/>
                <a:gd name="T59" fmla="*/ 555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pic>
        <p:nvPicPr>
          <p:cNvPr id="63" name="icon Objec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41015" y="3118793"/>
            <a:ext cx="719170" cy="829498"/>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7" name="Freeform 106"/>
          <p:cNvSpPr/>
          <p:nvPr/>
        </p:nvSpPr>
        <p:spPr bwMode="auto">
          <a:xfrm>
            <a:off x="4135884" y="3660960"/>
            <a:ext cx="395459" cy="1413960"/>
          </a:xfrm>
          <a:custGeom>
            <a:avLst/>
            <a:gdLst>
              <a:gd name="connsiteX0" fmla="*/ 14608 w 342670"/>
              <a:gd name="connsiteY0" fmla="*/ 119464 h 1972619"/>
              <a:gd name="connsiteX1" fmla="*/ 33658 w 342670"/>
              <a:gd name="connsiteY1" fmla="*/ 1729189 h 1972619"/>
              <a:gd name="connsiteX2" fmla="*/ 309883 w 342670"/>
              <a:gd name="connsiteY2" fmla="*/ 1805389 h 1972619"/>
              <a:gd name="connsiteX3" fmla="*/ 338458 w 342670"/>
              <a:gd name="connsiteY3" fmla="*/ 176614 h 1972619"/>
              <a:gd name="connsiteX4" fmla="*/ 319408 w 342670"/>
              <a:gd name="connsiteY4" fmla="*/ 119464 h 1972619"/>
              <a:gd name="connsiteX0" fmla="*/ 6295 w 364837"/>
              <a:gd name="connsiteY0" fmla="*/ 134704 h 1971794"/>
              <a:gd name="connsiteX1" fmla="*/ 55825 w 364837"/>
              <a:gd name="connsiteY1" fmla="*/ 1729189 h 1971794"/>
              <a:gd name="connsiteX2" fmla="*/ 332050 w 364837"/>
              <a:gd name="connsiteY2" fmla="*/ 1805389 h 1971794"/>
              <a:gd name="connsiteX3" fmla="*/ 360625 w 364837"/>
              <a:gd name="connsiteY3" fmla="*/ 176614 h 1971794"/>
              <a:gd name="connsiteX4" fmla="*/ 341575 w 364837"/>
              <a:gd name="connsiteY4" fmla="*/ 119464 h 1971794"/>
              <a:gd name="connsiteX0" fmla="*/ 6295 w 436846"/>
              <a:gd name="connsiteY0" fmla="*/ 134704 h 1971795"/>
              <a:gd name="connsiteX1" fmla="*/ 55825 w 436846"/>
              <a:gd name="connsiteY1" fmla="*/ 1729189 h 1971795"/>
              <a:gd name="connsiteX2" fmla="*/ 332050 w 436846"/>
              <a:gd name="connsiteY2" fmla="*/ 1805389 h 1971795"/>
              <a:gd name="connsiteX3" fmla="*/ 436825 w 436846"/>
              <a:gd name="connsiteY3" fmla="*/ 176614 h 1971795"/>
              <a:gd name="connsiteX4" fmla="*/ 341575 w 436846"/>
              <a:gd name="connsiteY4" fmla="*/ 119464 h 1971795"/>
              <a:gd name="connsiteX0" fmla="*/ 9654 w 468210"/>
              <a:gd name="connsiteY0" fmla="*/ 131176 h 1935427"/>
              <a:gd name="connsiteX1" fmla="*/ 59184 w 468210"/>
              <a:gd name="connsiteY1" fmla="*/ 1725661 h 1935427"/>
              <a:gd name="connsiteX2" fmla="*/ 434469 w 468210"/>
              <a:gd name="connsiteY2" fmla="*/ 1748521 h 1935427"/>
              <a:gd name="connsiteX3" fmla="*/ 440184 w 468210"/>
              <a:gd name="connsiteY3" fmla="*/ 173086 h 1935427"/>
              <a:gd name="connsiteX4" fmla="*/ 344934 w 468210"/>
              <a:gd name="connsiteY4" fmla="*/ 115936 h 1935427"/>
              <a:gd name="connsiteX0" fmla="*/ 9654 w 501030"/>
              <a:gd name="connsiteY0" fmla="*/ 131176 h 1935427"/>
              <a:gd name="connsiteX1" fmla="*/ 59184 w 501030"/>
              <a:gd name="connsiteY1" fmla="*/ 1725661 h 1935427"/>
              <a:gd name="connsiteX2" fmla="*/ 434469 w 501030"/>
              <a:gd name="connsiteY2" fmla="*/ 1748521 h 1935427"/>
              <a:gd name="connsiteX3" fmla="*/ 493524 w 501030"/>
              <a:gd name="connsiteY3" fmla="*/ 173086 h 1935427"/>
              <a:gd name="connsiteX4" fmla="*/ 344934 w 501030"/>
              <a:gd name="connsiteY4" fmla="*/ 115936 h 1935427"/>
              <a:gd name="connsiteX0" fmla="*/ 6604 w 513220"/>
              <a:gd name="connsiteY0" fmla="*/ 169276 h 1933135"/>
              <a:gd name="connsiteX1" fmla="*/ 71374 w 513220"/>
              <a:gd name="connsiteY1" fmla="*/ 1725661 h 1933135"/>
              <a:gd name="connsiteX2" fmla="*/ 446659 w 513220"/>
              <a:gd name="connsiteY2" fmla="*/ 1748521 h 1933135"/>
              <a:gd name="connsiteX3" fmla="*/ 505714 w 513220"/>
              <a:gd name="connsiteY3" fmla="*/ 173086 h 1933135"/>
              <a:gd name="connsiteX4" fmla="*/ 357124 w 513220"/>
              <a:gd name="connsiteY4" fmla="*/ 115936 h 1933135"/>
              <a:gd name="connsiteX0" fmla="*/ 6604 w 508737"/>
              <a:gd name="connsiteY0" fmla="*/ 143589 h 1907448"/>
              <a:gd name="connsiteX1" fmla="*/ 71374 w 508737"/>
              <a:gd name="connsiteY1" fmla="*/ 1699974 h 1907448"/>
              <a:gd name="connsiteX2" fmla="*/ 446659 w 508737"/>
              <a:gd name="connsiteY2" fmla="*/ 1722834 h 1907448"/>
              <a:gd name="connsiteX3" fmla="*/ 505714 w 508737"/>
              <a:gd name="connsiteY3" fmla="*/ 147399 h 1907448"/>
              <a:gd name="connsiteX4" fmla="*/ 494284 w 508737"/>
              <a:gd name="connsiteY4" fmla="*/ 143589 h 1907448"/>
              <a:gd name="connsiteX0" fmla="*/ 6604 w 505714"/>
              <a:gd name="connsiteY0" fmla="*/ 0 h 1763859"/>
              <a:gd name="connsiteX1" fmla="*/ 71374 w 505714"/>
              <a:gd name="connsiteY1" fmla="*/ 1556385 h 1763859"/>
              <a:gd name="connsiteX2" fmla="*/ 446659 w 505714"/>
              <a:gd name="connsiteY2" fmla="*/ 1579245 h 1763859"/>
              <a:gd name="connsiteX3" fmla="*/ 505714 w 505714"/>
              <a:gd name="connsiteY3" fmla="*/ 3810 h 1763859"/>
            </a:gdLst>
            <a:ahLst/>
            <a:cxnLst>
              <a:cxn ang="0">
                <a:pos x="connsiteX0" y="connsiteY0"/>
              </a:cxn>
              <a:cxn ang="0">
                <a:pos x="connsiteX1" y="connsiteY1"/>
              </a:cxn>
              <a:cxn ang="0">
                <a:pos x="connsiteX2" y="connsiteY2"/>
              </a:cxn>
              <a:cxn ang="0">
                <a:pos x="connsiteX3" y="connsiteY3"/>
              </a:cxn>
            </a:cxnLst>
            <a:rect l="l" t="t" r="r" b="b"/>
            <a:pathLst>
              <a:path w="505714" h="1763859">
                <a:moveTo>
                  <a:pt x="6604" y="0"/>
                </a:moveTo>
                <a:cubicBezTo>
                  <a:pt x="-8478" y="664368"/>
                  <a:pt x="-1968" y="1293178"/>
                  <a:pt x="71374" y="1556385"/>
                </a:cubicBezTo>
                <a:cubicBezTo>
                  <a:pt x="144716" y="1819592"/>
                  <a:pt x="374269" y="1838007"/>
                  <a:pt x="446659" y="1579245"/>
                </a:cubicBezTo>
                <a:cubicBezTo>
                  <a:pt x="519049" y="1320483"/>
                  <a:pt x="497777" y="267017"/>
                  <a:pt x="505714" y="3810"/>
                </a:cubicBezTo>
              </a:path>
            </a:pathLst>
          </a:custGeom>
          <a:noFill/>
          <a:ln w="28575" algn="ctr">
            <a:solidFill>
              <a:srgbClr val="C00000"/>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smtClean="0">
              <a:ln>
                <a:noFill/>
              </a:ln>
              <a:solidFill>
                <a:srgbClr val="FF0000"/>
              </a:solidFill>
              <a:effectLst/>
              <a:latin typeface="Arial" charset="0"/>
            </a:endParaRPr>
          </a:p>
        </p:txBody>
      </p:sp>
      <p:grpSp>
        <p:nvGrpSpPr>
          <p:cNvPr id="24" name="Group 223"/>
          <p:cNvGrpSpPr>
            <a:grpSpLocks/>
          </p:cNvGrpSpPr>
          <p:nvPr/>
        </p:nvGrpSpPr>
        <p:grpSpPr bwMode="auto">
          <a:xfrm>
            <a:off x="875755" y="2654224"/>
            <a:ext cx="1215169" cy="1120869"/>
            <a:chOff x="2307" y="1036"/>
            <a:chExt cx="1397" cy="1290"/>
          </a:xfrm>
          <a:effectLst>
            <a:outerShdw blurRad="50800" dist="38100" dir="2700000" algn="tl" rotWithShape="0">
              <a:prstClr val="black">
                <a:alpha val="40000"/>
              </a:prstClr>
            </a:outerShdw>
          </a:effectLst>
        </p:grpSpPr>
        <p:sp>
          <p:nvSpPr>
            <p:cNvPr id="25" name="Freeform 224"/>
            <p:cNvSpPr>
              <a:spLocks/>
            </p:cNvSpPr>
            <p:nvPr/>
          </p:nvSpPr>
          <p:spPr bwMode="auto">
            <a:xfrm>
              <a:off x="2431" y="1036"/>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 name="Rectangle 225"/>
            <p:cNvSpPr>
              <a:spLocks noChangeArrowheads="1"/>
            </p:cNvSpPr>
            <p:nvPr/>
          </p:nvSpPr>
          <p:spPr bwMode="auto">
            <a:xfrm>
              <a:off x="2439" y="110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7" name="Freeform 226"/>
            <p:cNvSpPr>
              <a:spLocks/>
            </p:cNvSpPr>
            <p:nvPr/>
          </p:nvSpPr>
          <p:spPr bwMode="auto">
            <a:xfrm>
              <a:off x="2307" y="1073"/>
              <a:ext cx="1363" cy="1253"/>
            </a:xfrm>
            <a:custGeom>
              <a:avLst/>
              <a:gdLst>
                <a:gd name="T0" fmla="*/ 0 w 1601"/>
                <a:gd name="T1" fmla="*/ 504 h 1472"/>
                <a:gd name="T2" fmla="*/ 0 w 1601"/>
                <a:gd name="T3" fmla="*/ 504 h 1472"/>
                <a:gd name="T4" fmla="*/ 0 w 1601"/>
                <a:gd name="T5" fmla="*/ 512 h 1472"/>
                <a:gd name="T6" fmla="*/ 3 w 1601"/>
                <a:gd name="T7" fmla="*/ 521 h 1472"/>
                <a:gd name="T8" fmla="*/ 6 w 1601"/>
                <a:gd name="T9" fmla="*/ 529 h 1472"/>
                <a:gd name="T10" fmla="*/ 8 w 1601"/>
                <a:gd name="T11" fmla="*/ 531 h 1472"/>
                <a:gd name="T12" fmla="*/ 12 w 1601"/>
                <a:gd name="T13" fmla="*/ 534 h 1472"/>
                <a:gd name="T14" fmla="*/ 680 w 1601"/>
                <a:gd name="T15" fmla="*/ 658 h 1472"/>
                <a:gd name="T16" fmla="*/ 680 w 1601"/>
                <a:gd name="T17" fmla="*/ 658 h 1472"/>
                <a:gd name="T18" fmla="*/ 687 w 1601"/>
                <a:gd name="T19" fmla="*/ 658 h 1472"/>
                <a:gd name="T20" fmla="*/ 696 w 1601"/>
                <a:gd name="T21" fmla="*/ 655 h 1472"/>
                <a:gd name="T22" fmla="*/ 712 w 1601"/>
                <a:gd name="T23" fmla="*/ 646 h 1472"/>
                <a:gd name="T24" fmla="*/ 712 w 1601"/>
                <a:gd name="T25" fmla="*/ 646 h 1472"/>
                <a:gd name="T26" fmla="*/ 712 w 1601"/>
                <a:gd name="T27" fmla="*/ 644 h 1472"/>
                <a:gd name="T28" fmla="*/ 710 w 1601"/>
                <a:gd name="T29" fmla="*/ 642 h 1472"/>
                <a:gd name="T30" fmla="*/ 706 w 1601"/>
                <a:gd name="T31" fmla="*/ 640 h 1472"/>
                <a:gd name="T32" fmla="*/ 704 w 1601"/>
                <a:gd name="T33" fmla="*/ 636 h 1472"/>
                <a:gd name="T34" fmla="*/ 716 w 1601"/>
                <a:gd name="T35" fmla="*/ 154 h 1472"/>
                <a:gd name="T36" fmla="*/ 716 w 1601"/>
                <a:gd name="T37" fmla="*/ 154 h 1472"/>
                <a:gd name="T38" fmla="*/ 714 w 1601"/>
                <a:gd name="T39" fmla="*/ 146 h 1472"/>
                <a:gd name="T40" fmla="*/ 710 w 1601"/>
                <a:gd name="T41" fmla="*/ 140 h 1472"/>
                <a:gd name="T42" fmla="*/ 704 w 1601"/>
                <a:gd name="T43" fmla="*/ 136 h 1472"/>
                <a:gd name="T44" fmla="*/ 698 w 1601"/>
                <a:gd name="T45" fmla="*/ 133 h 1472"/>
                <a:gd name="T46" fmla="*/ 67 w 1601"/>
                <a:gd name="T47" fmla="*/ 0 h 1472"/>
                <a:gd name="T48" fmla="*/ 48 w 1601"/>
                <a:gd name="T49" fmla="*/ 3 h 1472"/>
                <a:gd name="T50" fmla="*/ 48 w 1601"/>
                <a:gd name="T51" fmla="*/ 3 h 1472"/>
                <a:gd name="T52" fmla="*/ 42 w 1601"/>
                <a:gd name="T53" fmla="*/ 4 h 1472"/>
                <a:gd name="T54" fmla="*/ 36 w 1601"/>
                <a:gd name="T55" fmla="*/ 6 h 1472"/>
                <a:gd name="T56" fmla="*/ 33 w 1601"/>
                <a:gd name="T57" fmla="*/ 12 h 1472"/>
                <a:gd name="T58" fmla="*/ 31 w 1601"/>
                <a:gd name="T59" fmla="*/ 18 h 1472"/>
                <a:gd name="T60" fmla="*/ 0 w 1601"/>
                <a:gd name="T61" fmla="*/ 504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 name="Freeform 227"/>
            <p:cNvSpPr>
              <a:spLocks/>
            </p:cNvSpPr>
            <p:nvPr/>
          </p:nvSpPr>
          <p:spPr bwMode="auto">
            <a:xfrm>
              <a:off x="2344" y="1073"/>
              <a:ext cx="1360" cy="1231"/>
            </a:xfrm>
            <a:custGeom>
              <a:avLst/>
              <a:gdLst>
                <a:gd name="T0" fmla="*/ 0 w 1597"/>
                <a:gd name="T1" fmla="*/ 498 h 1446"/>
                <a:gd name="T2" fmla="*/ 0 w 1597"/>
                <a:gd name="T3" fmla="*/ 498 h 1446"/>
                <a:gd name="T4" fmla="*/ 3 w 1597"/>
                <a:gd name="T5" fmla="*/ 507 h 1446"/>
                <a:gd name="T6" fmla="*/ 4 w 1597"/>
                <a:gd name="T7" fmla="*/ 514 h 1446"/>
                <a:gd name="T8" fmla="*/ 10 w 1597"/>
                <a:gd name="T9" fmla="*/ 518 h 1446"/>
                <a:gd name="T10" fmla="*/ 18 w 1597"/>
                <a:gd name="T11" fmla="*/ 521 h 1446"/>
                <a:gd name="T12" fmla="*/ 687 w 1597"/>
                <a:gd name="T13" fmla="*/ 646 h 1446"/>
                <a:gd name="T14" fmla="*/ 687 w 1597"/>
                <a:gd name="T15" fmla="*/ 646 h 1446"/>
                <a:gd name="T16" fmla="*/ 692 w 1597"/>
                <a:gd name="T17" fmla="*/ 646 h 1446"/>
                <a:gd name="T18" fmla="*/ 699 w 1597"/>
                <a:gd name="T19" fmla="*/ 645 h 1446"/>
                <a:gd name="T20" fmla="*/ 703 w 1597"/>
                <a:gd name="T21" fmla="*/ 638 h 1446"/>
                <a:gd name="T22" fmla="*/ 706 w 1597"/>
                <a:gd name="T23" fmla="*/ 633 h 1446"/>
                <a:gd name="T24" fmla="*/ 715 w 1597"/>
                <a:gd name="T25" fmla="*/ 150 h 1446"/>
                <a:gd name="T26" fmla="*/ 715 w 1597"/>
                <a:gd name="T27" fmla="*/ 150 h 1446"/>
                <a:gd name="T28" fmla="*/ 715 w 1597"/>
                <a:gd name="T29" fmla="*/ 143 h 1446"/>
                <a:gd name="T30" fmla="*/ 711 w 1597"/>
                <a:gd name="T31" fmla="*/ 136 h 1446"/>
                <a:gd name="T32" fmla="*/ 706 w 1597"/>
                <a:gd name="T33" fmla="*/ 133 h 1446"/>
                <a:gd name="T34" fmla="*/ 697 w 1597"/>
                <a:gd name="T35" fmla="*/ 129 h 1446"/>
                <a:gd name="T36" fmla="*/ 51 w 1597"/>
                <a:gd name="T37" fmla="*/ 0 h 1446"/>
                <a:gd name="T38" fmla="*/ 51 w 1597"/>
                <a:gd name="T39" fmla="*/ 0 h 1446"/>
                <a:gd name="T40" fmla="*/ 43 w 1597"/>
                <a:gd name="T41" fmla="*/ 0 h 1446"/>
                <a:gd name="T42" fmla="*/ 37 w 1597"/>
                <a:gd name="T43" fmla="*/ 3 h 1446"/>
                <a:gd name="T44" fmla="*/ 34 w 1597"/>
                <a:gd name="T45" fmla="*/ 6 h 1446"/>
                <a:gd name="T46" fmla="*/ 32 w 1597"/>
                <a:gd name="T47" fmla="*/ 14 h 1446"/>
                <a:gd name="T48" fmla="*/ 0 w 1597"/>
                <a:gd name="T49" fmla="*/ 498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 name="Freeform 228"/>
            <p:cNvSpPr>
              <a:spLocks/>
            </p:cNvSpPr>
            <p:nvPr/>
          </p:nvSpPr>
          <p:spPr bwMode="auto">
            <a:xfrm>
              <a:off x="2413" y="1073"/>
              <a:ext cx="1291" cy="1231"/>
            </a:xfrm>
            <a:custGeom>
              <a:avLst/>
              <a:gdLst>
                <a:gd name="T0" fmla="*/ 664 w 1517"/>
                <a:gd name="T1" fmla="*/ 637 h 1446"/>
                <a:gd name="T2" fmla="*/ 673 w 1517"/>
                <a:gd name="T3" fmla="*/ 154 h 1446"/>
                <a:gd name="T4" fmla="*/ 673 w 1517"/>
                <a:gd name="T5" fmla="*/ 154 h 1446"/>
                <a:gd name="T6" fmla="*/ 673 w 1517"/>
                <a:gd name="T7" fmla="*/ 146 h 1446"/>
                <a:gd name="T8" fmla="*/ 669 w 1517"/>
                <a:gd name="T9" fmla="*/ 140 h 1446"/>
                <a:gd name="T10" fmla="*/ 664 w 1517"/>
                <a:gd name="T11" fmla="*/ 135 h 1446"/>
                <a:gd name="T12" fmla="*/ 655 w 1517"/>
                <a:gd name="T13" fmla="*/ 133 h 1446"/>
                <a:gd name="T14" fmla="*/ 12 w 1517"/>
                <a:gd name="T15" fmla="*/ 3 h 1446"/>
                <a:gd name="T16" fmla="*/ 12 w 1517"/>
                <a:gd name="T17" fmla="*/ 3 h 1446"/>
                <a:gd name="T18" fmla="*/ 6 w 1517"/>
                <a:gd name="T19" fmla="*/ 3 h 1446"/>
                <a:gd name="T20" fmla="*/ 0 w 1517"/>
                <a:gd name="T21" fmla="*/ 4 h 1446"/>
                <a:gd name="T22" fmla="*/ 0 w 1517"/>
                <a:gd name="T23" fmla="*/ 4 h 1446"/>
                <a:gd name="T24" fmla="*/ 8 w 1517"/>
                <a:gd name="T25" fmla="*/ 0 h 1446"/>
                <a:gd name="T26" fmla="*/ 16 w 1517"/>
                <a:gd name="T27" fmla="*/ 0 h 1446"/>
                <a:gd name="T28" fmla="*/ 660 w 1517"/>
                <a:gd name="T29" fmla="*/ 129 h 1446"/>
                <a:gd name="T30" fmla="*/ 660 w 1517"/>
                <a:gd name="T31" fmla="*/ 129 h 1446"/>
                <a:gd name="T32" fmla="*/ 667 w 1517"/>
                <a:gd name="T33" fmla="*/ 133 h 1446"/>
                <a:gd name="T34" fmla="*/ 673 w 1517"/>
                <a:gd name="T35" fmla="*/ 136 h 1446"/>
                <a:gd name="T36" fmla="*/ 677 w 1517"/>
                <a:gd name="T37" fmla="*/ 143 h 1446"/>
                <a:gd name="T38" fmla="*/ 677 w 1517"/>
                <a:gd name="T39" fmla="*/ 150 h 1446"/>
                <a:gd name="T40" fmla="*/ 667 w 1517"/>
                <a:gd name="T41" fmla="*/ 633 h 1446"/>
                <a:gd name="T42" fmla="*/ 667 w 1517"/>
                <a:gd name="T43" fmla="*/ 633 h 1446"/>
                <a:gd name="T44" fmla="*/ 665 w 1517"/>
                <a:gd name="T45" fmla="*/ 641 h 1446"/>
                <a:gd name="T46" fmla="*/ 660 w 1517"/>
                <a:gd name="T47" fmla="*/ 646 h 1446"/>
                <a:gd name="T48" fmla="*/ 660 w 1517"/>
                <a:gd name="T49" fmla="*/ 646 h 1446"/>
                <a:gd name="T50" fmla="*/ 664 w 1517"/>
                <a:gd name="T51" fmla="*/ 641 h 1446"/>
                <a:gd name="T52" fmla="*/ 664 w 1517"/>
                <a:gd name="T53" fmla="*/ 637 h 1446"/>
                <a:gd name="T54" fmla="*/ 664 w 1517"/>
                <a:gd name="T55" fmla="*/ 637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 name="Freeform 229"/>
            <p:cNvSpPr>
              <a:spLocks/>
            </p:cNvSpPr>
            <p:nvPr/>
          </p:nvSpPr>
          <p:spPr bwMode="auto">
            <a:xfrm>
              <a:off x="2413" y="1134"/>
              <a:ext cx="1231" cy="1068"/>
            </a:xfrm>
            <a:custGeom>
              <a:avLst/>
              <a:gdLst>
                <a:gd name="T0" fmla="*/ 0 w 1446"/>
                <a:gd name="T1" fmla="*/ 426 h 1255"/>
                <a:gd name="T2" fmla="*/ 0 w 1446"/>
                <a:gd name="T3" fmla="*/ 426 h 1255"/>
                <a:gd name="T4" fmla="*/ 3 w 1446"/>
                <a:gd name="T5" fmla="*/ 435 h 1255"/>
                <a:gd name="T6" fmla="*/ 4 w 1446"/>
                <a:gd name="T7" fmla="*/ 440 h 1255"/>
                <a:gd name="T8" fmla="*/ 10 w 1446"/>
                <a:gd name="T9" fmla="*/ 445 h 1255"/>
                <a:gd name="T10" fmla="*/ 16 w 1446"/>
                <a:gd name="T11" fmla="*/ 445 h 1255"/>
                <a:gd name="T12" fmla="*/ 621 w 1446"/>
                <a:gd name="T13" fmla="*/ 561 h 1255"/>
                <a:gd name="T14" fmla="*/ 621 w 1446"/>
                <a:gd name="T15" fmla="*/ 561 h 1255"/>
                <a:gd name="T16" fmla="*/ 627 w 1446"/>
                <a:gd name="T17" fmla="*/ 561 h 1255"/>
                <a:gd name="T18" fmla="*/ 633 w 1446"/>
                <a:gd name="T19" fmla="*/ 558 h 1255"/>
                <a:gd name="T20" fmla="*/ 637 w 1446"/>
                <a:gd name="T21" fmla="*/ 552 h 1255"/>
                <a:gd name="T22" fmla="*/ 637 w 1446"/>
                <a:gd name="T23" fmla="*/ 547 h 1255"/>
                <a:gd name="T24" fmla="*/ 646 w 1446"/>
                <a:gd name="T25" fmla="*/ 139 h 1255"/>
                <a:gd name="T26" fmla="*/ 646 w 1446"/>
                <a:gd name="T27" fmla="*/ 139 h 1255"/>
                <a:gd name="T28" fmla="*/ 646 w 1446"/>
                <a:gd name="T29" fmla="*/ 130 h 1255"/>
                <a:gd name="T30" fmla="*/ 642 w 1446"/>
                <a:gd name="T31" fmla="*/ 126 h 1255"/>
                <a:gd name="T32" fmla="*/ 637 w 1446"/>
                <a:gd name="T33" fmla="*/ 122 h 1255"/>
                <a:gd name="T34" fmla="*/ 631 w 1446"/>
                <a:gd name="T35" fmla="*/ 118 h 1255"/>
                <a:gd name="T36" fmla="*/ 46 w 1446"/>
                <a:gd name="T37" fmla="*/ 0 h 1255"/>
                <a:gd name="T38" fmla="*/ 46 w 1446"/>
                <a:gd name="T39" fmla="*/ 0 h 1255"/>
                <a:gd name="T40" fmla="*/ 37 w 1446"/>
                <a:gd name="T41" fmla="*/ 0 h 1255"/>
                <a:gd name="T42" fmla="*/ 31 w 1446"/>
                <a:gd name="T43" fmla="*/ 4 h 1255"/>
                <a:gd name="T44" fmla="*/ 27 w 1446"/>
                <a:gd name="T45" fmla="*/ 8 h 1255"/>
                <a:gd name="T46" fmla="*/ 27 w 1446"/>
                <a:gd name="T47" fmla="*/ 12 h 1255"/>
                <a:gd name="T48" fmla="*/ 0 w 1446"/>
                <a:gd name="T49" fmla="*/ 426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 name="Freeform 230"/>
            <p:cNvSpPr>
              <a:spLocks/>
            </p:cNvSpPr>
            <p:nvPr/>
          </p:nvSpPr>
          <p:spPr bwMode="auto">
            <a:xfrm>
              <a:off x="2431" y="1330"/>
              <a:ext cx="1213" cy="718"/>
            </a:xfrm>
            <a:custGeom>
              <a:avLst/>
              <a:gdLst>
                <a:gd name="T0" fmla="*/ 639 w 1424"/>
                <a:gd name="T1" fmla="*/ 65 h 844"/>
                <a:gd name="T2" fmla="*/ 639 w 1424"/>
                <a:gd name="T3" fmla="*/ 35 h 844"/>
                <a:gd name="T4" fmla="*/ 639 w 1424"/>
                <a:gd name="T5" fmla="*/ 35 h 844"/>
                <a:gd name="T6" fmla="*/ 639 w 1424"/>
                <a:gd name="T7" fmla="*/ 27 h 844"/>
                <a:gd name="T8" fmla="*/ 634 w 1424"/>
                <a:gd name="T9" fmla="*/ 23 h 844"/>
                <a:gd name="T10" fmla="*/ 629 w 1424"/>
                <a:gd name="T11" fmla="*/ 19 h 844"/>
                <a:gd name="T12" fmla="*/ 624 w 1424"/>
                <a:gd name="T13" fmla="*/ 16 h 844"/>
                <a:gd name="T14" fmla="*/ 545 w 1424"/>
                <a:gd name="T15" fmla="*/ 0 h 844"/>
                <a:gd name="T16" fmla="*/ 545 w 1424"/>
                <a:gd name="T17" fmla="*/ 0 h 844"/>
                <a:gd name="T18" fmla="*/ 474 w 1424"/>
                <a:gd name="T19" fmla="*/ 37 h 844"/>
                <a:gd name="T20" fmla="*/ 407 w 1424"/>
                <a:gd name="T21" fmla="*/ 76 h 844"/>
                <a:gd name="T22" fmla="*/ 340 w 1424"/>
                <a:gd name="T23" fmla="*/ 117 h 844"/>
                <a:gd name="T24" fmla="*/ 272 w 1424"/>
                <a:gd name="T25" fmla="*/ 159 h 844"/>
                <a:gd name="T26" fmla="*/ 136 w 1424"/>
                <a:gd name="T27" fmla="*/ 248 h 844"/>
                <a:gd name="T28" fmla="*/ 0 w 1424"/>
                <a:gd name="T29" fmla="*/ 341 h 844"/>
                <a:gd name="T30" fmla="*/ 0 w 1424"/>
                <a:gd name="T31" fmla="*/ 341 h 844"/>
                <a:gd name="T32" fmla="*/ 6 w 1424"/>
                <a:gd name="T33" fmla="*/ 342 h 844"/>
                <a:gd name="T34" fmla="*/ 190 w 1424"/>
                <a:gd name="T35" fmla="*/ 376 h 844"/>
                <a:gd name="T36" fmla="*/ 190 w 1424"/>
                <a:gd name="T37" fmla="*/ 376 h 844"/>
                <a:gd name="T38" fmla="*/ 269 w 1424"/>
                <a:gd name="T39" fmla="*/ 321 h 844"/>
                <a:gd name="T40" fmla="*/ 349 w 1424"/>
                <a:gd name="T41" fmla="*/ 262 h 844"/>
                <a:gd name="T42" fmla="*/ 349 w 1424"/>
                <a:gd name="T43" fmla="*/ 262 h 844"/>
                <a:gd name="T44" fmla="*/ 421 w 1424"/>
                <a:gd name="T45" fmla="*/ 207 h 844"/>
                <a:gd name="T46" fmla="*/ 492 w 1424"/>
                <a:gd name="T47" fmla="*/ 157 h 844"/>
                <a:gd name="T48" fmla="*/ 566 w 1424"/>
                <a:gd name="T49" fmla="*/ 110 h 844"/>
                <a:gd name="T50" fmla="*/ 639 w 1424"/>
                <a:gd name="T51" fmla="*/ 65 h 844"/>
                <a:gd name="T52" fmla="*/ 639 w 1424"/>
                <a:gd name="T53" fmla="*/ 65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 name="Freeform 231"/>
            <p:cNvSpPr>
              <a:spLocks/>
            </p:cNvSpPr>
            <p:nvPr/>
          </p:nvSpPr>
          <p:spPr bwMode="auto">
            <a:xfrm>
              <a:off x="3112" y="1785"/>
              <a:ext cx="524" cy="357"/>
            </a:xfrm>
            <a:custGeom>
              <a:avLst/>
              <a:gdLst>
                <a:gd name="T0" fmla="*/ 274 w 615"/>
                <a:gd name="T1" fmla="*/ 60 h 420"/>
                <a:gd name="T2" fmla="*/ 276 w 615"/>
                <a:gd name="T3" fmla="*/ 0 h 420"/>
                <a:gd name="T4" fmla="*/ 276 w 615"/>
                <a:gd name="T5" fmla="*/ 0 h 420"/>
                <a:gd name="T6" fmla="*/ 207 w 615"/>
                <a:gd name="T7" fmla="*/ 39 h 420"/>
                <a:gd name="T8" fmla="*/ 137 w 615"/>
                <a:gd name="T9" fmla="*/ 80 h 420"/>
                <a:gd name="T10" fmla="*/ 68 w 615"/>
                <a:gd name="T11" fmla="*/ 123 h 420"/>
                <a:gd name="T12" fmla="*/ 0 w 615"/>
                <a:gd name="T13" fmla="*/ 170 h 420"/>
                <a:gd name="T14" fmla="*/ 94 w 615"/>
                <a:gd name="T15" fmla="*/ 186 h 420"/>
                <a:gd name="T16" fmla="*/ 94 w 615"/>
                <a:gd name="T17" fmla="*/ 186 h 420"/>
                <a:gd name="T18" fmla="*/ 185 w 615"/>
                <a:gd name="T19" fmla="*/ 122 h 420"/>
                <a:gd name="T20" fmla="*/ 185 w 615"/>
                <a:gd name="T21" fmla="*/ 122 h 420"/>
                <a:gd name="T22" fmla="*/ 230 w 615"/>
                <a:gd name="T23" fmla="*/ 90 h 420"/>
                <a:gd name="T24" fmla="*/ 274 w 615"/>
                <a:gd name="T25" fmla="*/ 60 h 420"/>
                <a:gd name="T26" fmla="*/ 274 w 615"/>
                <a:gd name="T27" fmla="*/ 60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 name="Freeform 232"/>
            <p:cNvSpPr>
              <a:spLocks/>
            </p:cNvSpPr>
            <p:nvPr/>
          </p:nvSpPr>
          <p:spPr bwMode="auto">
            <a:xfrm>
              <a:off x="2413" y="1134"/>
              <a:ext cx="1208" cy="1068"/>
            </a:xfrm>
            <a:custGeom>
              <a:avLst/>
              <a:gdLst>
                <a:gd name="T0" fmla="*/ 39 w 1419"/>
                <a:gd name="T1" fmla="*/ 0 h 1255"/>
                <a:gd name="T2" fmla="*/ 39 w 1419"/>
                <a:gd name="T3" fmla="*/ 0 h 1255"/>
                <a:gd name="T4" fmla="*/ 37 w 1419"/>
                <a:gd name="T5" fmla="*/ 8 h 1255"/>
                <a:gd name="T6" fmla="*/ 10 w 1419"/>
                <a:gd name="T7" fmla="*/ 420 h 1255"/>
                <a:gd name="T8" fmla="*/ 10 w 1419"/>
                <a:gd name="T9" fmla="*/ 420 h 1255"/>
                <a:gd name="T10" fmla="*/ 12 w 1419"/>
                <a:gd name="T11" fmla="*/ 428 h 1255"/>
                <a:gd name="T12" fmla="*/ 16 w 1419"/>
                <a:gd name="T13" fmla="*/ 435 h 1255"/>
                <a:gd name="T14" fmla="*/ 19 w 1419"/>
                <a:gd name="T15" fmla="*/ 438 h 1255"/>
                <a:gd name="T16" fmla="*/ 27 w 1419"/>
                <a:gd name="T17" fmla="*/ 440 h 1255"/>
                <a:gd name="T18" fmla="*/ 631 w 1419"/>
                <a:gd name="T19" fmla="*/ 555 h 1255"/>
                <a:gd name="T20" fmla="*/ 631 w 1419"/>
                <a:gd name="T21" fmla="*/ 555 h 1255"/>
                <a:gd name="T22" fmla="*/ 634 w 1419"/>
                <a:gd name="T23" fmla="*/ 555 h 1255"/>
                <a:gd name="T24" fmla="*/ 634 w 1419"/>
                <a:gd name="T25" fmla="*/ 555 h 1255"/>
                <a:gd name="T26" fmla="*/ 633 w 1419"/>
                <a:gd name="T27" fmla="*/ 557 h 1255"/>
                <a:gd name="T28" fmla="*/ 628 w 1419"/>
                <a:gd name="T29" fmla="*/ 558 h 1255"/>
                <a:gd name="T30" fmla="*/ 625 w 1419"/>
                <a:gd name="T31" fmla="*/ 561 h 1255"/>
                <a:gd name="T32" fmla="*/ 621 w 1419"/>
                <a:gd name="T33" fmla="*/ 561 h 1255"/>
                <a:gd name="T34" fmla="*/ 16 w 1419"/>
                <a:gd name="T35" fmla="*/ 445 h 1255"/>
                <a:gd name="T36" fmla="*/ 16 w 1419"/>
                <a:gd name="T37" fmla="*/ 445 h 1255"/>
                <a:gd name="T38" fmla="*/ 10 w 1419"/>
                <a:gd name="T39" fmla="*/ 445 h 1255"/>
                <a:gd name="T40" fmla="*/ 4 w 1419"/>
                <a:gd name="T41" fmla="*/ 440 h 1255"/>
                <a:gd name="T42" fmla="*/ 3 w 1419"/>
                <a:gd name="T43" fmla="*/ 435 h 1255"/>
                <a:gd name="T44" fmla="*/ 0 w 1419"/>
                <a:gd name="T45" fmla="*/ 426 h 1255"/>
                <a:gd name="T46" fmla="*/ 27 w 1419"/>
                <a:gd name="T47" fmla="*/ 12 h 1255"/>
                <a:gd name="T48" fmla="*/ 27 w 1419"/>
                <a:gd name="T49" fmla="*/ 12 h 1255"/>
                <a:gd name="T50" fmla="*/ 27 w 1419"/>
                <a:gd name="T51" fmla="*/ 8 h 1255"/>
                <a:gd name="T52" fmla="*/ 31 w 1419"/>
                <a:gd name="T53" fmla="*/ 4 h 1255"/>
                <a:gd name="T54" fmla="*/ 36 w 1419"/>
                <a:gd name="T55" fmla="*/ 3 h 1255"/>
                <a:gd name="T56" fmla="*/ 39 w 1419"/>
                <a:gd name="T57" fmla="*/ 0 h 1255"/>
                <a:gd name="T58" fmla="*/ 39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 name="Freeform 233"/>
            <p:cNvSpPr>
              <a:spLocks/>
            </p:cNvSpPr>
            <p:nvPr/>
          </p:nvSpPr>
          <p:spPr bwMode="auto">
            <a:xfrm>
              <a:off x="2469" y="1134"/>
              <a:ext cx="1175" cy="1068"/>
            </a:xfrm>
            <a:custGeom>
              <a:avLst/>
              <a:gdLst>
                <a:gd name="T0" fmla="*/ 600 w 1380"/>
                <a:gd name="T1" fmla="*/ 555 h 1255"/>
                <a:gd name="T2" fmla="*/ 610 w 1380"/>
                <a:gd name="T3" fmla="*/ 144 h 1255"/>
                <a:gd name="T4" fmla="*/ 610 w 1380"/>
                <a:gd name="T5" fmla="*/ 144 h 1255"/>
                <a:gd name="T6" fmla="*/ 608 w 1380"/>
                <a:gd name="T7" fmla="*/ 136 h 1255"/>
                <a:gd name="T8" fmla="*/ 605 w 1380"/>
                <a:gd name="T9" fmla="*/ 132 h 1255"/>
                <a:gd name="T10" fmla="*/ 600 w 1380"/>
                <a:gd name="T11" fmla="*/ 129 h 1255"/>
                <a:gd name="T12" fmla="*/ 593 w 1380"/>
                <a:gd name="T13" fmla="*/ 124 h 1255"/>
                <a:gd name="T14" fmla="*/ 6 w 1380"/>
                <a:gd name="T15" fmla="*/ 6 h 1255"/>
                <a:gd name="T16" fmla="*/ 6 w 1380"/>
                <a:gd name="T17" fmla="*/ 6 h 1255"/>
                <a:gd name="T18" fmla="*/ 0 w 1380"/>
                <a:gd name="T19" fmla="*/ 8 h 1255"/>
                <a:gd name="T20" fmla="*/ 0 w 1380"/>
                <a:gd name="T21" fmla="*/ 8 h 1255"/>
                <a:gd name="T22" fmla="*/ 3 w 1380"/>
                <a:gd name="T23" fmla="*/ 4 h 1255"/>
                <a:gd name="T24" fmla="*/ 6 w 1380"/>
                <a:gd name="T25" fmla="*/ 3 h 1255"/>
                <a:gd name="T26" fmla="*/ 10 w 1380"/>
                <a:gd name="T27" fmla="*/ 0 h 1255"/>
                <a:gd name="T28" fmla="*/ 16 w 1380"/>
                <a:gd name="T29" fmla="*/ 0 h 1255"/>
                <a:gd name="T30" fmla="*/ 602 w 1380"/>
                <a:gd name="T31" fmla="*/ 118 h 1255"/>
                <a:gd name="T32" fmla="*/ 602 w 1380"/>
                <a:gd name="T33" fmla="*/ 118 h 1255"/>
                <a:gd name="T34" fmla="*/ 608 w 1380"/>
                <a:gd name="T35" fmla="*/ 122 h 1255"/>
                <a:gd name="T36" fmla="*/ 613 w 1380"/>
                <a:gd name="T37" fmla="*/ 126 h 1255"/>
                <a:gd name="T38" fmla="*/ 617 w 1380"/>
                <a:gd name="T39" fmla="*/ 130 h 1255"/>
                <a:gd name="T40" fmla="*/ 617 w 1380"/>
                <a:gd name="T41" fmla="*/ 139 h 1255"/>
                <a:gd name="T42" fmla="*/ 608 w 1380"/>
                <a:gd name="T43" fmla="*/ 547 h 1255"/>
                <a:gd name="T44" fmla="*/ 608 w 1380"/>
                <a:gd name="T45" fmla="*/ 547 h 1255"/>
                <a:gd name="T46" fmla="*/ 608 w 1380"/>
                <a:gd name="T47" fmla="*/ 552 h 1255"/>
                <a:gd name="T48" fmla="*/ 605 w 1380"/>
                <a:gd name="T49" fmla="*/ 555 h 1255"/>
                <a:gd name="T50" fmla="*/ 602 w 1380"/>
                <a:gd name="T51" fmla="*/ 558 h 1255"/>
                <a:gd name="T52" fmla="*/ 598 w 1380"/>
                <a:gd name="T53" fmla="*/ 561 h 1255"/>
                <a:gd name="T54" fmla="*/ 598 w 1380"/>
                <a:gd name="T55" fmla="*/ 561 h 1255"/>
                <a:gd name="T56" fmla="*/ 600 w 1380"/>
                <a:gd name="T57" fmla="*/ 555 h 1255"/>
                <a:gd name="T58" fmla="*/ 600 w 1380"/>
                <a:gd name="T59" fmla="*/ 555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62" name="Freeform 61"/>
          <p:cNvSpPr/>
          <p:nvPr/>
        </p:nvSpPr>
        <p:spPr bwMode="auto">
          <a:xfrm>
            <a:off x="1280941" y="3660960"/>
            <a:ext cx="395459" cy="1413960"/>
          </a:xfrm>
          <a:custGeom>
            <a:avLst/>
            <a:gdLst>
              <a:gd name="connsiteX0" fmla="*/ 14608 w 342670"/>
              <a:gd name="connsiteY0" fmla="*/ 119464 h 1972619"/>
              <a:gd name="connsiteX1" fmla="*/ 33658 w 342670"/>
              <a:gd name="connsiteY1" fmla="*/ 1729189 h 1972619"/>
              <a:gd name="connsiteX2" fmla="*/ 309883 w 342670"/>
              <a:gd name="connsiteY2" fmla="*/ 1805389 h 1972619"/>
              <a:gd name="connsiteX3" fmla="*/ 338458 w 342670"/>
              <a:gd name="connsiteY3" fmla="*/ 176614 h 1972619"/>
              <a:gd name="connsiteX4" fmla="*/ 319408 w 342670"/>
              <a:gd name="connsiteY4" fmla="*/ 119464 h 1972619"/>
              <a:gd name="connsiteX0" fmla="*/ 6295 w 364837"/>
              <a:gd name="connsiteY0" fmla="*/ 134704 h 1971794"/>
              <a:gd name="connsiteX1" fmla="*/ 55825 w 364837"/>
              <a:gd name="connsiteY1" fmla="*/ 1729189 h 1971794"/>
              <a:gd name="connsiteX2" fmla="*/ 332050 w 364837"/>
              <a:gd name="connsiteY2" fmla="*/ 1805389 h 1971794"/>
              <a:gd name="connsiteX3" fmla="*/ 360625 w 364837"/>
              <a:gd name="connsiteY3" fmla="*/ 176614 h 1971794"/>
              <a:gd name="connsiteX4" fmla="*/ 341575 w 364837"/>
              <a:gd name="connsiteY4" fmla="*/ 119464 h 1971794"/>
              <a:gd name="connsiteX0" fmla="*/ 6295 w 436846"/>
              <a:gd name="connsiteY0" fmla="*/ 134704 h 1971795"/>
              <a:gd name="connsiteX1" fmla="*/ 55825 w 436846"/>
              <a:gd name="connsiteY1" fmla="*/ 1729189 h 1971795"/>
              <a:gd name="connsiteX2" fmla="*/ 332050 w 436846"/>
              <a:gd name="connsiteY2" fmla="*/ 1805389 h 1971795"/>
              <a:gd name="connsiteX3" fmla="*/ 436825 w 436846"/>
              <a:gd name="connsiteY3" fmla="*/ 176614 h 1971795"/>
              <a:gd name="connsiteX4" fmla="*/ 341575 w 436846"/>
              <a:gd name="connsiteY4" fmla="*/ 119464 h 1971795"/>
              <a:gd name="connsiteX0" fmla="*/ 9654 w 468210"/>
              <a:gd name="connsiteY0" fmla="*/ 131176 h 1935427"/>
              <a:gd name="connsiteX1" fmla="*/ 59184 w 468210"/>
              <a:gd name="connsiteY1" fmla="*/ 1725661 h 1935427"/>
              <a:gd name="connsiteX2" fmla="*/ 434469 w 468210"/>
              <a:gd name="connsiteY2" fmla="*/ 1748521 h 1935427"/>
              <a:gd name="connsiteX3" fmla="*/ 440184 w 468210"/>
              <a:gd name="connsiteY3" fmla="*/ 173086 h 1935427"/>
              <a:gd name="connsiteX4" fmla="*/ 344934 w 468210"/>
              <a:gd name="connsiteY4" fmla="*/ 115936 h 1935427"/>
              <a:gd name="connsiteX0" fmla="*/ 9654 w 501030"/>
              <a:gd name="connsiteY0" fmla="*/ 131176 h 1935427"/>
              <a:gd name="connsiteX1" fmla="*/ 59184 w 501030"/>
              <a:gd name="connsiteY1" fmla="*/ 1725661 h 1935427"/>
              <a:gd name="connsiteX2" fmla="*/ 434469 w 501030"/>
              <a:gd name="connsiteY2" fmla="*/ 1748521 h 1935427"/>
              <a:gd name="connsiteX3" fmla="*/ 493524 w 501030"/>
              <a:gd name="connsiteY3" fmla="*/ 173086 h 1935427"/>
              <a:gd name="connsiteX4" fmla="*/ 344934 w 501030"/>
              <a:gd name="connsiteY4" fmla="*/ 115936 h 1935427"/>
              <a:gd name="connsiteX0" fmla="*/ 6604 w 513220"/>
              <a:gd name="connsiteY0" fmla="*/ 169276 h 1933135"/>
              <a:gd name="connsiteX1" fmla="*/ 71374 w 513220"/>
              <a:gd name="connsiteY1" fmla="*/ 1725661 h 1933135"/>
              <a:gd name="connsiteX2" fmla="*/ 446659 w 513220"/>
              <a:gd name="connsiteY2" fmla="*/ 1748521 h 1933135"/>
              <a:gd name="connsiteX3" fmla="*/ 505714 w 513220"/>
              <a:gd name="connsiteY3" fmla="*/ 173086 h 1933135"/>
              <a:gd name="connsiteX4" fmla="*/ 357124 w 513220"/>
              <a:gd name="connsiteY4" fmla="*/ 115936 h 1933135"/>
              <a:gd name="connsiteX0" fmla="*/ 6604 w 508737"/>
              <a:gd name="connsiteY0" fmla="*/ 143589 h 1907448"/>
              <a:gd name="connsiteX1" fmla="*/ 71374 w 508737"/>
              <a:gd name="connsiteY1" fmla="*/ 1699974 h 1907448"/>
              <a:gd name="connsiteX2" fmla="*/ 446659 w 508737"/>
              <a:gd name="connsiteY2" fmla="*/ 1722834 h 1907448"/>
              <a:gd name="connsiteX3" fmla="*/ 505714 w 508737"/>
              <a:gd name="connsiteY3" fmla="*/ 147399 h 1907448"/>
              <a:gd name="connsiteX4" fmla="*/ 494284 w 508737"/>
              <a:gd name="connsiteY4" fmla="*/ 143589 h 1907448"/>
              <a:gd name="connsiteX0" fmla="*/ 6604 w 505714"/>
              <a:gd name="connsiteY0" fmla="*/ 0 h 1763859"/>
              <a:gd name="connsiteX1" fmla="*/ 71374 w 505714"/>
              <a:gd name="connsiteY1" fmla="*/ 1556385 h 1763859"/>
              <a:gd name="connsiteX2" fmla="*/ 446659 w 505714"/>
              <a:gd name="connsiteY2" fmla="*/ 1579245 h 1763859"/>
              <a:gd name="connsiteX3" fmla="*/ 505714 w 505714"/>
              <a:gd name="connsiteY3" fmla="*/ 3810 h 1763859"/>
            </a:gdLst>
            <a:ahLst/>
            <a:cxnLst>
              <a:cxn ang="0">
                <a:pos x="connsiteX0" y="connsiteY0"/>
              </a:cxn>
              <a:cxn ang="0">
                <a:pos x="connsiteX1" y="connsiteY1"/>
              </a:cxn>
              <a:cxn ang="0">
                <a:pos x="connsiteX2" y="connsiteY2"/>
              </a:cxn>
              <a:cxn ang="0">
                <a:pos x="connsiteX3" y="connsiteY3"/>
              </a:cxn>
            </a:cxnLst>
            <a:rect l="l" t="t" r="r" b="b"/>
            <a:pathLst>
              <a:path w="505714" h="1763859">
                <a:moveTo>
                  <a:pt x="6604" y="0"/>
                </a:moveTo>
                <a:cubicBezTo>
                  <a:pt x="-8478" y="664368"/>
                  <a:pt x="-1968" y="1293178"/>
                  <a:pt x="71374" y="1556385"/>
                </a:cubicBezTo>
                <a:cubicBezTo>
                  <a:pt x="144716" y="1819592"/>
                  <a:pt x="374269" y="1838007"/>
                  <a:pt x="446659" y="1579245"/>
                </a:cubicBezTo>
                <a:cubicBezTo>
                  <a:pt x="519049" y="1320483"/>
                  <a:pt x="497777" y="267017"/>
                  <a:pt x="505714" y="3810"/>
                </a:cubicBezTo>
              </a:path>
            </a:pathLst>
          </a:custGeom>
          <a:noFill/>
          <a:ln w="28575" algn="ctr">
            <a:solidFill>
              <a:srgbClr val="C00000"/>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smtClean="0">
              <a:ln>
                <a:noFill/>
              </a:ln>
              <a:solidFill>
                <a:srgbClr val="FF0000"/>
              </a:solidFill>
              <a:effectLst/>
              <a:latin typeface="Arial" charset="0"/>
            </a:endParaRPr>
          </a:p>
        </p:txBody>
      </p:sp>
      <p:sp>
        <p:nvSpPr>
          <p:cNvPr id="2" name="Title 1"/>
          <p:cNvSpPr>
            <a:spLocks noGrp="1"/>
          </p:cNvSpPr>
          <p:nvPr>
            <p:ph type="title"/>
          </p:nvPr>
        </p:nvSpPr>
        <p:spPr/>
        <p:txBody>
          <a:bodyPr/>
          <a:lstStyle/>
          <a:p>
            <a:r>
              <a:rPr lang="en-US" dirty="0" smtClean="0"/>
              <a:t>Popup uses cases</a:t>
            </a:r>
            <a:endParaRPr lang="en-US" dirty="0"/>
          </a:p>
        </p:txBody>
      </p:sp>
      <p:sp>
        <p:nvSpPr>
          <p:cNvPr id="3" name="Content Placeholder 2"/>
          <p:cNvSpPr>
            <a:spLocks noGrp="1"/>
          </p:cNvSpPr>
          <p:nvPr>
            <p:ph sz="half" idx="1"/>
          </p:nvPr>
        </p:nvSpPr>
        <p:spPr/>
        <p:txBody>
          <a:bodyPr/>
          <a:lstStyle/>
          <a:p>
            <a:r>
              <a:rPr lang="en-US" dirty="0" smtClean="0"/>
              <a:t>View </a:t>
            </a:r>
            <a:r>
              <a:rPr lang="en-US" dirty="0"/>
              <a:t>and </a:t>
            </a:r>
            <a:r>
              <a:rPr lang="en-US" dirty="0" smtClean="0"/>
              <a:t>edit </a:t>
            </a:r>
            <a:br>
              <a:rPr lang="en-US" dirty="0" smtClean="0"/>
            </a:br>
            <a:r>
              <a:rPr lang="en-US" dirty="0" smtClean="0"/>
              <a:t>existing object</a:t>
            </a:r>
            <a:endParaRPr lang="en-US" dirty="0"/>
          </a:p>
          <a:p>
            <a:endParaRPr lang="en-US" dirty="0"/>
          </a:p>
        </p:txBody>
      </p:sp>
      <p:sp>
        <p:nvSpPr>
          <p:cNvPr id="5" name="Content Placeholder 4"/>
          <p:cNvSpPr>
            <a:spLocks noGrp="1"/>
          </p:cNvSpPr>
          <p:nvPr>
            <p:ph sz="half" idx="10"/>
          </p:nvPr>
        </p:nvSpPr>
        <p:spPr/>
        <p:txBody>
          <a:bodyPr/>
          <a:lstStyle/>
          <a:p>
            <a:r>
              <a:rPr lang="en-US" dirty="0" smtClean="0"/>
              <a:t>Create </a:t>
            </a:r>
            <a:br>
              <a:rPr lang="en-US" dirty="0" smtClean="0"/>
            </a:br>
            <a:r>
              <a:rPr lang="en-US" dirty="0" smtClean="0"/>
              <a:t>new object</a:t>
            </a:r>
            <a:endParaRPr lang="en-US" dirty="0"/>
          </a:p>
          <a:p>
            <a:endParaRPr lang="en-US" dirty="0"/>
          </a:p>
        </p:txBody>
      </p:sp>
      <p:sp>
        <p:nvSpPr>
          <p:cNvPr id="4" name="Content Placeholder 3"/>
          <p:cNvSpPr>
            <a:spLocks noGrp="1"/>
          </p:cNvSpPr>
          <p:nvPr>
            <p:ph sz="half" idx="2"/>
          </p:nvPr>
        </p:nvSpPr>
        <p:spPr>
          <a:xfrm>
            <a:off x="6172200" y="1752601"/>
            <a:ext cx="2819400" cy="4637089"/>
          </a:xfrm>
        </p:spPr>
        <p:txBody>
          <a:bodyPr/>
          <a:lstStyle/>
          <a:p>
            <a:r>
              <a:rPr lang="en-US" dirty="0" smtClean="0"/>
              <a:t>Execute "popped</a:t>
            </a:r>
            <a:r>
              <a:rPr lang="en-US" dirty="0"/>
              <a:t>" </a:t>
            </a:r>
            <a:r>
              <a:rPr lang="en-US" dirty="0" smtClean="0"/>
              <a:t>searches</a:t>
            </a:r>
            <a:endParaRPr lang="en-US" dirty="0"/>
          </a:p>
          <a:p>
            <a:endParaRPr lang="en-US" dirty="0"/>
          </a:p>
        </p:txBody>
      </p:sp>
      <p:sp>
        <p:nvSpPr>
          <p:cNvPr id="6" name="Subtitle 5"/>
          <p:cNvSpPr>
            <a:spLocks noGrp="1"/>
          </p:cNvSpPr>
          <p:nvPr>
            <p:ph type="subTitle" idx="11"/>
          </p:nvPr>
        </p:nvSpPr>
        <p:spPr/>
        <p:txBody>
          <a:bodyPr/>
          <a:lstStyle/>
          <a:p>
            <a:r>
              <a:rPr lang="en-US" dirty="0" smtClean="0"/>
              <a:t>View and Edit</a:t>
            </a:r>
            <a:endParaRPr lang="en-US" dirty="0"/>
          </a:p>
        </p:txBody>
      </p:sp>
      <p:sp>
        <p:nvSpPr>
          <p:cNvPr id="7" name="Text Placeholder 6"/>
          <p:cNvSpPr>
            <a:spLocks noGrp="1"/>
          </p:cNvSpPr>
          <p:nvPr>
            <p:ph type="body" sz="quarter" idx="12"/>
          </p:nvPr>
        </p:nvSpPr>
        <p:spPr/>
        <p:txBody>
          <a:bodyPr/>
          <a:lstStyle/>
          <a:p>
            <a:r>
              <a:rPr lang="en-US" dirty="0" smtClean="0"/>
              <a:t>Create New</a:t>
            </a:r>
            <a:endParaRPr lang="en-US" dirty="0"/>
          </a:p>
        </p:txBody>
      </p:sp>
      <p:sp>
        <p:nvSpPr>
          <p:cNvPr id="8" name="Text Placeholder 7"/>
          <p:cNvSpPr>
            <a:spLocks noGrp="1"/>
          </p:cNvSpPr>
          <p:nvPr>
            <p:ph type="body" sz="quarter" idx="13"/>
          </p:nvPr>
        </p:nvSpPr>
        <p:spPr/>
        <p:txBody>
          <a:bodyPr/>
          <a:lstStyle/>
          <a:p>
            <a:r>
              <a:rPr lang="en-US" dirty="0" smtClean="0"/>
              <a:t>Search</a:t>
            </a:r>
            <a:endParaRPr lang="en-US" dirty="0"/>
          </a:p>
        </p:txBody>
      </p:sp>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4933" y="4937760"/>
            <a:ext cx="1416812" cy="1463040"/>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grpSp>
        <p:nvGrpSpPr>
          <p:cNvPr id="79" name="Group 223"/>
          <p:cNvGrpSpPr>
            <a:grpSpLocks/>
          </p:cNvGrpSpPr>
          <p:nvPr/>
        </p:nvGrpSpPr>
        <p:grpSpPr bwMode="auto">
          <a:xfrm>
            <a:off x="6387606" y="2642927"/>
            <a:ext cx="1215169" cy="1120869"/>
            <a:chOff x="2307" y="1036"/>
            <a:chExt cx="1397" cy="1290"/>
          </a:xfrm>
          <a:effectLst>
            <a:outerShdw blurRad="50800" dist="38100" dir="2700000" algn="tl" rotWithShape="0">
              <a:prstClr val="black">
                <a:alpha val="40000"/>
              </a:prstClr>
            </a:outerShdw>
          </a:effectLst>
        </p:grpSpPr>
        <p:sp>
          <p:nvSpPr>
            <p:cNvPr id="80" name="Freeform 224"/>
            <p:cNvSpPr>
              <a:spLocks/>
            </p:cNvSpPr>
            <p:nvPr/>
          </p:nvSpPr>
          <p:spPr bwMode="auto">
            <a:xfrm>
              <a:off x="2431" y="1036"/>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1" name="Rectangle 225"/>
            <p:cNvSpPr>
              <a:spLocks noChangeArrowheads="1"/>
            </p:cNvSpPr>
            <p:nvPr/>
          </p:nvSpPr>
          <p:spPr bwMode="auto">
            <a:xfrm>
              <a:off x="2439" y="110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2" name="Freeform 226"/>
            <p:cNvSpPr>
              <a:spLocks/>
            </p:cNvSpPr>
            <p:nvPr/>
          </p:nvSpPr>
          <p:spPr bwMode="auto">
            <a:xfrm>
              <a:off x="2307" y="1073"/>
              <a:ext cx="1363" cy="1253"/>
            </a:xfrm>
            <a:custGeom>
              <a:avLst/>
              <a:gdLst>
                <a:gd name="T0" fmla="*/ 0 w 1601"/>
                <a:gd name="T1" fmla="*/ 504 h 1472"/>
                <a:gd name="T2" fmla="*/ 0 w 1601"/>
                <a:gd name="T3" fmla="*/ 504 h 1472"/>
                <a:gd name="T4" fmla="*/ 0 w 1601"/>
                <a:gd name="T5" fmla="*/ 512 h 1472"/>
                <a:gd name="T6" fmla="*/ 3 w 1601"/>
                <a:gd name="T7" fmla="*/ 521 h 1472"/>
                <a:gd name="T8" fmla="*/ 6 w 1601"/>
                <a:gd name="T9" fmla="*/ 529 h 1472"/>
                <a:gd name="T10" fmla="*/ 8 w 1601"/>
                <a:gd name="T11" fmla="*/ 531 h 1472"/>
                <a:gd name="T12" fmla="*/ 12 w 1601"/>
                <a:gd name="T13" fmla="*/ 534 h 1472"/>
                <a:gd name="T14" fmla="*/ 680 w 1601"/>
                <a:gd name="T15" fmla="*/ 658 h 1472"/>
                <a:gd name="T16" fmla="*/ 680 w 1601"/>
                <a:gd name="T17" fmla="*/ 658 h 1472"/>
                <a:gd name="T18" fmla="*/ 687 w 1601"/>
                <a:gd name="T19" fmla="*/ 658 h 1472"/>
                <a:gd name="T20" fmla="*/ 696 w 1601"/>
                <a:gd name="T21" fmla="*/ 655 h 1472"/>
                <a:gd name="T22" fmla="*/ 712 w 1601"/>
                <a:gd name="T23" fmla="*/ 646 h 1472"/>
                <a:gd name="T24" fmla="*/ 712 w 1601"/>
                <a:gd name="T25" fmla="*/ 646 h 1472"/>
                <a:gd name="T26" fmla="*/ 712 w 1601"/>
                <a:gd name="T27" fmla="*/ 644 h 1472"/>
                <a:gd name="T28" fmla="*/ 710 w 1601"/>
                <a:gd name="T29" fmla="*/ 642 h 1472"/>
                <a:gd name="T30" fmla="*/ 706 w 1601"/>
                <a:gd name="T31" fmla="*/ 640 h 1472"/>
                <a:gd name="T32" fmla="*/ 704 w 1601"/>
                <a:gd name="T33" fmla="*/ 636 h 1472"/>
                <a:gd name="T34" fmla="*/ 716 w 1601"/>
                <a:gd name="T35" fmla="*/ 154 h 1472"/>
                <a:gd name="T36" fmla="*/ 716 w 1601"/>
                <a:gd name="T37" fmla="*/ 154 h 1472"/>
                <a:gd name="T38" fmla="*/ 714 w 1601"/>
                <a:gd name="T39" fmla="*/ 146 h 1472"/>
                <a:gd name="T40" fmla="*/ 710 w 1601"/>
                <a:gd name="T41" fmla="*/ 140 h 1472"/>
                <a:gd name="T42" fmla="*/ 704 w 1601"/>
                <a:gd name="T43" fmla="*/ 136 h 1472"/>
                <a:gd name="T44" fmla="*/ 698 w 1601"/>
                <a:gd name="T45" fmla="*/ 133 h 1472"/>
                <a:gd name="T46" fmla="*/ 67 w 1601"/>
                <a:gd name="T47" fmla="*/ 0 h 1472"/>
                <a:gd name="T48" fmla="*/ 48 w 1601"/>
                <a:gd name="T49" fmla="*/ 3 h 1472"/>
                <a:gd name="T50" fmla="*/ 48 w 1601"/>
                <a:gd name="T51" fmla="*/ 3 h 1472"/>
                <a:gd name="T52" fmla="*/ 42 w 1601"/>
                <a:gd name="T53" fmla="*/ 4 h 1472"/>
                <a:gd name="T54" fmla="*/ 36 w 1601"/>
                <a:gd name="T55" fmla="*/ 6 h 1472"/>
                <a:gd name="T56" fmla="*/ 33 w 1601"/>
                <a:gd name="T57" fmla="*/ 12 h 1472"/>
                <a:gd name="T58" fmla="*/ 31 w 1601"/>
                <a:gd name="T59" fmla="*/ 18 h 1472"/>
                <a:gd name="T60" fmla="*/ 0 w 1601"/>
                <a:gd name="T61" fmla="*/ 504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3" name="Freeform 227"/>
            <p:cNvSpPr>
              <a:spLocks/>
            </p:cNvSpPr>
            <p:nvPr/>
          </p:nvSpPr>
          <p:spPr bwMode="auto">
            <a:xfrm>
              <a:off x="2344" y="1073"/>
              <a:ext cx="1360" cy="1231"/>
            </a:xfrm>
            <a:custGeom>
              <a:avLst/>
              <a:gdLst>
                <a:gd name="T0" fmla="*/ 0 w 1597"/>
                <a:gd name="T1" fmla="*/ 498 h 1446"/>
                <a:gd name="T2" fmla="*/ 0 w 1597"/>
                <a:gd name="T3" fmla="*/ 498 h 1446"/>
                <a:gd name="T4" fmla="*/ 3 w 1597"/>
                <a:gd name="T5" fmla="*/ 507 h 1446"/>
                <a:gd name="T6" fmla="*/ 4 w 1597"/>
                <a:gd name="T7" fmla="*/ 514 h 1446"/>
                <a:gd name="T8" fmla="*/ 10 w 1597"/>
                <a:gd name="T9" fmla="*/ 518 h 1446"/>
                <a:gd name="T10" fmla="*/ 18 w 1597"/>
                <a:gd name="T11" fmla="*/ 521 h 1446"/>
                <a:gd name="T12" fmla="*/ 687 w 1597"/>
                <a:gd name="T13" fmla="*/ 646 h 1446"/>
                <a:gd name="T14" fmla="*/ 687 w 1597"/>
                <a:gd name="T15" fmla="*/ 646 h 1446"/>
                <a:gd name="T16" fmla="*/ 692 w 1597"/>
                <a:gd name="T17" fmla="*/ 646 h 1446"/>
                <a:gd name="T18" fmla="*/ 699 w 1597"/>
                <a:gd name="T19" fmla="*/ 645 h 1446"/>
                <a:gd name="T20" fmla="*/ 703 w 1597"/>
                <a:gd name="T21" fmla="*/ 638 h 1446"/>
                <a:gd name="T22" fmla="*/ 706 w 1597"/>
                <a:gd name="T23" fmla="*/ 633 h 1446"/>
                <a:gd name="T24" fmla="*/ 715 w 1597"/>
                <a:gd name="T25" fmla="*/ 150 h 1446"/>
                <a:gd name="T26" fmla="*/ 715 w 1597"/>
                <a:gd name="T27" fmla="*/ 150 h 1446"/>
                <a:gd name="T28" fmla="*/ 715 w 1597"/>
                <a:gd name="T29" fmla="*/ 143 h 1446"/>
                <a:gd name="T30" fmla="*/ 711 w 1597"/>
                <a:gd name="T31" fmla="*/ 136 h 1446"/>
                <a:gd name="T32" fmla="*/ 706 w 1597"/>
                <a:gd name="T33" fmla="*/ 133 h 1446"/>
                <a:gd name="T34" fmla="*/ 697 w 1597"/>
                <a:gd name="T35" fmla="*/ 129 h 1446"/>
                <a:gd name="T36" fmla="*/ 51 w 1597"/>
                <a:gd name="T37" fmla="*/ 0 h 1446"/>
                <a:gd name="T38" fmla="*/ 51 w 1597"/>
                <a:gd name="T39" fmla="*/ 0 h 1446"/>
                <a:gd name="T40" fmla="*/ 43 w 1597"/>
                <a:gd name="T41" fmla="*/ 0 h 1446"/>
                <a:gd name="T42" fmla="*/ 37 w 1597"/>
                <a:gd name="T43" fmla="*/ 3 h 1446"/>
                <a:gd name="T44" fmla="*/ 34 w 1597"/>
                <a:gd name="T45" fmla="*/ 6 h 1446"/>
                <a:gd name="T46" fmla="*/ 32 w 1597"/>
                <a:gd name="T47" fmla="*/ 14 h 1446"/>
                <a:gd name="T48" fmla="*/ 0 w 1597"/>
                <a:gd name="T49" fmla="*/ 498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4" name="Freeform 228"/>
            <p:cNvSpPr>
              <a:spLocks/>
            </p:cNvSpPr>
            <p:nvPr/>
          </p:nvSpPr>
          <p:spPr bwMode="auto">
            <a:xfrm>
              <a:off x="2413" y="1073"/>
              <a:ext cx="1291" cy="1231"/>
            </a:xfrm>
            <a:custGeom>
              <a:avLst/>
              <a:gdLst>
                <a:gd name="T0" fmla="*/ 664 w 1517"/>
                <a:gd name="T1" fmla="*/ 637 h 1446"/>
                <a:gd name="T2" fmla="*/ 673 w 1517"/>
                <a:gd name="T3" fmla="*/ 154 h 1446"/>
                <a:gd name="T4" fmla="*/ 673 w 1517"/>
                <a:gd name="T5" fmla="*/ 154 h 1446"/>
                <a:gd name="T6" fmla="*/ 673 w 1517"/>
                <a:gd name="T7" fmla="*/ 146 h 1446"/>
                <a:gd name="T8" fmla="*/ 669 w 1517"/>
                <a:gd name="T9" fmla="*/ 140 h 1446"/>
                <a:gd name="T10" fmla="*/ 664 w 1517"/>
                <a:gd name="T11" fmla="*/ 135 h 1446"/>
                <a:gd name="T12" fmla="*/ 655 w 1517"/>
                <a:gd name="T13" fmla="*/ 133 h 1446"/>
                <a:gd name="T14" fmla="*/ 12 w 1517"/>
                <a:gd name="T15" fmla="*/ 3 h 1446"/>
                <a:gd name="T16" fmla="*/ 12 w 1517"/>
                <a:gd name="T17" fmla="*/ 3 h 1446"/>
                <a:gd name="T18" fmla="*/ 6 w 1517"/>
                <a:gd name="T19" fmla="*/ 3 h 1446"/>
                <a:gd name="T20" fmla="*/ 0 w 1517"/>
                <a:gd name="T21" fmla="*/ 4 h 1446"/>
                <a:gd name="T22" fmla="*/ 0 w 1517"/>
                <a:gd name="T23" fmla="*/ 4 h 1446"/>
                <a:gd name="T24" fmla="*/ 8 w 1517"/>
                <a:gd name="T25" fmla="*/ 0 h 1446"/>
                <a:gd name="T26" fmla="*/ 16 w 1517"/>
                <a:gd name="T27" fmla="*/ 0 h 1446"/>
                <a:gd name="T28" fmla="*/ 660 w 1517"/>
                <a:gd name="T29" fmla="*/ 129 h 1446"/>
                <a:gd name="T30" fmla="*/ 660 w 1517"/>
                <a:gd name="T31" fmla="*/ 129 h 1446"/>
                <a:gd name="T32" fmla="*/ 667 w 1517"/>
                <a:gd name="T33" fmla="*/ 133 h 1446"/>
                <a:gd name="T34" fmla="*/ 673 w 1517"/>
                <a:gd name="T35" fmla="*/ 136 h 1446"/>
                <a:gd name="T36" fmla="*/ 677 w 1517"/>
                <a:gd name="T37" fmla="*/ 143 h 1446"/>
                <a:gd name="T38" fmla="*/ 677 w 1517"/>
                <a:gd name="T39" fmla="*/ 150 h 1446"/>
                <a:gd name="T40" fmla="*/ 667 w 1517"/>
                <a:gd name="T41" fmla="*/ 633 h 1446"/>
                <a:gd name="T42" fmla="*/ 667 w 1517"/>
                <a:gd name="T43" fmla="*/ 633 h 1446"/>
                <a:gd name="T44" fmla="*/ 665 w 1517"/>
                <a:gd name="T45" fmla="*/ 641 h 1446"/>
                <a:gd name="T46" fmla="*/ 660 w 1517"/>
                <a:gd name="T47" fmla="*/ 646 h 1446"/>
                <a:gd name="T48" fmla="*/ 660 w 1517"/>
                <a:gd name="T49" fmla="*/ 646 h 1446"/>
                <a:gd name="T50" fmla="*/ 664 w 1517"/>
                <a:gd name="T51" fmla="*/ 641 h 1446"/>
                <a:gd name="T52" fmla="*/ 664 w 1517"/>
                <a:gd name="T53" fmla="*/ 637 h 1446"/>
                <a:gd name="T54" fmla="*/ 664 w 1517"/>
                <a:gd name="T55" fmla="*/ 637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5" name="Freeform 229"/>
            <p:cNvSpPr>
              <a:spLocks/>
            </p:cNvSpPr>
            <p:nvPr/>
          </p:nvSpPr>
          <p:spPr bwMode="auto">
            <a:xfrm>
              <a:off x="2413" y="1134"/>
              <a:ext cx="1231" cy="1068"/>
            </a:xfrm>
            <a:custGeom>
              <a:avLst/>
              <a:gdLst>
                <a:gd name="T0" fmla="*/ 0 w 1446"/>
                <a:gd name="T1" fmla="*/ 426 h 1255"/>
                <a:gd name="T2" fmla="*/ 0 w 1446"/>
                <a:gd name="T3" fmla="*/ 426 h 1255"/>
                <a:gd name="T4" fmla="*/ 3 w 1446"/>
                <a:gd name="T5" fmla="*/ 435 h 1255"/>
                <a:gd name="T6" fmla="*/ 4 w 1446"/>
                <a:gd name="T7" fmla="*/ 440 h 1255"/>
                <a:gd name="T8" fmla="*/ 10 w 1446"/>
                <a:gd name="T9" fmla="*/ 445 h 1255"/>
                <a:gd name="T10" fmla="*/ 16 w 1446"/>
                <a:gd name="T11" fmla="*/ 445 h 1255"/>
                <a:gd name="T12" fmla="*/ 621 w 1446"/>
                <a:gd name="T13" fmla="*/ 561 h 1255"/>
                <a:gd name="T14" fmla="*/ 621 w 1446"/>
                <a:gd name="T15" fmla="*/ 561 h 1255"/>
                <a:gd name="T16" fmla="*/ 627 w 1446"/>
                <a:gd name="T17" fmla="*/ 561 h 1255"/>
                <a:gd name="T18" fmla="*/ 633 w 1446"/>
                <a:gd name="T19" fmla="*/ 558 h 1255"/>
                <a:gd name="T20" fmla="*/ 637 w 1446"/>
                <a:gd name="T21" fmla="*/ 552 h 1255"/>
                <a:gd name="T22" fmla="*/ 637 w 1446"/>
                <a:gd name="T23" fmla="*/ 547 h 1255"/>
                <a:gd name="T24" fmla="*/ 646 w 1446"/>
                <a:gd name="T25" fmla="*/ 139 h 1255"/>
                <a:gd name="T26" fmla="*/ 646 w 1446"/>
                <a:gd name="T27" fmla="*/ 139 h 1255"/>
                <a:gd name="T28" fmla="*/ 646 w 1446"/>
                <a:gd name="T29" fmla="*/ 130 h 1255"/>
                <a:gd name="T30" fmla="*/ 642 w 1446"/>
                <a:gd name="T31" fmla="*/ 126 h 1255"/>
                <a:gd name="T32" fmla="*/ 637 w 1446"/>
                <a:gd name="T33" fmla="*/ 122 h 1255"/>
                <a:gd name="T34" fmla="*/ 631 w 1446"/>
                <a:gd name="T35" fmla="*/ 118 h 1255"/>
                <a:gd name="T36" fmla="*/ 46 w 1446"/>
                <a:gd name="T37" fmla="*/ 0 h 1255"/>
                <a:gd name="T38" fmla="*/ 46 w 1446"/>
                <a:gd name="T39" fmla="*/ 0 h 1255"/>
                <a:gd name="T40" fmla="*/ 37 w 1446"/>
                <a:gd name="T41" fmla="*/ 0 h 1255"/>
                <a:gd name="T42" fmla="*/ 31 w 1446"/>
                <a:gd name="T43" fmla="*/ 4 h 1255"/>
                <a:gd name="T44" fmla="*/ 27 w 1446"/>
                <a:gd name="T45" fmla="*/ 8 h 1255"/>
                <a:gd name="T46" fmla="*/ 27 w 1446"/>
                <a:gd name="T47" fmla="*/ 12 h 1255"/>
                <a:gd name="T48" fmla="*/ 0 w 1446"/>
                <a:gd name="T49" fmla="*/ 426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6" name="Freeform 230"/>
            <p:cNvSpPr>
              <a:spLocks/>
            </p:cNvSpPr>
            <p:nvPr/>
          </p:nvSpPr>
          <p:spPr bwMode="auto">
            <a:xfrm>
              <a:off x="2431" y="1330"/>
              <a:ext cx="1213" cy="718"/>
            </a:xfrm>
            <a:custGeom>
              <a:avLst/>
              <a:gdLst>
                <a:gd name="T0" fmla="*/ 639 w 1424"/>
                <a:gd name="T1" fmla="*/ 65 h 844"/>
                <a:gd name="T2" fmla="*/ 639 w 1424"/>
                <a:gd name="T3" fmla="*/ 35 h 844"/>
                <a:gd name="T4" fmla="*/ 639 w 1424"/>
                <a:gd name="T5" fmla="*/ 35 h 844"/>
                <a:gd name="T6" fmla="*/ 639 w 1424"/>
                <a:gd name="T7" fmla="*/ 27 h 844"/>
                <a:gd name="T8" fmla="*/ 634 w 1424"/>
                <a:gd name="T9" fmla="*/ 23 h 844"/>
                <a:gd name="T10" fmla="*/ 629 w 1424"/>
                <a:gd name="T11" fmla="*/ 19 h 844"/>
                <a:gd name="T12" fmla="*/ 624 w 1424"/>
                <a:gd name="T13" fmla="*/ 16 h 844"/>
                <a:gd name="T14" fmla="*/ 545 w 1424"/>
                <a:gd name="T15" fmla="*/ 0 h 844"/>
                <a:gd name="T16" fmla="*/ 545 w 1424"/>
                <a:gd name="T17" fmla="*/ 0 h 844"/>
                <a:gd name="T18" fmla="*/ 474 w 1424"/>
                <a:gd name="T19" fmla="*/ 37 h 844"/>
                <a:gd name="T20" fmla="*/ 407 w 1424"/>
                <a:gd name="T21" fmla="*/ 76 h 844"/>
                <a:gd name="T22" fmla="*/ 340 w 1424"/>
                <a:gd name="T23" fmla="*/ 117 h 844"/>
                <a:gd name="T24" fmla="*/ 272 w 1424"/>
                <a:gd name="T25" fmla="*/ 159 h 844"/>
                <a:gd name="T26" fmla="*/ 136 w 1424"/>
                <a:gd name="T27" fmla="*/ 248 h 844"/>
                <a:gd name="T28" fmla="*/ 0 w 1424"/>
                <a:gd name="T29" fmla="*/ 341 h 844"/>
                <a:gd name="T30" fmla="*/ 0 w 1424"/>
                <a:gd name="T31" fmla="*/ 341 h 844"/>
                <a:gd name="T32" fmla="*/ 6 w 1424"/>
                <a:gd name="T33" fmla="*/ 342 h 844"/>
                <a:gd name="T34" fmla="*/ 190 w 1424"/>
                <a:gd name="T35" fmla="*/ 376 h 844"/>
                <a:gd name="T36" fmla="*/ 190 w 1424"/>
                <a:gd name="T37" fmla="*/ 376 h 844"/>
                <a:gd name="T38" fmla="*/ 269 w 1424"/>
                <a:gd name="T39" fmla="*/ 321 h 844"/>
                <a:gd name="T40" fmla="*/ 349 w 1424"/>
                <a:gd name="T41" fmla="*/ 262 h 844"/>
                <a:gd name="T42" fmla="*/ 349 w 1424"/>
                <a:gd name="T43" fmla="*/ 262 h 844"/>
                <a:gd name="T44" fmla="*/ 421 w 1424"/>
                <a:gd name="T45" fmla="*/ 207 h 844"/>
                <a:gd name="T46" fmla="*/ 492 w 1424"/>
                <a:gd name="T47" fmla="*/ 157 h 844"/>
                <a:gd name="T48" fmla="*/ 566 w 1424"/>
                <a:gd name="T49" fmla="*/ 110 h 844"/>
                <a:gd name="T50" fmla="*/ 639 w 1424"/>
                <a:gd name="T51" fmla="*/ 65 h 844"/>
                <a:gd name="T52" fmla="*/ 639 w 1424"/>
                <a:gd name="T53" fmla="*/ 65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7" name="Freeform 231"/>
            <p:cNvSpPr>
              <a:spLocks/>
            </p:cNvSpPr>
            <p:nvPr/>
          </p:nvSpPr>
          <p:spPr bwMode="auto">
            <a:xfrm>
              <a:off x="3112" y="1785"/>
              <a:ext cx="524" cy="357"/>
            </a:xfrm>
            <a:custGeom>
              <a:avLst/>
              <a:gdLst>
                <a:gd name="T0" fmla="*/ 274 w 615"/>
                <a:gd name="T1" fmla="*/ 60 h 420"/>
                <a:gd name="T2" fmla="*/ 276 w 615"/>
                <a:gd name="T3" fmla="*/ 0 h 420"/>
                <a:gd name="T4" fmla="*/ 276 w 615"/>
                <a:gd name="T5" fmla="*/ 0 h 420"/>
                <a:gd name="T6" fmla="*/ 207 w 615"/>
                <a:gd name="T7" fmla="*/ 39 h 420"/>
                <a:gd name="T8" fmla="*/ 137 w 615"/>
                <a:gd name="T9" fmla="*/ 80 h 420"/>
                <a:gd name="T10" fmla="*/ 68 w 615"/>
                <a:gd name="T11" fmla="*/ 123 h 420"/>
                <a:gd name="T12" fmla="*/ 0 w 615"/>
                <a:gd name="T13" fmla="*/ 170 h 420"/>
                <a:gd name="T14" fmla="*/ 94 w 615"/>
                <a:gd name="T15" fmla="*/ 186 h 420"/>
                <a:gd name="T16" fmla="*/ 94 w 615"/>
                <a:gd name="T17" fmla="*/ 186 h 420"/>
                <a:gd name="T18" fmla="*/ 185 w 615"/>
                <a:gd name="T19" fmla="*/ 122 h 420"/>
                <a:gd name="T20" fmla="*/ 185 w 615"/>
                <a:gd name="T21" fmla="*/ 122 h 420"/>
                <a:gd name="T22" fmla="*/ 230 w 615"/>
                <a:gd name="T23" fmla="*/ 90 h 420"/>
                <a:gd name="T24" fmla="*/ 274 w 615"/>
                <a:gd name="T25" fmla="*/ 60 h 420"/>
                <a:gd name="T26" fmla="*/ 274 w 615"/>
                <a:gd name="T27" fmla="*/ 60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8" name="Freeform 232"/>
            <p:cNvSpPr>
              <a:spLocks/>
            </p:cNvSpPr>
            <p:nvPr/>
          </p:nvSpPr>
          <p:spPr bwMode="auto">
            <a:xfrm>
              <a:off x="2413" y="1134"/>
              <a:ext cx="1208" cy="1068"/>
            </a:xfrm>
            <a:custGeom>
              <a:avLst/>
              <a:gdLst>
                <a:gd name="T0" fmla="*/ 39 w 1419"/>
                <a:gd name="T1" fmla="*/ 0 h 1255"/>
                <a:gd name="T2" fmla="*/ 39 w 1419"/>
                <a:gd name="T3" fmla="*/ 0 h 1255"/>
                <a:gd name="T4" fmla="*/ 37 w 1419"/>
                <a:gd name="T5" fmla="*/ 8 h 1255"/>
                <a:gd name="T6" fmla="*/ 10 w 1419"/>
                <a:gd name="T7" fmla="*/ 420 h 1255"/>
                <a:gd name="T8" fmla="*/ 10 w 1419"/>
                <a:gd name="T9" fmla="*/ 420 h 1255"/>
                <a:gd name="T10" fmla="*/ 12 w 1419"/>
                <a:gd name="T11" fmla="*/ 428 h 1255"/>
                <a:gd name="T12" fmla="*/ 16 w 1419"/>
                <a:gd name="T13" fmla="*/ 435 h 1255"/>
                <a:gd name="T14" fmla="*/ 19 w 1419"/>
                <a:gd name="T15" fmla="*/ 438 h 1255"/>
                <a:gd name="T16" fmla="*/ 27 w 1419"/>
                <a:gd name="T17" fmla="*/ 440 h 1255"/>
                <a:gd name="T18" fmla="*/ 631 w 1419"/>
                <a:gd name="T19" fmla="*/ 555 h 1255"/>
                <a:gd name="T20" fmla="*/ 631 w 1419"/>
                <a:gd name="T21" fmla="*/ 555 h 1255"/>
                <a:gd name="T22" fmla="*/ 634 w 1419"/>
                <a:gd name="T23" fmla="*/ 555 h 1255"/>
                <a:gd name="T24" fmla="*/ 634 w 1419"/>
                <a:gd name="T25" fmla="*/ 555 h 1255"/>
                <a:gd name="T26" fmla="*/ 633 w 1419"/>
                <a:gd name="T27" fmla="*/ 557 h 1255"/>
                <a:gd name="T28" fmla="*/ 628 w 1419"/>
                <a:gd name="T29" fmla="*/ 558 h 1255"/>
                <a:gd name="T30" fmla="*/ 625 w 1419"/>
                <a:gd name="T31" fmla="*/ 561 h 1255"/>
                <a:gd name="T32" fmla="*/ 621 w 1419"/>
                <a:gd name="T33" fmla="*/ 561 h 1255"/>
                <a:gd name="T34" fmla="*/ 16 w 1419"/>
                <a:gd name="T35" fmla="*/ 445 h 1255"/>
                <a:gd name="T36" fmla="*/ 16 w 1419"/>
                <a:gd name="T37" fmla="*/ 445 h 1255"/>
                <a:gd name="T38" fmla="*/ 10 w 1419"/>
                <a:gd name="T39" fmla="*/ 445 h 1255"/>
                <a:gd name="T40" fmla="*/ 4 w 1419"/>
                <a:gd name="T41" fmla="*/ 440 h 1255"/>
                <a:gd name="T42" fmla="*/ 3 w 1419"/>
                <a:gd name="T43" fmla="*/ 435 h 1255"/>
                <a:gd name="T44" fmla="*/ 0 w 1419"/>
                <a:gd name="T45" fmla="*/ 426 h 1255"/>
                <a:gd name="T46" fmla="*/ 27 w 1419"/>
                <a:gd name="T47" fmla="*/ 12 h 1255"/>
                <a:gd name="T48" fmla="*/ 27 w 1419"/>
                <a:gd name="T49" fmla="*/ 12 h 1255"/>
                <a:gd name="T50" fmla="*/ 27 w 1419"/>
                <a:gd name="T51" fmla="*/ 8 h 1255"/>
                <a:gd name="T52" fmla="*/ 31 w 1419"/>
                <a:gd name="T53" fmla="*/ 4 h 1255"/>
                <a:gd name="T54" fmla="*/ 36 w 1419"/>
                <a:gd name="T55" fmla="*/ 3 h 1255"/>
                <a:gd name="T56" fmla="*/ 39 w 1419"/>
                <a:gd name="T57" fmla="*/ 0 h 1255"/>
                <a:gd name="T58" fmla="*/ 39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9" name="Freeform 233"/>
            <p:cNvSpPr>
              <a:spLocks/>
            </p:cNvSpPr>
            <p:nvPr/>
          </p:nvSpPr>
          <p:spPr bwMode="auto">
            <a:xfrm>
              <a:off x="2469" y="1134"/>
              <a:ext cx="1175" cy="1068"/>
            </a:xfrm>
            <a:custGeom>
              <a:avLst/>
              <a:gdLst>
                <a:gd name="T0" fmla="*/ 600 w 1380"/>
                <a:gd name="T1" fmla="*/ 555 h 1255"/>
                <a:gd name="T2" fmla="*/ 610 w 1380"/>
                <a:gd name="T3" fmla="*/ 144 h 1255"/>
                <a:gd name="T4" fmla="*/ 610 w 1380"/>
                <a:gd name="T5" fmla="*/ 144 h 1255"/>
                <a:gd name="T6" fmla="*/ 608 w 1380"/>
                <a:gd name="T7" fmla="*/ 136 h 1255"/>
                <a:gd name="T8" fmla="*/ 605 w 1380"/>
                <a:gd name="T9" fmla="*/ 132 h 1255"/>
                <a:gd name="T10" fmla="*/ 600 w 1380"/>
                <a:gd name="T11" fmla="*/ 129 h 1255"/>
                <a:gd name="T12" fmla="*/ 593 w 1380"/>
                <a:gd name="T13" fmla="*/ 124 h 1255"/>
                <a:gd name="T14" fmla="*/ 6 w 1380"/>
                <a:gd name="T15" fmla="*/ 6 h 1255"/>
                <a:gd name="T16" fmla="*/ 6 w 1380"/>
                <a:gd name="T17" fmla="*/ 6 h 1255"/>
                <a:gd name="T18" fmla="*/ 0 w 1380"/>
                <a:gd name="T19" fmla="*/ 8 h 1255"/>
                <a:gd name="T20" fmla="*/ 0 w 1380"/>
                <a:gd name="T21" fmla="*/ 8 h 1255"/>
                <a:gd name="T22" fmla="*/ 3 w 1380"/>
                <a:gd name="T23" fmla="*/ 4 h 1255"/>
                <a:gd name="T24" fmla="*/ 6 w 1380"/>
                <a:gd name="T25" fmla="*/ 3 h 1255"/>
                <a:gd name="T26" fmla="*/ 10 w 1380"/>
                <a:gd name="T27" fmla="*/ 0 h 1255"/>
                <a:gd name="T28" fmla="*/ 16 w 1380"/>
                <a:gd name="T29" fmla="*/ 0 h 1255"/>
                <a:gd name="T30" fmla="*/ 602 w 1380"/>
                <a:gd name="T31" fmla="*/ 118 h 1255"/>
                <a:gd name="T32" fmla="*/ 602 w 1380"/>
                <a:gd name="T33" fmla="*/ 118 h 1255"/>
                <a:gd name="T34" fmla="*/ 608 w 1380"/>
                <a:gd name="T35" fmla="*/ 122 h 1255"/>
                <a:gd name="T36" fmla="*/ 613 w 1380"/>
                <a:gd name="T37" fmla="*/ 126 h 1255"/>
                <a:gd name="T38" fmla="*/ 617 w 1380"/>
                <a:gd name="T39" fmla="*/ 130 h 1255"/>
                <a:gd name="T40" fmla="*/ 617 w 1380"/>
                <a:gd name="T41" fmla="*/ 139 h 1255"/>
                <a:gd name="T42" fmla="*/ 608 w 1380"/>
                <a:gd name="T43" fmla="*/ 547 h 1255"/>
                <a:gd name="T44" fmla="*/ 608 w 1380"/>
                <a:gd name="T45" fmla="*/ 547 h 1255"/>
                <a:gd name="T46" fmla="*/ 608 w 1380"/>
                <a:gd name="T47" fmla="*/ 552 h 1255"/>
                <a:gd name="T48" fmla="*/ 605 w 1380"/>
                <a:gd name="T49" fmla="*/ 555 h 1255"/>
                <a:gd name="T50" fmla="*/ 602 w 1380"/>
                <a:gd name="T51" fmla="*/ 558 h 1255"/>
                <a:gd name="T52" fmla="*/ 598 w 1380"/>
                <a:gd name="T53" fmla="*/ 561 h 1255"/>
                <a:gd name="T54" fmla="*/ 598 w 1380"/>
                <a:gd name="T55" fmla="*/ 561 h 1255"/>
                <a:gd name="T56" fmla="*/ 600 w 1380"/>
                <a:gd name="T57" fmla="*/ 555 h 1255"/>
                <a:gd name="T58" fmla="*/ 600 w 1380"/>
                <a:gd name="T59" fmla="*/ 555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pic>
        <p:nvPicPr>
          <p:cNvPr id="2058"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 y="3031377"/>
            <a:ext cx="755161" cy="868082"/>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4"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37215" y="3059013"/>
            <a:ext cx="731120" cy="840446"/>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6" name="Freeform 95"/>
          <p:cNvSpPr/>
          <p:nvPr/>
        </p:nvSpPr>
        <p:spPr>
          <a:xfrm>
            <a:off x="1003259" y="4308032"/>
            <a:ext cx="960161" cy="302519"/>
          </a:xfrm>
          <a:custGeom>
            <a:avLst/>
            <a:gdLst>
              <a:gd name="connsiteX0" fmla="*/ 0 w 2011672"/>
              <a:gd name="connsiteY0" fmla="*/ 0 h 302519"/>
              <a:gd name="connsiteX1" fmla="*/ 2011672 w 2011672"/>
              <a:gd name="connsiteY1" fmla="*/ 0 h 302519"/>
              <a:gd name="connsiteX2" fmla="*/ 2011672 w 2011672"/>
              <a:gd name="connsiteY2" fmla="*/ 302519 h 302519"/>
              <a:gd name="connsiteX3" fmla="*/ 0 w 2011672"/>
              <a:gd name="connsiteY3" fmla="*/ 302519 h 302519"/>
              <a:gd name="connsiteX4" fmla="*/ 0 w 2011672"/>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1672" h="302519">
                <a:moveTo>
                  <a:pt x="0" y="0"/>
                </a:moveTo>
                <a:lnTo>
                  <a:pt x="2011672" y="0"/>
                </a:lnTo>
                <a:lnTo>
                  <a:pt x="2011672" y="302519"/>
                </a:lnTo>
                <a:lnTo>
                  <a:pt x="0" y="302519"/>
                </a:lnTo>
                <a:lnTo>
                  <a:pt x="0" y="0"/>
                </a:lnTo>
                <a:close/>
              </a:path>
            </a:pathLst>
          </a:custGeom>
          <a:solidFill>
            <a:srgbClr val="D4EDD3"/>
          </a:solidFill>
          <a:ln>
            <a:solidFill>
              <a:schemeClr val="bg1"/>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solidFill>
                  <a:sysClr val="windowText" lastClr="000000"/>
                </a:solidFill>
              </a:rPr>
              <a:t>Popup</a:t>
            </a:r>
            <a:endParaRPr lang="en-US" sz="1800" b="1" kern="1200" dirty="0">
              <a:solidFill>
                <a:sysClr val="windowText" lastClr="000000"/>
              </a:solidFill>
            </a:endParaRPr>
          </a:p>
        </p:txBody>
      </p:sp>
      <p:pic>
        <p:nvPicPr>
          <p:cNvPr id="99" name="Picture 2"/>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909605" y="4131504"/>
            <a:ext cx="564279" cy="564279"/>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0" name="Freeform 99"/>
          <p:cNvSpPr/>
          <p:nvPr/>
        </p:nvSpPr>
        <p:spPr>
          <a:xfrm>
            <a:off x="3718041" y="4308032"/>
            <a:ext cx="960161" cy="302519"/>
          </a:xfrm>
          <a:custGeom>
            <a:avLst/>
            <a:gdLst>
              <a:gd name="connsiteX0" fmla="*/ 0 w 2011672"/>
              <a:gd name="connsiteY0" fmla="*/ 0 h 302519"/>
              <a:gd name="connsiteX1" fmla="*/ 2011672 w 2011672"/>
              <a:gd name="connsiteY1" fmla="*/ 0 h 302519"/>
              <a:gd name="connsiteX2" fmla="*/ 2011672 w 2011672"/>
              <a:gd name="connsiteY2" fmla="*/ 302519 h 302519"/>
              <a:gd name="connsiteX3" fmla="*/ 0 w 2011672"/>
              <a:gd name="connsiteY3" fmla="*/ 302519 h 302519"/>
              <a:gd name="connsiteX4" fmla="*/ 0 w 2011672"/>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1672" h="302519">
                <a:moveTo>
                  <a:pt x="0" y="0"/>
                </a:moveTo>
                <a:lnTo>
                  <a:pt x="2011672" y="0"/>
                </a:lnTo>
                <a:lnTo>
                  <a:pt x="2011672" y="302519"/>
                </a:lnTo>
                <a:lnTo>
                  <a:pt x="0" y="302519"/>
                </a:lnTo>
                <a:lnTo>
                  <a:pt x="0" y="0"/>
                </a:lnTo>
                <a:close/>
              </a:path>
            </a:pathLst>
          </a:custGeom>
          <a:solidFill>
            <a:srgbClr val="D4EDD3"/>
          </a:solidFill>
          <a:ln>
            <a:solidFill>
              <a:schemeClr val="bg1"/>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solidFill>
                  <a:sysClr val="windowText" lastClr="000000"/>
                </a:solidFill>
              </a:rPr>
              <a:t>Popup</a:t>
            </a:r>
            <a:endParaRPr lang="en-US" sz="1800" b="1" kern="1200" dirty="0">
              <a:solidFill>
                <a:sysClr val="windowText" lastClr="000000"/>
              </a:solidFill>
            </a:endParaRPr>
          </a:p>
        </p:txBody>
      </p:sp>
      <p:pic>
        <p:nvPicPr>
          <p:cNvPr id="101" name="Picture 2"/>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624387" y="4131504"/>
            <a:ext cx="564279" cy="564279"/>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4"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33800" y="4998791"/>
            <a:ext cx="1220096" cy="1402009"/>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60" name="Picture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29748" y="5809290"/>
            <a:ext cx="614362" cy="591801"/>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8" name="Freeform 107"/>
          <p:cNvSpPr/>
          <p:nvPr/>
        </p:nvSpPr>
        <p:spPr bwMode="auto">
          <a:xfrm>
            <a:off x="6934200" y="3691440"/>
            <a:ext cx="395459" cy="1413960"/>
          </a:xfrm>
          <a:custGeom>
            <a:avLst/>
            <a:gdLst>
              <a:gd name="connsiteX0" fmla="*/ 14608 w 342670"/>
              <a:gd name="connsiteY0" fmla="*/ 119464 h 1972619"/>
              <a:gd name="connsiteX1" fmla="*/ 33658 w 342670"/>
              <a:gd name="connsiteY1" fmla="*/ 1729189 h 1972619"/>
              <a:gd name="connsiteX2" fmla="*/ 309883 w 342670"/>
              <a:gd name="connsiteY2" fmla="*/ 1805389 h 1972619"/>
              <a:gd name="connsiteX3" fmla="*/ 338458 w 342670"/>
              <a:gd name="connsiteY3" fmla="*/ 176614 h 1972619"/>
              <a:gd name="connsiteX4" fmla="*/ 319408 w 342670"/>
              <a:gd name="connsiteY4" fmla="*/ 119464 h 1972619"/>
              <a:gd name="connsiteX0" fmla="*/ 6295 w 364837"/>
              <a:gd name="connsiteY0" fmla="*/ 134704 h 1971794"/>
              <a:gd name="connsiteX1" fmla="*/ 55825 w 364837"/>
              <a:gd name="connsiteY1" fmla="*/ 1729189 h 1971794"/>
              <a:gd name="connsiteX2" fmla="*/ 332050 w 364837"/>
              <a:gd name="connsiteY2" fmla="*/ 1805389 h 1971794"/>
              <a:gd name="connsiteX3" fmla="*/ 360625 w 364837"/>
              <a:gd name="connsiteY3" fmla="*/ 176614 h 1971794"/>
              <a:gd name="connsiteX4" fmla="*/ 341575 w 364837"/>
              <a:gd name="connsiteY4" fmla="*/ 119464 h 1971794"/>
              <a:gd name="connsiteX0" fmla="*/ 6295 w 436846"/>
              <a:gd name="connsiteY0" fmla="*/ 134704 h 1971795"/>
              <a:gd name="connsiteX1" fmla="*/ 55825 w 436846"/>
              <a:gd name="connsiteY1" fmla="*/ 1729189 h 1971795"/>
              <a:gd name="connsiteX2" fmla="*/ 332050 w 436846"/>
              <a:gd name="connsiteY2" fmla="*/ 1805389 h 1971795"/>
              <a:gd name="connsiteX3" fmla="*/ 436825 w 436846"/>
              <a:gd name="connsiteY3" fmla="*/ 176614 h 1971795"/>
              <a:gd name="connsiteX4" fmla="*/ 341575 w 436846"/>
              <a:gd name="connsiteY4" fmla="*/ 119464 h 1971795"/>
              <a:gd name="connsiteX0" fmla="*/ 9654 w 468210"/>
              <a:gd name="connsiteY0" fmla="*/ 131176 h 1935427"/>
              <a:gd name="connsiteX1" fmla="*/ 59184 w 468210"/>
              <a:gd name="connsiteY1" fmla="*/ 1725661 h 1935427"/>
              <a:gd name="connsiteX2" fmla="*/ 434469 w 468210"/>
              <a:gd name="connsiteY2" fmla="*/ 1748521 h 1935427"/>
              <a:gd name="connsiteX3" fmla="*/ 440184 w 468210"/>
              <a:gd name="connsiteY3" fmla="*/ 173086 h 1935427"/>
              <a:gd name="connsiteX4" fmla="*/ 344934 w 468210"/>
              <a:gd name="connsiteY4" fmla="*/ 115936 h 1935427"/>
              <a:gd name="connsiteX0" fmla="*/ 9654 w 501030"/>
              <a:gd name="connsiteY0" fmla="*/ 131176 h 1935427"/>
              <a:gd name="connsiteX1" fmla="*/ 59184 w 501030"/>
              <a:gd name="connsiteY1" fmla="*/ 1725661 h 1935427"/>
              <a:gd name="connsiteX2" fmla="*/ 434469 w 501030"/>
              <a:gd name="connsiteY2" fmla="*/ 1748521 h 1935427"/>
              <a:gd name="connsiteX3" fmla="*/ 493524 w 501030"/>
              <a:gd name="connsiteY3" fmla="*/ 173086 h 1935427"/>
              <a:gd name="connsiteX4" fmla="*/ 344934 w 501030"/>
              <a:gd name="connsiteY4" fmla="*/ 115936 h 1935427"/>
              <a:gd name="connsiteX0" fmla="*/ 6604 w 513220"/>
              <a:gd name="connsiteY0" fmla="*/ 169276 h 1933135"/>
              <a:gd name="connsiteX1" fmla="*/ 71374 w 513220"/>
              <a:gd name="connsiteY1" fmla="*/ 1725661 h 1933135"/>
              <a:gd name="connsiteX2" fmla="*/ 446659 w 513220"/>
              <a:gd name="connsiteY2" fmla="*/ 1748521 h 1933135"/>
              <a:gd name="connsiteX3" fmla="*/ 505714 w 513220"/>
              <a:gd name="connsiteY3" fmla="*/ 173086 h 1933135"/>
              <a:gd name="connsiteX4" fmla="*/ 357124 w 513220"/>
              <a:gd name="connsiteY4" fmla="*/ 115936 h 1933135"/>
              <a:gd name="connsiteX0" fmla="*/ 6604 w 508737"/>
              <a:gd name="connsiteY0" fmla="*/ 143589 h 1907448"/>
              <a:gd name="connsiteX1" fmla="*/ 71374 w 508737"/>
              <a:gd name="connsiteY1" fmla="*/ 1699974 h 1907448"/>
              <a:gd name="connsiteX2" fmla="*/ 446659 w 508737"/>
              <a:gd name="connsiteY2" fmla="*/ 1722834 h 1907448"/>
              <a:gd name="connsiteX3" fmla="*/ 505714 w 508737"/>
              <a:gd name="connsiteY3" fmla="*/ 147399 h 1907448"/>
              <a:gd name="connsiteX4" fmla="*/ 494284 w 508737"/>
              <a:gd name="connsiteY4" fmla="*/ 143589 h 1907448"/>
              <a:gd name="connsiteX0" fmla="*/ 6604 w 505714"/>
              <a:gd name="connsiteY0" fmla="*/ 0 h 1763859"/>
              <a:gd name="connsiteX1" fmla="*/ 71374 w 505714"/>
              <a:gd name="connsiteY1" fmla="*/ 1556385 h 1763859"/>
              <a:gd name="connsiteX2" fmla="*/ 446659 w 505714"/>
              <a:gd name="connsiteY2" fmla="*/ 1579245 h 1763859"/>
              <a:gd name="connsiteX3" fmla="*/ 505714 w 505714"/>
              <a:gd name="connsiteY3" fmla="*/ 3810 h 1763859"/>
            </a:gdLst>
            <a:ahLst/>
            <a:cxnLst>
              <a:cxn ang="0">
                <a:pos x="connsiteX0" y="connsiteY0"/>
              </a:cxn>
              <a:cxn ang="0">
                <a:pos x="connsiteX1" y="connsiteY1"/>
              </a:cxn>
              <a:cxn ang="0">
                <a:pos x="connsiteX2" y="connsiteY2"/>
              </a:cxn>
              <a:cxn ang="0">
                <a:pos x="connsiteX3" y="connsiteY3"/>
              </a:cxn>
            </a:cxnLst>
            <a:rect l="l" t="t" r="r" b="b"/>
            <a:pathLst>
              <a:path w="505714" h="1763859">
                <a:moveTo>
                  <a:pt x="6604" y="0"/>
                </a:moveTo>
                <a:cubicBezTo>
                  <a:pt x="-8478" y="664368"/>
                  <a:pt x="-1968" y="1293178"/>
                  <a:pt x="71374" y="1556385"/>
                </a:cubicBezTo>
                <a:cubicBezTo>
                  <a:pt x="144716" y="1819592"/>
                  <a:pt x="374269" y="1838007"/>
                  <a:pt x="446659" y="1579245"/>
                </a:cubicBezTo>
                <a:cubicBezTo>
                  <a:pt x="519049" y="1320483"/>
                  <a:pt x="497777" y="267017"/>
                  <a:pt x="505714" y="3810"/>
                </a:cubicBezTo>
              </a:path>
            </a:pathLst>
          </a:custGeom>
          <a:noFill/>
          <a:ln w="28575" algn="ctr">
            <a:solidFill>
              <a:srgbClr val="C00000"/>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smtClean="0">
              <a:ln>
                <a:noFill/>
              </a:ln>
              <a:solidFill>
                <a:srgbClr val="FF0000"/>
              </a:solidFill>
              <a:effectLst/>
              <a:latin typeface="Arial" charset="0"/>
            </a:endParaRPr>
          </a:p>
        </p:txBody>
      </p:sp>
      <p:pic>
        <p:nvPicPr>
          <p:cNvPr id="2057" name="Picture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477000" y="5029200"/>
            <a:ext cx="1378154" cy="1378152"/>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2" name="Freeform 101"/>
          <p:cNvSpPr/>
          <p:nvPr/>
        </p:nvSpPr>
        <p:spPr>
          <a:xfrm>
            <a:off x="6542944" y="4308032"/>
            <a:ext cx="960161" cy="302519"/>
          </a:xfrm>
          <a:custGeom>
            <a:avLst/>
            <a:gdLst>
              <a:gd name="connsiteX0" fmla="*/ 0 w 2011672"/>
              <a:gd name="connsiteY0" fmla="*/ 0 h 302519"/>
              <a:gd name="connsiteX1" fmla="*/ 2011672 w 2011672"/>
              <a:gd name="connsiteY1" fmla="*/ 0 h 302519"/>
              <a:gd name="connsiteX2" fmla="*/ 2011672 w 2011672"/>
              <a:gd name="connsiteY2" fmla="*/ 302519 h 302519"/>
              <a:gd name="connsiteX3" fmla="*/ 0 w 2011672"/>
              <a:gd name="connsiteY3" fmla="*/ 302519 h 302519"/>
              <a:gd name="connsiteX4" fmla="*/ 0 w 2011672"/>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1672" h="302519">
                <a:moveTo>
                  <a:pt x="0" y="0"/>
                </a:moveTo>
                <a:lnTo>
                  <a:pt x="2011672" y="0"/>
                </a:lnTo>
                <a:lnTo>
                  <a:pt x="2011672" y="302519"/>
                </a:lnTo>
                <a:lnTo>
                  <a:pt x="0" y="302519"/>
                </a:lnTo>
                <a:lnTo>
                  <a:pt x="0" y="0"/>
                </a:lnTo>
                <a:close/>
              </a:path>
            </a:pathLst>
          </a:custGeom>
          <a:solidFill>
            <a:srgbClr val="D4EDD3"/>
          </a:solidFill>
          <a:ln>
            <a:solidFill>
              <a:schemeClr val="bg1"/>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solidFill>
                  <a:sysClr val="windowText" lastClr="000000"/>
                </a:solidFill>
              </a:rPr>
              <a:t>Popup</a:t>
            </a:r>
            <a:endParaRPr lang="en-US" sz="1800" b="1" kern="1200" dirty="0">
              <a:solidFill>
                <a:sysClr val="windowText" lastClr="000000"/>
              </a:solidFill>
            </a:endParaRPr>
          </a:p>
        </p:txBody>
      </p:sp>
      <p:pic>
        <p:nvPicPr>
          <p:cNvPr id="103" name="Picture 2"/>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449290" y="4131504"/>
            <a:ext cx="564279" cy="564279"/>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20125454"/>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9113" y="914400"/>
            <a:ext cx="8320087" cy="2181364"/>
          </a:xfrm>
          <a:prstGeom prst="rect">
            <a:avLst/>
          </a:prstGeom>
          <a:noFill/>
          <a:ln w="3175" algn="ctr">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9156" y="3053104"/>
            <a:ext cx="3920953" cy="2738096"/>
          </a:xfrm>
          <a:prstGeom prst="rect">
            <a:avLst/>
          </a:prstGeom>
          <a:noFill/>
          <a:ln>
            <a:solidFill>
              <a:schemeClr val="bg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2" name="Title 1"/>
          <p:cNvSpPr>
            <a:spLocks noGrp="1"/>
          </p:cNvSpPr>
          <p:nvPr>
            <p:ph type="title"/>
          </p:nvPr>
        </p:nvSpPr>
        <p:spPr/>
        <p:txBody>
          <a:bodyPr/>
          <a:lstStyle/>
          <a:p>
            <a:r>
              <a:rPr lang="en-US" dirty="0" smtClean="0"/>
              <a:t>Example: View and edit existing objects</a:t>
            </a:r>
            <a:endParaRPr lang="en-US" dirty="0"/>
          </a:p>
        </p:txBody>
      </p:sp>
      <p:sp>
        <p:nvSpPr>
          <p:cNvPr id="6" name="AutoShape 33"/>
          <p:cNvSpPr>
            <a:spLocks noChangeArrowheads="1"/>
          </p:cNvSpPr>
          <p:nvPr/>
        </p:nvSpPr>
        <p:spPr bwMode="auto">
          <a:xfrm>
            <a:off x="4029932" y="2324549"/>
            <a:ext cx="730250" cy="331787"/>
          </a:xfrm>
          <a:prstGeom prst="roundRect">
            <a:avLst>
              <a:gd name="adj" fmla="val 16667"/>
            </a:avLst>
          </a:prstGeom>
          <a:noFill/>
          <a:ln w="28575" algn="ctr">
            <a:solidFill>
              <a:srgbClr val="C0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cxnSp>
        <p:nvCxnSpPr>
          <p:cNvPr id="7" name="Straight Arrow Connector 4"/>
          <p:cNvCxnSpPr>
            <a:cxnSpLocks noChangeShapeType="1"/>
            <a:stCxn id="8" idx="3"/>
          </p:cNvCxnSpPr>
          <p:nvPr/>
        </p:nvCxnSpPr>
        <p:spPr bwMode="auto">
          <a:xfrm flipH="1" flipV="1">
            <a:off x="1752600" y="1044067"/>
            <a:ext cx="5715000" cy="2198278"/>
          </a:xfrm>
          <a:prstGeom prst="bentConnector3">
            <a:avLst>
              <a:gd name="adj1" fmla="val -4000"/>
            </a:avLst>
          </a:prstGeom>
          <a:noFill/>
          <a:ln w="28575" algn="ctr">
            <a:solidFill>
              <a:srgbClr val="C00000"/>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
        <p:nvSpPr>
          <p:cNvPr id="8" name="AutoShape 33"/>
          <p:cNvSpPr>
            <a:spLocks noChangeArrowheads="1"/>
          </p:cNvSpPr>
          <p:nvPr/>
        </p:nvSpPr>
        <p:spPr bwMode="auto">
          <a:xfrm>
            <a:off x="5992090" y="3076451"/>
            <a:ext cx="1475510" cy="331787"/>
          </a:xfrm>
          <a:prstGeom prst="roundRect">
            <a:avLst>
              <a:gd name="adj" fmla="val 16667"/>
            </a:avLst>
          </a:prstGeom>
          <a:noFill/>
          <a:ln w="28575" algn="ctr">
            <a:solidFill>
              <a:srgbClr val="C0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cxnSp>
        <p:nvCxnSpPr>
          <p:cNvPr id="9" name="Straight Arrow Connector 4"/>
          <p:cNvCxnSpPr>
            <a:cxnSpLocks noChangeShapeType="1"/>
            <a:stCxn id="6" idx="2"/>
            <a:endCxn id="3074" idx="1"/>
          </p:cNvCxnSpPr>
          <p:nvPr/>
        </p:nvCxnSpPr>
        <p:spPr bwMode="auto">
          <a:xfrm rot="16200000" flipH="1">
            <a:off x="3654198" y="3397194"/>
            <a:ext cx="1765816" cy="284099"/>
          </a:xfrm>
          <a:prstGeom prst="bentConnector2">
            <a:avLst/>
          </a:prstGeom>
          <a:noFill/>
          <a:ln w="28575" algn="ctr">
            <a:solidFill>
              <a:srgbClr val="C00000"/>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
        <p:nvSpPr>
          <p:cNvPr id="3" name="TextBox 2"/>
          <p:cNvSpPr txBox="1"/>
          <p:nvPr/>
        </p:nvSpPr>
        <p:spPr>
          <a:xfrm>
            <a:off x="533400" y="6019800"/>
            <a:ext cx="4343400" cy="381000"/>
          </a:xfrm>
          <a:prstGeom prst="rect">
            <a:avLst/>
          </a:prstGeom>
          <a:noFill/>
        </p:spPr>
        <p:txBody>
          <a:bodyPr wrap="square" rtlCol="0">
            <a:noAutofit/>
          </a:bodyPr>
          <a:lstStyle/>
          <a:p>
            <a:r>
              <a:rPr lang="en-US" b="1" dirty="0" smtClean="0">
                <a:solidFill>
                  <a:srgbClr val="C00000"/>
                </a:solidFill>
                <a:latin typeface="Arial" pitchFamily="32" charset="0"/>
                <a:cs typeface="Arial" pitchFamily="32" charset="0"/>
              </a:rPr>
              <a:t>See notes for detailed explanation</a:t>
            </a:r>
          </a:p>
        </p:txBody>
      </p:sp>
    </p:spTree>
    <p:extLst>
      <p:ext uri="{BB962C8B-B14F-4D97-AF65-F5344CB8AC3E}">
        <p14:creationId xmlns:p14="http://schemas.microsoft.com/office/powerpoint/2010/main" val="2375263409"/>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bwMode="auto">
          <a:xfrm>
            <a:off x="6980582" y="2375132"/>
            <a:ext cx="609600" cy="291868"/>
          </a:xfrm>
          <a:prstGeom prst="roundRect">
            <a:avLst/>
          </a:prstGeom>
          <a:solidFill>
            <a:schemeClr val="tx1"/>
          </a:solidFill>
          <a:ln w="19050" algn="ctr">
            <a:no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410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14400"/>
            <a:ext cx="4953000" cy="2447925"/>
          </a:xfrm>
          <a:prstGeom prst="rect">
            <a:avLst/>
          </a:prstGeom>
          <a:noFill/>
          <a:ln>
            <a:solidFill>
              <a:schemeClr val="bg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410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3704811"/>
            <a:ext cx="4953000" cy="2686050"/>
          </a:xfrm>
          <a:prstGeom prst="rect">
            <a:avLst/>
          </a:prstGeom>
          <a:noFill/>
          <a:ln>
            <a:solidFill>
              <a:schemeClr val="bg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2" name="Title 1"/>
          <p:cNvSpPr>
            <a:spLocks noGrp="1"/>
          </p:cNvSpPr>
          <p:nvPr>
            <p:ph type="title"/>
          </p:nvPr>
        </p:nvSpPr>
        <p:spPr/>
        <p:txBody>
          <a:bodyPr/>
          <a:lstStyle/>
          <a:p>
            <a:r>
              <a:rPr lang="en-US" dirty="0" smtClean="0"/>
              <a:t>Example: Create new </a:t>
            </a:r>
            <a:r>
              <a:rPr lang="en-US" dirty="0"/>
              <a:t>objects</a:t>
            </a:r>
          </a:p>
        </p:txBody>
      </p:sp>
      <p:pic>
        <p:nvPicPr>
          <p:cNvPr id="4098"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16826" y="2251777"/>
            <a:ext cx="3457575" cy="3886200"/>
          </a:xfrm>
          <a:prstGeom prst="rect">
            <a:avLst/>
          </a:prstGeom>
          <a:noFill/>
          <a:ln>
            <a:solidFill>
              <a:schemeClr val="bg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8" name="rect Name"/>
          <p:cNvSpPr/>
          <p:nvPr/>
        </p:nvSpPr>
        <p:spPr bwMode="auto">
          <a:xfrm>
            <a:off x="533400" y="6111924"/>
            <a:ext cx="4572000" cy="278937"/>
          </a:xfrm>
          <a:prstGeom prst="roundRect">
            <a:avLst>
              <a:gd name="adj" fmla="val 7599"/>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solidFill>
                <a:schemeClr val="bg1"/>
              </a:solidFill>
            </a:endParaRPr>
          </a:p>
        </p:txBody>
      </p:sp>
      <p:sp>
        <p:nvSpPr>
          <p:cNvPr id="9" name="AutoShape 33"/>
          <p:cNvSpPr>
            <a:spLocks noChangeArrowheads="1"/>
          </p:cNvSpPr>
          <p:nvPr/>
        </p:nvSpPr>
        <p:spPr bwMode="auto">
          <a:xfrm>
            <a:off x="528716" y="2148301"/>
            <a:ext cx="522890" cy="331787"/>
          </a:xfrm>
          <a:prstGeom prst="roundRect">
            <a:avLst>
              <a:gd name="adj" fmla="val 16667"/>
            </a:avLst>
          </a:prstGeom>
          <a:noFill/>
          <a:ln w="28575" algn="ctr">
            <a:solidFill>
              <a:srgbClr val="C0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cxnSp>
        <p:nvCxnSpPr>
          <p:cNvPr id="10" name="Straight Arrow Connector 4"/>
          <p:cNvCxnSpPr>
            <a:cxnSpLocks noChangeShapeType="1"/>
            <a:stCxn id="9" idx="0"/>
            <a:endCxn id="7" idx="0"/>
          </p:cNvCxnSpPr>
          <p:nvPr/>
        </p:nvCxnSpPr>
        <p:spPr bwMode="auto">
          <a:xfrm rot="16200000" flipH="1">
            <a:off x="3924355" y="-985894"/>
            <a:ext cx="226831" cy="6495221"/>
          </a:xfrm>
          <a:prstGeom prst="bentConnector3">
            <a:avLst>
              <a:gd name="adj1" fmla="val -39436"/>
            </a:avLst>
          </a:prstGeom>
          <a:noFill/>
          <a:ln w="28575" algn="ctr">
            <a:solidFill>
              <a:srgbClr val="C00000"/>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
        <p:nvSpPr>
          <p:cNvPr id="22" name="rect Name"/>
          <p:cNvSpPr/>
          <p:nvPr/>
        </p:nvSpPr>
        <p:spPr bwMode="auto">
          <a:xfrm>
            <a:off x="5420139" y="2730544"/>
            <a:ext cx="411560" cy="317456"/>
          </a:xfrm>
          <a:prstGeom prst="roundRect">
            <a:avLst>
              <a:gd name="adj" fmla="val 7599"/>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solidFill>
                <a:schemeClr val="bg1"/>
              </a:solidFill>
            </a:endParaRPr>
          </a:p>
        </p:txBody>
      </p:sp>
      <p:cxnSp>
        <p:nvCxnSpPr>
          <p:cNvPr id="23" name="Straight Arrow Connector 4"/>
          <p:cNvCxnSpPr>
            <a:cxnSpLocks noChangeShapeType="1"/>
            <a:stCxn id="22" idx="1"/>
            <a:endCxn id="8" idx="3"/>
          </p:cNvCxnSpPr>
          <p:nvPr/>
        </p:nvCxnSpPr>
        <p:spPr bwMode="auto">
          <a:xfrm rot="10800000" flipV="1">
            <a:off x="5105401" y="2889271"/>
            <a:ext cx="314739" cy="3362121"/>
          </a:xfrm>
          <a:prstGeom prst="bentConnector3">
            <a:avLst>
              <a:gd name="adj1" fmla="val 50000"/>
            </a:avLst>
          </a:prstGeom>
          <a:noFill/>
          <a:ln w="28575" algn="ctr">
            <a:solidFill>
              <a:srgbClr val="C00000"/>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
        <p:nvSpPr>
          <p:cNvPr id="25" name="Rounded Rectangle 24"/>
          <p:cNvSpPr/>
          <p:nvPr/>
        </p:nvSpPr>
        <p:spPr bwMode="auto">
          <a:xfrm>
            <a:off x="6367669" y="1447800"/>
            <a:ext cx="609600" cy="291868"/>
          </a:xfrm>
          <a:prstGeom prst="roundRect">
            <a:avLst/>
          </a:prstGeom>
          <a:solidFill>
            <a:schemeClr val="tx1"/>
          </a:solidFill>
          <a:ln w="19050" algn="ctr">
            <a:no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13" name="TextBox 12"/>
          <p:cNvSpPr txBox="1"/>
          <p:nvPr/>
        </p:nvSpPr>
        <p:spPr>
          <a:xfrm>
            <a:off x="5601302" y="917104"/>
            <a:ext cx="3273099" cy="666469"/>
          </a:xfrm>
          <a:prstGeom prst="rect">
            <a:avLst/>
          </a:prstGeom>
          <a:noFill/>
        </p:spPr>
        <p:txBody>
          <a:bodyPr wrap="square" rtlCol="0">
            <a:noAutofit/>
          </a:bodyPr>
          <a:lstStyle/>
          <a:p>
            <a:pPr algn="r"/>
            <a:r>
              <a:rPr lang="en-US" b="1" dirty="0" smtClean="0">
                <a:solidFill>
                  <a:srgbClr val="C00000"/>
                </a:solidFill>
                <a:latin typeface="Arial" pitchFamily="32" charset="0"/>
                <a:cs typeface="Arial" pitchFamily="32" charset="0"/>
              </a:rPr>
              <a:t>See notes for </a:t>
            </a:r>
            <a:br>
              <a:rPr lang="en-US" b="1" dirty="0" smtClean="0">
                <a:solidFill>
                  <a:srgbClr val="C00000"/>
                </a:solidFill>
                <a:latin typeface="Arial" pitchFamily="32" charset="0"/>
                <a:cs typeface="Arial" pitchFamily="32" charset="0"/>
              </a:rPr>
            </a:br>
            <a:r>
              <a:rPr lang="en-US" b="1" dirty="0" smtClean="0">
                <a:solidFill>
                  <a:srgbClr val="C00000"/>
                </a:solidFill>
                <a:latin typeface="Arial" pitchFamily="32" charset="0"/>
                <a:cs typeface="Arial" pitchFamily="32" charset="0"/>
              </a:rPr>
              <a:t>detailed explanation</a:t>
            </a:r>
          </a:p>
        </p:txBody>
      </p:sp>
    </p:spTree>
    <p:extLst>
      <p:ext uri="{BB962C8B-B14F-4D97-AF65-F5344CB8AC3E}">
        <p14:creationId xmlns:p14="http://schemas.microsoft.com/office/powerpoint/2010/main" val="288283694"/>
      </p:ext>
    </p:extLst>
  </p:cSld>
  <p:clrMapOvr>
    <a:masterClrMapping/>
  </p:clrMapOvr>
  <p:transition/>
</p:sld>
</file>

<file path=ppt/theme/theme1.xml><?xml version="1.0" encoding="utf-8"?>
<a:theme xmlns:a="http://schemas.openxmlformats.org/drawingml/2006/main" name="Emerald_Template">
  <a:themeElements>
    <a:clrScheme name="TA80_CurrDev_ThemeColorsSetA">
      <a:dk1>
        <a:srgbClr val="000000"/>
      </a:dk1>
      <a:lt1>
        <a:srgbClr val="FFFFFF"/>
      </a:lt1>
      <a:dk2>
        <a:srgbClr val="000000"/>
      </a:dk2>
      <a:lt2>
        <a:srgbClr val="FFFFFF"/>
      </a:lt2>
      <a:accent1>
        <a:srgbClr val="D33941"/>
      </a:accent1>
      <a:accent2>
        <a:srgbClr val="E5BA03"/>
      </a:accent2>
      <a:accent3>
        <a:srgbClr val="645893"/>
      </a:accent3>
      <a:accent4>
        <a:srgbClr val="D8691E"/>
      </a:accent4>
      <a:accent5>
        <a:srgbClr val="3F8E39"/>
      </a:accent5>
      <a:accent6>
        <a:srgbClr val="04628C"/>
      </a:accent6>
      <a:hlink>
        <a:srgbClr val="0000CC"/>
      </a:hlink>
      <a:folHlink>
        <a:srgbClr val="333399"/>
      </a:folHlink>
    </a:clrScheme>
    <a:fontScheme name="TA80_CurrDev_Theme_fontScheme">
      <a:majorFont>
        <a:latin typeface="Arial"/>
        <a:ea typeface=""/>
        <a:cs typeface=""/>
      </a:majorFont>
      <a:minorFont>
        <a:latin typeface="Arial"/>
        <a:ea typeface=""/>
        <a:cs typeface=""/>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noAutofit/>
      </a:bodyPr>
      <a:lstStyle>
        <a:defPPr>
          <a:defRPr dirty="0" smtClean="0">
            <a:solidFill>
              <a:srgbClr val="C00000"/>
            </a:solidFill>
            <a:latin typeface="Arial" pitchFamily="32" charset="0"/>
            <a:cs typeface="Arial" pitchFamily="32"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8CB57B5F54F4DA48B31C4943C8567926" ma:contentTypeVersion="3" ma:contentTypeDescription="Create a new document." ma:contentTypeScope="" ma:versionID="5eaa3ee1509582f4e02561b7145d904d">
  <xsd:schema xmlns:xsd="http://www.w3.org/2001/XMLSchema" xmlns:xs="http://www.w3.org/2001/XMLSchema" xmlns:p="http://schemas.microsoft.com/office/2006/metadata/properties" xmlns:ns2="e38a8859-07ab-46c5-a44f-5c9b86e92d7c" targetNamespace="http://schemas.microsoft.com/office/2006/metadata/properties" ma:root="true" ma:fieldsID="4d2d3dc816ad86660348993a9b5cdcc4" ns2:_="">
    <xsd:import namespace="e38a8859-07ab-46c5-a44f-5c9b86e92d7c"/>
    <xsd:element name="properties">
      <xsd:complexType>
        <xsd:sequence>
          <xsd:element name="documentManagement">
            <xsd:complexType>
              <xsd:all>
                <xsd:element ref="ns2:MediaServiceMetadata" minOccurs="0"/>
                <xsd:element ref="ns2:MediaServiceFastMetadata"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38a8859-07ab-46c5-a44f-5c9b86e92d7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461CB59-9ACF-47A3-93A8-CAB86164534F}">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BF63368B-9BE9-435A-B641-BF242DDE1552}">
  <ds:schemaRefs>
    <ds:schemaRef ds:uri="http://schemas.microsoft.com/sharepoint/v3/contenttype/forms"/>
  </ds:schemaRefs>
</ds:datastoreItem>
</file>

<file path=customXml/itemProps3.xml><?xml version="1.0" encoding="utf-8"?>
<ds:datastoreItem xmlns:ds="http://schemas.openxmlformats.org/officeDocument/2006/customXml" ds:itemID="{4AE39BE7-24C3-4CF1-AE8E-26D9DA54D0B7}"/>
</file>

<file path=docProps/app.xml><?xml version="1.0" encoding="utf-8"?>
<Properties xmlns="http://schemas.openxmlformats.org/officeDocument/2006/extended-properties" xmlns:vt="http://schemas.openxmlformats.org/officeDocument/2006/docPropsVTypes">
  <Template>Emerald_Template</Template>
  <TotalTime>688</TotalTime>
  <Words>2372</Words>
  <Application>Microsoft Office PowerPoint</Application>
  <PresentationFormat>On-screen Show (4:3)</PresentationFormat>
  <Paragraphs>200</Paragraphs>
  <Slides>22</Slides>
  <Notes>22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vt:lpstr>
      <vt:lpstr>Calibri</vt:lpstr>
      <vt:lpstr>Courier New</vt:lpstr>
      <vt:lpstr>Times New Roman</vt:lpstr>
      <vt:lpstr>Wingdings</vt:lpstr>
      <vt:lpstr>Wingdings 2</vt:lpstr>
      <vt:lpstr>Wingdings 3</vt:lpstr>
      <vt:lpstr>Emerald_Template</vt:lpstr>
      <vt:lpstr>Popups</vt:lpstr>
      <vt:lpstr>PowerPoint Presentation</vt:lpstr>
      <vt:lpstr>PowerPoint Presentation</vt:lpstr>
      <vt:lpstr>Locations</vt:lpstr>
      <vt:lpstr>Popups</vt:lpstr>
      <vt:lpstr>Why not use browser popup windows?</vt:lpstr>
      <vt:lpstr>Popup uses cases</vt:lpstr>
      <vt:lpstr>Example: View and edit existing objects</vt:lpstr>
      <vt:lpstr>Example: Create new objects</vt:lpstr>
      <vt:lpstr>Example: Execute "popped" searches</vt:lpstr>
      <vt:lpstr>PowerPoint Presentation</vt:lpstr>
      <vt:lpstr>Steps to create a view/edit object popup</vt:lpstr>
      <vt:lpstr>Step 1: Create a popup PCF</vt:lpstr>
      <vt:lpstr>Step 2: Specify variable(s)</vt:lpstr>
      <vt:lpstr>Step 3: Specify properties</vt:lpstr>
      <vt:lpstr>Step 4: Specify entry point(s)</vt:lpstr>
      <vt:lpstr>Step 5: Add containers and input widgets </vt:lpstr>
      <vt:lpstr>Step 6: Configure navigation widget</vt:lpstr>
      <vt:lpstr>Step 7: Deploy PCFs</vt:lpstr>
      <vt:lpstr>PowerPoint Presentation</vt:lpstr>
      <vt:lpstr>PowerPoint Presentation</vt:lpstr>
      <vt:lpstr>PowerPoint Presentation</vt:lpstr>
    </vt:vector>
  </TitlesOfParts>
  <Manager>Peter Niemeyer</Manager>
  <Company>Guidewire,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View and edit objects with Popups</dc:title>
  <dc:subject>Emerald PowerPoint 2010 Template</dc:subject>
  <dc:creator>Seth Luersen</dc:creator>
  <cp:keywords>Emerald;Configuration Fundamentals;User Interface Architecture</cp:keywords>
  <dc:description>Drop 3</dc:description>
  <cp:lastModifiedBy>Uthamarajan, Natesh Mithun (Cognizant)</cp:lastModifiedBy>
  <cp:revision>60</cp:revision>
  <dcterms:created xsi:type="dcterms:W3CDTF">2014-02-10T23:47:16Z</dcterms:created>
  <dcterms:modified xsi:type="dcterms:W3CDTF">2020-10-05T02:48:28Z</dcterms:modified>
  <cp:category>Drop 3</cp:category>
  <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0x0101008CB57B5F54F4DA48B31C4943C8567926</vt:lpwstr>
  </property>
</Properties>
</file>