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24.xml" ContentType="application/vnd.openxmlformats-officedocument.presentationml.slide+xml"/>
  <Override PartName="/ppt/slides/slide38.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34.xml" ContentType="application/vnd.openxmlformats-officedocument.presentationml.notesSlide+xml"/>
  <Override PartName="/ppt/notesSlides/notesSlide2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5.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Masters/slideMaster1.xml" ContentType="application/vnd.openxmlformats-officedocument.presentationml.slideMaster+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7"/>
  </p:notesMasterIdLst>
  <p:handoutMasterIdLst>
    <p:handoutMasterId r:id="rId48"/>
  </p:handoutMasterIdLst>
  <p:sldIdLst>
    <p:sldId id="256" r:id="rId2"/>
    <p:sldId id="257" r:id="rId3"/>
    <p:sldId id="258" r:id="rId4"/>
    <p:sldId id="306" r:id="rId5"/>
    <p:sldId id="307" r:id="rId6"/>
    <p:sldId id="263" r:id="rId7"/>
    <p:sldId id="326" r:id="rId8"/>
    <p:sldId id="264" r:id="rId9"/>
    <p:sldId id="335" r:id="rId10"/>
    <p:sldId id="274" r:id="rId11"/>
    <p:sldId id="314" r:id="rId12"/>
    <p:sldId id="275" r:id="rId13"/>
    <p:sldId id="265" r:id="rId14"/>
    <p:sldId id="338" r:id="rId15"/>
    <p:sldId id="339" r:id="rId16"/>
    <p:sldId id="340" r:id="rId17"/>
    <p:sldId id="302" r:id="rId18"/>
    <p:sldId id="309" r:id="rId19"/>
    <p:sldId id="301" r:id="rId20"/>
    <p:sldId id="297" r:id="rId21"/>
    <p:sldId id="267" r:id="rId22"/>
    <p:sldId id="303" r:id="rId23"/>
    <p:sldId id="308" r:id="rId24"/>
    <p:sldId id="268" r:id="rId25"/>
    <p:sldId id="305" r:id="rId26"/>
    <p:sldId id="329" r:id="rId27"/>
    <p:sldId id="330" r:id="rId28"/>
    <p:sldId id="331" r:id="rId29"/>
    <p:sldId id="269" r:id="rId30"/>
    <p:sldId id="289" r:id="rId31"/>
    <p:sldId id="293" r:id="rId32"/>
    <p:sldId id="294" r:id="rId33"/>
    <p:sldId id="344" r:id="rId34"/>
    <p:sldId id="345" r:id="rId35"/>
    <p:sldId id="292" r:id="rId36"/>
    <p:sldId id="342" r:id="rId37"/>
    <p:sldId id="343" r:id="rId38"/>
    <p:sldId id="341" r:id="rId39"/>
    <p:sldId id="290" r:id="rId40"/>
    <p:sldId id="304" r:id="rId41"/>
    <p:sldId id="346" r:id="rId42"/>
    <p:sldId id="315" r:id="rId43"/>
    <p:sldId id="260" r:id="rId44"/>
    <p:sldId id="261" r:id="rId45"/>
    <p:sldId id="2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306"/>
            <p14:sldId id="307"/>
          </p14:sldIdLst>
        </p14:section>
        <p14:section name="Creating Widgets" id="{6B1E3601-EB35-4251-BB34-8DE7DE276B42}">
          <p14:sldIdLst>
            <p14:sldId id="263"/>
            <p14:sldId id="326"/>
            <p14:sldId id="264"/>
            <p14:sldId id="335"/>
            <p14:sldId id="274"/>
            <p14:sldId id="314"/>
            <p14:sldId id="275"/>
          </p14:sldIdLst>
        </p14:section>
        <p14:section name="Binding" id="{1DB0B21D-4E8B-460A-8FB1-E6A8FBD015CE}">
          <p14:sldIdLst>
            <p14:sldId id="265"/>
            <p14:sldId id="338"/>
            <p14:sldId id="339"/>
            <p14:sldId id="340"/>
            <p14:sldId id="302"/>
            <p14:sldId id="309"/>
            <p14:sldId id="301"/>
            <p14:sldId id="297"/>
          </p14:sldIdLst>
        </p14:section>
        <p14:section name="Widget labels" id="{1A162D24-8A4D-448C-97E1-2B890316162F}">
          <p14:sldIdLst>
            <p14:sldId id="267"/>
            <p14:sldId id="303"/>
            <p14:sldId id="308"/>
            <p14:sldId id="268"/>
            <p14:sldId id="305"/>
            <p14:sldId id="329"/>
            <p14:sldId id="330"/>
            <p14:sldId id="331"/>
          </p14:sldIdLst>
        </p14:section>
        <p14:section name="Optional properties" id="{27547CD4-5DD5-46E9-BBB9-F7FDD1C040E9}">
          <p14:sldIdLst>
            <p14:sldId id="269"/>
            <p14:sldId id="289"/>
            <p14:sldId id="293"/>
            <p14:sldId id="294"/>
            <p14:sldId id="344"/>
            <p14:sldId id="345"/>
            <p14:sldId id="292"/>
            <p14:sldId id="342"/>
            <p14:sldId id="343"/>
            <p14:sldId id="341"/>
            <p14:sldId id="290"/>
          </p14:sldIdLst>
        </p14:section>
        <p14:section name="Deploy" id="{19C56A78-FD4F-4F7A-8F37-E0576A398F39}">
          <p14:sldIdLst>
            <p14:sldId id="304"/>
            <p14:sldId id="346"/>
            <p14:sldId id="315"/>
          </p14:sldIdLst>
        </p14:section>
        <p14:section name="Review" id="{CD3E2942-0691-4B15-B842-079311E6BD2A}">
          <p14:sldIdLst>
            <p14:sldId id="260"/>
          </p14:sldIdLst>
        </p14:section>
        <p14:section name="Untitled Section" id="{3B2D00A3-6E62-4EA0-93F6-E064781E0243}">
          <p14:sldIdLst>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5725" autoAdjust="0"/>
  </p:normalViewPr>
  <p:slideViewPr>
    <p:cSldViewPr showGuides="1">
      <p:cViewPr varScale="1">
        <p:scale>
          <a:sx n="55" d="100"/>
          <a:sy n="55" d="100"/>
        </p:scale>
        <p:origin x="1194" y="7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4687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PCF elements have definable properties in the Properties window.  To view properties of a PCF file, click its title link in the upper-left corner. To view properties of any element, click that element. </a:t>
            </a:r>
          </a:p>
          <a:p>
            <a:pPr eaLnBrk="1" hangingPunct="1"/>
            <a:endParaRPr lang="en-US" dirty="0" smtClean="0"/>
          </a:p>
          <a:p>
            <a:r>
              <a:rPr lang="en-US" dirty="0"/>
              <a:t>The Properties window contains multiple property tabs. </a:t>
            </a:r>
            <a:r>
              <a:rPr lang="en-US" dirty="0" smtClean="0"/>
              <a:t> Click a tab to edit the associated properties.  Some properties are not editable. Other properties are required. Required properties have an asterisk and the property name appears against a yellow background.</a:t>
            </a:r>
          </a:p>
          <a:p>
            <a:endParaRPr lang="en-US" dirty="0" smtClean="0"/>
          </a:p>
          <a:p>
            <a:pPr eaLnBrk="1" hangingPunct="1"/>
            <a:r>
              <a:rPr lang="en-US" dirty="0" smtClean="0"/>
              <a:t>If you select a property, variable, or entry point, an "X" icon appears on the right-hand side of the cell for that property, variable, or entry point. You can click the "X" to restore the selected property, variable, or entry point to its default value.</a:t>
            </a:r>
          </a:p>
          <a:p>
            <a:pPr eaLnBrk="1" hangingPunct="1"/>
            <a:endParaRPr lang="en-US" dirty="0"/>
          </a:p>
          <a:p>
            <a:pPr eaLnBrk="1" hangingPunct="1"/>
            <a:r>
              <a:rPr lang="en-US" dirty="0" smtClean="0"/>
              <a:t>The Properties window validates each property expression and/or and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8866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atomic widgets require IDs. However, some widgets, such as labels and dividers, do not require IDs.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1260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44997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baseline="0" dirty="0" smtClean="0"/>
          </a:p>
          <a:p>
            <a:r>
              <a:rPr lang="en-US" dirty="0"/>
              <a:t>In later lessons, you will learn more about defining the required variable object and type.</a:t>
            </a:r>
          </a:p>
          <a:p>
            <a:endParaRPr lang="en-US" dirty="0" smtClean="0"/>
          </a:p>
          <a:p>
            <a:r>
              <a:rPr lang="en-US" dirty="0" smtClean="0"/>
              <a:t>There are container widgets that do not have any required objects</a:t>
            </a:r>
            <a:r>
              <a:rPr lang="en-US" baseline="0" dirty="0" smtClean="0"/>
              <a:t> such as c</a:t>
            </a:r>
            <a:r>
              <a:rPr lang="en-US" dirty="0" smtClean="0"/>
              <a:t>ontainers that display only static information.</a:t>
            </a:r>
            <a:r>
              <a:rPr lang="en-US" baseline="0" dirty="0" smtClean="0"/>
              <a:t> F</a:t>
            </a:r>
            <a:r>
              <a:rPr lang="en-US" dirty="0" smtClean="0"/>
              <a:t>or example, the detail view on the </a:t>
            </a:r>
            <a:r>
              <a:rPr lang="en-US" dirty="0" err="1" smtClean="0"/>
              <a:t>NoContact</a:t>
            </a:r>
            <a:r>
              <a:rPr lang="en-US" dirty="0" smtClean="0"/>
              <a:t> page has no associated</a:t>
            </a:r>
            <a:r>
              <a:rPr lang="en-US" baseline="0" dirty="0" smtClean="0"/>
              <a:t> object.  I</a:t>
            </a:r>
            <a:r>
              <a:rPr lang="en-US" dirty="0" smtClean="0"/>
              <a:t>f a user clicks the Contact tab without ever having searched for a contact, they will navigate</a:t>
            </a:r>
            <a:r>
              <a:rPr lang="en-US" baseline="0" dirty="0" smtClean="0"/>
              <a:t> to the </a:t>
            </a:r>
            <a:r>
              <a:rPr lang="en-US" baseline="0" dirty="0" err="1" smtClean="0"/>
              <a:t>NoContact</a:t>
            </a:r>
            <a:r>
              <a:rPr lang="en-US" baseline="0" dirty="0" smtClean="0"/>
              <a:t> page.</a:t>
            </a:r>
            <a:r>
              <a:rPr lang="en-US" dirty="0" smtClean="0"/>
              <a:t> The detail view contains a single static label that states "You have not yet viewed any contacts. To view a contact, you must first search for it on the Search tab."</a:t>
            </a:r>
          </a:p>
          <a:p>
            <a:endParaRPr lang="en-US" dirty="0" smtClean="0"/>
          </a:p>
          <a:p>
            <a:r>
              <a:rPr lang="en-US" dirty="0" smtClean="0"/>
              <a:t>Search screens typically have no required object and display no data initially. If you execute a search, then the data in the search results is displayed. This data comes from the search itself, though, and not from any required variable object.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01462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a:r>
              <a:rPr lang="en-US" sz="1200" dirty="0" smtClean="0"/>
              <a:t>If the root object field is editable and the widget is enabled to be editable, then changed data is committed to the database. In the slide example, only </a:t>
            </a:r>
            <a:r>
              <a:rPr lang="en-US" sz="1200" dirty="0" err="1" smtClean="0"/>
              <a:t>AssignedUser</a:t>
            </a:r>
            <a:r>
              <a:rPr lang="en-US" sz="1200" dirty="0" smtClean="0"/>
              <a:t> is an editable, data backed field for the anABContact required variable.  DisplayName is an internal property for entity names. PublicID and </a:t>
            </a:r>
            <a:r>
              <a:rPr lang="en-US" sz="1200" dirty="0" err="1" smtClean="0"/>
              <a:t>CreateTime</a:t>
            </a:r>
            <a:r>
              <a:rPr lang="en-US" sz="1200" dirty="0" smtClean="0"/>
              <a:t> are read-only fields.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01462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Guidewire application retrieves data from the database, it stores that data as an object in runtime memory. It works with the in-memory information until the data needs to be committed or re-retrieved from the database.</a:t>
            </a:r>
            <a:br>
              <a:rPr lang="en-US" dirty="0" smtClean="0"/>
            </a:br>
            <a:endParaRPr lang="en-US" dirty="0" smtClean="0"/>
          </a:p>
          <a:p>
            <a:r>
              <a:rPr lang="en-US" dirty="0" smtClean="0"/>
              <a:t>When an object is created, all of the information about the object is copied into memory. If the object is subtyped, then data for all the fields at every relevant subtype level is retrieved. For example, if an object is an </a:t>
            </a:r>
            <a:r>
              <a:rPr lang="en-US" dirty="0" err="1" smtClean="0"/>
              <a:t>ABDoctor</a:t>
            </a:r>
            <a:r>
              <a:rPr lang="en-US" dirty="0" smtClean="0"/>
              <a:t>, then information is copied over for fields at the ABContact, ABPerson, </a:t>
            </a:r>
            <a:r>
              <a:rPr lang="en-US" dirty="0" err="1" smtClean="0"/>
              <a:t>ABPersonVendor</a:t>
            </a:r>
            <a:r>
              <a:rPr lang="en-US" dirty="0" smtClean="0"/>
              <a:t>, and </a:t>
            </a:r>
            <a:r>
              <a:rPr lang="en-US" dirty="0" err="1" smtClean="0"/>
              <a:t>ABDoctor</a:t>
            </a:r>
            <a:r>
              <a:rPr lang="en-US" dirty="0" smtClean="0"/>
              <a:t> levels. Fields associated with </a:t>
            </a:r>
            <a:r>
              <a:rPr lang="en-US" dirty="0" err="1" smtClean="0"/>
              <a:t>ABPlace</a:t>
            </a:r>
            <a:r>
              <a:rPr lang="en-US" dirty="0" smtClean="0"/>
              <a:t>, ABCompany, or </a:t>
            </a:r>
            <a:r>
              <a:rPr lang="en-US" dirty="0" err="1" smtClean="0"/>
              <a:t>ABAttorney</a:t>
            </a:r>
            <a:r>
              <a:rPr lang="en-US" dirty="0" smtClean="0"/>
              <a:t> are irrelevant and ignored.</a:t>
            </a:r>
          </a:p>
          <a:p>
            <a:r>
              <a:rPr lang="en-US" dirty="0" smtClean="0"/>
              <a:t/>
            </a:r>
            <a:br>
              <a:rPr lang="en-US" dirty="0" smtClean="0"/>
            </a:br>
            <a:r>
              <a:rPr lang="en-US" dirty="0" smtClean="0"/>
              <a:t>When an object is referenced, the server uses the datatype of the reference to understand the structure of the information in memory. For example, assume that there is an object named "anABContact" that stores information about an </a:t>
            </a:r>
            <a:r>
              <a:rPr lang="en-US" dirty="0" err="1" smtClean="0"/>
              <a:t>ABDoctor</a:t>
            </a:r>
            <a:r>
              <a:rPr lang="en-US" dirty="0" smtClean="0"/>
              <a:t>. If there is a reference to this object with a datatype of "</a:t>
            </a:r>
            <a:r>
              <a:rPr lang="en-US" dirty="0" err="1" smtClean="0"/>
              <a:t>ABDoctor</a:t>
            </a:r>
            <a:r>
              <a:rPr lang="en-US" dirty="0" smtClean="0"/>
              <a:t>", then the server knows that the object will have ABContact fields, ABPerson fields, </a:t>
            </a:r>
            <a:r>
              <a:rPr lang="en-US" dirty="0" err="1" smtClean="0"/>
              <a:t>ABPersonVendor</a:t>
            </a:r>
            <a:r>
              <a:rPr lang="en-US" dirty="0" smtClean="0"/>
              <a:t> fields, and </a:t>
            </a:r>
            <a:r>
              <a:rPr lang="en-US" dirty="0" err="1" smtClean="0"/>
              <a:t>ABDoctor</a:t>
            </a:r>
            <a:r>
              <a:rPr lang="en-US" dirty="0" smtClean="0"/>
              <a:t>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t>
            </a:r>
            <a:r>
              <a:rPr lang="en-US" dirty="0" err="1" smtClean="0"/>
              <a:t>ABPersonVendor</a:t>
            </a:r>
            <a:r>
              <a:rPr lang="en-US" dirty="0" smtClean="0"/>
              <a:t> and </a:t>
            </a:r>
            <a:r>
              <a:rPr lang="en-US" dirty="0" err="1" smtClean="0"/>
              <a:t>ABDoctor</a:t>
            </a:r>
            <a:r>
              <a:rPr lang="en-US" dirty="0" smtClean="0"/>
              <a:t> levels, but the server will be unaware of them.</a:t>
            </a:r>
          </a:p>
          <a:p>
            <a:r>
              <a:rPr lang="en-US" dirty="0" smtClean="0"/>
              <a:t/>
            </a:r>
            <a:br>
              <a:rPr lang="en-US" dirty="0" smtClean="0"/>
            </a:br>
            <a:r>
              <a:rPr lang="en-US" dirty="0"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a:t>
            </a:r>
            <a:r>
              <a:rPr lang="en-US" dirty="0" err="1" smtClean="0"/>
              <a:t>uncasted</a:t>
            </a:r>
            <a:r>
              <a:rPr lang="en-US" dirty="0" smtClean="0"/>
              <a:t> reference cannot.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521456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267361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the desired field is on a related object. The syntax to reference fields on related objects is:</a:t>
            </a:r>
            <a:r>
              <a:rPr lang="en-US" baseline="0" dirty="0" smtClean="0"/>
              <a:t> </a:t>
            </a:r>
            <a:r>
              <a:rPr lang="en-US" dirty="0" err="1" smtClean="0"/>
              <a:t>object.foreignKeyToRelatedObject.Field</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0151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572429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widget, the value property identifies the data field.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4767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35604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11783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display key is a text string displayed on the user interface. Every display key has one or more localized values. When a PCF file references a display key, the application converts the display key to one of the localized values depending on the user's</a:t>
            </a:r>
            <a:r>
              <a:rPr lang="en-US" baseline="0" dirty="0" smtClean="0"/>
              <a:t> internationalization language settings</a:t>
            </a:r>
            <a:r>
              <a:rPr lang="en-US" dirty="0" smtClean="0"/>
              <a:t>. In the example above, the display key "Name" is converted to "Name" for users with their language</a:t>
            </a:r>
            <a:r>
              <a:rPr lang="en-US" baseline="0" dirty="0" smtClean="0"/>
              <a:t> </a:t>
            </a:r>
            <a:r>
              <a:rPr lang="en-US" dirty="0" smtClean="0"/>
              <a:t> set to English, "</a:t>
            </a:r>
            <a:r>
              <a:rPr lang="en-US" dirty="0" err="1" smtClean="0"/>
              <a:t>Nombre</a:t>
            </a:r>
            <a:r>
              <a:rPr lang="en-US" dirty="0" smtClean="0"/>
              <a:t>" for users with their language</a:t>
            </a:r>
            <a:r>
              <a:rPr lang="en-US" baseline="0" dirty="0" smtClean="0"/>
              <a:t> </a:t>
            </a:r>
            <a:r>
              <a:rPr lang="en-US" dirty="0" smtClean="0"/>
              <a:t>set to Spanish, and "Nom" for with their language</a:t>
            </a:r>
            <a:r>
              <a:rPr lang="en-US" baseline="0" dirty="0" smtClean="0"/>
              <a:t> </a:t>
            </a:r>
            <a:r>
              <a:rPr lang="en-US" dirty="0" smtClean="0"/>
              <a:t>set to French.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525993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display.properties file is associated with a physical folder that reads "locale", there is often confusion between the difference between language and locale.  Locale settings relate to national and cultural settings for how to display information such as numbers, currency, and dates.  Language settings relate to the user selected language which localizes the application in that selected language.</a:t>
            </a:r>
          </a:p>
          <a:p>
            <a:endParaRPr lang="en-US" baseline="0" dirty="0" smtClean="0"/>
          </a:p>
          <a:p>
            <a:r>
              <a:rPr lang="en-US" baseline="0" dirty="0" smtClean="0"/>
              <a:t>Guidewire applications that are configured to support additional languages use the related display.properties file and its defined display key values.  If no display key is defined for the selected language, the application uses the default language display.properties file.  A setting in the config.xml file defines the default language for a Guidewire application.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525993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when working with</a:t>
            </a:r>
            <a:r>
              <a:rPr lang="en-US" baseline="0" dirty="0" smtClean="0"/>
              <a:t> PCF files and widget properties, you want  to use a display key for a localized value as in the case of defining a value for widget's label property.  </a:t>
            </a:r>
            <a:r>
              <a:rPr lang="en-US" dirty="0" smtClean="0"/>
              <a:t>You can create, edit, and remove display keys with the Display</a:t>
            </a:r>
            <a:r>
              <a:rPr lang="en-US" baseline="0" dirty="0" smtClean="0"/>
              <a:t> Keys text editor.</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831404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defined a value for a label property, </a:t>
            </a:r>
            <a:r>
              <a:rPr lang="en-US" baseline="0" dirty="0" smtClean="0"/>
              <a:t>you have the option to create</a:t>
            </a:r>
            <a:r>
              <a:rPr lang="en-US" dirty="0" smtClean="0"/>
              <a:t> a new </a:t>
            </a:r>
            <a:r>
              <a:rPr lang="en-US" baseline="0" dirty="0" smtClean="0"/>
              <a:t>a display key for the value or specify an existing</a:t>
            </a:r>
            <a:r>
              <a:rPr lang="en-US" dirty="0" smtClean="0"/>
              <a:t> display key for the property value.</a:t>
            </a:r>
            <a:endParaRPr lang="en-US" baseline="0" dirty="0" smtClean="0"/>
          </a:p>
          <a:p>
            <a:endParaRPr lang="en-US" baseline="0" dirty="0" smtClean="0"/>
          </a:p>
          <a:p>
            <a:pPr marL="228600" indent="-228600">
              <a:buFontTx/>
              <a:buAutoNum type="arabicPeriod"/>
            </a:pPr>
            <a:r>
              <a:rPr lang="en-US" baseline="0" dirty="0" smtClean="0"/>
              <a:t>Enter a display key name in the label</a:t>
            </a:r>
            <a:r>
              <a:rPr lang="en-US" dirty="0" smtClean="0"/>
              <a:t>  property</a:t>
            </a:r>
            <a:r>
              <a:rPr lang="en-US" dirty="0"/>
              <a:t>. A display key name cannot have a space in it</a:t>
            </a:r>
            <a:r>
              <a:rPr lang="en-US" dirty="0" smtClean="0"/>
              <a:t>. </a:t>
            </a:r>
            <a:r>
              <a:rPr lang="en-US" baseline="0" dirty="0" smtClean="0"/>
              <a:t>After you enter a</a:t>
            </a:r>
            <a:r>
              <a:rPr lang="en-US" dirty="0" smtClean="0"/>
              <a:t> new </a:t>
            </a:r>
            <a:r>
              <a:rPr lang="en-US" baseline="0" dirty="0" smtClean="0"/>
              <a:t>display key name, you will be prompted to create a display key.  </a:t>
            </a:r>
          </a:p>
          <a:p>
            <a:pPr marL="228600" indent="-228600">
              <a:buAutoNum type="arabicPeriod"/>
            </a:pPr>
            <a:r>
              <a:rPr lang="en-US" baseline="0" dirty="0" smtClean="0"/>
              <a:t>Next you should enter whatever you want to appear as the label for the new widget. You can enter in English, Japanese, German, and French. </a:t>
            </a:r>
          </a:p>
          <a:p>
            <a:pPr marL="228600" indent="-228600">
              <a:buAutoNum type="arabicPeriod"/>
            </a:pPr>
            <a:r>
              <a:rPr lang="en-US" baseline="0" dirty="0" smtClean="0"/>
              <a:t>Save the additions you made in the display key editor (you can verify that the new key is in the display.properties file in the Localizations).</a:t>
            </a:r>
          </a:p>
          <a:p>
            <a:pPr marL="228600" indent="-228600">
              <a:buAutoNum type="arabicPeriod"/>
            </a:pPr>
            <a:r>
              <a:rPr lang="en-US" baseline="0" dirty="0" smtClean="0"/>
              <a:t>To see the changes in Studio, go back to Studio and click on the Refresh PCF button.</a:t>
            </a:r>
            <a:endParaRPr lang="en-US"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slide example shows a display key prefix named "Training".  All </a:t>
            </a:r>
            <a:r>
              <a:rPr lang="en-US" dirty="0"/>
              <a:t>TrainingApp display keys </a:t>
            </a:r>
            <a:r>
              <a:rPr lang="en-US" dirty="0" smtClean="0"/>
              <a:t>have the Training prefix. The recommended naming convention for customer display keys, however, is to a standard prefix such as "Ext". To reference a display key, always start with displaykey followed by a prefix and then the name of the display key.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782986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keystroke techniques work for a variety of items. </a:t>
            </a:r>
          </a:p>
          <a:p>
            <a:endParaRPr lang="en-US" dirty="0"/>
          </a:p>
          <a:p>
            <a:r>
              <a:rPr lang="en-US" dirty="0" smtClean="0"/>
              <a:t>For example, a detail view panel can be embedded in a screen using a </a:t>
            </a:r>
            <a:r>
              <a:rPr lang="en-US" dirty="0" err="1" smtClean="0"/>
              <a:t>PanelRef</a:t>
            </a:r>
            <a:r>
              <a:rPr lang="en-US" dirty="0" smtClean="0"/>
              <a:t> widget. The </a:t>
            </a:r>
            <a:r>
              <a:rPr lang="en-US" dirty="0" err="1" smtClean="0"/>
              <a:t>PanelRef</a:t>
            </a:r>
            <a:r>
              <a:rPr lang="en-US" dirty="0" smtClean="0"/>
              <a:t> has a property that names which detail view panel to embed. From the </a:t>
            </a:r>
            <a:r>
              <a:rPr lang="en-US" dirty="0" err="1" smtClean="0"/>
              <a:t>PanelRef</a:t>
            </a:r>
            <a:r>
              <a:rPr lang="en-US" dirty="0" smtClean="0"/>
              <a:t> widget, you can </a:t>
            </a:r>
            <a:r>
              <a:rPr lang="en-US" dirty="0" err="1" smtClean="0"/>
              <a:t>CTRL+CLICK</a:t>
            </a:r>
            <a:r>
              <a:rPr lang="en-US" dirty="0" smtClean="0"/>
              <a:t> the name of the referenced detail view panel to open it in the PCF Editor.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545891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 display key can have one or more arguments. Each argument is noted by "{X}", where X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 In the slide example, the label property specifies a display key with an argument. It is also passed a value, specifically the length of the </a:t>
            </a:r>
            <a:r>
              <a:rPr lang="en-US" dirty="0" err="1" smtClean="0"/>
              <a:t>AllAddresses</a:t>
            </a:r>
            <a:r>
              <a:rPr lang="en-US" dirty="0" smtClean="0"/>
              <a:t> array. The label is rendered using the named display key with the argument is the designated location. </a:t>
            </a:r>
          </a:p>
          <a:p>
            <a:endParaRPr lang="en-US" dirty="0" smtClean="0"/>
          </a:p>
          <a:p>
            <a:r>
              <a:rPr lang="en-US" dirty="0" smtClean="0"/>
              <a:t>As an example of a display key with multiple arguments, consider a display key "</a:t>
            </a:r>
            <a:r>
              <a:rPr lang="en-US" dirty="0" err="1" smtClean="0"/>
              <a:t>Training.DataChanged</a:t>
            </a:r>
            <a:r>
              <a:rPr lang="en-US" dirty="0" smtClean="0"/>
              <a:t>", which has the value: 'The object you are trying to update was changed by {1} at {0}. Please cancel and retry your change.'. At runtime, the values "Jan 13, 2009 11:32 AM" and "Alice Applegate" are passed to the display key. The message displayed would be: "The object you are trying to update was changed by Alice Applegate at Jan 13, 2009 11:32 AM. Please cancel and retry your change."</a:t>
            </a:r>
          </a:p>
          <a:p>
            <a:endParaRPr lang="en-US" dirty="0" smtClean="0"/>
          </a:p>
          <a:p>
            <a:r>
              <a:rPr lang="en-US" dirty="0" smtClean="0"/>
              <a:t>It also possible for a display key to reference another display key. The syntax for this is:</a:t>
            </a:r>
            <a:br>
              <a:rPr lang="en-US" dirty="0" smtClean="0"/>
            </a:br>
            <a:r>
              <a:rPr lang="en-US" dirty="0" smtClean="0"/>
              <a:t>{</a:t>
            </a:r>
            <a:r>
              <a:rPr lang="en-US" dirty="0" err="1" smtClean="0"/>
              <a:t>displayKeyToEmbed</a:t>
            </a:r>
            <a:r>
              <a:rPr lang="en-US" dirty="0" smtClean="0"/>
              <a:t> }.  An example </a:t>
            </a:r>
            <a:r>
              <a:rPr lang="en-US" dirty="0"/>
              <a:t>is </a:t>
            </a:r>
            <a:r>
              <a:rPr lang="en-US" dirty="0" err="1" smtClean="0"/>
              <a:t>Web.Admin.NewReportGroup</a:t>
            </a:r>
            <a:r>
              <a:rPr lang="en-US" dirty="0" smtClean="0"/>
              <a:t>{</a:t>
            </a:r>
            <a:r>
              <a:rPr lang="en-US" dirty="0" err="1" smtClean="0"/>
              <a:t>Web.Admin.AddReportGroup</a:t>
            </a:r>
            <a:r>
              <a:rPr lang="en-US" dirty="0" smtClean="0"/>
              <a:t>}. </a:t>
            </a:r>
            <a:endParaRPr lang="en-US" dirty="0"/>
          </a:p>
          <a:p>
            <a:endParaRPr lang="en-US" dirty="0" smtClean="0"/>
          </a:p>
          <a:p>
            <a:r>
              <a:rPr lang="en-US" dirty="0" smtClean="0"/>
              <a:t>Embedding display keys can make UI changes both easier and more difficult. It can ease the process of changing a given term. For example, changing "POs" to "Purchase Orders" could be easier if the term exists in only one display key that is embedded in other display keys. It can complicate the translation process, however, if you want to implement a multi-lingual instance of the Guidewire application. Word order varies from language to language, and when you embed display keys in display keys, you start to "hard code" the word order. A given phrase may consist of contiguous words in one language but not in the other.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4131876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87797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2281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outputConversion</a:t>
            </a:r>
            <a:r>
              <a:rPr lang="en-US" dirty="0" smtClean="0"/>
              <a:t> is a Gosu expression property that modifies the value stored in the database before it is displayed in the user interface. For example, it can be used to mask all but the last 4 digits of a credit card number.</a:t>
            </a:r>
          </a:p>
          <a:p>
            <a:endParaRPr lang="en-US" dirty="0" smtClean="0"/>
          </a:p>
          <a:p>
            <a:r>
              <a:rPr lang="en-US" dirty="0" err="1" smtClean="0"/>
              <a:t>inputConversion</a:t>
            </a:r>
            <a:r>
              <a:rPr lang="en-US" dirty="0" smtClean="0"/>
              <a:t> is a Gosu expression property that modifies the value displayed in the user interface before it is stored in the database. For example, it can be used to convert any entered stock symbol into all upper-case characters.</a:t>
            </a:r>
          </a:p>
          <a:p>
            <a:endParaRPr lang="en-US" dirty="0" smtClean="0"/>
          </a:p>
          <a:p>
            <a:r>
              <a:rPr lang="en-US" dirty="0" smtClean="0"/>
              <a:t>align is a property that can be set to either "left", "center", or "right". It impacts the alignment of data in the corresponding widget.</a:t>
            </a:r>
          </a:p>
          <a:p>
            <a:endParaRPr lang="en-US" dirty="0" smtClean="0"/>
          </a:p>
          <a:p>
            <a:r>
              <a:rPr lang="en-US" dirty="0" err="1" smtClean="0"/>
              <a:t>labelAbove</a:t>
            </a:r>
            <a:r>
              <a:rPr lang="en-US" dirty="0" smtClean="0"/>
              <a:t> is a boolean property for widgets with labels and fields. When set to true, the widget's label is displayed above the field, rather than to the left of the field. In the screenshot above, the Occupation and Employer widgets have </a:t>
            </a:r>
            <a:r>
              <a:rPr lang="en-US" dirty="0" err="1" smtClean="0"/>
              <a:t>labelAbove</a:t>
            </a:r>
            <a:r>
              <a:rPr lang="en-US" dirty="0" smtClean="0"/>
              <a:t> set to true. The "Employment Info" widget is a label widget with no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738895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seem negligible, but to resolve the underlying data type for the widget value takes extra </a:t>
            </a:r>
            <a:r>
              <a:rPr lang="en-US" dirty="0" smtClean="0"/>
              <a:t>application processing</a:t>
            </a:r>
            <a:r>
              <a:rPr lang="en-US" dirty="0"/>
              <a:t>. In aggregate, widget resolution can be a performance issue.  Wherever possible, use the input widget that best matches the needs of the user, widget special properties, and the underlying data type value.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467597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095956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required variable for the </a:t>
            </a:r>
            <a:r>
              <a:rPr lang="en-US" dirty="0" err="1" smtClean="0"/>
              <a:t>VendorEvaluationDV.pcf</a:t>
            </a:r>
            <a:r>
              <a:rPr lang="en-US" dirty="0" smtClean="0"/>
              <a:t> file is </a:t>
            </a:r>
            <a:r>
              <a:rPr lang="en-US" dirty="0" err="1" smtClean="0"/>
              <a:t>aVendorEvaluation</a:t>
            </a:r>
            <a:r>
              <a:rPr lang="en-US" dirty="0" smtClean="0"/>
              <a:t> of the type </a:t>
            </a:r>
            <a:r>
              <a:rPr lang="en-US" dirty="0" err="1" smtClean="0"/>
              <a:t>VendorEvaluation</a:t>
            </a:r>
            <a:r>
              <a:rPr lang="en-US" dirty="0" smtClean="0"/>
              <a:t>.</a:t>
            </a:r>
            <a:r>
              <a:rPr lang="en-US" baseline="0" dirty="0" smtClean="0"/>
              <a:t>  The </a:t>
            </a:r>
            <a:r>
              <a:rPr lang="en-US" dirty="0" err="1" smtClean="0"/>
              <a:t>VendorEvaluation</a:t>
            </a:r>
            <a:r>
              <a:rPr lang="en-US" baseline="0" dirty="0" smtClean="0"/>
              <a:t> entity describes the Status field. The Status field is a typekey defined by a value from the </a:t>
            </a:r>
            <a:r>
              <a:rPr lang="en-US" baseline="0" dirty="0" err="1" smtClean="0"/>
              <a:t>VendorEvaluationStatus</a:t>
            </a:r>
            <a:r>
              <a:rPr lang="en-US" baseline="0" dirty="0" smtClean="0"/>
              <a:t> typelist.  For this entity typekey, the default value is unverified. The Status field can also contain a null value.  </a:t>
            </a:r>
          </a:p>
          <a:p>
            <a:endParaRPr lang="en-US" baseline="0" dirty="0" smtClean="0"/>
          </a:p>
          <a:p>
            <a:r>
              <a:rPr lang="en-US" baseline="0" dirty="0" smtClean="0"/>
              <a:t>However, in the </a:t>
            </a:r>
            <a:r>
              <a:rPr lang="en-US" baseline="0" dirty="0" err="1" smtClean="0"/>
              <a:t>VendorEvaluationDV</a:t>
            </a:r>
            <a:r>
              <a:rPr lang="en-US" baseline="0" dirty="0" smtClean="0"/>
              <a:t>, the Status widget does not allow the Status property to be editable. This results in the value to always use the default value as described by the </a:t>
            </a:r>
            <a:r>
              <a:rPr lang="en-US" dirty="0" err="1" smtClean="0"/>
              <a:t>VendorEvaluation</a:t>
            </a:r>
            <a:r>
              <a:rPr lang="en-US" baseline="0" dirty="0" smtClean="0"/>
              <a:t>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032610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required variable for the </a:t>
            </a:r>
            <a:r>
              <a:rPr lang="en-US" dirty="0" err="1" smtClean="0"/>
              <a:t>VendorEvaluationDV.pcf</a:t>
            </a:r>
            <a:r>
              <a:rPr lang="en-US" dirty="0" smtClean="0"/>
              <a:t> file is </a:t>
            </a:r>
            <a:r>
              <a:rPr lang="en-US" dirty="0" err="1" smtClean="0"/>
              <a:t>aVendorEvaluation</a:t>
            </a:r>
            <a:r>
              <a:rPr lang="en-US" dirty="0" smtClean="0"/>
              <a:t> of the type </a:t>
            </a:r>
            <a:r>
              <a:rPr lang="en-US" dirty="0" err="1" smtClean="0"/>
              <a:t>VendorEvaluation</a:t>
            </a:r>
            <a:r>
              <a:rPr lang="en-US" dirty="0" smtClean="0"/>
              <a:t>.</a:t>
            </a:r>
            <a:r>
              <a:rPr lang="en-US" baseline="0" dirty="0" smtClean="0"/>
              <a:t>  The </a:t>
            </a:r>
            <a:r>
              <a:rPr lang="en-US" dirty="0" err="1" smtClean="0"/>
              <a:t>VendorEvaluation</a:t>
            </a:r>
            <a:r>
              <a:rPr lang="en-US" baseline="0" dirty="0" smtClean="0"/>
              <a:t> entity describes the Evaluator field. The Evaluator field is a </a:t>
            </a:r>
            <a:r>
              <a:rPr lang="en-US" baseline="0" dirty="0" err="1" smtClean="0"/>
              <a:t>varchar</a:t>
            </a:r>
            <a:r>
              <a:rPr lang="en-US" baseline="0" dirty="0" smtClean="0"/>
              <a:t> data field that can be null.  No default value is defined for the field.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However, in the </a:t>
            </a:r>
            <a:r>
              <a:rPr lang="en-US" baseline="0" dirty="0" err="1" smtClean="0"/>
              <a:t>VendorEvaluationDV</a:t>
            </a:r>
            <a:r>
              <a:rPr lang="en-US" baseline="0" dirty="0" smtClean="0"/>
              <a:t>, the Evaluator widget does not allow the Evaluator field to have a null value.  The Evaluator widget defines properties for making the widget both editable and required.  Required and editable fields show an asterisk in the user interface when the PCF is in edit mode.  </a:t>
            </a:r>
          </a:p>
          <a:p>
            <a:endParaRPr lang="en-US" baseline="0" dirty="0" smtClean="0"/>
          </a:p>
          <a:p>
            <a:r>
              <a:rPr lang="en-US" baseline="0" dirty="0" smtClean="0"/>
              <a:t>If the </a:t>
            </a:r>
            <a:r>
              <a:rPr lang="en-US" baseline="0" dirty="0" err="1" smtClean="0"/>
              <a:t>VendorEvaluation</a:t>
            </a:r>
            <a:r>
              <a:rPr lang="en-US" baseline="0" dirty="0" smtClean="0"/>
              <a:t> entity defines the Evaluator field as non-null (null=false), then the Evaluator widget shows the field to be required in the case when the required property is undefined. If the required property is set to false, then the widget will override this behavior. The result could be a </a:t>
            </a:r>
            <a:r>
              <a:rPr lang="en-US" sz="1200" b="0" i="0" kern="1200" dirty="0" err="1" smtClean="0">
                <a:solidFill>
                  <a:schemeClr val="tx1"/>
                </a:solidFill>
                <a:effectLst/>
                <a:latin typeface="Arial" pitchFamily="34" charset="0"/>
                <a:ea typeface="+mn-ea"/>
                <a:cs typeface="Arial" pitchFamily="34" charset="0"/>
              </a:rPr>
              <a:t>DBNullConstraintException</a:t>
            </a:r>
            <a:r>
              <a:rPr lang="en-US" sz="1200" b="0" i="0" kern="1200" dirty="0" smtClean="0">
                <a:solidFill>
                  <a:schemeClr val="tx1"/>
                </a:solidFill>
                <a:effectLst/>
                <a:latin typeface="Arial" pitchFamily="34" charset="0"/>
                <a:ea typeface="+mn-ea"/>
                <a:cs typeface="Arial" pitchFamily="34" charset="0"/>
              </a:rPr>
              <a:t> when a</a:t>
            </a:r>
            <a:r>
              <a:rPr lang="en-US" sz="1200" b="0" i="0" kern="1200" baseline="0" dirty="0" smtClean="0">
                <a:solidFill>
                  <a:schemeClr val="tx1"/>
                </a:solidFill>
                <a:effectLst/>
                <a:latin typeface="Arial" pitchFamily="34" charset="0"/>
                <a:ea typeface="+mn-ea"/>
                <a:cs typeface="Arial" pitchFamily="34" charset="0"/>
              </a:rPr>
              <a:t> user attempts to commit the data.</a:t>
            </a:r>
          </a:p>
          <a:p>
            <a:endParaRPr lang="en-US" sz="1200" b="0" i="0" kern="1200" baseline="0" dirty="0" smtClean="0">
              <a:solidFill>
                <a:schemeClr val="tx1"/>
              </a:solidFill>
              <a:effectLst/>
              <a:latin typeface="Arial" pitchFamily="34" charset="0"/>
              <a:ea typeface="+mn-ea"/>
              <a:cs typeface="Arial" pitchFamily="34" charset="0"/>
            </a:endParaRPr>
          </a:p>
          <a:p>
            <a:r>
              <a:rPr lang="en-US" dirty="0" smtClean="0"/>
              <a:t>Visible is typically not set to false. It is either set to true or it is set to an expression that renders the widget visible or not visible based on conditional logic. Setting widget properties to conditional expressions is covered in the</a:t>
            </a:r>
            <a:r>
              <a:rPr lang="en-US" baseline="0" dirty="0" smtClean="0"/>
              <a:t> "Partial Page Update" lesson.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256508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218886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498440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466098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"Change element type…"  context menu command s</a:t>
            </a:r>
            <a:r>
              <a:rPr lang="en-US" sz="1200" b="0" i="0" kern="1200" dirty="0" smtClean="0">
                <a:solidFill>
                  <a:schemeClr val="tx1"/>
                </a:solidFill>
                <a:effectLst/>
                <a:latin typeface="Arial" pitchFamily="34" charset="0"/>
                <a:ea typeface="+mn-ea"/>
                <a:cs typeface="Arial" pitchFamily="34" charset="0"/>
              </a:rPr>
              <a:t>ubstitutes a different element for the selected element. The dialog contains a list of element types that you can substitute for the selected element within the constraints of the PCF schema.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515122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Format Reference defines the properties for every widget, including the type of value the property takes and a description of the widget. Note that the PCF Format Reference refers to widget properties as "Attributes".</a:t>
            </a:r>
          </a:p>
          <a:p>
            <a:endParaRPr lang="en-US" dirty="0" smtClean="0"/>
          </a:p>
          <a:p>
            <a:r>
              <a:rPr lang="en-US" dirty="0" smtClean="0"/>
              <a:t>The PCF Format Reference is located in &lt;</a:t>
            </a:r>
            <a:r>
              <a:rPr lang="en-US" dirty="0" err="1" smtClean="0"/>
              <a:t>ApplicationRootDirectory</a:t>
            </a:r>
            <a:r>
              <a:rPr lang="en-US" dirty="0" smtClean="0"/>
              <a:t>&gt;\modules\pcf.html.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18288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smtClean="0">
                <a:solidFill>
                  <a:schemeClr val="tx1"/>
                </a:solidFill>
                <a:effectLst/>
                <a:latin typeface="Arial" pitchFamily="34" charset="0"/>
                <a:ea typeface="+mn-ea"/>
                <a:cs typeface="Arial" pitchFamily="34" charset="0"/>
              </a:rPr>
              <a:t>A widget is a graphical user interface element responsible for interacting with the user.  "Widget" is</a:t>
            </a:r>
            <a:r>
              <a:rPr lang="en-US" sz="1200" b="0" i="0" kern="1200" baseline="0" dirty="0" smtClean="0">
                <a:solidFill>
                  <a:schemeClr val="tx1"/>
                </a:solidFill>
                <a:effectLst/>
                <a:latin typeface="Arial" pitchFamily="34" charset="0"/>
                <a:ea typeface="+mn-ea"/>
                <a:cs typeface="Arial" pitchFamily="34" charset="0"/>
              </a:rPr>
              <a:t> a Java specific, industry term.  </a:t>
            </a:r>
            <a:r>
              <a:rPr lang="en-US" sz="1200" b="0" i="0" kern="1200" dirty="0" smtClean="0">
                <a:solidFill>
                  <a:schemeClr val="tx1"/>
                </a:solidFill>
                <a:effectLst/>
                <a:latin typeface="Arial" pitchFamily="34" charset="0"/>
                <a:ea typeface="+mn-ea"/>
                <a:cs typeface="Arial" pitchFamily="34" charset="0"/>
              </a:rPr>
              <a:t>Widgets maintain and draw their state using some combination of graphical drawing operations. Using the mouse or the keyboard, the user can change the state of a widget. When a state change occurs, whether initiated by the user or the application code, widgets redraw to show the new state. </a:t>
            </a:r>
          </a:p>
          <a:p>
            <a:endParaRPr lang="en-US" dirty="0" smtClean="0"/>
          </a:p>
          <a:p>
            <a:r>
              <a:rPr lang="en-US" dirty="0" smtClean="0"/>
              <a:t>Both Widget and Location are conceptual representations</a:t>
            </a:r>
            <a:r>
              <a:rPr lang="en-US" baseline="0" dirty="0" smtClean="0"/>
              <a:t> in this diagram.  There are no &lt;Widget /&gt; or &lt;Location /&gt; elements. Atomic Widget is also a conceptual representation.  There is no &lt;</a:t>
            </a:r>
            <a:r>
              <a:rPr lang="en-US" baseline="0" dirty="0" err="1" smtClean="0"/>
              <a:t>AtomicWidget</a:t>
            </a:r>
            <a:r>
              <a:rPr lang="en-US" baseline="0" dirty="0" smtClean="0"/>
              <a:t> /&gt; element.</a:t>
            </a:r>
          </a:p>
          <a:p>
            <a:endParaRPr lang="en-US" baseline="0" dirty="0" smtClean="0"/>
          </a:p>
          <a:p>
            <a:r>
              <a:rPr lang="en-US" dirty="0" smtClean="0"/>
              <a:t>A location is a place to which you can navigate in the interface. Locations are used primarily to provide a hierarchical organization of the interface elements, and to assist with navigation. PCF</a:t>
            </a:r>
            <a:r>
              <a:rPr lang="en-US" baseline="0" dirty="0" smtClean="0"/>
              <a:t> elements that are consider l</a:t>
            </a:r>
            <a:r>
              <a:rPr lang="en-US" sz="1200" b="0" i="0" kern="1200" dirty="0" smtClean="0">
                <a:solidFill>
                  <a:schemeClr val="tx1"/>
                </a:solidFill>
                <a:effectLst/>
                <a:latin typeface="Arial" pitchFamily="34" charset="0"/>
                <a:ea typeface="+mn-ea"/>
                <a:cs typeface="Arial" pitchFamily="34" charset="0"/>
              </a:rPr>
              <a:t>ocations include pages, wizards, worksheets, forwards, and location groups. </a:t>
            </a:r>
          </a:p>
          <a:p>
            <a:endParaRPr lang="en-US" sz="1200" b="0" i="0" kern="1200" dirty="0" smtClean="0">
              <a:solidFill>
                <a:schemeClr val="tx1"/>
              </a:solidFill>
              <a:effectLst/>
              <a:latin typeface="Arial" pitchFamily="34" charset="0"/>
              <a:ea typeface="+mn-ea"/>
              <a:cs typeface="Arial" pitchFamily="34" charset="0"/>
            </a:endParaRPr>
          </a:p>
          <a:p>
            <a:r>
              <a:rPr lang="en-US" dirty="0" smtClean="0"/>
              <a:t>A widget is a PCF element that a Guidewire application renders into</a:t>
            </a:r>
            <a:r>
              <a:rPr lang="en-US" baseline="0" dirty="0" smtClean="0"/>
              <a:t> an HTML object. </a:t>
            </a:r>
            <a:r>
              <a:rPr lang="en-US" dirty="0" smtClean="0"/>
              <a:t>Buttons, menus, text boxes, and dropdown</a:t>
            </a:r>
            <a:r>
              <a:rPr lang="en-US" baseline="0" dirty="0" smtClean="0"/>
              <a:t> lists</a:t>
            </a:r>
            <a:r>
              <a:rPr lang="en-US" dirty="0" smtClean="0"/>
              <a:t> are all examples of PCF elements</a:t>
            </a:r>
            <a:r>
              <a:rPr lang="en-US" baseline="0" dirty="0" smtClean="0"/>
              <a:t> that are considered </a:t>
            </a:r>
            <a:r>
              <a:rPr lang="en-US" dirty="0" smtClean="0"/>
              <a:t>widgets. Some widgets that are not</a:t>
            </a:r>
            <a:r>
              <a:rPr lang="en-US" baseline="0" dirty="0" smtClean="0"/>
              <a:t> visually presented in the web browser, but are rendered as an HTML object, such as a hidden input.</a:t>
            </a:r>
            <a:endParaRPr lang="en-US" dirty="0" smtClean="0"/>
          </a:p>
          <a:p>
            <a:endParaRPr lang="en-US" dirty="0" smtClean="0"/>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877974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and </a:t>
            </a:r>
            <a:r>
              <a:rPr lang="en-US" baseline="0" dirty="0" err="1" smtClean="0"/>
              <a:t>displaykeys</a:t>
            </a:r>
            <a:r>
              <a:rPr lang="en-US" baseline="0" dirty="0" smtClean="0"/>
              <a:t>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--&gt;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291621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You must specify the field in the data model that the widget is bound to.</a:t>
            </a:r>
          </a:p>
          <a:p>
            <a:r>
              <a:rPr lang="en-US" dirty="0" smtClean="0"/>
              <a:t>2) You would see the "as" when the container's base object is subtyped, and the field to which the widget must be bound is at one of the subtype levels.</a:t>
            </a:r>
          </a:p>
          <a:p>
            <a:r>
              <a:rPr lang="en-US" dirty="0" smtClean="0"/>
              <a:t>3) A display key is an abstract display value referenced by a widget's label property. It can have one or more locale-specific values, and when the UI is rendered, the value matching the user's locale is used.</a:t>
            </a:r>
          </a:p>
          <a:p>
            <a:r>
              <a:rPr lang="en-US" dirty="0" smtClean="0"/>
              <a:t>4) The widget will be visible, not editable, and not required.</a:t>
            </a:r>
          </a:p>
          <a:p>
            <a:r>
              <a:rPr lang="en-US" dirty="0" smtClean="0"/>
              <a:t>5) You would need to recreate the widget using a date input. The date input widget contains properties to more finely control the widget behavior, such as the date format.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9094794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423191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Layout</a:t>
            </a:r>
            <a:r>
              <a:rPr lang="en-US" baseline="0" dirty="0" smtClean="0"/>
              <a:t> widgets help organize the user interface to improve usability and legibility.  Common layout widgets include the label widget and the input divider widget.  For label widgets, you specify a value for the label property.  For input divider widgets, there are no properties to specify.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7544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196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"Ext" prefix for display keys. In a given widget property, specify the display key name. If necessary, localize display key values.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3006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widgets are created by adding</a:t>
            </a:r>
            <a:r>
              <a:rPr lang="en-US" baseline="0" dirty="0" smtClean="0"/>
              <a:t> </a:t>
            </a:r>
            <a:r>
              <a:rPr lang="en-US" dirty="0" smtClean="0"/>
              <a:t>a widget into a container widget, such as a detail view panel, list view panel, or toolbar.</a:t>
            </a:r>
          </a:p>
          <a:p>
            <a:endParaRPr lang="en-US" dirty="0" smtClean="0"/>
          </a:p>
          <a:p>
            <a:r>
              <a:rPr lang="en-US" dirty="0" smtClean="0"/>
              <a:t>Widgets are listed in the Toolbox tab, which appears on the right side of the PCF Editor. Initially, all widgets are listed. You can, however, enter a string into the filter field, which causes the Toolbox to list only widgets whose descriptions contain that string. To view a widget tool description, mouse over the name of the widget tool in the Toolbox. The description appears in a tooltip.</a:t>
            </a:r>
          </a:p>
          <a:p>
            <a:endParaRPr lang="en-US" dirty="0" smtClean="0"/>
          </a:p>
          <a:p>
            <a:r>
              <a:rPr lang="en-US" dirty="0" smtClean="0"/>
              <a:t>Since PCF files are XML documents,</a:t>
            </a:r>
            <a:r>
              <a:rPr lang="en-US" baseline="0" dirty="0" smtClean="0"/>
              <a:t> each widget in the toolbox represents a specific XML element.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95851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generic input widget c</a:t>
            </a:r>
            <a:r>
              <a:rPr lang="en-US" dirty="0" smtClean="0"/>
              <a:t>an be bound to any value. The type of the value widget (e.g., textbox, dropdown or checkbox) will be determined dynamically based on the value type, for example:</a:t>
            </a:r>
          </a:p>
          <a:p>
            <a:pPr marL="171450" indent="-171450">
              <a:buFont typeface="Arial" pitchFamily="34" charset="0"/>
              <a:buChar char="•"/>
            </a:pPr>
            <a:r>
              <a:rPr lang="en-US" dirty="0" smtClean="0"/>
              <a:t>Boolean - </a:t>
            </a:r>
            <a:r>
              <a:rPr lang="en-US" dirty="0" err="1" smtClean="0"/>
              <a:t>BooleanRadioInput</a:t>
            </a:r>
            <a:endParaRPr lang="en-US" dirty="0" smtClean="0"/>
          </a:p>
          <a:p>
            <a:pPr marL="171450" indent="-171450">
              <a:buFont typeface="Arial" pitchFamily="34" charset="0"/>
              <a:buChar char="•"/>
            </a:pPr>
            <a:r>
              <a:rPr lang="en-US" dirty="0" smtClean="0"/>
              <a:t>Date - </a:t>
            </a:r>
            <a:r>
              <a:rPr lang="en-US" dirty="0" err="1" smtClean="0"/>
              <a:t>DateInput</a:t>
            </a:r>
            <a:endParaRPr lang="en-US" dirty="0" smtClean="0"/>
          </a:p>
          <a:p>
            <a:pPr marL="171450" indent="-171450">
              <a:buFont typeface="Arial" pitchFamily="34" charset="0"/>
              <a:buChar char="•"/>
            </a:pPr>
            <a:r>
              <a:rPr lang="en-US" dirty="0" err="1" smtClean="0"/>
              <a:t>TypeKey</a:t>
            </a:r>
            <a:r>
              <a:rPr lang="en-US" dirty="0" smtClean="0"/>
              <a:t> - </a:t>
            </a:r>
            <a:r>
              <a:rPr lang="en-US" dirty="0" err="1" smtClean="0"/>
              <a:t>TypeKeyInput</a:t>
            </a:r>
            <a:endParaRPr lang="en-US" dirty="0" smtClean="0"/>
          </a:p>
          <a:p>
            <a:endParaRPr lang="en-US" dirty="0" smtClean="0"/>
          </a:p>
          <a:p>
            <a:r>
              <a:rPr lang="en-US" dirty="0" smtClean="0"/>
              <a:t>If no such mapping is found, the default is to use a </a:t>
            </a:r>
            <a:r>
              <a:rPr lang="en-US" dirty="0" err="1" smtClean="0"/>
              <a:t>TextInput</a:t>
            </a:r>
            <a:r>
              <a:rPr lang="en-US" dirty="0" smtClean="0"/>
              <a:t>. </a:t>
            </a:r>
          </a:p>
          <a:p>
            <a:endParaRPr lang="en-US" dirty="0"/>
          </a:p>
          <a:p>
            <a:r>
              <a:rPr lang="en-US" dirty="0" smtClean="0"/>
              <a:t>It may seem negligible, but to resolve the underlying data type for the widget value takes extra application processing. In aggregate, widget resolution can be a performance issue.  Wherever possible, use the input widget that best matches the needs of the user, widget special properties, and the underlying data type value.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49844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9.emf"/><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9.emf"/><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43.emf"/><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2.xml"/><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6.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6.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66.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0.xml"/><Relationship Id="rId5" Type="http://schemas.openxmlformats.org/officeDocument/2006/relationships/image" Target="../media/image69.png"/><Relationship Id="rId4" Type="http://schemas.openxmlformats.org/officeDocument/2006/relationships/image" Target="../media/image68.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72.png"/></Relationships>
</file>

<file path=ppt/slides/_rels/slide42.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43.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38.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a:t>
            </a:r>
            <a:r>
              <a:rPr lang="en-US" dirty="0" smtClean="0"/>
              <a:t> </a:t>
            </a:r>
            <a:r>
              <a:rPr lang="en-US" dirty="0" smtClean="0"/>
              <a:t>20</a:t>
            </a:r>
            <a:r>
              <a:rPr lang="en-US" dirty="0" smtClean="0"/>
              <a:t>, 2020</a:t>
            </a:r>
            <a:endParaRPr lang="en-US" dirty="0"/>
          </a:p>
        </p:txBody>
      </p:sp>
      <p:sp>
        <p:nvSpPr>
          <p:cNvPr id="3" name="Title 2"/>
          <p:cNvSpPr>
            <a:spLocks noGrp="1"/>
          </p:cNvSpPr>
          <p:nvPr>
            <p:ph type="ctrTitle"/>
          </p:nvPr>
        </p:nvSpPr>
        <p:spPr/>
        <p:txBody>
          <a:bodyPr/>
          <a:lstStyle/>
          <a:p>
            <a:r>
              <a:rPr lang="en-US" dirty="0" smtClean="0"/>
              <a:t>Atomic Widgets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1794a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7330"/>
            <a:ext cx="5687922" cy="43404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a:t>
            </a:r>
            <a:r>
              <a:rPr lang="en-US" dirty="0" smtClean="0"/>
              <a:t>Add the widget to the PCF</a:t>
            </a:r>
            <a:endParaRPr lang="en-US" dirty="0"/>
          </a:p>
        </p:txBody>
      </p:sp>
      <p:sp>
        <p:nvSpPr>
          <p:cNvPr id="4" name="Content Placeholder 3"/>
          <p:cNvSpPr>
            <a:spLocks noGrp="1"/>
          </p:cNvSpPr>
          <p:nvPr>
            <p:ph idx="1"/>
          </p:nvPr>
        </p:nvSpPr>
        <p:spPr>
          <a:xfrm>
            <a:off x="519113" y="5486400"/>
            <a:ext cx="8318500" cy="914400"/>
          </a:xfrm>
        </p:spPr>
        <p:txBody>
          <a:bodyPr/>
          <a:lstStyle/>
          <a:p>
            <a:r>
              <a:rPr lang="en-US" dirty="0"/>
              <a:t>Light green line - current place where new widget will go</a:t>
            </a:r>
          </a:p>
          <a:p>
            <a:r>
              <a:rPr lang="en-US" dirty="0"/>
              <a:t>Dark green line - places where new widget can go</a:t>
            </a:r>
          </a:p>
        </p:txBody>
      </p:sp>
      <p:sp>
        <p:nvSpPr>
          <p:cNvPr id="7" name="Arc 6"/>
          <p:cNvSpPr/>
          <p:nvPr/>
        </p:nvSpPr>
        <p:spPr bwMode="auto">
          <a:xfrm rot="3454653">
            <a:off x="1737919" y="2527305"/>
            <a:ext cx="2613467" cy="859683"/>
          </a:xfrm>
          <a:prstGeom prst="arc">
            <a:avLst>
              <a:gd name="adj1" fmla="val 12586877"/>
              <a:gd name="adj2" fmla="val 1994060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3581400" y="3346696"/>
            <a:ext cx="2057400"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590596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185be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309524" cy="55476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 Specify the required properties</a:t>
            </a:r>
          </a:p>
        </p:txBody>
      </p:sp>
      <p:sp>
        <p:nvSpPr>
          <p:cNvPr id="3" name="Content Placeholder 2"/>
          <p:cNvSpPr>
            <a:spLocks noGrp="1"/>
          </p:cNvSpPr>
          <p:nvPr>
            <p:ph sz="half" idx="2"/>
          </p:nvPr>
        </p:nvSpPr>
        <p:spPr>
          <a:xfrm>
            <a:off x="5943600" y="914401"/>
            <a:ext cx="2880360" cy="5475289"/>
          </a:xfrm>
        </p:spPr>
        <p:txBody>
          <a:bodyPr/>
          <a:lstStyle/>
          <a:p>
            <a:r>
              <a:rPr lang="en-US" dirty="0"/>
              <a:t>Select element in </a:t>
            </a:r>
          </a:p>
          <a:p>
            <a:pPr lvl="1"/>
            <a:r>
              <a:rPr lang="en-US" dirty="0"/>
              <a:t>Structure </a:t>
            </a:r>
            <a:r>
              <a:rPr lang="en-US" dirty="0" smtClean="0"/>
              <a:t>tab</a:t>
            </a:r>
          </a:p>
          <a:p>
            <a:pPr lvl="1"/>
            <a:r>
              <a:rPr lang="en-US" dirty="0" smtClean="0"/>
              <a:t>Editor canvas</a:t>
            </a:r>
            <a:endParaRPr lang="en-US" dirty="0"/>
          </a:p>
          <a:p>
            <a:r>
              <a:rPr lang="en-US" dirty="0" smtClean="0"/>
              <a:t>View and/or edit element properties in Properties Window</a:t>
            </a:r>
          </a:p>
          <a:p>
            <a:r>
              <a:rPr lang="en-US" dirty="0" smtClean="0"/>
              <a:t>Required properties indicated with asterisk (  ) </a:t>
            </a:r>
          </a:p>
          <a:p>
            <a:pPr lvl="1"/>
            <a:r>
              <a:rPr lang="en-US" dirty="0" smtClean="0"/>
              <a:t>id</a:t>
            </a:r>
            <a:r>
              <a:rPr lang="en-US" b="1" dirty="0" smtClean="0"/>
              <a:t>*</a:t>
            </a:r>
          </a:p>
          <a:p>
            <a:pPr lvl="1"/>
            <a:r>
              <a:rPr lang="en-US" dirty="0" smtClean="0"/>
              <a:t>value*</a:t>
            </a:r>
            <a:endParaRPr lang="en-US" dirty="0"/>
          </a:p>
        </p:txBody>
      </p:sp>
      <p:sp>
        <p:nvSpPr>
          <p:cNvPr id="10" name="rect Name"/>
          <p:cNvSpPr/>
          <p:nvPr/>
        </p:nvSpPr>
        <p:spPr bwMode="auto">
          <a:xfrm>
            <a:off x="685800" y="2064558"/>
            <a:ext cx="2317212" cy="5285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t Name"/>
          <p:cNvSpPr/>
          <p:nvPr/>
        </p:nvSpPr>
        <p:spPr bwMode="auto">
          <a:xfrm>
            <a:off x="530767" y="4862324"/>
            <a:ext cx="2060033" cy="2574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Elbow Connector 4"/>
          <p:cNvCxnSpPr>
            <a:stCxn id="10" idx="3"/>
            <a:endCxn id="8" idx="3"/>
          </p:cNvCxnSpPr>
          <p:nvPr/>
        </p:nvCxnSpPr>
        <p:spPr bwMode="auto">
          <a:xfrm flipH="1">
            <a:off x="2590800" y="2328844"/>
            <a:ext cx="412212" cy="2662227"/>
          </a:xfrm>
          <a:prstGeom prst="bentConnector3">
            <a:avLst>
              <a:gd name="adj1" fmla="val -5545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7" name="TextBox 6"/>
          <p:cNvSpPr txBox="1"/>
          <p:nvPr/>
        </p:nvSpPr>
        <p:spPr>
          <a:xfrm>
            <a:off x="7297615" y="4822233"/>
            <a:ext cx="533400" cy="652444"/>
          </a:xfrm>
          <a:prstGeom prst="rect">
            <a:avLst/>
          </a:prstGeom>
          <a:noFill/>
        </p:spPr>
        <p:txBody>
          <a:bodyPr wrap="square" rtlCol="0" anchor="ctr">
            <a:noAutofit/>
          </a:bodyPr>
          <a:lstStyle/>
          <a:p>
            <a:pPr algn="ctr"/>
            <a:r>
              <a:rPr lang="en-US" sz="4000" b="1" dirty="0" smtClean="0">
                <a:solidFill>
                  <a:schemeClr val="bg1"/>
                </a:solidFill>
              </a:rPr>
              <a:t>*</a:t>
            </a:r>
            <a:endParaRPr lang="en-US" sz="4000" b="1" dirty="0" smtClean="0">
              <a:solidFill>
                <a:schemeClr val="bg1"/>
              </a:solidFill>
              <a:latin typeface="Arial" pitchFamily="32" charset="0"/>
              <a:cs typeface="Arial" pitchFamily="32" charset="0"/>
            </a:endParaRPr>
          </a:p>
        </p:txBody>
      </p:sp>
    </p:spTree>
    <p:extLst>
      <p:ext uri="{BB962C8B-B14F-4D97-AF65-F5344CB8AC3E}">
        <p14:creationId xmlns:p14="http://schemas.microsoft.com/office/powerpoint/2010/main" val="189173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Specify </a:t>
            </a:r>
            <a:r>
              <a:rPr lang="en-US" dirty="0" smtClean="0"/>
              <a:t>the ID </a:t>
            </a:r>
            <a:r>
              <a:rPr lang="en-US" dirty="0"/>
              <a:t>property</a:t>
            </a:r>
          </a:p>
        </p:txBody>
      </p:sp>
      <p:sp>
        <p:nvSpPr>
          <p:cNvPr id="4" name="Content Placeholder 3"/>
          <p:cNvSpPr>
            <a:spLocks noGrp="1"/>
          </p:cNvSpPr>
          <p:nvPr>
            <p:ph sz="half" idx="2"/>
          </p:nvPr>
        </p:nvSpPr>
        <p:spPr/>
        <p:txBody>
          <a:bodyPr/>
          <a:lstStyle/>
          <a:p>
            <a:r>
              <a:rPr lang="en-US" dirty="0" smtClean="0"/>
              <a:t>PCF validation will display error in canvas when two widgets have the same value for an id property</a:t>
            </a:r>
            <a:endParaRPr lang="en-US" dirty="0"/>
          </a:p>
          <a:p>
            <a:r>
              <a:rPr lang="en-US" dirty="0"/>
              <a:t>id* property must be unique within a given PCF</a:t>
            </a:r>
          </a:p>
          <a:p>
            <a:pPr lvl="1"/>
            <a:r>
              <a:rPr lang="en-US" dirty="0"/>
              <a:t>id property not required for all types of widgets</a:t>
            </a:r>
          </a:p>
          <a:p>
            <a:endParaRPr lang="en-US" dirty="0" smtClean="0"/>
          </a:p>
        </p:txBody>
      </p:sp>
      <p:pic>
        <p:nvPicPr>
          <p:cNvPr id="4098" name="Picture 2" descr="C:\Users\sluersen\AppData\Local\Temp\SNAGHTML1a185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464286" cy="55476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 Name"/>
          <p:cNvSpPr/>
          <p:nvPr/>
        </p:nvSpPr>
        <p:spPr bwMode="auto">
          <a:xfrm>
            <a:off x="3810000" y="2128989"/>
            <a:ext cx="1524000" cy="39151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713427" y="5527431"/>
            <a:ext cx="5001573" cy="2574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5" idx="3"/>
            <a:endCxn id="6" idx="3"/>
          </p:cNvCxnSpPr>
          <p:nvPr/>
        </p:nvCxnSpPr>
        <p:spPr bwMode="auto">
          <a:xfrm>
            <a:off x="5334000" y="2324749"/>
            <a:ext cx="381000" cy="3331429"/>
          </a:xfrm>
          <a:prstGeom prst="bentConnector3">
            <a:avLst>
              <a:gd name="adj1" fmla="val 16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51965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fundamentals</a:t>
            </a:r>
          </a:p>
          <a:p>
            <a:r>
              <a:rPr lang="en-US" dirty="0"/>
              <a:t>Creating atomic widgets</a:t>
            </a:r>
          </a:p>
          <a:p>
            <a:r>
              <a:rPr lang="en-US" dirty="0">
                <a:solidFill>
                  <a:schemeClr val="bg1"/>
                </a:solidFill>
              </a:rPr>
              <a:t>Binding widgets to the data model</a:t>
            </a:r>
          </a:p>
          <a:p>
            <a:r>
              <a:rPr lang="en-US" dirty="0"/>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cell widgets bind data</a:t>
            </a:r>
            <a:endParaRPr lang="en-US" dirty="0"/>
          </a:p>
        </p:txBody>
      </p:sp>
      <p:sp>
        <p:nvSpPr>
          <p:cNvPr id="4" name="Content Placeholder 3"/>
          <p:cNvSpPr>
            <a:spLocks noGrp="1"/>
          </p:cNvSpPr>
          <p:nvPr>
            <p:ph sz="half" idx="2"/>
          </p:nvPr>
        </p:nvSpPr>
        <p:spPr>
          <a:xfrm>
            <a:off x="5029199" y="914401"/>
            <a:ext cx="3808413" cy="5475289"/>
          </a:xfrm>
        </p:spPr>
        <p:txBody>
          <a:bodyPr/>
          <a:lstStyle/>
          <a:p>
            <a:r>
              <a:rPr lang="en-US" dirty="0"/>
              <a:t>Input and cell </a:t>
            </a:r>
            <a:r>
              <a:rPr lang="en-US" dirty="0" smtClean="0"/>
              <a:t/>
            </a:r>
            <a:br>
              <a:rPr lang="en-US" dirty="0" smtClean="0"/>
            </a:br>
            <a:r>
              <a:rPr lang="en-US" dirty="0" smtClean="0"/>
              <a:t>atomic </a:t>
            </a:r>
            <a:r>
              <a:rPr lang="en-US" dirty="0"/>
              <a:t>widgets </a:t>
            </a:r>
            <a:r>
              <a:rPr lang="en-US" dirty="0" smtClean="0"/>
              <a:t/>
            </a:r>
            <a:br>
              <a:rPr lang="en-US" dirty="0" smtClean="0"/>
            </a:br>
            <a:r>
              <a:rPr lang="en-US" dirty="0" smtClean="0"/>
              <a:t>often bind </a:t>
            </a:r>
            <a:r>
              <a:rPr lang="en-US" dirty="0"/>
              <a:t>to </a:t>
            </a:r>
            <a:r>
              <a:rPr lang="en-US" dirty="0" smtClean="0"/>
              <a:t>data</a:t>
            </a:r>
          </a:p>
          <a:p>
            <a:pPr lvl="1"/>
            <a:r>
              <a:rPr lang="en-US" dirty="0" smtClean="0"/>
              <a:t>From variable object(s) </a:t>
            </a:r>
            <a:br>
              <a:rPr lang="en-US" dirty="0" smtClean="0"/>
            </a:br>
            <a:r>
              <a:rPr lang="en-US" dirty="0" smtClean="0"/>
              <a:t>defined in parent container</a:t>
            </a:r>
            <a:endParaRPr lang="en-US" dirty="0"/>
          </a:p>
          <a:p>
            <a:r>
              <a:rPr lang="en-US" dirty="0" smtClean="0"/>
              <a:t>Object data can be</a:t>
            </a:r>
          </a:p>
          <a:p>
            <a:pPr lvl="1"/>
            <a:r>
              <a:rPr lang="en-US" dirty="0" smtClean="0"/>
              <a:t>Data backed (database)</a:t>
            </a:r>
          </a:p>
          <a:p>
            <a:pPr lvl="1"/>
            <a:r>
              <a:rPr lang="en-US" dirty="0" smtClean="0"/>
              <a:t>Virtual property</a:t>
            </a:r>
          </a:p>
          <a:p>
            <a:r>
              <a:rPr lang="en-US" dirty="0"/>
              <a:t>Required Variables tab</a:t>
            </a:r>
          </a:p>
          <a:p>
            <a:pPr lvl="1"/>
            <a:r>
              <a:rPr lang="en-US" dirty="0"/>
              <a:t>Defines data object variable name and type</a:t>
            </a:r>
          </a:p>
          <a:p>
            <a:pPr lvl="1"/>
            <a:r>
              <a:rPr lang="en-US" dirty="0"/>
              <a:t>Example:</a:t>
            </a:r>
            <a:br>
              <a:rPr lang="en-US" dirty="0"/>
            </a:br>
            <a:r>
              <a:rPr lang="en-US" dirty="0"/>
              <a:t>anABContact is of </a:t>
            </a:r>
            <a:br>
              <a:rPr lang="en-US" dirty="0"/>
            </a:br>
            <a:r>
              <a:rPr lang="en-US" dirty="0"/>
              <a:t>type ABContact</a:t>
            </a:r>
          </a:p>
          <a:p>
            <a:pPr lvl="1"/>
            <a:endParaRPr lang="en-US" dirty="0"/>
          </a:p>
        </p:txBody>
      </p:sp>
      <p:pic>
        <p:nvPicPr>
          <p:cNvPr id="2050" name="Picture 2" descr="C:\Users\sluersen\AppData\Local\Temp\SNAGHTMLa25e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87" y="901899"/>
            <a:ext cx="4202264" cy="539893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873085"/>
            <a:ext cx="1066800" cy="122585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657599" y="5181600"/>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3316355" y="1371714"/>
            <a:ext cx="950845"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85747" y="5257800"/>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5729173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059" y="4419600"/>
            <a:ext cx="3871430" cy="182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8" name="rect White Hid 1"/>
          <p:cNvSpPr/>
          <p:nvPr/>
        </p:nvSpPr>
        <p:spPr bwMode="auto">
          <a:xfrm>
            <a:off x="5293360" y="21872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rect White Hid 1"/>
          <p:cNvSpPr/>
          <p:nvPr/>
        </p:nvSpPr>
        <p:spPr bwMode="auto">
          <a:xfrm>
            <a:off x="3810000" y="314706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t White Hid 1"/>
          <p:cNvSpPr/>
          <p:nvPr/>
        </p:nvSpPr>
        <p:spPr bwMode="auto">
          <a:xfrm>
            <a:off x="3810000" y="2819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t White Hid 1"/>
          <p:cNvSpPr/>
          <p:nvPr/>
        </p:nvSpPr>
        <p:spPr bwMode="auto">
          <a:xfrm>
            <a:off x="5293360" y="18824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Each data widget is tied to one </a:t>
            </a:r>
            <a:r>
              <a:rPr lang="en-US" dirty="0" smtClean="0"/>
              <a:t>field (1)</a:t>
            </a:r>
            <a:endParaRPr lang="en-US" dirty="0"/>
          </a:p>
        </p:txBody>
      </p:sp>
      <p:sp>
        <p:nvSpPr>
          <p:cNvPr id="3" name="Content Placeholder 2"/>
          <p:cNvSpPr>
            <a:spLocks noGrp="1"/>
          </p:cNvSpPr>
          <p:nvPr>
            <p:ph idx="1"/>
          </p:nvPr>
        </p:nvSpPr>
        <p:spPr>
          <a:xfrm>
            <a:off x="519113" y="3810000"/>
            <a:ext cx="4205287" cy="2590800"/>
          </a:xfrm>
        </p:spPr>
        <p:txBody>
          <a:bodyPr/>
          <a:lstStyle/>
          <a:p>
            <a:r>
              <a:rPr lang="en-US" dirty="0"/>
              <a:t>Each input and cell widget is bound to one field from </a:t>
            </a:r>
            <a:r>
              <a:rPr lang="en-US" dirty="0" smtClean="0"/>
              <a:t>the require variable object</a:t>
            </a:r>
            <a:endParaRPr lang="en-US" dirty="0"/>
          </a:p>
          <a:p>
            <a:r>
              <a:rPr lang="en-US" dirty="0"/>
              <a:t>Displays data for that object field or property</a:t>
            </a:r>
          </a:p>
          <a:p>
            <a:pPr marL="0" indent="0">
              <a:buNone/>
            </a:pPr>
            <a:endParaRPr 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32" y="1600201"/>
            <a:ext cx="1489738" cy="1711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3499" y="914400"/>
            <a:ext cx="3200401" cy="1920875"/>
          </a:xfrm>
          <a:prstGeom prst="rect">
            <a:avLst/>
          </a:prstGeom>
          <a:noFill/>
        </p:spPr>
        <p:txBody>
          <a:bodyPr wrap="square" rtlCol="0">
            <a:noAutofit/>
          </a:bodyPr>
          <a:lstStyle/>
          <a:p>
            <a:r>
              <a:rPr lang="en-US" sz="2000" b="1" dirty="0" smtClean="0">
                <a:solidFill>
                  <a:schemeClr val="bg1"/>
                </a:solidFill>
                <a:latin typeface="Arial" pitchFamily="32" charset="0"/>
                <a:cs typeface="Arial" pitchFamily="32" charset="0"/>
              </a:rPr>
              <a:t>ABContact</a:t>
            </a:r>
          </a:p>
          <a:p>
            <a:pPr marL="342900" indent="-342900">
              <a:buFont typeface="Arial" pitchFamily="34" charset="0"/>
              <a:buChar char="•"/>
            </a:pPr>
            <a:r>
              <a:rPr lang="en-US" sz="2000" b="1" dirty="0" smtClean="0">
                <a:solidFill>
                  <a:schemeClr val="bg1"/>
                </a:solidFill>
                <a:latin typeface="Arial" pitchFamily="32" charset="0"/>
                <a:cs typeface="Arial" pitchFamily="32" charset="0"/>
              </a:rPr>
              <a:t>DisplayName</a:t>
            </a:r>
          </a:p>
          <a:p>
            <a:pPr marL="342900" indent="-342900">
              <a:buFont typeface="Arial" pitchFamily="34" charset="0"/>
              <a:buChar char="•"/>
            </a:pPr>
            <a:r>
              <a:rPr lang="en-US" sz="2000" b="1" dirty="0" smtClean="0">
                <a:solidFill>
                  <a:schemeClr val="bg1"/>
                </a:solidFill>
                <a:latin typeface="Arial" pitchFamily="32" charset="0"/>
                <a:cs typeface="Arial" pitchFamily="32" charset="0"/>
              </a:rPr>
              <a:t>PublicID</a:t>
            </a:r>
          </a:p>
          <a:p>
            <a:pPr marL="342900" indent="-342900">
              <a:buFont typeface="Arial" pitchFamily="34" charset="0"/>
              <a:buChar char="•"/>
            </a:pPr>
            <a:r>
              <a:rPr lang="en-US" sz="2000" b="1" dirty="0" err="1" smtClean="0">
                <a:solidFill>
                  <a:schemeClr val="bg1"/>
                </a:solidFill>
                <a:latin typeface="Arial" pitchFamily="32" charset="0"/>
                <a:cs typeface="Arial" pitchFamily="32" charset="0"/>
              </a:rPr>
              <a:t>CreateTime</a:t>
            </a:r>
            <a:endParaRPr lang="en-US" sz="2000" b="1" dirty="0" smtClean="0">
              <a:solidFill>
                <a:schemeClr val="bg1"/>
              </a:solidFill>
              <a:latin typeface="Arial" pitchFamily="32" charset="0"/>
              <a:cs typeface="Arial" pitchFamily="32" charset="0"/>
            </a:endParaRPr>
          </a:p>
          <a:p>
            <a:pPr marL="342900" indent="-342900">
              <a:buFont typeface="Arial" pitchFamily="34" charset="0"/>
              <a:buChar char="•"/>
            </a:pPr>
            <a:r>
              <a:rPr lang="en-US" sz="2000" b="1" dirty="0" err="1" smtClean="0">
                <a:solidFill>
                  <a:schemeClr val="bg1"/>
                </a:solidFill>
                <a:latin typeface="Arial" pitchFamily="32" charset="0"/>
                <a:cs typeface="Arial" pitchFamily="32" charset="0"/>
              </a:rPr>
              <a:t>AssignedUser</a:t>
            </a:r>
            <a:endParaRPr lang="en-US" sz="2000" b="1" dirty="0" smtClean="0">
              <a:solidFill>
                <a:schemeClr val="bg1"/>
              </a:solidFill>
              <a:latin typeface="Arial" pitchFamily="32" charset="0"/>
              <a:cs typeface="Arial" pitchFamily="32" charset="0"/>
            </a:endParaRPr>
          </a:p>
        </p:txBody>
      </p:sp>
      <p:sp>
        <p:nvSpPr>
          <p:cNvPr id="7" name="Down Arrow 6"/>
          <p:cNvSpPr/>
          <p:nvPr/>
        </p:nvSpPr>
        <p:spPr bwMode="auto">
          <a:xfrm>
            <a:off x="7581900" y="3378400"/>
            <a:ext cx="762000" cy="12192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399"/>
            <a:ext cx="4157144" cy="26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7" name="Elbow Connector 26"/>
          <p:cNvCxnSpPr/>
          <p:nvPr/>
        </p:nvCxnSpPr>
        <p:spPr bwMode="auto">
          <a:xfrm rot="10800000" flipV="1">
            <a:off x="4226560" y="1419860"/>
            <a:ext cx="1066800" cy="503237"/>
          </a:xfrm>
          <a:prstGeom prst="bentConnector3">
            <a:avLst>
              <a:gd name="adj1" fmla="val 69047"/>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0" name="Elbow Connector 29"/>
          <p:cNvCxnSpPr/>
          <p:nvPr/>
        </p:nvCxnSpPr>
        <p:spPr bwMode="auto">
          <a:xfrm rot="10800000" flipV="1">
            <a:off x="4226560" y="1730208"/>
            <a:ext cx="1066800" cy="716395"/>
          </a:xfrm>
          <a:prstGeom prst="bentConnector3">
            <a:avLst>
              <a:gd name="adj1" fmla="val 44118"/>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Elbow Connector 37"/>
          <p:cNvCxnSpPr/>
          <p:nvPr/>
        </p:nvCxnSpPr>
        <p:spPr bwMode="auto">
          <a:xfrm rot="10800000" flipV="1">
            <a:off x="4419600" y="2025331"/>
            <a:ext cx="873760" cy="936943"/>
          </a:xfrm>
          <a:prstGeom prst="bentConnector3">
            <a:avLst>
              <a:gd name="adj1" fmla="val 3361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2" name="Elbow Connector 41"/>
          <p:cNvCxnSpPr/>
          <p:nvPr/>
        </p:nvCxnSpPr>
        <p:spPr bwMode="auto">
          <a:xfrm rot="10800000" flipV="1">
            <a:off x="4419600" y="2330131"/>
            <a:ext cx="873760" cy="959803"/>
          </a:xfrm>
          <a:prstGeom prst="bentConnector3">
            <a:avLst>
              <a:gd name="adj1" fmla="val 15988"/>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00280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353" y="3801857"/>
            <a:ext cx="4228572" cy="242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8" name="rect White Hid 1"/>
          <p:cNvSpPr/>
          <p:nvPr/>
        </p:nvSpPr>
        <p:spPr bwMode="auto">
          <a:xfrm>
            <a:off x="5293360" y="21872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rect White Hid 1"/>
          <p:cNvSpPr/>
          <p:nvPr/>
        </p:nvSpPr>
        <p:spPr bwMode="auto">
          <a:xfrm>
            <a:off x="3810000" y="314706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t White Hid 1"/>
          <p:cNvSpPr/>
          <p:nvPr/>
        </p:nvSpPr>
        <p:spPr bwMode="auto">
          <a:xfrm>
            <a:off x="3810000" y="2819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t White Hid 1"/>
          <p:cNvSpPr/>
          <p:nvPr/>
        </p:nvSpPr>
        <p:spPr bwMode="auto">
          <a:xfrm>
            <a:off x="5293360" y="18824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Each data widget is tied to one </a:t>
            </a:r>
            <a:r>
              <a:rPr lang="en-US" dirty="0" smtClean="0"/>
              <a:t>field (2)</a:t>
            </a:r>
            <a:endParaRPr lang="en-US" dirty="0"/>
          </a:p>
        </p:txBody>
      </p:sp>
      <p:sp>
        <p:nvSpPr>
          <p:cNvPr id="3" name="Content Placeholder 2"/>
          <p:cNvSpPr>
            <a:spLocks noGrp="1"/>
          </p:cNvSpPr>
          <p:nvPr>
            <p:ph idx="1"/>
          </p:nvPr>
        </p:nvSpPr>
        <p:spPr>
          <a:xfrm>
            <a:off x="519113" y="3657600"/>
            <a:ext cx="4148240" cy="2743200"/>
          </a:xfrm>
        </p:spPr>
        <p:txBody>
          <a:bodyPr/>
          <a:lstStyle/>
          <a:p>
            <a:r>
              <a:rPr lang="en-US" dirty="0" smtClean="0"/>
              <a:t>Editable fields with modified day committed to the database</a:t>
            </a:r>
          </a:p>
          <a:p>
            <a:pPr lvl="1"/>
            <a:r>
              <a:rPr lang="en-US" dirty="0" smtClean="0"/>
              <a:t>DisplayName is a read-only property </a:t>
            </a:r>
          </a:p>
          <a:p>
            <a:pPr lvl="1"/>
            <a:r>
              <a:rPr lang="en-US" dirty="0" smtClean="0"/>
              <a:t>PublicID and </a:t>
            </a:r>
            <a:r>
              <a:rPr lang="en-US" dirty="0" err="1" smtClean="0"/>
              <a:t>CreateTime</a:t>
            </a:r>
            <a:r>
              <a:rPr lang="en-US" dirty="0" smtClean="0"/>
              <a:t> are read-only system fields</a:t>
            </a:r>
          </a:p>
          <a:p>
            <a:pPr lvl="1"/>
            <a:r>
              <a:rPr lang="en-US" dirty="0" err="1" smtClean="0"/>
              <a:t>AssignedUser</a:t>
            </a:r>
            <a:r>
              <a:rPr lang="en-US" dirty="0" smtClean="0"/>
              <a:t> is data backed</a:t>
            </a:r>
          </a:p>
          <a:p>
            <a:endParaRPr 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32" y="1600201"/>
            <a:ext cx="1489738" cy="1711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3499" y="914400"/>
            <a:ext cx="3200401" cy="1920875"/>
          </a:xfrm>
          <a:prstGeom prst="rect">
            <a:avLst/>
          </a:prstGeom>
          <a:noFill/>
        </p:spPr>
        <p:txBody>
          <a:bodyPr wrap="square" rtlCol="0">
            <a:noAutofit/>
          </a:bodyPr>
          <a:lstStyle/>
          <a:p>
            <a:r>
              <a:rPr lang="en-US" sz="2000" b="1" dirty="0" smtClean="0">
                <a:solidFill>
                  <a:schemeClr val="bg1"/>
                </a:solidFill>
                <a:latin typeface="Arial" pitchFamily="32" charset="0"/>
                <a:cs typeface="Arial" pitchFamily="32" charset="0"/>
              </a:rPr>
              <a:t>ABContact</a:t>
            </a:r>
          </a:p>
          <a:p>
            <a:pPr marL="342900" indent="-342900">
              <a:buFont typeface="Arial" pitchFamily="34" charset="0"/>
              <a:buChar char="•"/>
            </a:pPr>
            <a:r>
              <a:rPr lang="en-US" sz="2000" b="1" dirty="0" smtClean="0">
                <a:solidFill>
                  <a:schemeClr val="accent6"/>
                </a:solidFill>
                <a:latin typeface="Arial" pitchFamily="32" charset="0"/>
                <a:cs typeface="Arial" pitchFamily="32" charset="0"/>
              </a:rPr>
              <a:t>DisplayName</a:t>
            </a:r>
          </a:p>
          <a:p>
            <a:pPr marL="342900" indent="-342900">
              <a:buFont typeface="Arial" pitchFamily="34" charset="0"/>
              <a:buChar char="•"/>
            </a:pPr>
            <a:r>
              <a:rPr lang="en-US" sz="2000" b="1" dirty="0" smtClean="0">
                <a:solidFill>
                  <a:schemeClr val="accent5"/>
                </a:solidFill>
                <a:latin typeface="Arial" pitchFamily="32" charset="0"/>
                <a:cs typeface="Arial" pitchFamily="32" charset="0"/>
              </a:rPr>
              <a:t>PublicID</a:t>
            </a:r>
          </a:p>
          <a:p>
            <a:pPr marL="342900" indent="-342900">
              <a:buFont typeface="Arial" pitchFamily="34" charset="0"/>
              <a:buChar char="•"/>
            </a:pPr>
            <a:r>
              <a:rPr lang="en-US" sz="2000" b="1" dirty="0" err="1" smtClean="0">
                <a:solidFill>
                  <a:schemeClr val="accent5"/>
                </a:solidFill>
                <a:latin typeface="Arial" pitchFamily="32" charset="0"/>
                <a:cs typeface="Arial" pitchFamily="32" charset="0"/>
              </a:rPr>
              <a:t>CreateTime</a:t>
            </a:r>
            <a:endParaRPr lang="en-US" sz="2000" b="1" dirty="0" smtClean="0">
              <a:solidFill>
                <a:schemeClr val="accent5"/>
              </a:solidFill>
              <a:latin typeface="Arial" pitchFamily="32" charset="0"/>
              <a:cs typeface="Arial" pitchFamily="32" charset="0"/>
            </a:endParaRPr>
          </a:p>
          <a:p>
            <a:pPr marL="342900" indent="-342900">
              <a:buFont typeface="Arial" pitchFamily="34" charset="0"/>
              <a:buChar char="•"/>
            </a:pPr>
            <a:r>
              <a:rPr lang="en-US" sz="2000" b="1" dirty="0" err="1" smtClean="0">
                <a:solidFill>
                  <a:schemeClr val="accent1"/>
                </a:solidFill>
                <a:latin typeface="Arial" pitchFamily="32" charset="0"/>
                <a:cs typeface="Arial" pitchFamily="32" charset="0"/>
              </a:rPr>
              <a:t>AssignedUser</a:t>
            </a:r>
            <a:endParaRPr lang="en-US" sz="2000" b="1" dirty="0" smtClean="0">
              <a:solidFill>
                <a:schemeClr val="accent1"/>
              </a:solidFill>
              <a:latin typeface="Arial" pitchFamily="32" charset="0"/>
              <a:cs typeface="Arial" pitchFamily="32" charset="0"/>
            </a:endParaRPr>
          </a:p>
        </p:txBody>
      </p:sp>
      <p:sp>
        <p:nvSpPr>
          <p:cNvPr id="7" name="Down Arrow 6"/>
          <p:cNvSpPr/>
          <p:nvPr/>
        </p:nvSpPr>
        <p:spPr bwMode="auto">
          <a:xfrm>
            <a:off x="7581900" y="3378400"/>
            <a:ext cx="762000" cy="12192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399"/>
            <a:ext cx="4157144" cy="26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7" name="Elbow Connector 26"/>
          <p:cNvCxnSpPr/>
          <p:nvPr/>
        </p:nvCxnSpPr>
        <p:spPr bwMode="auto">
          <a:xfrm rot="10800000" flipV="1">
            <a:off x="4226560" y="1419860"/>
            <a:ext cx="1066800" cy="503237"/>
          </a:xfrm>
          <a:prstGeom prst="bentConnector3">
            <a:avLst>
              <a:gd name="adj1" fmla="val 69047"/>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0" name="Elbow Connector 29"/>
          <p:cNvCxnSpPr/>
          <p:nvPr/>
        </p:nvCxnSpPr>
        <p:spPr bwMode="auto">
          <a:xfrm rot="10800000" flipV="1">
            <a:off x="4226560" y="1730208"/>
            <a:ext cx="1066800" cy="716395"/>
          </a:xfrm>
          <a:prstGeom prst="bentConnector3">
            <a:avLst>
              <a:gd name="adj1" fmla="val 44118"/>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Elbow Connector 37"/>
          <p:cNvCxnSpPr/>
          <p:nvPr/>
        </p:nvCxnSpPr>
        <p:spPr bwMode="auto">
          <a:xfrm rot="10800000" flipV="1">
            <a:off x="4419600" y="2025331"/>
            <a:ext cx="873760" cy="936943"/>
          </a:xfrm>
          <a:prstGeom prst="bentConnector3">
            <a:avLst>
              <a:gd name="adj1" fmla="val 33611"/>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2" name="Elbow Connector 41"/>
          <p:cNvCxnSpPr/>
          <p:nvPr/>
        </p:nvCxnSpPr>
        <p:spPr bwMode="auto">
          <a:xfrm rot="10800000" flipV="1">
            <a:off x="4419600" y="2330131"/>
            <a:ext cx="873760" cy="959803"/>
          </a:xfrm>
          <a:prstGeom prst="bentConnector3">
            <a:avLst>
              <a:gd name="adj1" fmla="val 1598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9499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pic Runtime"/>
          <p:cNvGrpSpPr/>
          <p:nvPr/>
        </p:nvGrpSpPr>
        <p:grpSpPr>
          <a:xfrm>
            <a:off x="6324600" y="906948"/>
            <a:ext cx="2627462" cy="5493851"/>
            <a:chOff x="4382938" y="910551"/>
            <a:chExt cx="2627462" cy="5414048"/>
          </a:xfrm>
        </p:grpSpPr>
        <p:sp>
          <p:nvSpPr>
            <p:cNvPr id="70" name="Rounded Rectangle 69"/>
            <p:cNvSpPr/>
            <p:nvPr/>
          </p:nvSpPr>
          <p:spPr bwMode="auto">
            <a:xfrm>
              <a:off x="4611538" y="1084052"/>
              <a:ext cx="239886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1" name="Rounded Rectangle 70"/>
            <p:cNvSpPr/>
            <p:nvPr/>
          </p:nvSpPr>
          <p:spPr bwMode="auto">
            <a:xfrm>
              <a:off x="4382938" y="910551"/>
              <a:ext cx="1905000" cy="312000"/>
            </a:xfrm>
            <a:prstGeom prst="roundRect">
              <a:avLst>
                <a:gd name="adj" fmla="val 2552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spcBef>
                  <a:spcPct val="50000"/>
                </a:spcBef>
                <a:spcAft>
                  <a:spcPct val="30000"/>
                </a:spcAft>
                <a:buClr>
                  <a:schemeClr val="tx1"/>
                </a:buClr>
              </a:pPr>
              <a:r>
                <a:rPr lang="en-US" b="1" dirty="0" smtClean="0">
                  <a:solidFill>
                    <a:schemeClr val="bg1"/>
                  </a:solidFill>
                </a:rPr>
                <a:t> Entity subtypes</a:t>
              </a:r>
              <a:endParaRPr lang="en-US" b="1" dirty="0">
                <a:solidFill>
                  <a:schemeClr val="bg1"/>
                </a:solidFill>
              </a:endParaRPr>
            </a:p>
          </p:txBody>
        </p:sp>
      </p:grpSp>
      <p:grpSp>
        <p:nvGrpSpPr>
          <p:cNvPr id="45" name="pic Runtime"/>
          <p:cNvGrpSpPr/>
          <p:nvPr/>
        </p:nvGrpSpPr>
        <p:grpSpPr>
          <a:xfrm>
            <a:off x="4343400" y="910052"/>
            <a:ext cx="1752600" cy="5490748"/>
            <a:chOff x="5257800" y="913608"/>
            <a:chExt cx="1752600" cy="5410991"/>
          </a:xfrm>
        </p:grpSpPr>
        <p:sp>
          <p:nvSpPr>
            <p:cNvPr id="44" name="Rounded Rectangle 43"/>
            <p:cNvSpPr/>
            <p:nvPr/>
          </p:nvSpPr>
          <p:spPr bwMode="auto">
            <a:xfrm>
              <a:off x="5493108" y="1084052"/>
              <a:ext cx="151729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6" name="Rounded Rectangle 65"/>
            <p:cNvSpPr/>
            <p:nvPr/>
          </p:nvSpPr>
          <p:spPr bwMode="auto">
            <a:xfrm>
              <a:off x="5257800" y="913608"/>
              <a:ext cx="1364892" cy="529937"/>
            </a:xfrm>
            <a:prstGeom prst="roundRect">
              <a:avLst>
                <a:gd name="adj" fmla="val 1026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lgn="ctr">
                <a:spcBef>
                  <a:spcPct val="50000"/>
                </a:spcBef>
                <a:spcAft>
                  <a:spcPct val="30000"/>
                </a:spcAft>
                <a:buClr>
                  <a:schemeClr val="tx1"/>
                </a:buClr>
              </a:pPr>
              <a:r>
                <a:rPr lang="en-US" b="1" dirty="0" smtClean="0">
                  <a:solidFill>
                    <a:schemeClr val="bg1"/>
                  </a:solidFill>
                </a:rPr>
                <a:t> Run-time </a:t>
              </a:r>
              <a:br>
                <a:rPr lang="en-US" b="1" dirty="0" smtClean="0">
                  <a:solidFill>
                    <a:schemeClr val="bg1"/>
                  </a:solidFill>
                </a:rPr>
              </a:br>
              <a:r>
                <a:rPr lang="en-US" b="1" dirty="0" smtClean="0">
                  <a:solidFill>
                    <a:schemeClr val="bg1"/>
                  </a:solidFill>
                </a:rPr>
                <a:t>memory</a:t>
              </a:r>
              <a:endParaRPr lang="en-US" b="1" dirty="0">
                <a:solidFill>
                  <a:schemeClr val="bg1"/>
                </a:solidFill>
              </a:endParaRPr>
            </a:p>
          </p:txBody>
        </p:sp>
      </p:grpSp>
      <p:pic>
        <p:nvPicPr>
          <p:cNvPr id="2054"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Dot notation and subtype casting</a:t>
            </a:r>
            <a:endParaRPr lang="en-US" dirty="0"/>
          </a:p>
        </p:txBody>
      </p:sp>
      <p:sp>
        <p:nvSpPr>
          <p:cNvPr id="3" name="Content Placeholder 2"/>
          <p:cNvSpPr>
            <a:spLocks noGrp="1"/>
          </p:cNvSpPr>
          <p:nvPr>
            <p:ph sz="half" idx="1"/>
          </p:nvPr>
        </p:nvSpPr>
        <p:spPr>
          <a:xfrm>
            <a:off x="519112" y="914401"/>
            <a:ext cx="3545768" cy="5475289"/>
          </a:xfrm>
        </p:spPr>
        <p:txBody>
          <a:bodyPr/>
          <a:lstStyle/>
          <a:p>
            <a:r>
              <a:rPr lang="en-US" dirty="0" smtClean="0"/>
              <a:t>PCF </a:t>
            </a:r>
            <a:r>
              <a:rPr lang="en-US" dirty="0"/>
              <a:t>specifies object</a:t>
            </a:r>
            <a:r>
              <a:rPr lang="en-US" dirty="0" smtClean="0"/>
              <a:t/>
            </a:r>
            <a:br>
              <a:rPr lang="en-US" dirty="0" smtClean="0"/>
            </a:br>
            <a:r>
              <a:rPr lang="en-US" dirty="0" smtClean="0"/>
              <a:t>variable datatype</a:t>
            </a:r>
            <a:br>
              <a:rPr lang="en-US" dirty="0" smtClean="0"/>
            </a:br>
            <a:r>
              <a:rPr lang="en-US" dirty="0" smtClean="0"/>
              <a:t/>
            </a:r>
            <a:br>
              <a:rPr lang="en-US" dirty="0" smtClean="0"/>
            </a:br>
            <a:endParaRPr lang="en-US" dirty="0" smtClean="0"/>
          </a:p>
          <a:p>
            <a:r>
              <a:rPr lang="en-US" dirty="0" smtClean="0"/>
              <a:t>Cast subtype reference</a:t>
            </a:r>
            <a:endParaRPr lang="en-US" dirty="0"/>
          </a:p>
          <a:p>
            <a:endParaRPr lang="en-US" dirty="0" smtClean="0"/>
          </a:p>
          <a:p>
            <a:endParaRPr lang="en-US" dirty="0"/>
          </a:p>
        </p:txBody>
      </p:sp>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999" y="1484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999" y="27033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999" y="4151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999" y="5410200"/>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39"/>
          <p:cNvSpPr txBox="1">
            <a:spLocks noChangeArrowheads="1"/>
          </p:cNvSpPr>
          <p:nvPr/>
        </p:nvSpPr>
        <p:spPr bwMode="auto">
          <a:xfrm>
            <a:off x="533401" y="1732002"/>
            <a:ext cx="411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latin typeface="Courier New" pitchFamily="49" charset="0"/>
              </a:rPr>
              <a:t>var</a:t>
            </a:r>
            <a:r>
              <a:rPr lang="en-US" sz="1800" dirty="0">
                <a:solidFill>
                  <a:schemeClr val="bg1"/>
                </a:solidFill>
                <a:latin typeface="Courier New" pitchFamily="49" charset="0"/>
              </a:rPr>
              <a:t> </a:t>
            </a:r>
            <a:r>
              <a:rPr lang="en-US" sz="1800" dirty="0" smtClean="0">
                <a:solidFill>
                  <a:schemeClr val="bg1"/>
                </a:solidFill>
                <a:latin typeface="Courier New" pitchFamily="49" charset="0"/>
              </a:rPr>
              <a:t>anABContact </a:t>
            </a:r>
            <a:r>
              <a:rPr lang="en-US" sz="1800" dirty="0">
                <a:solidFill>
                  <a:schemeClr val="bg1"/>
                </a:solidFill>
                <a:latin typeface="Courier New" pitchFamily="49" charset="0"/>
              </a:rPr>
              <a:t>: ABContact</a:t>
            </a:r>
          </a:p>
          <a:p>
            <a:pPr algn="l" eaLnBrk="1" hangingPunct="1"/>
            <a:r>
              <a:rPr lang="en-US" sz="1800" dirty="0" err="1" smtClean="0">
                <a:solidFill>
                  <a:schemeClr val="accent2">
                    <a:lumMod val="75000"/>
                  </a:schemeClr>
                </a:solidFill>
                <a:latin typeface="Courier New" pitchFamily="49" charset="0"/>
              </a:rPr>
              <a:t>anABContact.EmailAddress</a:t>
            </a:r>
            <a:endParaRPr lang="en-US" sz="1800" dirty="0">
              <a:solidFill>
                <a:schemeClr val="accent2">
                  <a:lumMod val="75000"/>
                </a:schemeClr>
              </a:solidFill>
              <a:latin typeface="Courier New" pitchFamily="49" charset="0"/>
            </a:endParaRPr>
          </a:p>
        </p:txBody>
      </p:sp>
      <p:sp>
        <p:nvSpPr>
          <p:cNvPr id="61" name="Text Box 39"/>
          <p:cNvSpPr txBox="1">
            <a:spLocks noChangeArrowheads="1"/>
          </p:cNvSpPr>
          <p:nvPr/>
        </p:nvSpPr>
        <p:spPr bwMode="auto">
          <a:xfrm>
            <a:off x="533402" y="3088957"/>
            <a:ext cx="40453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5">
                    <a:lumMod val="75000"/>
                  </a:schemeClr>
                </a:solidFill>
                <a:latin typeface="Courier New" pitchFamily="49" charset="0"/>
              </a:rPr>
              <a:t>(anABContact as ABPerson)</a:t>
            </a:r>
            <a:br>
              <a:rPr lang="en-US" sz="1600" dirty="0" smtClean="0">
                <a:solidFill>
                  <a:schemeClr val="accent5">
                    <a:lumMod val="75000"/>
                  </a:schemeClr>
                </a:solidFill>
                <a:latin typeface="Courier New" pitchFamily="49" charset="0"/>
              </a:rPr>
            </a:br>
            <a:r>
              <a:rPr lang="en-US" sz="1600" dirty="0" smtClean="0">
                <a:solidFill>
                  <a:schemeClr val="accent5">
                    <a:lumMod val="75000"/>
                  </a:schemeClr>
                </a:solidFill>
                <a:latin typeface="Courier New" pitchFamily="49" charset="0"/>
              </a:rPr>
              <a:t>.Gender</a:t>
            </a:r>
            <a:endParaRPr lang="en-US" sz="1600" dirty="0">
              <a:solidFill>
                <a:schemeClr val="accent5">
                  <a:lumMod val="75000"/>
                </a:schemeClr>
              </a:solidFill>
              <a:latin typeface="Courier New" pitchFamily="49" charset="0"/>
            </a:endParaRPr>
          </a:p>
        </p:txBody>
      </p:sp>
      <p:sp>
        <p:nvSpPr>
          <p:cNvPr id="62" name="Text Box 39"/>
          <p:cNvSpPr txBox="1">
            <a:spLocks noChangeArrowheads="1"/>
          </p:cNvSpPr>
          <p:nvPr/>
        </p:nvSpPr>
        <p:spPr bwMode="auto">
          <a:xfrm>
            <a:off x="533401" y="4384357"/>
            <a:ext cx="4637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3">
                    <a:lumMod val="75000"/>
                  </a:schemeClr>
                </a:solidFill>
                <a:latin typeface="Courier New" pitchFamily="49" charset="0"/>
              </a:rPr>
              <a:t>(anABContact as </a:t>
            </a:r>
            <a:r>
              <a:rPr lang="en-US" sz="1600" dirty="0" err="1" smtClean="0">
                <a:solidFill>
                  <a:schemeClr val="accent3">
                    <a:lumMod val="75000"/>
                  </a:schemeClr>
                </a:solidFill>
                <a:latin typeface="Courier New" pitchFamily="49" charset="0"/>
              </a:rPr>
              <a:t>ABPersonVendor</a:t>
            </a:r>
            <a:r>
              <a:rPr lang="en-US" sz="1600" dirty="0" smtClean="0">
                <a:solidFill>
                  <a:schemeClr val="accent3">
                    <a:lumMod val="75000"/>
                  </a:schemeClr>
                </a:solidFill>
                <a:latin typeface="Courier New" pitchFamily="49" charset="0"/>
              </a:rPr>
              <a:t>)</a:t>
            </a:r>
            <a:br>
              <a:rPr lang="en-US" sz="1600" dirty="0" smtClean="0">
                <a:solidFill>
                  <a:schemeClr val="accent3">
                    <a:lumMod val="75000"/>
                  </a:schemeClr>
                </a:solidFill>
                <a:latin typeface="Courier New" pitchFamily="49" charset="0"/>
              </a:rPr>
            </a:br>
            <a:r>
              <a:rPr lang="en-US" sz="1600" dirty="0" smtClean="0">
                <a:solidFill>
                  <a:schemeClr val="accent3">
                    <a:lumMod val="75000"/>
                  </a:schemeClr>
                </a:solidFill>
                <a:latin typeface="Courier New" pitchFamily="49" charset="0"/>
              </a:rPr>
              <a:t>.</a:t>
            </a:r>
            <a:r>
              <a:rPr lang="en-US" sz="1600" dirty="0" err="1" smtClean="0">
                <a:solidFill>
                  <a:schemeClr val="accent3">
                    <a:lumMod val="75000"/>
                  </a:schemeClr>
                </a:solidFill>
                <a:latin typeface="Courier New" pitchFamily="49" charset="0"/>
              </a:rPr>
              <a:t>SelfEmployed_Ext</a:t>
            </a:r>
            <a:endParaRPr lang="en-US" sz="1600" dirty="0">
              <a:solidFill>
                <a:schemeClr val="accent3">
                  <a:lumMod val="75000"/>
                </a:schemeClr>
              </a:solidFill>
              <a:latin typeface="Courier New" pitchFamily="49" charset="0"/>
            </a:endParaRPr>
          </a:p>
        </p:txBody>
      </p:sp>
      <p:sp>
        <p:nvSpPr>
          <p:cNvPr id="63" name="Text Box 39"/>
          <p:cNvSpPr txBox="1">
            <a:spLocks noChangeArrowheads="1"/>
          </p:cNvSpPr>
          <p:nvPr/>
        </p:nvSpPr>
        <p:spPr bwMode="auto">
          <a:xfrm>
            <a:off x="542677" y="5679757"/>
            <a:ext cx="38167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4">
                    <a:lumMod val="75000"/>
                  </a:schemeClr>
                </a:solidFill>
                <a:latin typeface="Courier New" pitchFamily="49" charset="0"/>
              </a:rPr>
              <a:t>(anABContact as </a:t>
            </a:r>
            <a:r>
              <a:rPr lang="en-US" sz="1600" dirty="0" err="1" smtClean="0">
                <a:solidFill>
                  <a:schemeClr val="accent4">
                    <a:lumMod val="75000"/>
                  </a:schemeClr>
                </a:solidFill>
                <a:latin typeface="Courier New" pitchFamily="49" charset="0"/>
              </a:rPr>
              <a:t>ABDoctor</a:t>
            </a:r>
            <a:r>
              <a:rPr lang="en-US" sz="1600" dirty="0" smtClean="0">
                <a:solidFill>
                  <a:schemeClr val="accent4">
                    <a:lumMod val="75000"/>
                  </a:schemeClr>
                </a:solidFill>
                <a:latin typeface="Courier New" pitchFamily="49" charset="0"/>
              </a:rPr>
              <a:t>)</a:t>
            </a:r>
          </a:p>
          <a:p>
            <a:pPr algn="l" eaLnBrk="1" hangingPunct="1"/>
            <a:r>
              <a:rPr lang="en-US" sz="1600" dirty="0" smtClean="0">
                <a:solidFill>
                  <a:schemeClr val="accent4">
                    <a:lumMod val="75000"/>
                  </a:schemeClr>
                </a:solidFill>
                <a:latin typeface="Courier New" pitchFamily="49" charset="0"/>
              </a:rPr>
              <a:t>.</a:t>
            </a:r>
            <a:r>
              <a:rPr lang="en-US" sz="1600" dirty="0" err="1" smtClean="0">
                <a:solidFill>
                  <a:schemeClr val="accent4">
                    <a:lumMod val="75000"/>
                  </a:schemeClr>
                </a:solidFill>
                <a:latin typeface="Courier New" pitchFamily="49" charset="0"/>
              </a:rPr>
              <a:t>MedicalLicense</a:t>
            </a:r>
            <a:endParaRPr lang="en-US" sz="1600" dirty="0">
              <a:solidFill>
                <a:schemeClr val="accent4">
                  <a:lumMod val="75000"/>
                </a:schemeClr>
              </a:solidFill>
              <a:latin typeface="Courier New" pitchFamily="49" charset="0"/>
            </a:endParaRPr>
          </a:p>
        </p:txBody>
      </p:sp>
      <p:cxnSp>
        <p:nvCxnSpPr>
          <p:cNvPr id="177" name="Straight Connector 176"/>
          <p:cNvCxnSpPr/>
          <p:nvPr/>
        </p:nvCxnSpPr>
        <p:spPr bwMode="auto">
          <a:xfrm flipV="1">
            <a:off x="5257800" y="1447801"/>
            <a:ext cx="644188" cy="533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4" name="Straight Connector 143"/>
          <p:cNvCxnSpPr/>
          <p:nvPr/>
        </p:nvCxnSpPr>
        <p:spPr bwMode="auto">
          <a:xfrm flipV="1">
            <a:off x="5257800" y="1981200"/>
            <a:ext cx="644188" cy="152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p:cNvCxnSpPr/>
          <p:nvPr/>
        </p:nvCxnSpPr>
        <p:spPr bwMode="auto">
          <a:xfrm flipV="1">
            <a:off x="5894246" y="1447800"/>
            <a:ext cx="887554" cy="1"/>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p:cNvCxnSpPr/>
          <p:nvPr/>
        </p:nvCxnSpPr>
        <p:spPr bwMode="auto">
          <a:xfrm>
            <a:off x="5921006" y="1989513"/>
            <a:ext cx="860364" cy="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1" name="Straight Connector 200"/>
          <p:cNvCxnSpPr/>
          <p:nvPr/>
        </p:nvCxnSpPr>
        <p:spPr bwMode="auto">
          <a:xfrm flipV="1">
            <a:off x="5257800" y="1566949"/>
            <a:ext cx="669145" cy="1633451"/>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p:cNvCxnSpPr/>
          <p:nvPr/>
        </p:nvCxnSpPr>
        <p:spPr bwMode="auto">
          <a:xfrm>
            <a:off x="5257800" y="3352800"/>
            <a:ext cx="669145" cy="38910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p:cNvCxnSpPr/>
          <p:nvPr/>
        </p:nvCxnSpPr>
        <p:spPr bwMode="auto">
          <a:xfrm>
            <a:off x="5929836" y="1575259"/>
            <a:ext cx="838857" cy="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p:cNvCxnSpPr/>
          <p:nvPr/>
        </p:nvCxnSpPr>
        <p:spPr bwMode="auto">
          <a:xfrm>
            <a:off x="5925514" y="3732731"/>
            <a:ext cx="870953" cy="0"/>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8" name="Straight Connector 217"/>
          <p:cNvCxnSpPr/>
          <p:nvPr/>
        </p:nvCxnSpPr>
        <p:spPr bwMode="auto">
          <a:xfrm flipV="1">
            <a:off x="5334013" y="1711035"/>
            <a:ext cx="646625" cy="289560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9" name="Straight Connector 218"/>
          <p:cNvCxnSpPr/>
          <p:nvPr/>
        </p:nvCxnSpPr>
        <p:spPr bwMode="auto">
          <a:xfrm>
            <a:off x="5980638" y="1711035"/>
            <a:ext cx="801162" cy="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1" name="Straight Connector 220"/>
          <p:cNvCxnSpPr/>
          <p:nvPr/>
        </p:nvCxnSpPr>
        <p:spPr bwMode="auto">
          <a:xfrm flipV="1">
            <a:off x="5853409" y="4953000"/>
            <a:ext cx="906347" cy="34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0" name="Straight Connector 229"/>
          <p:cNvCxnSpPr/>
          <p:nvPr/>
        </p:nvCxnSpPr>
        <p:spPr bwMode="auto">
          <a:xfrm flipV="1">
            <a:off x="5342326" y="1853562"/>
            <a:ext cx="726275" cy="3980586"/>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1" name="Straight Connector 230"/>
          <p:cNvCxnSpPr/>
          <p:nvPr/>
        </p:nvCxnSpPr>
        <p:spPr bwMode="auto">
          <a:xfrm>
            <a:off x="6060288" y="1853131"/>
            <a:ext cx="741462"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3" name="Straight Connector 242"/>
          <p:cNvCxnSpPr/>
          <p:nvPr/>
        </p:nvCxnSpPr>
        <p:spPr bwMode="auto">
          <a:xfrm>
            <a:off x="6096000" y="6096000"/>
            <a:ext cx="698069"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6" name="Straight Connector 245"/>
          <p:cNvCxnSpPr/>
          <p:nvPr/>
        </p:nvCxnSpPr>
        <p:spPr bwMode="auto">
          <a:xfrm>
            <a:off x="5334013" y="4724400"/>
            <a:ext cx="516745" cy="2320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1" name="Straight Connector 250"/>
          <p:cNvCxnSpPr/>
          <p:nvPr/>
        </p:nvCxnSpPr>
        <p:spPr bwMode="auto">
          <a:xfrm>
            <a:off x="5370662" y="6019800"/>
            <a:ext cx="725338" cy="7620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587023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Pointing to fields at subtype level</a:t>
            </a:r>
            <a:endParaRPr lang="en-US" dirty="0"/>
          </a:p>
        </p:txBody>
      </p:sp>
      <p:sp>
        <p:nvSpPr>
          <p:cNvPr id="3" name="Content Placeholder 2"/>
          <p:cNvSpPr>
            <a:spLocks noGrp="1"/>
          </p:cNvSpPr>
          <p:nvPr>
            <p:ph sz="half" idx="1"/>
          </p:nvPr>
        </p:nvSpPr>
        <p:spPr>
          <a:xfrm>
            <a:off x="519110" y="914399"/>
            <a:ext cx="6092113" cy="5486400"/>
          </a:xfrm>
        </p:spPr>
        <p:txBody>
          <a:bodyPr/>
          <a:lstStyle/>
          <a:p>
            <a:r>
              <a:rPr lang="en-US" dirty="0" smtClean="0"/>
              <a:t>Cast </a:t>
            </a:r>
            <a:r>
              <a:rPr lang="en-US" dirty="0"/>
              <a:t>the </a:t>
            </a:r>
            <a:r>
              <a:rPr lang="en-US" dirty="0" smtClean="0"/>
              <a:t>object to subtype</a:t>
            </a:r>
            <a:endParaRPr lang="en-US" dirty="0"/>
          </a:p>
          <a:p>
            <a:pPr lvl="1"/>
            <a:r>
              <a:rPr lang="en-US" dirty="0" smtClean="0"/>
              <a:t>root object has a supertype datatype and the desired field is at subtype level</a:t>
            </a:r>
          </a:p>
          <a:p>
            <a:r>
              <a:rPr lang="en-US" dirty="0" smtClean="0"/>
              <a:t>Syntax</a:t>
            </a:r>
          </a:p>
          <a:p>
            <a:pPr lvl="1"/>
            <a:r>
              <a:rPr lang="en-US" b="1" dirty="0" smtClean="0">
                <a:latin typeface="Courier New" pitchFamily="49" charset="0"/>
                <a:cs typeface="Courier New" pitchFamily="49" charset="0"/>
              </a:rPr>
              <a:t>(object as Subtype).</a:t>
            </a:r>
            <a:r>
              <a:rPr lang="en-US" b="1" dirty="0" err="1" smtClean="0">
                <a:latin typeface="Courier New" pitchFamily="49" charset="0"/>
                <a:cs typeface="Courier New" pitchFamily="49" charset="0"/>
              </a:rPr>
              <a:t>subtypeField</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(anABContact as ABPerson).Gender</a:t>
            </a:r>
            <a:endParaRPr lang="en-US" b="1"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024" y="1341638"/>
            <a:ext cx="1972026" cy="24650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12e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02350"/>
            <a:ext cx="3352800" cy="30984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534" y="4343666"/>
            <a:ext cx="5586666" cy="213333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6856124" y="3414046"/>
            <a:ext cx="1779876" cy="25115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675063" y="5334811"/>
            <a:ext cx="2305050" cy="5334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5074385" y="6248400"/>
            <a:ext cx="3148131" cy="2331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1718157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4876800" y="2287980"/>
            <a:ext cx="533400" cy="3901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ounded Rectangle 39"/>
          <p:cNvSpPr/>
          <p:nvPr/>
        </p:nvSpPr>
        <p:spPr bwMode="auto">
          <a:xfrm>
            <a:off x="2252662" y="2286000"/>
            <a:ext cx="533400" cy="3901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Pointing to fields on related objects</a:t>
            </a:r>
            <a:endParaRPr lang="en-US" dirty="0"/>
          </a:p>
        </p:txBody>
      </p:sp>
      <p:sp>
        <p:nvSpPr>
          <p:cNvPr id="11" name="Content Placeholder 10"/>
          <p:cNvSpPr>
            <a:spLocks noGrp="1"/>
          </p:cNvSpPr>
          <p:nvPr>
            <p:ph sz="half" idx="1"/>
          </p:nvPr>
        </p:nvSpPr>
        <p:spPr>
          <a:xfrm>
            <a:off x="519112" y="2286000"/>
            <a:ext cx="2651760" cy="4103690"/>
          </a:xfrm>
        </p:spPr>
        <p:txBody>
          <a:bodyPr/>
          <a:lstStyle/>
          <a:p>
            <a:pPr lvl="1"/>
            <a:r>
              <a:rPr lang="en-US" dirty="0" err="1" smtClean="0"/>
              <a:t>AssignedUser</a:t>
            </a:r>
            <a:endParaRPr lang="en-US" dirty="0"/>
          </a:p>
        </p:txBody>
      </p:sp>
      <p:sp>
        <p:nvSpPr>
          <p:cNvPr id="13" name="Content Placeholder 12"/>
          <p:cNvSpPr>
            <a:spLocks noGrp="1"/>
          </p:cNvSpPr>
          <p:nvPr>
            <p:ph sz="half" idx="10"/>
          </p:nvPr>
        </p:nvSpPr>
        <p:spPr>
          <a:xfrm>
            <a:off x="3352800" y="2286000"/>
            <a:ext cx="2651760" cy="4103690"/>
          </a:xfrm>
        </p:spPr>
        <p:txBody>
          <a:bodyPr/>
          <a:lstStyle/>
          <a:p>
            <a:pPr lvl="1"/>
            <a:r>
              <a:rPr lang="en-US" dirty="0" err="1" smtClean="0"/>
              <a:t>BackupUser</a:t>
            </a:r>
            <a:endParaRPr lang="en-US" dirty="0"/>
          </a:p>
        </p:txBody>
      </p:sp>
      <p:sp>
        <p:nvSpPr>
          <p:cNvPr id="12" name="Content Placeholder 11"/>
          <p:cNvSpPr>
            <a:spLocks noGrp="1"/>
          </p:cNvSpPr>
          <p:nvPr>
            <p:ph sz="half" idx="2"/>
          </p:nvPr>
        </p:nvSpPr>
        <p:spPr>
          <a:xfrm>
            <a:off x="6172200" y="2286000"/>
            <a:ext cx="2651760" cy="4103690"/>
          </a:xfrm>
        </p:spPr>
        <p:txBody>
          <a:bodyPr/>
          <a:lstStyle/>
          <a:p>
            <a:pPr lvl="1"/>
            <a:r>
              <a:rPr lang="en-US" dirty="0" err="1" smtClean="0"/>
              <a:t>JobTitle</a:t>
            </a:r>
            <a:endParaRPr lang="en-US" dirty="0" smtClean="0"/>
          </a:p>
          <a:p>
            <a:pPr lvl="1"/>
            <a:r>
              <a:rPr lang="en-US" dirty="0" smtClean="0"/>
              <a:t>PublicID</a:t>
            </a:r>
          </a:p>
          <a:p>
            <a:pPr lvl="1"/>
            <a:r>
              <a:rPr lang="en-US" dirty="0" err="1" smtClean="0"/>
              <a:t>CreateTime</a:t>
            </a:r>
            <a:endParaRPr lang="en-US" dirty="0" smtClean="0"/>
          </a:p>
          <a:p>
            <a:pPr lvl="1"/>
            <a:r>
              <a:rPr lang="en-US" dirty="0" err="1" smtClean="0"/>
              <a:t>BackupUser</a:t>
            </a:r>
            <a:endParaRPr lang="en-US" dirty="0"/>
          </a:p>
        </p:txBody>
      </p:sp>
      <p:sp>
        <p:nvSpPr>
          <p:cNvPr id="14" name="Subtitle 13"/>
          <p:cNvSpPr>
            <a:spLocks noGrp="1"/>
          </p:cNvSpPr>
          <p:nvPr>
            <p:ph type="subTitle" idx="11"/>
          </p:nvPr>
        </p:nvSpPr>
        <p:spPr>
          <a:xfrm>
            <a:off x="521208" y="914400"/>
            <a:ext cx="2651760" cy="838200"/>
          </a:xfrm>
        </p:spPr>
        <p:txBody>
          <a:bodyPr/>
          <a:lstStyle/>
          <a:p>
            <a:r>
              <a:rPr lang="en-US" smtClean="0"/>
              <a:t>ABContact</a:t>
            </a:r>
            <a:endParaRPr lang="en-US" dirty="0"/>
          </a:p>
        </p:txBody>
      </p:sp>
      <p:sp>
        <p:nvSpPr>
          <p:cNvPr id="15" name="Text Placeholder 14"/>
          <p:cNvSpPr>
            <a:spLocks noGrp="1"/>
          </p:cNvSpPr>
          <p:nvPr>
            <p:ph type="body" sz="quarter" idx="12"/>
          </p:nvPr>
        </p:nvSpPr>
        <p:spPr>
          <a:xfrm>
            <a:off x="3355848" y="914400"/>
            <a:ext cx="2651760" cy="841248"/>
          </a:xfrm>
        </p:spPr>
        <p:txBody>
          <a:bodyPr/>
          <a:lstStyle/>
          <a:p>
            <a:r>
              <a:rPr lang="en-US" dirty="0" smtClean="0"/>
              <a:t>User</a:t>
            </a:r>
            <a:endParaRPr lang="en-US" dirty="0"/>
          </a:p>
        </p:txBody>
      </p:sp>
      <p:sp>
        <p:nvSpPr>
          <p:cNvPr id="16" name="Text Placeholder 15"/>
          <p:cNvSpPr>
            <a:spLocks noGrp="1"/>
          </p:cNvSpPr>
          <p:nvPr>
            <p:ph type="body" sz="quarter" idx="13"/>
          </p:nvPr>
        </p:nvSpPr>
        <p:spPr>
          <a:xfrm>
            <a:off x="6172200" y="914400"/>
            <a:ext cx="2651760" cy="841248"/>
          </a:xfrm>
        </p:spPr>
        <p:txBody>
          <a:bodyPr/>
          <a:lstStyle/>
          <a:p>
            <a:r>
              <a:rPr lang="en-US" smtClean="0"/>
              <a:t>User</a:t>
            </a:r>
            <a:endParaRPr lang="en-US" dirty="0"/>
          </a:p>
        </p:txBody>
      </p:sp>
      <p:pic>
        <p:nvPicPr>
          <p:cNvPr id="2056" name="ic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848" y="1313290"/>
            <a:ext cx="912812" cy="10489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on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313290"/>
            <a:ext cx="912812" cy="10489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on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208" y="131329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2" name="pic Propert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320931"/>
            <a:ext cx="5257800" cy="210839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 Value"/>
          <p:cNvSpPr/>
          <p:nvPr/>
        </p:nvSpPr>
        <p:spPr bwMode="auto">
          <a:xfrm>
            <a:off x="5009931" y="6184084"/>
            <a:ext cx="3380434" cy="25481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39" name="Elbow Connector 38"/>
          <p:cNvCxnSpPr>
            <a:stCxn id="40" idx="3"/>
            <a:endCxn id="2056" idx="1"/>
          </p:cNvCxnSpPr>
          <p:nvPr/>
        </p:nvCxnSpPr>
        <p:spPr bwMode="auto">
          <a:xfrm flipV="1">
            <a:off x="2786062" y="1837745"/>
            <a:ext cx="569786" cy="643313"/>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54" name="Elbow Connector 53"/>
          <p:cNvCxnSpPr>
            <a:stCxn id="55" idx="3"/>
            <a:endCxn id="2057" idx="1"/>
          </p:cNvCxnSpPr>
          <p:nvPr/>
        </p:nvCxnSpPr>
        <p:spPr bwMode="auto">
          <a:xfrm flipV="1">
            <a:off x="5410200" y="1837745"/>
            <a:ext cx="762000" cy="645293"/>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44" name="TextBox 43"/>
          <p:cNvSpPr txBox="1"/>
          <p:nvPr/>
        </p:nvSpPr>
        <p:spPr>
          <a:xfrm>
            <a:off x="1383276" y="1419960"/>
            <a:ext cx="1402786"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William Andy</a:t>
            </a:r>
          </a:p>
        </p:txBody>
      </p:sp>
      <p:sp>
        <p:nvSpPr>
          <p:cNvPr id="58" name="TextBox 57"/>
          <p:cNvSpPr txBox="1"/>
          <p:nvPr/>
        </p:nvSpPr>
        <p:spPr>
          <a:xfrm>
            <a:off x="4268660" y="1419960"/>
            <a:ext cx="1442664"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Alice Applegate</a:t>
            </a:r>
          </a:p>
        </p:txBody>
      </p:sp>
      <p:sp>
        <p:nvSpPr>
          <p:cNvPr id="59" name="TextBox 58"/>
          <p:cNvSpPr txBox="1"/>
          <p:nvPr/>
        </p:nvSpPr>
        <p:spPr>
          <a:xfrm>
            <a:off x="7085012" y="1449115"/>
            <a:ext cx="1556774"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Edward Lee</a:t>
            </a:r>
          </a:p>
        </p:txBody>
      </p:sp>
      <p:pic>
        <p:nvPicPr>
          <p:cNvPr id="2061" name="pic Canvass" descr="C:\Users\sluersen\AppData\Local\Temp\SNAGHTML64b17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62" y="2897733"/>
            <a:ext cx="4000000" cy="18266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536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Create </a:t>
            </a:r>
            <a:r>
              <a:rPr lang="en-US" dirty="0"/>
              <a:t>atomic widgets</a:t>
            </a:r>
          </a:p>
          <a:p>
            <a:pPr lvl="1"/>
            <a:r>
              <a:rPr lang="en-US" dirty="0"/>
              <a:t>Bind an atomic widget to the data model</a:t>
            </a:r>
          </a:p>
          <a:p>
            <a:pPr lvl="1"/>
            <a:r>
              <a:rPr lang="en-US" dirty="0"/>
              <a:t>Create and modify widget labels</a:t>
            </a:r>
          </a:p>
          <a:p>
            <a:pPr lvl="1"/>
            <a:r>
              <a:rPr lang="en-US" dirty="0"/>
              <a:t>Use optional widget properties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Specify the value property</a:t>
            </a:r>
            <a:endParaRPr lang="en-US" dirty="0"/>
          </a:p>
        </p:txBody>
      </p:sp>
      <p:sp>
        <p:nvSpPr>
          <p:cNvPr id="4" name="Content Placeholder 3"/>
          <p:cNvSpPr>
            <a:spLocks noGrp="1"/>
          </p:cNvSpPr>
          <p:nvPr>
            <p:ph sz="half" idx="2"/>
          </p:nvPr>
        </p:nvSpPr>
        <p:spPr/>
        <p:txBody>
          <a:bodyPr/>
          <a:lstStyle/>
          <a:p>
            <a:r>
              <a:rPr lang="en-US" dirty="0" smtClean="0"/>
              <a:t>Value property defines the data field</a:t>
            </a:r>
          </a:p>
          <a:p>
            <a:r>
              <a:rPr lang="en-US" dirty="0" smtClean="0"/>
              <a:t>If the field is a "data" field, can set the editable property of the widget to "true" </a:t>
            </a:r>
            <a:endParaRPr lang="en-US" dirty="0"/>
          </a:p>
          <a:p>
            <a:pPr marL="0" indent="0">
              <a:buNone/>
            </a:pPr>
            <a:endParaRPr lang="en-US" dirty="0"/>
          </a:p>
        </p:txBody>
      </p:sp>
      <p:sp>
        <p:nvSpPr>
          <p:cNvPr id="3" name="Content Placeholder 2"/>
          <p:cNvSpPr>
            <a:spLocks noGrp="1"/>
          </p:cNvSpPr>
          <p:nvPr>
            <p:ph idx="10"/>
          </p:nvPr>
        </p:nvSpPr>
        <p:spPr/>
        <p:txBody>
          <a:bodyPr/>
          <a:lstStyle/>
          <a:p>
            <a:r>
              <a:rPr lang="en-US" dirty="0" smtClean="0"/>
              <a:t>Specify field using dot </a:t>
            </a:r>
            <a:r>
              <a:rPr lang="en-US" dirty="0"/>
              <a:t>notation</a:t>
            </a:r>
          </a:p>
          <a:p>
            <a:r>
              <a:rPr lang="en-US" dirty="0" smtClean="0"/>
              <a:t>Reference direct object field or related object field</a:t>
            </a:r>
          </a:p>
          <a:p>
            <a:r>
              <a:rPr lang="en-US" dirty="0" smtClean="0"/>
              <a:t>Only data fields are editable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2" y="913410"/>
            <a:ext cx="5142858" cy="3108571"/>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685800" y="3354643"/>
            <a:ext cx="4991100" cy="27707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38489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fundamentals</a:t>
            </a:r>
          </a:p>
          <a:p>
            <a:r>
              <a:rPr lang="en-US" dirty="0"/>
              <a:t>Creating atomic widgets</a:t>
            </a:r>
          </a:p>
          <a:p>
            <a:r>
              <a:rPr lang="en-US" dirty="0"/>
              <a:t>Binding widgets to the data model</a:t>
            </a:r>
          </a:p>
          <a:p>
            <a:r>
              <a:rPr lang="en-US" dirty="0">
                <a:solidFill>
                  <a:schemeClr val="bg1"/>
                </a:solidFill>
              </a:rPr>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rot="10800000" flipH="1">
            <a:off x="4723407" y="914400"/>
            <a:ext cx="4039593" cy="1956602"/>
          </a:xfrm>
          <a:prstGeom prst="foldedCorner">
            <a:avLst>
              <a:gd name="adj" fmla="val 17875"/>
            </a:avLst>
          </a:prstGeom>
          <a:solidFill>
            <a:schemeClr val="tx1"/>
          </a:solidFill>
          <a:ln w="9525">
            <a:solidFill>
              <a:schemeClr val="bg1"/>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3" name="Title 2"/>
          <p:cNvSpPr>
            <a:spLocks noGrp="1"/>
          </p:cNvSpPr>
          <p:nvPr>
            <p:ph type="title"/>
          </p:nvPr>
        </p:nvSpPr>
        <p:spPr/>
        <p:txBody>
          <a:bodyPr/>
          <a:lstStyle/>
          <a:p>
            <a:r>
              <a:rPr lang="en-US" dirty="0"/>
              <a:t>Structure, function, and text</a:t>
            </a:r>
          </a:p>
        </p:txBody>
      </p:sp>
      <p:sp>
        <p:nvSpPr>
          <p:cNvPr id="4" name="Content Placeholder 3"/>
          <p:cNvSpPr>
            <a:spLocks noGrp="1"/>
          </p:cNvSpPr>
          <p:nvPr>
            <p:ph sz="half" idx="1"/>
          </p:nvPr>
        </p:nvSpPr>
        <p:spPr>
          <a:xfrm>
            <a:off x="519112" y="914401"/>
            <a:ext cx="3900488" cy="5475289"/>
          </a:xfrm>
        </p:spPr>
        <p:txBody>
          <a:bodyPr/>
          <a:lstStyle/>
          <a:p>
            <a:r>
              <a:rPr lang="en-US" dirty="0" smtClean="0"/>
              <a:t>Use display keys for label values</a:t>
            </a:r>
          </a:p>
          <a:p>
            <a:pPr lvl="1"/>
            <a:r>
              <a:rPr lang="en-US" dirty="0" smtClean="0"/>
              <a:t>Easily localize text and accommodate </a:t>
            </a:r>
            <a:r>
              <a:rPr lang="en-US" dirty="0"/>
              <a:t>users </a:t>
            </a:r>
            <a:r>
              <a:rPr lang="en-US" dirty="0" smtClean="0"/>
              <a:t>from  various </a:t>
            </a:r>
            <a:r>
              <a:rPr lang="en-US" dirty="0"/>
              <a:t>locales</a:t>
            </a:r>
          </a:p>
          <a:p>
            <a:pPr lvl="1"/>
            <a:r>
              <a:rPr lang="en-US" dirty="0"/>
              <a:t>Allows for labels with dynamic content</a:t>
            </a:r>
          </a:p>
          <a:p>
            <a:r>
              <a:rPr lang="en-US" dirty="0" smtClean="0"/>
              <a:t>Guidewire </a:t>
            </a:r>
            <a:r>
              <a:rPr lang="en-US" dirty="0"/>
              <a:t>recommends PCF file should not contain "hard coded" display text such as label </a:t>
            </a:r>
            <a:r>
              <a:rPr lang="en-US" dirty="0" smtClean="0"/>
              <a:t>text</a:t>
            </a:r>
          </a:p>
          <a:p>
            <a:pPr lvl="1"/>
            <a:r>
              <a:rPr lang="en-US" dirty="0"/>
              <a:t>PCF file defines structure and function of containers</a:t>
            </a:r>
          </a:p>
          <a:p>
            <a:pPr lvl="1"/>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9" y="4103686"/>
            <a:ext cx="4033242"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Text Box 7"/>
          <p:cNvSpPr txBox="1">
            <a:spLocks noChangeArrowheads="1"/>
          </p:cNvSpPr>
          <p:nvPr/>
        </p:nvSpPr>
        <p:spPr bwMode="auto">
          <a:xfrm>
            <a:off x="4756746" y="1320800"/>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Label2</a:t>
            </a:r>
          </a:p>
        </p:txBody>
      </p:sp>
      <p:sp>
        <p:nvSpPr>
          <p:cNvPr id="9" name="Text Box 16"/>
          <p:cNvSpPr txBox="1">
            <a:spLocks noChangeArrowheads="1"/>
          </p:cNvSpPr>
          <p:nvPr/>
        </p:nvSpPr>
        <p:spPr bwMode="auto">
          <a:xfrm>
            <a:off x="4706939" y="3022600"/>
            <a:ext cx="4018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latin typeface="+mn-lt"/>
              </a:rPr>
              <a:t>ABContactSummaryDV.pcf</a:t>
            </a:r>
            <a:endParaRPr lang="en-US" sz="1800" dirty="0">
              <a:solidFill>
                <a:schemeClr val="bg1"/>
              </a:solidFill>
              <a:latin typeface="+mn-lt"/>
            </a:endParaRPr>
          </a:p>
        </p:txBody>
      </p:sp>
      <p:sp>
        <p:nvSpPr>
          <p:cNvPr id="10" name="Rectangle 28"/>
          <p:cNvSpPr>
            <a:spLocks noChangeArrowheads="1"/>
          </p:cNvSpPr>
          <p:nvPr/>
        </p:nvSpPr>
        <p:spPr bwMode="auto">
          <a:xfrm>
            <a:off x="5544146" y="1336288"/>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Rectangle 32"/>
          <p:cNvSpPr>
            <a:spLocks noChangeArrowheads="1"/>
          </p:cNvSpPr>
          <p:nvPr/>
        </p:nvSpPr>
        <p:spPr bwMode="auto">
          <a:xfrm>
            <a:off x="5544146" y="1712525"/>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Rectangle 35"/>
          <p:cNvSpPr>
            <a:spLocks noChangeArrowheads="1"/>
          </p:cNvSpPr>
          <p:nvPr/>
        </p:nvSpPr>
        <p:spPr bwMode="auto">
          <a:xfrm>
            <a:off x="5544146" y="2088763"/>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 name="Rectangle 38"/>
          <p:cNvSpPr>
            <a:spLocks noChangeArrowheads="1"/>
          </p:cNvSpPr>
          <p:nvPr/>
        </p:nvSpPr>
        <p:spPr bwMode="auto">
          <a:xfrm>
            <a:off x="5544146" y="2466588"/>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42"/>
          <p:cNvSpPr txBox="1">
            <a:spLocks noChangeArrowheads="1"/>
          </p:cNvSpPr>
          <p:nvPr/>
        </p:nvSpPr>
        <p:spPr bwMode="auto">
          <a:xfrm>
            <a:off x="4744046" y="965200"/>
            <a:ext cx="931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latin typeface="+mn-lt"/>
              </a:rPr>
              <a:t>Label1</a:t>
            </a:r>
          </a:p>
        </p:txBody>
      </p:sp>
      <p:sp>
        <p:nvSpPr>
          <p:cNvPr id="15" name="Text Box 43"/>
          <p:cNvSpPr txBox="1">
            <a:spLocks noChangeArrowheads="1"/>
          </p:cNvSpPr>
          <p:nvPr/>
        </p:nvSpPr>
        <p:spPr bwMode="auto">
          <a:xfrm>
            <a:off x="4756746" y="1704975"/>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Label3</a:t>
            </a:r>
          </a:p>
        </p:txBody>
      </p:sp>
      <p:sp>
        <p:nvSpPr>
          <p:cNvPr id="16" name="Text Box 44"/>
          <p:cNvSpPr txBox="1">
            <a:spLocks noChangeArrowheads="1"/>
          </p:cNvSpPr>
          <p:nvPr/>
        </p:nvSpPr>
        <p:spPr bwMode="auto">
          <a:xfrm>
            <a:off x="4756746" y="2090737"/>
            <a:ext cx="855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Label4</a:t>
            </a:r>
          </a:p>
        </p:txBody>
      </p:sp>
      <p:sp>
        <p:nvSpPr>
          <p:cNvPr id="17" name="Text Box 45"/>
          <p:cNvSpPr txBox="1">
            <a:spLocks noChangeArrowheads="1"/>
          </p:cNvSpPr>
          <p:nvPr/>
        </p:nvSpPr>
        <p:spPr bwMode="auto">
          <a:xfrm>
            <a:off x="4756746" y="2476500"/>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Label5</a:t>
            </a:r>
          </a:p>
        </p:txBody>
      </p:sp>
      <p:sp>
        <p:nvSpPr>
          <p:cNvPr id="18" name="Text Box 48"/>
          <p:cNvSpPr txBox="1">
            <a:spLocks noChangeArrowheads="1"/>
          </p:cNvSpPr>
          <p:nvPr/>
        </p:nvSpPr>
        <p:spPr bwMode="auto">
          <a:xfrm>
            <a:off x="5582246" y="1336675"/>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err="1">
                <a:solidFill>
                  <a:schemeClr val="bg1"/>
                </a:solidFill>
                <a:latin typeface="+mn-lt"/>
              </a:rPr>
              <a:t>anABContact.DisplayName</a:t>
            </a:r>
            <a:endParaRPr lang="en-US" sz="1800" b="0" dirty="0">
              <a:solidFill>
                <a:schemeClr val="bg1"/>
              </a:solidFill>
              <a:latin typeface="+mn-lt"/>
            </a:endParaRPr>
          </a:p>
        </p:txBody>
      </p:sp>
      <p:sp>
        <p:nvSpPr>
          <p:cNvPr id="19" name="Text Box 49"/>
          <p:cNvSpPr txBox="1">
            <a:spLocks noChangeArrowheads="1"/>
          </p:cNvSpPr>
          <p:nvPr/>
        </p:nvSpPr>
        <p:spPr bwMode="auto">
          <a:xfrm>
            <a:off x="5582246" y="1712912"/>
            <a:ext cx="2849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latin typeface="+mn-lt"/>
              </a:rPr>
              <a:t>anABContact.ID</a:t>
            </a:r>
          </a:p>
        </p:txBody>
      </p:sp>
      <p:sp>
        <p:nvSpPr>
          <p:cNvPr id="20" name="Text Box 50"/>
          <p:cNvSpPr txBox="1">
            <a:spLocks noChangeArrowheads="1"/>
          </p:cNvSpPr>
          <p:nvPr/>
        </p:nvSpPr>
        <p:spPr bwMode="auto">
          <a:xfrm>
            <a:off x="5582246" y="2089150"/>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latin typeface="+mn-lt"/>
              </a:rPr>
              <a:t>anABContact.CreateTime</a:t>
            </a:r>
          </a:p>
        </p:txBody>
      </p:sp>
      <p:sp>
        <p:nvSpPr>
          <p:cNvPr id="21" name="Text Box 51"/>
          <p:cNvSpPr txBox="1">
            <a:spLocks noChangeArrowheads="1"/>
          </p:cNvSpPr>
          <p:nvPr/>
        </p:nvSpPr>
        <p:spPr bwMode="auto">
          <a:xfrm>
            <a:off x="5582246" y="2466975"/>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latin typeface="+mn-lt"/>
              </a:rPr>
              <a:t>anABContact.AssignedUser</a:t>
            </a:r>
          </a:p>
        </p:txBody>
      </p:sp>
      <p:sp>
        <p:nvSpPr>
          <p:cNvPr id="5" name="Down Arrow 4"/>
          <p:cNvSpPr/>
          <p:nvPr/>
        </p:nvSpPr>
        <p:spPr bwMode="auto">
          <a:xfrm rot="10800000" flipV="1">
            <a:off x="4862512" y="2801939"/>
            <a:ext cx="644527" cy="130174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275411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 White Hid 1"/>
          <p:cNvSpPr/>
          <p:nvPr/>
        </p:nvSpPr>
        <p:spPr bwMode="auto">
          <a:xfrm>
            <a:off x="4895830" y="4177078"/>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474" y="1282354"/>
            <a:ext cx="4290778" cy="37436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 White Hid 2"/>
          <p:cNvSpPr/>
          <p:nvPr/>
        </p:nvSpPr>
        <p:spPr bwMode="auto">
          <a:xfrm>
            <a:off x="1371600" y="5124411"/>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Display key example</a:t>
            </a:r>
            <a:endParaRPr lang="en-US" dirty="0"/>
          </a:p>
        </p:txBody>
      </p:sp>
      <p:sp>
        <p:nvSpPr>
          <p:cNvPr id="6" name="Text Box 5"/>
          <p:cNvSpPr txBox="1">
            <a:spLocks noChangeArrowheads="1"/>
          </p:cNvSpPr>
          <p:nvPr/>
        </p:nvSpPr>
        <p:spPr bwMode="auto">
          <a:xfrm>
            <a:off x="533400" y="914400"/>
            <a:ext cx="3352800" cy="1846659"/>
          </a:xfrm>
          <a:prstGeom prst="rect">
            <a:avLst/>
          </a:prstGeom>
          <a:solidFill>
            <a:schemeClr val="tx1"/>
          </a:solidFill>
          <a:ln w="19050" algn="ctr">
            <a:solidFill>
              <a:srgbClr val="000000"/>
            </a:solidFill>
            <a:miter lim="800000"/>
            <a:headEnd/>
            <a:tailEnd/>
          </a:ln>
          <a:effectLst>
            <a:outerShdw blurRad="50800" dist="38100" dir="2700000" algn="tl" rotWithShape="0">
              <a:prstClr val="black">
                <a:alpha val="40000"/>
              </a:prstClr>
            </a:outerShdw>
          </a:effectLst>
          <a:extLst/>
        </p:spPr>
        <p:txBody>
          <a:bodyPr wrap="square" lIns="91440" tIns="91440" rIns="91440" bIns="91440">
            <a:spAutoFit/>
          </a:bodyPr>
          <a:lstStyle>
            <a:lvl1pPr eaLnBrk="0" hangingPunct="0">
              <a:tabLst>
                <a:tab pos="1206500" algn="l"/>
              </a:tabLst>
              <a:defRPr sz="2000" b="1">
                <a:solidFill>
                  <a:srgbClr val="FF0000"/>
                </a:solidFill>
                <a:latin typeface="Arial" charset="0"/>
              </a:defRPr>
            </a:lvl1pPr>
            <a:lvl2pPr marL="742950" indent="-285750" eaLnBrk="0" hangingPunct="0">
              <a:tabLst>
                <a:tab pos="1206500" algn="l"/>
              </a:tabLst>
              <a:defRPr sz="2000" b="1">
                <a:solidFill>
                  <a:srgbClr val="FF0000"/>
                </a:solidFill>
                <a:latin typeface="Arial" charset="0"/>
              </a:defRPr>
            </a:lvl2pPr>
            <a:lvl3pPr marL="1143000" indent="-228600" eaLnBrk="0" hangingPunct="0">
              <a:tabLst>
                <a:tab pos="1206500" algn="l"/>
              </a:tabLst>
              <a:defRPr sz="2000" b="1">
                <a:solidFill>
                  <a:srgbClr val="FF0000"/>
                </a:solidFill>
                <a:latin typeface="Arial" charset="0"/>
              </a:defRPr>
            </a:lvl3pPr>
            <a:lvl4pPr marL="1600200" indent="-228600" eaLnBrk="0" hangingPunct="0">
              <a:tabLst>
                <a:tab pos="1206500" algn="l"/>
              </a:tabLst>
              <a:defRPr sz="2000" b="1">
                <a:solidFill>
                  <a:srgbClr val="FF0000"/>
                </a:solidFill>
                <a:latin typeface="Arial" charset="0"/>
              </a:defRPr>
            </a:lvl4pPr>
            <a:lvl5pPr marL="2057400" indent="-228600" eaLnBrk="0" hangingPunct="0">
              <a:tabLst>
                <a:tab pos="12065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9pPr>
          </a:lstStyle>
          <a:p>
            <a:pPr algn="l" eaLnBrk="1" hangingPunct="1"/>
            <a:r>
              <a:rPr lang="en-US" sz="1800" dirty="0" err="1" smtClean="0">
                <a:solidFill>
                  <a:schemeClr val="accent5"/>
                </a:solidFill>
              </a:rPr>
              <a:t>displaykey.Training.Name</a:t>
            </a:r>
            <a:r>
              <a:rPr lang="en-US" sz="1800" dirty="0">
                <a:solidFill>
                  <a:srgbClr val="008000"/>
                </a:solidFill>
              </a:rPr>
              <a:t/>
            </a:r>
            <a:br>
              <a:rPr lang="en-US" sz="1800" dirty="0">
                <a:solidFill>
                  <a:srgbClr val="008000"/>
                </a:solidFill>
              </a:rPr>
            </a:br>
            <a:r>
              <a:rPr lang="en-US" sz="1800" u="sng" dirty="0">
                <a:solidFill>
                  <a:schemeClr val="bg1"/>
                </a:solidFill>
              </a:rPr>
              <a:t>Locale</a:t>
            </a:r>
            <a:r>
              <a:rPr lang="en-US" sz="1800" dirty="0">
                <a:solidFill>
                  <a:schemeClr val="bg1"/>
                </a:solidFill>
              </a:rPr>
              <a:t>	</a:t>
            </a:r>
            <a:r>
              <a:rPr lang="en-US" sz="1800" dirty="0" smtClean="0">
                <a:solidFill>
                  <a:schemeClr val="bg1"/>
                </a:solidFill>
              </a:rPr>
              <a:t>	</a:t>
            </a:r>
            <a:r>
              <a:rPr lang="en-US" sz="1800" u="sng" dirty="0" smtClean="0">
                <a:solidFill>
                  <a:schemeClr val="accent1"/>
                </a:solidFill>
              </a:rPr>
              <a:t>Value</a:t>
            </a:r>
            <a:r>
              <a:rPr lang="en-US" sz="1800" dirty="0">
                <a:solidFill>
                  <a:schemeClr val="bg1"/>
                </a:solidFill>
              </a:rPr>
              <a:t/>
            </a:r>
            <a:br>
              <a:rPr lang="en-US" sz="1800" dirty="0">
                <a:solidFill>
                  <a:schemeClr val="bg1"/>
                </a:solidFill>
              </a:rPr>
            </a:br>
            <a:r>
              <a:rPr lang="en-US" sz="1800" dirty="0">
                <a:solidFill>
                  <a:schemeClr val="bg1"/>
                </a:solidFill>
              </a:rPr>
              <a:t>English	</a:t>
            </a:r>
            <a:r>
              <a:rPr lang="en-US" sz="1800" dirty="0" smtClean="0">
                <a:solidFill>
                  <a:schemeClr val="bg1"/>
                </a:solidFill>
              </a:rPr>
              <a:t>	</a:t>
            </a:r>
            <a:r>
              <a:rPr lang="en-US" sz="1800" dirty="0" smtClean="0">
                <a:solidFill>
                  <a:schemeClr val="accent1"/>
                </a:solidFill>
              </a:rPr>
              <a:t>Name</a:t>
            </a:r>
          </a:p>
          <a:p>
            <a:pPr algn="l" eaLnBrk="1" hangingPunct="1"/>
            <a:r>
              <a:rPr lang="en-US" sz="1800" dirty="0" smtClean="0">
                <a:solidFill>
                  <a:schemeClr val="bg1"/>
                </a:solidFill>
              </a:rPr>
              <a:t>French</a:t>
            </a:r>
            <a:r>
              <a:rPr lang="en-US" sz="1800" dirty="0">
                <a:solidFill>
                  <a:schemeClr val="bg1"/>
                </a:solidFill>
              </a:rPr>
              <a:t>	</a:t>
            </a:r>
            <a:r>
              <a:rPr lang="en-US" sz="1800" dirty="0" smtClean="0">
                <a:solidFill>
                  <a:schemeClr val="bg1"/>
                </a:solidFill>
              </a:rPr>
              <a:t>	</a:t>
            </a:r>
            <a:r>
              <a:rPr lang="en-US" sz="1800" dirty="0" smtClean="0">
                <a:solidFill>
                  <a:schemeClr val="accent1"/>
                </a:solidFill>
              </a:rPr>
              <a:t>Nom</a:t>
            </a:r>
          </a:p>
          <a:p>
            <a:pPr eaLnBrk="1" hangingPunct="1"/>
            <a:r>
              <a:rPr lang="en-US" sz="1800" dirty="0">
                <a:solidFill>
                  <a:schemeClr val="bg1"/>
                </a:solidFill>
              </a:rPr>
              <a:t>Japanese	</a:t>
            </a:r>
            <a:r>
              <a:rPr lang="en-US" sz="1800" dirty="0" smtClean="0">
                <a:solidFill>
                  <a:schemeClr val="bg1"/>
                </a:solidFill>
              </a:rPr>
              <a:t>	</a:t>
            </a:r>
            <a:r>
              <a:rPr lang="ja-JP" altLang="en-US" sz="1800" dirty="0" smtClean="0">
                <a:solidFill>
                  <a:schemeClr val="accent1"/>
                </a:solidFill>
              </a:rPr>
              <a:t>名前</a:t>
            </a:r>
            <a:r>
              <a:rPr lang="en-US" altLang="ja-JP" sz="1800" dirty="0" smtClean="0">
                <a:solidFill>
                  <a:schemeClr val="accent1"/>
                </a:solidFill>
              </a:rPr>
              <a:t/>
            </a:r>
            <a:br>
              <a:rPr lang="en-US" altLang="ja-JP" sz="1800" dirty="0" smtClean="0">
                <a:solidFill>
                  <a:schemeClr val="accent1"/>
                </a:solidFill>
              </a:rPr>
            </a:br>
            <a:r>
              <a:rPr lang="en-US" sz="1800" dirty="0" smtClean="0">
                <a:solidFill>
                  <a:schemeClr val="bg1"/>
                </a:solidFill>
              </a:rPr>
              <a:t>Spanish</a:t>
            </a:r>
            <a:r>
              <a:rPr lang="en-US" sz="1800" dirty="0">
                <a:solidFill>
                  <a:schemeClr val="bg1"/>
                </a:solidFill>
              </a:rPr>
              <a:t>		</a:t>
            </a:r>
            <a:r>
              <a:rPr lang="en-US" sz="1800" dirty="0" err="1" smtClean="0">
                <a:solidFill>
                  <a:schemeClr val="accent1"/>
                </a:solidFill>
              </a:rPr>
              <a:t>Nombre</a:t>
            </a:r>
            <a:endParaRPr lang="en-US" sz="1800" dirty="0">
              <a:solidFill>
                <a:schemeClr val="accent1"/>
              </a:solidFill>
            </a:endParaRPr>
          </a:p>
        </p:txBody>
      </p:sp>
      <p:pic>
        <p:nvPicPr>
          <p:cNvPr id="8" name="pic Label 2" descr="UI - fren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913" y="5706672"/>
            <a:ext cx="3109005" cy="6218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able 1" descr="UI - Englis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48125"/>
            <a:ext cx="3200400" cy="6370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 Box 19"/>
          <p:cNvSpPr txBox="1">
            <a:spLocks noChangeArrowheads="1"/>
          </p:cNvSpPr>
          <p:nvPr/>
        </p:nvSpPr>
        <p:spPr bwMode="auto">
          <a:xfrm>
            <a:off x="1201552" y="3272233"/>
            <a:ext cx="36942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User:     John </a:t>
            </a:r>
            <a:r>
              <a:rPr lang="en-US" sz="1600" dirty="0">
                <a:solidFill>
                  <a:schemeClr val="bg1"/>
                </a:solidFill>
              </a:rPr>
              <a:t>Miller</a:t>
            </a:r>
            <a:br>
              <a:rPr lang="en-US" sz="1600" dirty="0">
                <a:solidFill>
                  <a:schemeClr val="bg1"/>
                </a:solidFill>
              </a:rPr>
            </a:br>
            <a:r>
              <a:rPr lang="en-US" sz="1600" dirty="0" smtClean="0">
                <a:solidFill>
                  <a:schemeClr val="bg1"/>
                </a:solidFill>
              </a:rPr>
              <a:t>Locale</a:t>
            </a:r>
            <a:r>
              <a:rPr lang="en-US" sz="1600" dirty="0">
                <a:solidFill>
                  <a:schemeClr val="bg1"/>
                </a:solidFill>
              </a:rPr>
              <a:t>: </a:t>
            </a:r>
            <a:r>
              <a:rPr lang="en-US" sz="1600" dirty="0" smtClean="0">
                <a:solidFill>
                  <a:schemeClr val="bg1"/>
                </a:solidFill>
              </a:rPr>
              <a:t>English (United States) </a:t>
            </a:r>
            <a:endParaRPr lang="en-US" sz="1600" dirty="0">
              <a:solidFill>
                <a:schemeClr val="bg1"/>
              </a:solidFill>
            </a:endParaRPr>
          </a:p>
        </p:txBody>
      </p:sp>
      <p:sp>
        <p:nvSpPr>
          <p:cNvPr id="22" name="Text Box 14"/>
          <p:cNvSpPr txBox="1">
            <a:spLocks noChangeArrowheads="1"/>
          </p:cNvSpPr>
          <p:nvPr/>
        </p:nvSpPr>
        <p:spPr bwMode="auto">
          <a:xfrm>
            <a:off x="4618474" y="914400"/>
            <a:ext cx="41676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ABContactSummaryDV.pcf</a:t>
            </a:r>
            <a:endParaRPr lang="en-US" sz="1800" dirty="0">
              <a:solidFill>
                <a:schemeClr val="bg1"/>
              </a:solidFill>
            </a:endParaRPr>
          </a:p>
        </p:txBody>
      </p:sp>
      <p:cxnSp>
        <p:nvCxnSpPr>
          <p:cNvPr id="40" name="Elbow Connector 39"/>
          <p:cNvCxnSpPr>
            <a:stCxn id="42" idx="1"/>
            <a:endCxn id="80" idx="2"/>
          </p:cNvCxnSpPr>
          <p:nvPr/>
        </p:nvCxnSpPr>
        <p:spPr bwMode="auto">
          <a:xfrm rot="10800000" flipV="1">
            <a:off x="1066800" y="4329477"/>
            <a:ext cx="3829030" cy="1988309"/>
          </a:xfrm>
          <a:prstGeom prst="bentConnector4">
            <a:avLst>
              <a:gd name="adj1" fmla="val 12189"/>
              <a:gd name="adj2" fmla="val 10830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5" name="Elbow Connector 44"/>
          <p:cNvCxnSpPr>
            <a:stCxn id="42" idx="1"/>
            <a:endCxn id="79" idx="2"/>
          </p:cNvCxnSpPr>
          <p:nvPr/>
        </p:nvCxnSpPr>
        <p:spPr bwMode="auto">
          <a:xfrm rot="10800000" flipV="1">
            <a:off x="1079500" y="4329477"/>
            <a:ext cx="3816330" cy="344883"/>
          </a:xfrm>
          <a:prstGeom prst="bentConnector4">
            <a:avLst>
              <a:gd name="adj1" fmla="val 12396"/>
              <a:gd name="adj2" fmla="val 16628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1" name="Text Box 89"/>
          <p:cNvSpPr txBox="1">
            <a:spLocks noChangeArrowheads="1"/>
          </p:cNvSpPr>
          <p:nvPr/>
        </p:nvSpPr>
        <p:spPr bwMode="auto">
          <a:xfrm>
            <a:off x="1176152" y="5025986"/>
            <a:ext cx="284091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User:     Jean-Luc </a:t>
            </a:r>
            <a:r>
              <a:rPr lang="en-US" sz="1600" dirty="0">
                <a:solidFill>
                  <a:schemeClr val="bg1"/>
                </a:solidFill>
              </a:rPr>
              <a:t>Monet</a:t>
            </a:r>
            <a:endParaRPr lang="en-US" sz="1600" dirty="0" smtClean="0">
              <a:solidFill>
                <a:schemeClr val="bg1"/>
              </a:solidFill>
            </a:endParaRPr>
          </a:p>
          <a:p>
            <a:pPr eaLnBrk="1" hangingPunct="1"/>
            <a:r>
              <a:rPr lang="en-US" sz="1600" dirty="0" smtClean="0">
                <a:solidFill>
                  <a:schemeClr val="bg1"/>
                </a:solidFill>
              </a:rPr>
              <a:t>Locale</a:t>
            </a:r>
            <a:r>
              <a:rPr lang="en-US" sz="1600" dirty="0">
                <a:solidFill>
                  <a:schemeClr val="bg1"/>
                </a:solidFill>
              </a:rPr>
              <a:t>: </a:t>
            </a:r>
            <a:r>
              <a:rPr lang="en-US" sz="1600" dirty="0" err="1">
                <a:solidFill>
                  <a:schemeClr val="bg1"/>
                </a:solidFill>
              </a:rPr>
              <a:t>Français</a:t>
            </a:r>
            <a:r>
              <a:rPr lang="en-US" sz="1600" dirty="0">
                <a:solidFill>
                  <a:schemeClr val="bg1"/>
                </a:solidFill>
              </a:rPr>
              <a:t> </a:t>
            </a:r>
            <a:r>
              <a:rPr lang="en-US" sz="1600" dirty="0" smtClean="0">
                <a:solidFill>
                  <a:schemeClr val="bg1"/>
                </a:solidFill>
              </a:rPr>
              <a:t>(France)</a:t>
            </a:r>
            <a:endParaRPr lang="en-US" sz="1600" dirty="0">
              <a:solidFill>
                <a:schemeClr val="bg1"/>
              </a:solidFill>
            </a:endParaRPr>
          </a:p>
        </p:txBody>
      </p:sp>
      <p:pic>
        <p:nvPicPr>
          <p:cNvPr id="41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227" y="3224315"/>
            <a:ext cx="669925"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00" y="4931510"/>
            <a:ext cx="669925"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7" name="Rounded Rectangle 4106"/>
          <p:cNvSpPr/>
          <p:nvPr/>
        </p:nvSpPr>
        <p:spPr bwMode="auto">
          <a:xfrm>
            <a:off x="5753100" y="4190205"/>
            <a:ext cx="2552700" cy="30003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8" name="Rounded Rectangle 77"/>
          <p:cNvSpPr/>
          <p:nvPr/>
        </p:nvSpPr>
        <p:spPr bwMode="auto">
          <a:xfrm>
            <a:off x="4686300" y="2171672"/>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9" name="Rounded Rectangle 78"/>
          <p:cNvSpPr/>
          <p:nvPr/>
        </p:nvSpPr>
        <p:spPr bwMode="auto">
          <a:xfrm>
            <a:off x="546100" y="4329478"/>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33400" y="5972904"/>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998290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 White Hid 1"/>
          <p:cNvSpPr/>
          <p:nvPr/>
        </p:nvSpPr>
        <p:spPr bwMode="auto">
          <a:xfrm>
            <a:off x="3048000" y="45720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White Hid 2"/>
          <p:cNvSpPr/>
          <p:nvPr/>
        </p:nvSpPr>
        <p:spPr bwMode="auto">
          <a:xfrm>
            <a:off x="3048000" y="30480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display.properties</a:t>
            </a:r>
          </a:p>
        </p:txBody>
      </p:sp>
      <p:sp>
        <p:nvSpPr>
          <p:cNvPr id="2" name="Content Placeholder 1"/>
          <p:cNvSpPr>
            <a:spLocks noGrp="1"/>
          </p:cNvSpPr>
          <p:nvPr>
            <p:ph sz="half" idx="2"/>
          </p:nvPr>
        </p:nvSpPr>
        <p:spPr>
          <a:xfrm>
            <a:off x="4754562" y="914401"/>
            <a:ext cx="4313237" cy="5475289"/>
          </a:xfrm>
        </p:spPr>
        <p:txBody>
          <a:bodyPr/>
          <a:lstStyle/>
          <a:p>
            <a:r>
              <a:rPr lang="en-US" dirty="0"/>
              <a:t>display.properties </a:t>
            </a:r>
            <a:r>
              <a:rPr lang="en-US" dirty="0" smtClean="0"/>
              <a:t/>
            </a:r>
            <a:br>
              <a:rPr lang="en-US" dirty="0" smtClean="0"/>
            </a:br>
            <a:r>
              <a:rPr lang="en-US" dirty="0" smtClean="0"/>
              <a:t>files </a:t>
            </a:r>
            <a:r>
              <a:rPr lang="en-US" dirty="0"/>
              <a:t>contains </a:t>
            </a:r>
            <a:r>
              <a:rPr lang="en-US" dirty="0" smtClean="0"/>
              <a:t>all </a:t>
            </a:r>
            <a:br>
              <a:rPr lang="en-US" dirty="0" smtClean="0"/>
            </a:br>
            <a:r>
              <a:rPr lang="en-US" dirty="0" smtClean="0"/>
              <a:t>display keys </a:t>
            </a:r>
            <a:br>
              <a:rPr lang="en-US" dirty="0" smtClean="0"/>
            </a:br>
            <a:r>
              <a:rPr lang="en-US" dirty="0" smtClean="0"/>
              <a:t>for </a:t>
            </a:r>
            <a:r>
              <a:rPr lang="en-US" dirty="0"/>
              <a:t>a </a:t>
            </a:r>
            <a:r>
              <a:rPr lang="en-US" dirty="0" smtClean="0"/>
              <a:t>given </a:t>
            </a:r>
            <a:br>
              <a:rPr lang="en-US" dirty="0" smtClean="0"/>
            </a:br>
            <a:r>
              <a:rPr lang="en-US" dirty="0" smtClean="0"/>
              <a:t>localization folder</a:t>
            </a:r>
          </a:p>
          <a:p>
            <a:r>
              <a:rPr lang="en-US" dirty="0" smtClean="0"/>
              <a:t>Open and edit file with the Display Key text editor</a:t>
            </a:r>
          </a:p>
        </p:txBody>
      </p:sp>
      <p:pic>
        <p:nvPicPr>
          <p:cNvPr id="3074" name="pic P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71" y="914401"/>
            <a:ext cx="3557144" cy="46571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sluersen\AppData\Local\Temp\SNAGHTML11368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281" y="5181599"/>
            <a:ext cx="3894854" cy="9793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0" name="Picture 8" descr="C:\Users\sluersen\AppData\Local\Temp\SNAGHTML114b82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489" y="3962400"/>
            <a:ext cx="3939623"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Elbow Connector 5"/>
          <p:cNvCxnSpPr>
            <a:stCxn id="26" idx="3"/>
          </p:cNvCxnSpPr>
          <p:nvPr/>
        </p:nvCxnSpPr>
        <p:spPr bwMode="auto">
          <a:xfrm>
            <a:off x="3657600" y="3200400"/>
            <a:ext cx="1208889" cy="851511"/>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stCxn id="21" idx="3"/>
          </p:cNvCxnSpPr>
          <p:nvPr/>
        </p:nvCxnSpPr>
        <p:spPr bwMode="auto">
          <a:xfrm>
            <a:off x="3657600" y="4724400"/>
            <a:ext cx="1236681" cy="609600"/>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8552" y="914401"/>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7420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a7b5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400"/>
            <a:ext cx="8426521" cy="22098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Display Keys text editor</a:t>
            </a:r>
            <a:endParaRPr lang="en-US" dirty="0"/>
          </a:p>
        </p:txBody>
      </p:sp>
      <p:pic>
        <p:nvPicPr>
          <p:cNvPr id="2058" name="Picture 10" descr="C:\Users\sluersen\AppData\Local\Temp\SNAGHTML14c4f9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392" y="3962400"/>
            <a:ext cx="4448571" cy="24042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521208" y="3429000"/>
            <a:ext cx="8321040" cy="2971800"/>
          </a:xfrm>
        </p:spPr>
        <p:txBody>
          <a:bodyPr/>
          <a:lstStyle/>
          <a:p>
            <a:r>
              <a:rPr lang="en-US" dirty="0"/>
              <a:t>Edit display keys for a given locale </a:t>
            </a:r>
          </a:p>
          <a:p>
            <a:pPr lvl="1"/>
            <a:r>
              <a:rPr lang="en-US" dirty="0" err="1"/>
              <a:t>display.properties</a:t>
            </a:r>
            <a:r>
              <a:rPr lang="en-US" dirty="0"/>
              <a:t> file</a:t>
            </a:r>
          </a:p>
          <a:p>
            <a:r>
              <a:rPr lang="en-US" dirty="0" smtClean="0"/>
              <a:t>Edit, and sort</a:t>
            </a:r>
          </a:p>
          <a:p>
            <a:pPr lvl="1"/>
            <a:r>
              <a:rPr lang="en-US" dirty="0" smtClean="0"/>
              <a:t>ALT+ENTER</a:t>
            </a:r>
            <a:endParaRPr lang="en-US" dirty="0"/>
          </a:p>
          <a:p>
            <a:r>
              <a:rPr lang="en-US" dirty="0">
                <a:sym typeface="Wingdings" pitchFamily="2" charset="2"/>
              </a:rPr>
              <a:t>Find Usages </a:t>
            </a:r>
          </a:p>
          <a:p>
            <a:pPr lvl="1"/>
            <a:r>
              <a:rPr lang="en-US" dirty="0" smtClean="0">
                <a:sym typeface="Wingdings" pitchFamily="2" charset="2"/>
              </a:rPr>
              <a:t>ALT+F7</a:t>
            </a:r>
            <a:endParaRPr lang="en-US" dirty="0"/>
          </a:p>
          <a:p>
            <a:endParaRPr lang="en-US"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513495"/>
            <a:ext cx="2133600" cy="12214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5409315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22" y="914400"/>
            <a:ext cx="5353581" cy="24384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4: Specify a display key for the label</a:t>
            </a:r>
          </a:p>
        </p:txBody>
      </p:sp>
      <p:sp>
        <p:nvSpPr>
          <p:cNvPr id="5" name="Content Placeholder 4"/>
          <p:cNvSpPr>
            <a:spLocks noGrp="1"/>
          </p:cNvSpPr>
          <p:nvPr>
            <p:ph sz="half" idx="1"/>
          </p:nvPr>
        </p:nvSpPr>
        <p:spPr>
          <a:xfrm>
            <a:off x="519112" y="3516311"/>
            <a:ext cx="4586287" cy="2960689"/>
          </a:xfrm>
        </p:spPr>
        <p:txBody>
          <a:bodyPr/>
          <a:lstStyle/>
          <a:p>
            <a:pPr marL="457200" indent="-457200">
              <a:buFont typeface="+mj-lt"/>
              <a:buAutoNum type="arabicPeriod"/>
            </a:pPr>
            <a:r>
              <a:rPr lang="en-US" dirty="0" smtClean="0"/>
              <a:t>Enter the displaykey  </a:t>
            </a:r>
            <a:br>
              <a:rPr lang="en-US" dirty="0" smtClean="0"/>
            </a:br>
            <a:r>
              <a:rPr lang="en-US" dirty="0" smtClean="0"/>
              <a:t>name in the label property</a:t>
            </a:r>
          </a:p>
          <a:p>
            <a:pPr marL="457200" indent="-457200">
              <a:buFont typeface="+mj-lt"/>
              <a:buAutoNum type="arabicPeriod"/>
            </a:pPr>
            <a:r>
              <a:rPr lang="en-US" dirty="0" smtClean="0"/>
              <a:t>Click Create Display Key</a:t>
            </a:r>
          </a:p>
          <a:p>
            <a:pPr marL="457200" indent="-457200">
              <a:buFont typeface="+mj-lt"/>
              <a:buAutoNum type="arabicPeriod"/>
            </a:pPr>
            <a:r>
              <a:rPr lang="en-US" dirty="0" smtClean="0"/>
              <a:t>In the Create Display Key dialog, for the locale, enter </a:t>
            </a:r>
            <a:br>
              <a:rPr lang="en-US" dirty="0" smtClean="0"/>
            </a:br>
            <a:r>
              <a:rPr lang="en-US" dirty="0" smtClean="0"/>
              <a:t>the text value</a:t>
            </a:r>
          </a:p>
          <a:p>
            <a:pPr marL="457200" indent="-457200">
              <a:buFont typeface="+mj-lt"/>
              <a:buAutoNum type="arabicPeriod"/>
            </a:pPr>
            <a:r>
              <a:rPr lang="en-US" dirty="0" smtClean="0"/>
              <a:t>Refresh the PCF</a:t>
            </a:r>
          </a:p>
          <a:p>
            <a:pPr marL="457200" indent="-457200">
              <a:buFont typeface="+mj-lt"/>
              <a:buAutoNum type="arabicPeriod"/>
            </a:pPr>
            <a:endParaRPr lang="en-US" dirty="0" smtClean="0"/>
          </a:p>
          <a:p>
            <a:endParaRPr lang="en-US" dirty="0"/>
          </a:p>
        </p:txBody>
      </p:sp>
      <p:pic>
        <p:nvPicPr>
          <p:cNvPr id="4098" name="pic Cre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2667057"/>
            <a:ext cx="2071428" cy="4571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 Dlg" descr="C:\Users\sluersen\AppData\Local\Temp\SNAGHTMLab11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879714"/>
            <a:ext cx="3887619" cy="345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3" name="pic Toolb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300" y="5638800"/>
            <a:ext cx="1700000" cy="74285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num1"/>
          <p:cNvSpPr/>
          <p:nvPr/>
        </p:nvSpPr>
        <p:spPr bwMode="auto">
          <a:xfrm>
            <a:off x="4572000" y="213360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7" name="num2"/>
          <p:cNvSpPr/>
          <p:nvPr/>
        </p:nvSpPr>
        <p:spPr bwMode="auto">
          <a:xfrm>
            <a:off x="1524000" y="2628956"/>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25" name="num3"/>
          <p:cNvSpPr/>
          <p:nvPr/>
        </p:nvSpPr>
        <p:spPr bwMode="auto">
          <a:xfrm>
            <a:off x="6400800" y="2971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26" name="num4"/>
          <p:cNvSpPr/>
          <p:nvPr/>
        </p:nvSpPr>
        <p:spPr bwMode="auto">
          <a:xfrm>
            <a:off x="6934909" y="578162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22" name="Rounded Rectangle 21"/>
          <p:cNvSpPr/>
          <p:nvPr/>
        </p:nvSpPr>
        <p:spPr bwMode="auto">
          <a:xfrm>
            <a:off x="7072064" y="5994676"/>
            <a:ext cx="321316" cy="341468"/>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786931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 display key label value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err="1" smtClean="0"/>
              <a:t>CTRL+HOVER</a:t>
            </a:r>
            <a:endParaRPr lang="en-US" dirty="0" smtClean="0"/>
          </a:p>
          <a:p>
            <a:pPr lvl="1"/>
            <a:r>
              <a:rPr lang="en-US" dirty="0" smtClean="0"/>
              <a:t>Shows value of defined display key</a:t>
            </a:r>
          </a:p>
          <a:p>
            <a:r>
              <a:rPr lang="en-US" dirty="0" err="1" smtClean="0"/>
              <a:t>CTRL+CLICK</a:t>
            </a:r>
            <a:endParaRPr lang="en-US" dirty="0" smtClean="0"/>
          </a:p>
          <a:p>
            <a:pPr lvl="1"/>
            <a:r>
              <a:rPr lang="en-US" dirty="0" smtClean="0"/>
              <a:t>Navigate to display.properties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 y="914400"/>
            <a:ext cx="6042858" cy="20571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sluersen\AppData\Local\Temp\SNAGHTML91be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1" y="2819400"/>
            <a:ext cx="6442115" cy="14476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Elbow Connector 8"/>
          <p:cNvCxnSpPr>
            <a:stCxn id="10" idx="1"/>
            <a:endCxn id="3076" idx="1"/>
          </p:cNvCxnSpPr>
          <p:nvPr/>
        </p:nvCxnSpPr>
        <p:spPr bwMode="auto">
          <a:xfrm rot="10800000" flipH="1" flipV="1">
            <a:off x="1600199" y="2351504"/>
            <a:ext cx="971551" cy="1191729"/>
          </a:xfrm>
          <a:prstGeom prst="bentConnector3">
            <a:avLst>
              <a:gd name="adj1" fmla="val -2352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Rounded Rectangle 9"/>
          <p:cNvSpPr/>
          <p:nvPr/>
        </p:nvSpPr>
        <p:spPr bwMode="auto">
          <a:xfrm>
            <a:off x="1600200" y="2214337"/>
            <a:ext cx="2943236" cy="27433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174161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bwMode="auto">
          <a:xfrm>
            <a:off x="2667000" y="4267200"/>
            <a:ext cx="609600" cy="185143"/>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2628900" y="4038600"/>
            <a:ext cx="609600" cy="185143"/>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2730" t="31239" r="16949"/>
          <a:stretch/>
        </p:blipFill>
        <p:spPr bwMode="auto">
          <a:xfrm>
            <a:off x="1187078" y="4903577"/>
            <a:ext cx="7639422" cy="142102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Display keys with dynamic content</a:t>
            </a:r>
            <a:endParaRPr lang="en-US" dirty="0"/>
          </a:p>
        </p:txBody>
      </p:sp>
      <p:sp>
        <p:nvSpPr>
          <p:cNvPr id="3" name="Content Placeholder 2"/>
          <p:cNvSpPr>
            <a:spLocks noGrp="1"/>
          </p:cNvSpPr>
          <p:nvPr>
            <p:ph sz="half" idx="2"/>
          </p:nvPr>
        </p:nvSpPr>
        <p:spPr>
          <a:xfrm>
            <a:off x="5257800" y="914401"/>
            <a:ext cx="3579812" cy="5475289"/>
          </a:xfrm>
        </p:spPr>
        <p:txBody>
          <a:bodyPr/>
          <a:lstStyle/>
          <a:p>
            <a:r>
              <a:rPr lang="en-US" b="1" dirty="0" smtClean="0"/>
              <a:t>{#} </a:t>
            </a:r>
            <a:r>
              <a:rPr lang="en-US" dirty="0" smtClean="0"/>
              <a:t>is a token for an input parameter data starting at a zero index</a:t>
            </a:r>
          </a:p>
          <a:p>
            <a:pPr lvl="1"/>
            <a:r>
              <a:rPr lang="en-US" dirty="0" smtClean="0"/>
              <a:t>{0} is first parameter</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078" y="2590800"/>
            <a:ext cx="7614022"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0" name="Picture 6" descr="C:\Users\sluersen\AppData\Local\Temp\SNAGHTML1a15cc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919333"/>
            <a:ext cx="4453334" cy="10800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Elbow Connector 7"/>
          <p:cNvCxnSpPr>
            <a:stCxn id="42" idx="1"/>
            <a:endCxn id="23" idx="1"/>
          </p:cNvCxnSpPr>
          <p:nvPr/>
        </p:nvCxnSpPr>
        <p:spPr bwMode="auto">
          <a:xfrm rot="10800000" flipV="1">
            <a:off x="1194060" y="4359772"/>
            <a:ext cx="1472940" cy="1461914"/>
          </a:xfrm>
          <a:prstGeom prst="bentConnector3">
            <a:avLst>
              <a:gd name="adj1" fmla="val 12241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9" name="Rounded Rectangle 8"/>
          <p:cNvSpPr/>
          <p:nvPr/>
        </p:nvSpPr>
        <p:spPr bwMode="auto">
          <a:xfrm>
            <a:off x="2667001" y="4117332"/>
            <a:ext cx="6098900" cy="27433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887631" y="1497434"/>
            <a:ext cx="4065369" cy="28172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Elbow Connector 17"/>
          <p:cNvCxnSpPr>
            <a:stCxn id="10" idx="1"/>
            <a:endCxn id="29" idx="1"/>
          </p:cNvCxnSpPr>
          <p:nvPr/>
        </p:nvCxnSpPr>
        <p:spPr bwMode="auto">
          <a:xfrm rot="10800000" flipH="1" flipV="1">
            <a:off x="887630" y="1638298"/>
            <a:ext cx="1741269" cy="2492873"/>
          </a:xfrm>
          <a:prstGeom prst="bentConnector3">
            <a:avLst>
              <a:gd name="adj1" fmla="val -1312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ounded Rectangle 22"/>
          <p:cNvSpPr/>
          <p:nvPr/>
        </p:nvSpPr>
        <p:spPr bwMode="auto">
          <a:xfrm>
            <a:off x="1194060" y="5638800"/>
            <a:ext cx="2069580" cy="365772"/>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8735165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basics</a:t>
            </a:r>
          </a:p>
          <a:p>
            <a:r>
              <a:rPr lang="en-US" dirty="0"/>
              <a:t>Creating widgets</a:t>
            </a:r>
          </a:p>
          <a:p>
            <a:r>
              <a:rPr lang="en-US" dirty="0"/>
              <a:t>Binding widgets to the data model</a:t>
            </a:r>
          </a:p>
          <a:p>
            <a:r>
              <a:rPr lang="en-US" dirty="0"/>
              <a:t>Widget </a:t>
            </a:r>
            <a:r>
              <a:rPr lang="en-US" dirty="0" smtClean="0"/>
              <a:t>labels and display keys</a:t>
            </a:r>
            <a:endParaRPr lang="en-US" dirty="0"/>
          </a:p>
          <a:p>
            <a:r>
              <a:rPr lang="en-US" dirty="0">
                <a:solidFill>
                  <a:schemeClr val="bg1"/>
                </a:solidFill>
              </a:rPr>
              <a:t>Optional </a:t>
            </a:r>
            <a:r>
              <a:rPr lang="en-US" dirty="0" smtClean="0">
                <a:solidFill>
                  <a:schemeClr val="bg1"/>
                </a:solidFill>
              </a:rPr>
              <a:t>widget properties</a:t>
            </a:r>
          </a:p>
          <a:p>
            <a:r>
              <a:rPr lang="en-US" dirty="0"/>
              <a:t>Deploy </a:t>
            </a:r>
            <a:r>
              <a:rPr lang="en-US" dirty="0" err="1"/>
              <a:t>PCFs</a:t>
            </a:r>
            <a:r>
              <a:rPr lang="en-US" dirty="0"/>
              <a:t>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Atomic widget fundamentals</a:t>
            </a:r>
          </a:p>
          <a:p>
            <a:r>
              <a:rPr lang="en-US" dirty="0"/>
              <a:t>Creating atomic widgets</a:t>
            </a:r>
          </a:p>
          <a:p>
            <a:r>
              <a:rPr lang="en-US" dirty="0"/>
              <a:t>Binding widgets to the data model</a:t>
            </a:r>
          </a:p>
          <a:p>
            <a:r>
              <a:rPr lang="en-US" dirty="0"/>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other optional properties</a:t>
            </a:r>
          </a:p>
        </p:txBody>
      </p:sp>
      <p:sp>
        <p:nvSpPr>
          <p:cNvPr id="3" name="Content Placeholder 2"/>
          <p:cNvSpPr>
            <a:spLocks noGrp="1"/>
          </p:cNvSpPr>
          <p:nvPr>
            <p:ph sz="half" idx="1"/>
          </p:nvPr>
        </p:nvSpPr>
        <p:spPr/>
        <p:txBody>
          <a:bodyPr/>
          <a:lstStyle/>
          <a:p>
            <a:r>
              <a:rPr lang="en-US" dirty="0" err="1" smtClean="0"/>
              <a:t>inputConversion</a:t>
            </a:r>
            <a:endParaRPr lang="en-US" dirty="0" smtClean="0"/>
          </a:p>
          <a:p>
            <a:endParaRPr lang="en-US" dirty="0"/>
          </a:p>
          <a:p>
            <a:endParaRPr lang="en-US" dirty="0" smtClean="0"/>
          </a:p>
          <a:p>
            <a:endParaRPr lang="en-US" dirty="0"/>
          </a:p>
          <a:p>
            <a:endParaRPr lang="en-US" dirty="0" smtClean="0"/>
          </a:p>
          <a:p>
            <a:r>
              <a:rPr lang="en-US" dirty="0" smtClean="0"/>
              <a:t>align</a:t>
            </a:r>
            <a:endParaRPr lang="en-US" dirty="0"/>
          </a:p>
        </p:txBody>
      </p:sp>
      <p:sp>
        <p:nvSpPr>
          <p:cNvPr id="20" name="Content Placeholder 19"/>
          <p:cNvSpPr>
            <a:spLocks noGrp="1"/>
          </p:cNvSpPr>
          <p:nvPr>
            <p:ph sz="half" idx="2"/>
          </p:nvPr>
        </p:nvSpPr>
        <p:spPr/>
        <p:txBody>
          <a:bodyPr/>
          <a:lstStyle/>
          <a:p>
            <a:r>
              <a:rPr lang="en-US" dirty="0" err="1"/>
              <a:t>outputConversion</a:t>
            </a:r>
            <a:r>
              <a:rPr lang="en-US" dirty="0"/>
              <a:t> align</a:t>
            </a:r>
            <a:endParaRPr lang="en-US" dirty="0" smtClean="0"/>
          </a:p>
          <a:p>
            <a:endParaRPr lang="en-US" dirty="0" smtClean="0"/>
          </a:p>
          <a:p>
            <a:endParaRPr lang="en-US" dirty="0"/>
          </a:p>
          <a:p>
            <a:endParaRPr lang="en-US" dirty="0" smtClean="0"/>
          </a:p>
          <a:p>
            <a:endParaRPr lang="en-US" dirty="0"/>
          </a:p>
          <a:p>
            <a:r>
              <a:rPr lang="en-US" dirty="0" err="1" smtClean="0"/>
              <a:t>labelAbove</a:t>
            </a:r>
            <a:endParaRPr lang="en-US" dirty="0"/>
          </a:p>
        </p:txBody>
      </p:sp>
      <p:pic>
        <p:nvPicPr>
          <p:cNvPr id="5" name="Picture 10" descr="alig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499" y="4178300"/>
            <a:ext cx="1462087" cy="17399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1" descr="outputconver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2455404"/>
            <a:ext cx="3867150" cy="32794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13"/>
          <p:cNvSpPr txBox="1">
            <a:spLocks noChangeArrowheads="1"/>
          </p:cNvSpPr>
          <p:nvPr/>
        </p:nvSpPr>
        <p:spPr bwMode="auto">
          <a:xfrm>
            <a:off x="6196013" y="1503363"/>
            <a:ext cx="2643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b="0" dirty="0">
                <a:solidFill>
                  <a:schemeClr val="accent1"/>
                </a:solidFill>
              </a:rPr>
              <a:t>5</a:t>
            </a:r>
            <a:r>
              <a:rPr lang="en-US" b="0" dirty="0" smtClean="0">
                <a:solidFill>
                  <a:schemeClr val="accent1"/>
                </a:solidFill>
              </a:rPr>
              <a:t>400-3256-2211-5423</a:t>
            </a:r>
            <a:endParaRPr lang="en-US" b="0" dirty="0">
              <a:solidFill>
                <a:schemeClr val="accent1"/>
              </a:solidFill>
            </a:endParaRPr>
          </a:p>
        </p:txBody>
      </p:sp>
      <p:sp>
        <p:nvSpPr>
          <p:cNvPr id="11" name="Text Box 17"/>
          <p:cNvSpPr txBox="1">
            <a:spLocks noChangeArrowheads="1"/>
          </p:cNvSpPr>
          <p:nvPr/>
        </p:nvSpPr>
        <p:spPr bwMode="auto">
          <a:xfrm>
            <a:off x="2519361" y="24554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ACME</a:t>
            </a:r>
          </a:p>
        </p:txBody>
      </p:sp>
      <p:pic>
        <p:nvPicPr>
          <p:cNvPr id="12" name="Picture 18" descr="inputconver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03363"/>
            <a:ext cx="2541587" cy="3651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3" name="Line 19"/>
          <p:cNvSpPr>
            <a:spLocks noChangeShapeType="1"/>
          </p:cNvSpPr>
          <p:nvPr/>
        </p:nvSpPr>
        <p:spPr bwMode="auto">
          <a:xfrm>
            <a:off x="2911475" y="2057400"/>
            <a:ext cx="0" cy="333375"/>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extLst/>
        </p:spPr>
        <p:txBody>
          <a:bodyPr wrap="none" lIns="0" tIns="0" rIns="0" bIns="0" anchor="ctr">
            <a:spAutoFit/>
          </a:bodyPr>
          <a:lstStyle/>
          <a:p>
            <a:endParaRPr lang="en-US"/>
          </a:p>
        </p:txBody>
      </p:sp>
      <p:sp>
        <p:nvSpPr>
          <p:cNvPr id="14" name="Line 19"/>
          <p:cNvSpPr>
            <a:spLocks noChangeShapeType="1"/>
          </p:cNvSpPr>
          <p:nvPr/>
        </p:nvSpPr>
        <p:spPr bwMode="auto">
          <a:xfrm>
            <a:off x="7398543" y="2057400"/>
            <a:ext cx="0" cy="333375"/>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extLst/>
        </p:spPr>
        <p:txBody>
          <a:bodyPr wrap="none" lIns="0" tIns="0" rIns="0" bIns="0" anchor="ctr">
            <a:spAutoFit/>
          </a:bodyPr>
          <a:lstStyle/>
          <a:p>
            <a:endParaRPr lang="en-US"/>
          </a:p>
        </p:txBody>
      </p:sp>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3788" y="4178300"/>
            <a:ext cx="4086838" cy="1460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910817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widget</a:t>
            </a:r>
            <a:endParaRPr lang="en-US" dirty="0"/>
          </a:p>
        </p:txBody>
      </p:sp>
      <p:sp>
        <p:nvSpPr>
          <p:cNvPr id="3" name="Content Placeholder 2"/>
          <p:cNvSpPr>
            <a:spLocks noGrp="1"/>
          </p:cNvSpPr>
          <p:nvPr>
            <p:ph sz="half" idx="1"/>
          </p:nvPr>
        </p:nvSpPr>
        <p:spPr/>
        <p:txBody>
          <a:bodyPr/>
          <a:lstStyle/>
          <a:p>
            <a:r>
              <a:rPr lang="en-US" dirty="0"/>
              <a:t>Input widget has only </a:t>
            </a:r>
            <a:r>
              <a:rPr lang="en-US" dirty="0" smtClean="0"/>
              <a:t>standard input </a:t>
            </a:r>
            <a:r>
              <a:rPr lang="en-US" dirty="0"/>
              <a:t>properties</a:t>
            </a:r>
          </a:p>
          <a:p>
            <a:r>
              <a:rPr lang="en-US" dirty="0" smtClean="0"/>
              <a:t>Renders various data types:</a:t>
            </a:r>
            <a:endParaRPr lang="en-US" dirty="0"/>
          </a:p>
          <a:p>
            <a:pPr lvl="1"/>
            <a:r>
              <a:rPr lang="en-US" dirty="0"/>
              <a:t>Text </a:t>
            </a:r>
            <a:r>
              <a:rPr lang="en-US" dirty="0" smtClean="0"/>
              <a:t>field when </a:t>
            </a:r>
            <a:r>
              <a:rPr lang="en-US" dirty="0"/>
              <a:t>underlying field is numeric or </a:t>
            </a:r>
            <a:r>
              <a:rPr lang="en-US" dirty="0" err="1" smtClean="0"/>
              <a:t>varchar</a:t>
            </a:r>
            <a:endParaRPr lang="en-US" dirty="0"/>
          </a:p>
          <a:p>
            <a:pPr lvl="1"/>
            <a:r>
              <a:rPr lang="en-US" dirty="0" smtClean="0"/>
              <a:t>Date formatted </a:t>
            </a:r>
            <a:r>
              <a:rPr lang="en-US" dirty="0"/>
              <a:t>field </a:t>
            </a:r>
            <a:r>
              <a:rPr lang="en-US" dirty="0" smtClean="0"/>
              <a:t>when </a:t>
            </a:r>
            <a:r>
              <a:rPr lang="en-US" dirty="0"/>
              <a:t>underlying field is </a:t>
            </a:r>
            <a:r>
              <a:rPr lang="en-US" dirty="0" err="1" smtClean="0"/>
              <a:t>datetime</a:t>
            </a:r>
            <a:endParaRPr lang="en-US" dirty="0" smtClean="0"/>
          </a:p>
          <a:p>
            <a:pPr lvl="1"/>
            <a:r>
              <a:rPr lang="en-US" dirty="0" smtClean="0"/>
              <a:t>Dropdown when </a:t>
            </a:r>
            <a:r>
              <a:rPr lang="en-US" dirty="0"/>
              <a:t>underlying field is </a:t>
            </a:r>
            <a:r>
              <a:rPr lang="en-US" dirty="0" smtClean="0"/>
              <a:t>typekey</a:t>
            </a:r>
          </a:p>
          <a:p>
            <a:pPr lvl="1"/>
            <a:r>
              <a:rPr lang="en-US" dirty="0" smtClean="0"/>
              <a:t>Yes </a:t>
            </a:r>
            <a:r>
              <a:rPr lang="en-US" dirty="0"/>
              <a:t>and no radio buttons </a:t>
            </a:r>
            <a:r>
              <a:rPr lang="en-US" dirty="0" smtClean="0"/>
              <a:t>when </a:t>
            </a:r>
            <a:r>
              <a:rPr lang="en-US" dirty="0"/>
              <a:t>underlying field is </a:t>
            </a:r>
            <a:r>
              <a:rPr lang="en-US" dirty="0" smtClean="0"/>
              <a:t>boolean</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22" y="914400"/>
            <a:ext cx="2987978" cy="54864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601739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tooltips</a:t>
            </a:r>
            <a:endParaRPr lang="en-US" dirty="0"/>
          </a:p>
        </p:txBody>
      </p:sp>
      <p:sp>
        <p:nvSpPr>
          <p:cNvPr id="3" name="Content Placeholder 2"/>
          <p:cNvSpPr>
            <a:spLocks noGrp="1"/>
          </p:cNvSpPr>
          <p:nvPr>
            <p:ph idx="1"/>
          </p:nvPr>
        </p:nvSpPr>
        <p:spPr/>
        <p:txBody>
          <a:bodyPr/>
          <a:lstStyle/>
          <a:p>
            <a:r>
              <a:rPr lang="en-US" dirty="0"/>
              <a:t>If you mouse over a property name, a tooltip displays Description text of that property from </a:t>
            </a:r>
            <a:r>
              <a:rPr lang="en-US" dirty="0" smtClean="0"/>
              <a:t>the PCF </a:t>
            </a:r>
            <a:r>
              <a:rPr lang="en-US" dirty="0"/>
              <a:t>reference</a:t>
            </a:r>
          </a:p>
          <a:p>
            <a:r>
              <a:rPr lang="en-US" dirty="0"/>
              <a:t>Does not display property value type or defaults</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5152668" cy="237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5755978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4: Optional </a:t>
            </a:r>
            <a:r>
              <a:rPr lang="en-US" dirty="0"/>
              <a:t>widget </a:t>
            </a:r>
            <a:r>
              <a:rPr lang="en-US" dirty="0" smtClean="0"/>
              <a:t>properties (1)</a:t>
            </a:r>
            <a:endParaRPr lang="en-US" dirty="0"/>
          </a:p>
        </p:txBody>
      </p:sp>
      <p:sp>
        <p:nvSpPr>
          <p:cNvPr id="4" name="Content Placeholder 3"/>
          <p:cNvSpPr>
            <a:spLocks noGrp="1"/>
          </p:cNvSpPr>
          <p:nvPr>
            <p:ph sz="half" idx="1"/>
          </p:nvPr>
        </p:nvSpPr>
        <p:spPr>
          <a:xfrm>
            <a:off x="519113" y="3352800"/>
            <a:ext cx="4083050" cy="3036890"/>
          </a:xfrm>
        </p:spPr>
        <p:txBody>
          <a:bodyPr/>
          <a:lstStyle/>
          <a:p>
            <a:r>
              <a:rPr lang="en-US" dirty="0"/>
              <a:t>In addition to ID, label, and value, most widgets have large number of properties that can further enhance their </a:t>
            </a:r>
            <a:r>
              <a:rPr lang="en-US" dirty="0" smtClean="0"/>
              <a:t>behavior</a:t>
            </a:r>
          </a:p>
          <a:p>
            <a:r>
              <a:rPr lang="en-US" dirty="0" smtClean="0"/>
              <a:t>Example: editable</a:t>
            </a:r>
          </a:p>
        </p:txBody>
      </p:sp>
      <p:sp>
        <p:nvSpPr>
          <p:cNvPr id="11" name="rect White Hid 1"/>
          <p:cNvSpPr/>
          <p:nvPr/>
        </p:nvSpPr>
        <p:spPr bwMode="auto">
          <a:xfrm>
            <a:off x="5181600" y="4343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32" name="Picture 12" descr="C:\Users\sluersen\AppData\Local\Temp\SNAGHTMLfbcd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914400"/>
            <a:ext cx="3853333" cy="469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33399" y="2844928"/>
            <a:ext cx="3810001"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1" idx="1"/>
            <a:endCxn id="8" idx="3"/>
          </p:cNvCxnSpPr>
          <p:nvPr/>
        </p:nvCxnSpPr>
        <p:spPr bwMode="auto">
          <a:xfrm rot="10800000">
            <a:off x="4343400" y="2969106"/>
            <a:ext cx="838200" cy="1526695"/>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4" name="Rounded Rectangle 13"/>
          <p:cNvSpPr/>
          <p:nvPr/>
        </p:nvSpPr>
        <p:spPr bwMode="auto">
          <a:xfrm>
            <a:off x="5200650" y="4343400"/>
            <a:ext cx="3681883"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648284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4: Optional </a:t>
            </a:r>
            <a:r>
              <a:rPr lang="en-US" dirty="0" smtClean="0"/>
              <a:t>widget properties (2)</a:t>
            </a:r>
            <a:endParaRPr lang="en-US" dirty="0"/>
          </a:p>
        </p:txBody>
      </p:sp>
      <p:sp>
        <p:nvSpPr>
          <p:cNvPr id="4" name="Content Placeholder 3"/>
          <p:cNvSpPr>
            <a:spLocks noGrp="1"/>
          </p:cNvSpPr>
          <p:nvPr>
            <p:ph sz="half" idx="1"/>
          </p:nvPr>
        </p:nvSpPr>
        <p:spPr>
          <a:xfrm>
            <a:off x="519113" y="3261065"/>
            <a:ext cx="4083050" cy="3128625"/>
          </a:xfrm>
        </p:spPr>
        <p:txBody>
          <a:bodyPr/>
          <a:lstStyle/>
          <a:p>
            <a:r>
              <a:rPr lang="en-US" dirty="0"/>
              <a:t>By default, input widgets are visible, not required, and not </a:t>
            </a:r>
            <a:r>
              <a:rPr lang="en-US" dirty="0" smtClean="0"/>
              <a:t>editable</a:t>
            </a:r>
            <a:endParaRPr lang="en-US" dirty="0"/>
          </a:p>
          <a:p>
            <a:pPr lvl="1"/>
            <a:r>
              <a:rPr lang="en-US" dirty="0"/>
              <a:t>Editable – user </a:t>
            </a:r>
            <a:r>
              <a:rPr lang="en-US" dirty="0" smtClean="0"/>
              <a:t>can edit value</a:t>
            </a:r>
            <a:endParaRPr lang="en-US" dirty="0"/>
          </a:p>
          <a:p>
            <a:pPr lvl="1"/>
            <a:r>
              <a:rPr lang="en-US" dirty="0" smtClean="0"/>
              <a:t>Required – value must be defined; asterisk (*) denotes required field</a:t>
            </a:r>
            <a:endParaRPr lang="en-US" dirty="0"/>
          </a:p>
        </p:txBody>
      </p:sp>
      <p:pic>
        <p:nvPicPr>
          <p:cNvPr id="5134" name="Picture 14" descr="C:\Users\sluersen\AppData\Local\Temp\SNAGHTMLfcff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427" y="914399"/>
            <a:ext cx="3853333" cy="469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3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Elbow Connector 19"/>
          <p:cNvCxnSpPr>
            <a:stCxn id="16" idx="1"/>
            <a:endCxn id="23" idx="3"/>
          </p:cNvCxnSpPr>
          <p:nvPr/>
        </p:nvCxnSpPr>
        <p:spPr bwMode="auto">
          <a:xfrm rot="10800000">
            <a:off x="4343401" y="2238024"/>
            <a:ext cx="533399" cy="2610554"/>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1" name="Rounded Rectangle 20"/>
          <p:cNvSpPr/>
          <p:nvPr/>
        </p:nvSpPr>
        <p:spPr bwMode="auto">
          <a:xfrm>
            <a:off x="5246290" y="4343400"/>
            <a:ext cx="3590604"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533399" y="2056786"/>
            <a:ext cx="3810001" cy="362475"/>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260107" y="5105400"/>
            <a:ext cx="3590604"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Left Bracket 15"/>
          <p:cNvSpPr/>
          <p:nvPr/>
        </p:nvSpPr>
        <p:spPr bwMode="auto">
          <a:xfrm>
            <a:off x="4876799" y="4467578"/>
            <a:ext cx="356718" cy="762000"/>
          </a:xfrm>
          <a:prstGeom prst="leftBracket">
            <a:avLst>
              <a:gd name="adj" fmla="val 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6404312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Specialized widgets have extra properties</a:t>
            </a:r>
          </a:p>
        </p:txBody>
      </p:sp>
      <p:sp>
        <p:nvSpPr>
          <p:cNvPr id="3" name="Content Placeholder 2"/>
          <p:cNvSpPr>
            <a:spLocks noGrp="1"/>
          </p:cNvSpPr>
          <p:nvPr>
            <p:ph idx="1"/>
          </p:nvPr>
        </p:nvSpPr>
        <p:spPr/>
        <p:txBody>
          <a:bodyPr/>
          <a:lstStyle/>
          <a:p>
            <a:r>
              <a:rPr lang="en-US" dirty="0"/>
              <a:t>Specialized widgets </a:t>
            </a:r>
            <a:r>
              <a:rPr lang="en-US" dirty="0" smtClean="0"/>
              <a:t/>
            </a:r>
            <a:br>
              <a:rPr lang="en-US" dirty="0" smtClean="0"/>
            </a:br>
            <a:r>
              <a:rPr lang="en-US" dirty="0" smtClean="0"/>
              <a:t>include additional </a:t>
            </a:r>
            <a:br>
              <a:rPr lang="en-US" dirty="0" smtClean="0"/>
            </a:br>
            <a:r>
              <a:rPr lang="en-US" dirty="0" smtClean="0"/>
              <a:t>properties </a:t>
            </a:r>
            <a:r>
              <a:rPr lang="en-US" dirty="0"/>
              <a:t>for </a:t>
            </a:r>
            <a:r>
              <a:rPr lang="en-US" dirty="0" smtClean="0"/>
              <a:t/>
            </a:r>
            <a:br>
              <a:rPr lang="en-US" dirty="0" smtClean="0"/>
            </a:br>
            <a:r>
              <a:rPr lang="en-US" dirty="0" smtClean="0"/>
              <a:t>finer </a:t>
            </a:r>
            <a:r>
              <a:rPr lang="en-US" dirty="0"/>
              <a:t>level of control</a:t>
            </a:r>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923925"/>
            <a:ext cx="5134677" cy="2362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742949" y="1666875"/>
            <a:ext cx="3681883"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605" y="50292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605" y="35052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Down Arrow 10"/>
          <p:cNvSpPr/>
          <p:nvPr/>
        </p:nvSpPr>
        <p:spPr bwMode="auto">
          <a:xfrm rot="10800000" flipV="1">
            <a:off x="8162132" y="4535487"/>
            <a:ext cx="322264" cy="65087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553201" y="5874546"/>
            <a:ext cx="1931196" cy="29121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445541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atomic input widgets</a:t>
            </a:r>
            <a:endParaRPr lang="en-US" dirty="0"/>
          </a:p>
        </p:txBody>
      </p:sp>
      <p:sp>
        <p:nvSpPr>
          <p:cNvPr id="13" name="Content Placeholder 12"/>
          <p:cNvSpPr>
            <a:spLocks noGrp="1"/>
          </p:cNvSpPr>
          <p:nvPr>
            <p:ph sz="half" idx="1"/>
          </p:nvPr>
        </p:nvSpPr>
        <p:spPr/>
        <p:txBody>
          <a:bodyPr/>
          <a:lstStyle/>
          <a:p>
            <a:r>
              <a:rPr lang="en-US" dirty="0" smtClean="0"/>
              <a:t>Basic</a:t>
            </a:r>
          </a:p>
          <a:p>
            <a:pPr lvl="1"/>
            <a:r>
              <a:rPr lang="en-US" dirty="0" smtClean="0"/>
              <a:t>Boolean Dropdown Input</a:t>
            </a:r>
          </a:p>
          <a:p>
            <a:pPr lvl="1"/>
            <a:r>
              <a:rPr lang="en-US" dirty="0" smtClean="0"/>
              <a:t>Boolean Radio Button Input</a:t>
            </a:r>
          </a:p>
          <a:p>
            <a:pPr lvl="1"/>
            <a:r>
              <a:rPr lang="en-US" dirty="0" smtClean="0"/>
              <a:t>Check Box Input</a:t>
            </a:r>
          </a:p>
          <a:p>
            <a:pPr lvl="1"/>
            <a:r>
              <a:rPr lang="en-US" dirty="0" smtClean="0"/>
              <a:t>Date Input</a:t>
            </a:r>
            <a:endParaRPr lang="en-US" dirty="0"/>
          </a:p>
          <a:p>
            <a:pPr lvl="1"/>
            <a:r>
              <a:rPr lang="en-US" dirty="0" smtClean="0"/>
              <a:t>Monetary Amount Input</a:t>
            </a:r>
          </a:p>
          <a:p>
            <a:pPr lvl="1"/>
            <a:r>
              <a:rPr lang="en-US" dirty="0" smtClean="0"/>
              <a:t>Multicurrency Amount Input</a:t>
            </a:r>
          </a:p>
          <a:p>
            <a:pPr lvl="1"/>
            <a:r>
              <a:rPr lang="en-US" dirty="0"/>
              <a:t>Text </a:t>
            </a:r>
            <a:r>
              <a:rPr lang="en-US" dirty="0" smtClean="0"/>
              <a:t>Area Input</a:t>
            </a:r>
            <a:endParaRPr lang="en-US" dirty="0"/>
          </a:p>
          <a:p>
            <a:pPr lvl="1"/>
            <a:r>
              <a:rPr lang="en-US" dirty="0" smtClean="0"/>
              <a:t>Text Input</a:t>
            </a:r>
          </a:p>
        </p:txBody>
      </p:sp>
      <p:sp>
        <p:nvSpPr>
          <p:cNvPr id="7" name="Content Placeholder 6"/>
          <p:cNvSpPr>
            <a:spLocks noGrp="1"/>
          </p:cNvSpPr>
          <p:nvPr>
            <p:ph sz="half" idx="2"/>
          </p:nvPr>
        </p:nvSpPr>
        <p:spPr/>
        <p:txBody>
          <a:bodyPr/>
          <a:lstStyle/>
          <a:p>
            <a:r>
              <a:rPr lang="en-US" dirty="0"/>
              <a:t>Range</a:t>
            </a:r>
          </a:p>
          <a:p>
            <a:pPr lvl="1"/>
            <a:r>
              <a:rPr lang="en-US" dirty="0" smtClean="0"/>
              <a:t>Range </a:t>
            </a:r>
            <a:r>
              <a:rPr lang="en-US" dirty="0"/>
              <a:t>Input </a:t>
            </a:r>
            <a:endParaRPr lang="en-US" dirty="0" smtClean="0"/>
          </a:p>
          <a:p>
            <a:pPr lvl="1"/>
            <a:r>
              <a:rPr lang="en-US" dirty="0" smtClean="0"/>
              <a:t>Range </a:t>
            </a:r>
            <a:r>
              <a:rPr lang="en-US" dirty="0"/>
              <a:t>Radio Button  Input</a:t>
            </a:r>
          </a:p>
          <a:p>
            <a:pPr lvl="1"/>
            <a:r>
              <a:rPr lang="en-US" dirty="0" err="1"/>
              <a:t>TypeKey</a:t>
            </a:r>
            <a:r>
              <a:rPr lang="en-US" dirty="0"/>
              <a:t> Input </a:t>
            </a:r>
          </a:p>
          <a:p>
            <a:pPr lvl="1"/>
            <a:r>
              <a:rPr lang="en-US" dirty="0" err="1" smtClean="0"/>
              <a:t>TypeKey</a:t>
            </a:r>
            <a:r>
              <a:rPr lang="en-US" dirty="0" smtClean="0"/>
              <a:t> </a:t>
            </a:r>
            <a:r>
              <a:rPr lang="en-US" dirty="0"/>
              <a:t>Radio Button Input </a:t>
            </a:r>
          </a:p>
          <a:p>
            <a:endParaRPr lang="en-US" dirty="0"/>
          </a:p>
        </p:txBody>
      </p:sp>
    </p:spTree>
    <p:extLst>
      <p:ext uri="{BB962C8B-B14F-4D97-AF65-F5344CB8AC3E}">
        <p14:creationId xmlns:p14="http://schemas.microsoft.com/office/powerpoint/2010/main" val="34471890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values and input widget examples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92430428"/>
              </p:ext>
            </p:extLst>
          </p:nvPr>
        </p:nvGraphicFramePr>
        <p:xfrm>
          <a:off x="533400" y="906781"/>
          <a:ext cx="8305800" cy="5555774"/>
        </p:xfrm>
        <a:graphic>
          <a:graphicData uri="http://schemas.openxmlformats.org/drawingml/2006/table">
            <a:tbl>
              <a:tblPr firstRow="1" bandRow="1">
                <a:tableStyleId>{93296810-A885-4BE3-A3E7-6D5BEEA58F35}</a:tableStyleId>
              </a:tblPr>
              <a:tblGrid>
                <a:gridCol w="41148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618014">
                <a:tc>
                  <a:txBody>
                    <a:bodyPr/>
                    <a:lstStyle/>
                    <a:p>
                      <a:r>
                        <a:rPr lang="en-US" dirty="0" smtClean="0"/>
                        <a:t>Data</a:t>
                      </a:r>
                      <a:endParaRPr lang="en-US" dirty="0"/>
                    </a:p>
                  </a:txBody>
                  <a:tcPr/>
                </a:tc>
                <a:tc>
                  <a:txBody>
                    <a:bodyPr/>
                    <a:lstStyle/>
                    <a:p>
                      <a:r>
                        <a:rPr lang="en-US" dirty="0" smtClean="0"/>
                        <a:t>Input Widget</a:t>
                      </a:r>
                      <a:endParaRPr lang="en-US" dirty="0"/>
                    </a:p>
                  </a:txBody>
                  <a:tcPr/>
                </a:tc>
                <a:extLst>
                  <a:ext uri="{0D108BD9-81ED-4DB2-BD59-A6C34878D82A}">
                    <a16:rowId xmlns:a16="http://schemas.microsoft.com/office/drawing/2014/main" val="10000"/>
                  </a:ext>
                </a:extLst>
              </a:tr>
              <a:tr h="871894">
                <a:tc>
                  <a:txBody>
                    <a:bodyPr/>
                    <a:lstStyle/>
                    <a:p>
                      <a:r>
                        <a:rPr lang="en-US" dirty="0" err="1" smtClean="0"/>
                        <a:t>varchar</a:t>
                      </a:r>
                      <a:endParaRPr lang="en-US" dirty="0" smtClean="0"/>
                    </a:p>
                    <a:p>
                      <a:r>
                        <a:rPr lang="en-US" dirty="0" smtClean="0"/>
                        <a:t>integer</a:t>
                      </a:r>
                    </a:p>
                    <a:p>
                      <a:r>
                        <a:rPr lang="en-US" dirty="0" smtClean="0"/>
                        <a:t>decimal</a:t>
                      </a:r>
                    </a:p>
                  </a:txBody>
                  <a:tcPr/>
                </a:tc>
                <a:tc>
                  <a:txBody>
                    <a:bodyPr/>
                    <a:lstStyle/>
                    <a:p>
                      <a:r>
                        <a:rPr lang="en-US" dirty="0" smtClean="0"/>
                        <a:t>Text Input</a:t>
                      </a:r>
                    </a:p>
                    <a:p>
                      <a:endParaRPr lang="en-US" dirty="0"/>
                    </a:p>
                  </a:txBody>
                  <a:tcPr/>
                </a:tc>
                <a:extLst>
                  <a:ext uri="{0D108BD9-81ED-4DB2-BD59-A6C34878D82A}">
                    <a16:rowId xmlns:a16="http://schemas.microsoft.com/office/drawing/2014/main" val="10001"/>
                  </a:ext>
                </a:extLst>
              </a:tr>
              <a:tr h="1395031">
                <a:tc>
                  <a:txBody>
                    <a:bodyPr/>
                    <a:lstStyle/>
                    <a:p>
                      <a:r>
                        <a:rPr lang="en-US" dirty="0" err="1" smtClean="0"/>
                        <a:t>varchar</a:t>
                      </a:r>
                      <a:r>
                        <a:rPr lang="en-US" dirty="0" smtClean="0"/>
                        <a:t/>
                      </a:r>
                      <a:br>
                        <a:rPr lang="en-US" dirty="0" smtClean="0"/>
                      </a:br>
                      <a:r>
                        <a:rPr lang="en-US" dirty="0" err="1" smtClean="0"/>
                        <a:t>shorttext</a:t>
                      </a:r>
                      <a:endParaRPr lang="en-US" dirty="0" smtClean="0"/>
                    </a:p>
                    <a:p>
                      <a:r>
                        <a:rPr lang="en-US" dirty="0" err="1" smtClean="0"/>
                        <a:t>mediumtext</a:t>
                      </a:r>
                      <a:endParaRPr lang="en-US" dirty="0" smtClean="0"/>
                    </a:p>
                    <a:p>
                      <a:r>
                        <a:rPr lang="en-US" baseline="0" dirty="0" err="1" smtClean="0"/>
                        <a:t>longtext</a:t>
                      </a:r>
                      <a:r>
                        <a:rPr lang="en-US" baseline="0" dirty="0" smtClean="0"/>
                        <a:t/>
                      </a:r>
                      <a:br>
                        <a:rPr lang="en-US" baseline="0" dirty="0" smtClean="0"/>
                      </a:br>
                      <a:r>
                        <a:rPr lang="en-US" baseline="0" dirty="0" smtClean="0"/>
                        <a:t>text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Text Area Input</a:t>
                      </a:r>
                    </a:p>
                    <a:p>
                      <a:endParaRPr lang="en-US" dirty="0"/>
                    </a:p>
                  </a:txBody>
                  <a:tcPr/>
                </a:tc>
                <a:extLst>
                  <a:ext uri="{0D108BD9-81ED-4DB2-BD59-A6C34878D82A}">
                    <a16:rowId xmlns:a16="http://schemas.microsoft.com/office/drawing/2014/main" val="10002"/>
                  </a:ext>
                </a:extLst>
              </a:tr>
              <a:tr h="618014">
                <a:tc>
                  <a:txBody>
                    <a:bodyPr/>
                    <a:lstStyle/>
                    <a:p>
                      <a:r>
                        <a:rPr lang="en-US" dirty="0" smtClean="0"/>
                        <a:t>date</a:t>
                      </a:r>
                    </a:p>
                    <a:p>
                      <a:r>
                        <a:rPr lang="en-US" dirty="0" err="1" smtClean="0"/>
                        <a:t>datetime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Date Input</a:t>
                      </a:r>
                    </a:p>
                    <a:p>
                      <a:endParaRPr lang="en-US" dirty="0"/>
                    </a:p>
                  </a:txBody>
                  <a:tcPr/>
                </a:tc>
                <a:extLst>
                  <a:ext uri="{0D108BD9-81ED-4DB2-BD59-A6C34878D82A}">
                    <a16:rowId xmlns:a16="http://schemas.microsoft.com/office/drawing/2014/main" val="10003"/>
                  </a:ext>
                </a:extLst>
              </a:tr>
              <a:tr h="348758">
                <a:tc>
                  <a:txBody>
                    <a:bodyPr/>
                    <a:lstStyle/>
                    <a:p>
                      <a:r>
                        <a:rPr lang="en-US" dirty="0" smtClean="0"/>
                        <a:t>money</a:t>
                      </a:r>
                      <a:endParaRPr lang="en-US" dirty="0"/>
                    </a:p>
                  </a:txBody>
                  <a:tcPr/>
                </a:tc>
                <a:tc>
                  <a:txBody>
                    <a:bodyPr/>
                    <a:lstStyle/>
                    <a:p>
                      <a:r>
                        <a:rPr lang="en-US" dirty="0" smtClean="0"/>
                        <a:t>Monetary Amount Input</a:t>
                      </a:r>
                      <a:endParaRPr lang="en-US" dirty="0"/>
                    </a:p>
                  </a:txBody>
                  <a:tcPr/>
                </a:tc>
                <a:extLst>
                  <a:ext uri="{0D108BD9-81ED-4DB2-BD59-A6C34878D82A}">
                    <a16:rowId xmlns:a16="http://schemas.microsoft.com/office/drawing/2014/main" val="10004"/>
                  </a:ext>
                </a:extLst>
              </a:tr>
              <a:tr h="871894">
                <a:tc>
                  <a:txBody>
                    <a:bodyPr/>
                    <a:lstStyle/>
                    <a:p>
                      <a:r>
                        <a:rPr lang="en-US" dirty="0" smtClean="0"/>
                        <a:t>bit</a:t>
                      </a:r>
                      <a:endParaRPr lang="en-US" dirty="0"/>
                    </a:p>
                  </a:txBody>
                  <a:tcPr/>
                </a:tc>
                <a:tc>
                  <a:txBody>
                    <a:bodyPr/>
                    <a:lstStyle/>
                    <a:p>
                      <a:r>
                        <a:rPr lang="en-US" dirty="0" smtClean="0"/>
                        <a:t>Boolean</a:t>
                      </a:r>
                      <a:r>
                        <a:rPr lang="en-US" baseline="0" dirty="0" smtClean="0"/>
                        <a:t> Dropdown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Boolean Radio Button Input</a:t>
                      </a:r>
                      <a:br>
                        <a:rPr lang="en-US" baseline="0" dirty="0" smtClean="0"/>
                      </a:br>
                      <a:r>
                        <a:rPr lang="en-US" dirty="0" smtClean="0"/>
                        <a:t>Check Box Input</a:t>
                      </a:r>
                    </a:p>
                  </a:txBody>
                  <a:tcPr/>
                </a:tc>
                <a:extLst>
                  <a:ext uri="{0D108BD9-81ED-4DB2-BD59-A6C34878D82A}">
                    <a16:rowId xmlns:a16="http://schemas.microsoft.com/office/drawing/2014/main" val="10005"/>
                  </a:ext>
                </a:extLst>
              </a:tr>
              <a:tr h="618014">
                <a:tc>
                  <a:txBody>
                    <a:bodyPr/>
                    <a:lstStyle/>
                    <a:p>
                      <a:r>
                        <a:rPr lang="en-US" dirty="0" smtClean="0"/>
                        <a:t>typekey</a:t>
                      </a:r>
                      <a:endParaRPr lang="en-US" dirty="0"/>
                    </a:p>
                  </a:txBody>
                  <a:tcPr/>
                </a:tc>
                <a:tc>
                  <a:txBody>
                    <a:bodyPr/>
                    <a:lstStyle/>
                    <a:p>
                      <a:r>
                        <a:rPr lang="en-US" dirty="0" err="1" smtClean="0"/>
                        <a:t>TypeKey</a:t>
                      </a:r>
                      <a:r>
                        <a:rPr lang="en-US" baseline="0" dirty="0" smtClean="0"/>
                        <a:t> Input</a:t>
                      </a:r>
                      <a:br>
                        <a:rPr lang="en-US" baseline="0" dirty="0" smtClean="0"/>
                      </a:br>
                      <a:r>
                        <a:rPr lang="en-US" baseline="0" dirty="0" err="1" smtClean="0"/>
                        <a:t>TypeKey</a:t>
                      </a:r>
                      <a:r>
                        <a:rPr lang="en-US" baseline="0" dirty="0" smtClean="0"/>
                        <a:t> Radio Button Input</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736118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400"/>
            <a:ext cx="3135086" cy="68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74091"/>
            <a:ext cx="2206505" cy="47743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Change element type for atomic widgets</a:t>
            </a:r>
            <a:endParaRPr lang="en-US" dirty="0"/>
          </a:p>
        </p:txBody>
      </p:sp>
      <p:sp>
        <p:nvSpPr>
          <p:cNvPr id="3" name="Content Placeholder 2"/>
          <p:cNvSpPr>
            <a:spLocks noGrp="1"/>
          </p:cNvSpPr>
          <p:nvPr>
            <p:ph sz="half" idx="2"/>
          </p:nvPr>
        </p:nvSpPr>
        <p:spPr>
          <a:xfrm>
            <a:off x="5943600" y="914401"/>
            <a:ext cx="2880360" cy="5475289"/>
          </a:xfrm>
        </p:spPr>
        <p:txBody>
          <a:bodyPr/>
          <a:lstStyle/>
          <a:p>
            <a:r>
              <a:rPr lang="en-US" dirty="0" smtClean="0"/>
              <a:t>Select widget element in PCF Editor canvas</a:t>
            </a:r>
          </a:p>
          <a:p>
            <a:r>
              <a:rPr lang="en-US" dirty="0" smtClean="0"/>
              <a:t>Right click to open context menu</a:t>
            </a:r>
          </a:p>
          <a:p>
            <a:r>
              <a:rPr lang="en-US" dirty="0"/>
              <a:t>Change element type…</a:t>
            </a:r>
          </a:p>
          <a:p>
            <a:pPr lvl="1"/>
            <a:r>
              <a:rPr lang="en-US" dirty="0"/>
              <a:t>Opens dialog of possible </a:t>
            </a:r>
            <a:r>
              <a:rPr lang="en-US" dirty="0" smtClean="0"/>
              <a:t/>
            </a:r>
            <a:br>
              <a:rPr lang="en-US" dirty="0" smtClean="0"/>
            </a:br>
            <a:r>
              <a:rPr lang="en-US" dirty="0" smtClean="0"/>
              <a:t>substitutes</a:t>
            </a:r>
            <a:endParaRPr lang="en-US" dirty="0"/>
          </a:p>
          <a:p>
            <a:r>
              <a:rPr lang="en-US" dirty="0" smtClean="0"/>
              <a:t>Make change selection in dialog</a:t>
            </a:r>
            <a:endParaRPr lang="en-US" dirty="0"/>
          </a:p>
        </p:txBody>
      </p:sp>
      <p:pic>
        <p:nvPicPr>
          <p:cNvPr id="6" name="Picture 2" descr="C:\Users\sluersen\AppData\Local\Temp\SNAGHTMLc0b6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2896119"/>
            <a:ext cx="2943225" cy="3371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09600" y="3775520"/>
            <a:ext cx="2057400"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9289482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for all widget properties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 y="1270000"/>
            <a:ext cx="8367713" cy="513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515691" y="914400"/>
            <a:ext cx="8390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rPr>
              <a:t>This file </a:t>
            </a:r>
            <a:r>
              <a:rPr lang="en-US" dirty="0" smtClean="0">
                <a:solidFill>
                  <a:srgbClr val="C00000"/>
                </a:solidFill>
              </a:rPr>
              <a:t>is in: </a:t>
            </a:r>
            <a:r>
              <a:rPr lang="en-US" dirty="0">
                <a:solidFill>
                  <a:srgbClr val="C00000"/>
                </a:solidFill>
                <a:latin typeface="Courier New" pitchFamily="49" charset="0"/>
                <a:cs typeface="Courier New" pitchFamily="49" charset="0"/>
              </a:rPr>
              <a:t>&lt;Application&gt;\modules\pcf.html</a:t>
            </a:r>
          </a:p>
        </p:txBody>
      </p:sp>
    </p:spTree>
    <p:extLst>
      <p:ext uri="{BB962C8B-B14F-4D97-AF65-F5344CB8AC3E}">
        <p14:creationId xmlns:p14="http://schemas.microsoft.com/office/powerpoint/2010/main" val="19902459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widgets</a:t>
            </a:r>
            <a:endParaRPr lang="en-US" dirty="0"/>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a:t>
            </a:r>
            <a:r>
              <a:rPr lang="en-US" dirty="0" smtClean="0"/>
              <a:t>is a graphical user interface element that is non-divisible</a:t>
            </a:r>
          </a:p>
          <a:p>
            <a:r>
              <a:rPr lang="en-US" dirty="0" smtClean="0"/>
              <a:t>An atomic widget displays </a:t>
            </a:r>
            <a:r>
              <a:rPr lang="en-US" dirty="0"/>
              <a:t>individual data </a:t>
            </a:r>
            <a:r>
              <a:rPr lang="en-US" dirty="0" smtClean="0"/>
              <a:t>values OR executes </a:t>
            </a:r>
            <a:r>
              <a:rPr lang="en-US" dirty="0"/>
              <a:t>individual </a:t>
            </a:r>
            <a:r>
              <a:rPr lang="en-US" dirty="0" smtClean="0"/>
              <a:t>actions</a:t>
            </a:r>
          </a:p>
          <a:p>
            <a:r>
              <a:rPr lang="en-US" dirty="0"/>
              <a:t>Use </a:t>
            </a:r>
            <a:r>
              <a:rPr lang="en-US" dirty="0" smtClean="0"/>
              <a:t>for input and cell widgets to </a:t>
            </a:r>
            <a:br>
              <a:rPr lang="en-US" dirty="0" smtClean="0"/>
            </a:br>
            <a:r>
              <a:rPr lang="en-US" dirty="0" smtClean="0"/>
              <a:t>bind data </a:t>
            </a:r>
            <a:r>
              <a:rPr lang="en-US" dirty="0"/>
              <a:t>values</a:t>
            </a:r>
          </a:p>
          <a:p>
            <a:pPr lvl="1"/>
            <a:r>
              <a:rPr lang="en-US" dirty="0"/>
              <a:t>Data values often associated with root objects, query objects, or related objects</a:t>
            </a:r>
          </a:p>
          <a:p>
            <a:endParaRPr lang="en-US" dirty="0"/>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28345295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basics</a:t>
            </a:r>
          </a:p>
          <a:p>
            <a:r>
              <a:rPr lang="en-US" dirty="0"/>
              <a:t>Creating widgets</a:t>
            </a:r>
          </a:p>
          <a:p>
            <a:r>
              <a:rPr lang="en-US" dirty="0"/>
              <a:t>Binding widgets to the data model</a:t>
            </a:r>
          </a:p>
          <a:p>
            <a:r>
              <a:rPr lang="en-US" dirty="0"/>
              <a:t>Widget labels and display keys</a:t>
            </a:r>
          </a:p>
          <a:p>
            <a:r>
              <a:rPr lang="en-US" dirty="0"/>
              <a:t>Optional widget properties</a:t>
            </a:r>
          </a:p>
          <a:p>
            <a:r>
              <a:rPr lang="en-US" dirty="0">
                <a:solidFill>
                  <a:schemeClr val="bg1"/>
                </a:solidFill>
              </a:rPr>
              <a:t>Deploy PCFs and display keys</a:t>
            </a:r>
          </a:p>
          <a:p>
            <a:endParaRPr lang="en-US" dirty="0"/>
          </a:p>
        </p:txBody>
      </p:sp>
    </p:spTree>
    <p:extLst>
      <p:ext uri="{BB962C8B-B14F-4D97-AF65-F5344CB8AC3E}">
        <p14:creationId xmlns:p14="http://schemas.microsoft.com/office/powerpoint/2010/main" val="354116282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smtClean="0">
                <a:solidFill>
                  <a:schemeClr val="bg1"/>
                </a:solidFill>
                <a:latin typeface="Courier New" pitchFamily="49" charset="0"/>
                <a:cs typeface="Courier New" pitchFamily="49" charset="0"/>
              </a:rPr>
              <a:t>2014-01-13 </a:t>
            </a:r>
            <a:r>
              <a:rPr lang="en-US" b="1" dirty="0">
                <a:solidFill>
                  <a:schemeClr val="bg1"/>
                </a:solidFill>
                <a:latin typeface="Courier New" pitchFamily="49" charset="0"/>
                <a:cs typeface="Courier New" pitchFamily="49" charset="0"/>
              </a:rPr>
              <a:t>15:16:06,573 INFO PCFs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5769505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6: Deploy PCF files and display keys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a:t>
            </a:r>
            <a:r>
              <a:rPr lang="en-US" dirty="0" err="1" smtClean="0"/>
              <a:t>PCFs</a:t>
            </a:r>
            <a:r>
              <a:rPr lang="en-US" dirty="0" smtClean="0"/>
              <a:t>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smtClean="0"/>
              <a:t>ALT+SHIFT+L</a:t>
            </a:r>
            <a:endParaRPr lang="en-US" dirty="0" smtClean="0"/>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err="1" smtClean="0"/>
              <a:t>PCFs</a:t>
            </a:r>
            <a:r>
              <a:rPr lang="en-US" dirty="0" smtClean="0"/>
              <a:t> read at server startup</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810000"/>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90395" y="5124411"/>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507"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2568574" y="5181600"/>
            <a:ext cx="1241426" cy="584775"/>
          </a:xfrm>
          <a:prstGeom prst="rect">
            <a:avLst/>
          </a:prstGeom>
        </p:spPr>
        <p:txBody>
          <a:bodyPr wrap="square">
            <a:spAutoFit/>
          </a:bodyPr>
          <a:lstStyle/>
          <a:p>
            <a:pPr algn="ctr"/>
            <a:r>
              <a:rPr lang="en-US" sz="1600" b="1" dirty="0" smtClean="0">
                <a:solidFill>
                  <a:schemeClr val="bg1"/>
                </a:solidFill>
              </a:rPr>
              <a:t>Display Properties</a:t>
            </a:r>
            <a:endParaRPr lang="en-US" sz="1600" b="1" dirty="0">
              <a:solidFill>
                <a:schemeClr val="bg1"/>
              </a:solidFill>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6989667" y="5181600"/>
            <a:ext cx="1241426" cy="584775"/>
          </a:xfrm>
          <a:prstGeom prst="rect">
            <a:avLst/>
          </a:prstGeom>
        </p:spPr>
        <p:txBody>
          <a:bodyPr wrap="square">
            <a:spAutoFit/>
          </a:bodyPr>
          <a:lstStyle/>
          <a:p>
            <a:pPr algn="ctr"/>
            <a:r>
              <a:rPr lang="en-US" sz="1600" b="1" dirty="0" smtClean="0">
                <a:solidFill>
                  <a:schemeClr val="bg1"/>
                </a:solidFill>
              </a:rPr>
              <a:t>Display Properties</a:t>
            </a:r>
            <a:endParaRPr lang="en-US" sz="1600" b="1" dirty="0">
              <a:solidFill>
                <a:schemeClr val="bg1"/>
              </a:solidFill>
            </a:endParaRPr>
          </a:p>
        </p:txBody>
      </p:sp>
    </p:spTree>
    <p:extLst>
      <p:ext uri="{BB962C8B-B14F-4D97-AF65-F5344CB8AC3E}">
        <p14:creationId xmlns:p14="http://schemas.microsoft.com/office/powerpoint/2010/main" val="351837279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Create </a:t>
            </a:r>
            <a:r>
              <a:rPr lang="en-US" dirty="0"/>
              <a:t>atomic widgets</a:t>
            </a:r>
          </a:p>
          <a:p>
            <a:pPr lvl="1"/>
            <a:r>
              <a:rPr lang="en-US" dirty="0"/>
              <a:t>Bind an atomic widget to the data model</a:t>
            </a:r>
          </a:p>
          <a:p>
            <a:pPr lvl="1"/>
            <a:r>
              <a:rPr lang="en-US" dirty="0"/>
              <a:t>Create and modify widget labels</a:t>
            </a:r>
          </a:p>
          <a:p>
            <a:pPr lvl="1"/>
            <a:r>
              <a:rPr lang="en-US" dirty="0"/>
              <a:t>Use optional widget properties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you specify in a widget's "value" property?</a:t>
            </a:r>
          </a:p>
          <a:p>
            <a:r>
              <a:rPr lang="en-US" dirty="0"/>
              <a:t>When would you see</a:t>
            </a:r>
            <a:br>
              <a:rPr lang="en-US" dirty="0"/>
            </a:br>
            <a:r>
              <a:rPr lang="en-US" dirty="0"/>
              <a:t>the keyword "as" in</a:t>
            </a:r>
            <a:br>
              <a:rPr lang="en-US" dirty="0"/>
            </a:br>
            <a:r>
              <a:rPr lang="en-US" dirty="0"/>
              <a:t>the value property?</a:t>
            </a:r>
          </a:p>
          <a:p>
            <a:r>
              <a:rPr lang="en-US" dirty="0"/>
              <a:t>What is a display key?</a:t>
            </a:r>
          </a:p>
          <a:p>
            <a:r>
              <a:rPr lang="en-US" dirty="0"/>
              <a:t>If you create a widget and specify only the ID, name, and label, is the widget visible? Editable? Required?</a:t>
            </a:r>
          </a:p>
          <a:p>
            <a:r>
              <a:rPr lang="en-US" dirty="0"/>
              <a:t>The </a:t>
            </a:r>
            <a:r>
              <a:rPr lang="en-US" dirty="0" smtClean="0"/>
              <a:t>screenshot shows </a:t>
            </a:r>
            <a:br>
              <a:rPr lang="en-US" dirty="0" smtClean="0"/>
            </a:br>
            <a:r>
              <a:rPr lang="en-US" dirty="0" smtClean="0"/>
              <a:t>a </a:t>
            </a:r>
            <a:r>
              <a:rPr lang="en-US" dirty="0"/>
              <a:t>standard input widget</a:t>
            </a:r>
            <a:r>
              <a:rPr lang="en-US" dirty="0" smtClean="0"/>
              <a:t>.</a:t>
            </a:r>
            <a:br>
              <a:rPr lang="en-US" dirty="0" smtClean="0"/>
            </a:br>
            <a:r>
              <a:rPr lang="en-US" dirty="0" smtClean="0"/>
              <a:t>The </a:t>
            </a:r>
            <a:r>
              <a:rPr lang="en-US" dirty="0"/>
              <a:t>customer requires </a:t>
            </a:r>
            <a:r>
              <a:rPr lang="en-US" dirty="0" smtClean="0"/>
              <a:t/>
            </a:r>
            <a:br>
              <a:rPr lang="en-US" dirty="0" smtClean="0"/>
            </a:br>
            <a:r>
              <a:rPr lang="en-US" dirty="0" smtClean="0"/>
              <a:t>a "long</a:t>
            </a:r>
            <a:r>
              <a:rPr lang="en-US" dirty="0"/>
              <a:t>" date </a:t>
            </a:r>
            <a:r>
              <a:rPr lang="en-US" dirty="0" smtClean="0"/>
              <a:t>format.</a:t>
            </a:r>
            <a:br>
              <a:rPr lang="en-US" dirty="0" smtClean="0"/>
            </a:br>
            <a:r>
              <a:rPr lang="en-US" dirty="0" smtClean="0"/>
              <a:t>How </a:t>
            </a:r>
            <a:r>
              <a:rPr lang="en-US" dirty="0"/>
              <a:t>could you implement this requirement?</a:t>
            </a:r>
          </a:p>
          <a:p>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179" y="41148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179" y="1524000"/>
            <a:ext cx="4686300" cy="1143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89166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a:xfrm>
            <a:off x="519112" y="914401"/>
            <a:ext cx="3062288" cy="5475289"/>
          </a:xfrm>
        </p:spPr>
        <p:txBody>
          <a:bodyPr/>
          <a:lstStyle/>
          <a:p>
            <a:r>
              <a:rPr lang="en-US" dirty="0" smtClean="0"/>
              <a:t>Button</a:t>
            </a:r>
          </a:p>
          <a:p>
            <a:pPr lvl="1"/>
            <a:r>
              <a:rPr lang="en-US" dirty="0" smtClean="0"/>
              <a:t>Use </a:t>
            </a:r>
            <a:r>
              <a:rPr lang="en-US" dirty="0"/>
              <a:t>to execute </a:t>
            </a:r>
            <a:r>
              <a:rPr lang="en-US" dirty="0" smtClean="0"/>
              <a:t>actions, typically </a:t>
            </a:r>
            <a:r>
              <a:rPr lang="en-US" dirty="0"/>
              <a:t>in </a:t>
            </a:r>
            <a:r>
              <a:rPr lang="en-US" dirty="0" smtClean="0"/>
              <a:t>toolbars</a:t>
            </a:r>
            <a:br>
              <a:rPr lang="en-US" dirty="0" smtClean="0"/>
            </a:br>
            <a:endParaRPr lang="en-US" dirty="0"/>
          </a:p>
          <a:p>
            <a:r>
              <a:rPr lang="en-US" dirty="0" smtClean="0"/>
              <a:t>Cell </a:t>
            </a:r>
          </a:p>
          <a:p>
            <a:pPr lvl="1"/>
            <a:r>
              <a:rPr lang="en-US" dirty="0" smtClean="0"/>
              <a:t>Use to </a:t>
            </a:r>
            <a:r>
              <a:rPr lang="en-US" dirty="0"/>
              <a:t>display and edit data in list </a:t>
            </a:r>
            <a:r>
              <a:rPr lang="en-US" dirty="0" smtClean="0"/>
              <a:t>views</a:t>
            </a:r>
            <a:br>
              <a:rPr lang="en-US" dirty="0" smtClean="0"/>
            </a:br>
            <a:r>
              <a:rPr lang="en-US" dirty="0" smtClean="0"/>
              <a:t/>
            </a:r>
            <a:br>
              <a:rPr lang="en-US" dirty="0" smtClean="0"/>
            </a:br>
            <a:endParaRPr lang="en-US" dirty="0" smtClean="0"/>
          </a:p>
          <a:p>
            <a:r>
              <a:rPr lang="en-US" dirty="0" smtClean="0"/>
              <a:t>Input</a:t>
            </a:r>
          </a:p>
          <a:p>
            <a:pPr lvl="1"/>
            <a:r>
              <a:rPr lang="en-US" dirty="0" smtClean="0"/>
              <a:t>Use to display </a:t>
            </a:r>
            <a:r>
              <a:rPr lang="en-US" dirty="0"/>
              <a:t>and </a:t>
            </a:r>
            <a:r>
              <a:rPr lang="en-US" dirty="0" smtClean="0"/>
              <a:t>edit </a:t>
            </a:r>
            <a:r>
              <a:rPr lang="en-US" dirty="0"/>
              <a:t>data </a:t>
            </a:r>
            <a:r>
              <a:rPr lang="en-US" dirty="0" smtClean="0"/>
              <a:t/>
            </a:r>
            <a:br>
              <a:rPr lang="en-US" dirty="0" smtClean="0"/>
            </a:br>
            <a:r>
              <a:rPr lang="en-US" dirty="0" smtClean="0"/>
              <a:t>in </a:t>
            </a:r>
            <a:r>
              <a:rPr lang="en-US" dirty="0"/>
              <a:t>detail </a:t>
            </a:r>
            <a:r>
              <a:rPr lang="en-US" dirty="0" smtClean="0"/>
              <a:t>views</a:t>
            </a:r>
          </a:p>
          <a:p>
            <a:r>
              <a:rPr lang="en-US" dirty="0" smtClean="0"/>
              <a:t>Layout (see notes)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50292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625357"/>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gd name="adj1" fmla="val 8056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648200"/>
            <a:ext cx="2195513" cy="554222"/>
          </a:xfrm>
          <a:prstGeom prst="bentConnector3">
            <a:avLst>
              <a:gd name="adj1" fmla="val 80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1828800" y="2888513"/>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447131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a:t>
            </a:r>
            <a:r>
              <a:rPr lang="en-US" dirty="0" smtClean="0"/>
              <a:t>fundamentals</a:t>
            </a:r>
            <a:endParaRPr lang="en-US" dirty="0"/>
          </a:p>
          <a:p>
            <a:r>
              <a:rPr lang="en-US" dirty="0" smtClean="0">
                <a:solidFill>
                  <a:schemeClr val="bg1"/>
                </a:solidFill>
              </a:rPr>
              <a:t>Creating atomic widgets</a:t>
            </a:r>
          </a:p>
          <a:p>
            <a:r>
              <a:rPr lang="en-US" dirty="0" smtClean="0"/>
              <a:t>Binding </a:t>
            </a:r>
            <a:r>
              <a:rPr lang="en-US" dirty="0"/>
              <a:t>widgets to the data model</a:t>
            </a:r>
          </a:p>
          <a:p>
            <a:r>
              <a:rPr lang="en-US" dirty="0"/>
              <a:t>Widget </a:t>
            </a:r>
            <a:r>
              <a:rPr lang="en-US" dirty="0" smtClean="0"/>
              <a:t>labels and display keys</a:t>
            </a:r>
            <a:endParaRPr lang="en-US" dirty="0"/>
          </a:p>
          <a:p>
            <a:r>
              <a:rPr lang="en-US" dirty="0"/>
              <a:t>Optional </a:t>
            </a:r>
            <a:r>
              <a:rPr lang="en-US" dirty="0" smtClean="0"/>
              <a:t>widget properties</a:t>
            </a:r>
          </a:p>
          <a:p>
            <a:r>
              <a:rPr lang="en-US" dirty="0" smtClean="0"/>
              <a:t>Deploy the PCF and display keys</a:t>
            </a:r>
            <a:endParaRPr lang="en-US" dirty="0"/>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t>
            </a:r>
            <a:r>
              <a:rPr lang="en-US" dirty="0" smtClean="0"/>
              <a:t>create an </a:t>
            </a:r>
            <a:r>
              <a:rPr lang="en-US" dirty="0"/>
              <a:t>atomic widget</a:t>
            </a:r>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Select the widget from the toolbox</a:t>
            </a:r>
            <a:endParaRPr lang="en-US" dirty="0"/>
          </a:p>
          <a:p>
            <a:pPr marL="457200" indent="-457200">
              <a:buFont typeface="+mj-lt"/>
              <a:buAutoNum type="arabicPeriod"/>
            </a:pPr>
            <a:r>
              <a:rPr lang="en-US" dirty="0" smtClean="0"/>
              <a:t>Add the widget to the PCF</a:t>
            </a:r>
            <a:endParaRPr lang="en-US" dirty="0"/>
          </a:p>
          <a:p>
            <a:pPr marL="457200" indent="-457200">
              <a:buFont typeface="+mj-lt"/>
              <a:buAutoNum type="arabicPeriod"/>
            </a:pPr>
            <a:r>
              <a:rPr lang="en-US" dirty="0"/>
              <a:t>Specify </a:t>
            </a:r>
            <a:r>
              <a:rPr lang="en-US" dirty="0" smtClean="0"/>
              <a:t>the required properties</a:t>
            </a:r>
            <a:endParaRPr lang="en-US" dirty="0"/>
          </a:p>
          <a:p>
            <a:pPr marL="800100" lvl="1" indent="-457200">
              <a:buFont typeface="+mj-lt"/>
              <a:buAutoNum type="alphaLcParenR"/>
            </a:pPr>
            <a:r>
              <a:rPr lang="en-US" dirty="0" smtClean="0"/>
              <a:t>id property is unique name for widget0</a:t>
            </a:r>
            <a:endParaRPr lang="en-US" dirty="0"/>
          </a:p>
          <a:p>
            <a:pPr marL="800100" lvl="1" indent="-457200">
              <a:buFont typeface="+mj-lt"/>
              <a:buAutoNum type="alphaLcParenR"/>
            </a:pPr>
            <a:r>
              <a:rPr lang="en-US" dirty="0" smtClean="0"/>
              <a:t>value property is for widget that display data</a:t>
            </a:r>
            <a:endParaRPr lang="en-US" dirty="0"/>
          </a:p>
          <a:p>
            <a:pPr marL="457200" indent="-457200">
              <a:buFont typeface="+mj-lt"/>
              <a:buAutoNum type="arabicPeriod"/>
            </a:pPr>
            <a:r>
              <a:rPr lang="en-US" dirty="0"/>
              <a:t>Specify </a:t>
            </a:r>
            <a:r>
              <a:rPr lang="en-US" dirty="0" smtClean="0"/>
              <a:t>a display key for the label property</a:t>
            </a:r>
          </a:p>
          <a:p>
            <a:pPr marL="457200" indent="-457200">
              <a:buFont typeface="+mj-lt"/>
              <a:buAutoNum type="arabicPeriod"/>
            </a:pPr>
            <a:r>
              <a:rPr lang="en-US" dirty="0" smtClean="0"/>
              <a:t>Define additional properties specific to the widget type</a:t>
            </a:r>
          </a:p>
          <a:p>
            <a:pPr marL="457200" indent="-457200">
              <a:buFont typeface="+mj-lt"/>
              <a:buAutoNum type="arabicPeriod"/>
            </a:pPr>
            <a:r>
              <a:rPr lang="en-US" dirty="0" smtClean="0"/>
              <a:t>Deploy the </a:t>
            </a:r>
            <a:r>
              <a:rPr lang="en-US" dirty="0" err="1" smtClean="0"/>
              <a:t>PCFs</a:t>
            </a:r>
            <a:r>
              <a:rPr lang="en-US" dirty="0" smtClean="0"/>
              <a:t> and display keys</a:t>
            </a:r>
            <a:endParaRPr lang="en-US" dirty="0"/>
          </a:p>
          <a:p>
            <a:endParaRPr lang="en-US" dirty="0"/>
          </a:p>
        </p:txBody>
      </p:sp>
    </p:spTree>
    <p:extLst>
      <p:ext uri="{BB962C8B-B14F-4D97-AF65-F5344CB8AC3E}">
        <p14:creationId xmlns:p14="http://schemas.microsoft.com/office/powerpoint/2010/main" val="1993119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1: </a:t>
            </a:r>
            <a:r>
              <a:rPr lang="en-US" dirty="0" smtClean="0"/>
              <a:t>Select the widget</a:t>
            </a:r>
            <a:endParaRPr lang="en-US" dirty="0"/>
          </a:p>
        </p:txBody>
      </p:sp>
      <p:sp>
        <p:nvSpPr>
          <p:cNvPr id="2" name="Content Placeholder 1"/>
          <p:cNvSpPr>
            <a:spLocks noGrp="1"/>
          </p:cNvSpPr>
          <p:nvPr>
            <p:ph sz="half" idx="1"/>
          </p:nvPr>
        </p:nvSpPr>
        <p:spPr/>
        <p:txBody>
          <a:bodyPr/>
          <a:lstStyle/>
          <a:p>
            <a:r>
              <a:rPr lang="en-US" dirty="0" smtClean="0"/>
              <a:t>Toolbox lists atomic widgets</a:t>
            </a:r>
          </a:p>
          <a:p>
            <a:r>
              <a:rPr lang="en-US" dirty="0" smtClean="0"/>
              <a:t>Example: Input widgets</a:t>
            </a:r>
            <a:endParaRPr lang="en-US" dirty="0"/>
          </a:p>
        </p:txBody>
      </p:sp>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64113"/>
            <a:ext cx="2217143" cy="428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962" y="911292"/>
            <a:ext cx="3695238" cy="131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114800"/>
            <a:ext cx="2217143" cy="200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428" y="2590800"/>
            <a:ext cx="2217143" cy="70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8278" y="2819400"/>
            <a:ext cx="2217143" cy="373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057" y="2459368"/>
            <a:ext cx="2217143" cy="9714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bwMode="auto">
          <a:xfrm flipH="1">
            <a:off x="2819402" y="1219200"/>
            <a:ext cx="2324560" cy="1240168"/>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a:stCxn id="3082" idx="1"/>
          </p:cNvCxnSpPr>
          <p:nvPr/>
        </p:nvCxnSpPr>
        <p:spPr bwMode="auto">
          <a:xfrm flipH="1">
            <a:off x="3918912" y="1568435"/>
            <a:ext cx="1225050" cy="963943"/>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0" name="Straight Arrow Connector 19"/>
          <p:cNvCxnSpPr/>
          <p:nvPr/>
        </p:nvCxnSpPr>
        <p:spPr bwMode="auto">
          <a:xfrm flipH="1">
            <a:off x="4918573" y="1839284"/>
            <a:ext cx="358276" cy="98011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5" name="Straight Arrow Connector 24"/>
          <p:cNvCxnSpPr/>
          <p:nvPr/>
        </p:nvCxnSpPr>
        <p:spPr bwMode="auto">
          <a:xfrm>
            <a:off x="6553200" y="1752600"/>
            <a:ext cx="685800" cy="706768"/>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8" name="Straight Arrow Connector 27"/>
          <p:cNvCxnSpPr/>
          <p:nvPr/>
        </p:nvCxnSpPr>
        <p:spPr bwMode="auto">
          <a:xfrm>
            <a:off x="6212597" y="1839284"/>
            <a:ext cx="409460" cy="227551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617420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input widget</a:t>
            </a:r>
            <a:endParaRPr lang="en-US" dirty="0"/>
          </a:p>
        </p:txBody>
      </p:sp>
      <p:sp>
        <p:nvSpPr>
          <p:cNvPr id="13" name="Content Placeholder 12"/>
          <p:cNvSpPr>
            <a:spLocks noGrp="1"/>
          </p:cNvSpPr>
          <p:nvPr>
            <p:ph sz="half" idx="1"/>
          </p:nvPr>
        </p:nvSpPr>
        <p:spPr>
          <a:xfrm>
            <a:off x="519112" y="914401"/>
            <a:ext cx="4738687" cy="5475289"/>
          </a:xfrm>
        </p:spPr>
        <p:txBody>
          <a:bodyPr/>
          <a:lstStyle/>
          <a:p>
            <a:r>
              <a:rPr lang="en-US" dirty="0" smtClean="0"/>
              <a:t>Dynamically determines input type based on value data type</a:t>
            </a:r>
          </a:p>
          <a:p>
            <a:pPr lvl="1"/>
            <a:r>
              <a:rPr lang="en-US" dirty="0" smtClean="0"/>
              <a:t>Boolean</a:t>
            </a:r>
            <a:r>
              <a:rPr lang="en-US" dirty="0"/>
              <a:t> </a:t>
            </a:r>
            <a:r>
              <a:rPr lang="en-US" dirty="0" smtClean="0">
                <a:sym typeface="Wingdings"/>
              </a:rPr>
              <a:t></a:t>
            </a:r>
            <a:r>
              <a:rPr lang="en-US" dirty="0" smtClean="0"/>
              <a:t> Boolean Radio Input</a:t>
            </a:r>
            <a:endParaRPr lang="en-US" dirty="0"/>
          </a:p>
          <a:p>
            <a:pPr lvl="1"/>
            <a:r>
              <a:rPr lang="en-US" dirty="0"/>
              <a:t>Date </a:t>
            </a:r>
            <a:r>
              <a:rPr lang="en-US" dirty="0" smtClean="0">
                <a:sym typeface="Wingdings"/>
              </a:rPr>
              <a:t></a:t>
            </a:r>
            <a:r>
              <a:rPr lang="en-US" dirty="0" smtClean="0"/>
              <a:t> Date Input</a:t>
            </a:r>
            <a:endParaRPr lang="en-US" dirty="0"/>
          </a:p>
          <a:p>
            <a:pPr lvl="1"/>
            <a:r>
              <a:rPr lang="en-US" dirty="0" err="1"/>
              <a:t>TypeKey</a:t>
            </a:r>
            <a:r>
              <a:rPr lang="en-US" dirty="0"/>
              <a:t> </a:t>
            </a:r>
            <a:r>
              <a:rPr lang="en-US" dirty="0" smtClean="0">
                <a:sym typeface="Wingdings"/>
              </a:rPr>
              <a:t></a:t>
            </a:r>
            <a:r>
              <a:rPr lang="en-US" dirty="0">
                <a:sym typeface="Wingdings"/>
              </a:rPr>
              <a:t> </a:t>
            </a:r>
            <a:r>
              <a:rPr lang="en-US" dirty="0" err="1" smtClean="0"/>
              <a:t>TypeKey</a:t>
            </a:r>
            <a:r>
              <a:rPr lang="en-US" dirty="0" smtClean="0"/>
              <a:t> Input</a:t>
            </a:r>
          </a:p>
          <a:p>
            <a:pPr lvl="1"/>
            <a:r>
              <a:rPr lang="en-US" dirty="0" smtClean="0"/>
              <a:t>Text </a:t>
            </a:r>
            <a:r>
              <a:rPr lang="en-US" dirty="0">
                <a:sym typeface="Wingdings"/>
              </a:rPr>
              <a:t> </a:t>
            </a:r>
            <a:r>
              <a:rPr lang="en-US" dirty="0" err="1" smtClean="0">
                <a:sym typeface="Wingdings"/>
              </a:rPr>
              <a:t>TextInput</a:t>
            </a:r>
            <a:endParaRPr lang="en-US" dirty="0" smtClean="0">
              <a:sym typeface="Wingdings"/>
            </a:endParaRP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22" y="914400"/>
            <a:ext cx="2987978" cy="54864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81400"/>
            <a:ext cx="2114550"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4114800"/>
            <a:ext cx="2510896" cy="1390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7525" y="3581401"/>
            <a:ext cx="2578608" cy="342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7525" y="5715000"/>
            <a:ext cx="2489200" cy="381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2706702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D2DB4F-6298-4621-9A4B-2AA1ECAF4648}"/>
</file>

<file path=customXml/itemProps2.xml><?xml version="1.0" encoding="utf-8"?>
<ds:datastoreItem xmlns:ds="http://schemas.openxmlformats.org/officeDocument/2006/customXml" ds:itemID="{7A7CC74F-6023-4884-9B38-A7D81C8D45EB}"/>
</file>

<file path=customXml/itemProps3.xml><?xml version="1.0" encoding="utf-8"?>
<ds:datastoreItem xmlns:ds="http://schemas.openxmlformats.org/officeDocument/2006/customXml" ds:itemID="{1198CE45-B11B-4301-8558-1CD900A5303A}"/>
</file>

<file path=docProps/app.xml><?xml version="1.0" encoding="utf-8"?>
<Properties xmlns="http://schemas.openxmlformats.org/officeDocument/2006/extended-properties" xmlns:vt="http://schemas.openxmlformats.org/officeDocument/2006/docPropsVTypes">
  <Template>Emerald_Template</Template>
  <TotalTime>4366</TotalTime>
  <Words>5135</Words>
  <Application>Microsoft Office PowerPoint</Application>
  <PresentationFormat>On-screen Show (4:3)</PresentationFormat>
  <Paragraphs>464</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Courier New</vt:lpstr>
      <vt:lpstr>Times New Roman</vt:lpstr>
      <vt:lpstr>Wingdings</vt:lpstr>
      <vt:lpstr>Wingdings 2</vt:lpstr>
      <vt:lpstr>Wingdings 3</vt:lpstr>
      <vt:lpstr>Emerald_Template</vt:lpstr>
      <vt:lpstr>Atomic Widgets</vt:lpstr>
      <vt:lpstr>PowerPoint Presentation</vt:lpstr>
      <vt:lpstr>PowerPoint Presentation</vt:lpstr>
      <vt:lpstr>Atomic widgets</vt:lpstr>
      <vt:lpstr>Atomic widgets: examples</vt:lpstr>
      <vt:lpstr>PowerPoint Presentation</vt:lpstr>
      <vt:lpstr>Steps to create an atomic widget</vt:lpstr>
      <vt:lpstr>Step 1: Select the widget</vt:lpstr>
      <vt:lpstr>Generic input widget</vt:lpstr>
      <vt:lpstr>Step 2: Add the widget to the PCF</vt:lpstr>
      <vt:lpstr>Step 3: Specify the required properties</vt:lpstr>
      <vt:lpstr>Step 3a: Specify the ID property</vt:lpstr>
      <vt:lpstr>PowerPoint Presentation</vt:lpstr>
      <vt:lpstr>Input and cell widgets bind data</vt:lpstr>
      <vt:lpstr>Each data widget is tied to one field (1)</vt:lpstr>
      <vt:lpstr>Each data widget is tied to one field (2)</vt:lpstr>
      <vt:lpstr>Dot notation and subtype casting</vt:lpstr>
      <vt:lpstr>Pointing to fields at subtype level</vt:lpstr>
      <vt:lpstr>Pointing to fields on related objects</vt:lpstr>
      <vt:lpstr>Step 3b: Specify the value property</vt:lpstr>
      <vt:lpstr>PowerPoint Presentation</vt:lpstr>
      <vt:lpstr>Structure, function, and text</vt:lpstr>
      <vt:lpstr>Display key example</vt:lpstr>
      <vt:lpstr>display.properties</vt:lpstr>
      <vt:lpstr>Display Keys text editor</vt:lpstr>
      <vt:lpstr>Step 4: Specify a display key for the label</vt:lpstr>
      <vt:lpstr>Edit a display key label value</vt:lpstr>
      <vt:lpstr>Display keys with dynamic content</vt:lpstr>
      <vt:lpstr>PowerPoint Presentation</vt:lpstr>
      <vt:lpstr>Examples of other optional properties</vt:lpstr>
      <vt:lpstr>Input widget</vt:lpstr>
      <vt:lpstr>Property tooltips</vt:lpstr>
      <vt:lpstr>Step 4: Optional widget properties (1)</vt:lpstr>
      <vt:lpstr>Step 4: Optional widget properties (2)</vt:lpstr>
      <vt:lpstr>Specialized widgets have extra properties</vt:lpstr>
      <vt:lpstr>Other common atomic input widgets</vt:lpstr>
      <vt:lpstr>Data values and input widget examples</vt:lpstr>
      <vt:lpstr>Change element type for atomic widgets</vt:lpstr>
      <vt:lpstr>Documentation for all widget properties</vt:lpstr>
      <vt:lpstr>PowerPoint Presentation</vt:lpstr>
      <vt:lpstr>Internal debug tools: Reload PCFs ALT+SHIFT+L</vt:lpstr>
      <vt:lpstr>Step 6: Deploy PCF files and display keys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Widgets</dc:title>
  <dc:subject>Emerald PowerPoint 2010 Template</dc:subject>
  <dc:creator>Seth Luersen</dc:creator>
  <cp:keywords>Emerald; Configuration Fundamentals; User Interface</cp:keywords>
  <cp:lastModifiedBy>Kumarasamy, Kanimozhi (Cognizant)</cp:lastModifiedBy>
  <cp:revision>235</cp:revision>
  <dcterms:created xsi:type="dcterms:W3CDTF">2013-12-16T17:49:52Z</dcterms:created>
  <dcterms:modified xsi:type="dcterms:W3CDTF">2020-11-21T13:46:14Z</dcterms:modified>
  <cp:category>Sprint 33</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