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3"/>
  </p:notesMasterIdLst>
  <p:handoutMasterIdLst>
    <p:handoutMasterId r:id="rId34"/>
  </p:handoutMasterIdLst>
  <p:sldIdLst>
    <p:sldId id="256" r:id="rId5"/>
    <p:sldId id="257" r:id="rId6"/>
    <p:sldId id="258" r:id="rId7"/>
    <p:sldId id="281" r:id="rId8"/>
    <p:sldId id="296" r:id="rId9"/>
    <p:sldId id="283" r:id="rId10"/>
    <p:sldId id="267" r:id="rId11"/>
    <p:sldId id="292" r:id="rId12"/>
    <p:sldId id="265" r:id="rId13"/>
    <p:sldId id="293" r:id="rId14"/>
    <p:sldId id="289" r:id="rId15"/>
    <p:sldId id="259" r:id="rId16"/>
    <p:sldId id="272" r:id="rId17"/>
    <p:sldId id="273" r:id="rId18"/>
    <p:sldId id="274" r:id="rId19"/>
    <p:sldId id="276" r:id="rId20"/>
    <p:sldId id="295" r:id="rId21"/>
    <p:sldId id="294" r:id="rId22"/>
    <p:sldId id="271" r:id="rId23"/>
    <p:sldId id="278" r:id="rId24"/>
    <p:sldId id="291" r:id="rId25"/>
    <p:sldId id="286" r:id="rId26"/>
    <p:sldId id="287" r:id="rId27"/>
    <p:sldId id="288" r:id="rId28"/>
    <p:sldId id="297" r:id="rId29"/>
    <p:sldId id="260" r:id="rId30"/>
    <p:sldId id="261" r:id="rId31"/>
    <p:sldId id="26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81"/>
            <p14:sldId id="296"/>
            <p14:sldId id="283"/>
            <p14:sldId id="267"/>
            <p14:sldId id="292"/>
            <p14:sldId id="265"/>
          </p14:sldIdLst>
        </p14:section>
        <p14:section name="Input Set Widget" id="{223A732D-D7CC-4AC1-ADB3-452983C35818}">
          <p14:sldIdLst>
            <p14:sldId id="293"/>
            <p14:sldId id="289"/>
            <p14:sldId id="259"/>
            <p14:sldId id="272"/>
            <p14:sldId id="273"/>
            <p14:sldId id="274"/>
            <p14:sldId id="276"/>
          </p14:sldIdLst>
        </p14:section>
        <p14:section name="Reuasble Input Set" id="{CFE1EB24-A785-4580-A70D-5B5BE84436F2}">
          <p14:sldIdLst>
            <p14:sldId id="295"/>
            <p14:sldId id="294"/>
            <p14:sldId id="271"/>
            <p14:sldId id="278"/>
            <p14:sldId id="291"/>
            <p14:sldId id="286"/>
            <p14:sldId id="287"/>
            <p14:sldId id="288"/>
            <p14:sldId id="297"/>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8" autoAdjust="0"/>
    <p:restoredTop sz="73714" autoAdjust="0"/>
  </p:normalViewPr>
  <p:slideViewPr>
    <p:cSldViewPr showGuides="1">
      <p:cViewPr varScale="1">
        <p:scale>
          <a:sx n="54" d="100"/>
          <a:sy n="54" d="100"/>
        </p:scale>
        <p:origin x="1938" y="66"/>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48101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also</a:t>
            </a:r>
            <a:r>
              <a:rPr lang="en-US" baseline="0" dirty="0" smtClean="0"/>
              <a:t> possible to set an</a:t>
            </a:r>
            <a:r>
              <a:rPr lang="en-US" dirty="0" smtClean="0"/>
              <a:t> editable or visible property for an </a:t>
            </a:r>
            <a:r>
              <a:rPr lang="en-US" dirty="0" err="1" smtClean="0"/>
              <a:t>InputSet</a:t>
            </a:r>
            <a:r>
              <a:rPr lang="en-US" dirty="0" smtClean="0"/>
              <a:t> widget</a:t>
            </a:r>
            <a:r>
              <a:rPr lang="en-US" baseline="0" dirty="0" smtClean="0"/>
              <a:t>.</a:t>
            </a:r>
            <a:r>
              <a:rPr lang="en-US" dirty="0" smtClean="0"/>
              <a:t>  The input</a:t>
            </a:r>
            <a:r>
              <a:rPr lang="en-US" baseline="0" dirty="0" smtClean="0"/>
              <a:t> set property applies to all the contained widgets within the input set. In this manner, you can eliminate the need to configure the individual widget properties for a group of related widgets.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60787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48659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33757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846860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a:t>
            </a:r>
            <a:r>
              <a:rPr lang="en-US" baseline="0" dirty="0" smtClean="0"/>
              <a:t> an atomic widget as you would for a detail view panel.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It</a:t>
            </a:r>
            <a:r>
              <a:rPr lang="en-US" baseline="0" smtClean="0"/>
              <a:t> </a:t>
            </a:r>
            <a:r>
              <a:rPr lang="en-US" baseline="0" dirty="0" smtClean="0"/>
              <a:t>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88563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GlobalAddressInput</a:t>
            </a:r>
            <a:r>
              <a:rPr lang="en-US" baseline="0" dirty="0" err="1" smtClean="0"/>
              <a:t>Set</a:t>
            </a:r>
            <a:r>
              <a:rPr lang="en-US" baseline="0" dirty="0" smtClean="0"/>
              <a:t> is a globalization input set and is modal.  Modal widgets are discussed in greater detail later in this course.  It is not a requirement for a PCF to be modal in order for it to be reused.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sets often define a set of widgets that are reused in multiple detail view panels.  Reuse</a:t>
            </a:r>
            <a:r>
              <a:rPr lang="en-US" baseline="0" dirty="0" smtClean="0"/>
              <a:t> of widgets as an input set reduces and simplifies development, configuration, and administration.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32158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87510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8831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widgets are added to an input set in the same way that they are added to a detail view panel.   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PCF elements have definable properties in the Properties window.  To view properties of a PCF file, click its title link in the upper-left corner. To view properties of any element, click that element.  The Properties window contains multiple property tabs.  Click a tab to edit the associated properties.  Some properties are not editable. Other properties are required. Required properties have an asterisk and the property name appears against a yellow background. If you select a property, variable, or entry point, an "X" icon appears on the right-hand side of the cell for that property, variable, or entry point. You can click the "X" to restore the selected property, variable, or entry point to its default value. The Properties window validates each property expression and/or and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Most atomic widgets require IDs. However, some widgets, such as labels and dividers, do not require IDs.  The value property defines the data field. You specify a field using dot notation.</a:t>
            </a:r>
            <a:r>
              <a:rPr lang="en-US" baseline="0" dirty="0" smtClean="0"/>
              <a:t>  You can r</a:t>
            </a:r>
            <a:r>
              <a:rPr lang="en-US" dirty="0" smtClean="0"/>
              <a:t>eference a direct object field or related object field.  If the field is a "data" field, you can set the editable property of the widget to "true". Only data fields are editable.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references a detail view panel. In a similar manner, an InputSetRef widget references an input set. An input set can be added or referenced only inside a detail view panel input column.  The PCF Editor</a:t>
            </a:r>
            <a:r>
              <a:rPr lang="en-US" baseline="0" dirty="0" smtClean="0"/>
              <a:t> in </a:t>
            </a:r>
            <a:r>
              <a:rPr lang="en-US" dirty="0" smtClean="0"/>
              <a:t>Guidewire Studio automatically adds an input column to a detail view panel if you attempt to add an input set ref where there is not already an input column.</a:t>
            </a:r>
          </a:p>
          <a:p>
            <a:endParaRPr lang="en-US" dirty="0" smtClean="0"/>
          </a:p>
          <a:p>
            <a:r>
              <a:rPr lang="en-US" dirty="0" smtClean="0"/>
              <a:t>To reference an input set from a parent container:</a:t>
            </a:r>
          </a:p>
          <a:p>
            <a:pPr marL="171450" indent="-171450">
              <a:buFont typeface="Arial" pitchFamily="34" charset="0"/>
              <a:buChar char="•"/>
            </a:pPr>
            <a:r>
              <a:rPr lang="en-US" dirty="0" smtClean="0"/>
              <a:t>Add an InputSetRef widget at the appropriate place in the parent container.</a:t>
            </a:r>
          </a:p>
          <a:p>
            <a:pPr marL="171450" indent="-171450">
              <a:buFont typeface="Arial" pitchFamily="34" charset="0"/>
              <a:buChar char="•"/>
            </a:pPr>
            <a:r>
              <a:rPr lang="en-US" dirty="0" smtClean="0"/>
              <a:t>In the input set ref's def property, specify the input set name. After the name, inside parentheses, specify the required object(s) to pass to the input set.</a:t>
            </a:r>
          </a:p>
          <a:p>
            <a:pPr marL="171450" indent="-171450">
              <a:buFont typeface="Arial" pitchFamily="34" charset="0"/>
              <a:buChar char="•"/>
            </a:pPr>
            <a:endParaRPr lang="en-US" dirty="0" smtClean="0"/>
          </a:p>
          <a:p>
            <a:r>
              <a:rPr lang="en-US" dirty="0" smtClean="0"/>
              <a:t>In the</a:t>
            </a:r>
            <a:r>
              <a:rPr lang="en-US" baseline="0" dirty="0" smtClean="0"/>
              <a:t> slide example, </a:t>
            </a:r>
            <a:r>
              <a:rPr lang="en-US" baseline="0" dirty="0" err="1" smtClean="0"/>
              <a:t>ABContactDetailsPlaceDV</a:t>
            </a:r>
            <a:r>
              <a:rPr lang="en-US" baseline="0" dirty="0" smtClean="0"/>
              <a:t> defines an root object named anABContact.  </a:t>
            </a:r>
            <a:r>
              <a:rPr lang="en-US" baseline="0" dirty="0" err="1" smtClean="0"/>
              <a:t>ABContactDetailsPlaceDV</a:t>
            </a:r>
            <a:r>
              <a:rPr lang="en-US" baseline="0" dirty="0" smtClean="0"/>
              <a:t> contains a newly added Input Set Ref.  The Input Set Ref requires a value for the def property.  The def property references the Input Set named </a:t>
            </a:r>
            <a:r>
              <a:rPr lang="en-US" baseline="0" dirty="0" err="1" smtClean="0"/>
              <a:t>ContactInsightsInputSet</a:t>
            </a:r>
            <a:r>
              <a:rPr lang="en-US" baseline="0" dirty="0" smtClean="0"/>
              <a:t>.  The def property passes the anABContact root object as argument to </a:t>
            </a:r>
            <a:r>
              <a:rPr lang="en-US" baseline="0" dirty="0" err="1" smtClean="0"/>
              <a:t>ContactInsightsInputSet</a:t>
            </a:r>
            <a:r>
              <a:rPr lang="en-US" baseline="0" dirty="0" smtClean="0"/>
              <a:t>.</a:t>
            </a:r>
          </a:p>
          <a:p>
            <a:endParaRPr lang="en-US" baseline="0" dirty="0" smtClean="0"/>
          </a:p>
          <a:p>
            <a:r>
              <a:rPr lang="en-US" dirty="0" smtClean="0"/>
              <a:t>Similar to the Input Set itself, an Input Set Ref has editable and visible widget</a:t>
            </a:r>
            <a:r>
              <a:rPr lang="en-US" baseline="0" dirty="0" smtClean="0"/>
              <a:t> properties.  Setting these properties affect the referenced Input Set.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52101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238224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384082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Reuse of widgets across detail view panels and/or</a:t>
            </a:r>
            <a:r>
              <a:rPr lang="en-US" baseline="0" dirty="0" smtClean="0"/>
              <a:t> </a:t>
            </a:r>
            <a:r>
              <a:rPr lang="en-US" dirty="0" smtClean="0"/>
              <a:t>logic shared for</a:t>
            </a:r>
            <a:r>
              <a:rPr lang="en-US" baseline="0" dirty="0" smtClean="0"/>
              <a:t> a group of </a:t>
            </a:r>
            <a:r>
              <a:rPr lang="en-US" dirty="0" smtClean="0"/>
              <a:t>widgets such</a:t>
            </a:r>
            <a:r>
              <a:rPr lang="en-US" baseline="0" dirty="0" smtClean="0"/>
              <a:t> as editability and/or visibility.</a:t>
            </a:r>
          </a:p>
          <a:p>
            <a:r>
              <a:rPr lang="en-US" dirty="0" smtClean="0"/>
              <a:t>2a) Yes</a:t>
            </a:r>
          </a:p>
          <a:p>
            <a:r>
              <a:rPr lang="en-US" dirty="0" smtClean="0"/>
              <a:t>2b) Yes</a:t>
            </a:r>
          </a:p>
          <a:p>
            <a:r>
              <a:rPr lang="en-US" dirty="0" smtClean="0"/>
              <a:t>2c) No</a:t>
            </a:r>
          </a:p>
          <a:p>
            <a:r>
              <a:rPr lang="en-US" dirty="0" smtClean="0"/>
              <a:t>2d) Yes</a:t>
            </a:r>
          </a:p>
          <a:p>
            <a:r>
              <a:rPr lang="en-US" dirty="0" smtClean="0"/>
              <a:t>2e) Yes</a:t>
            </a:r>
          </a:p>
          <a:p>
            <a:r>
              <a:rPr lang="en-US" dirty="0" smtClean="0"/>
              <a:t>3) The </a:t>
            </a:r>
            <a:r>
              <a:rPr lang="en-US" dirty="0" err="1" smtClean="0"/>
              <a:t>InputSet</a:t>
            </a:r>
            <a:r>
              <a:rPr lang="en-US" dirty="0" smtClean="0"/>
              <a:t> widget groups</a:t>
            </a:r>
            <a:r>
              <a:rPr lang="en-US" baseline="0" dirty="0" smtClean="0"/>
              <a:t> widgets together and</a:t>
            </a:r>
            <a:r>
              <a:rPr lang="en-US" dirty="0" smtClean="0"/>
              <a:t> is</a:t>
            </a:r>
            <a:r>
              <a:rPr lang="en-US" baseline="0" dirty="0" smtClean="0"/>
              <a:t> placed within an input column within a detail view panel.  You use an  InputSetRef widget</a:t>
            </a:r>
            <a:r>
              <a:rPr lang="en-US" dirty="0" smtClean="0"/>
              <a:t> to reference an Input</a:t>
            </a:r>
            <a:r>
              <a:rPr lang="en-US" baseline="0" dirty="0" smtClean="0"/>
              <a:t> Set PCF file.  An Input Set PCF can be referenced by one or more InputSetRef widgets.  Input Set PCFs are </a:t>
            </a:r>
            <a:r>
              <a:rPr lang="en-US" dirty="0" smtClean="0"/>
              <a:t>reusable input sets.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816940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02433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4249038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An input set can contain child input sets. An input set can be added to </a:t>
            </a:r>
            <a:r>
              <a:rPr lang="en-US" baseline="0" dirty="0" smtClean="0"/>
              <a:t>an input column defined within a </a:t>
            </a:r>
            <a:r>
              <a:rPr lang="en-US" dirty="0" smtClean="0"/>
              <a:t>detail view panel. An input set can referenced within</a:t>
            </a:r>
            <a:r>
              <a:rPr lang="en-US" baseline="0" dirty="0" smtClean="0"/>
              <a:t> an input column defined within a </a:t>
            </a:r>
            <a:r>
              <a:rPr lang="en-US" dirty="0" smtClean="0"/>
              <a:t>detail view panel. To reference an input set,</a:t>
            </a:r>
            <a:r>
              <a:rPr lang="en-US" baseline="0" dirty="0" smtClean="0"/>
              <a:t> you use an InputSetRef widget.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In practice, Studio automatically adds an input column to a detail view panel if you attempt to add an input set where there is not already an input column.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Although</a:t>
            </a:r>
            <a:r>
              <a:rPr lang="en-US" baseline="0" dirty="0" smtClean="0"/>
              <a:t> not reflect in the diagram, a</a:t>
            </a:r>
            <a:r>
              <a:rPr lang="en-US" dirty="0" smtClean="0"/>
              <a:t>n input set can contain a List</a:t>
            </a:r>
            <a:r>
              <a:rPr lang="en-US" baseline="0" dirty="0" smtClean="0"/>
              <a:t> View Input that references a </a:t>
            </a:r>
            <a:r>
              <a:rPr lang="en-US" dirty="0" smtClean="0"/>
              <a:t>list view panel. In practice, there is not a frequent need to include a list view panel in an input set.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input set groups together a set of widgets.</a:t>
            </a:r>
            <a:r>
              <a:rPr lang="en-US" baseline="0" dirty="0" smtClean="0"/>
              <a:t>  There are two types of input sets: </a:t>
            </a:r>
            <a:r>
              <a:rPr lang="en-US" baseline="0" dirty="0" err="1" smtClean="0"/>
              <a:t>InputSet</a:t>
            </a:r>
            <a:r>
              <a:rPr lang="en-US" baseline="0" dirty="0" smtClean="0"/>
              <a:t> widget and Input Set PCF file.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a:t>
            </a:r>
            <a:r>
              <a:rPr lang="en-US" baseline="0" dirty="0" err="1" smtClean="0"/>
              <a:t>InputSet</a:t>
            </a:r>
            <a:r>
              <a:rPr lang="en-US" baseline="0" dirty="0" smtClean="0"/>
              <a:t> widget groups together input widgets and allow developers to apply shared logic to the grouped widgets.  An </a:t>
            </a:r>
            <a:r>
              <a:rPr lang="en-US" baseline="0" dirty="0" err="1" smtClean="0"/>
              <a:t>InputSet</a:t>
            </a:r>
            <a:r>
              <a:rPr lang="en-US" baseline="0" dirty="0" smtClean="0"/>
              <a:t> widget is an inline widget within an input column of a detail view panel.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Input Set PCF allows </a:t>
            </a:r>
            <a:r>
              <a:rPr lang="en-US" dirty="0" smtClean="0"/>
              <a:t>developers to create a group</a:t>
            </a:r>
            <a:r>
              <a:rPr lang="en-US" baseline="0" dirty="0" smtClean="0"/>
              <a:t> on input widgets within a file. An Input Set PCF can be re</a:t>
            </a:r>
            <a:r>
              <a:rPr lang="en-US" dirty="0" smtClean="0"/>
              <a:t>ferenced by one or more PCF</a:t>
            </a:r>
            <a:r>
              <a:rPr lang="en-US" baseline="0" dirty="0" smtClean="0"/>
              <a:t> files.  Input Set PCFs allow for reuse.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43320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detail view panels, input sets cannot contain columns.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7077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to define a variable for an </a:t>
            </a:r>
            <a:r>
              <a:rPr lang="en-US" baseline="0" dirty="0" err="1" smtClean="0"/>
              <a:t>InputSet</a:t>
            </a:r>
            <a:r>
              <a:rPr lang="en-US" baseline="0" dirty="0" smtClean="0"/>
              <a:t> widget.  In many cases, however, an </a:t>
            </a:r>
            <a:r>
              <a:rPr lang="en-US" baseline="0" dirty="0" err="1" smtClean="0"/>
              <a:t>InputSet</a:t>
            </a:r>
            <a:r>
              <a:rPr lang="en-US" baseline="0" dirty="0" smtClean="0"/>
              <a:t> widget inherits the root object associated with its parent Detail View Panel.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two use cases for input sets—reusability and shared logic—are not mutually exclusive. It is possible to have an input set that extends a single visible or editable condition across its contents and gets reused under multiple circumstances.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680812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2.xml"/><Relationship Id="rId5" Type="http://schemas.openxmlformats.org/officeDocument/2006/relationships/image" Target="../media/image21.emf"/><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22, 2014</a:t>
            </a:r>
            <a:endParaRPr lang="en-US" dirty="0"/>
          </a:p>
        </p:txBody>
      </p:sp>
      <p:sp>
        <p:nvSpPr>
          <p:cNvPr id="3" name="Title 2"/>
          <p:cNvSpPr>
            <a:spLocks noGrp="1"/>
          </p:cNvSpPr>
          <p:nvPr>
            <p:ph type="ctrTitle"/>
          </p:nvPr>
        </p:nvSpPr>
        <p:spPr/>
        <p:txBody>
          <a:bodyPr/>
          <a:lstStyle/>
          <a:p>
            <a:r>
              <a:rPr lang="en-US" dirty="0" smtClean="0"/>
              <a:t>Input Sets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Input set fundamentals</a:t>
            </a:r>
          </a:p>
          <a:p>
            <a:r>
              <a:rPr lang="en-US" dirty="0" smtClean="0">
                <a:solidFill>
                  <a:schemeClr val="bg1"/>
                </a:solidFill>
              </a:rPr>
              <a:t>Shared logic input set</a:t>
            </a:r>
          </a:p>
          <a:p>
            <a:r>
              <a:rPr lang="en-US" dirty="0" smtClean="0"/>
              <a:t>Reusable input set</a:t>
            </a:r>
            <a:endParaRPr lang="en-US" dirty="0"/>
          </a:p>
          <a:p>
            <a:endParaRPr lang="en-US" dirty="0"/>
          </a:p>
        </p:txBody>
      </p:sp>
    </p:spTree>
    <p:extLst>
      <p:ext uri="{BB962C8B-B14F-4D97-AF65-F5344CB8AC3E}">
        <p14:creationId xmlns:p14="http://schemas.microsoft.com/office/powerpoint/2010/main" val="23005089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set shared logic</a:t>
            </a:r>
            <a:endParaRPr lang="en-US" dirty="0"/>
          </a:p>
        </p:txBody>
      </p:sp>
      <p:sp>
        <p:nvSpPr>
          <p:cNvPr id="3" name="Content Placeholder 2"/>
          <p:cNvSpPr>
            <a:spLocks noGrp="1"/>
          </p:cNvSpPr>
          <p:nvPr>
            <p:ph sz="half" idx="1"/>
          </p:nvPr>
        </p:nvSpPr>
        <p:spPr/>
        <p:txBody>
          <a:bodyPr/>
          <a:lstStyle/>
          <a:p>
            <a:pPr>
              <a:buFont typeface="Arial" charset="0"/>
              <a:buChar char="•"/>
            </a:pPr>
            <a:r>
              <a:rPr lang="en-US" dirty="0" smtClean="0"/>
              <a:t>Group the visibility and/or editable property conditions for a set of widgets</a:t>
            </a:r>
            <a:endParaRPr lang="en-US" dirty="0"/>
          </a:p>
          <a:p>
            <a:r>
              <a:rPr lang="en-US" dirty="0" smtClean="0"/>
              <a:t>Widgets placed within input </a:t>
            </a:r>
            <a:r>
              <a:rPr lang="en-US" dirty="0"/>
              <a:t>set</a:t>
            </a:r>
          </a:p>
          <a:p>
            <a:r>
              <a:rPr lang="en-US" dirty="0"/>
              <a:t>Visibility </a:t>
            </a:r>
            <a:r>
              <a:rPr lang="en-US" dirty="0" smtClean="0"/>
              <a:t>and/or editability set </a:t>
            </a:r>
            <a:r>
              <a:rPr lang="en-US" dirty="0"/>
              <a:t>at input set </a:t>
            </a:r>
            <a:r>
              <a:rPr lang="en-US" dirty="0" smtClean="0"/>
              <a:t>level</a:t>
            </a:r>
          </a:p>
          <a:p>
            <a:r>
              <a:rPr lang="en-US" dirty="0" smtClean="0"/>
              <a:t>Example:</a:t>
            </a:r>
          </a:p>
          <a:p>
            <a:pPr lvl="1"/>
            <a:r>
              <a:rPr lang="en-US" dirty="0" smtClean="0"/>
              <a:t>If </a:t>
            </a:r>
            <a:r>
              <a:rPr lang="en-US" dirty="0"/>
              <a:t>the root object is of type </a:t>
            </a:r>
            <a:r>
              <a:rPr lang="en-US" dirty="0" err="1" smtClean="0"/>
              <a:t>ABCompanyVendor</a:t>
            </a:r>
            <a:r>
              <a:rPr lang="en-US" dirty="0" smtClean="0"/>
              <a:t>, </a:t>
            </a:r>
            <a:r>
              <a:rPr lang="en-US" dirty="0"/>
              <a:t>then </a:t>
            </a:r>
            <a:r>
              <a:rPr lang="en-US" dirty="0" err="1" smtClean="0"/>
              <a:t>FinancialPersonnelInputSet</a:t>
            </a:r>
            <a:r>
              <a:rPr lang="en-US" dirty="0" smtClean="0"/>
              <a:t> is visible</a:t>
            </a:r>
            <a:endParaRPr lang="en-US" dirty="0"/>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973" y="914400"/>
            <a:ext cx="4033334" cy="540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4837742" y="4771007"/>
            <a:ext cx="3964314" cy="1470542"/>
          </a:xfrm>
          <a:prstGeom prst="roundRect">
            <a:avLst>
              <a:gd name="adj" fmla="val 869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776843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Steps </a:t>
            </a:r>
            <a:r>
              <a:rPr lang="en-US" dirty="0" smtClean="0"/>
              <a:t>to create a shared logic </a:t>
            </a:r>
            <a:r>
              <a:rPr lang="en-US" dirty="0"/>
              <a:t>input set</a:t>
            </a:r>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Add an </a:t>
            </a:r>
            <a:r>
              <a:rPr lang="en-US" dirty="0" err="1" smtClean="0"/>
              <a:t>InputSet</a:t>
            </a:r>
            <a:r>
              <a:rPr lang="en-US" dirty="0" smtClean="0"/>
              <a:t> widget</a:t>
            </a:r>
            <a:endParaRPr lang="en-US" dirty="0"/>
          </a:p>
          <a:p>
            <a:pPr marL="457200" indent="-457200">
              <a:buFont typeface="+mj-lt"/>
              <a:buAutoNum type="arabicPeriod"/>
            </a:pPr>
            <a:r>
              <a:rPr lang="en-US" dirty="0"/>
              <a:t>Specify </a:t>
            </a:r>
            <a:r>
              <a:rPr lang="en-US" dirty="0" smtClean="0"/>
              <a:t>shared logic</a:t>
            </a:r>
          </a:p>
          <a:p>
            <a:pPr marL="457200" indent="-457200">
              <a:buFont typeface="+mj-lt"/>
              <a:buAutoNum type="arabicPeriod"/>
            </a:pPr>
            <a:r>
              <a:rPr lang="en-US" dirty="0" smtClean="0"/>
              <a:t>Add </a:t>
            </a:r>
            <a:r>
              <a:rPr lang="en-US" dirty="0"/>
              <a:t>atomic </a:t>
            </a:r>
            <a:r>
              <a:rPr lang="en-US" dirty="0" smtClean="0"/>
              <a:t>widgets</a:t>
            </a:r>
            <a:endParaRPr lang="en-US" dirty="0"/>
          </a:p>
          <a:p>
            <a:pPr marL="457200" indent="-457200">
              <a:buFont typeface="+mj-lt"/>
              <a:buAutoNum type="arabicPeriod"/>
            </a:pPr>
            <a:r>
              <a:rPr lang="en-US" dirty="0" smtClean="0"/>
              <a:t>Deploy PCF</a:t>
            </a:r>
            <a:endParaRPr lang="en-US" dirty="0"/>
          </a:p>
          <a:p>
            <a:endParaRPr lang="en-US" dirty="0"/>
          </a:p>
        </p:txBody>
      </p:sp>
    </p:spTree>
    <p:extLst>
      <p:ext uri="{BB962C8B-B14F-4D97-AF65-F5344CB8AC3E}">
        <p14:creationId xmlns:p14="http://schemas.microsoft.com/office/powerpoint/2010/main" val="16322666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Add an </a:t>
            </a:r>
            <a:r>
              <a:rPr lang="en-US" dirty="0" err="1" smtClean="0"/>
              <a:t>InputSet</a:t>
            </a:r>
            <a:r>
              <a:rPr lang="en-US" dirty="0" smtClean="0"/>
              <a:t> widget</a:t>
            </a:r>
            <a:endParaRPr lang="en-US" dirty="0"/>
          </a:p>
        </p:txBody>
      </p:sp>
      <p:sp>
        <p:nvSpPr>
          <p:cNvPr id="4" name="Content Placeholder 3"/>
          <p:cNvSpPr>
            <a:spLocks noGrp="1"/>
          </p:cNvSpPr>
          <p:nvPr>
            <p:ph sz="half" idx="2"/>
          </p:nvPr>
        </p:nvSpPr>
        <p:spPr>
          <a:xfrm>
            <a:off x="6553200" y="914400"/>
            <a:ext cx="2270760" cy="3657600"/>
          </a:xfrm>
        </p:spPr>
        <p:txBody>
          <a:bodyPr/>
          <a:lstStyle/>
          <a:p>
            <a:r>
              <a:rPr lang="en-US" dirty="0"/>
              <a:t>Light green line - current place where new widget will go</a:t>
            </a:r>
          </a:p>
          <a:p>
            <a:r>
              <a:rPr lang="en-US" dirty="0"/>
              <a:t>Dark green line - places where new widget can </a:t>
            </a:r>
            <a:r>
              <a:rPr lang="en-US" dirty="0" smtClean="0"/>
              <a:t>go</a:t>
            </a:r>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smtClean="0"/>
              <a:t>Add </a:t>
            </a:r>
            <a:r>
              <a:rPr lang="en-US" dirty="0"/>
              <a:t>an </a:t>
            </a:r>
            <a:r>
              <a:rPr lang="en-US" dirty="0" err="1" smtClean="0"/>
              <a:t>InputSet</a:t>
            </a:r>
            <a:r>
              <a:rPr lang="en-US" dirty="0" smtClean="0"/>
              <a:t> widget</a:t>
            </a:r>
          </a:p>
          <a:p>
            <a:pPr lvl="1"/>
            <a:r>
              <a:rPr lang="en-US" dirty="0" smtClean="0"/>
              <a:t>In an Input Column within a Detail View Panel</a:t>
            </a:r>
            <a:endParaRPr lang="en-US" dirty="0"/>
          </a:p>
          <a:p>
            <a:pPr lvl="1"/>
            <a:r>
              <a:rPr lang="en-US" dirty="0" smtClean="0"/>
              <a:t>Can reference parent container variables</a:t>
            </a:r>
            <a:endParaRPr lang="en-US" dirty="0"/>
          </a:p>
          <a:p>
            <a:endParaRPr lang="en-US" dirty="0"/>
          </a:p>
        </p:txBody>
      </p:sp>
      <p:pic>
        <p:nvPicPr>
          <p:cNvPr id="4100" name="pic DV" descr="C:\Users\sluersen\AppData\Local\Temp\SNAGHTML9c27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33334" cy="397619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Arc 4"/>
          <p:cNvSpPr/>
          <p:nvPr/>
        </p:nvSpPr>
        <p:spPr bwMode="auto">
          <a:xfrm rot="18094185">
            <a:off x="3141600" y="3025755"/>
            <a:ext cx="2352716" cy="462184"/>
          </a:xfrm>
          <a:prstGeom prst="arc">
            <a:avLst>
              <a:gd name="adj1" fmla="val 11371532"/>
              <a:gd name="adj2" fmla="val 2048611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Rounded Rectangle 5"/>
          <p:cNvSpPr/>
          <p:nvPr/>
        </p:nvSpPr>
        <p:spPr bwMode="auto">
          <a:xfrm>
            <a:off x="4411227" y="2339898"/>
            <a:ext cx="1784602"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313126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Specify </a:t>
            </a:r>
            <a:r>
              <a:rPr lang="en-US" dirty="0" smtClean="0"/>
              <a:t>shared logic</a:t>
            </a:r>
            <a:endParaRPr lang="en-US" dirty="0"/>
          </a:p>
        </p:txBody>
      </p:sp>
      <p:sp>
        <p:nvSpPr>
          <p:cNvPr id="3" name="Content Placeholder 2"/>
          <p:cNvSpPr>
            <a:spLocks noGrp="1"/>
          </p:cNvSpPr>
          <p:nvPr>
            <p:ph sz="half" idx="2"/>
          </p:nvPr>
        </p:nvSpPr>
        <p:spPr>
          <a:xfrm>
            <a:off x="6553200" y="914400"/>
            <a:ext cx="2270760" cy="3657600"/>
          </a:xfrm>
        </p:spPr>
        <p:txBody>
          <a:bodyPr/>
          <a:lstStyle/>
          <a:p>
            <a:r>
              <a:rPr lang="en-US" dirty="0" smtClean="0"/>
              <a:t>Input set is parent container for its child widgets </a:t>
            </a:r>
          </a:p>
          <a:p>
            <a:r>
              <a:rPr lang="en-US" dirty="0"/>
              <a:t>Editable and or </a:t>
            </a:r>
            <a:r>
              <a:rPr lang="en-US" dirty="0" smtClean="0"/>
              <a:t>Visible </a:t>
            </a:r>
            <a:r>
              <a:rPr lang="en-US" dirty="0"/>
              <a:t>properties affect all child widgets of the input set</a:t>
            </a:r>
          </a:p>
          <a:p>
            <a:endParaRPr lang="en-US" dirty="0" smtClean="0"/>
          </a:p>
        </p:txBody>
      </p:sp>
      <p:sp>
        <p:nvSpPr>
          <p:cNvPr id="4" name="Content Placeholder 3"/>
          <p:cNvSpPr>
            <a:spLocks noGrp="1"/>
          </p:cNvSpPr>
          <p:nvPr>
            <p:ph idx="10"/>
          </p:nvPr>
        </p:nvSpPr>
        <p:spPr>
          <a:xfrm>
            <a:off x="521208" y="5105400"/>
            <a:ext cx="8321040" cy="1295400"/>
          </a:xfrm>
        </p:spPr>
        <p:txBody>
          <a:bodyPr/>
          <a:lstStyle/>
          <a:p>
            <a:r>
              <a:rPr lang="en-US" dirty="0" smtClean="0"/>
              <a:t>Example:</a:t>
            </a:r>
          </a:p>
          <a:p>
            <a:pPr lvl="1"/>
            <a:r>
              <a:rPr lang="en-US" dirty="0" smtClean="0"/>
              <a:t>Visible is true when object is of the type </a:t>
            </a:r>
            <a:r>
              <a:rPr lang="en-US" dirty="0" err="1" smtClean="0"/>
              <a:t>ABCompanyVendor</a:t>
            </a:r>
            <a:endParaRPr lang="en-US" dirty="0" smtClean="0"/>
          </a:p>
          <a:p>
            <a:pPr lvl="1"/>
            <a:r>
              <a:rPr lang="en-US" b="1" dirty="0" err="1" smtClean="0">
                <a:latin typeface="Courier New" pitchFamily="49" charset="0"/>
                <a:cs typeface="Courier New" pitchFamily="49" charset="0"/>
              </a:rPr>
              <a:t>typeis</a:t>
            </a:r>
            <a:r>
              <a:rPr lang="en-US" b="1" dirty="0" smtClean="0">
                <a:latin typeface="Courier New" pitchFamily="49" charset="0"/>
                <a:cs typeface="Courier New" pitchFamily="49" charset="0"/>
              </a:rPr>
              <a:t> </a:t>
            </a:r>
            <a:r>
              <a:rPr lang="en-US" dirty="0" smtClean="0"/>
              <a:t>is a Gosu operator to compare object to a type</a:t>
            </a:r>
            <a:endParaRPr lang="en-US" dirty="0"/>
          </a:p>
        </p:txBody>
      </p:sp>
      <p:pic>
        <p:nvPicPr>
          <p:cNvPr id="5124" name="Picture 4" descr="C:\Users\sluersen\AppData\Local\Temp\SNAGHTMLb7bd1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813810" cy="400476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762000" y="4582767"/>
            <a:ext cx="5105400"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Content Placeholder 2"/>
          <p:cNvSpPr txBox="1">
            <a:spLocks/>
          </p:cNvSpPr>
          <p:nvPr/>
        </p:nvSpPr>
        <p:spPr>
          <a:xfrm>
            <a:off x="519110" y="5257799"/>
            <a:ext cx="8472490" cy="1142999"/>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endParaRPr lang="en-US" b="1" kern="0" dirty="0">
              <a:latin typeface="Courier New" pitchFamily="49" charset="0"/>
              <a:cs typeface="Courier New" pitchFamily="49" charset="0"/>
            </a:endParaRPr>
          </a:p>
        </p:txBody>
      </p:sp>
    </p:spTree>
    <p:extLst>
      <p:ext uri="{BB962C8B-B14F-4D97-AF65-F5344CB8AC3E}">
        <p14:creationId xmlns:p14="http://schemas.microsoft.com/office/powerpoint/2010/main" val="3135826993"/>
      </p:ext>
    </p:extLst>
  </p:cSld>
  <p:clrMapOvr>
    <a:overrideClrMapping bg1="dk2" tx1="lt1" bg2="dk1" tx2="lt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Add atomic </a:t>
            </a:r>
            <a:r>
              <a:rPr lang="en-US" dirty="0" smtClean="0"/>
              <a:t>widgets</a:t>
            </a:r>
            <a:endParaRPr lang="en-US" dirty="0"/>
          </a:p>
        </p:txBody>
      </p:sp>
      <p:sp>
        <p:nvSpPr>
          <p:cNvPr id="3" name="Content Placeholder 2"/>
          <p:cNvSpPr>
            <a:spLocks noGrp="1"/>
          </p:cNvSpPr>
          <p:nvPr>
            <p:ph idx="1"/>
          </p:nvPr>
        </p:nvSpPr>
        <p:spPr/>
        <p:txBody>
          <a:bodyPr/>
          <a:lstStyle/>
          <a:p>
            <a:r>
              <a:rPr lang="en-US" dirty="0"/>
              <a:t>Select the best input for the data type from the Toolbox</a:t>
            </a:r>
          </a:p>
          <a:p>
            <a:r>
              <a:rPr lang="en-US" dirty="0"/>
              <a:t>Specify required and optional properties</a:t>
            </a:r>
          </a:p>
          <a:p>
            <a:endParaRPr lang="en-US" dirty="0"/>
          </a:p>
        </p:txBody>
      </p:sp>
      <p:pic>
        <p:nvPicPr>
          <p:cNvPr id="6146" name="Picture 2" descr="C:\Users\sluersen\AppData\Local\Temp\SNAGHTMLd8d1d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14399"/>
            <a:ext cx="5800000" cy="34000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rc 5"/>
          <p:cNvSpPr/>
          <p:nvPr/>
        </p:nvSpPr>
        <p:spPr bwMode="auto">
          <a:xfrm rot="3074526">
            <a:off x="1987281" y="2323172"/>
            <a:ext cx="2905741" cy="1185072"/>
          </a:xfrm>
          <a:prstGeom prst="arc">
            <a:avLst>
              <a:gd name="adj1" fmla="val 11230161"/>
              <a:gd name="adj2" fmla="val 19768189"/>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337482" y="3069345"/>
            <a:ext cx="1857064"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147634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4: Deploy </a:t>
            </a:r>
            <a:r>
              <a:rPr lang="en-US" dirty="0" smtClean="0"/>
              <a:t>PCF</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622" y="380986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9009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Input set fundamentals</a:t>
            </a:r>
          </a:p>
          <a:p>
            <a:r>
              <a:rPr lang="en-US" dirty="0"/>
              <a:t>Shared logic input set</a:t>
            </a:r>
          </a:p>
          <a:p>
            <a:r>
              <a:rPr lang="en-US" dirty="0">
                <a:solidFill>
                  <a:schemeClr val="bg1"/>
                </a:solidFill>
              </a:rPr>
              <a:t>Reusable input set</a:t>
            </a:r>
          </a:p>
          <a:p>
            <a:endParaRPr lang="en-US" dirty="0"/>
          </a:p>
        </p:txBody>
      </p:sp>
    </p:spTree>
    <p:extLst>
      <p:ext uri="{BB962C8B-B14F-4D97-AF65-F5344CB8AC3E}">
        <p14:creationId xmlns:p14="http://schemas.microsoft.com/office/powerpoint/2010/main" val="13258083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Input set reusability</a:t>
            </a:r>
            <a:r>
              <a:rPr lang="en-US" dirty="0"/>
              <a:t/>
            </a:r>
            <a:br>
              <a:rPr lang="en-US" dirty="0"/>
            </a:br>
            <a:endParaRPr lang="en-US"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105400" y="1676400"/>
            <a:ext cx="3657600" cy="3285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048000" y="3152775"/>
            <a:ext cx="3086100" cy="3257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sp>
        <p:nvSpPr>
          <p:cNvPr id="12" name="box Red1"/>
          <p:cNvSpPr>
            <a:spLocks noChangeArrowheads="1"/>
          </p:cNvSpPr>
          <p:nvPr/>
        </p:nvSpPr>
        <p:spPr bwMode="auto">
          <a:xfrm rot="120000">
            <a:off x="3687865" y="4588493"/>
            <a:ext cx="2365834" cy="1372535"/>
          </a:xfrm>
          <a:prstGeom prst="roundRect">
            <a:avLst>
              <a:gd name="adj" fmla="val 5367"/>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box Red 2"/>
          <p:cNvSpPr>
            <a:spLocks noChangeArrowheads="1"/>
          </p:cNvSpPr>
          <p:nvPr/>
        </p:nvSpPr>
        <p:spPr bwMode="auto">
          <a:xfrm rot="120000">
            <a:off x="5815513" y="3491995"/>
            <a:ext cx="2794467" cy="1442065"/>
          </a:xfrm>
          <a:prstGeom prst="roundRect">
            <a:avLst>
              <a:gd name="adj" fmla="val 3679"/>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fov="4800000"/>
            <a:lightRig rig="threePt" dir="t"/>
          </a:scene3d>
          <a:sp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rec Green 2"/>
          <p:cNvSpPr>
            <a:spLocks noChangeArrowheads="1"/>
          </p:cNvSpPr>
          <p:nvPr/>
        </p:nvSpPr>
        <p:spPr bwMode="auto">
          <a:xfrm>
            <a:off x="5762625" y="1660158"/>
            <a:ext cx="2971800" cy="3445242"/>
          </a:xfrm>
          <a:prstGeom prst="rect">
            <a:avLst/>
          </a:prstGeom>
          <a:noFill/>
          <a:ln w="28575" algn="ctr">
            <a:solidFill>
              <a:schemeClr val="accent5"/>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sp>
        <p:nvSpPr>
          <p:cNvPr id="21" name="rec Green 1"/>
          <p:cNvSpPr>
            <a:spLocks noChangeArrowheads="1"/>
          </p:cNvSpPr>
          <p:nvPr/>
        </p:nvSpPr>
        <p:spPr bwMode="auto">
          <a:xfrm>
            <a:off x="3657600" y="3171891"/>
            <a:ext cx="2461758" cy="3295518"/>
          </a:xfrm>
          <a:prstGeom prst="rect">
            <a:avLst/>
          </a:prstGeom>
          <a:noFill/>
          <a:ln w="28575" algn="ctr">
            <a:solidFill>
              <a:srgbClr val="008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38225"/>
            <a:ext cx="31337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t Name"/>
          <p:cNvSpPr/>
          <p:nvPr/>
        </p:nvSpPr>
        <p:spPr bwMode="auto">
          <a:xfrm>
            <a:off x="533400" y="1038224"/>
            <a:ext cx="3133725" cy="2238375"/>
          </a:xfrm>
          <a:prstGeom prst="roundRect">
            <a:avLst>
              <a:gd name="adj" fmla="val 1791"/>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t Name"/>
          <p:cNvSpPr/>
          <p:nvPr/>
        </p:nvSpPr>
        <p:spPr bwMode="auto">
          <a:xfrm>
            <a:off x="685800" y="3229069"/>
            <a:ext cx="2590800" cy="809531"/>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GlobalAddressInputSet</a:t>
            </a:r>
            <a:r>
              <a:rPr lang="en-US" dirty="0" smtClean="0">
                <a:solidFill>
                  <a:schemeClr val="bg1"/>
                </a:solidFill>
              </a:rPr>
              <a:t/>
            </a:r>
            <a:br>
              <a:rPr lang="en-US" dirty="0" smtClean="0">
                <a:solidFill>
                  <a:schemeClr val="bg1"/>
                </a:solidFill>
              </a:rPr>
            </a:br>
            <a:r>
              <a:rPr lang="en-US" dirty="0" smtClean="0">
                <a:solidFill>
                  <a:schemeClr val="bg1"/>
                </a:solidFill>
              </a:rPr>
              <a:t>.default</a:t>
            </a:r>
            <a:endParaRPr lang="en-US" dirty="0">
              <a:solidFill>
                <a:schemeClr val="bg1"/>
              </a:solidFill>
            </a:endParaRPr>
          </a:p>
        </p:txBody>
      </p:sp>
      <p:sp>
        <p:nvSpPr>
          <p:cNvPr id="24" name="rect Name"/>
          <p:cNvSpPr/>
          <p:nvPr/>
        </p:nvSpPr>
        <p:spPr bwMode="auto">
          <a:xfrm>
            <a:off x="5723603" y="1143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ABContactAddressesLDV</a:t>
            </a:r>
            <a:endParaRPr lang="en-US" dirty="0">
              <a:solidFill>
                <a:srgbClr val="008000"/>
              </a:solidFill>
            </a:endParaRPr>
          </a:p>
        </p:txBody>
      </p:sp>
      <p:sp>
        <p:nvSpPr>
          <p:cNvPr id="25" name="rect Name"/>
          <p:cNvSpPr/>
          <p:nvPr/>
        </p:nvSpPr>
        <p:spPr bwMode="auto">
          <a:xfrm>
            <a:off x="844994" y="6096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ABContactSummaryDV</a:t>
            </a:r>
            <a:endParaRPr lang="en-US" dirty="0">
              <a:solidFill>
                <a:srgbClr val="008000"/>
              </a:solidFill>
            </a:endParaRPr>
          </a:p>
        </p:txBody>
      </p:sp>
      <p:sp>
        <p:nvSpPr>
          <p:cNvPr id="18" name="Arc Summary"/>
          <p:cNvSpPr/>
          <p:nvPr/>
        </p:nvSpPr>
        <p:spPr bwMode="auto">
          <a:xfrm rot="21332909">
            <a:off x="1765902" y="2952750"/>
            <a:ext cx="3802443" cy="3657600"/>
          </a:xfrm>
          <a:prstGeom prst="arc">
            <a:avLst>
              <a:gd name="adj1" fmla="val 16256541"/>
              <a:gd name="adj2" fmla="val 0"/>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Arc Address"/>
          <p:cNvSpPr/>
          <p:nvPr/>
        </p:nvSpPr>
        <p:spPr bwMode="auto">
          <a:xfrm>
            <a:off x="-990600" y="2225040"/>
            <a:ext cx="9067800" cy="2651760"/>
          </a:xfrm>
          <a:prstGeom prst="arc">
            <a:avLst>
              <a:gd name="adj1" fmla="val 16094312"/>
              <a:gd name="adj2" fmla="val 21583847"/>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5428916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Steps </a:t>
            </a:r>
            <a:r>
              <a:rPr lang="en-US" dirty="0" smtClean="0"/>
              <a:t>to create a reusable </a:t>
            </a:r>
            <a:r>
              <a:rPr lang="en-US" dirty="0"/>
              <a:t>input set</a:t>
            </a:r>
          </a:p>
        </p:txBody>
      </p:sp>
      <p:sp>
        <p:nvSpPr>
          <p:cNvPr id="4" name="Content Placeholder 3"/>
          <p:cNvSpPr>
            <a:spLocks noGrp="1"/>
          </p:cNvSpPr>
          <p:nvPr>
            <p:ph idx="1"/>
          </p:nvPr>
        </p:nvSpPr>
        <p:spPr/>
        <p:txBody>
          <a:bodyPr/>
          <a:lstStyle/>
          <a:p>
            <a:pPr marL="457200" indent="-457200">
              <a:buFont typeface="+mj-lt"/>
              <a:buAutoNum type="arabicPeriod"/>
            </a:pPr>
            <a:r>
              <a:rPr lang="en-US" dirty="0"/>
              <a:t>Create </a:t>
            </a:r>
            <a:r>
              <a:rPr lang="en-US" dirty="0" smtClean="0"/>
              <a:t>an input set PCF</a:t>
            </a:r>
          </a:p>
          <a:p>
            <a:pPr marL="457200" indent="-457200">
              <a:buFont typeface="+mj-lt"/>
              <a:buAutoNum type="arabicPeriod"/>
            </a:pPr>
            <a:r>
              <a:rPr lang="en-US" dirty="0" smtClean="0"/>
              <a:t>Specify required </a:t>
            </a:r>
            <a:r>
              <a:rPr lang="en-US" dirty="0"/>
              <a:t>variable(s</a:t>
            </a:r>
            <a:r>
              <a:rPr lang="en-US" dirty="0" smtClean="0"/>
              <a:t>)</a:t>
            </a:r>
          </a:p>
          <a:p>
            <a:pPr marL="457200" indent="-457200">
              <a:buFont typeface="+mj-lt"/>
              <a:buAutoNum type="arabicPeriod"/>
            </a:pPr>
            <a:r>
              <a:rPr lang="en-US" dirty="0" smtClean="0"/>
              <a:t>Add </a:t>
            </a:r>
            <a:r>
              <a:rPr lang="en-US" dirty="0"/>
              <a:t>atomic </a:t>
            </a:r>
            <a:r>
              <a:rPr lang="en-US" dirty="0" smtClean="0"/>
              <a:t>widgets</a:t>
            </a:r>
            <a:endParaRPr lang="en-US" dirty="0"/>
          </a:p>
          <a:p>
            <a:pPr marL="457200" indent="-457200">
              <a:buFont typeface="+mj-lt"/>
              <a:buAutoNum type="arabicPeriod"/>
            </a:pPr>
            <a:r>
              <a:rPr lang="en-US" dirty="0"/>
              <a:t>Reference </a:t>
            </a:r>
            <a:r>
              <a:rPr lang="en-US" dirty="0" smtClean="0"/>
              <a:t>the input </a:t>
            </a:r>
            <a:r>
              <a:rPr lang="en-US" dirty="0"/>
              <a:t>set from </a:t>
            </a:r>
            <a:r>
              <a:rPr lang="en-US" dirty="0" smtClean="0"/>
              <a:t>parent</a:t>
            </a:r>
          </a:p>
          <a:p>
            <a:pPr marL="457200" indent="-457200">
              <a:buFont typeface="+mj-lt"/>
              <a:buAutoNum type="arabicPeriod"/>
            </a:pPr>
            <a:r>
              <a:rPr lang="en-US" dirty="0" smtClean="0"/>
              <a:t>Deploy PCFs</a:t>
            </a:r>
            <a:endParaRPr lang="en-US" dirty="0"/>
          </a:p>
        </p:txBody>
      </p:sp>
    </p:spTree>
    <p:extLst>
      <p:ext uri="{BB962C8B-B14F-4D97-AF65-F5344CB8AC3E}">
        <p14:creationId xmlns:p14="http://schemas.microsoft.com/office/powerpoint/2010/main" val="36393048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the parent containers for an Input Set</a:t>
            </a:r>
          </a:p>
          <a:p>
            <a:pPr lvl="1"/>
            <a:r>
              <a:rPr lang="en-US" dirty="0"/>
              <a:t>Describe Input Set reuse and shared logic</a:t>
            </a:r>
          </a:p>
          <a:p>
            <a:pPr lvl="1"/>
            <a:r>
              <a:rPr lang="en-US" dirty="0"/>
              <a:t>Create a shared logic input set</a:t>
            </a:r>
          </a:p>
          <a:p>
            <a:pPr lvl="1"/>
            <a:r>
              <a:rPr lang="en-US" dirty="0"/>
              <a:t>Create a reusable input set</a:t>
            </a:r>
          </a:p>
          <a:p>
            <a:pPr lvl="1"/>
            <a:r>
              <a:rPr lang="en-US" dirty="0"/>
              <a:t>Differentiate between an Input Set and Input Set Ref element</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63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an input set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a:t>
            </a:r>
            <a:r>
              <a:rPr lang="en-US" b="1" dirty="0"/>
              <a:t> </a:t>
            </a:r>
          </a:p>
          <a:p>
            <a:r>
              <a:rPr lang="en-US" dirty="0" smtClean="0"/>
              <a:t>Context menu </a:t>
            </a:r>
            <a:r>
              <a:rPr lang="en-US" dirty="0" smtClean="0">
                <a:sym typeface="Wingdings" pitchFamily="2" charset="2"/>
              </a:rPr>
              <a:t>  New  PCF File</a:t>
            </a:r>
          </a:p>
          <a:p>
            <a:r>
              <a:rPr lang="en-US" dirty="0" smtClean="0">
                <a:sym typeface="Wingdings" pitchFamily="2" charset="2"/>
              </a:rPr>
              <a:t>Enter File Name and select Input Set as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058865"/>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sluersen\AppData\Local\Temp\SNAGHTML1b559a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5695" y="2523067"/>
            <a:ext cx="2724150" cy="24193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a:t>
            </a:r>
            <a:r>
              <a:rPr lang="en-US" dirty="0" err="1" smtClean="0">
                <a:solidFill>
                  <a:schemeClr val="accent1"/>
                </a:solidFill>
              </a:rPr>
              <a:t>InputSet</a:t>
            </a:r>
            <a:r>
              <a:rPr lang="en-US" dirty="0" smtClean="0">
                <a:solidFill>
                  <a:schemeClr val="accent1"/>
                </a:solidFill>
              </a:rPr>
              <a:t>" appended to file name</a:t>
            </a:r>
            <a:endParaRPr lang="en-US" dirty="0">
              <a:solidFill>
                <a:schemeClr val="accent1"/>
              </a:solidFill>
            </a:endParaRPr>
          </a:p>
        </p:txBody>
      </p:sp>
    </p:spTree>
    <p:extLst>
      <p:ext uri="{BB962C8B-B14F-4D97-AF65-F5344CB8AC3E}">
        <p14:creationId xmlns:p14="http://schemas.microsoft.com/office/powerpoint/2010/main" val="6593462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sluersen\AppData\Local\Temp\SNAGHTML4faf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2" y="914399"/>
            <a:ext cx="4045550" cy="5455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descr="C:\Users\sluersen\AppData\Local\Temp\SNAGHTML3c5532.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043092" cy="545224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Typically, at least one variable</a:t>
            </a:r>
          </a:p>
          <a:p>
            <a:pPr lvl="1"/>
            <a:r>
              <a:rPr lang="en-US" dirty="0" smtClean="0"/>
              <a:t>Not required</a:t>
            </a:r>
          </a:p>
          <a:p>
            <a:pPr lvl="1"/>
            <a:endParaRPr lang="en-US" dirty="0"/>
          </a:p>
        </p:txBody>
      </p:sp>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82768" y="5395452"/>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2847110" y="1357859"/>
            <a:ext cx="80162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33400" y="5486400"/>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3520192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24e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74" y="914400"/>
            <a:ext cx="5880953" cy="425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3: Add atomic </a:t>
            </a:r>
            <a:r>
              <a:rPr lang="en-US" dirty="0" smtClean="0"/>
              <a:t>widgets</a:t>
            </a:r>
            <a:endParaRPr lang="en-US" dirty="0"/>
          </a:p>
        </p:txBody>
      </p:sp>
      <p:sp>
        <p:nvSpPr>
          <p:cNvPr id="4" name="Content Placeholder 3"/>
          <p:cNvSpPr>
            <a:spLocks noGrp="1"/>
          </p:cNvSpPr>
          <p:nvPr>
            <p:ph sz="half" idx="2"/>
          </p:nvPr>
        </p:nvSpPr>
        <p:spPr>
          <a:xfrm>
            <a:off x="6705600" y="914400"/>
            <a:ext cx="2118360" cy="4250000"/>
          </a:xfrm>
        </p:spPr>
        <p:txBody>
          <a:bodyPr/>
          <a:lstStyle/>
          <a:p>
            <a:r>
              <a:rPr lang="en-US" dirty="0" smtClean="0"/>
              <a:t>Select the best input for the field data type from the Toolbox</a:t>
            </a:r>
          </a:p>
          <a:p>
            <a:r>
              <a:rPr lang="en-US" dirty="0"/>
              <a:t>Specify required and optional properties</a:t>
            </a:r>
          </a:p>
          <a:p>
            <a:endParaRPr lang="en-US" dirty="0"/>
          </a:p>
        </p:txBody>
      </p:sp>
      <p:sp>
        <p:nvSpPr>
          <p:cNvPr id="5" name="Content Placeholder 4"/>
          <p:cNvSpPr>
            <a:spLocks noGrp="1"/>
          </p:cNvSpPr>
          <p:nvPr>
            <p:ph idx="10"/>
          </p:nvPr>
        </p:nvSpPr>
        <p:spPr>
          <a:xfrm>
            <a:off x="521208" y="5334000"/>
            <a:ext cx="8321040" cy="1066800"/>
          </a:xfrm>
        </p:spPr>
        <p:txBody>
          <a:bodyPr/>
          <a:lstStyle/>
          <a:p>
            <a:r>
              <a:rPr lang="en-US" dirty="0" smtClean="0"/>
              <a:t>If required</a:t>
            </a:r>
            <a:r>
              <a:rPr lang="en-US" dirty="0"/>
              <a:t>, bind the widget </a:t>
            </a:r>
            <a:r>
              <a:rPr lang="en-US" dirty="0" smtClean="0"/>
              <a:t>data</a:t>
            </a:r>
          </a:p>
          <a:p>
            <a:pPr lvl="1"/>
            <a:r>
              <a:rPr lang="en-US" dirty="0" smtClean="0"/>
              <a:t>Root object field, subtype object field, related object field</a:t>
            </a:r>
            <a:endParaRPr lang="en-US" dirty="0"/>
          </a:p>
          <a:p>
            <a:endParaRPr lang="en-US" dirty="0"/>
          </a:p>
        </p:txBody>
      </p:sp>
      <p:sp>
        <p:nvSpPr>
          <p:cNvPr id="6" name="Arc 5"/>
          <p:cNvSpPr/>
          <p:nvPr/>
        </p:nvSpPr>
        <p:spPr bwMode="auto">
          <a:xfrm rot="3454653">
            <a:off x="2379668" y="3256130"/>
            <a:ext cx="2927568" cy="487565"/>
          </a:xfrm>
          <a:prstGeom prst="arc">
            <a:avLst>
              <a:gd name="adj1" fmla="val 11022281"/>
              <a:gd name="adj2" fmla="val 2048611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3905867"/>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473325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Reference the input set from parent</a:t>
            </a:r>
            <a:endParaRPr lang="en-US" dirty="0"/>
          </a:p>
        </p:txBody>
      </p:sp>
      <p:sp>
        <p:nvSpPr>
          <p:cNvPr id="3" name="Content Placeholder 2"/>
          <p:cNvSpPr>
            <a:spLocks noGrp="1"/>
          </p:cNvSpPr>
          <p:nvPr>
            <p:ph idx="1"/>
          </p:nvPr>
        </p:nvSpPr>
        <p:spPr>
          <a:xfrm>
            <a:off x="519113" y="4876800"/>
            <a:ext cx="8318500" cy="1523999"/>
          </a:xfrm>
        </p:spPr>
        <p:txBody>
          <a:bodyPr/>
          <a:lstStyle/>
          <a:p>
            <a:r>
              <a:rPr lang="en-US" dirty="0" smtClean="0"/>
              <a:t>Add an InputSetRef widget to the parent container</a:t>
            </a:r>
          </a:p>
          <a:p>
            <a:r>
              <a:rPr lang="en-US" dirty="0" smtClean="0"/>
              <a:t>Define the def property</a:t>
            </a:r>
          </a:p>
          <a:p>
            <a:pPr lvl="1"/>
            <a:r>
              <a:rPr lang="en-US" dirty="0" smtClean="0"/>
              <a:t>Specify the input set</a:t>
            </a:r>
          </a:p>
          <a:p>
            <a:pPr lvl="1"/>
            <a:r>
              <a:rPr lang="en-US" dirty="0" smtClean="0"/>
              <a:t>Pass the required object type as an argument</a:t>
            </a:r>
          </a:p>
          <a:p>
            <a:endParaRPr lang="en-US" dirty="0"/>
          </a:p>
        </p:txBody>
      </p:sp>
      <p:pic>
        <p:nvPicPr>
          <p:cNvPr id="4098" name="Picture 2" descr="C:\Users\sluersen\AppData\Local\Temp\SNAGHTML1ddc6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3414"/>
            <a:ext cx="5178571" cy="370238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741" y="913414"/>
            <a:ext cx="2696659" cy="370238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5410201" y="4001429"/>
            <a:ext cx="1004298" cy="4572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683548" y="2312964"/>
            <a:ext cx="1867464" cy="5008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ight Brace 8"/>
          <p:cNvSpPr/>
          <p:nvPr/>
        </p:nvSpPr>
        <p:spPr bwMode="auto">
          <a:xfrm rot="16200000">
            <a:off x="2739130" y="3031662"/>
            <a:ext cx="433060" cy="1828803"/>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6" name="Right Brace 15"/>
          <p:cNvSpPr/>
          <p:nvPr/>
        </p:nvSpPr>
        <p:spPr bwMode="auto">
          <a:xfrm rot="16200000">
            <a:off x="4185663" y="3455361"/>
            <a:ext cx="424526" cy="981404"/>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TextBox 9"/>
          <p:cNvSpPr txBox="1"/>
          <p:nvPr/>
        </p:nvSpPr>
        <p:spPr>
          <a:xfrm>
            <a:off x="2424560" y="3374809"/>
            <a:ext cx="1050660" cy="354724"/>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Input Set</a:t>
            </a:r>
          </a:p>
        </p:txBody>
      </p:sp>
      <p:sp>
        <p:nvSpPr>
          <p:cNvPr id="18" name="TextBox 17"/>
          <p:cNvSpPr txBox="1"/>
          <p:nvPr/>
        </p:nvSpPr>
        <p:spPr>
          <a:xfrm>
            <a:off x="3695075" y="3379076"/>
            <a:ext cx="1382110" cy="354724"/>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root object</a:t>
            </a:r>
          </a:p>
        </p:txBody>
      </p:sp>
    </p:spTree>
    <p:extLst>
      <p:ext uri="{BB962C8B-B14F-4D97-AF65-F5344CB8AC3E}">
        <p14:creationId xmlns:p14="http://schemas.microsoft.com/office/powerpoint/2010/main" val="37049174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5: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9" name="Rectangle 18"/>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692" y="3809998"/>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sp>
        <p:nvSpPr>
          <p:cNvPr id="17" name="Rectangle 16"/>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497" y="3819389"/>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622" y="380986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6781800" y="5267191"/>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spTree>
    <p:extLst>
      <p:ext uri="{BB962C8B-B14F-4D97-AF65-F5344CB8AC3E}">
        <p14:creationId xmlns:p14="http://schemas.microsoft.com/office/powerpoint/2010/main" val="11684251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Page Update </a:t>
            </a:r>
            <a:endParaRPr lang="en-US" dirty="0"/>
          </a:p>
        </p:txBody>
      </p:sp>
      <p:sp>
        <p:nvSpPr>
          <p:cNvPr id="11" name="Content Placeholder 10"/>
          <p:cNvSpPr>
            <a:spLocks noGrp="1"/>
          </p:cNvSpPr>
          <p:nvPr>
            <p:ph idx="1"/>
          </p:nvPr>
        </p:nvSpPr>
        <p:spPr/>
        <p:txBody>
          <a:bodyPr/>
          <a:lstStyle/>
          <a:p>
            <a:r>
              <a:rPr lang="en-US" dirty="0" smtClean="0"/>
              <a:t>Use case - A set of widgets needs to be shown/hidden dynamically based on a condition</a:t>
            </a:r>
          </a:p>
          <a:p>
            <a:pPr lvl="1"/>
            <a:r>
              <a:rPr lang="en-US" dirty="0" smtClean="0"/>
              <a:t>For example, the Date Input Cell widget becomes visible when the user selects Yes</a:t>
            </a:r>
          </a:p>
          <a:p>
            <a:pPr marL="285750" lvl="1" indent="-285750">
              <a:spcBef>
                <a:spcPct val="40000"/>
              </a:spcBef>
              <a:buFont typeface="Arial" pitchFamily="34" charset="0"/>
              <a:buChar char="•"/>
            </a:pPr>
            <a:r>
              <a:rPr lang="en-US" sz="2400" dirty="0"/>
              <a:t>No need to update the whole HTML page</a:t>
            </a:r>
          </a:p>
          <a:p>
            <a:pPr lvl="1"/>
            <a:r>
              <a:rPr lang="en-US" dirty="0" smtClean="0"/>
              <a:t>Putting the widgets in an </a:t>
            </a:r>
            <a:r>
              <a:rPr lang="en-US" dirty="0" err="1" smtClean="0"/>
              <a:t>inputset</a:t>
            </a:r>
            <a:r>
              <a:rPr lang="en-US" dirty="0" smtClean="0"/>
              <a:t> and updating only that input set’s HTML code improves the performance significantly</a:t>
            </a:r>
          </a:p>
          <a:p>
            <a:pPr marL="400050" lvl="1" indent="0">
              <a:buNone/>
            </a:pPr>
            <a:endParaRPr lang="en-US" dirty="0"/>
          </a:p>
          <a:p>
            <a:pPr marL="400050" lvl="1" indent="0">
              <a:buNone/>
            </a:pPr>
            <a:endParaRPr lang="en-US" dirty="0" smtClean="0"/>
          </a:p>
        </p:txBody>
      </p:sp>
      <p:pic>
        <p:nvPicPr>
          <p:cNvPr id="12" name="Picture 11"/>
          <p:cNvPicPr>
            <a:picLocks noChangeAspect="1"/>
          </p:cNvPicPr>
          <p:nvPr/>
        </p:nvPicPr>
        <p:blipFill>
          <a:blip r:embed="rId3"/>
          <a:stretch>
            <a:fillRect/>
          </a:stretch>
        </p:blipFill>
        <p:spPr>
          <a:xfrm>
            <a:off x="762000" y="3641384"/>
            <a:ext cx="7631475" cy="2911816"/>
          </a:xfrm>
          <a:prstGeom prst="rect">
            <a:avLst/>
          </a:prstGeom>
        </p:spPr>
      </p:pic>
    </p:spTree>
    <p:extLst>
      <p:ext uri="{BB962C8B-B14F-4D97-AF65-F5344CB8AC3E}">
        <p14:creationId xmlns:p14="http://schemas.microsoft.com/office/powerpoint/2010/main" val="24535814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the parent containers for an Input Set</a:t>
            </a:r>
          </a:p>
          <a:p>
            <a:pPr lvl="1"/>
            <a:r>
              <a:rPr lang="en-US" dirty="0" smtClean="0"/>
              <a:t>Describe </a:t>
            </a:r>
            <a:r>
              <a:rPr lang="en-US" dirty="0"/>
              <a:t>I</a:t>
            </a:r>
            <a:r>
              <a:rPr lang="en-US" dirty="0" smtClean="0"/>
              <a:t>nput </a:t>
            </a:r>
            <a:r>
              <a:rPr lang="en-US" dirty="0"/>
              <a:t>S</a:t>
            </a:r>
            <a:r>
              <a:rPr lang="en-US" dirty="0" smtClean="0"/>
              <a:t>et reuse and shared logic</a:t>
            </a:r>
          </a:p>
          <a:p>
            <a:pPr lvl="1"/>
            <a:r>
              <a:rPr lang="en-US" dirty="0" smtClean="0"/>
              <a:t>Create a shared logic input set</a:t>
            </a:r>
          </a:p>
          <a:p>
            <a:pPr lvl="1"/>
            <a:r>
              <a:rPr lang="en-US" dirty="0" smtClean="0"/>
              <a:t>Create a reusable input set</a:t>
            </a:r>
          </a:p>
          <a:p>
            <a:pPr lvl="1"/>
            <a:r>
              <a:rPr lang="en-US" dirty="0" smtClean="0"/>
              <a:t>Differentiate between an Input </a:t>
            </a:r>
            <a:r>
              <a:rPr lang="en-US" dirty="0"/>
              <a:t>S</a:t>
            </a:r>
            <a:r>
              <a:rPr lang="en-US" dirty="0" smtClean="0"/>
              <a:t>et and Input Set Ref element</a:t>
            </a:r>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two primary use cases for input sets?</a:t>
            </a:r>
          </a:p>
          <a:p>
            <a:r>
              <a:rPr lang="en-US" dirty="0"/>
              <a:t>Which of the following can be included in input sets:</a:t>
            </a:r>
          </a:p>
          <a:p>
            <a:pPr marL="857250" lvl="1" indent="-457200">
              <a:buFont typeface="+mj-lt"/>
              <a:buAutoNum type="alphaLcParenR"/>
            </a:pPr>
            <a:r>
              <a:rPr lang="en-US" dirty="0"/>
              <a:t>Embedded list views</a:t>
            </a:r>
          </a:p>
          <a:p>
            <a:pPr marL="857250" lvl="1" indent="-457200">
              <a:buFont typeface="+mj-lt"/>
              <a:buAutoNum type="alphaLcParenR"/>
            </a:pPr>
            <a:r>
              <a:rPr lang="en-US" dirty="0"/>
              <a:t>Inputs</a:t>
            </a:r>
          </a:p>
          <a:p>
            <a:pPr marL="857250" lvl="1" indent="-457200">
              <a:buFont typeface="+mj-lt"/>
              <a:buAutoNum type="alphaLcParenR"/>
            </a:pPr>
            <a:r>
              <a:rPr lang="en-US" dirty="0"/>
              <a:t>Input columns</a:t>
            </a:r>
          </a:p>
          <a:p>
            <a:pPr marL="857250" lvl="1" indent="-457200">
              <a:buFont typeface="+mj-lt"/>
              <a:buAutoNum type="alphaLcParenR"/>
            </a:pPr>
            <a:r>
              <a:rPr lang="en-US" dirty="0"/>
              <a:t>Input dividers</a:t>
            </a:r>
          </a:p>
          <a:p>
            <a:pPr marL="857250" lvl="1" indent="-457200">
              <a:buFont typeface="+mj-lt"/>
              <a:buAutoNum type="alphaLcParenR"/>
            </a:pPr>
            <a:r>
              <a:rPr lang="en-US" dirty="0"/>
              <a:t>Labels</a:t>
            </a:r>
          </a:p>
          <a:p>
            <a:r>
              <a:rPr lang="en-US" dirty="0"/>
              <a:t>What is the difference between the "input set" widget and the "input set ref" widget?</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Input set fundamentals</a:t>
            </a:r>
          </a:p>
          <a:p>
            <a:r>
              <a:rPr lang="en-US" dirty="0"/>
              <a:t>Shared logic input set</a:t>
            </a:r>
          </a:p>
          <a:p>
            <a:r>
              <a:rPr lang="en-US" dirty="0"/>
              <a:t>Reusable input set</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5282218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bwMode="auto">
          <a:xfrm>
            <a:off x="1117544" y="4648200"/>
            <a:ext cx="0" cy="137160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Container hierarchy</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smtClean="0"/>
              <a:t>An InputSetRef widget </a:t>
            </a:r>
            <a:r>
              <a:rPr lang="en-US" dirty="0"/>
              <a:t>can </a:t>
            </a:r>
            <a:r>
              <a:rPr lang="en-US" dirty="0" smtClean="0"/>
              <a:t>reference an Input Set</a:t>
            </a:r>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038600"/>
            <a:ext cx="1447800" cy="671224"/>
          </a:xfrm>
          <a:prstGeom prst="roundRect">
            <a:avLst>
              <a:gd name="adj" fmla="val 8013"/>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View</a:t>
            </a:r>
            <a:br>
              <a:rPr lang="en-US" sz="2000" b="1" dirty="0">
                <a:solidFill>
                  <a:schemeClr val="bg1"/>
                </a:solidFill>
              </a:rPr>
            </a:br>
            <a:r>
              <a:rPr lang="en-US" sz="2000" b="1" dirty="0">
                <a:solidFill>
                  <a:schemeClr val="bg1"/>
                </a:solidFill>
              </a:rPr>
              <a:t>Panel</a:t>
            </a:r>
          </a:p>
        </p:txBody>
      </p:sp>
      <p:sp>
        <p:nvSpPr>
          <p:cNvPr id="8" name="rec LV"/>
          <p:cNvSpPr/>
          <p:nvPr/>
        </p:nvSpPr>
        <p:spPr bwMode="auto">
          <a:xfrm>
            <a:off x="3200400" y="4038600"/>
            <a:ext cx="1447800" cy="671224"/>
          </a:xfrm>
          <a:prstGeom prst="roundRect">
            <a:avLst>
              <a:gd name="adj" fmla="val 10898"/>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View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6019800"/>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629143"/>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629143"/>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0902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0902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709824"/>
            <a:ext cx="0" cy="1309976"/>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709824"/>
            <a:ext cx="0" cy="1309976"/>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5" name="rec IS"/>
          <p:cNvSpPr/>
          <p:nvPr/>
        </p:nvSpPr>
        <p:spPr bwMode="auto">
          <a:xfrm>
            <a:off x="590350" y="4800600"/>
            <a:ext cx="1066800" cy="58613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 Input Set </a:t>
            </a:r>
            <a:br>
              <a:rPr lang="en-US" b="1" dirty="0" smtClean="0">
                <a:solidFill>
                  <a:schemeClr val="bg1"/>
                </a:solidFill>
              </a:rPr>
            </a:br>
            <a:r>
              <a:rPr lang="en-US" b="1" dirty="0" smtClean="0">
                <a:solidFill>
                  <a:schemeClr val="bg1"/>
                </a:solidFill>
              </a:rPr>
              <a:t>Ref</a:t>
            </a:r>
            <a:endParaRPr lang="en-US" b="1" dirty="0">
              <a:solidFill>
                <a:schemeClr val="bg1"/>
              </a:solidFill>
            </a:endParaRPr>
          </a:p>
        </p:txBody>
      </p:sp>
      <p:sp>
        <p:nvSpPr>
          <p:cNvPr id="23" name="rec IS"/>
          <p:cNvSpPr/>
          <p:nvPr/>
        </p:nvSpPr>
        <p:spPr bwMode="auto">
          <a:xfrm>
            <a:off x="590350" y="5515552"/>
            <a:ext cx="1066800" cy="351848"/>
          </a:xfrm>
          <a:prstGeom prst="roundRect">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a:t>
            </a:r>
          </a:p>
        </p:txBody>
      </p:sp>
    </p:spTree>
    <p:extLst>
      <p:ext uri="{BB962C8B-B14F-4D97-AF65-F5344CB8AC3E}">
        <p14:creationId xmlns:p14="http://schemas.microsoft.com/office/powerpoint/2010/main" val="20984601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Input </a:t>
            </a:r>
            <a:r>
              <a:rPr lang="en-US" dirty="0" smtClean="0"/>
              <a:t>Sets</a:t>
            </a:r>
            <a:endParaRPr lang="en-US" dirty="0"/>
          </a:p>
        </p:txBody>
      </p:sp>
      <p:sp>
        <p:nvSpPr>
          <p:cNvPr id="3" name="Content Placeholder 2"/>
          <p:cNvSpPr>
            <a:spLocks noGrp="1"/>
          </p:cNvSpPr>
          <p:nvPr>
            <p:ph sz="half" idx="2"/>
          </p:nvPr>
        </p:nvSpPr>
        <p:spPr>
          <a:xfrm>
            <a:off x="4876799" y="914401"/>
            <a:ext cx="3960813" cy="5475289"/>
          </a:xfrm>
        </p:spPr>
        <p:txBody>
          <a:bodyPr/>
          <a:lstStyle/>
          <a:p>
            <a:r>
              <a:rPr lang="en-US" dirty="0"/>
              <a:t>An </a:t>
            </a:r>
            <a:r>
              <a:rPr lang="en-US" b="1" dirty="0"/>
              <a:t>input set </a:t>
            </a:r>
            <a:r>
              <a:rPr lang="en-US" dirty="0"/>
              <a:t>is a named group of widgets </a:t>
            </a:r>
          </a:p>
          <a:p>
            <a:pPr lvl="1"/>
            <a:r>
              <a:rPr lang="en-US" dirty="0" smtClean="0"/>
              <a:t>Can </a:t>
            </a:r>
            <a:r>
              <a:rPr lang="en-US" dirty="0"/>
              <a:t>contain atomic widgets </a:t>
            </a:r>
          </a:p>
          <a:p>
            <a:pPr lvl="1"/>
            <a:r>
              <a:rPr lang="en-US" dirty="0"/>
              <a:t>Can be reused by detail </a:t>
            </a:r>
            <a:r>
              <a:rPr lang="en-US" dirty="0" smtClean="0"/>
              <a:t>view panels</a:t>
            </a:r>
            <a:endParaRPr lang="en-US" dirty="0"/>
          </a:p>
          <a:p>
            <a:pPr lvl="1"/>
            <a:r>
              <a:rPr lang="en-US" dirty="0"/>
              <a:t>Cannot be referenced by secondary views</a:t>
            </a:r>
          </a:p>
          <a:p>
            <a:pPr lvl="1"/>
            <a:r>
              <a:rPr lang="en-US" dirty="0"/>
              <a:t>Cannot  have a toolbar directly associated with </a:t>
            </a:r>
            <a:r>
              <a:rPr lang="en-US" dirty="0" smtClean="0"/>
              <a:t>it</a:t>
            </a:r>
            <a:endParaRPr lang="en-US" dirty="0"/>
          </a:p>
          <a:p>
            <a:r>
              <a:rPr lang="en-US" dirty="0" smtClean="0"/>
              <a:t>Reuse </a:t>
            </a:r>
            <a:r>
              <a:rPr lang="en-US" dirty="0"/>
              <a:t>single set of inputs across multiple detail view panels</a:t>
            </a:r>
          </a:p>
          <a:p>
            <a:r>
              <a:rPr lang="en-US" dirty="0"/>
              <a:t>Apply visibility or editability logic across multiple widgets</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20001" cy="4880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 Name"/>
          <p:cNvSpPr/>
          <p:nvPr/>
        </p:nvSpPr>
        <p:spPr bwMode="auto">
          <a:xfrm>
            <a:off x="542925" y="2514600"/>
            <a:ext cx="4010476" cy="3279800"/>
          </a:xfrm>
          <a:prstGeom prst="roundRect">
            <a:avLst>
              <a:gd name="adj" fmla="val 3824"/>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3124200" y="5640690"/>
            <a:ext cx="1642846" cy="307419"/>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613770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for input sets</a:t>
            </a:r>
            <a:endParaRPr lang="en-US" dirty="0"/>
          </a:p>
        </p:txBody>
      </p:sp>
      <p:sp>
        <p:nvSpPr>
          <p:cNvPr id="3" name="Content Placeholder 2"/>
          <p:cNvSpPr>
            <a:spLocks noGrp="1"/>
          </p:cNvSpPr>
          <p:nvPr>
            <p:ph sz="half" idx="1"/>
          </p:nvPr>
        </p:nvSpPr>
        <p:spPr>
          <a:xfrm>
            <a:off x="519113" y="4267200"/>
            <a:ext cx="4083050" cy="2133600"/>
          </a:xfrm>
        </p:spPr>
        <p:txBody>
          <a:bodyPr/>
          <a:lstStyle/>
          <a:p>
            <a:r>
              <a:rPr lang="en-US" dirty="0" smtClean="0"/>
              <a:t>Input </a:t>
            </a:r>
            <a:r>
              <a:rPr lang="en-US" dirty="0"/>
              <a:t>sets can </a:t>
            </a:r>
            <a:r>
              <a:rPr lang="en-US" dirty="0" smtClean="0"/>
              <a:t>contain</a:t>
            </a:r>
            <a:endParaRPr lang="en-US" dirty="0"/>
          </a:p>
          <a:p>
            <a:pPr lvl="1"/>
            <a:r>
              <a:rPr lang="en-US" dirty="0" smtClean="0"/>
              <a:t>Input widgets</a:t>
            </a:r>
            <a:endParaRPr lang="en-US" dirty="0"/>
          </a:p>
          <a:p>
            <a:pPr lvl="1"/>
            <a:r>
              <a:rPr lang="en-US" dirty="0"/>
              <a:t>Input dividers</a:t>
            </a:r>
          </a:p>
          <a:p>
            <a:pPr lvl="1"/>
            <a:r>
              <a:rPr lang="en-US" dirty="0" smtClean="0"/>
              <a:t>Label widgets </a:t>
            </a:r>
            <a:endParaRPr lang="en-US" dirty="0"/>
          </a:p>
          <a:p>
            <a:pPr lvl="1"/>
            <a:r>
              <a:rPr lang="en-US" dirty="0" smtClean="0"/>
              <a:t>List view panels</a:t>
            </a:r>
            <a:endParaRPr lang="en-US" dirty="0"/>
          </a:p>
          <a:p>
            <a:endParaRPr lang="en-US" dirty="0"/>
          </a:p>
        </p:txBody>
      </p:sp>
      <p:sp>
        <p:nvSpPr>
          <p:cNvPr id="4" name="Content Placeholder 3"/>
          <p:cNvSpPr>
            <a:spLocks noGrp="1"/>
          </p:cNvSpPr>
          <p:nvPr>
            <p:ph sz="half" idx="2"/>
          </p:nvPr>
        </p:nvSpPr>
        <p:spPr>
          <a:xfrm>
            <a:off x="4754563" y="4267200"/>
            <a:ext cx="4083050" cy="2133600"/>
          </a:xfrm>
        </p:spPr>
        <p:txBody>
          <a:bodyPr/>
          <a:lstStyle/>
          <a:p>
            <a:r>
              <a:rPr lang="en-US" dirty="0" smtClean="0"/>
              <a:t>Input </a:t>
            </a:r>
            <a:r>
              <a:rPr lang="en-US" dirty="0"/>
              <a:t>sets </a:t>
            </a:r>
            <a:r>
              <a:rPr lang="en-US" dirty="0" smtClean="0"/>
              <a:t>cannot contain</a:t>
            </a:r>
            <a:endParaRPr lang="en-US" dirty="0"/>
          </a:p>
          <a:p>
            <a:pPr lvl="1"/>
            <a:r>
              <a:rPr lang="en-US" dirty="0" smtClean="0"/>
              <a:t>Input </a:t>
            </a:r>
            <a:r>
              <a:rPr lang="en-US" dirty="0"/>
              <a:t>columns</a:t>
            </a:r>
          </a:p>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398"/>
            <a:ext cx="6430477" cy="227047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300" y="2049639"/>
            <a:ext cx="2583334" cy="201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Arc 9"/>
          <p:cNvSpPr/>
          <p:nvPr/>
        </p:nvSpPr>
        <p:spPr bwMode="auto">
          <a:xfrm rot="3074526">
            <a:off x="4867975" y="3409523"/>
            <a:ext cx="2125620" cy="410446"/>
          </a:xfrm>
          <a:prstGeom prst="arc">
            <a:avLst>
              <a:gd name="adj1" fmla="val 11407829"/>
              <a:gd name="adj2" fmla="val 2046367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sym No"/>
          <p:cNvSpPr/>
          <p:nvPr/>
        </p:nvSpPr>
        <p:spPr bwMode="auto">
          <a:xfrm>
            <a:off x="5930785" y="3348046"/>
            <a:ext cx="533400" cy="5334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814515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&amp; widget</a:t>
            </a:r>
            <a:endParaRPr lang="en-US" dirty="0"/>
          </a:p>
        </p:txBody>
      </p:sp>
      <p:sp>
        <p:nvSpPr>
          <p:cNvPr id="6" name="Subtitle 5"/>
          <p:cNvSpPr>
            <a:spLocks noGrp="1"/>
          </p:cNvSpPr>
          <p:nvPr>
            <p:ph type="subTitle" idx="10"/>
          </p:nvPr>
        </p:nvSpPr>
        <p:spPr/>
        <p:txBody>
          <a:bodyPr/>
          <a:lstStyle/>
          <a:p>
            <a:r>
              <a:rPr lang="en-US" dirty="0"/>
              <a:t>Input Set PCF file</a:t>
            </a:r>
          </a:p>
          <a:p>
            <a:endParaRPr lang="en-US" dirty="0"/>
          </a:p>
        </p:txBody>
      </p:sp>
      <p:sp>
        <p:nvSpPr>
          <p:cNvPr id="7" name="Text Placeholder 6"/>
          <p:cNvSpPr>
            <a:spLocks noGrp="1"/>
          </p:cNvSpPr>
          <p:nvPr>
            <p:ph type="body" sz="quarter" idx="11"/>
          </p:nvPr>
        </p:nvSpPr>
        <p:spPr/>
        <p:txBody>
          <a:bodyPr/>
          <a:lstStyle/>
          <a:p>
            <a:r>
              <a:rPr lang="en-US" dirty="0" err="1" smtClean="0"/>
              <a:t>InputSet</a:t>
            </a:r>
            <a:r>
              <a:rPr lang="en-US" dirty="0" smtClean="0"/>
              <a:t> widget</a:t>
            </a:r>
            <a:endParaRPr lang="en-US" dirty="0"/>
          </a:p>
        </p:txBody>
      </p:sp>
      <p:sp>
        <p:nvSpPr>
          <p:cNvPr id="5" name="Content Placeholder 4"/>
          <p:cNvSpPr>
            <a:spLocks noGrp="1"/>
          </p:cNvSpPr>
          <p:nvPr>
            <p:ph sz="half" idx="2"/>
          </p:nvPr>
        </p:nvSpPr>
        <p:spPr/>
        <p:txBody>
          <a:bodyPr/>
          <a:lstStyle/>
          <a:p>
            <a:r>
              <a:rPr lang="en-US" dirty="0"/>
              <a:t>Widget </a:t>
            </a:r>
            <a:r>
              <a:rPr lang="en-US" dirty="0" smtClean="0"/>
              <a:t>is defined in an Input </a:t>
            </a:r>
            <a:r>
              <a:rPr lang="en-US" dirty="0"/>
              <a:t>Column that is within a Detail View Panel</a:t>
            </a:r>
            <a:endParaRPr lang="en-US" dirty="0" smtClean="0"/>
          </a:p>
        </p:txBody>
      </p:sp>
      <p:sp>
        <p:nvSpPr>
          <p:cNvPr id="4" name="Content Placeholder 3"/>
          <p:cNvSpPr>
            <a:spLocks noGrp="1"/>
          </p:cNvSpPr>
          <p:nvPr>
            <p:ph sz="half" idx="1"/>
          </p:nvPr>
        </p:nvSpPr>
        <p:spPr/>
        <p:txBody>
          <a:bodyPr/>
          <a:lstStyle/>
          <a:p>
            <a:r>
              <a:rPr lang="en-US" dirty="0"/>
              <a:t>&lt;</a:t>
            </a:r>
            <a:r>
              <a:rPr lang="en-US" dirty="0" err="1"/>
              <a:t>InputSet</a:t>
            </a:r>
            <a:r>
              <a:rPr lang="en-US" dirty="0"/>
              <a:t> /&gt; is a </a:t>
            </a:r>
            <a:r>
              <a:rPr lang="en-US" dirty="0" smtClean="0"/>
              <a:t>top-level </a:t>
            </a:r>
            <a:r>
              <a:rPr lang="en-US" dirty="0"/>
              <a:t>PCF element</a:t>
            </a:r>
          </a:p>
          <a:p>
            <a:r>
              <a:rPr lang="en-US" dirty="0"/>
              <a:t>File name ends with </a:t>
            </a:r>
            <a:r>
              <a:rPr lang="en-US" dirty="0" err="1"/>
              <a:t>InputSet</a:t>
            </a:r>
            <a:endParaRPr lang="en-US" dirty="0"/>
          </a:p>
          <a:p>
            <a:r>
              <a:rPr lang="en-US" dirty="0"/>
              <a:t>Can define root object</a:t>
            </a:r>
          </a:p>
          <a:p>
            <a:endParaRPr lang="en-US" dirty="0" smtClean="0"/>
          </a:p>
          <a:p>
            <a:endParaRPr lang="en-US" dirty="0"/>
          </a:p>
        </p:txBody>
      </p:sp>
      <p:grpSp>
        <p:nvGrpSpPr>
          <p:cNvPr id="18" name="Group 17"/>
          <p:cNvGrpSpPr/>
          <p:nvPr/>
        </p:nvGrpSpPr>
        <p:grpSpPr>
          <a:xfrm>
            <a:off x="734269" y="4149562"/>
            <a:ext cx="1367005" cy="2032577"/>
            <a:chOff x="7307503" y="1786946"/>
            <a:chExt cx="1367005" cy="2032577"/>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786946"/>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7307503" y="3234748"/>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gr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6070" y="4191000"/>
            <a:ext cx="2157143" cy="16285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1285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 and inline</a:t>
            </a:r>
            <a:endParaRPr lang="en-US" dirty="0"/>
          </a:p>
        </p:txBody>
      </p:sp>
      <p:sp>
        <p:nvSpPr>
          <p:cNvPr id="6" name="Subtitle 5"/>
          <p:cNvSpPr>
            <a:spLocks noGrp="1"/>
          </p:cNvSpPr>
          <p:nvPr>
            <p:ph type="subTitle" idx="10"/>
          </p:nvPr>
        </p:nvSpPr>
        <p:spPr/>
        <p:txBody>
          <a:bodyPr/>
          <a:lstStyle/>
          <a:p>
            <a:r>
              <a:rPr lang="en-US" dirty="0" smtClean="0"/>
              <a:t>Reusability</a:t>
            </a:r>
            <a:endParaRPr lang="en-US" dirty="0"/>
          </a:p>
        </p:txBody>
      </p:sp>
      <p:sp>
        <p:nvSpPr>
          <p:cNvPr id="7" name="Text Placeholder 6"/>
          <p:cNvSpPr>
            <a:spLocks noGrp="1"/>
          </p:cNvSpPr>
          <p:nvPr>
            <p:ph type="body" sz="quarter" idx="11"/>
          </p:nvPr>
        </p:nvSpPr>
        <p:spPr/>
        <p:txBody>
          <a:bodyPr/>
          <a:lstStyle/>
          <a:p>
            <a:r>
              <a:rPr lang="en-US" dirty="0" smtClean="0"/>
              <a:t>Inline is Shared logic</a:t>
            </a:r>
            <a:endParaRPr lang="en-US" dirty="0"/>
          </a:p>
        </p:txBody>
      </p:sp>
      <p:sp>
        <p:nvSpPr>
          <p:cNvPr id="5" name="Content Placeholder 4"/>
          <p:cNvSpPr>
            <a:spLocks noGrp="1"/>
          </p:cNvSpPr>
          <p:nvPr>
            <p:ph sz="half" idx="2"/>
          </p:nvPr>
        </p:nvSpPr>
        <p:spPr/>
        <p:txBody>
          <a:bodyPr/>
          <a:lstStyle/>
          <a:p>
            <a:pPr marL="285750" lvl="1" indent="-285750">
              <a:spcBef>
                <a:spcPct val="40000"/>
              </a:spcBef>
              <a:buFont typeface="Arial" charset="0"/>
              <a:buChar char="•"/>
            </a:pPr>
            <a:r>
              <a:rPr lang="en-US" dirty="0"/>
              <a:t>Apply visibility or editability logic </a:t>
            </a:r>
            <a:r>
              <a:rPr lang="en-US" dirty="0" smtClean="0"/>
              <a:t>for a group of widgets</a:t>
            </a:r>
          </a:p>
          <a:p>
            <a:pPr marL="285750" lvl="1" indent="-285750">
              <a:spcBef>
                <a:spcPct val="40000"/>
              </a:spcBef>
              <a:buFont typeface="Arial" charset="0"/>
              <a:buChar char="•"/>
            </a:pPr>
            <a:r>
              <a:rPr lang="en-US" dirty="0" smtClean="0"/>
              <a:t>Input Set is often a widget in an input column within a detail </a:t>
            </a:r>
            <a:r>
              <a:rPr lang="en-US" dirty="0"/>
              <a:t>v</a:t>
            </a:r>
            <a:r>
              <a:rPr lang="en-US" dirty="0" smtClean="0"/>
              <a:t>iew </a:t>
            </a:r>
            <a:r>
              <a:rPr lang="en-US" dirty="0" smtClean="0"/>
              <a:t>panel</a:t>
            </a:r>
          </a:p>
          <a:p>
            <a:pPr marL="285750" lvl="1" indent="-285750">
              <a:spcBef>
                <a:spcPct val="40000"/>
              </a:spcBef>
              <a:buFont typeface="Arial" charset="0"/>
              <a:buChar char="•"/>
            </a:pPr>
            <a:r>
              <a:rPr lang="en-US" dirty="0" smtClean="0"/>
              <a:t>Can be targeted by a partial page update request</a:t>
            </a:r>
            <a:endParaRPr lang="en-US" dirty="0" smtClean="0"/>
          </a:p>
          <a:p>
            <a:pPr marL="285750" lvl="1" indent="-285750">
              <a:spcBef>
                <a:spcPct val="40000"/>
              </a:spcBef>
              <a:buFont typeface="Arial" charset="0"/>
              <a:buChar char="•"/>
            </a:pPr>
            <a:endParaRPr lang="en-US" dirty="0"/>
          </a:p>
          <a:p>
            <a:endParaRPr lang="en-US" dirty="0"/>
          </a:p>
        </p:txBody>
      </p:sp>
      <p:sp>
        <p:nvSpPr>
          <p:cNvPr id="4" name="Content Placeholder 3"/>
          <p:cNvSpPr>
            <a:spLocks noGrp="1"/>
          </p:cNvSpPr>
          <p:nvPr>
            <p:ph sz="half" idx="1"/>
          </p:nvPr>
        </p:nvSpPr>
        <p:spPr/>
        <p:txBody>
          <a:bodyPr/>
          <a:lstStyle/>
          <a:p>
            <a:pPr marL="285750" lvl="1" indent="-285750">
              <a:spcBef>
                <a:spcPct val="40000"/>
              </a:spcBef>
              <a:buFont typeface="Arial" pitchFamily="34" charset="0"/>
              <a:buChar char="•"/>
            </a:pPr>
            <a:r>
              <a:rPr lang="en-US" dirty="0"/>
              <a:t>Reuse single set of inputs across multiple detail view </a:t>
            </a:r>
            <a:r>
              <a:rPr lang="en-US" dirty="0" smtClean="0"/>
              <a:t>panels</a:t>
            </a:r>
          </a:p>
          <a:p>
            <a:pPr marL="285750" lvl="1" indent="-285750">
              <a:spcBef>
                <a:spcPct val="40000"/>
              </a:spcBef>
              <a:buFont typeface="Arial" pitchFamily="34" charset="0"/>
              <a:buChar char="•"/>
            </a:pPr>
            <a:r>
              <a:rPr lang="en-US" dirty="0" smtClean="0"/>
              <a:t>Input </a:t>
            </a:r>
            <a:r>
              <a:rPr lang="en-US" dirty="0"/>
              <a:t>Set is PCF </a:t>
            </a:r>
            <a:r>
              <a:rPr lang="en-US" dirty="0" smtClean="0"/>
              <a:t>file</a:t>
            </a:r>
          </a:p>
          <a:p>
            <a:pPr marL="285750" lvl="1" indent="-285750">
              <a:spcBef>
                <a:spcPct val="40000"/>
              </a:spcBef>
              <a:buFont typeface="Arial" pitchFamily="34" charset="0"/>
              <a:buChar char="•"/>
            </a:pPr>
            <a:r>
              <a:rPr lang="en-US" dirty="0" smtClean="0"/>
              <a:t>InputSetRef widget references the Input Set PCF </a:t>
            </a:r>
            <a:r>
              <a:rPr lang="en-US" dirty="0" smtClean="0"/>
              <a:t>file</a:t>
            </a:r>
          </a:p>
          <a:p>
            <a:pPr marL="285750" lvl="1" indent="-285750">
              <a:spcBef>
                <a:spcPct val="40000"/>
              </a:spcBef>
              <a:buFont typeface="Arial" pitchFamily="34" charset="0"/>
              <a:buChar char="•"/>
            </a:pPr>
            <a:r>
              <a:rPr lang="en-US" dirty="0"/>
              <a:t>Can be targeted by a partial page update request</a:t>
            </a:r>
          </a:p>
          <a:p>
            <a:pPr marL="285750" lvl="1" indent="-285750">
              <a:spcBef>
                <a:spcPct val="40000"/>
              </a:spcBef>
              <a:buFont typeface="Arial" pitchFamily="34" charset="0"/>
              <a:buChar char="•"/>
            </a:pPr>
            <a:endParaRPr lang="en-US" dirty="0"/>
          </a:p>
          <a:p>
            <a:pPr marL="285750" lvl="1" indent="-285750">
              <a:spcBef>
                <a:spcPct val="40000"/>
              </a:spcBef>
              <a:buFont typeface="Arial" pitchFamily="34" charset="0"/>
              <a:buChar char="•"/>
            </a:pPr>
            <a:endParaRPr lang="en-US" dirty="0"/>
          </a:p>
          <a:p>
            <a:pPr marL="285750" lvl="1" indent="-285750">
              <a:spcBef>
                <a:spcPct val="40000"/>
              </a:spcBef>
              <a:buFont typeface="Arial" pitchFamily="34" charset="0"/>
              <a:buChar char="•"/>
            </a:pPr>
            <a:endParaRPr lang="en-US" dirty="0"/>
          </a:p>
          <a:p>
            <a:pPr marL="285750" lvl="1" indent="-285750">
              <a:spcBef>
                <a:spcPct val="40000"/>
              </a:spcBef>
              <a:buFont typeface="Arial" pitchFamily="34" charset="0"/>
              <a:buChar char="•"/>
            </a:pPr>
            <a:endParaRPr lang="en-US" dirty="0"/>
          </a:p>
          <a:p>
            <a:endParaRPr lang="en-US" dirty="0"/>
          </a:p>
        </p:txBody>
      </p:sp>
      <p:grpSp>
        <p:nvGrpSpPr>
          <p:cNvPr id="8" name="Group 7"/>
          <p:cNvGrpSpPr/>
          <p:nvPr/>
        </p:nvGrpSpPr>
        <p:grpSpPr>
          <a:xfrm>
            <a:off x="736778" y="4495800"/>
            <a:ext cx="1367005" cy="2032577"/>
            <a:chOff x="7307503" y="1786946"/>
            <a:chExt cx="1367005" cy="2032577"/>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786946"/>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07503" y="3234748"/>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gr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382" y="4315029"/>
            <a:ext cx="2157143" cy="16285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09397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820564-88B2-43B2-A979-5E9E7D2DC5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6814978-8132-45C4-A9C2-87FAB60B29B9}">
  <ds:schemaRefs>
    <ds:schemaRef ds:uri="http://schemas.microsoft.com/sharepoint/v3/contenttype/forms"/>
  </ds:schemaRefs>
</ds:datastoreItem>
</file>

<file path=customXml/itemProps3.xml><?xml version="1.0" encoding="utf-8"?>
<ds:datastoreItem xmlns:ds="http://schemas.openxmlformats.org/officeDocument/2006/customXml" ds:itemID="{3EF5D916-878A-4656-A1ED-CF7BF2509343}"/>
</file>

<file path=docProps/app.xml><?xml version="1.0" encoding="utf-8"?>
<Properties xmlns="http://schemas.openxmlformats.org/officeDocument/2006/extended-properties" xmlns:vt="http://schemas.openxmlformats.org/officeDocument/2006/docPropsVTypes">
  <Template/>
  <TotalTime>1719</TotalTime>
  <Words>2574</Words>
  <Application>Microsoft Office PowerPoint</Application>
  <PresentationFormat>On-screen Show (4:3)</PresentationFormat>
  <Paragraphs>267</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Times New Roman</vt:lpstr>
      <vt:lpstr>Wingdings</vt:lpstr>
      <vt:lpstr>Wingdings 2</vt:lpstr>
      <vt:lpstr>Wingdings 3</vt:lpstr>
      <vt:lpstr>Emerald_Template</vt:lpstr>
      <vt:lpstr>Input Sets</vt:lpstr>
      <vt:lpstr>PowerPoint Presentation</vt:lpstr>
      <vt:lpstr>PowerPoint Presentation</vt:lpstr>
      <vt:lpstr>Container widgets</vt:lpstr>
      <vt:lpstr>Container hierarchy</vt:lpstr>
      <vt:lpstr>Container widgets: Input Sets</vt:lpstr>
      <vt:lpstr>Widgets for input sets</vt:lpstr>
      <vt:lpstr>File &amp; widget</vt:lpstr>
      <vt:lpstr>Reusability and inline</vt:lpstr>
      <vt:lpstr>PowerPoint Presentation</vt:lpstr>
      <vt:lpstr>Input set shared logic</vt:lpstr>
      <vt:lpstr>Steps to create a shared logic input set</vt:lpstr>
      <vt:lpstr>Step 1: Add an InputSet widget</vt:lpstr>
      <vt:lpstr>Step 2: Specify shared logic</vt:lpstr>
      <vt:lpstr>Step 3: Add atomic widgets</vt:lpstr>
      <vt:lpstr>Step 4: Deploy PCF</vt:lpstr>
      <vt:lpstr>PowerPoint Presentation</vt:lpstr>
      <vt:lpstr>Input set reusability </vt:lpstr>
      <vt:lpstr>Steps to create a reusable input set</vt:lpstr>
      <vt:lpstr>Step 1: Create an input set PCF</vt:lpstr>
      <vt:lpstr>Step 2: Specify required variable(s)</vt:lpstr>
      <vt:lpstr>Step 3: Add atomic widgets</vt:lpstr>
      <vt:lpstr>Step 4: Reference the input set from parent</vt:lpstr>
      <vt:lpstr>Step 5: Deploy PCFs</vt:lpstr>
      <vt:lpstr>Partial Page Update </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Sets</dc:title>
  <dc:subject>Input Sets</dc:subject>
  <dc:creator>Seth Luersen</dc:creator>
  <cp:keywords>Configuration Fundamentals</cp:keywords>
  <cp:lastModifiedBy>Uthamarajan, Natesh Mithun (Cognizant)</cp:lastModifiedBy>
  <cp:revision>102</cp:revision>
  <dcterms:created xsi:type="dcterms:W3CDTF">2014-01-22T17:57:48Z</dcterms:created>
  <dcterms:modified xsi:type="dcterms:W3CDTF">2020-10-05T03:06:15Z</dcterms:modified>
  <cp:category>User Interface</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