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31.xml" ContentType="application/vnd.openxmlformats-officedocument.presentationml.slideLayout+xml"/>
  <Override PartName="/ppt/notesSlides/notesSlide8.xml" ContentType="application/vnd.openxmlformats-officedocument.presentationml.notesSlid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7.xml" ContentType="application/vnd.openxmlformats-officedocument.presentationml.notesSlide+xml"/>
  <Override PartName="/ppt/slideLayouts/slideLayout24.xml" ContentType="application/vnd.openxmlformats-officedocument.presentationml.slideLayout+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notesSlides/notesSlide13.xml" ContentType="application/vnd.openxmlformats-officedocument.presentationml.notesSlide+xml"/>
  <Override PartName="/ppt/slideLayouts/slideLayout18.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Layouts/slideLayout19.xml" ContentType="application/vnd.openxmlformats-officedocument.presentationml.slideLayout+xml"/>
  <Override PartName="/ppt/slideLayouts/slideLayout25.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8.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slideLayouts/slideLayout3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7.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6.xml" ContentType="application/vnd.openxmlformats-officedocument.presentationml.notesSlide+xml"/>
  <Override PartName="/ppt/slideLayouts/slideLayout15.xml" ContentType="application/vnd.openxmlformats-officedocument.presentationml.slideLayout+xml"/>
  <Override PartName="/ppt/notesSlides/notesSlide22.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notesSlides/notesSlide18.xml" ContentType="application/vnd.openxmlformats-officedocument.presentationml.notesSlide+xml"/>
  <Override PartName="/ppt/slideLayouts/slideLayout8.xml" ContentType="application/vnd.openxmlformats-officedocument.presentationml.slideLayout+xml"/>
  <Override PartName="/ppt/notesSlides/notesSlide21.xml" ContentType="application/vnd.openxmlformats-officedocument.presentationml.notesSlide+xml"/>
  <Override PartName="/ppt/slideLayouts/slideLayout9.xml" ContentType="application/vnd.openxmlformats-officedocument.presentationml.slideLayout+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5"/>
  </p:notesMasterIdLst>
  <p:handoutMasterIdLst>
    <p:handoutMasterId r:id="rId36"/>
  </p:handoutMasterIdLst>
  <p:sldIdLst>
    <p:sldId id="256" r:id="rId2"/>
    <p:sldId id="257" r:id="rId3"/>
    <p:sldId id="258" r:id="rId4"/>
    <p:sldId id="290" r:id="rId5"/>
    <p:sldId id="319" r:id="rId6"/>
    <p:sldId id="259" r:id="rId7"/>
    <p:sldId id="263" r:id="rId8"/>
    <p:sldId id="264" r:id="rId9"/>
    <p:sldId id="327" r:id="rId10"/>
    <p:sldId id="297" r:id="rId11"/>
    <p:sldId id="298" r:id="rId12"/>
    <p:sldId id="326" r:id="rId13"/>
    <p:sldId id="268" r:id="rId14"/>
    <p:sldId id="269" r:id="rId15"/>
    <p:sldId id="311" r:id="rId16"/>
    <p:sldId id="312" r:id="rId17"/>
    <p:sldId id="313" r:id="rId18"/>
    <p:sldId id="331" r:id="rId19"/>
    <p:sldId id="320" r:id="rId20"/>
    <p:sldId id="314" r:id="rId21"/>
    <p:sldId id="334" r:id="rId22"/>
    <p:sldId id="310" r:id="rId23"/>
    <p:sldId id="271" r:id="rId24"/>
    <p:sldId id="325" r:id="rId25"/>
    <p:sldId id="332" r:id="rId26"/>
    <p:sldId id="280" r:id="rId27"/>
    <p:sldId id="333" r:id="rId28"/>
    <p:sldId id="321" r:id="rId29"/>
    <p:sldId id="335" r:id="rId30"/>
    <p:sldId id="336" r:id="rId31"/>
    <p:sldId id="260" r:id="rId32"/>
    <p:sldId id="261" r:id="rId33"/>
    <p:sldId id="26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Fundamentals" id="{0CA6634F-C6FD-4BBA-B04E-9ED03905FDE5}">
          <p14:sldIdLst>
            <p14:sldId id="258"/>
            <p14:sldId id="290"/>
            <p14:sldId id="319"/>
            <p14:sldId id="259"/>
            <p14:sldId id="263"/>
            <p14:sldId id="264"/>
            <p14:sldId id="327"/>
            <p14:sldId id="297"/>
            <p14:sldId id="298"/>
            <p14:sldId id="326"/>
            <p14:sldId id="268"/>
          </p14:sldIdLst>
        </p14:section>
        <p14:section name="Create" id="{5D182DF6-0B14-424B-A98F-89B7A00CF39C}">
          <p14:sldIdLst>
            <p14:sldId id="269"/>
            <p14:sldId id="311"/>
            <p14:sldId id="312"/>
            <p14:sldId id="313"/>
            <p14:sldId id="331"/>
            <p14:sldId id="320"/>
            <p14:sldId id="314"/>
            <p14:sldId id="334"/>
            <p14:sldId id="310"/>
          </p14:sldIdLst>
        </p14:section>
        <p14:section name="Reference" id="{4794F617-01C2-4704-B9F2-0DFEBA4AB214}">
          <p14:sldIdLst>
            <p14:sldId id="271"/>
            <p14:sldId id="325"/>
            <p14:sldId id="332"/>
            <p14:sldId id="280"/>
            <p14:sldId id="333"/>
            <p14:sldId id="321"/>
            <p14:sldId id="335"/>
            <p14:sldId id="336"/>
          </p14:sldIdLst>
        </p14:section>
        <p14:section name="Review" id="{CD3E2942-0691-4B15-B842-079311E6BD2A}">
          <p14:sldIdLst>
            <p14:sldId id="260"/>
            <p14:sldId id="261"/>
            <p14:sldId id="262"/>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8589" autoAdjust="0"/>
    <p:restoredTop sz="71886" autoAdjust="0"/>
  </p:normalViewPr>
  <p:slideViewPr>
    <p:cSldViewPr showGuides="1">
      <p:cViewPr varScale="1">
        <p:scale>
          <a:sx n="52" d="100"/>
          <a:sy n="52" d="100"/>
        </p:scale>
        <p:origin x="1284" y="78"/>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11/21/2020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a:t>
            </a:r>
            <a:r>
              <a:rPr lang="en-US" baseline="0" dirty="0" smtClean="0"/>
              <a:t> to define a variable for an </a:t>
            </a:r>
            <a:r>
              <a:rPr lang="en-US" baseline="0" dirty="0" err="1" smtClean="0"/>
              <a:t>DetailViewPanel</a:t>
            </a:r>
            <a:r>
              <a:rPr lang="en-US" baseline="0" dirty="0" smtClean="0"/>
              <a:t> widget.  In many cases, however, a </a:t>
            </a:r>
            <a:r>
              <a:rPr lang="en-US" baseline="0" dirty="0" err="1" smtClean="0"/>
              <a:t>DetailViewPanel</a:t>
            </a:r>
            <a:r>
              <a:rPr lang="en-US" baseline="0" dirty="0" smtClean="0"/>
              <a:t> widget inherits the root object associated with its parent.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193034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container such as a detail view</a:t>
            </a:r>
            <a:r>
              <a:rPr lang="en-US" baseline="0" dirty="0" smtClean="0"/>
              <a:t> panel is a </a:t>
            </a:r>
            <a:r>
              <a:rPr lang="en-US" dirty="0" smtClean="0"/>
              <a:t>top-level container, it is reusable. A top-level container is a PCF file.  When a container</a:t>
            </a:r>
            <a:r>
              <a:rPr lang="en-US" baseline="0" dirty="0" smtClean="0"/>
              <a:t> </a:t>
            </a:r>
            <a:r>
              <a:rPr lang="en-US" dirty="0" smtClean="0"/>
              <a:t>such as detail view</a:t>
            </a:r>
            <a:r>
              <a:rPr lang="en-US" baseline="0" dirty="0" smtClean="0"/>
              <a:t> panel </a:t>
            </a:r>
            <a:r>
              <a:rPr lang="en-US" dirty="0" smtClean="0"/>
              <a:t>is declared as an</a:t>
            </a:r>
            <a:r>
              <a:rPr lang="en-US" baseline="0" dirty="0" smtClean="0"/>
              <a:t> inline </a:t>
            </a:r>
            <a:r>
              <a:rPr lang="en-US" dirty="0" smtClean="0"/>
              <a:t>child container, it is not reusable.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680812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a:t>
            </a:r>
            <a:r>
              <a:rPr lang="en-US" baseline="0" dirty="0" smtClean="0"/>
              <a:t> inline container </a:t>
            </a:r>
            <a:r>
              <a:rPr lang="en-US" dirty="0" smtClean="0"/>
              <a:t>is not reusable.  In the slide example, ABContactSummaryDV is a top-level container. Other containers can therefore reference 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TrainingApp, the </a:t>
            </a:r>
            <a:r>
              <a:rPr lang="en-US" dirty="0" err="1" smtClean="0"/>
              <a:t>ABContactSummaryPage</a:t>
            </a:r>
            <a:r>
              <a:rPr lang="en-US" dirty="0" smtClean="0"/>
              <a:t> contains</a:t>
            </a:r>
            <a:r>
              <a:rPr lang="en-US" baseline="0" dirty="0" smtClean="0"/>
              <a:t> a Screen with a Panel Ref </a:t>
            </a:r>
            <a:r>
              <a:rPr lang="en-US" dirty="0" smtClean="0"/>
              <a:t>that references ABContactSummaryDV.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PanelRef</a:t>
            </a:r>
            <a:r>
              <a:rPr lang="en-US" dirty="0" smtClean="0"/>
              <a:t> widgets are discussed later in this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1266873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 </a:t>
            </a:r>
            <a:r>
              <a:rPr lang="en-US" dirty="0" err="1" smtClean="0"/>
              <a:t>PhoneAndAddressesDV</a:t>
            </a:r>
            <a:r>
              <a:rPr lang="en-US" dirty="0" smtClean="0"/>
              <a:t> is an inline container. It appears in only in the </a:t>
            </a:r>
            <a:r>
              <a:rPr lang="en-US" dirty="0" err="1" smtClean="0"/>
              <a:t>PhoneddressesCard</a:t>
            </a:r>
            <a:r>
              <a:rPr lang="en-US" dirty="0" smtClean="0"/>
              <a:t> of </a:t>
            </a:r>
            <a:r>
              <a:rPr lang="en-US" dirty="0" err="1" smtClean="0"/>
              <a:t>ABContactDetailsCV.ABPerson.pcf</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2367850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435963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to create an inline detail view panel are the same as for a reusable detail view (PCF File), except at the very beginning.</a:t>
            </a:r>
          </a:p>
          <a:p>
            <a:endParaRPr lang="en-US" b="1" dirty="0" smtClean="0"/>
          </a:p>
          <a:p>
            <a:r>
              <a:rPr lang="en-US" b="1" dirty="0" smtClean="0"/>
              <a:t>Inline detail</a:t>
            </a:r>
            <a:r>
              <a:rPr lang="en-US" b="1" baseline="0" dirty="0" smtClean="0"/>
              <a:t> view panel</a:t>
            </a:r>
          </a:p>
          <a:p>
            <a:r>
              <a:rPr lang="en-US" dirty="0" smtClean="0"/>
              <a:t>1. Add the </a:t>
            </a:r>
            <a:r>
              <a:rPr lang="en-US" dirty="0" err="1" smtClean="0"/>
              <a:t>DetailViewPanel</a:t>
            </a:r>
            <a:r>
              <a:rPr lang="en-US" dirty="0" smtClean="0"/>
              <a:t> widget</a:t>
            </a:r>
            <a:r>
              <a:rPr lang="en-US" baseline="0" dirty="0" smtClean="0"/>
              <a:t> to the parent container</a:t>
            </a:r>
          </a:p>
          <a:p>
            <a:r>
              <a:rPr lang="en-US" dirty="0" smtClean="0"/>
              <a:t>2. Optionally specify additional properties</a:t>
            </a:r>
          </a:p>
          <a:p>
            <a:r>
              <a:rPr lang="en-US" dirty="0" smtClean="0"/>
              <a:t>3. Add input columns</a:t>
            </a:r>
          </a:p>
          <a:p>
            <a:r>
              <a:rPr lang="en-US" dirty="0" smtClean="0"/>
              <a:t>4. Add input widgets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164281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Inline detail</a:t>
            </a:r>
            <a:r>
              <a:rPr lang="en-US" b="1" baseline="0" dirty="0" smtClean="0"/>
              <a:t> </a:t>
            </a:r>
            <a:r>
              <a:rPr lang="en-US" b="1" dirty="0" smtClean="0"/>
              <a:t>view panels</a:t>
            </a:r>
          </a:p>
          <a:p>
            <a:r>
              <a:rPr lang="en-US" dirty="0" smtClean="0"/>
              <a:t>To create an inline detail view, find the </a:t>
            </a:r>
            <a:r>
              <a:rPr lang="en-US" dirty="0" err="1" smtClean="0"/>
              <a:t>DetailViewPanel</a:t>
            </a:r>
            <a:r>
              <a:rPr lang="en-US" dirty="0" smtClean="0"/>
              <a:t> widget in the PCF Editor toolbox. Drag the list view widget onto an existing screen, list detail panel, or card view</a:t>
            </a:r>
            <a:r>
              <a:rPr lang="en-US" baseline="0" dirty="0" smtClean="0"/>
              <a:t> panel.</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container widgets have at least one required object that contains data fields. One way to think of this is that there is at least one root object for a given container.</a:t>
            </a:r>
          </a:p>
          <a:p>
            <a:endParaRPr lang="en-US" dirty="0" smtClean="0"/>
          </a:p>
          <a:p>
            <a:r>
              <a:rPr lang="en-US" dirty="0" smtClean="0"/>
              <a:t>It is possible to have more than</a:t>
            </a:r>
            <a:r>
              <a:rPr lang="en-US" baseline="0" dirty="0" smtClean="0"/>
              <a:t> one defined object as it is also possible to not have a required object at all.</a:t>
            </a:r>
          </a:p>
          <a:p>
            <a:endParaRPr lang="en-US" dirty="0" smtClean="0"/>
          </a:p>
          <a:p>
            <a:r>
              <a:rPr lang="en-US" dirty="0" smtClean="0"/>
              <a:t/>
            </a:r>
            <a:br>
              <a:rPr lang="en-US" dirty="0" smtClean="0"/>
            </a:br>
            <a:r>
              <a:rPr lang="en-US" b="1" dirty="0" smtClean="0"/>
              <a:t>Inline detail view panels</a:t>
            </a:r>
          </a:p>
          <a:p>
            <a:r>
              <a:rPr lang="en-US" dirty="0" smtClean="0"/>
              <a:t>You do not need to specify root objects for inline detail view</a:t>
            </a:r>
            <a:r>
              <a:rPr lang="en-US" baseline="0" dirty="0" smtClean="0"/>
              <a:t> panel</a:t>
            </a:r>
            <a:r>
              <a:rPr lang="en-US" dirty="0" smtClean="0"/>
              <a:t>. Because a detail view panel can have only one parent container, it automatically inherits the root objects of its parent.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434756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There are two states that a detail view panel can be in: edit mode and read-only mode. If the editable property for a detail view panel is true (or blank, which defaults to true), then the detail</a:t>
            </a:r>
            <a:r>
              <a:rPr lang="en-US" baseline="0" dirty="0" smtClean="0"/>
              <a:t> </a:t>
            </a:r>
            <a:r>
              <a:rPr lang="en-US" dirty="0" smtClean="0"/>
              <a:t>view panel can be put into either read-only mode or edit mode. If the editable property for a detail view panel is false, then the detail view panel cannot be put into edit mode and it is always in read-only mode.</a:t>
            </a:r>
          </a:p>
          <a:p>
            <a:pPr eaLnBrk="1" hangingPunct="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By default, there is no way to put detail view panel into edit mode. The</a:t>
            </a:r>
            <a:r>
              <a:rPr lang="en-US" b="0" baseline="0" dirty="0" smtClean="0"/>
              <a:t> "Editable Detail Views"</a:t>
            </a:r>
            <a:r>
              <a:rPr lang="en-US" b="0" dirty="0" smtClean="0"/>
              <a:t> lesson discusses how to add Edit | Update | Cancel buttons so that data can be modified.</a:t>
            </a:r>
          </a:p>
          <a:p>
            <a:pPr eaLnBrk="1" hangingPunct="1"/>
            <a:endParaRPr lang="en-US" b="1" dirty="0" smtClean="0"/>
          </a:p>
          <a:p>
            <a:pPr eaLnBrk="1" hangingPunct="1"/>
            <a:endParaRPr lang="en-US" b="0" dirty="0" smtClean="0"/>
          </a:p>
          <a:p>
            <a:pPr eaLnBrk="1" hangingPunct="1"/>
            <a:r>
              <a:rPr lang="en-US" b="1" dirty="0" smtClean="0"/>
              <a:t>Inline detail</a:t>
            </a:r>
            <a:r>
              <a:rPr lang="en-US" b="1" baseline="0" dirty="0" smtClean="0"/>
              <a:t> </a:t>
            </a:r>
            <a:r>
              <a:rPr lang="en-US" b="1" dirty="0" smtClean="0"/>
              <a:t>view panels</a:t>
            </a:r>
          </a:p>
          <a:p>
            <a:pPr eaLnBrk="1" hangingPunct="1"/>
            <a:r>
              <a:rPr lang="en-US" dirty="0" smtClean="0"/>
              <a:t>This step is the same for standalone and inline detail view panels.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2181553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most cases, you will want add atomic widgets to a detail view panel in an organized layout.  Use an input column widget to organize the atomic widgets. </a:t>
            </a:r>
            <a:br>
              <a:rPr lang="en-US" dirty="0"/>
            </a:br>
            <a:endParaRPr lang="en-US" dirty="0"/>
          </a:p>
          <a:p>
            <a:r>
              <a:rPr lang="en-US" dirty="0"/>
              <a:t>To add a widget, click its name in the Toolbox and hold the mouse cursor down. As you begin to drag the widget, Studio changes the mouse cursor so that it includes the icon for that widget. Studio places a green line on the canvas at every location on the canvas that it is possible to place the widget. Studio highlights the green line that is nearest on the canvas to the cursor. Studio also overlays in green the element containing the highlighted green line.</a:t>
            </a:r>
          </a:p>
          <a:p>
            <a:endParaRPr lang="en-US" b="0" dirty="0" smtClean="0"/>
          </a:p>
          <a:p>
            <a:r>
              <a:rPr lang="en-US" b="0" dirty="0" smtClean="0"/>
              <a:t>To add an input column, locate the input column tool in the toolbox and drag it onto the canvas. If there are already input columns, dark green bars identify where the new input column could be placed, and a light green bar indicates the current place the new input column will be located.</a:t>
            </a:r>
          </a:p>
          <a:p>
            <a:endParaRPr lang="en-US" b="0" dirty="0" smtClean="0"/>
          </a:p>
          <a:p>
            <a:r>
              <a:rPr lang="en-US" b="0" dirty="0" smtClean="0"/>
              <a:t>You can skip this step by dragging an input widget onto the canvas. Studio automatically adds an input column around it if it is the first widget in the stack. It may be easier for developers who are new to PCF configuration to manually drag input columns onto the canvas to ensure that the structure of the detail view panel is correct, however. </a:t>
            </a:r>
          </a:p>
          <a:p>
            <a:endParaRPr lang="en-US" b="0" dirty="0" smtClean="0"/>
          </a:p>
          <a:p>
            <a:endParaRPr lang="en-US" b="1" dirty="0" smtClean="0"/>
          </a:p>
          <a:p>
            <a:r>
              <a:rPr lang="en-US" b="1" dirty="0" smtClean="0"/>
              <a:t>Inline detail view</a:t>
            </a:r>
            <a:r>
              <a:rPr lang="en-US" b="1" baseline="0" dirty="0" smtClean="0"/>
              <a:t> panels</a:t>
            </a:r>
            <a:endParaRPr lang="en-US" b="1" dirty="0" smtClean="0"/>
          </a:p>
          <a:p>
            <a:r>
              <a:rPr lang="en-US" dirty="0" smtClean="0"/>
              <a:t>It is the same for reusable and inline detail view</a:t>
            </a:r>
            <a:r>
              <a:rPr lang="en-US" baseline="0" dirty="0" smtClean="0"/>
              <a:t> panels</a:t>
            </a:r>
            <a:r>
              <a:rPr lang="en-US" dirty="0" smtClean="0"/>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53057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719140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Notice that the input widgets in the slide example reference the ABContact object as anABContact. The variable</a:t>
            </a:r>
            <a:r>
              <a:rPr lang="en-US" b="0" baseline="0" dirty="0" smtClean="0"/>
              <a:t> name of the root object is anABContact.</a:t>
            </a:r>
            <a:r>
              <a:rPr lang="en-US" b="0" dirty="0" smtClean="0"/>
              <a:t> </a:t>
            </a:r>
            <a:r>
              <a:rPr lang="en-US" dirty="0" smtClean="0"/>
              <a:t>Input widgets must reference object as named on Required Variables tab.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"Atomic Widgets" lesson discuss adding input widgets and defining the properties on atomic widgets.</a:t>
            </a:r>
            <a:endParaRPr lang="en-US" b="1" dirty="0" smtClean="0"/>
          </a:p>
          <a:p>
            <a:endParaRPr lang="en-US" b="0" dirty="0" smtClean="0"/>
          </a:p>
          <a:p>
            <a:r>
              <a:rPr lang="en-US" b="1" dirty="0" smtClean="0"/>
              <a:t>Inline </a:t>
            </a:r>
            <a:r>
              <a:rPr lang="en-US" b="1" dirty="0"/>
              <a:t>detail view panels</a:t>
            </a:r>
          </a:p>
          <a:p>
            <a:r>
              <a:rPr lang="en-US" dirty="0"/>
              <a:t>It is the same for reusable and inline detail view panels.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2833133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a:t>
            </a:r>
            <a:r>
              <a:rPr lang="en-US" baseline="0" dirty="0" smtClean="0"/>
              <a:t> running an open application project in Guidewire Studio and if internal tools are enabled, you can reload all the page configuration files for the server.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reload PCF files while in edit mode, you may experience unpredictable results. For the current location, where there is a data modification in progress, the new </a:t>
            </a:r>
            <a:r>
              <a:rPr lang="en-US" dirty="0" err="1" smtClean="0"/>
              <a:t>PCFs</a:t>
            </a:r>
            <a:r>
              <a:rPr lang="en-US" dirty="0" smtClean="0"/>
              <a:t> may not be reloaded. Therefore, Guidewire recommends reloading PCF files while in read-only mode as it provides for more predictable results.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1" dirty="0" smtClean="0"/>
              <a:t>Inline detail view panels</a:t>
            </a:r>
          </a:p>
          <a:p>
            <a:r>
              <a:rPr lang="en-US" dirty="0" smtClean="0"/>
              <a:t>This step is the same for standalone and inline detail view panels. However, for inline detail view panels</a:t>
            </a:r>
            <a:r>
              <a:rPr lang="en-US" baseline="0" dirty="0" smtClean="0"/>
              <a:t>, only the</a:t>
            </a:r>
            <a:r>
              <a:rPr lang="en-US" dirty="0" smtClean="0"/>
              <a:t> </a:t>
            </a:r>
            <a:r>
              <a:rPr lang="en-US" baseline="0" dirty="0" smtClean="0"/>
              <a:t>location PCF files</a:t>
            </a:r>
            <a:r>
              <a:rPr lang="en-US" dirty="0" smtClean="0"/>
              <a:t> get deployed.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383716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Detail view</a:t>
            </a:r>
            <a:r>
              <a:rPr lang="en-US" baseline="0" dirty="0" smtClean="0"/>
              <a:t> panels</a:t>
            </a:r>
            <a:r>
              <a:rPr lang="en-US" dirty="0" smtClean="0"/>
              <a:t> can be referenced by three types of containers: screens, card view</a:t>
            </a:r>
            <a:r>
              <a:rPr lang="en-US" baseline="0" dirty="0" smtClean="0"/>
              <a:t> panels</a:t>
            </a:r>
            <a:r>
              <a:rPr lang="en-US" dirty="0" smtClean="0"/>
              <a:t> and list detail panels.</a:t>
            </a:r>
          </a:p>
          <a:p>
            <a:pPr eaLnBrk="1" hangingPunct="1"/>
            <a:endParaRPr lang="en-US" dirty="0" smtClean="0"/>
          </a:p>
          <a:p>
            <a:pPr eaLnBrk="1" hangingPunct="1"/>
            <a:r>
              <a:rPr lang="en-US" dirty="0" smtClean="0"/>
              <a:t>The methods for referencing a list view panel in a screen, card view</a:t>
            </a:r>
            <a:r>
              <a:rPr lang="en-US" baseline="0" dirty="0" smtClean="0"/>
              <a:t> panel or </a:t>
            </a:r>
            <a:r>
              <a:rPr lang="en-US" dirty="0" smtClean="0"/>
              <a:t>list detail panels is identical:</a:t>
            </a:r>
            <a:r>
              <a:rPr lang="en-US" baseline="0" dirty="0" smtClean="0"/>
              <a:t> you use a </a:t>
            </a:r>
            <a:r>
              <a:rPr lang="en-US" baseline="0" dirty="0" err="1" smtClean="0"/>
              <a:t>PanelRef</a:t>
            </a:r>
            <a:r>
              <a:rPr lang="en-US" baseline="0" dirty="0" smtClean="0"/>
              <a:t> widget.  </a:t>
            </a:r>
            <a:endParaRPr lang="en-US" dirty="0" smtClean="0"/>
          </a:p>
          <a:p>
            <a:endParaRPr lang="en-US" dirty="0" smtClean="0"/>
          </a:p>
          <a:p>
            <a:pPr>
              <a:buFont typeface="Arial" charset="0"/>
              <a:buNone/>
            </a:pPr>
            <a:r>
              <a:rPr lang="en-US" dirty="0" smtClean="0"/>
              <a:t>Input Sets are covered in the "Input Sets" lesson. List views are covered in the "List Views" lessons.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3081116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Panel Ref </a:t>
            </a:r>
            <a:r>
              <a:rPr lang="en-US" baseline="0" dirty="0" smtClean="0"/>
              <a:t>requires a reference to </a:t>
            </a:r>
            <a:r>
              <a:rPr lang="en-US" dirty="0" smtClean="0"/>
              <a:t>a panel such as a Detail View Panel, List View Panel, Panel Set, or Card View Panel.  A Panel Ref supplies the referenced panel with title, toolbar or instructional text.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658181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It is</a:t>
            </a:r>
            <a:r>
              <a:rPr lang="en-US" baseline="0" dirty="0" smtClean="0"/>
              <a:t> not possible to add a reference to an </a:t>
            </a:r>
            <a:r>
              <a:rPr lang="en-US" dirty="0" smtClean="0"/>
              <a:t>inline detail view</a:t>
            </a:r>
            <a:r>
              <a:rPr lang="en-US" baseline="0" dirty="0" smtClean="0"/>
              <a:t> panel.</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12940637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PanelRef</a:t>
            </a:r>
            <a:r>
              <a:rPr lang="en-US" dirty="0" smtClean="0"/>
              <a:t> widget can reference a detail view panel.  To reference a</a:t>
            </a:r>
            <a:r>
              <a:rPr lang="en-US" baseline="0" dirty="0" smtClean="0"/>
              <a:t> detail view panel </a:t>
            </a:r>
            <a:r>
              <a:rPr lang="en-US" dirty="0" smtClean="0"/>
              <a:t>from a parent container, add a Panel Ref</a:t>
            </a:r>
            <a:r>
              <a:rPr lang="en-US" baseline="0" dirty="0" smtClean="0"/>
              <a:t> </a:t>
            </a:r>
            <a:r>
              <a:rPr lang="en-US" dirty="0" smtClean="0"/>
              <a:t>in the appropriate place in the parent container.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eaLnBrk="1" hangingPunct="1"/>
            <a:r>
              <a:rPr lang="en-US" dirty="0" smtClean="0"/>
              <a:t>In the</a:t>
            </a:r>
            <a:r>
              <a:rPr lang="en-US" baseline="0" dirty="0" smtClean="0"/>
              <a:t> slide example, the Panel Ref has already been placed in the Screen in the PCF editor canvas. The Properties window shows the Properties tab of the Panel Ref. </a:t>
            </a:r>
          </a:p>
          <a:p>
            <a:pPr eaLnBrk="1" hangingPunct="1"/>
            <a:endParaRPr lang="en-US" baseline="0" dirty="0" smtClean="0"/>
          </a:p>
          <a:p>
            <a:pPr eaLnBrk="1" hangingPunct="1"/>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3752613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In the panel ref's </a:t>
            </a:r>
            <a:r>
              <a:rPr lang="en-US" dirty="0" err="1" smtClean="0"/>
              <a:t>def</a:t>
            </a:r>
            <a:r>
              <a:rPr lang="en-US" dirty="0" smtClean="0"/>
              <a:t> property, specify the detail view panel name. After the name, inside parentheses, specify the required object(s) to pass to the detail view panel.</a:t>
            </a:r>
            <a:r>
              <a:rPr lang="en-US" baseline="0" dirty="0" smtClean="0"/>
              <a:t> </a:t>
            </a:r>
            <a:endParaRPr lang="en-US" dirty="0" smtClean="0"/>
          </a:p>
          <a:p>
            <a:pPr marL="0" indent="0">
              <a:buFont typeface="Arial" pitchFamily="34" charset="0"/>
              <a:buNone/>
            </a:pPr>
            <a:endParaRPr lang="en-US" dirty="0" smtClean="0"/>
          </a:p>
          <a:p>
            <a:r>
              <a:rPr lang="en-US" dirty="0" smtClean="0"/>
              <a:t>In the</a:t>
            </a:r>
            <a:r>
              <a:rPr lang="en-US" baseline="0" dirty="0" smtClean="0"/>
              <a:t> slide example, </a:t>
            </a:r>
            <a:r>
              <a:rPr lang="en-US" baseline="0" dirty="0" err="1" smtClean="0"/>
              <a:t>ABContactSummaryPage</a:t>
            </a:r>
            <a:r>
              <a:rPr lang="en-US" baseline="0" dirty="0" smtClean="0"/>
              <a:t> defines a root object named anABContact. </a:t>
            </a:r>
            <a:r>
              <a:rPr lang="en-US" baseline="0" dirty="0" err="1" smtClean="0"/>
              <a:t>ABContactSummaryPage</a:t>
            </a:r>
            <a:r>
              <a:rPr lang="en-US" baseline="0" dirty="0" smtClean="0"/>
              <a:t> contains a newly added Panel Ref.  The Panel Ref requires a value for the </a:t>
            </a:r>
            <a:r>
              <a:rPr lang="en-US" baseline="0" dirty="0" err="1" smtClean="0"/>
              <a:t>def</a:t>
            </a:r>
            <a:r>
              <a:rPr lang="en-US" baseline="0" dirty="0" smtClean="0"/>
              <a:t> property.  The </a:t>
            </a:r>
            <a:r>
              <a:rPr lang="en-US" baseline="0" dirty="0" err="1" smtClean="0"/>
              <a:t>def</a:t>
            </a:r>
            <a:r>
              <a:rPr lang="en-US" baseline="0" dirty="0" smtClean="0"/>
              <a:t> property references the Detail View Panel named </a:t>
            </a:r>
            <a:r>
              <a:rPr lang="en-US" baseline="0" dirty="0" err="1" smtClean="0"/>
              <a:t>ABContactSummaryDV</a:t>
            </a:r>
            <a:r>
              <a:rPr lang="en-US" baseline="0" dirty="0" smtClean="0"/>
              <a:t>.  The </a:t>
            </a:r>
            <a:r>
              <a:rPr lang="en-US" baseline="0" dirty="0" err="1" smtClean="0"/>
              <a:t>def</a:t>
            </a:r>
            <a:r>
              <a:rPr lang="en-US" baseline="0" dirty="0" smtClean="0"/>
              <a:t> property passes the anABContact root object as an argument to ABContactSummaryDV.  </a:t>
            </a:r>
          </a:p>
          <a:p>
            <a:endParaRPr lang="en-US" dirty="0"/>
          </a:p>
          <a:p>
            <a:r>
              <a:rPr lang="en-US" baseline="0" dirty="0" smtClean="0"/>
              <a:t>The toolbar in the slide example has been removed in the screenshot.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521012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087755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25645263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3366756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09550" indent="-209550" eaLnBrk="1" hangingPunct="1"/>
            <a:r>
              <a:rPr lang="en-US" b="0" dirty="0" smtClean="0"/>
              <a:t>Answers</a:t>
            </a:r>
          </a:p>
          <a:p>
            <a:pPr marL="209550" indent="-209550" eaLnBrk="1" hangingPunct="1"/>
            <a:r>
              <a:rPr lang="en-US" dirty="0" smtClean="0"/>
              <a:t>1) The input widgets of a detail view panel must reference some object in order to specify where the data they display comes from. This object must be the root object, or an object related to the root object. Therefore, in order to display data, a root object is needed.</a:t>
            </a:r>
          </a:p>
          <a:p>
            <a:pPr marL="209550" indent="-209550" eaLnBrk="1" hangingPunct="1"/>
            <a:r>
              <a:rPr lang="en-US" dirty="0" smtClean="0"/>
              <a:t>2) Input columns are used to organize atomic widgets in a detail view panel. Every input widget must be in an input column. If a detail view panel displays data, then it has at least one input widget, which means it must have at least one input column.</a:t>
            </a:r>
          </a:p>
          <a:p>
            <a:pPr marL="209550" indent="-209550" eaLnBrk="1" hangingPunct="1"/>
            <a:r>
              <a:rPr lang="en-US" dirty="0" smtClean="0"/>
              <a:t>3) Label and input divider.</a:t>
            </a:r>
          </a:p>
          <a:p>
            <a:pPr marL="209550" indent="-209550" eaLnBrk="1" hangingPunct="1"/>
            <a:r>
              <a:rPr lang="en-US" dirty="0" smtClean="0"/>
              <a:t>4) If a detail view panel is declared as the parent object of a PCF file, then it is reusable. It can be referenced by any number of other containers.</a:t>
            </a:r>
          </a:p>
          <a:p>
            <a:pPr marL="209550" indent="-209550" eaLnBrk="1" hangingPunct="1"/>
            <a:r>
              <a:rPr lang="en-US" dirty="0" smtClean="0"/>
              <a:t>5a) The x is the name of the container to reference. </a:t>
            </a:r>
          </a:p>
          <a:p>
            <a:pPr marL="209550" indent="-209550" eaLnBrk="1" hangingPunct="1"/>
            <a:r>
              <a:rPr lang="en-US" dirty="0" smtClean="0"/>
              <a:t>5b) The y is a list of objects to pass to the child container to use as root objects.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376099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3193490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Container widgets hold other widgets. Each one can be defined  either in its own file or as a child container within some other PCF element file.</a:t>
            </a:r>
            <a:endParaRPr lang="en-US" dirty="0" smtClean="0">
              <a:solidFill>
                <a:schemeClr val="bg1"/>
              </a:solidFill>
            </a:endParaRPr>
          </a:p>
          <a:p>
            <a:endParaRPr lang="en-US" dirty="0" smtClean="0"/>
          </a:p>
          <a:p>
            <a:r>
              <a:rPr lang="en-US" dirty="0" smtClean="0"/>
              <a:t>Both Widget and Location are conceptual representations</a:t>
            </a:r>
            <a:r>
              <a:rPr lang="en-US" baseline="0" dirty="0" smtClean="0"/>
              <a:t> in this diagram.  There are no &lt;Widget /&gt; or &lt;Location /&gt; elements.  Similarly, both Atomic Widget and Container Widget are conceptual representations. There are no &lt;Atomic Widget /&gt; or &lt;Container Widget /&gt; elements.</a:t>
            </a:r>
            <a:endParaRPr lang="en-US" dirty="0" smtClean="0"/>
          </a:p>
          <a:p>
            <a:endParaRPr lang="en-US" dirty="0" smtClean="0"/>
          </a:p>
          <a:p>
            <a:r>
              <a:rPr lang="en-US" dirty="0" smtClean="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30427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viewing a container file in Studio, if it references a child container and the child container also references a child container, then the "grandchild" container appears in a dark blue shade. In other words, light blue shading denotes a child container and dark blue shading denotes a grandchild container. You can open any referenced file, regardless of whether it's a child or grandchild file, by double-clicking it. Files can be nested as deep as necessary, in which case the color of the shaded area will be progressively deeper. Double-clicking at any level will open the selected file directly. You can t</a:t>
            </a:r>
            <a:r>
              <a:rPr lang="en-US" sz="1200" b="0" i="0" kern="1200" dirty="0" smtClean="0">
                <a:solidFill>
                  <a:schemeClr val="tx1"/>
                </a:solidFill>
                <a:effectLst/>
                <a:latin typeface="Arial" pitchFamily="34" charset="0"/>
                <a:ea typeface="+mn-ea"/>
                <a:cs typeface="Arial" pitchFamily="34" charset="0"/>
              </a:rPr>
              <a:t>oggle the visibility of child files embedded in a parent PCF file. If you disable the representation of the included files, Studio displays the text of the reference expression instead.</a:t>
            </a:r>
          </a:p>
          <a:p>
            <a:endParaRPr lang="en-US" dirty="0" smtClean="0"/>
          </a:p>
          <a:p>
            <a:r>
              <a:rPr lang="en-US" dirty="0" smtClean="0"/>
              <a:t>Key features of the hierarchical structure are</a:t>
            </a:r>
            <a:r>
              <a:rPr lang="en-US" baseline="0" dirty="0" smtClean="0"/>
              <a:t> that you a</a:t>
            </a:r>
            <a:r>
              <a:rPr lang="en-US" dirty="0" smtClean="0"/>
              <a:t>lways declare one top-level container, you can declare zero to many child containers, and that you can reference zero to many containers declared in other PCFs.</a:t>
            </a:r>
            <a:r>
              <a:rPr lang="en-US" baseline="0" dirty="0" smtClean="0"/>
              <a:t>  </a:t>
            </a:r>
          </a:p>
          <a:p>
            <a:endParaRPr lang="en-US" baseline="0" dirty="0" smtClean="0"/>
          </a:p>
          <a:p>
            <a:r>
              <a:rPr lang="en-US" baseline="0" dirty="0" smtClean="0"/>
              <a:t>PCF files are in XML format. XML is a markup that is hierarchical in nature. </a:t>
            </a:r>
            <a:r>
              <a:rPr lang="en-US" dirty="0"/>
              <a:t> </a:t>
            </a:r>
            <a:r>
              <a:rPr lang="en-US" dirty="0" smtClean="0"/>
              <a:t>PCF widgets are XML elements organized into a hierarchy of elements. If you click the XML tab in the PCF Editor, you can view the XML hierarchy of XML elements.  The XML view is read-only in the PCF Editor.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447828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432288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may be multiple root objects, but more commonly a related object is referenced by a foreign key field in the root object.</a:t>
            </a:r>
          </a:p>
          <a:p>
            <a:pPr eaLnBrk="1" hangingPunct="1"/>
            <a:endParaRPr lang="en-US" dirty="0" smtClean="0"/>
          </a:p>
          <a:p>
            <a:pPr eaLnBrk="1" hangingPunct="1"/>
            <a:r>
              <a:rPr lang="en-US" dirty="0" smtClean="0"/>
              <a:t>It is possible to create a detail view panel that has no root objects. This sort of detail view panel could display only static labels, system information, or both, however. These types of detail view panels are therefore uncommon.</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4023829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toolbar cannot be a direct child of a detail view panel.  Toolbar placement is discussed in later lessons.</a:t>
            </a:r>
          </a:p>
          <a:p>
            <a:endParaRPr lang="en-US" baseline="0" dirty="0" smtClean="0"/>
          </a:p>
          <a:p>
            <a:r>
              <a:rPr lang="en-US" dirty="0" smtClean="0"/>
              <a:t>Technically, a detail view panel is not required to have any input columns. A detail view panel with atomic widgets does need at least one input column, however. </a:t>
            </a:r>
            <a:r>
              <a:rPr lang="en-US" dirty="0"/>
              <a:t> </a:t>
            </a:r>
            <a:r>
              <a:rPr lang="en-US" dirty="0" smtClean="0"/>
              <a:t>In most cases, every detail view panel has atomic widgets.</a:t>
            </a:r>
          </a:p>
          <a:p>
            <a:endParaRPr lang="en-US" dirty="0" smtClean="0"/>
          </a:p>
          <a:p>
            <a:r>
              <a:rPr lang="en-US" dirty="0" smtClean="0"/>
              <a:t>Guidewire applications automatically put a vertical blue line in between input columns. This line can be seen in the slide example between the two blue rectangles.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1738645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Input widgets are widgets that display (and in some cases let end users edit) one field of data.</a:t>
            </a:r>
          </a:p>
          <a:p>
            <a:pPr eaLnBrk="1" hangingPunct="1"/>
            <a:endParaRPr lang="en-US" dirty="0" smtClean="0"/>
          </a:p>
          <a:p>
            <a:pPr eaLnBrk="1" hangingPunct="1"/>
            <a:r>
              <a:rPr lang="en-US" dirty="0" smtClean="0"/>
              <a:t>Layout widgets do not display data, but instead are used to make a detail view more readable and/or user-friendly. The two most commonly used widgets of this sort are</a:t>
            </a:r>
            <a:r>
              <a:rPr lang="en-US" baseline="0" dirty="0" smtClean="0"/>
              <a:t> l</a:t>
            </a:r>
            <a:r>
              <a:rPr lang="en-US" dirty="0" smtClean="0"/>
              <a:t>abel widgets, which display label text, and input divider widgets, which are rendered as horizontal lines.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Input Sets are containers for a group of input widgets.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b="0" dirty="0" smtClean="0"/>
              <a:t>List View P</a:t>
            </a:r>
            <a:r>
              <a:rPr lang="en-US" dirty="0" smtClean="0"/>
              <a:t>anel is a container widget that often displays a set of rows that are related to one object or one query.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1738645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2.x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6.emf"/><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November </a:t>
            </a:r>
            <a:r>
              <a:rPr lang="en-US" dirty="0" smtClean="0"/>
              <a:t>20</a:t>
            </a:r>
            <a:r>
              <a:rPr lang="en-US" dirty="0" smtClean="0"/>
              <a:t>, 2020</a:t>
            </a:r>
            <a:endParaRPr lang="en-US" dirty="0"/>
          </a:p>
        </p:txBody>
      </p:sp>
      <p:sp>
        <p:nvSpPr>
          <p:cNvPr id="3" name="Title 2"/>
          <p:cNvSpPr>
            <a:spLocks noGrp="1"/>
          </p:cNvSpPr>
          <p:nvPr>
            <p:ph type="ctrTitle"/>
          </p:nvPr>
        </p:nvSpPr>
        <p:spPr/>
        <p:txBody>
          <a:bodyPr/>
          <a:lstStyle/>
          <a:p>
            <a:r>
              <a:rPr lang="en-US" dirty="0" smtClean="0"/>
              <a:t>Detail View Panels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and widget</a:t>
            </a:r>
            <a:endParaRPr lang="en-US" dirty="0"/>
          </a:p>
        </p:txBody>
      </p:sp>
      <p:sp>
        <p:nvSpPr>
          <p:cNvPr id="6" name="Subtitle 5"/>
          <p:cNvSpPr>
            <a:spLocks noGrp="1"/>
          </p:cNvSpPr>
          <p:nvPr>
            <p:ph type="subTitle" idx="10"/>
          </p:nvPr>
        </p:nvSpPr>
        <p:spPr/>
        <p:txBody>
          <a:bodyPr/>
          <a:lstStyle/>
          <a:p>
            <a:r>
              <a:rPr lang="en-US" dirty="0" smtClean="0"/>
              <a:t>Detail View Panel PCF </a:t>
            </a:r>
            <a:r>
              <a:rPr lang="en-US" dirty="0"/>
              <a:t>file</a:t>
            </a:r>
          </a:p>
          <a:p>
            <a:endParaRPr lang="en-US" dirty="0"/>
          </a:p>
        </p:txBody>
      </p:sp>
      <p:sp>
        <p:nvSpPr>
          <p:cNvPr id="7" name="Text Placeholder 6"/>
          <p:cNvSpPr>
            <a:spLocks noGrp="1"/>
          </p:cNvSpPr>
          <p:nvPr>
            <p:ph type="body" sz="quarter" idx="11"/>
          </p:nvPr>
        </p:nvSpPr>
        <p:spPr/>
        <p:txBody>
          <a:bodyPr/>
          <a:lstStyle/>
          <a:p>
            <a:r>
              <a:rPr lang="en-US" dirty="0" err="1" smtClean="0"/>
              <a:t>DetailViewPanel</a:t>
            </a:r>
            <a:r>
              <a:rPr lang="en-US" dirty="0" smtClean="0"/>
              <a:t> widget</a:t>
            </a:r>
            <a:endParaRPr lang="en-US" dirty="0"/>
          </a:p>
        </p:txBody>
      </p:sp>
      <p:sp>
        <p:nvSpPr>
          <p:cNvPr id="5" name="Content Placeholder 4"/>
          <p:cNvSpPr>
            <a:spLocks noGrp="1"/>
          </p:cNvSpPr>
          <p:nvPr>
            <p:ph sz="half" idx="2"/>
          </p:nvPr>
        </p:nvSpPr>
        <p:spPr/>
        <p:txBody>
          <a:bodyPr/>
          <a:lstStyle/>
          <a:p>
            <a:r>
              <a:rPr lang="en-US" dirty="0"/>
              <a:t>Widget </a:t>
            </a:r>
            <a:r>
              <a:rPr lang="en-US" dirty="0" smtClean="0"/>
              <a:t>is defined in a Screen, Card View Panel, or a List Detail Panel</a:t>
            </a:r>
          </a:p>
        </p:txBody>
      </p:sp>
      <p:sp>
        <p:nvSpPr>
          <p:cNvPr id="4" name="Content Placeholder 3"/>
          <p:cNvSpPr>
            <a:spLocks noGrp="1"/>
          </p:cNvSpPr>
          <p:nvPr>
            <p:ph sz="half" idx="1"/>
          </p:nvPr>
        </p:nvSpPr>
        <p:spPr/>
        <p:txBody>
          <a:bodyPr/>
          <a:lstStyle/>
          <a:p>
            <a:r>
              <a:rPr lang="en-US" dirty="0" smtClean="0"/>
              <a:t>&lt;</a:t>
            </a:r>
            <a:r>
              <a:rPr lang="en-US" dirty="0" err="1" smtClean="0"/>
              <a:t>DetailViewPanel</a:t>
            </a:r>
            <a:r>
              <a:rPr lang="en-US" dirty="0" smtClean="0"/>
              <a:t>/&gt; </a:t>
            </a:r>
            <a:r>
              <a:rPr lang="en-US" dirty="0"/>
              <a:t>is a </a:t>
            </a:r>
            <a:r>
              <a:rPr lang="en-US" dirty="0" smtClean="0"/>
              <a:t/>
            </a:r>
            <a:br>
              <a:rPr lang="en-US" dirty="0" smtClean="0"/>
            </a:br>
            <a:r>
              <a:rPr lang="en-US" dirty="0" smtClean="0"/>
              <a:t>top-level </a:t>
            </a:r>
            <a:r>
              <a:rPr lang="en-US" dirty="0"/>
              <a:t>PCF element</a:t>
            </a:r>
          </a:p>
          <a:p>
            <a:r>
              <a:rPr lang="en-US" dirty="0"/>
              <a:t>File name ends with </a:t>
            </a:r>
            <a:r>
              <a:rPr lang="en-US" dirty="0" smtClean="0"/>
              <a:t>DV</a:t>
            </a:r>
            <a:endParaRPr lang="en-US" dirty="0"/>
          </a:p>
          <a:p>
            <a:r>
              <a:rPr lang="en-US" dirty="0" smtClean="0"/>
              <a:t>Can define </a:t>
            </a:r>
            <a:r>
              <a:rPr lang="en-US" dirty="0"/>
              <a:t>root object</a:t>
            </a:r>
          </a:p>
          <a:p>
            <a:endParaRPr lang="en-US" dirty="0" smtClean="0"/>
          </a:p>
          <a:p>
            <a:endParaRPr lang="en-US" dirty="0"/>
          </a:p>
        </p:txBody>
      </p:sp>
      <p:grpSp>
        <p:nvGrpSpPr>
          <p:cNvPr id="15" name="icn Grp PCF DV"/>
          <p:cNvGrpSpPr/>
          <p:nvPr/>
        </p:nvGrpSpPr>
        <p:grpSpPr>
          <a:xfrm>
            <a:off x="373379" y="4249444"/>
            <a:ext cx="1981199" cy="2042102"/>
            <a:chOff x="406758" y="3800473"/>
            <a:chExt cx="1981199" cy="2042102"/>
          </a:xfrm>
        </p:grpSpPr>
        <p:sp>
          <p:nvSpPr>
            <p:cNvPr id="16" name="Rectangle 15"/>
            <p:cNvSpPr/>
            <p:nvPr/>
          </p:nvSpPr>
          <p:spPr>
            <a:xfrm>
              <a:off x="406758" y="5257800"/>
              <a:ext cx="1981199" cy="584775"/>
            </a:xfrm>
            <a:prstGeom prst="rect">
              <a:avLst/>
            </a:prstGeom>
          </p:spPr>
          <p:txBody>
            <a:bodyPr wrap="square">
              <a:spAutoFit/>
            </a:bodyPr>
            <a:lstStyle/>
            <a:p>
              <a:pPr algn="ctr"/>
              <a:r>
                <a:rPr lang="en-US" sz="1600" b="1" dirty="0" smtClean="0">
                  <a:solidFill>
                    <a:schemeClr val="bg1"/>
                  </a:solidFill>
                </a:rPr>
                <a:t>Detail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817" y="3800473"/>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9" name="pic Toolbox D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8078" y="4276078"/>
            <a:ext cx="2959446" cy="162857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389770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Reusability and inline</a:t>
            </a:r>
          </a:p>
        </p:txBody>
      </p:sp>
      <p:sp>
        <p:nvSpPr>
          <p:cNvPr id="6" name="Subtitle 5"/>
          <p:cNvSpPr>
            <a:spLocks noGrp="1"/>
          </p:cNvSpPr>
          <p:nvPr>
            <p:ph type="subTitle" idx="10"/>
          </p:nvPr>
        </p:nvSpPr>
        <p:spPr/>
        <p:txBody>
          <a:bodyPr/>
          <a:lstStyle/>
          <a:p>
            <a:r>
              <a:rPr lang="en-US" smtClean="0"/>
              <a:t>Reusability</a:t>
            </a:r>
            <a:endParaRPr lang="en-US" dirty="0"/>
          </a:p>
        </p:txBody>
      </p:sp>
      <p:sp>
        <p:nvSpPr>
          <p:cNvPr id="7" name="Text Placeholder 6"/>
          <p:cNvSpPr>
            <a:spLocks noGrp="1"/>
          </p:cNvSpPr>
          <p:nvPr>
            <p:ph type="body" sz="quarter" idx="11"/>
          </p:nvPr>
        </p:nvSpPr>
        <p:spPr/>
        <p:txBody>
          <a:bodyPr/>
          <a:lstStyle/>
          <a:p>
            <a:r>
              <a:rPr lang="en-US" smtClean="0"/>
              <a:t>Inline</a:t>
            </a:r>
            <a:endParaRPr lang="en-US" dirty="0"/>
          </a:p>
        </p:txBody>
      </p:sp>
      <p:sp>
        <p:nvSpPr>
          <p:cNvPr id="5" name="Content Placeholder 4"/>
          <p:cNvSpPr>
            <a:spLocks noGrp="1"/>
          </p:cNvSpPr>
          <p:nvPr>
            <p:ph sz="half" idx="2"/>
          </p:nvPr>
        </p:nvSpPr>
        <p:spPr/>
        <p:txBody>
          <a:bodyPr/>
          <a:lstStyle/>
          <a:p>
            <a:r>
              <a:rPr lang="en-US" dirty="0"/>
              <a:t>Defined as </a:t>
            </a:r>
            <a:r>
              <a:rPr lang="en-US" dirty="0" smtClean="0"/>
              <a:t>widget</a:t>
            </a:r>
            <a:br>
              <a:rPr lang="en-US" dirty="0" smtClean="0"/>
            </a:br>
            <a:endParaRPr lang="en-US" dirty="0"/>
          </a:p>
          <a:p>
            <a:r>
              <a:rPr lang="en-US" dirty="0"/>
              <a:t>Single instance usage</a:t>
            </a:r>
          </a:p>
          <a:p>
            <a:pPr lvl="1"/>
            <a:r>
              <a:rPr lang="en-US" dirty="0"/>
              <a:t>Not possible to reference </a:t>
            </a:r>
            <a:br>
              <a:rPr lang="en-US" dirty="0"/>
            </a:br>
            <a:r>
              <a:rPr lang="en-US" dirty="0"/>
              <a:t>in another container</a:t>
            </a:r>
          </a:p>
          <a:p>
            <a:pPr lvl="1"/>
            <a:endParaRPr lang="en-US" dirty="0" smtClean="0"/>
          </a:p>
          <a:p>
            <a:pPr lvl="1"/>
            <a:endParaRPr lang="en-US" dirty="0" smtClean="0"/>
          </a:p>
          <a:p>
            <a:endParaRPr lang="en-US" dirty="0"/>
          </a:p>
        </p:txBody>
      </p:sp>
      <p:sp>
        <p:nvSpPr>
          <p:cNvPr id="4" name="Content Placeholder 3"/>
          <p:cNvSpPr>
            <a:spLocks noGrp="1"/>
          </p:cNvSpPr>
          <p:nvPr>
            <p:ph sz="half" idx="1"/>
          </p:nvPr>
        </p:nvSpPr>
        <p:spPr/>
        <p:txBody>
          <a:bodyPr/>
          <a:lstStyle/>
          <a:p>
            <a:r>
              <a:rPr lang="en-US" dirty="0" smtClean="0"/>
              <a:t>Detail View Panel is </a:t>
            </a:r>
            <a:br>
              <a:rPr lang="en-US" dirty="0" smtClean="0"/>
            </a:br>
            <a:r>
              <a:rPr lang="en-US" dirty="0" smtClean="0"/>
              <a:t>PCF file</a:t>
            </a:r>
          </a:p>
          <a:p>
            <a:r>
              <a:rPr lang="en-US" dirty="0" smtClean="0"/>
              <a:t>Ideal for multiple references</a:t>
            </a:r>
          </a:p>
          <a:p>
            <a:pPr lvl="1"/>
            <a:r>
              <a:rPr lang="en-US" dirty="0" smtClean="0"/>
              <a:t>Other PCF files can reference the reusable container using a reference widget</a:t>
            </a:r>
          </a:p>
          <a:p>
            <a:pPr lvl="1"/>
            <a:endParaRPr lang="en-US" dirty="0" smtClean="0"/>
          </a:p>
          <a:p>
            <a:pPr lvl="1"/>
            <a:endParaRPr lang="en-US" dirty="0" smtClean="0"/>
          </a:p>
          <a:p>
            <a:pPr lvl="1"/>
            <a:endParaRPr lang="en-US" dirty="0" smtClean="0"/>
          </a:p>
          <a:p>
            <a:endParaRPr lang="en-US" dirty="0"/>
          </a:p>
        </p:txBody>
      </p:sp>
      <p:grpSp>
        <p:nvGrpSpPr>
          <p:cNvPr id="11" name="icn Grp PCF DV"/>
          <p:cNvGrpSpPr/>
          <p:nvPr/>
        </p:nvGrpSpPr>
        <p:grpSpPr>
          <a:xfrm>
            <a:off x="373379" y="4249444"/>
            <a:ext cx="1981199" cy="2042102"/>
            <a:chOff x="406758" y="3800473"/>
            <a:chExt cx="1981199" cy="2042102"/>
          </a:xfrm>
        </p:grpSpPr>
        <p:sp>
          <p:nvSpPr>
            <p:cNvPr id="14" name="Rectangle 13"/>
            <p:cNvSpPr/>
            <p:nvPr/>
          </p:nvSpPr>
          <p:spPr>
            <a:xfrm>
              <a:off x="406758" y="5257800"/>
              <a:ext cx="1981199" cy="584775"/>
            </a:xfrm>
            <a:prstGeom prst="rect">
              <a:avLst/>
            </a:prstGeom>
          </p:spPr>
          <p:txBody>
            <a:bodyPr wrap="square">
              <a:spAutoFit/>
            </a:bodyPr>
            <a:lstStyle/>
            <a:p>
              <a:pPr algn="ctr"/>
              <a:r>
                <a:rPr lang="en-US" sz="1600" b="1" dirty="0" smtClean="0">
                  <a:solidFill>
                    <a:schemeClr val="bg1"/>
                  </a:solidFill>
                </a:rPr>
                <a:t>Detail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817" y="3800473"/>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6" name="pic Toolbox D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8078" y="4276078"/>
            <a:ext cx="2959446" cy="162857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332848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luersen\AppData\Local\Temp\SNAGHTML7b980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791200" cy="43042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Reusable containers</a:t>
            </a:r>
          </a:p>
        </p:txBody>
      </p:sp>
      <p:sp>
        <p:nvSpPr>
          <p:cNvPr id="3" name="Content Placeholder 2"/>
          <p:cNvSpPr>
            <a:spLocks noGrp="1"/>
          </p:cNvSpPr>
          <p:nvPr>
            <p:ph sz="half" idx="2"/>
          </p:nvPr>
        </p:nvSpPr>
        <p:spPr>
          <a:xfrm>
            <a:off x="6553200" y="914400"/>
            <a:ext cx="2270760" cy="3657600"/>
          </a:xfrm>
        </p:spPr>
        <p:txBody>
          <a:bodyPr/>
          <a:lstStyle/>
          <a:p>
            <a:r>
              <a:rPr lang="en-US" dirty="0" smtClean="0"/>
              <a:t>Top-level container is a PCF file</a:t>
            </a:r>
          </a:p>
          <a:p>
            <a:r>
              <a:rPr lang="en-US" dirty="0"/>
              <a:t>Other </a:t>
            </a:r>
            <a:r>
              <a:rPr lang="en-US" dirty="0" smtClean="0"/>
              <a:t>containers  </a:t>
            </a:r>
            <a:r>
              <a:rPr lang="en-US" dirty="0"/>
              <a:t>can reference the reusable container</a:t>
            </a:r>
          </a:p>
          <a:p>
            <a:endParaRPr lang="en-US" dirty="0"/>
          </a:p>
        </p:txBody>
      </p:sp>
      <p:sp>
        <p:nvSpPr>
          <p:cNvPr id="4" name="Content Placeholder 3"/>
          <p:cNvSpPr>
            <a:spLocks noGrp="1"/>
          </p:cNvSpPr>
          <p:nvPr>
            <p:ph idx="10"/>
          </p:nvPr>
        </p:nvSpPr>
        <p:spPr>
          <a:xfrm>
            <a:off x="521208" y="5334000"/>
            <a:ext cx="8321040" cy="1066800"/>
          </a:xfrm>
        </p:spPr>
        <p:txBody>
          <a:bodyPr/>
          <a:lstStyle/>
          <a:p>
            <a:r>
              <a:rPr lang="en-US" dirty="0" smtClean="0"/>
              <a:t>If </a:t>
            </a:r>
            <a:r>
              <a:rPr lang="en-US" dirty="0"/>
              <a:t>the container is likely to be needed in multiple places, create </a:t>
            </a:r>
            <a:r>
              <a:rPr lang="en-US" dirty="0" smtClean="0"/>
              <a:t>PCF file for container!</a:t>
            </a:r>
            <a:endParaRPr lang="en-US" dirty="0"/>
          </a:p>
          <a:p>
            <a:endParaRPr lang="en-US" dirty="0"/>
          </a:p>
          <a:p>
            <a:endParaRPr lang="en-US" dirty="0"/>
          </a:p>
        </p:txBody>
      </p:sp>
    </p:spTree>
    <p:extLst>
      <p:ext uri="{BB962C8B-B14F-4D97-AF65-F5344CB8AC3E}">
        <p14:creationId xmlns:p14="http://schemas.microsoft.com/office/powerpoint/2010/main" val="19673420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containers</a:t>
            </a:r>
          </a:p>
        </p:txBody>
      </p:sp>
      <p:sp>
        <p:nvSpPr>
          <p:cNvPr id="3" name="Content Placeholder 2"/>
          <p:cNvSpPr>
            <a:spLocks noGrp="1"/>
          </p:cNvSpPr>
          <p:nvPr>
            <p:ph sz="half" idx="2"/>
          </p:nvPr>
        </p:nvSpPr>
        <p:spPr>
          <a:xfrm>
            <a:off x="6553200" y="914400"/>
            <a:ext cx="2270760" cy="3657600"/>
          </a:xfrm>
        </p:spPr>
        <p:txBody>
          <a:bodyPr/>
          <a:lstStyle/>
          <a:p>
            <a:r>
              <a:rPr lang="en-US" dirty="0" smtClean="0"/>
              <a:t>Inline child containers are </a:t>
            </a:r>
            <a:r>
              <a:rPr lang="en-US" dirty="0"/>
              <a:t>not reusable</a:t>
            </a:r>
          </a:p>
          <a:p>
            <a:r>
              <a:rPr lang="en-US" dirty="0"/>
              <a:t>Other containers cannot reference </a:t>
            </a:r>
            <a:r>
              <a:rPr lang="en-US" dirty="0" smtClean="0"/>
              <a:t/>
            </a:r>
            <a:br>
              <a:rPr lang="en-US" dirty="0" smtClean="0"/>
            </a:br>
            <a:r>
              <a:rPr lang="en-US" dirty="0" smtClean="0"/>
              <a:t>an inline container</a:t>
            </a:r>
            <a:endParaRPr lang="en-US" dirty="0"/>
          </a:p>
        </p:txBody>
      </p:sp>
      <p:sp>
        <p:nvSpPr>
          <p:cNvPr id="4" name="Content Placeholder 3"/>
          <p:cNvSpPr>
            <a:spLocks noGrp="1"/>
          </p:cNvSpPr>
          <p:nvPr>
            <p:ph idx="10"/>
          </p:nvPr>
        </p:nvSpPr>
        <p:spPr>
          <a:xfrm>
            <a:off x="521208" y="5334000"/>
            <a:ext cx="8321040" cy="1066800"/>
          </a:xfrm>
        </p:spPr>
        <p:txBody>
          <a:bodyPr/>
          <a:lstStyle/>
          <a:p>
            <a:r>
              <a:rPr lang="en-US" dirty="0" smtClean="0"/>
              <a:t>If </a:t>
            </a:r>
            <a:r>
              <a:rPr lang="en-US" dirty="0"/>
              <a:t>container is unlikely to be needed in multiple places, you can create it </a:t>
            </a:r>
            <a:r>
              <a:rPr lang="en-US" dirty="0" smtClean="0"/>
              <a:t>as an inline container</a:t>
            </a:r>
            <a:endParaRPr lang="en-US" dirty="0"/>
          </a:p>
          <a:p>
            <a:endParaRPr lang="en-US" dirty="0"/>
          </a:p>
          <a:p>
            <a:endParaRPr lang="en-US" dirty="0"/>
          </a:p>
        </p:txBody>
      </p:sp>
      <p:pic>
        <p:nvPicPr>
          <p:cNvPr id="5125" name="Picture 5" descr="C:\Users\sluersen\AppData\Local\Temp\SNAGHTML805f7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791200" cy="402803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77755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Detail view panel fundamentals</a:t>
            </a:r>
          </a:p>
          <a:p>
            <a:r>
              <a:rPr lang="en-US" dirty="0" smtClean="0">
                <a:solidFill>
                  <a:schemeClr val="bg1"/>
                </a:solidFill>
              </a:rPr>
              <a:t>Create </a:t>
            </a:r>
            <a:r>
              <a:rPr lang="en-US" dirty="0">
                <a:solidFill>
                  <a:schemeClr val="bg1"/>
                </a:solidFill>
              </a:rPr>
              <a:t>detail view panels</a:t>
            </a:r>
          </a:p>
          <a:p>
            <a:r>
              <a:rPr lang="en-US" dirty="0"/>
              <a:t>Referencing detail view panels</a:t>
            </a:r>
          </a:p>
          <a:p>
            <a:endParaRPr lang="en-US" dirty="0"/>
          </a:p>
        </p:txBody>
      </p:sp>
    </p:spTree>
    <p:extLst>
      <p:ext uri="{BB962C8B-B14F-4D97-AF65-F5344CB8AC3E}">
        <p14:creationId xmlns:p14="http://schemas.microsoft.com/office/powerpoint/2010/main" val="286827902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Steps to create a Detail View Panel PCF</a:t>
            </a:r>
            <a:endParaRPr lang="en-US" dirty="0"/>
          </a:p>
        </p:txBody>
      </p:sp>
      <p:sp>
        <p:nvSpPr>
          <p:cNvPr id="4" name="Content Placeholder 3"/>
          <p:cNvSpPr>
            <a:spLocks noGrp="1"/>
          </p:cNvSpPr>
          <p:nvPr>
            <p:ph idx="1"/>
          </p:nvPr>
        </p:nvSpPr>
        <p:spPr/>
        <p:txBody>
          <a:bodyPr/>
          <a:lstStyle/>
          <a:p>
            <a:pPr marL="457200" indent="-457200">
              <a:buFont typeface="Wingdings 3" pitchFamily="18" charset="2"/>
              <a:buAutoNum type="arabicPeriod"/>
            </a:pPr>
            <a:r>
              <a:rPr lang="en-US" dirty="0"/>
              <a:t>Create the </a:t>
            </a:r>
            <a:r>
              <a:rPr lang="en-US" dirty="0" smtClean="0"/>
              <a:t>Detail View Panel PCF </a:t>
            </a:r>
            <a:r>
              <a:rPr lang="en-US" dirty="0"/>
              <a:t>file</a:t>
            </a:r>
          </a:p>
          <a:p>
            <a:pPr marL="457200" indent="-457200">
              <a:buFont typeface="Wingdings 3" pitchFamily="18" charset="2"/>
              <a:buAutoNum type="arabicPeriod"/>
            </a:pPr>
            <a:r>
              <a:rPr lang="en-US" dirty="0"/>
              <a:t>Specify the required variables</a:t>
            </a:r>
          </a:p>
          <a:p>
            <a:pPr marL="457200" indent="-457200">
              <a:buFont typeface="Wingdings 3" pitchFamily="18" charset="2"/>
              <a:buAutoNum type="arabicPeriod"/>
            </a:pPr>
            <a:r>
              <a:rPr lang="en-US" dirty="0"/>
              <a:t>Optionally specify additional properties</a:t>
            </a:r>
          </a:p>
          <a:p>
            <a:pPr marL="457200" indent="-457200">
              <a:buFont typeface="Wingdings 3" pitchFamily="18" charset="2"/>
              <a:buAutoNum type="arabicPeriod"/>
            </a:pPr>
            <a:r>
              <a:rPr lang="en-US" dirty="0"/>
              <a:t>Add input columns</a:t>
            </a:r>
          </a:p>
          <a:p>
            <a:pPr marL="457200" indent="-457200">
              <a:buFont typeface="Wingdings 3" pitchFamily="18" charset="2"/>
              <a:buAutoNum type="arabicPeriod"/>
            </a:pPr>
            <a:r>
              <a:rPr lang="en-US" dirty="0"/>
              <a:t>Add input </a:t>
            </a:r>
            <a:r>
              <a:rPr lang="en-US" dirty="0" smtClean="0"/>
              <a:t>widgets</a:t>
            </a:r>
          </a:p>
          <a:p>
            <a:pPr marL="457200" indent="-457200">
              <a:buFont typeface="Wingdings 3" pitchFamily="18" charset="2"/>
              <a:buAutoNum type="arabicPeriod"/>
            </a:pPr>
            <a:r>
              <a:rPr lang="en-US" dirty="0" smtClean="0"/>
              <a:t>Deploy PCFs</a:t>
            </a:r>
            <a:endParaRPr lang="en-US" dirty="0"/>
          </a:p>
          <a:p>
            <a:endParaRPr lang="en-US" dirty="0"/>
          </a:p>
        </p:txBody>
      </p:sp>
      <p:sp>
        <p:nvSpPr>
          <p:cNvPr id="5" name="TextBox 4"/>
          <p:cNvSpPr txBox="1"/>
          <p:nvPr/>
        </p:nvSpPr>
        <p:spPr>
          <a:xfrm>
            <a:off x="533400" y="6019800"/>
            <a:ext cx="8610600" cy="533400"/>
          </a:xfrm>
          <a:prstGeom prst="rect">
            <a:avLst/>
          </a:prstGeom>
          <a:noFill/>
        </p:spPr>
        <p:txBody>
          <a:bodyPr wrap="square" rtlCol="0">
            <a:noAutofit/>
          </a:bodyPr>
          <a:lstStyle/>
          <a:p>
            <a:r>
              <a:rPr lang="en-US" dirty="0" smtClean="0">
                <a:solidFill>
                  <a:srgbClr val="C00000"/>
                </a:solidFill>
                <a:latin typeface="Arial" pitchFamily="32" charset="0"/>
                <a:cs typeface="Arial" pitchFamily="32" charset="0"/>
              </a:rPr>
              <a:t>* Slides do not cover the details of creating an inline Detail View Panel. See notes.</a:t>
            </a:r>
          </a:p>
        </p:txBody>
      </p:sp>
    </p:spTree>
    <p:extLst>
      <p:ext uri="{BB962C8B-B14F-4D97-AF65-F5344CB8AC3E}">
        <p14:creationId xmlns:p14="http://schemas.microsoft.com/office/powerpoint/2010/main" val="166481441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01429" cy="28542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1: Create </a:t>
            </a:r>
            <a:r>
              <a:rPr lang="en-US" dirty="0" smtClean="0"/>
              <a:t>a detail view panel PCF</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In Project View, select a PCF Folder</a:t>
            </a:r>
            <a:br>
              <a:rPr lang="en-US" dirty="0" smtClean="0"/>
            </a:br>
            <a:r>
              <a:rPr lang="en-US" dirty="0" smtClean="0"/>
              <a:t>in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Page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pcf</a:t>
            </a:r>
            <a:r>
              <a:rPr lang="en-US" b="1" dirty="0">
                <a:latin typeface="Courier New" pitchFamily="49" charset="0"/>
                <a:cs typeface="Courier New" pitchFamily="49" charset="0"/>
              </a:rPr>
              <a:t>\ </a:t>
            </a:r>
          </a:p>
          <a:p>
            <a:r>
              <a:rPr lang="en-US" dirty="0" smtClean="0"/>
              <a:t>Context menu </a:t>
            </a:r>
            <a:r>
              <a:rPr lang="en-US" dirty="0" smtClean="0">
                <a:sym typeface="Wingdings" pitchFamily="2" charset="2"/>
              </a:rPr>
              <a:t>  New  PCF File</a:t>
            </a:r>
          </a:p>
          <a:p>
            <a:r>
              <a:rPr lang="en-US" dirty="0" smtClean="0">
                <a:sym typeface="Wingdings" pitchFamily="2" charset="2"/>
              </a:rPr>
              <a:t>Enter the File Name and select Detail View as the file type in </a:t>
            </a:r>
            <a:r>
              <a:rPr lang="en-US" dirty="0">
                <a:sym typeface="Wingdings" pitchFamily="2" charset="2"/>
              </a:rPr>
              <a:t>PCF File dialog</a:t>
            </a:r>
          </a:p>
          <a:p>
            <a:endParaRPr lang="en-US" dirty="0" smtClean="0">
              <a:sym typeface="Wingdings" pitchFamily="2" charset="2"/>
            </a:endParaRPr>
          </a:p>
          <a:p>
            <a:endParaRPr lang="en-US" dirty="0" smtClean="0">
              <a:sym typeface="Wingdings" pitchFamily="2" charset="2"/>
            </a:endParaRPr>
          </a:p>
        </p:txBody>
      </p:sp>
      <p:pic>
        <p:nvPicPr>
          <p:cNvPr id="4101" name="Picture 5" descr="C:\Users\sluersen\AppData\Local\Temp\SNAGHTML139b7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269029"/>
            <a:ext cx="3985714"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 Box 12"/>
          <p:cNvSpPr txBox="1">
            <a:spLocks noChangeArrowheads="1"/>
          </p:cNvSpPr>
          <p:nvPr/>
        </p:nvSpPr>
        <p:spPr bwMode="auto">
          <a:xfrm>
            <a:off x="6071839" y="914400"/>
            <a:ext cx="274831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accent1"/>
                </a:solidFill>
              </a:rPr>
              <a:t>"DV" appended </a:t>
            </a:r>
            <a:br>
              <a:rPr lang="en-US" dirty="0" smtClean="0">
                <a:solidFill>
                  <a:schemeClr val="accent1"/>
                </a:solidFill>
              </a:rPr>
            </a:br>
            <a:r>
              <a:rPr lang="en-US" dirty="0" smtClean="0">
                <a:solidFill>
                  <a:schemeClr val="accent1"/>
                </a:solidFill>
              </a:rPr>
              <a:t>to file name</a:t>
            </a:r>
            <a:endParaRPr lang="en-US" dirty="0">
              <a:solidFill>
                <a:schemeClr val="accent1"/>
              </a:solidFill>
            </a:endParaRPr>
          </a:p>
        </p:txBody>
      </p:sp>
      <p:pic>
        <p:nvPicPr>
          <p:cNvPr id="5" name="Picture 5" descr="C:\Users\sluersen\AppData\Local\Temp\SNAGHTMLd3d1b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1839" y="2590800"/>
            <a:ext cx="2608572" cy="260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95619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 DV" descr="C:\Users\sluersen\AppData\Local\Temp\SNAGHTMLe00f6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4026577" cy="542997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2: Specify required </a:t>
            </a:r>
            <a:r>
              <a:rPr lang="en-US" dirty="0" smtClean="0"/>
              <a:t>variable(s</a:t>
            </a:r>
            <a:r>
              <a:rPr lang="en-US" dirty="0"/>
              <a:t>)</a:t>
            </a:r>
          </a:p>
        </p:txBody>
      </p:sp>
      <p:sp>
        <p:nvSpPr>
          <p:cNvPr id="4" name="Content Placeholder 3"/>
          <p:cNvSpPr>
            <a:spLocks noGrp="1"/>
          </p:cNvSpPr>
          <p:nvPr>
            <p:ph sz="half" idx="2"/>
          </p:nvPr>
        </p:nvSpPr>
        <p:spPr>
          <a:xfrm>
            <a:off x="5029199" y="914401"/>
            <a:ext cx="3808413" cy="5475289"/>
          </a:xfrm>
        </p:spPr>
        <p:txBody>
          <a:bodyPr/>
          <a:lstStyle/>
          <a:p>
            <a:r>
              <a:rPr lang="en-US" dirty="0" smtClean="0"/>
              <a:t>Required Variables tab</a:t>
            </a:r>
          </a:p>
          <a:p>
            <a:pPr lvl="1"/>
            <a:r>
              <a:rPr lang="en-US" dirty="0" smtClean="0"/>
              <a:t>Defines data object variable name and type</a:t>
            </a:r>
          </a:p>
          <a:p>
            <a:pPr lvl="1"/>
            <a:r>
              <a:rPr lang="en-US" dirty="0" smtClean="0"/>
              <a:t>Example:</a:t>
            </a:r>
            <a:br>
              <a:rPr lang="en-US" dirty="0" smtClean="0"/>
            </a:br>
            <a:r>
              <a:rPr lang="en-US" dirty="0" smtClean="0"/>
              <a:t>anABContact is of </a:t>
            </a:r>
            <a:br>
              <a:rPr lang="en-US" dirty="0" smtClean="0"/>
            </a:br>
            <a:r>
              <a:rPr lang="en-US" dirty="0" smtClean="0"/>
              <a:t>type ABContact</a:t>
            </a:r>
          </a:p>
          <a:p>
            <a:r>
              <a:rPr lang="en-US" dirty="0" smtClean="0"/>
              <a:t>Object data can be</a:t>
            </a:r>
          </a:p>
          <a:p>
            <a:pPr lvl="1"/>
            <a:r>
              <a:rPr lang="en-US" dirty="0" smtClean="0"/>
              <a:t>Data backed (database)</a:t>
            </a:r>
          </a:p>
          <a:p>
            <a:pPr lvl="1"/>
            <a:r>
              <a:rPr lang="en-US" dirty="0" smtClean="0"/>
              <a:t>Virtual property</a:t>
            </a:r>
          </a:p>
          <a:p>
            <a:r>
              <a:rPr lang="en-US" dirty="0" smtClean="0"/>
              <a:t>Container data comes from defined variable object(s)</a:t>
            </a:r>
          </a:p>
          <a:p>
            <a:pPr lvl="1"/>
            <a:r>
              <a:rPr lang="en-US" dirty="0" smtClean="0"/>
              <a:t>Typically, at least one variable</a:t>
            </a:r>
          </a:p>
          <a:p>
            <a:pPr lvl="1"/>
            <a:r>
              <a:rPr lang="en-US" dirty="0" smtClean="0"/>
              <a:t>Not required</a:t>
            </a:r>
          </a:p>
          <a:p>
            <a:pPr lvl="1"/>
            <a:endParaRPr lang="en-US" dirty="0"/>
          </a:p>
        </p:txBody>
      </p:sp>
      <p:pic>
        <p:nvPicPr>
          <p:cNvPr id="7172" name="pic Ob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213360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3482768" y="5395452"/>
            <a:ext cx="1074751" cy="4572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3174839" y="1323355"/>
            <a:ext cx="842510" cy="2286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542026" y="5451896"/>
            <a:ext cx="1905000" cy="2286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164300891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Specify additional properties</a:t>
            </a:r>
            <a:endParaRPr lang="en-US" dirty="0"/>
          </a:p>
        </p:txBody>
      </p:sp>
      <p:sp>
        <p:nvSpPr>
          <p:cNvPr id="4" name="Content Placeholder 3"/>
          <p:cNvSpPr>
            <a:spLocks noGrp="1"/>
          </p:cNvSpPr>
          <p:nvPr>
            <p:ph sz="half" idx="2"/>
          </p:nvPr>
        </p:nvSpPr>
        <p:spPr>
          <a:xfrm>
            <a:off x="5029200" y="914400"/>
            <a:ext cx="3794760" cy="3657600"/>
          </a:xfrm>
        </p:spPr>
        <p:txBody>
          <a:bodyPr/>
          <a:lstStyle/>
          <a:p>
            <a:r>
              <a:rPr lang="en-US" dirty="0" smtClean="0"/>
              <a:t>Editable</a:t>
            </a:r>
          </a:p>
          <a:p>
            <a:pPr lvl="1"/>
            <a:r>
              <a:rPr lang="en-US" dirty="0"/>
              <a:t>M</a:t>
            </a:r>
            <a:r>
              <a:rPr lang="en-US" dirty="0" smtClean="0"/>
              <a:t>akes container and children widget editable</a:t>
            </a:r>
          </a:p>
          <a:p>
            <a:pPr lvl="1"/>
            <a:r>
              <a:rPr lang="en-US" dirty="0" smtClean="0"/>
              <a:t>Not all container widgets have an explicit editable property </a:t>
            </a:r>
          </a:p>
          <a:p>
            <a:r>
              <a:rPr lang="en-US" dirty="0" smtClean="0"/>
              <a:t>Visible</a:t>
            </a:r>
          </a:p>
          <a:p>
            <a:pPr lvl="1"/>
            <a:r>
              <a:rPr lang="en-US" dirty="0" smtClean="0"/>
              <a:t>Shows container and all children</a:t>
            </a:r>
          </a:p>
          <a:p>
            <a:pPr lvl="1"/>
            <a:r>
              <a:rPr lang="en-US" dirty="0" smtClean="0"/>
              <a:t>If false, then hidden</a:t>
            </a:r>
          </a:p>
          <a:p>
            <a:pPr lvl="1"/>
            <a:endParaRPr lang="en-US" dirty="0"/>
          </a:p>
        </p:txBody>
      </p:sp>
      <p:sp>
        <p:nvSpPr>
          <p:cNvPr id="3" name="Content Placeholder 2"/>
          <p:cNvSpPr>
            <a:spLocks noGrp="1"/>
          </p:cNvSpPr>
          <p:nvPr>
            <p:ph idx="10"/>
          </p:nvPr>
        </p:nvSpPr>
        <p:spPr>
          <a:xfrm>
            <a:off x="521208" y="5181600"/>
            <a:ext cx="8321040" cy="1219200"/>
          </a:xfrm>
        </p:spPr>
        <p:txBody>
          <a:bodyPr/>
          <a:lstStyle/>
          <a:p>
            <a:r>
              <a:rPr lang="en-US" dirty="0"/>
              <a:t>Blank is default and means that the property inherits </a:t>
            </a:r>
            <a:r>
              <a:rPr lang="en-US" dirty="0" smtClean="0"/>
              <a:t>the value </a:t>
            </a:r>
            <a:r>
              <a:rPr lang="en-US" dirty="0"/>
              <a:t>from parent container or location</a:t>
            </a:r>
          </a:p>
          <a:p>
            <a:r>
              <a:rPr lang="en-US" dirty="0"/>
              <a:t>If not </a:t>
            </a:r>
            <a:r>
              <a:rPr lang="en-US" dirty="0" smtClean="0"/>
              <a:t>defined in hierarchy, </a:t>
            </a:r>
            <a:r>
              <a:rPr lang="en-US" dirty="0"/>
              <a:t>then true</a:t>
            </a:r>
          </a:p>
          <a:p>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454286" cy="375142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65478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Add input column</a:t>
            </a:r>
            <a:endParaRPr lang="en-US" dirty="0"/>
          </a:p>
        </p:txBody>
      </p:sp>
      <p:sp>
        <p:nvSpPr>
          <p:cNvPr id="4" name="Content Placeholder 3"/>
          <p:cNvSpPr>
            <a:spLocks noGrp="1"/>
          </p:cNvSpPr>
          <p:nvPr>
            <p:ph sz="half" idx="2"/>
          </p:nvPr>
        </p:nvSpPr>
        <p:spPr>
          <a:xfrm>
            <a:off x="6705600" y="914400"/>
            <a:ext cx="2118360" cy="3657600"/>
          </a:xfrm>
        </p:spPr>
        <p:txBody>
          <a:bodyPr/>
          <a:lstStyle/>
          <a:p>
            <a:r>
              <a:rPr lang="en-US" dirty="0"/>
              <a:t>Light green line - current place where new widget will go</a:t>
            </a:r>
          </a:p>
          <a:p>
            <a:endParaRPr lang="en-US" dirty="0"/>
          </a:p>
        </p:txBody>
      </p:sp>
      <p:sp>
        <p:nvSpPr>
          <p:cNvPr id="5" name="Content Placeholder 4"/>
          <p:cNvSpPr>
            <a:spLocks noGrp="1"/>
          </p:cNvSpPr>
          <p:nvPr>
            <p:ph idx="10"/>
          </p:nvPr>
        </p:nvSpPr>
        <p:spPr>
          <a:xfrm>
            <a:off x="521208" y="5181600"/>
            <a:ext cx="8321040" cy="1219200"/>
          </a:xfrm>
        </p:spPr>
        <p:txBody>
          <a:bodyPr/>
          <a:lstStyle/>
          <a:p>
            <a:r>
              <a:rPr lang="en-US" dirty="0" smtClean="0"/>
              <a:t>An Input Column is a single vertical column in a detail view panel that organizes </a:t>
            </a:r>
            <a:r>
              <a:rPr lang="en-US" dirty="0"/>
              <a:t>atomic </a:t>
            </a:r>
            <a:r>
              <a:rPr lang="en-US" dirty="0" smtClean="0"/>
              <a:t>widgets</a:t>
            </a:r>
          </a:p>
        </p:txBody>
      </p:sp>
      <p:pic>
        <p:nvPicPr>
          <p:cNvPr id="6150" name="Picture 6" descr="C:\Users\sluersen\AppData\Local\Temp\SNAGHTMLa67fb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914400"/>
            <a:ext cx="5854700" cy="300004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Arc 8"/>
          <p:cNvSpPr/>
          <p:nvPr/>
        </p:nvSpPr>
        <p:spPr bwMode="auto">
          <a:xfrm rot="1365043">
            <a:off x="1081028" y="1943421"/>
            <a:ext cx="3543646" cy="1229193"/>
          </a:xfrm>
          <a:prstGeom prst="arc">
            <a:avLst>
              <a:gd name="adj1" fmla="val 11370197"/>
              <a:gd name="adj2" fmla="val 2087308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0" name="Rounded Rectangle 9"/>
          <p:cNvSpPr/>
          <p:nvPr/>
        </p:nvSpPr>
        <p:spPr bwMode="auto">
          <a:xfrm>
            <a:off x="4380692" y="2759419"/>
            <a:ext cx="1652908" cy="37845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201171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detail view panels</a:t>
            </a:r>
          </a:p>
          <a:p>
            <a:pPr lvl="1"/>
            <a:r>
              <a:rPr lang="en-US" dirty="0"/>
              <a:t>Create a new detail view panel</a:t>
            </a:r>
          </a:p>
          <a:p>
            <a:pPr lvl="1"/>
            <a:r>
              <a:rPr lang="en-US" dirty="0"/>
              <a:t>Reference a detail view panel from a parent container</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 dv" descr="C:\Users\sluersen\AppData\Local\Temp\SNAGHTML121196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74" y="914400"/>
            <a:ext cx="5880953" cy="347679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a:t>
            </a:r>
            <a:r>
              <a:rPr lang="en-US" dirty="0" smtClean="0"/>
              <a:t>5: </a:t>
            </a:r>
            <a:r>
              <a:rPr lang="en-US" dirty="0"/>
              <a:t>Add atomic </a:t>
            </a:r>
            <a:r>
              <a:rPr lang="en-US" dirty="0" smtClean="0"/>
              <a:t>widgets</a:t>
            </a:r>
            <a:endParaRPr lang="en-US" dirty="0"/>
          </a:p>
        </p:txBody>
      </p:sp>
      <p:sp>
        <p:nvSpPr>
          <p:cNvPr id="4" name="Content Placeholder 3"/>
          <p:cNvSpPr>
            <a:spLocks noGrp="1"/>
          </p:cNvSpPr>
          <p:nvPr>
            <p:ph sz="half" idx="2"/>
          </p:nvPr>
        </p:nvSpPr>
        <p:spPr>
          <a:xfrm>
            <a:off x="6705600" y="914400"/>
            <a:ext cx="2118360" cy="4250000"/>
          </a:xfrm>
        </p:spPr>
        <p:txBody>
          <a:bodyPr/>
          <a:lstStyle/>
          <a:p>
            <a:r>
              <a:rPr lang="en-US" dirty="0"/>
              <a:t>Light green line - current place where new widget will go</a:t>
            </a:r>
          </a:p>
          <a:p>
            <a:r>
              <a:rPr lang="en-US" dirty="0"/>
              <a:t>Dark green line - places where new widget can go</a:t>
            </a:r>
          </a:p>
          <a:p>
            <a:endParaRPr lang="en-US" dirty="0"/>
          </a:p>
        </p:txBody>
      </p:sp>
      <p:sp>
        <p:nvSpPr>
          <p:cNvPr id="5" name="Content Placeholder 4"/>
          <p:cNvSpPr>
            <a:spLocks noGrp="1"/>
          </p:cNvSpPr>
          <p:nvPr>
            <p:ph idx="10"/>
          </p:nvPr>
        </p:nvSpPr>
        <p:spPr>
          <a:xfrm>
            <a:off x="521208" y="5181600"/>
            <a:ext cx="8321040" cy="1219200"/>
          </a:xfrm>
        </p:spPr>
        <p:txBody>
          <a:bodyPr/>
          <a:lstStyle/>
          <a:p>
            <a:r>
              <a:rPr lang="en-US" dirty="0"/>
              <a:t>Select the best input for the data type from the Toolbox</a:t>
            </a:r>
          </a:p>
          <a:p>
            <a:r>
              <a:rPr lang="en-US" dirty="0" smtClean="0"/>
              <a:t>Specify </a:t>
            </a:r>
            <a:r>
              <a:rPr lang="en-US" dirty="0"/>
              <a:t>required and optional </a:t>
            </a:r>
            <a:r>
              <a:rPr lang="en-US" dirty="0" smtClean="0"/>
              <a:t>widget properties</a:t>
            </a:r>
            <a:endParaRPr lang="en-US" dirty="0"/>
          </a:p>
          <a:p>
            <a:pPr marL="0" indent="0">
              <a:buNone/>
            </a:pPr>
            <a:endParaRPr lang="en-US" dirty="0"/>
          </a:p>
        </p:txBody>
      </p:sp>
      <p:sp>
        <p:nvSpPr>
          <p:cNvPr id="6" name="Arc 5"/>
          <p:cNvSpPr/>
          <p:nvPr/>
        </p:nvSpPr>
        <p:spPr bwMode="auto">
          <a:xfrm rot="740641">
            <a:off x="1722301" y="2561635"/>
            <a:ext cx="2558299" cy="719685"/>
          </a:xfrm>
          <a:prstGeom prst="arc">
            <a:avLst>
              <a:gd name="adj1" fmla="val 11763318"/>
              <a:gd name="adj2" fmla="val 2087308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4026516" y="2921478"/>
            <a:ext cx="2250148"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65872480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Internal debug tools: </a:t>
            </a:r>
            <a:r>
              <a:rPr lang="en-US" dirty="0" smtClean="0"/>
              <a:t>Reload </a:t>
            </a:r>
            <a:r>
              <a:rPr lang="en-US" dirty="0" err="1" smtClean="0"/>
              <a:t>PCFs</a:t>
            </a:r>
            <a:r>
              <a:rPr lang="en-US" dirty="0" smtClean="0"/>
              <a:t/>
            </a:r>
            <a:br>
              <a:rPr lang="en-US" dirty="0" smtClean="0"/>
            </a:br>
            <a:r>
              <a:rPr lang="en-US" sz="2400" dirty="0" err="1" smtClean="0"/>
              <a:t>ALT+SHIFT+L</a:t>
            </a:r>
            <a:endParaRPr lang="en-US" sz="2400" dirty="0"/>
          </a:p>
        </p:txBody>
      </p:sp>
      <p:sp>
        <p:nvSpPr>
          <p:cNvPr id="2" name="Content Placeholder 1"/>
          <p:cNvSpPr>
            <a:spLocks noGrp="1"/>
          </p:cNvSpPr>
          <p:nvPr>
            <p:ph idx="1"/>
          </p:nvPr>
        </p:nvSpPr>
        <p:spPr>
          <a:xfrm>
            <a:off x="519113" y="5105400"/>
            <a:ext cx="8318500" cy="1295400"/>
          </a:xfrm>
        </p:spPr>
        <p:txBody>
          <a:bodyPr/>
          <a:lstStyle/>
          <a:p>
            <a:r>
              <a:rPr lang="en-US" dirty="0" smtClean="0"/>
              <a:t>Reloads all Page Configuration Files</a:t>
            </a:r>
          </a:p>
          <a:p>
            <a:r>
              <a:rPr lang="en-US" dirty="0"/>
              <a:t>Command window or Guidewire Studio Console window (Debug / Run)  details output</a:t>
            </a:r>
          </a:p>
          <a:p>
            <a:endParaRPr lang="en-US" dirty="0"/>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705600" y="1104900"/>
            <a:ext cx="1676400"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smtClean="0">
                <a:solidFill>
                  <a:schemeClr val="accent1"/>
                </a:solidFill>
              </a:rPr>
              <a:t>ALT+SHIFT+L</a:t>
            </a:r>
            <a:endParaRPr lang="en-US" b="1" dirty="0">
              <a:solidFill>
                <a:schemeClr val="accent1"/>
              </a:solidFill>
            </a:endParaRPr>
          </a:p>
        </p:txBody>
      </p:sp>
      <p:pic>
        <p:nvPicPr>
          <p:cNvPr id="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46525"/>
          <a:stretch/>
        </p:blipFill>
        <p:spPr bwMode="auto">
          <a:xfrm>
            <a:off x="1917129" y="3505200"/>
            <a:ext cx="7039430" cy="14478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667000" y="4114800"/>
            <a:ext cx="6581775" cy="369332"/>
          </a:xfrm>
          <a:prstGeom prst="rect">
            <a:avLst/>
          </a:prstGeom>
        </p:spPr>
        <p:txBody>
          <a:bodyPr wrap="square">
            <a:spAutoFit/>
          </a:bodyPr>
          <a:lstStyle/>
          <a:p>
            <a:r>
              <a:rPr lang="en-US" b="1" dirty="0" smtClean="0">
                <a:solidFill>
                  <a:schemeClr val="bg1"/>
                </a:solidFill>
                <a:latin typeface="Courier New" pitchFamily="49" charset="0"/>
                <a:cs typeface="Courier New" pitchFamily="49" charset="0"/>
              </a:rPr>
              <a:t>2014-01-13 </a:t>
            </a:r>
            <a:r>
              <a:rPr lang="en-US" b="1" dirty="0">
                <a:solidFill>
                  <a:schemeClr val="bg1"/>
                </a:solidFill>
                <a:latin typeface="Courier New" pitchFamily="49" charset="0"/>
                <a:cs typeface="Courier New" pitchFamily="49" charset="0"/>
              </a:rPr>
              <a:t>15:16:06,573 INFO PCFs reloaded.</a:t>
            </a:r>
          </a:p>
        </p:txBody>
      </p:sp>
      <p:sp>
        <p:nvSpPr>
          <p:cNvPr id="8" name="Down Arrow 7"/>
          <p:cNvSpPr/>
          <p:nvPr/>
        </p:nvSpPr>
        <p:spPr bwMode="auto">
          <a:xfrm>
            <a:off x="5767387" y="3200400"/>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10172071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6: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3" name="Rectangle 12"/>
          <p:cNvSpPr/>
          <p:nvPr/>
        </p:nvSpPr>
        <p:spPr>
          <a:xfrm>
            <a:off x="2514600" y="5265420"/>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822" y="3808093"/>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6934200" y="5274811"/>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422" y="3817484"/>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0" name="Group 19"/>
          <p:cNvGrpSpPr/>
          <p:nvPr/>
        </p:nvGrpSpPr>
        <p:grpSpPr>
          <a:xfrm>
            <a:off x="708488" y="3819389"/>
            <a:ext cx="1571021" cy="2145408"/>
            <a:chOff x="-2090905" y="3819389"/>
            <a:chExt cx="1571021" cy="2145408"/>
          </a:xfrm>
        </p:grpSpPr>
        <p:pic>
          <p:nvPicPr>
            <p:cNvPr id="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ctangle 21"/>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3" name="Group 22"/>
          <p:cNvGrpSpPr/>
          <p:nvPr/>
        </p:nvGrpSpPr>
        <p:grpSpPr>
          <a:xfrm>
            <a:off x="4982179" y="3819389"/>
            <a:ext cx="1571021" cy="2145408"/>
            <a:chOff x="-2090905" y="3819389"/>
            <a:chExt cx="1571021" cy="2145408"/>
          </a:xfrm>
        </p:grpSpPr>
        <p:pic>
          <p:nvPicPr>
            <p:cNvPr id="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tangle 24"/>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180057542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Detail view panel fundamentals</a:t>
            </a:r>
          </a:p>
          <a:p>
            <a:r>
              <a:rPr lang="en-US" dirty="0"/>
              <a:t>Creating detail view panels</a:t>
            </a:r>
          </a:p>
          <a:p>
            <a:r>
              <a:rPr lang="en-US" smtClean="0">
                <a:solidFill>
                  <a:schemeClr val="bg1"/>
                </a:solidFill>
              </a:rPr>
              <a:t>Reference </a:t>
            </a:r>
            <a:r>
              <a:rPr lang="en-US" dirty="0">
                <a:solidFill>
                  <a:schemeClr val="bg1"/>
                </a:solidFill>
              </a:rPr>
              <a:t>detail view panels</a:t>
            </a:r>
          </a:p>
          <a:p>
            <a:endParaRPr lang="en-US" dirty="0"/>
          </a:p>
        </p:txBody>
      </p:sp>
    </p:spTree>
    <p:extLst>
      <p:ext uri="{BB962C8B-B14F-4D97-AF65-F5344CB8AC3E}">
        <p14:creationId xmlns:p14="http://schemas.microsoft.com/office/powerpoint/2010/main" val="394992651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Elbow Connector 13"/>
          <p:cNvCxnSpPr/>
          <p:nvPr/>
        </p:nvCxnSpPr>
        <p:spPr bwMode="auto">
          <a:xfrm rot="16200000" flipV="1">
            <a:off x="1240986" y="3008463"/>
            <a:ext cx="406701" cy="333376"/>
          </a:xfrm>
          <a:prstGeom prst="bentConnector3">
            <a:avLst>
              <a:gd name="adj1" fmla="val -46024"/>
            </a:avLst>
          </a:prstGeom>
          <a:noFill/>
          <a:ln w="28575" cap="flat" cmpd="sng" algn="ctr">
            <a:solidFill>
              <a:schemeClr val="bg2"/>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15" name="Elbow Connector 14"/>
          <p:cNvCxnSpPr/>
          <p:nvPr/>
        </p:nvCxnSpPr>
        <p:spPr bwMode="auto">
          <a:xfrm rot="5400000">
            <a:off x="1112400" y="2509384"/>
            <a:ext cx="649586" cy="319089"/>
          </a:xfrm>
          <a:prstGeom prst="bentConnector3">
            <a:avLst>
              <a:gd name="adj1" fmla="val -39445"/>
            </a:avLst>
          </a:prstGeom>
          <a:noFill/>
          <a:ln w="28575" cap="flat" cmpd="sng" algn="ctr">
            <a:solidFill>
              <a:schemeClr val="bg2"/>
            </a:solidFill>
            <a:prstDash val="solid"/>
            <a:round/>
            <a:headEnd type="arrow" w="lg" len="med"/>
            <a:tailEnd type="none" w="lg" len="med"/>
          </a:ln>
          <a:effectLst>
            <a:outerShdw blurRad="50800" dist="38100" dir="2700000" algn="tl" rotWithShape="0">
              <a:prstClr val="black">
                <a:alpha val="40000"/>
              </a:prstClr>
            </a:outerShdw>
          </a:effectLst>
        </p:spPr>
      </p:cxnSp>
      <p:sp>
        <p:nvSpPr>
          <p:cNvPr id="2" name="Title 1"/>
          <p:cNvSpPr>
            <a:spLocks noGrp="1"/>
          </p:cNvSpPr>
          <p:nvPr>
            <p:ph type="title"/>
          </p:nvPr>
        </p:nvSpPr>
        <p:spPr/>
        <p:txBody>
          <a:bodyPr/>
          <a:lstStyle/>
          <a:p>
            <a:r>
              <a:rPr lang="en-US" dirty="0" smtClean="0"/>
              <a:t>Referencing detail view panels</a:t>
            </a:r>
            <a:endParaRPr lang="en-US" dirty="0"/>
          </a:p>
        </p:txBody>
      </p:sp>
      <p:sp>
        <p:nvSpPr>
          <p:cNvPr id="24" name="Content Placeholder 23"/>
          <p:cNvSpPr>
            <a:spLocks noGrp="1"/>
          </p:cNvSpPr>
          <p:nvPr>
            <p:ph sz="half" idx="2"/>
          </p:nvPr>
        </p:nvSpPr>
        <p:spPr/>
        <p:txBody>
          <a:bodyPr/>
          <a:lstStyle/>
          <a:p>
            <a:r>
              <a:rPr lang="en-US" dirty="0"/>
              <a:t>A reference widget in a parent container references a PCF File as an embedded child container</a:t>
            </a:r>
          </a:p>
          <a:p>
            <a:r>
              <a:rPr lang="en-US" dirty="0"/>
              <a:t>A </a:t>
            </a:r>
            <a:r>
              <a:rPr lang="en-US" dirty="0" err="1" smtClean="0"/>
              <a:t>PanelRef</a:t>
            </a:r>
            <a:r>
              <a:rPr lang="en-US" dirty="0" smtClean="0"/>
              <a:t> </a:t>
            </a:r>
            <a:r>
              <a:rPr lang="en-US" dirty="0"/>
              <a:t>widget can reference:</a:t>
            </a:r>
          </a:p>
          <a:p>
            <a:pPr lvl="1"/>
            <a:r>
              <a:rPr lang="en-US" dirty="0"/>
              <a:t>Detail View Panel</a:t>
            </a:r>
          </a:p>
          <a:p>
            <a:pPr lvl="1"/>
            <a:r>
              <a:rPr lang="en-US" dirty="0"/>
              <a:t>List View Panel</a:t>
            </a:r>
          </a:p>
          <a:p>
            <a:pPr lvl="1"/>
            <a:r>
              <a:rPr lang="en-US" dirty="0"/>
              <a:t>Card View Panel</a:t>
            </a:r>
          </a:p>
          <a:p>
            <a:pPr lvl="1"/>
            <a:r>
              <a:rPr lang="en-US" dirty="0"/>
              <a:t>List Detail Panel</a:t>
            </a:r>
          </a:p>
          <a:p>
            <a:pPr lvl="1"/>
            <a:endParaRPr lang="en-US" dirty="0" smtClean="0"/>
          </a:p>
        </p:txBody>
      </p:sp>
      <p:sp>
        <p:nvSpPr>
          <p:cNvPr id="5" name="rec Screen"/>
          <p:cNvSpPr/>
          <p:nvPr/>
        </p:nvSpPr>
        <p:spPr bwMode="auto">
          <a:xfrm>
            <a:off x="879419" y="914400"/>
            <a:ext cx="3505200" cy="1019175"/>
          </a:xfrm>
          <a:prstGeom prst="roundRect">
            <a:avLst>
              <a:gd name="adj" fmla="val 9190"/>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a:solidFill>
                  <a:schemeClr val="bg1"/>
                </a:solidFill>
              </a:rPr>
              <a:t>Screen</a:t>
            </a:r>
          </a:p>
        </p:txBody>
      </p:sp>
      <p:sp>
        <p:nvSpPr>
          <p:cNvPr id="6" name="rec CRV / :DV"/>
          <p:cNvSpPr/>
          <p:nvPr/>
        </p:nvSpPr>
        <p:spPr bwMode="auto">
          <a:xfrm>
            <a:off x="1466045" y="2344135"/>
            <a:ext cx="2331949" cy="1045780"/>
          </a:xfrm>
          <a:prstGeom prst="roundRect">
            <a:avLst>
              <a:gd name="adj" fmla="val 10291"/>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Panel / </a:t>
            </a:r>
            <a:br>
              <a:rPr lang="en-US" sz="2000" b="1" dirty="0">
                <a:solidFill>
                  <a:schemeClr val="bg1"/>
                </a:solidFill>
              </a:rPr>
            </a:br>
            <a:r>
              <a:rPr lang="en-US" sz="2000" b="1" dirty="0">
                <a:solidFill>
                  <a:schemeClr val="bg1"/>
                </a:solidFill>
              </a:rPr>
              <a:t>List Detail Panel</a:t>
            </a:r>
          </a:p>
        </p:txBody>
      </p:sp>
      <p:sp>
        <p:nvSpPr>
          <p:cNvPr id="7" name="rec DV"/>
          <p:cNvSpPr/>
          <p:nvPr/>
        </p:nvSpPr>
        <p:spPr bwMode="auto">
          <a:xfrm>
            <a:off x="609600" y="4281776"/>
            <a:ext cx="1447800" cy="671224"/>
          </a:xfrm>
          <a:prstGeom prst="roundRect">
            <a:avLst>
              <a:gd name="adj" fmla="val 8013"/>
            </a:avLst>
          </a:prstGeom>
          <a:solidFill>
            <a:schemeClr val="accent5">
              <a:lumMod val="20000"/>
              <a:lumOff val="8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a:t>
            </a:r>
            <a:r>
              <a:rPr lang="en-US" sz="2000" b="1" dirty="0" smtClean="0">
                <a:solidFill>
                  <a:schemeClr val="bg1"/>
                </a:solidFill>
              </a:rPr>
              <a:t>View</a:t>
            </a:r>
            <a:r>
              <a:rPr lang="en-US" sz="2000" b="1" dirty="0">
                <a:solidFill>
                  <a:schemeClr val="bg1"/>
                </a:solidFill>
              </a:rPr>
              <a:t/>
            </a:r>
            <a:br>
              <a:rPr lang="en-US" sz="2000" b="1" dirty="0">
                <a:solidFill>
                  <a:schemeClr val="bg1"/>
                </a:solidFill>
              </a:rPr>
            </a:br>
            <a:r>
              <a:rPr lang="en-US" sz="2000" b="1" dirty="0">
                <a:solidFill>
                  <a:schemeClr val="bg1"/>
                </a:solidFill>
              </a:rPr>
              <a:t>Panel</a:t>
            </a:r>
          </a:p>
        </p:txBody>
      </p:sp>
      <p:sp>
        <p:nvSpPr>
          <p:cNvPr id="8" name="rec LV"/>
          <p:cNvSpPr/>
          <p:nvPr/>
        </p:nvSpPr>
        <p:spPr bwMode="auto">
          <a:xfrm>
            <a:off x="3200400" y="4281776"/>
            <a:ext cx="1447800" cy="671224"/>
          </a:xfrm>
          <a:prstGeom prst="roundRect">
            <a:avLst>
              <a:gd name="adj" fmla="val 10898"/>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View </a:t>
            </a:r>
            <a:br>
              <a:rPr lang="en-US" sz="2000" b="1" dirty="0">
                <a:solidFill>
                  <a:schemeClr val="bg1"/>
                </a:solidFill>
              </a:rPr>
            </a:br>
            <a:r>
              <a:rPr lang="en-US" sz="2000" b="1" dirty="0">
                <a:solidFill>
                  <a:schemeClr val="bg1"/>
                </a:solidFill>
              </a:rPr>
              <a:t>Panel</a:t>
            </a:r>
          </a:p>
        </p:txBody>
      </p:sp>
      <p:sp>
        <p:nvSpPr>
          <p:cNvPr id="10" name="rec AWs"/>
          <p:cNvSpPr/>
          <p:nvPr/>
        </p:nvSpPr>
        <p:spPr bwMode="auto">
          <a:xfrm>
            <a:off x="544401" y="5743575"/>
            <a:ext cx="4179999" cy="457200"/>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11" name="Straight Arrow Connector 10"/>
          <p:cNvCxnSpPr/>
          <p:nvPr/>
        </p:nvCxnSpPr>
        <p:spPr bwMode="auto">
          <a:xfrm>
            <a:off x="2632019" y="1933575"/>
            <a:ext cx="1" cy="410560"/>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3352800" y="3409457"/>
            <a:ext cx="0" cy="872319"/>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1828800" y="3409457"/>
            <a:ext cx="0" cy="872319"/>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Straight Arrow Connector 15"/>
          <p:cNvCxnSpPr/>
          <p:nvPr/>
        </p:nvCxnSpPr>
        <p:spPr bwMode="auto">
          <a:xfrm>
            <a:off x="1032398" y="1948355"/>
            <a:ext cx="0" cy="2333421"/>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7" name="Straight Arrow Connector 16"/>
          <p:cNvCxnSpPr/>
          <p:nvPr/>
        </p:nvCxnSpPr>
        <p:spPr bwMode="auto">
          <a:xfrm>
            <a:off x="4080398" y="1948355"/>
            <a:ext cx="0" cy="2333421"/>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8" name="Straight Arrow Connector 17"/>
          <p:cNvCxnSpPr/>
          <p:nvPr/>
        </p:nvCxnSpPr>
        <p:spPr bwMode="auto">
          <a:xfrm>
            <a:off x="1905000"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9" name="Straight Arrow Connector 18"/>
          <p:cNvCxnSpPr>
            <a:stCxn id="8" idx="2"/>
          </p:cNvCxnSpPr>
          <p:nvPr/>
        </p:nvCxnSpPr>
        <p:spPr bwMode="auto">
          <a:xfrm>
            <a:off x="3924300" y="4953000"/>
            <a:ext cx="0" cy="79057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2" name="Straight Arrow Connector 21"/>
          <p:cNvCxnSpPr/>
          <p:nvPr/>
        </p:nvCxnSpPr>
        <p:spPr bwMode="auto">
          <a:xfrm>
            <a:off x="1117544"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
        <p:nvSpPr>
          <p:cNvPr id="23" name="rec IS"/>
          <p:cNvSpPr/>
          <p:nvPr/>
        </p:nvSpPr>
        <p:spPr bwMode="auto">
          <a:xfrm>
            <a:off x="609600" y="5163127"/>
            <a:ext cx="1066800" cy="351848"/>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a:t>
            </a:r>
            <a:r>
              <a:rPr lang="en-US" b="1" dirty="0" smtClean="0">
                <a:solidFill>
                  <a:schemeClr val="bg1"/>
                </a:solidFill>
              </a:rPr>
              <a:t>Set</a:t>
            </a:r>
            <a:endParaRPr lang="en-US" b="1" dirty="0">
              <a:solidFill>
                <a:schemeClr val="bg1"/>
              </a:solidFill>
            </a:endParaRPr>
          </a:p>
        </p:txBody>
      </p:sp>
      <p:sp>
        <p:nvSpPr>
          <p:cNvPr id="21" name="rec IS"/>
          <p:cNvSpPr/>
          <p:nvPr/>
        </p:nvSpPr>
        <p:spPr bwMode="auto">
          <a:xfrm>
            <a:off x="879419" y="3686752"/>
            <a:ext cx="1166160" cy="351848"/>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Panel Ref</a:t>
            </a:r>
          </a:p>
        </p:txBody>
      </p:sp>
    </p:spTree>
    <p:extLst>
      <p:ext uri="{BB962C8B-B14F-4D97-AF65-F5344CB8AC3E}">
        <p14:creationId xmlns:p14="http://schemas.microsoft.com/office/powerpoint/2010/main" val="59726476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287" b="18295"/>
          <a:stretch/>
        </p:blipFill>
        <p:spPr bwMode="auto">
          <a:xfrm>
            <a:off x="543721" y="914400"/>
            <a:ext cx="8382000" cy="345421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Panel Ref</a:t>
            </a:r>
            <a:endParaRPr lang="en-US" dirty="0"/>
          </a:p>
        </p:txBody>
      </p:sp>
      <p:sp>
        <p:nvSpPr>
          <p:cNvPr id="4" name="Content Placeholder 3"/>
          <p:cNvSpPr>
            <a:spLocks noGrp="1"/>
          </p:cNvSpPr>
          <p:nvPr>
            <p:ph idx="1"/>
          </p:nvPr>
        </p:nvSpPr>
        <p:spPr>
          <a:xfrm>
            <a:off x="519113" y="4572000"/>
            <a:ext cx="8318500" cy="1828800"/>
          </a:xfrm>
        </p:spPr>
        <p:txBody>
          <a:bodyPr/>
          <a:lstStyle/>
          <a:p>
            <a:r>
              <a:rPr lang="en-US" dirty="0"/>
              <a:t>A </a:t>
            </a:r>
            <a:r>
              <a:rPr lang="en-US" b="1" dirty="0"/>
              <a:t>Panel Ref</a:t>
            </a:r>
            <a:r>
              <a:rPr lang="en-US" dirty="0"/>
              <a:t> includes a reference to a "panel" container</a:t>
            </a:r>
          </a:p>
          <a:p>
            <a:pPr lvl="1"/>
            <a:r>
              <a:rPr lang="en-US" dirty="0"/>
              <a:t>Card View Panel, Detail View Panel, List Detail Panel, List View Panel, or Panel Set</a:t>
            </a:r>
          </a:p>
          <a:p>
            <a:pPr lvl="1"/>
            <a:r>
              <a:rPr lang="en-US" dirty="0"/>
              <a:t>Optionally supplies referenced panel </a:t>
            </a:r>
            <a:r>
              <a:rPr lang="en-US" dirty="0" smtClean="0"/>
              <a:t>with Title</a:t>
            </a:r>
            <a:r>
              <a:rPr lang="en-US" dirty="0"/>
              <a:t>, Toolbar, </a:t>
            </a:r>
            <a:r>
              <a:rPr lang="en-US" dirty="0" smtClean="0"/>
              <a:t>Help Text</a:t>
            </a:r>
            <a:endParaRPr lang="en-US" dirty="0"/>
          </a:p>
          <a:p>
            <a:pPr marL="0" indent="0">
              <a:buNone/>
            </a:pPr>
            <a:endParaRPr lang="en-US" dirty="0"/>
          </a:p>
        </p:txBody>
      </p:sp>
      <p:sp>
        <p:nvSpPr>
          <p:cNvPr id="7" name="Rounded Rectangle 6"/>
          <p:cNvSpPr/>
          <p:nvPr/>
        </p:nvSpPr>
        <p:spPr bwMode="auto">
          <a:xfrm>
            <a:off x="551970" y="1645654"/>
            <a:ext cx="8360652" cy="2709388"/>
          </a:xfrm>
          <a:prstGeom prst="roundRect">
            <a:avLst>
              <a:gd name="adj" fmla="val 1376"/>
            </a:avLst>
          </a:prstGeom>
          <a:noFill/>
          <a:ln w="28575"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0" name="Rounded Rectangle 9"/>
          <p:cNvSpPr/>
          <p:nvPr/>
        </p:nvSpPr>
        <p:spPr bwMode="auto">
          <a:xfrm>
            <a:off x="6860848" y="1295400"/>
            <a:ext cx="1941393" cy="381000"/>
          </a:xfrm>
          <a:prstGeom prst="roundRect">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Panel Ref</a:t>
            </a:r>
            <a:endParaRPr lang="en-US" dirty="0">
              <a:solidFill>
                <a:schemeClr val="bg1"/>
              </a:solidFill>
            </a:endParaRPr>
          </a:p>
        </p:txBody>
      </p:sp>
      <p:sp>
        <p:nvSpPr>
          <p:cNvPr id="12" name="Rounded Rectangle 11"/>
          <p:cNvSpPr/>
          <p:nvPr/>
        </p:nvSpPr>
        <p:spPr bwMode="auto">
          <a:xfrm>
            <a:off x="618350" y="1710395"/>
            <a:ext cx="8216842" cy="2562894"/>
          </a:xfrm>
          <a:prstGeom prst="roundRect">
            <a:avLst>
              <a:gd name="adj" fmla="val 287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3" name="Rounded Rectangle 12"/>
          <p:cNvSpPr/>
          <p:nvPr/>
        </p:nvSpPr>
        <p:spPr bwMode="auto">
          <a:xfrm>
            <a:off x="5468065" y="3892289"/>
            <a:ext cx="2514600" cy="381000"/>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Detail View Panel</a:t>
            </a:r>
            <a:endParaRPr lang="en-US" dirty="0">
              <a:solidFill>
                <a:schemeClr val="bg1"/>
              </a:solidFill>
            </a:endParaRPr>
          </a:p>
        </p:txBody>
      </p:sp>
    </p:spTree>
    <p:extLst>
      <p:ext uri="{BB962C8B-B14F-4D97-AF65-F5344CB8AC3E}">
        <p14:creationId xmlns:p14="http://schemas.microsoft.com/office/powerpoint/2010/main" val="355038036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reference </a:t>
            </a:r>
            <a:r>
              <a:rPr lang="en-US" dirty="0" smtClean="0"/>
              <a:t>a detail view panel</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Add </a:t>
            </a:r>
            <a:r>
              <a:rPr lang="en-US" dirty="0" err="1" smtClean="0"/>
              <a:t>PanelRef</a:t>
            </a:r>
            <a:r>
              <a:rPr lang="en-US" dirty="0" smtClean="0"/>
              <a:t> widget</a:t>
            </a:r>
            <a:endParaRPr lang="en-US" dirty="0"/>
          </a:p>
          <a:p>
            <a:pPr marL="457200" indent="-457200">
              <a:buFont typeface="+mj-lt"/>
              <a:buAutoNum type="arabicPeriod"/>
            </a:pPr>
            <a:r>
              <a:rPr lang="en-US" dirty="0" smtClean="0"/>
              <a:t>Specify widget properties</a:t>
            </a:r>
            <a:endParaRPr lang="en-US" dirty="0"/>
          </a:p>
          <a:p>
            <a:pPr marL="457200" indent="-457200">
              <a:buFont typeface="+mj-lt"/>
              <a:buAutoNum type="arabicPeriod"/>
            </a:pPr>
            <a:r>
              <a:rPr lang="en-US" dirty="0" smtClean="0"/>
              <a:t>Deploy PCFs</a:t>
            </a:r>
            <a:endParaRPr lang="en-US" dirty="0"/>
          </a:p>
          <a:p>
            <a:endParaRPr lang="en-US" dirty="0"/>
          </a:p>
        </p:txBody>
      </p:sp>
    </p:spTree>
    <p:extLst>
      <p:ext uri="{BB962C8B-B14F-4D97-AF65-F5344CB8AC3E}">
        <p14:creationId xmlns:p14="http://schemas.microsoft.com/office/powerpoint/2010/main" val="71278072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C:\Users\sluersen\AppData\Local\Temp\SNAGHTMLebfaf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6235"/>
            <a:ext cx="5867400" cy="411084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Step 1: Add panel ref </a:t>
            </a:r>
            <a:endParaRPr lang="en-US" dirty="0"/>
          </a:p>
        </p:txBody>
      </p:sp>
      <p:sp>
        <p:nvSpPr>
          <p:cNvPr id="4" name="Content Placeholder 3"/>
          <p:cNvSpPr>
            <a:spLocks noGrp="1"/>
          </p:cNvSpPr>
          <p:nvPr>
            <p:ph sz="half" idx="2"/>
          </p:nvPr>
        </p:nvSpPr>
        <p:spPr>
          <a:xfrm>
            <a:off x="6705600" y="914400"/>
            <a:ext cx="2118360" cy="3657600"/>
          </a:xfrm>
        </p:spPr>
        <p:txBody>
          <a:bodyPr/>
          <a:lstStyle/>
          <a:p>
            <a:r>
              <a:rPr lang="en-US" dirty="0" smtClean="0"/>
              <a:t>Add a </a:t>
            </a:r>
            <a:br>
              <a:rPr lang="en-US" dirty="0" smtClean="0"/>
            </a:br>
            <a:r>
              <a:rPr lang="en-US" dirty="0" err="1" smtClean="0"/>
              <a:t>PanelRef</a:t>
            </a:r>
            <a:r>
              <a:rPr lang="en-US" dirty="0" smtClean="0"/>
              <a:t> widget to the parent container</a:t>
            </a:r>
          </a:p>
          <a:p>
            <a:r>
              <a:rPr lang="en-US" dirty="0" smtClean="0"/>
              <a:t>Panel Ref requires a </a:t>
            </a:r>
            <a:r>
              <a:rPr lang="en-US" dirty="0" err="1" smtClean="0"/>
              <a:t>def</a:t>
            </a:r>
            <a:r>
              <a:rPr lang="en-US" dirty="0" smtClean="0"/>
              <a:t> property value</a:t>
            </a:r>
          </a:p>
          <a:p>
            <a:endParaRPr lang="en-US" dirty="0"/>
          </a:p>
        </p:txBody>
      </p:sp>
      <p:sp>
        <p:nvSpPr>
          <p:cNvPr id="3" name="Content Placeholder 2"/>
          <p:cNvSpPr>
            <a:spLocks noGrp="1"/>
          </p:cNvSpPr>
          <p:nvPr>
            <p:ph idx="10"/>
          </p:nvPr>
        </p:nvSpPr>
        <p:spPr>
          <a:xfrm>
            <a:off x="521208" y="5334000"/>
            <a:ext cx="8321040" cy="1066800"/>
          </a:xfrm>
        </p:spPr>
        <p:txBody>
          <a:bodyPr/>
          <a:lstStyle/>
          <a:p>
            <a:r>
              <a:rPr lang="en-US" dirty="0" err="1" smtClean="0"/>
              <a:t>def</a:t>
            </a:r>
            <a:r>
              <a:rPr lang="en-US" dirty="0" smtClean="0"/>
              <a:t> property identifies the name of panel to reference and object to pass as root object</a:t>
            </a:r>
            <a:endParaRPr lang="en-US" dirty="0"/>
          </a:p>
        </p:txBody>
      </p:sp>
      <p:sp>
        <p:nvSpPr>
          <p:cNvPr id="9" name="Arc 8"/>
          <p:cNvSpPr/>
          <p:nvPr/>
        </p:nvSpPr>
        <p:spPr bwMode="auto">
          <a:xfrm>
            <a:off x="777998" y="2218038"/>
            <a:ext cx="4313346" cy="974809"/>
          </a:xfrm>
          <a:prstGeom prst="arc">
            <a:avLst>
              <a:gd name="adj1" fmla="val 11358232"/>
              <a:gd name="adj2" fmla="val 20873086"/>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0" name="Rounded Rectangle 9"/>
          <p:cNvSpPr/>
          <p:nvPr/>
        </p:nvSpPr>
        <p:spPr bwMode="auto">
          <a:xfrm>
            <a:off x="4520514" y="2148090"/>
            <a:ext cx="1695964"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03618809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C:\Users\sluersen\AppData\Local\Temp\SNAGHTML1323bb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1304"/>
            <a:ext cx="5178571" cy="400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9337" y="2082379"/>
            <a:ext cx="2714625" cy="282892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Step 3: Reference the detail view panel</a:t>
            </a:r>
            <a:endParaRPr lang="en-US" dirty="0"/>
          </a:p>
        </p:txBody>
      </p:sp>
      <p:sp>
        <p:nvSpPr>
          <p:cNvPr id="3" name="Content Placeholder 2"/>
          <p:cNvSpPr>
            <a:spLocks noGrp="1"/>
          </p:cNvSpPr>
          <p:nvPr>
            <p:ph idx="1"/>
          </p:nvPr>
        </p:nvSpPr>
        <p:spPr>
          <a:xfrm>
            <a:off x="519113" y="5080082"/>
            <a:ext cx="8318500" cy="1320717"/>
          </a:xfrm>
        </p:spPr>
        <p:txBody>
          <a:bodyPr/>
          <a:lstStyle/>
          <a:p>
            <a:r>
              <a:rPr lang="en-US" dirty="0" smtClean="0"/>
              <a:t>Define the </a:t>
            </a:r>
            <a:r>
              <a:rPr lang="en-US" dirty="0" err="1" smtClean="0"/>
              <a:t>def</a:t>
            </a:r>
            <a:r>
              <a:rPr lang="en-US" dirty="0" smtClean="0"/>
              <a:t> property</a:t>
            </a:r>
          </a:p>
          <a:p>
            <a:pPr lvl="1"/>
            <a:r>
              <a:rPr lang="en-US" dirty="0" smtClean="0"/>
              <a:t>Specify the detail view panel PCF file</a:t>
            </a:r>
          </a:p>
          <a:p>
            <a:pPr lvl="1"/>
            <a:r>
              <a:rPr lang="en-US" dirty="0" smtClean="0"/>
              <a:t>Pass the required object type as an argument</a:t>
            </a:r>
          </a:p>
          <a:p>
            <a:endParaRPr lang="en-US" dirty="0"/>
          </a:p>
        </p:txBody>
      </p:sp>
      <p:sp>
        <p:nvSpPr>
          <p:cNvPr id="6" name="Right Arrow 5"/>
          <p:cNvSpPr/>
          <p:nvPr/>
        </p:nvSpPr>
        <p:spPr bwMode="auto">
          <a:xfrm>
            <a:off x="5410201" y="4001429"/>
            <a:ext cx="1004298" cy="4572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ect Name"/>
          <p:cNvSpPr/>
          <p:nvPr/>
        </p:nvSpPr>
        <p:spPr bwMode="auto">
          <a:xfrm>
            <a:off x="2946042" y="2794328"/>
            <a:ext cx="1867464" cy="50087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Right Brace 8"/>
          <p:cNvSpPr/>
          <p:nvPr/>
        </p:nvSpPr>
        <p:spPr bwMode="auto">
          <a:xfrm rot="16200000">
            <a:off x="2460971" y="3743737"/>
            <a:ext cx="412061" cy="1523998"/>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6" name="Right Brace 15"/>
          <p:cNvSpPr/>
          <p:nvPr/>
        </p:nvSpPr>
        <p:spPr bwMode="auto">
          <a:xfrm rot="16200000">
            <a:off x="3791922" y="4022026"/>
            <a:ext cx="407961" cy="971687"/>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0" name="TextBox 9"/>
          <p:cNvSpPr txBox="1"/>
          <p:nvPr/>
        </p:nvSpPr>
        <p:spPr>
          <a:xfrm>
            <a:off x="2074652" y="3657600"/>
            <a:ext cx="1219200" cy="633739"/>
          </a:xfrm>
          <a:prstGeom prst="rect">
            <a:avLst/>
          </a:prstGeom>
          <a:solidFill>
            <a:srgbClr val="FFFFFF">
              <a:alpha val="50196"/>
            </a:srgbClr>
          </a:solidFill>
        </p:spPr>
        <p:txBody>
          <a:bodyPr wrap="none" rtlCol="0">
            <a:noAutofit/>
          </a:bodyPr>
          <a:lstStyle/>
          <a:p>
            <a:pPr algn="ctr"/>
            <a:r>
              <a:rPr lang="en-US" b="1" dirty="0" smtClean="0">
                <a:solidFill>
                  <a:srgbClr val="C00000"/>
                </a:solidFill>
                <a:latin typeface="Arial" pitchFamily="32" charset="0"/>
                <a:cs typeface="Arial" pitchFamily="32" charset="0"/>
              </a:rPr>
              <a:t>Detail View</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 Panel</a:t>
            </a:r>
          </a:p>
        </p:txBody>
      </p:sp>
      <p:sp>
        <p:nvSpPr>
          <p:cNvPr id="18" name="TextBox 17"/>
          <p:cNvSpPr txBox="1"/>
          <p:nvPr/>
        </p:nvSpPr>
        <p:spPr>
          <a:xfrm>
            <a:off x="3429000" y="3657061"/>
            <a:ext cx="1058757" cy="552280"/>
          </a:xfrm>
          <a:prstGeom prst="rect">
            <a:avLst/>
          </a:prstGeom>
          <a:solidFill>
            <a:srgbClr val="FFFFFF">
              <a:alpha val="50196"/>
            </a:srgbClr>
          </a:solidFill>
        </p:spPr>
        <p:txBody>
          <a:bodyPr wrap="none" rtlCol="0">
            <a:noAutofit/>
          </a:bodyPr>
          <a:lstStyle/>
          <a:p>
            <a:pPr algn="ctr"/>
            <a:r>
              <a:rPr lang="en-US" b="1" dirty="0" smtClean="0">
                <a:solidFill>
                  <a:srgbClr val="C00000"/>
                </a:solidFill>
                <a:latin typeface="Arial" pitchFamily="32" charset="0"/>
                <a:cs typeface="Arial" pitchFamily="32" charset="0"/>
              </a:rPr>
              <a:t>root </a:t>
            </a:r>
            <a:br>
              <a:rPr lang="en-US" b="1" dirty="0" smtClean="0">
                <a:solidFill>
                  <a:srgbClr val="C00000"/>
                </a:solidFill>
                <a:latin typeface="Arial" pitchFamily="32" charset="0"/>
                <a:cs typeface="Arial" pitchFamily="32" charset="0"/>
              </a:rPr>
            </a:br>
            <a:r>
              <a:rPr lang="en-US" b="1" dirty="0" smtClean="0">
                <a:solidFill>
                  <a:srgbClr val="C00000"/>
                </a:solidFill>
                <a:latin typeface="Arial" pitchFamily="32" charset="0"/>
                <a:cs typeface="Arial" pitchFamily="32" charset="0"/>
              </a:rPr>
              <a:t>object</a:t>
            </a:r>
          </a:p>
        </p:txBody>
      </p:sp>
    </p:spTree>
    <p:extLst>
      <p:ext uri="{BB962C8B-B14F-4D97-AF65-F5344CB8AC3E}">
        <p14:creationId xmlns:p14="http://schemas.microsoft.com/office/powerpoint/2010/main" val="243933841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3: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3" name="Rectangle 12"/>
          <p:cNvSpPr/>
          <p:nvPr/>
        </p:nvSpPr>
        <p:spPr>
          <a:xfrm>
            <a:off x="2514600" y="5265420"/>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822" y="3808093"/>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6934200" y="5274811"/>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422" y="3817484"/>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0" name="Group 19"/>
          <p:cNvGrpSpPr/>
          <p:nvPr/>
        </p:nvGrpSpPr>
        <p:grpSpPr>
          <a:xfrm>
            <a:off x="708488" y="3819389"/>
            <a:ext cx="1571021" cy="2145408"/>
            <a:chOff x="-2090905" y="3819389"/>
            <a:chExt cx="1571021" cy="2145408"/>
          </a:xfrm>
        </p:grpSpPr>
        <p:pic>
          <p:nvPicPr>
            <p:cNvPr id="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ctangle 21"/>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3" name="Group 22"/>
          <p:cNvGrpSpPr/>
          <p:nvPr/>
        </p:nvGrpSpPr>
        <p:grpSpPr>
          <a:xfrm>
            <a:off x="4982179" y="3819389"/>
            <a:ext cx="1571021" cy="2145408"/>
            <a:chOff x="-2090905" y="3819389"/>
            <a:chExt cx="1571021" cy="2145408"/>
          </a:xfrm>
        </p:grpSpPr>
        <p:pic>
          <p:nvPicPr>
            <p:cNvPr id="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ectangle 24"/>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3692098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Detail view </a:t>
            </a:r>
            <a:r>
              <a:rPr lang="en-US" dirty="0" smtClean="0">
                <a:solidFill>
                  <a:schemeClr val="bg1"/>
                </a:solidFill>
              </a:rPr>
              <a:t>panel fundamentals</a:t>
            </a:r>
            <a:endParaRPr lang="en-US" dirty="0">
              <a:solidFill>
                <a:schemeClr val="bg1"/>
              </a:solidFill>
            </a:endParaRPr>
          </a:p>
          <a:p>
            <a:r>
              <a:rPr lang="en-US" dirty="0" smtClean="0"/>
              <a:t>Create </a:t>
            </a:r>
            <a:r>
              <a:rPr lang="en-US" dirty="0"/>
              <a:t>detail </a:t>
            </a:r>
            <a:r>
              <a:rPr lang="en-US" dirty="0" smtClean="0"/>
              <a:t>view panels</a:t>
            </a:r>
            <a:endParaRPr lang="en-US" dirty="0"/>
          </a:p>
          <a:p>
            <a:r>
              <a:rPr lang="en-US" dirty="0" smtClean="0"/>
              <a:t>Reference </a:t>
            </a:r>
            <a:r>
              <a:rPr lang="en-US" dirty="0"/>
              <a:t>detail </a:t>
            </a:r>
            <a:r>
              <a:rPr lang="en-US" dirty="0" smtClean="0"/>
              <a:t>view panels</a:t>
            </a:r>
            <a:endParaRPr lang="en-US" dirty="0"/>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 view panel in read-only mode </a:t>
            </a:r>
            <a:endParaRPr lang="en-US" dirty="0"/>
          </a:p>
        </p:txBody>
      </p:sp>
      <p:sp>
        <p:nvSpPr>
          <p:cNvPr id="7" name="Content Placeholder 6"/>
          <p:cNvSpPr>
            <a:spLocks noGrp="1"/>
          </p:cNvSpPr>
          <p:nvPr>
            <p:ph idx="1"/>
          </p:nvPr>
        </p:nvSpPr>
        <p:spPr>
          <a:xfrm>
            <a:off x="519113" y="4800600"/>
            <a:ext cx="8318500" cy="1600200"/>
          </a:xfrm>
        </p:spPr>
        <p:txBody>
          <a:bodyPr/>
          <a:lstStyle/>
          <a:p>
            <a:r>
              <a:rPr lang="en-US" dirty="0"/>
              <a:t>By default, there is no way to put detail view into edit mode</a:t>
            </a:r>
          </a:p>
          <a:p>
            <a:r>
              <a:rPr lang="en-US" dirty="0"/>
              <a:t>Next lesson discusses how to add </a:t>
            </a:r>
            <a:r>
              <a:rPr lang="en-US" dirty="0" err="1" smtClean="0"/>
              <a:t>Edit|Update</a:t>
            </a:r>
            <a:r>
              <a:rPr lang="en-US" dirty="0" smtClean="0"/>
              <a:t> </a:t>
            </a:r>
            <a:r>
              <a:rPr lang="en-US" dirty="0"/>
              <a:t>buttons so that data can be modified</a:t>
            </a:r>
          </a:p>
          <a:p>
            <a:endParaRPr lang="en-US" dirty="0"/>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288" b="14262"/>
          <a:stretch/>
        </p:blipFill>
        <p:spPr bwMode="auto">
          <a:xfrm>
            <a:off x="543721" y="914400"/>
            <a:ext cx="8382000" cy="363184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t Name"/>
          <p:cNvSpPr/>
          <p:nvPr/>
        </p:nvSpPr>
        <p:spPr bwMode="auto">
          <a:xfrm>
            <a:off x="543720" y="1276083"/>
            <a:ext cx="2275679" cy="381000"/>
          </a:xfrm>
          <a:prstGeom prst="roundRect">
            <a:avLst>
              <a:gd name="adj" fmla="val 7599"/>
            </a:avLst>
          </a:prstGeom>
          <a:solidFill>
            <a:srgbClr val="FFFFFF">
              <a:alpha val="50196"/>
            </a:srgbClr>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0" name="TextBox 9"/>
          <p:cNvSpPr txBox="1"/>
          <p:nvPr/>
        </p:nvSpPr>
        <p:spPr>
          <a:xfrm>
            <a:off x="3352800" y="1291565"/>
            <a:ext cx="3048000" cy="355941"/>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Toolbar and Edit Buttons</a:t>
            </a:r>
          </a:p>
        </p:txBody>
      </p:sp>
      <p:cxnSp>
        <p:nvCxnSpPr>
          <p:cNvPr id="11" name="Straight Arrow Connector 10"/>
          <p:cNvCxnSpPr>
            <a:stCxn id="10" idx="1"/>
          </p:cNvCxnSpPr>
          <p:nvPr/>
        </p:nvCxnSpPr>
        <p:spPr bwMode="auto">
          <a:xfrm flipH="1" flipV="1">
            <a:off x="2862758" y="1469535"/>
            <a:ext cx="490042" cy="1"/>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00666412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a:t>
            </a:r>
            <a:r>
              <a:rPr lang="en-US" dirty="0" smtClean="0"/>
              <a:t>functionality of detail view panels</a:t>
            </a:r>
            <a:endParaRPr lang="en-US" dirty="0"/>
          </a:p>
          <a:p>
            <a:pPr lvl="1"/>
            <a:r>
              <a:rPr lang="en-US" dirty="0"/>
              <a:t>Create </a:t>
            </a:r>
            <a:r>
              <a:rPr lang="en-US" dirty="0" smtClean="0"/>
              <a:t>a new detail view panel</a:t>
            </a:r>
            <a:endParaRPr lang="en-US" dirty="0"/>
          </a:p>
          <a:p>
            <a:pPr lvl="1"/>
            <a:r>
              <a:rPr lang="en-US" dirty="0"/>
              <a:t>Reference </a:t>
            </a:r>
            <a:r>
              <a:rPr lang="en-US" dirty="0" smtClean="0"/>
              <a:t>a detail view panel </a:t>
            </a:r>
            <a:r>
              <a:rPr lang="en-US" dirty="0"/>
              <a:t>from </a:t>
            </a:r>
            <a:r>
              <a:rPr lang="en-US" dirty="0" smtClean="0"/>
              <a:t>a parent container</a:t>
            </a:r>
            <a:endParaRPr lang="en-US" dirty="0"/>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a:t>
            </a:r>
            <a:r>
              <a:rPr lang="en-US" dirty="0" smtClean="0"/>
              <a:t>detail view panel that </a:t>
            </a:r>
            <a:r>
              <a:rPr lang="en-US" dirty="0"/>
              <a:t>displays data must have at least one root object. Why?</a:t>
            </a:r>
          </a:p>
          <a:p>
            <a:r>
              <a:rPr lang="en-US" dirty="0"/>
              <a:t>A </a:t>
            </a:r>
            <a:r>
              <a:rPr lang="en-US" dirty="0" smtClean="0"/>
              <a:t>detail view panel that </a:t>
            </a:r>
            <a:r>
              <a:rPr lang="en-US" dirty="0"/>
              <a:t>displays data must have at least one input column. Why?</a:t>
            </a:r>
          </a:p>
          <a:p>
            <a:r>
              <a:rPr lang="en-US" dirty="0"/>
              <a:t>What are the two most common types of widgets used to lay out a </a:t>
            </a:r>
            <a:r>
              <a:rPr lang="en-US" dirty="0" smtClean="0"/>
              <a:t>detail view panel so </a:t>
            </a:r>
            <a:r>
              <a:rPr lang="en-US" dirty="0"/>
              <a:t>that it is more usable to end users?</a:t>
            </a:r>
          </a:p>
          <a:p>
            <a:r>
              <a:rPr lang="en-US" dirty="0"/>
              <a:t>What determines if a </a:t>
            </a:r>
            <a:r>
              <a:rPr lang="en-US" dirty="0" smtClean="0"/>
              <a:t>detail view panel is </a:t>
            </a:r>
            <a:r>
              <a:rPr lang="en-US" dirty="0"/>
              <a:t>reusable or not?</a:t>
            </a:r>
          </a:p>
          <a:p>
            <a:r>
              <a:rPr lang="en-US" dirty="0"/>
              <a:t>The </a:t>
            </a:r>
            <a:r>
              <a:rPr lang="en-US" dirty="0" err="1" smtClean="0"/>
              <a:t>def</a:t>
            </a:r>
            <a:r>
              <a:rPr lang="en-US" dirty="0" smtClean="0"/>
              <a:t> </a:t>
            </a:r>
            <a:r>
              <a:rPr lang="en-US" dirty="0"/>
              <a:t>property of a panel ref usually has a value in the format of "x(y</a:t>
            </a:r>
            <a:r>
              <a:rPr lang="en-US" dirty="0" smtClean="0"/>
              <a:t>)"</a:t>
            </a:r>
          </a:p>
          <a:p>
            <a:pPr marL="857250" lvl="1" indent="-457200">
              <a:buFont typeface="+mj-lt"/>
              <a:buAutoNum type="alphaLcParenR"/>
            </a:pPr>
            <a:r>
              <a:rPr lang="en-US" dirty="0" smtClean="0"/>
              <a:t>What </a:t>
            </a:r>
            <a:r>
              <a:rPr lang="en-US" dirty="0"/>
              <a:t>information comes before the parenthesis? (What is the x</a:t>
            </a:r>
            <a:r>
              <a:rPr lang="en-US" dirty="0" smtClean="0"/>
              <a:t>?)</a:t>
            </a:r>
          </a:p>
          <a:p>
            <a:pPr marL="857250" lvl="1" indent="-457200">
              <a:buFont typeface="+mj-lt"/>
              <a:buAutoNum type="alphaLcParenR"/>
            </a:pPr>
            <a:r>
              <a:rPr lang="en-US" dirty="0" smtClean="0"/>
              <a:t>What </a:t>
            </a:r>
            <a:r>
              <a:rPr lang="en-US" dirty="0"/>
              <a:t>information is defined within the parenthesis? (What is the y?)</a:t>
            </a:r>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widgets</a:t>
            </a:r>
            <a:endParaRPr lang="en-US" dirty="0"/>
          </a:p>
        </p:txBody>
      </p:sp>
      <p:sp>
        <p:nvSpPr>
          <p:cNvPr id="3" name="Content Placeholder 2"/>
          <p:cNvSpPr>
            <a:spLocks noGrp="1"/>
          </p:cNvSpPr>
          <p:nvPr>
            <p:ph sz="half" idx="2"/>
          </p:nvPr>
        </p:nvSpPr>
        <p:spPr>
          <a:xfrm>
            <a:off x="5867400" y="2666992"/>
            <a:ext cx="2956560" cy="3722698"/>
          </a:xfrm>
        </p:spPr>
        <p:txBody>
          <a:bodyPr/>
          <a:lstStyle/>
          <a:p>
            <a:r>
              <a:rPr lang="en-US" dirty="0" smtClean="0"/>
              <a:t>A </a:t>
            </a:r>
            <a:r>
              <a:rPr lang="en-US" b="1" dirty="0" smtClean="0"/>
              <a:t>container widget</a:t>
            </a:r>
            <a:r>
              <a:rPr lang="en-US" dirty="0" smtClean="0"/>
              <a:t> is a collection of atomic widgets and/or other container widgets</a:t>
            </a:r>
          </a:p>
          <a:p>
            <a:r>
              <a:rPr lang="en-US" dirty="0" smtClean="0"/>
              <a:t>Organizes data and functionality into logical groups</a:t>
            </a:r>
          </a:p>
          <a:p>
            <a:endParaRPr lang="en-US" dirty="0"/>
          </a:p>
        </p:txBody>
      </p:sp>
      <p:sp>
        <p:nvSpPr>
          <p:cNvPr id="13" name="Freeform 12"/>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3146466" y="2969512"/>
            <a:ext cx="307326" cy="3203826"/>
          </a:xfrm>
          <a:custGeom>
            <a:avLst/>
            <a:gdLst/>
            <a:ahLst/>
            <a:cxnLst/>
            <a:rect l="0" t="0" r="0" b="0"/>
            <a:pathLst>
              <a:path>
                <a:moveTo>
                  <a:pt x="0" y="0"/>
                </a:moveTo>
                <a:lnTo>
                  <a:pt x="0" y="3203826"/>
                </a:lnTo>
                <a:lnTo>
                  <a:pt x="307326" y="3203826"/>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146466" y="2969512"/>
            <a:ext cx="307636" cy="2659393"/>
          </a:xfrm>
          <a:custGeom>
            <a:avLst/>
            <a:gdLst/>
            <a:ahLst/>
            <a:cxnLst/>
            <a:rect l="0" t="0" r="0" b="0"/>
            <a:pathLst>
              <a:path>
                <a:moveTo>
                  <a:pt x="0" y="0"/>
                </a:moveTo>
                <a:lnTo>
                  <a:pt x="0" y="2659393"/>
                </a:lnTo>
                <a:lnTo>
                  <a:pt x="307636" y="2659393"/>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6" name="Freeform 15"/>
          <p:cNvSpPr/>
          <p:nvPr/>
        </p:nvSpPr>
        <p:spPr>
          <a:xfrm>
            <a:off x="3146466" y="2969512"/>
            <a:ext cx="307946" cy="2141872"/>
          </a:xfrm>
          <a:custGeom>
            <a:avLst/>
            <a:gdLst/>
            <a:ahLst/>
            <a:cxnLst/>
            <a:rect l="0" t="0" r="0" b="0"/>
            <a:pathLst>
              <a:path>
                <a:moveTo>
                  <a:pt x="0" y="0"/>
                </a:moveTo>
                <a:lnTo>
                  <a:pt x="0" y="2141872"/>
                </a:lnTo>
                <a:lnTo>
                  <a:pt x="307946" y="214187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7" name="Freeform 16"/>
          <p:cNvSpPr/>
          <p:nvPr/>
        </p:nvSpPr>
        <p:spPr>
          <a:xfrm>
            <a:off x="3146466" y="2969512"/>
            <a:ext cx="308255" cy="1601347"/>
          </a:xfrm>
          <a:custGeom>
            <a:avLst/>
            <a:gdLst/>
            <a:ahLst/>
            <a:cxnLst/>
            <a:rect l="0" t="0" r="0" b="0"/>
            <a:pathLst>
              <a:path>
                <a:moveTo>
                  <a:pt x="0" y="0"/>
                </a:moveTo>
                <a:lnTo>
                  <a:pt x="0" y="1601347"/>
                </a:lnTo>
                <a:lnTo>
                  <a:pt x="308255" y="160134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8" name="Freeform 17"/>
          <p:cNvSpPr/>
          <p:nvPr/>
        </p:nvSpPr>
        <p:spPr>
          <a:xfrm>
            <a:off x="3146466" y="2969512"/>
            <a:ext cx="308565" cy="1070225"/>
          </a:xfrm>
          <a:custGeom>
            <a:avLst/>
            <a:gdLst/>
            <a:ahLst/>
            <a:cxnLst/>
            <a:rect l="0" t="0" r="0" b="0"/>
            <a:pathLst>
              <a:path>
                <a:moveTo>
                  <a:pt x="0" y="0"/>
                </a:moveTo>
                <a:lnTo>
                  <a:pt x="0" y="1070225"/>
                </a:lnTo>
                <a:lnTo>
                  <a:pt x="308565"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9" name="Freeform 18"/>
          <p:cNvSpPr/>
          <p:nvPr/>
        </p:nvSpPr>
        <p:spPr>
          <a:xfrm>
            <a:off x="3146466" y="2969512"/>
            <a:ext cx="308565" cy="536829"/>
          </a:xfrm>
          <a:custGeom>
            <a:avLst/>
            <a:gdLst/>
            <a:ahLst/>
            <a:cxnLst/>
            <a:rect l="0" t="0" r="0" b="0"/>
            <a:pathLst>
              <a:path>
                <a:moveTo>
                  <a:pt x="0" y="0"/>
                </a:moveTo>
                <a:lnTo>
                  <a:pt x="0" y="536829"/>
                </a:lnTo>
                <a:lnTo>
                  <a:pt x="308565"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7" name="Freeform 2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8" name="Freeform 2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2" name="Freeform 31"/>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33" name="Freeform 32"/>
          <p:cNvSpPr/>
          <p:nvPr/>
        </p:nvSpPr>
        <p:spPr>
          <a:xfrm>
            <a:off x="3455032" y="3355081"/>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sz="1800" b="1" kern="1200" dirty="0" smtClean="0"/>
              <a:t>Screen</a:t>
            </a:r>
            <a:endParaRPr lang="en-US" sz="1800" b="1" kern="1200" dirty="0"/>
          </a:p>
        </p:txBody>
      </p:sp>
      <p:sp>
        <p:nvSpPr>
          <p:cNvPr id="34" name="Freeform 33"/>
          <p:cNvSpPr/>
          <p:nvPr/>
        </p:nvSpPr>
        <p:spPr>
          <a:xfrm>
            <a:off x="3455032" y="3888477"/>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Input Set</a:t>
            </a:r>
          </a:p>
        </p:txBody>
      </p:sp>
      <p:sp>
        <p:nvSpPr>
          <p:cNvPr id="35" name="Freeform 34"/>
          <p:cNvSpPr/>
          <p:nvPr/>
        </p:nvSpPr>
        <p:spPr>
          <a:xfrm>
            <a:off x="3454722" y="4419599"/>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Card View </a:t>
            </a:r>
            <a:r>
              <a:rPr lang="en-US" b="1" dirty="0" smtClean="0"/>
              <a:t>Panel</a:t>
            </a:r>
            <a:endParaRPr lang="en-US" b="1" dirty="0"/>
          </a:p>
        </p:txBody>
      </p:sp>
      <p:sp>
        <p:nvSpPr>
          <p:cNvPr id="36" name="Freeform 35"/>
          <p:cNvSpPr/>
          <p:nvPr/>
        </p:nvSpPr>
        <p:spPr>
          <a:xfrm>
            <a:off x="3454412" y="4960124"/>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Detail View </a:t>
            </a:r>
            <a:r>
              <a:rPr lang="en-US" b="1" dirty="0" smtClean="0"/>
              <a:t>Panel</a:t>
            </a:r>
            <a:endParaRPr lang="en-US" b="1" dirty="0"/>
          </a:p>
        </p:txBody>
      </p:sp>
      <p:sp>
        <p:nvSpPr>
          <p:cNvPr id="37" name="Freeform 36"/>
          <p:cNvSpPr/>
          <p:nvPr/>
        </p:nvSpPr>
        <p:spPr>
          <a:xfrm>
            <a:off x="3454103" y="5477645"/>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p:txBody>
      </p:sp>
      <p:sp>
        <p:nvSpPr>
          <p:cNvPr id="38" name="Freeform 37"/>
          <p:cNvSpPr/>
          <p:nvPr/>
        </p:nvSpPr>
        <p:spPr>
          <a:xfrm>
            <a:off x="3453793" y="6022078"/>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a:r>
              <a:rPr lang="en-US" b="1" dirty="0"/>
              <a:t>List View Panel</a:t>
            </a:r>
          </a:p>
        </p:txBody>
      </p:sp>
      <p:sp>
        <p:nvSpPr>
          <p:cNvPr id="39" name="Freeform 3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Tree>
    <p:extLst>
      <p:ext uri="{BB962C8B-B14F-4D97-AF65-F5344CB8AC3E}">
        <p14:creationId xmlns:p14="http://schemas.microsoft.com/office/powerpoint/2010/main" val="130734540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5715000" y="990600"/>
            <a:ext cx="685800" cy="2286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1" name="Rounded Rectangle 30"/>
          <p:cNvSpPr/>
          <p:nvPr/>
        </p:nvSpPr>
        <p:spPr bwMode="auto">
          <a:xfrm>
            <a:off x="4036219" y="1431574"/>
            <a:ext cx="685800" cy="2286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ounded Rectangle 29"/>
          <p:cNvSpPr/>
          <p:nvPr/>
        </p:nvSpPr>
        <p:spPr bwMode="auto">
          <a:xfrm>
            <a:off x="5715000" y="1861168"/>
            <a:ext cx="685800" cy="2286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3" name="Rounded Rectangle 32"/>
          <p:cNvSpPr/>
          <p:nvPr/>
        </p:nvSpPr>
        <p:spPr bwMode="auto">
          <a:xfrm>
            <a:off x="4343402" y="2940844"/>
            <a:ext cx="685800" cy="2286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ounded Rectangle 37"/>
          <p:cNvSpPr/>
          <p:nvPr/>
        </p:nvSpPr>
        <p:spPr bwMode="auto">
          <a:xfrm>
            <a:off x="4649169" y="3933824"/>
            <a:ext cx="685800" cy="2286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5" name="Rounded Rectangle 44"/>
          <p:cNvSpPr/>
          <p:nvPr/>
        </p:nvSpPr>
        <p:spPr bwMode="auto">
          <a:xfrm>
            <a:off x="5715000" y="3119668"/>
            <a:ext cx="685800" cy="2286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182235" cy="54959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Container files are hierarchical</a:t>
            </a:r>
            <a:endParaRPr lang="en-US" dirty="0"/>
          </a:p>
        </p:txBody>
      </p:sp>
      <p:sp>
        <p:nvSpPr>
          <p:cNvPr id="4" name="Content Placeholder 3"/>
          <p:cNvSpPr>
            <a:spLocks noGrp="1"/>
          </p:cNvSpPr>
          <p:nvPr>
            <p:ph sz="half" idx="2"/>
          </p:nvPr>
        </p:nvSpPr>
        <p:spPr>
          <a:xfrm>
            <a:off x="5715000" y="914401"/>
            <a:ext cx="3108960" cy="5475289"/>
          </a:xfrm>
        </p:spPr>
        <p:txBody>
          <a:bodyPr/>
          <a:lstStyle/>
          <a:p>
            <a:r>
              <a:rPr lang="en-US" dirty="0" smtClean="0"/>
              <a:t>Top-level container</a:t>
            </a:r>
          </a:p>
          <a:p>
            <a:pPr lvl="1"/>
            <a:r>
              <a:rPr lang="en-US" dirty="0" smtClean="0"/>
              <a:t>Detail View Panel</a:t>
            </a:r>
            <a:endParaRPr lang="en-US" dirty="0"/>
          </a:p>
          <a:p>
            <a:r>
              <a:rPr lang="en-US" dirty="0" smtClean="0"/>
              <a:t>Referenced child container</a:t>
            </a:r>
          </a:p>
          <a:p>
            <a:pPr lvl="1"/>
            <a:r>
              <a:rPr lang="en-US" dirty="0" smtClean="0"/>
              <a:t>Input Set</a:t>
            </a:r>
          </a:p>
          <a:p>
            <a:r>
              <a:rPr lang="en-US" dirty="0" smtClean="0"/>
              <a:t>Referenced grandchild container</a:t>
            </a:r>
          </a:p>
          <a:p>
            <a:pPr lvl="1"/>
            <a:r>
              <a:rPr lang="en-US" dirty="0" smtClean="0"/>
              <a:t>Input Set</a:t>
            </a:r>
            <a:endParaRPr lang="en-US" dirty="0"/>
          </a:p>
          <a:p>
            <a:r>
              <a:rPr lang="en-US" dirty="0" smtClean="0"/>
              <a:t>Color darkens with additional nesting of included sections in PCF Editor canvas</a:t>
            </a:r>
            <a:endParaRPr lang="en-US" dirty="0"/>
          </a:p>
        </p:txBody>
      </p:sp>
      <p:sp>
        <p:nvSpPr>
          <p:cNvPr id="20" name="Right Brace 19"/>
          <p:cNvSpPr/>
          <p:nvPr/>
        </p:nvSpPr>
        <p:spPr bwMode="auto">
          <a:xfrm>
            <a:off x="3725160" y="953871"/>
            <a:ext cx="990600" cy="5403787"/>
          </a:xfrm>
          <a:prstGeom prst="rightBrace">
            <a:avLst>
              <a:gd name="adj1" fmla="val 12100"/>
              <a:gd name="adj2" fmla="val 10952"/>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2" name="Right Brace 21"/>
          <p:cNvSpPr/>
          <p:nvPr/>
        </p:nvSpPr>
        <p:spPr bwMode="auto">
          <a:xfrm>
            <a:off x="4308673" y="2655855"/>
            <a:ext cx="720527" cy="3629771"/>
          </a:xfrm>
          <a:prstGeom prst="rightBrace">
            <a:avLst>
              <a:gd name="adj1" fmla="val 14464"/>
              <a:gd name="adj2" fmla="val 10952"/>
            </a:avLst>
          </a:prstGeom>
          <a:noFill/>
          <a:ln w="28575" cap="flat" cmpd="sng" algn="ctr">
            <a:solidFill>
              <a:schemeClr val="accent3">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3" name="Right Brace 22"/>
          <p:cNvSpPr/>
          <p:nvPr/>
        </p:nvSpPr>
        <p:spPr bwMode="auto">
          <a:xfrm>
            <a:off x="4768230" y="3219450"/>
            <a:ext cx="562955" cy="2390043"/>
          </a:xfrm>
          <a:prstGeom prst="rightBrace">
            <a:avLst>
              <a:gd name="adj1" fmla="val 13061"/>
              <a:gd name="adj2" fmla="val 34585"/>
            </a:avLst>
          </a:prstGeom>
          <a:noFill/>
          <a:ln w="28575" cap="flat" cmpd="sng" algn="ctr">
            <a:solidFill>
              <a:schemeClr val="accent3">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cxnSp>
        <p:nvCxnSpPr>
          <p:cNvPr id="24" name="Straight Connector 23"/>
          <p:cNvCxnSpPr>
            <a:stCxn id="31" idx="3"/>
            <a:endCxn id="25" idx="1"/>
          </p:cNvCxnSpPr>
          <p:nvPr/>
        </p:nvCxnSpPr>
        <p:spPr bwMode="auto">
          <a:xfrm flipV="1">
            <a:off x="4722019" y="1104900"/>
            <a:ext cx="992981" cy="440974"/>
          </a:xfrm>
          <a:prstGeom prst="bentConnector3">
            <a:avLst>
              <a:gd name="adj1" fmla="val 50000"/>
            </a:avLst>
          </a:prstGeom>
          <a:noFill/>
          <a:ln w="28575"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34" name="Straight Connector 23"/>
          <p:cNvCxnSpPr>
            <a:stCxn id="33" idx="3"/>
            <a:endCxn id="30" idx="1"/>
          </p:cNvCxnSpPr>
          <p:nvPr/>
        </p:nvCxnSpPr>
        <p:spPr bwMode="auto">
          <a:xfrm flipV="1">
            <a:off x="5029202" y="1975468"/>
            <a:ext cx="685798" cy="1079676"/>
          </a:xfrm>
          <a:prstGeom prst="bentConnector3">
            <a:avLst>
              <a:gd name="adj1" fmla="val 50000"/>
            </a:avLst>
          </a:prstGeom>
          <a:noFill/>
          <a:ln w="28575" cap="flat" cmpd="sng" algn="ctr">
            <a:solidFill>
              <a:schemeClr val="accent3">
                <a:lumMod val="40000"/>
                <a:lumOff val="60000"/>
              </a:schemeClr>
            </a:solidFill>
            <a:prstDash val="solid"/>
            <a:round/>
            <a:headEnd type="none" w="med" len="med"/>
            <a:tailEnd type="none" w="lg" len="med"/>
          </a:ln>
          <a:effectLst>
            <a:outerShdw blurRad="50800" dist="38100" dir="2700000" algn="tl" rotWithShape="0">
              <a:prstClr val="black">
                <a:alpha val="40000"/>
              </a:prstClr>
            </a:outerShdw>
          </a:effectLst>
        </p:spPr>
      </p:cxnSp>
      <p:cxnSp>
        <p:nvCxnSpPr>
          <p:cNvPr id="42" name="Straight Connector 23"/>
          <p:cNvCxnSpPr>
            <a:stCxn id="38" idx="3"/>
            <a:endCxn id="45" idx="1"/>
          </p:cNvCxnSpPr>
          <p:nvPr/>
        </p:nvCxnSpPr>
        <p:spPr bwMode="auto">
          <a:xfrm flipV="1">
            <a:off x="5334969" y="3233968"/>
            <a:ext cx="380031" cy="814156"/>
          </a:xfrm>
          <a:prstGeom prst="bentConnector3">
            <a:avLst>
              <a:gd name="adj1" fmla="val 50000"/>
            </a:avLst>
          </a:prstGeom>
          <a:noFill/>
          <a:ln w="28575" cap="flat" cmpd="sng" algn="ctr">
            <a:solidFill>
              <a:schemeClr val="accent3">
                <a:lumMod val="75000"/>
              </a:schemeClr>
            </a:solidFill>
            <a:prstDash val="solid"/>
            <a:round/>
            <a:headEnd type="none" w="med"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28916160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Detail </a:t>
            </a:r>
            <a:r>
              <a:rPr lang="en-US" dirty="0" smtClean="0"/>
              <a:t>view panels</a:t>
            </a:r>
            <a:endParaRPr lang="en-US" dirty="0"/>
          </a:p>
        </p:txBody>
      </p:sp>
      <p:sp>
        <p:nvSpPr>
          <p:cNvPr id="4" name="Content Placeholder 3"/>
          <p:cNvSpPr>
            <a:spLocks noGrp="1"/>
          </p:cNvSpPr>
          <p:nvPr>
            <p:ph idx="1"/>
          </p:nvPr>
        </p:nvSpPr>
        <p:spPr>
          <a:xfrm>
            <a:off x="519113" y="5334000"/>
            <a:ext cx="8318500" cy="1081566"/>
          </a:xfrm>
        </p:spPr>
        <p:txBody>
          <a:bodyPr/>
          <a:lstStyle/>
          <a:p>
            <a:r>
              <a:rPr lang="en-US" dirty="0"/>
              <a:t>A </a:t>
            </a:r>
            <a:r>
              <a:rPr lang="en-US" b="1" dirty="0" smtClean="0"/>
              <a:t>detail view panel </a:t>
            </a:r>
            <a:r>
              <a:rPr lang="en-US" dirty="0" smtClean="0"/>
              <a:t>is </a:t>
            </a:r>
            <a:r>
              <a:rPr lang="en-US" dirty="0"/>
              <a:t>a container </a:t>
            </a:r>
            <a:r>
              <a:rPr lang="en-US" dirty="0" smtClean="0"/>
              <a:t>widget that allows user to view, and in some cases edit, data for one </a:t>
            </a:r>
            <a:r>
              <a:rPr lang="en-US" dirty="0"/>
              <a:t>object and information related to that </a:t>
            </a:r>
            <a:r>
              <a:rPr lang="en-US" dirty="0" smtClean="0"/>
              <a:t>object</a:t>
            </a:r>
            <a:endParaRPr lang="en-US" dirty="0"/>
          </a:p>
        </p:txBody>
      </p:sp>
      <p:sp>
        <p:nvSpPr>
          <p:cNvPr id="2" name="Rounded Rectangle 1"/>
          <p:cNvSpPr/>
          <p:nvPr/>
        </p:nvSpPr>
        <p:spPr bwMode="auto">
          <a:xfrm>
            <a:off x="533400" y="1600200"/>
            <a:ext cx="8382000" cy="3048000"/>
          </a:xfrm>
          <a:prstGeom prst="roundRect">
            <a:avLst>
              <a:gd name="adj" fmla="val 4892"/>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287"/>
          <a:stretch/>
        </p:blipFill>
        <p:spPr bwMode="auto">
          <a:xfrm>
            <a:off x="533400" y="914400"/>
            <a:ext cx="8382000" cy="426005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520480" y="1585953"/>
            <a:ext cx="8382000" cy="3594655"/>
          </a:xfrm>
          <a:prstGeom prst="roundRect">
            <a:avLst>
              <a:gd name="adj" fmla="val 287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6" name="Rounded Rectangle 5"/>
          <p:cNvSpPr/>
          <p:nvPr/>
        </p:nvSpPr>
        <p:spPr bwMode="auto">
          <a:xfrm>
            <a:off x="5334000" y="1371600"/>
            <a:ext cx="2514600" cy="381000"/>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ABContactSummaryDV</a:t>
            </a:r>
          </a:p>
        </p:txBody>
      </p:sp>
    </p:spTree>
    <p:extLst>
      <p:ext uri="{BB962C8B-B14F-4D97-AF65-F5344CB8AC3E}">
        <p14:creationId xmlns:p14="http://schemas.microsoft.com/office/powerpoint/2010/main" val="16322666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objects for detail view panels</a:t>
            </a:r>
            <a:endParaRPr lang="en-US" dirty="0"/>
          </a:p>
        </p:txBody>
      </p:sp>
      <p:sp>
        <p:nvSpPr>
          <p:cNvPr id="3" name="Content Placeholder 2"/>
          <p:cNvSpPr>
            <a:spLocks noGrp="1"/>
          </p:cNvSpPr>
          <p:nvPr>
            <p:ph sz="half" idx="2"/>
          </p:nvPr>
        </p:nvSpPr>
        <p:spPr/>
        <p:txBody>
          <a:bodyPr/>
          <a:lstStyle/>
          <a:p>
            <a:r>
              <a:rPr lang="en-US" dirty="0" smtClean="0"/>
              <a:t>A detail view panel often has a root object</a:t>
            </a:r>
          </a:p>
          <a:p>
            <a:pPr lvl="1"/>
            <a:r>
              <a:rPr lang="en-US" dirty="0"/>
              <a:t>Container widgets typically have one root </a:t>
            </a:r>
            <a:r>
              <a:rPr lang="en-US" dirty="0" smtClean="0"/>
              <a:t>object</a:t>
            </a:r>
          </a:p>
          <a:p>
            <a:pPr lvl="1"/>
            <a:r>
              <a:rPr lang="en-US" dirty="0"/>
              <a:t>If referenced, a parent container must pass </a:t>
            </a:r>
            <a:r>
              <a:rPr lang="en-US" dirty="0" smtClean="0"/>
              <a:t>the root </a:t>
            </a:r>
            <a:r>
              <a:rPr lang="en-US" dirty="0"/>
              <a:t>object to </a:t>
            </a:r>
            <a:r>
              <a:rPr lang="en-US" dirty="0" smtClean="0"/>
              <a:t>the detail view panel</a:t>
            </a:r>
            <a:endParaRPr lang="en-US" dirty="0"/>
          </a:p>
          <a:p>
            <a:r>
              <a:rPr lang="en-US" dirty="0" smtClean="0"/>
              <a:t>Displays root object data with atomic widgets</a:t>
            </a:r>
            <a:endParaRPr lang="en-US" dirty="0"/>
          </a:p>
        </p:txBody>
      </p:sp>
      <p:pic>
        <p:nvPicPr>
          <p:cNvPr id="18"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t="3287"/>
          <a:stretch/>
        </p:blipFill>
        <p:spPr bwMode="auto">
          <a:xfrm>
            <a:off x="246111" y="1211043"/>
            <a:ext cx="6764289" cy="3437157"/>
          </a:xfrm>
          <a:prstGeom prst="rect">
            <a:avLst/>
          </a:prstGeom>
          <a:noFill/>
          <a:ln>
            <a:solidFill>
              <a:schemeClr val="bg1"/>
            </a:solidFill>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6" name="Text Box 5"/>
          <p:cNvSpPr txBox="1">
            <a:spLocks noChangeArrowheads="1"/>
          </p:cNvSpPr>
          <p:nvPr/>
        </p:nvSpPr>
        <p:spPr bwMode="auto">
          <a:xfrm>
            <a:off x="2057400" y="990600"/>
            <a:ext cx="2819400" cy="276999"/>
          </a:xfrm>
          <a:prstGeom prst="rect">
            <a:avLst/>
          </a:prstGeom>
          <a:solidFill>
            <a:srgbClr val="FFFFFF">
              <a:alpha val="50196"/>
            </a:srgbClr>
          </a:solidFill>
          <a:ln>
            <a:noFill/>
          </a:ln>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smtClean="0">
                <a:solidFill>
                  <a:schemeClr val="accent1"/>
                </a:solidFill>
              </a:rPr>
              <a:t>ABContactSummaryDV</a:t>
            </a:r>
            <a:endParaRPr lang="en-US" sz="1800" dirty="0">
              <a:solidFill>
                <a:schemeClr val="accent1"/>
              </a:solidFill>
            </a:endParaRPr>
          </a:p>
        </p:txBody>
      </p:sp>
      <p:pic>
        <p:nvPicPr>
          <p:cNvPr id="19" name="pic Obj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5100" y="3810000"/>
            <a:ext cx="1524000" cy="17512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2346016" y="5480303"/>
            <a:ext cx="2253632" cy="830997"/>
          </a:xfrm>
          <a:prstGeom prst="rect">
            <a:avLst/>
          </a:prstGeom>
          <a:solidFill>
            <a:srgbClr val="FFFFFF">
              <a:alpha val="50196"/>
            </a:srgbClr>
          </a:solidFill>
          <a:ln>
            <a:noFill/>
          </a:ln>
        </p:spPr>
        <p:txBody>
          <a:bodyPr wrap="square" lIns="0" tIns="0" rIns="0" bIns="0">
            <a:spAutoFit/>
          </a:bodyPr>
          <a:lstStyle>
            <a:defPPr>
              <a:defRPr lang="en-US"/>
            </a:defPPr>
            <a:lvl1pPr algn="ctr">
              <a:defRPr b="1">
                <a:solidFill>
                  <a:schemeClr val="accent1"/>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Root object </a:t>
            </a:r>
            <a:br>
              <a:rPr lang="en-US" dirty="0"/>
            </a:br>
            <a:r>
              <a:rPr lang="en-US" dirty="0"/>
              <a:t>is anABContact of </a:t>
            </a:r>
            <a:br>
              <a:rPr lang="en-US" dirty="0"/>
            </a:br>
            <a:r>
              <a:rPr lang="en-US" dirty="0"/>
              <a:t>the type ABContact </a:t>
            </a:r>
          </a:p>
        </p:txBody>
      </p:sp>
    </p:spTree>
    <p:extLst>
      <p:ext uri="{BB962C8B-B14F-4D97-AF65-F5344CB8AC3E}">
        <p14:creationId xmlns:p14="http://schemas.microsoft.com/office/powerpoint/2010/main" val="412547263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 view </a:t>
            </a:r>
            <a:r>
              <a:rPr lang="en-US" dirty="0" smtClean="0"/>
              <a:t>panel structure</a:t>
            </a:r>
            <a:endParaRPr lang="en-US" dirty="0"/>
          </a:p>
        </p:txBody>
      </p:sp>
      <p:sp>
        <p:nvSpPr>
          <p:cNvPr id="3" name="Content Placeholder 2"/>
          <p:cNvSpPr>
            <a:spLocks noGrp="1"/>
          </p:cNvSpPr>
          <p:nvPr>
            <p:ph idx="1"/>
          </p:nvPr>
        </p:nvSpPr>
        <p:spPr>
          <a:xfrm>
            <a:off x="519113" y="5334000"/>
            <a:ext cx="8318500" cy="1066800"/>
          </a:xfrm>
        </p:spPr>
        <p:txBody>
          <a:bodyPr/>
          <a:lstStyle/>
          <a:p>
            <a:r>
              <a:rPr lang="en-US" dirty="0"/>
              <a:t>Input columns </a:t>
            </a:r>
            <a:r>
              <a:rPr lang="en-US" dirty="0" smtClean="0"/>
              <a:t>organize layout and input widgets</a:t>
            </a:r>
            <a:endParaRPr lang="en-US" dirty="0"/>
          </a:p>
          <a:p>
            <a:r>
              <a:rPr lang="en-US" dirty="0"/>
              <a:t>Must have </a:t>
            </a:r>
            <a:r>
              <a:rPr lang="en-US" dirty="0" smtClean="0"/>
              <a:t>at least one for input widgets</a:t>
            </a:r>
            <a:endParaRPr lang="en-US"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287"/>
          <a:stretch/>
        </p:blipFill>
        <p:spPr bwMode="auto">
          <a:xfrm>
            <a:off x="533400" y="914400"/>
            <a:ext cx="8382000" cy="426005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ounded Rectangle 8"/>
          <p:cNvSpPr/>
          <p:nvPr/>
        </p:nvSpPr>
        <p:spPr bwMode="auto">
          <a:xfrm>
            <a:off x="589057" y="1669041"/>
            <a:ext cx="3044857" cy="3410584"/>
          </a:xfrm>
          <a:prstGeom prst="roundRect">
            <a:avLst>
              <a:gd name="adj" fmla="val 2870"/>
            </a:avLst>
          </a:prstGeom>
          <a:no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0" name="Rounded Rectangle 9"/>
          <p:cNvSpPr/>
          <p:nvPr/>
        </p:nvSpPr>
        <p:spPr bwMode="auto">
          <a:xfrm>
            <a:off x="3780859" y="1668238"/>
            <a:ext cx="5050952" cy="3410584"/>
          </a:xfrm>
          <a:prstGeom prst="roundRect">
            <a:avLst>
              <a:gd name="adj" fmla="val 2870"/>
            </a:avLst>
          </a:prstGeom>
          <a:no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5" name="Rounded Rectangle 14"/>
          <p:cNvSpPr/>
          <p:nvPr/>
        </p:nvSpPr>
        <p:spPr bwMode="auto">
          <a:xfrm>
            <a:off x="1903745" y="4714101"/>
            <a:ext cx="1507460" cy="3810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Input Column</a:t>
            </a:r>
            <a:endParaRPr lang="en-US" dirty="0">
              <a:solidFill>
                <a:schemeClr val="bg1"/>
              </a:solidFill>
            </a:endParaRPr>
          </a:p>
        </p:txBody>
      </p:sp>
      <p:sp>
        <p:nvSpPr>
          <p:cNvPr id="16" name="Rounded Rectangle 15"/>
          <p:cNvSpPr/>
          <p:nvPr/>
        </p:nvSpPr>
        <p:spPr bwMode="auto">
          <a:xfrm>
            <a:off x="7010400" y="4732377"/>
            <a:ext cx="1507460" cy="381000"/>
          </a:xfrm>
          <a:prstGeom prst="roundRect">
            <a:avLst/>
          </a:prstGeom>
          <a:solidFill>
            <a:schemeClr val="tx1"/>
          </a:solidFill>
          <a:ln w="28575"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Input Column</a:t>
            </a:r>
            <a:endParaRPr lang="en-US" dirty="0">
              <a:solidFill>
                <a:schemeClr val="bg1"/>
              </a:solidFill>
            </a:endParaRPr>
          </a:p>
        </p:txBody>
      </p:sp>
    </p:spTree>
    <p:extLst>
      <p:ext uri="{BB962C8B-B14F-4D97-AF65-F5344CB8AC3E}">
        <p14:creationId xmlns:p14="http://schemas.microsoft.com/office/powerpoint/2010/main" val="329635393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 view </a:t>
            </a:r>
            <a:r>
              <a:rPr lang="en-US" dirty="0" smtClean="0"/>
              <a:t>panel contents</a:t>
            </a:r>
            <a:endParaRPr lang="en-US" dirty="0"/>
          </a:p>
        </p:txBody>
      </p:sp>
      <p:sp>
        <p:nvSpPr>
          <p:cNvPr id="3" name="Content Placeholder 2"/>
          <p:cNvSpPr>
            <a:spLocks noGrp="1"/>
          </p:cNvSpPr>
          <p:nvPr>
            <p:ph idx="1"/>
          </p:nvPr>
        </p:nvSpPr>
        <p:spPr>
          <a:xfrm>
            <a:off x="519113" y="5334000"/>
            <a:ext cx="8318500" cy="1066800"/>
          </a:xfrm>
        </p:spPr>
        <p:txBody>
          <a:bodyPr/>
          <a:lstStyle/>
          <a:p>
            <a:r>
              <a:rPr lang="en-US" dirty="0" smtClean="0"/>
              <a:t>Layout widgets make the UI readable and user friendly</a:t>
            </a:r>
            <a:endParaRPr lang="en-US" dirty="0"/>
          </a:p>
          <a:p>
            <a:r>
              <a:rPr lang="en-US" dirty="0" smtClean="0"/>
              <a:t>Container widgets organize </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287"/>
          <a:stretch/>
        </p:blipFill>
        <p:spPr bwMode="auto">
          <a:xfrm>
            <a:off x="533400" y="914400"/>
            <a:ext cx="8382000" cy="4260054"/>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Rounded Rectangle 14"/>
          <p:cNvSpPr/>
          <p:nvPr/>
        </p:nvSpPr>
        <p:spPr bwMode="auto">
          <a:xfrm>
            <a:off x="2209799" y="4714101"/>
            <a:ext cx="1201405" cy="3810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Input Set</a:t>
            </a:r>
          </a:p>
        </p:txBody>
      </p:sp>
      <p:sp>
        <p:nvSpPr>
          <p:cNvPr id="16" name="Rounded Rectangle 15"/>
          <p:cNvSpPr/>
          <p:nvPr/>
        </p:nvSpPr>
        <p:spPr bwMode="auto">
          <a:xfrm>
            <a:off x="6874540" y="2895600"/>
            <a:ext cx="1659860" cy="381000"/>
          </a:xfrm>
          <a:prstGeom prst="roundRect">
            <a:avLst/>
          </a:prstGeom>
          <a:solidFill>
            <a:schemeClr val="tx1"/>
          </a:solid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Panel</a:t>
            </a:r>
            <a:endParaRPr lang="en-US" dirty="0">
              <a:solidFill>
                <a:schemeClr val="bg1"/>
              </a:solidFill>
            </a:endParaRPr>
          </a:p>
        </p:txBody>
      </p:sp>
      <p:sp>
        <p:nvSpPr>
          <p:cNvPr id="13" name="Rounded Rectangle 12"/>
          <p:cNvSpPr/>
          <p:nvPr/>
        </p:nvSpPr>
        <p:spPr bwMode="auto">
          <a:xfrm>
            <a:off x="589057" y="1696363"/>
            <a:ext cx="1496171" cy="208638"/>
          </a:xfrm>
          <a:prstGeom prst="roundRect">
            <a:avLst>
              <a:gd name="adj" fmla="val 2870"/>
            </a:avLst>
          </a:prstGeom>
          <a:no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sp>
        <p:nvSpPr>
          <p:cNvPr id="17" name="Rounded Rectangle 16"/>
          <p:cNvSpPr/>
          <p:nvPr/>
        </p:nvSpPr>
        <p:spPr bwMode="auto">
          <a:xfrm>
            <a:off x="597084" y="3248937"/>
            <a:ext cx="3052489" cy="208638"/>
          </a:xfrm>
          <a:prstGeom prst="roundRect">
            <a:avLst>
              <a:gd name="adj" fmla="val 2870"/>
            </a:avLst>
          </a:prstGeom>
          <a:no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2" name="Straight Connector 11"/>
          <p:cNvCxnSpPr>
            <a:stCxn id="13" idx="3"/>
          </p:cNvCxnSpPr>
          <p:nvPr/>
        </p:nvCxnSpPr>
        <p:spPr bwMode="auto">
          <a:xfrm flipV="1">
            <a:off x="2085228" y="1524000"/>
            <a:ext cx="1038972" cy="276682"/>
          </a:xfrm>
          <a:prstGeom prst="line">
            <a:avLst/>
          </a:prstGeom>
          <a:noFill/>
          <a:ln w="28575" cap="flat" cmpd="sng" algn="ctr">
            <a:solidFill>
              <a:schemeClr val="accent3">
                <a:lumMod val="7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5" name="Straight Connector 24"/>
          <p:cNvCxnSpPr/>
          <p:nvPr/>
        </p:nvCxnSpPr>
        <p:spPr bwMode="auto">
          <a:xfrm flipV="1">
            <a:off x="3200400" y="1524000"/>
            <a:ext cx="449173" cy="1724939"/>
          </a:xfrm>
          <a:prstGeom prst="line">
            <a:avLst/>
          </a:prstGeom>
          <a:noFill/>
          <a:ln w="28575" cap="flat" cmpd="sng" algn="ctr">
            <a:solidFill>
              <a:schemeClr val="accent3">
                <a:lumMod val="75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35" name="TextBox 34"/>
          <p:cNvSpPr txBox="1"/>
          <p:nvPr/>
        </p:nvSpPr>
        <p:spPr>
          <a:xfrm>
            <a:off x="5715000" y="4267199"/>
            <a:ext cx="2590800" cy="433001"/>
          </a:xfrm>
          <a:prstGeom prst="rect">
            <a:avLst/>
          </a:prstGeom>
          <a:noFill/>
        </p:spPr>
        <p:txBody>
          <a:bodyPr wrap="square" rtlCol="0">
            <a:noAutofit/>
          </a:bodyPr>
          <a:lstStyle/>
          <a:p>
            <a:pPr algn="ctr"/>
            <a:r>
              <a:rPr lang="en-US" sz="2000" b="1" dirty="0" smtClean="0">
                <a:solidFill>
                  <a:srgbClr val="C00000"/>
                </a:solidFill>
                <a:latin typeface="Arial" pitchFamily="32" charset="0"/>
                <a:cs typeface="Arial" pitchFamily="32" charset="0"/>
              </a:rPr>
              <a:t>Containers for</a:t>
            </a:r>
            <a:br>
              <a:rPr lang="en-US" sz="2000" b="1" dirty="0" smtClean="0">
                <a:solidFill>
                  <a:srgbClr val="C00000"/>
                </a:solidFill>
                <a:latin typeface="Arial" pitchFamily="32" charset="0"/>
                <a:cs typeface="Arial" pitchFamily="32" charset="0"/>
              </a:rPr>
            </a:br>
            <a:r>
              <a:rPr lang="en-US" sz="2000" b="1" dirty="0" smtClean="0">
                <a:solidFill>
                  <a:srgbClr val="C00000"/>
                </a:solidFill>
                <a:latin typeface="Arial" pitchFamily="32" charset="0"/>
                <a:cs typeface="Arial" pitchFamily="32" charset="0"/>
              </a:rPr>
              <a:t>Input widgets</a:t>
            </a:r>
          </a:p>
        </p:txBody>
      </p:sp>
      <p:cxnSp>
        <p:nvCxnSpPr>
          <p:cNvPr id="36" name="Straight Connector 35"/>
          <p:cNvCxnSpPr>
            <a:endCxn id="35" idx="1"/>
          </p:cNvCxnSpPr>
          <p:nvPr/>
        </p:nvCxnSpPr>
        <p:spPr bwMode="auto">
          <a:xfrm flipV="1">
            <a:off x="3411204" y="4483700"/>
            <a:ext cx="2303796" cy="420902"/>
          </a:xfrm>
          <a:prstGeom prst="line">
            <a:avLst/>
          </a:prstGeom>
          <a:noFill/>
          <a:ln w="28575" cap="flat" cmpd="sng" algn="ctr">
            <a:solidFill>
              <a:schemeClr val="accent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38" name="Straight Connector 37"/>
          <p:cNvCxnSpPr>
            <a:stCxn id="35" idx="0"/>
          </p:cNvCxnSpPr>
          <p:nvPr/>
        </p:nvCxnSpPr>
        <p:spPr bwMode="auto">
          <a:xfrm flipV="1">
            <a:off x="7010400" y="3276601"/>
            <a:ext cx="703595" cy="990598"/>
          </a:xfrm>
          <a:prstGeom prst="line">
            <a:avLst/>
          </a:prstGeom>
          <a:noFill/>
          <a:ln w="28575" cap="flat" cmpd="sng" algn="ctr">
            <a:solidFill>
              <a:schemeClr val="accent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cxnSp>
      <p:sp>
        <p:nvSpPr>
          <p:cNvPr id="47" name="TextBox 46"/>
          <p:cNvSpPr txBox="1"/>
          <p:nvPr/>
        </p:nvSpPr>
        <p:spPr>
          <a:xfrm>
            <a:off x="2819400" y="1090999"/>
            <a:ext cx="2057400" cy="433001"/>
          </a:xfrm>
          <a:prstGeom prst="rect">
            <a:avLst/>
          </a:prstGeom>
          <a:solidFill>
            <a:schemeClr val="tx1">
              <a:alpha val="50000"/>
            </a:schemeClr>
          </a:solidFill>
        </p:spPr>
        <p:txBody>
          <a:bodyPr wrap="square" rtlCol="0">
            <a:noAutofit/>
          </a:bodyPr>
          <a:lstStyle/>
          <a:p>
            <a:pPr algn="ctr"/>
            <a:r>
              <a:rPr lang="en-US" sz="2000" b="1" dirty="0" smtClean="0">
                <a:solidFill>
                  <a:schemeClr val="accent3">
                    <a:lumMod val="75000"/>
                  </a:schemeClr>
                </a:solidFill>
                <a:latin typeface="Arial" pitchFamily="32" charset="0"/>
                <a:cs typeface="Arial" pitchFamily="32" charset="0"/>
              </a:rPr>
              <a:t>Layout widgets</a:t>
            </a:r>
          </a:p>
        </p:txBody>
      </p:sp>
    </p:spTree>
    <p:extLst>
      <p:ext uri="{BB962C8B-B14F-4D97-AF65-F5344CB8AC3E}">
        <p14:creationId xmlns:p14="http://schemas.microsoft.com/office/powerpoint/2010/main" val="2723329289"/>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FB15B2F-CB4D-454C-AA36-2A1273DAF924}"/>
</file>

<file path=customXml/itemProps2.xml><?xml version="1.0" encoding="utf-8"?>
<ds:datastoreItem xmlns:ds="http://schemas.openxmlformats.org/officeDocument/2006/customXml" ds:itemID="{BA4030D4-BD47-400F-81E0-0F9C699FAACD}"/>
</file>

<file path=customXml/itemProps3.xml><?xml version="1.0" encoding="utf-8"?>
<ds:datastoreItem xmlns:ds="http://schemas.openxmlformats.org/officeDocument/2006/customXml" ds:itemID="{8AC69781-D218-4E87-BAE3-7EAFD1C4E25E}"/>
</file>

<file path=docProps/app.xml><?xml version="1.0" encoding="utf-8"?>
<Properties xmlns="http://schemas.openxmlformats.org/officeDocument/2006/extended-properties" xmlns:vt="http://schemas.openxmlformats.org/officeDocument/2006/docPropsVTypes">
  <Template>Emerald_Template</Template>
  <TotalTime>1664</TotalTime>
  <Words>3601</Words>
  <Application>Microsoft Office PowerPoint</Application>
  <PresentationFormat>On-screen Show (4:3)</PresentationFormat>
  <Paragraphs>344</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Times New Roman</vt:lpstr>
      <vt:lpstr>Wingdings</vt:lpstr>
      <vt:lpstr>Wingdings 2</vt:lpstr>
      <vt:lpstr>Wingdings 3</vt:lpstr>
      <vt:lpstr>Emerald_Template</vt:lpstr>
      <vt:lpstr>Detail View Panels</vt:lpstr>
      <vt:lpstr>PowerPoint Presentation</vt:lpstr>
      <vt:lpstr>PowerPoint Presentation</vt:lpstr>
      <vt:lpstr>Container widgets</vt:lpstr>
      <vt:lpstr>Container files are hierarchical</vt:lpstr>
      <vt:lpstr>Detail view panels</vt:lpstr>
      <vt:lpstr>Root objects for detail view panels</vt:lpstr>
      <vt:lpstr>Detail view panel structure</vt:lpstr>
      <vt:lpstr>Detail view panel contents</vt:lpstr>
      <vt:lpstr>File and widget</vt:lpstr>
      <vt:lpstr>Reusability and inline</vt:lpstr>
      <vt:lpstr>Reusable containers</vt:lpstr>
      <vt:lpstr>Inline containers</vt:lpstr>
      <vt:lpstr>PowerPoint Presentation</vt:lpstr>
      <vt:lpstr>Steps to create a Detail View Panel PCF</vt:lpstr>
      <vt:lpstr>Step 1: Create a detail view panel PCF</vt:lpstr>
      <vt:lpstr>Step 2: Specify required variable(s)</vt:lpstr>
      <vt:lpstr>Step 3: Specify additional properties</vt:lpstr>
      <vt:lpstr>Step 4: Add input column</vt:lpstr>
      <vt:lpstr>Step 5: Add atomic widgets</vt:lpstr>
      <vt:lpstr>Internal debug tools: Reload PCFs ALT+SHIFT+L</vt:lpstr>
      <vt:lpstr>Step 6: Deploy PCFs</vt:lpstr>
      <vt:lpstr>PowerPoint Presentation</vt:lpstr>
      <vt:lpstr>Referencing detail view panels</vt:lpstr>
      <vt:lpstr>Panel Ref</vt:lpstr>
      <vt:lpstr>Steps to reference a detail view panel</vt:lpstr>
      <vt:lpstr>Step 1: Add panel ref </vt:lpstr>
      <vt:lpstr>Step 3: Reference the detail view panel</vt:lpstr>
      <vt:lpstr>Step 3: Deploy PCFs</vt:lpstr>
      <vt:lpstr>Detail view panel in read-only mode </vt:lpstr>
      <vt:lpstr>PowerPoint Presentation</vt:lpstr>
      <vt:lpstr>PowerPoint Presentation</vt:lpstr>
      <vt:lpstr>PowerPoint Presentation</vt:lpstr>
    </vt:vector>
  </TitlesOfParts>
  <Manager>Peter Niemeyer</Manager>
  <Company>Guidewire,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 Views</dc:title>
  <dc:subject>Detail View Panels</dc:subject>
  <dc:creator>Seth Luersen</dc:creator>
  <cp:keywords>Emerald;Configuration Fundamentals;User Interaface</cp:keywords>
  <cp:lastModifiedBy>Kumarasamy, Kanimozhi (Cognizant)</cp:lastModifiedBy>
  <cp:revision>116</cp:revision>
  <dcterms:created xsi:type="dcterms:W3CDTF">2014-01-27T19:46:52Z</dcterms:created>
  <dcterms:modified xsi:type="dcterms:W3CDTF">2020-11-21T13:59:13Z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