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73"/>
  </p:notesMasterIdLst>
  <p:handoutMasterIdLst>
    <p:handoutMasterId r:id="rId74"/>
  </p:handoutMasterIdLst>
  <p:sldIdLst>
    <p:sldId id="256" r:id="rId5"/>
    <p:sldId id="257" r:id="rId6"/>
    <p:sldId id="258" r:id="rId7"/>
    <p:sldId id="355" r:id="rId8"/>
    <p:sldId id="356" r:id="rId9"/>
    <p:sldId id="260" r:id="rId10"/>
    <p:sldId id="261" r:id="rId11"/>
    <p:sldId id="342" r:id="rId12"/>
    <p:sldId id="344" r:id="rId13"/>
    <p:sldId id="345" r:id="rId14"/>
    <p:sldId id="305" r:id="rId15"/>
    <p:sldId id="347" r:id="rId16"/>
    <p:sldId id="350" r:id="rId17"/>
    <p:sldId id="348" r:id="rId18"/>
    <p:sldId id="351" r:id="rId19"/>
    <p:sldId id="352" r:id="rId20"/>
    <p:sldId id="353" r:id="rId21"/>
    <p:sldId id="354" r:id="rId22"/>
    <p:sldId id="306" r:id="rId23"/>
    <p:sldId id="358" r:id="rId24"/>
    <p:sldId id="359" r:id="rId25"/>
    <p:sldId id="360" r:id="rId26"/>
    <p:sldId id="307" r:id="rId27"/>
    <p:sldId id="279" r:id="rId28"/>
    <p:sldId id="280" r:id="rId29"/>
    <p:sldId id="362" r:id="rId30"/>
    <p:sldId id="363" r:id="rId31"/>
    <p:sldId id="285" r:id="rId32"/>
    <p:sldId id="284" r:id="rId33"/>
    <p:sldId id="366" r:id="rId34"/>
    <p:sldId id="364" r:id="rId35"/>
    <p:sldId id="287" r:id="rId36"/>
    <p:sldId id="288" r:id="rId37"/>
    <p:sldId id="340" r:id="rId38"/>
    <p:sldId id="292" r:id="rId39"/>
    <p:sldId id="290" r:id="rId40"/>
    <p:sldId id="289" r:id="rId41"/>
    <p:sldId id="293" r:id="rId42"/>
    <p:sldId id="341" r:id="rId43"/>
    <p:sldId id="294" r:id="rId44"/>
    <p:sldId id="309" r:id="rId45"/>
    <p:sldId id="311" r:id="rId46"/>
    <p:sldId id="312" r:id="rId47"/>
    <p:sldId id="314" r:id="rId48"/>
    <p:sldId id="315" r:id="rId49"/>
    <p:sldId id="321" r:id="rId50"/>
    <p:sldId id="320" r:id="rId51"/>
    <p:sldId id="322" r:id="rId52"/>
    <p:sldId id="323" r:id="rId53"/>
    <p:sldId id="324" r:id="rId54"/>
    <p:sldId id="325" r:id="rId55"/>
    <p:sldId id="326" r:id="rId56"/>
    <p:sldId id="337" r:id="rId57"/>
    <p:sldId id="327" r:id="rId58"/>
    <p:sldId id="328" r:id="rId59"/>
    <p:sldId id="329" r:id="rId60"/>
    <p:sldId id="330" r:id="rId61"/>
    <p:sldId id="331" r:id="rId62"/>
    <p:sldId id="338" r:id="rId63"/>
    <p:sldId id="333" r:id="rId64"/>
    <p:sldId id="334" r:id="rId65"/>
    <p:sldId id="335" r:id="rId66"/>
    <p:sldId id="339" r:id="rId67"/>
    <p:sldId id="313" r:id="rId68"/>
    <p:sldId id="365" r:id="rId69"/>
    <p:sldId id="317" r:id="rId70"/>
    <p:sldId id="318" r:id="rId71"/>
    <p:sldId id="30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1E834DF-9D09-47CB-96D5-585004CCEA17}">
          <p14:sldIdLst>
            <p14:sldId id="256"/>
            <p14:sldId id="257"/>
          </p14:sldIdLst>
        </p14:section>
        <p14:section name="Architecture" id="{B24636E5-D595-423B-A735-13FE844F3BE5}">
          <p14:sldIdLst>
            <p14:sldId id="258"/>
            <p14:sldId id="355"/>
            <p14:sldId id="356"/>
            <p14:sldId id="260"/>
            <p14:sldId id="261"/>
            <p14:sldId id="342"/>
            <p14:sldId id="344"/>
            <p14:sldId id="345"/>
          </p14:sldIdLst>
        </p14:section>
        <p14:section name="Configuration" id="{05EA38E1-8F3C-46AC-BB86-6B55B587E7EF}">
          <p14:sldIdLst>
            <p14:sldId id="305"/>
            <p14:sldId id="347"/>
            <p14:sldId id="350"/>
            <p14:sldId id="348"/>
            <p14:sldId id="351"/>
            <p14:sldId id="352"/>
            <p14:sldId id="353"/>
            <p14:sldId id="354"/>
          </p14:sldIdLst>
        </p14:section>
        <p14:section name="Platform" id="{AFE78B81-5377-4596-90A0-60C498180629}">
          <p14:sldIdLst>
            <p14:sldId id="306"/>
            <p14:sldId id="358"/>
            <p14:sldId id="359"/>
            <p14:sldId id="360"/>
          </p14:sldIdLst>
        </p14:section>
        <p14:section name="TrainingApp" id="{DAEA3B7C-0250-4947-BD6E-A6360ECDCA45}">
          <p14:sldIdLst>
            <p14:sldId id="307"/>
            <p14:sldId id="279"/>
            <p14:sldId id="280"/>
            <p14:sldId id="362"/>
            <p14:sldId id="363"/>
            <p14:sldId id="285"/>
            <p14:sldId id="284"/>
            <p14:sldId id="366"/>
          </p14:sldIdLst>
        </p14:section>
        <p14:section name="Running Guidewire applications" id="{E69C9730-6EA4-43E9-A917-0AE7C06A7479}">
          <p14:sldIdLst>
            <p14:sldId id="364"/>
            <p14:sldId id="287"/>
            <p14:sldId id="288"/>
            <p14:sldId id="340"/>
            <p14:sldId id="292"/>
            <p14:sldId id="290"/>
            <p14:sldId id="289"/>
            <p14:sldId id="293"/>
            <p14:sldId id="341"/>
            <p14:sldId id="294"/>
          </p14:sldIdLst>
        </p14:section>
        <p14:section name="Guidewire Studio" id="{573D4DBC-AC20-40C1-AFD2-11E981FCC621}">
          <p14:sldIdLst>
            <p14:sldId id="309"/>
            <p14:sldId id="311"/>
            <p14:sldId id="312"/>
            <p14:sldId id="314"/>
            <p14:sldId id="315"/>
            <p14:sldId id="321"/>
            <p14:sldId id="320"/>
            <p14:sldId id="322"/>
            <p14:sldId id="323"/>
            <p14:sldId id="324"/>
            <p14:sldId id="325"/>
            <p14:sldId id="326"/>
            <p14:sldId id="337"/>
            <p14:sldId id="327"/>
            <p14:sldId id="328"/>
            <p14:sldId id="329"/>
            <p14:sldId id="330"/>
            <p14:sldId id="331"/>
            <p14:sldId id="338"/>
            <p14:sldId id="333"/>
            <p14:sldId id="334"/>
            <p14:sldId id="335"/>
            <p14:sldId id="339"/>
            <p14:sldId id="313"/>
            <p14:sldId id="365"/>
          </p14:sldIdLst>
        </p14:section>
        <p14:section name="Review" id="{40DF418C-154B-4850-BE6D-383D30B3B63A}">
          <p14:sldIdLst>
            <p14:sldId id="317"/>
            <p14:sldId id="318"/>
            <p14:sldId id="30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59296" autoAdjust="0"/>
  </p:normalViewPr>
  <p:slideViewPr>
    <p:cSldViewPr showGuides="1">
      <p:cViewPr varScale="1">
        <p:scale>
          <a:sx n="37" d="100"/>
          <a:sy n="37" d="100"/>
        </p:scale>
        <p:origin x="1416" y="36"/>
      </p:cViewPr>
      <p:guideLst>
        <p:guide orient="horz"/>
        <p:guide/>
      </p:guideLst>
    </p:cSldViewPr>
  </p:slideViewPr>
  <p:notesTextViewPr>
    <p:cViewPr>
      <p:scale>
        <a:sx n="150" d="100"/>
        <a:sy n="150" d="100"/>
      </p:scale>
      <p:origin x="0" y="-404"/>
    </p:cViewPr>
  </p:notesTextViewPr>
  <p:sorterViewPr>
    <p:cViewPr>
      <p:scale>
        <a:sx n="100" d="100"/>
        <a:sy n="100" d="100"/>
      </p:scale>
      <p:origin x="0" y="0"/>
    </p:cViewPr>
  </p:sorterViewPr>
  <p:notesViewPr>
    <p:cSldViewPr showGuides="1">
      <p:cViewPr varScale="1">
        <p:scale>
          <a:sx n="98" d="100"/>
          <a:sy n="98" d="100"/>
        </p:scale>
        <p:origin x="-351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riyadharshini (Cognizant)" userId="S::888356@cognizant.com::642862ec-6159-4a24-a642-752c6e32b8df" providerId="AD" clId="Web-{41326708-54D0-4EA0-910A-BB95D2A55D39}"/>
    <pc:docChg chg="modSld">
      <pc:chgData name="S, Priyadharshini (Cognizant)" userId="S::888356@cognizant.com::642862ec-6159-4a24-a642-752c6e32b8df" providerId="AD" clId="Web-{41326708-54D0-4EA0-910A-BB95D2A55D39}" dt="2021-03-17T12:04:24.053" v="0" actId="1076"/>
      <pc:docMkLst>
        <pc:docMk/>
      </pc:docMkLst>
      <pc:sldChg chg="modSp">
        <pc:chgData name="S, Priyadharshini (Cognizant)" userId="S::888356@cognizant.com::642862ec-6159-4a24-a642-752c6e32b8df" providerId="AD" clId="Web-{41326708-54D0-4EA0-910A-BB95D2A55D39}" dt="2021-03-17T12:04:24.053" v="0" actId="1076"/>
        <pc:sldMkLst>
          <pc:docMk/>
          <pc:sldMk cId="3668774902" sldId="288"/>
        </pc:sldMkLst>
        <pc:picChg chg="mod">
          <ac:chgData name="S, Priyadharshini (Cognizant)" userId="S::888356@cognizant.com::642862ec-6159-4a24-a642-752c6e32b8df" providerId="AD" clId="Web-{41326708-54D0-4EA0-910A-BB95D2A55D39}" dt="2021-03-17T12:04:24.053" v="0" actId="1076"/>
          <ac:picMkLst>
            <pc:docMk/>
            <pc:sldMk cId="3668774902" sldId="288"/>
            <ac:picMk id="5" creationId="{648EAFAB-0581-413B-82B2-78091B33F8F6}"/>
          </ac:picMkLst>
        </pc:picChg>
      </pc:sldChg>
    </pc:docChg>
  </pc:docChgLst>
  <pc:docChgLst>
    <pc:chgData name="Uthamarajan, Natesh Mithun (Cognizant)" userId="S::178263@cognizant.com::18a475a8-64d8-43e4-999b-546f3289472e" providerId="AD" clId="Web-{6C3FAF1B-1F61-43F5-B83B-86DD3CDDC119}"/>
    <pc:docChg chg="modSld">
      <pc:chgData name="Uthamarajan, Natesh Mithun (Cognizant)" userId="S::178263@cognizant.com::18a475a8-64d8-43e4-999b-546f3289472e" providerId="AD" clId="Web-{6C3FAF1B-1F61-43F5-B83B-86DD3CDDC119}" dt="2021-02-08T19:25:11.278" v="486" actId="14100"/>
      <pc:docMkLst>
        <pc:docMk/>
      </pc:docMkLst>
      <pc:sldChg chg="addSp delSp modSp">
        <pc:chgData name="Uthamarajan, Natesh Mithun (Cognizant)" userId="S::178263@cognizant.com::18a475a8-64d8-43e4-999b-546f3289472e" providerId="AD" clId="Web-{6C3FAF1B-1F61-43F5-B83B-86DD3CDDC119}" dt="2021-02-08T19:15:12.202" v="193" actId="1076"/>
        <pc:sldMkLst>
          <pc:docMk/>
          <pc:sldMk cId="3668774902" sldId="288"/>
        </pc:sldMkLst>
        <pc:spChg chg="del mod">
          <ac:chgData name="Uthamarajan, Natesh Mithun (Cognizant)" userId="S::178263@cognizant.com::18a475a8-64d8-43e4-999b-546f3289472e" providerId="AD" clId="Web-{6C3FAF1B-1F61-43F5-B83B-86DD3CDDC119}" dt="2021-02-08T19:13:05.652" v="97"/>
          <ac:spMkLst>
            <pc:docMk/>
            <pc:sldMk cId="3668774902" sldId="288"/>
            <ac:spMk id="3" creationId="{00000000-0000-0000-0000-000000000000}"/>
          </ac:spMkLst>
        </pc:spChg>
        <pc:spChg chg="add del mod">
          <ac:chgData name="Uthamarajan, Natesh Mithun (Cognizant)" userId="S::178263@cognizant.com::18a475a8-64d8-43e4-999b-546f3289472e" providerId="AD" clId="Web-{6C3FAF1B-1F61-43F5-B83B-86DD3CDDC119}" dt="2021-02-08T19:14:06.450" v="182"/>
          <ac:spMkLst>
            <pc:docMk/>
            <pc:sldMk cId="3668774902" sldId="288"/>
            <ac:spMk id="7" creationId="{0E350AC5-2D21-401C-9875-7A767165BEC6}"/>
          </ac:spMkLst>
        </pc:spChg>
        <pc:spChg chg="mod">
          <ac:chgData name="Uthamarajan, Natesh Mithun (Cognizant)" userId="S::178263@cognizant.com::18a475a8-64d8-43e4-999b-546f3289472e" providerId="AD" clId="Web-{6C3FAF1B-1F61-43F5-B83B-86DD3CDDC119}" dt="2021-02-08T19:08:24.317" v="3" actId="20577"/>
          <ac:spMkLst>
            <pc:docMk/>
            <pc:sldMk cId="3668774902" sldId="288"/>
            <ac:spMk id="36868" creationId="{00000000-0000-0000-0000-000000000000}"/>
          </ac:spMkLst>
        </pc:spChg>
        <pc:spChg chg="mod">
          <ac:chgData name="Uthamarajan, Natesh Mithun (Cognizant)" userId="S::178263@cognizant.com::18a475a8-64d8-43e4-999b-546f3289472e" providerId="AD" clId="Web-{6C3FAF1B-1F61-43F5-B83B-86DD3CDDC119}" dt="2021-02-08T19:14:36.623" v="185" actId="20577"/>
          <ac:spMkLst>
            <pc:docMk/>
            <pc:sldMk cId="3668774902" sldId="288"/>
            <ac:spMk id="36869" creationId="{00000000-0000-0000-0000-000000000000}"/>
          </ac:spMkLst>
        </pc:spChg>
        <pc:picChg chg="add mod">
          <ac:chgData name="Uthamarajan, Natesh Mithun (Cognizant)" userId="S::178263@cognizant.com::18a475a8-64d8-43e4-999b-546f3289472e" providerId="AD" clId="Web-{6C3FAF1B-1F61-43F5-B83B-86DD3CDDC119}" dt="2021-02-08T19:15:12.202" v="193" actId="1076"/>
          <ac:picMkLst>
            <pc:docMk/>
            <pc:sldMk cId="3668774902" sldId="288"/>
            <ac:picMk id="2" creationId="{0CCF5165-9DDF-4E9E-80FC-AC0A3BBA61AB}"/>
          </ac:picMkLst>
        </pc:picChg>
        <pc:picChg chg="add del mod">
          <ac:chgData name="Uthamarajan, Natesh Mithun (Cognizant)" userId="S::178263@cognizant.com::18a475a8-64d8-43e4-999b-546f3289472e" providerId="AD" clId="Web-{6C3FAF1B-1F61-43F5-B83B-86DD3CDDC119}" dt="2021-02-08T19:11:38.040" v="19"/>
          <ac:picMkLst>
            <pc:docMk/>
            <pc:sldMk cId="3668774902" sldId="288"/>
            <ac:picMk id="4" creationId="{51B7AE44-7528-4A33-A8D4-91B8E0CC9E6F}"/>
          </ac:picMkLst>
        </pc:picChg>
        <pc:picChg chg="add mod">
          <ac:chgData name="Uthamarajan, Natesh Mithun (Cognizant)" userId="S::178263@cognizant.com::18a475a8-64d8-43e4-999b-546f3289472e" providerId="AD" clId="Web-{6C3FAF1B-1F61-43F5-B83B-86DD3CDDC119}" dt="2021-02-08T19:14:53.545" v="189" actId="1076"/>
          <ac:picMkLst>
            <pc:docMk/>
            <pc:sldMk cId="3668774902" sldId="288"/>
            <ac:picMk id="5" creationId="{648EAFAB-0581-413B-82B2-78091B33F8F6}"/>
          </ac:picMkLst>
        </pc:picChg>
        <pc:picChg chg="add mod">
          <ac:chgData name="Uthamarajan, Natesh Mithun (Cognizant)" userId="S::178263@cognizant.com::18a475a8-64d8-43e4-999b-546f3289472e" providerId="AD" clId="Web-{6C3FAF1B-1F61-43F5-B83B-86DD3CDDC119}" dt="2021-02-08T19:15:03.858" v="192" actId="14100"/>
          <ac:picMkLst>
            <pc:docMk/>
            <pc:sldMk cId="3668774902" sldId="288"/>
            <ac:picMk id="8" creationId="{2CCF6D1F-A4E0-4336-A2B6-D0B9FCF60846}"/>
          </ac:picMkLst>
        </pc:picChg>
        <pc:picChg chg="del">
          <ac:chgData name="Uthamarajan, Natesh Mithun (Cognizant)" userId="S::178263@cognizant.com::18a475a8-64d8-43e4-999b-546f3289472e" providerId="AD" clId="Web-{6C3FAF1B-1F61-43F5-B83B-86DD3CDDC119}" dt="2021-02-08T19:08:37.583" v="5"/>
          <ac:picMkLst>
            <pc:docMk/>
            <pc:sldMk cId="3668774902" sldId="288"/>
            <ac:picMk id="6152" creationId="{00000000-0000-0000-0000-000000000000}"/>
          </ac:picMkLst>
        </pc:picChg>
        <pc:picChg chg="del">
          <ac:chgData name="Uthamarajan, Natesh Mithun (Cognizant)" userId="S::178263@cognizant.com::18a475a8-64d8-43e4-999b-546f3289472e" providerId="AD" clId="Web-{6C3FAF1B-1F61-43F5-B83B-86DD3CDDC119}" dt="2021-02-08T19:09:36.350" v="9"/>
          <ac:picMkLst>
            <pc:docMk/>
            <pc:sldMk cId="3668774902" sldId="288"/>
            <ac:picMk id="6153" creationId="{00000000-0000-0000-0000-000000000000}"/>
          </ac:picMkLst>
        </pc:picChg>
        <pc:picChg chg="del">
          <ac:chgData name="Uthamarajan, Natesh Mithun (Cognizant)" userId="S::178263@cognizant.com::18a475a8-64d8-43e4-999b-546f3289472e" providerId="AD" clId="Web-{6C3FAF1B-1F61-43F5-B83B-86DD3CDDC119}" dt="2021-02-08T19:08:35.849" v="4"/>
          <ac:picMkLst>
            <pc:docMk/>
            <pc:sldMk cId="3668774902" sldId="288"/>
            <ac:picMk id="6161" creationId="{00000000-0000-0000-0000-000000000000}"/>
          </ac:picMkLst>
        </pc:picChg>
        <pc:picChg chg="del mod">
          <ac:chgData name="Uthamarajan, Natesh Mithun (Cognizant)" userId="S::178263@cognizant.com::18a475a8-64d8-43e4-999b-546f3289472e" providerId="AD" clId="Web-{6C3FAF1B-1F61-43F5-B83B-86DD3CDDC119}" dt="2021-02-08T19:11:27.900" v="15"/>
          <ac:picMkLst>
            <pc:docMk/>
            <pc:sldMk cId="3668774902" sldId="288"/>
            <ac:picMk id="6163" creationId="{00000000-0000-0000-0000-000000000000}"/>
          </ac:picMkLst>
        </pc:picChg>
        <pc:picChg chg="del">
          <ac:chgData name="Uthamarajan, Natesh Mithun (Cognizant)" userId="S::178263@cognizant.com::18a475a8-64d8-43e4-999b-546f3289472e" providerId="AD" clId="Web-{6C3FAF1B-1F61-43F5-B83B-86DD3CDDC119}" dt="2021-02-08T19:09:35.538" v="8"/>
          <ac:picMkLst>
            <pc:docMk/>
            <pc:sldMk cId="3668774902" sldId="288"/>
            <ac:picMk id="6165" creationId="{00000000-0000-0000-0000-000000000000}"/>
          </ac:picMkLst>
        </pc:picChg>
        <pc:picChg chg="del">
          <ac:chgData name="Uthamarajan, Natesh Mithun (Cognizant)" userId="S::178263@cognizant.com::18a475a8-64d8-43e4-999b-546f3289472e" providerId="AD" clId="Web-{6C3FAF1B-1F61-43F5-B83B-86DD3CDDC119}" dt="2021-02-08T19:09:36.944" v="10"/>
          <ac:picMkLst>
            <pc:docMk/>
            <pc:sldMk cId="3668774902" sldId="288"/>
            <ac:picMk id="6167" creationId="{00000000-0000-0000-0000-000000000000}"/>
          </ac:picMkLst>
        </pc:picChg>
      </pc:sldChg>
      <pc:sldChg chg="modSp">
        <pc:chgData name="Uthamarajan, Natesh Mithun (Cognizant)" userId="S::178263@cognizant.com::18a475a8-64d8-43e4-999b-546f3289472e" providerId="AD" clId="Web-{6C3FAF1B-1F61-43F5-B83B-86DD3CDDC119}" dt="2021-02-08T19:22:50.572" v="422"/>
        <pc:sldMkLst>
          <pc:docMk/>
          <pc:sldMk cId="709207141" sldId="289"/>
        </pc:sldMkLst>
        <pc:graphicFrameChg chg="mod modGraphic">
          <ac:chgData name="Uthamarajan, Natesh Mithun (Cognizant)" userId="S::178263@cognizant.com::18a475a8-64d8-43e4-999b-546f3289472e" providerId="AD" clId="Web-{6C3FAF1B-1F61-43F5-B83B-86DD3CDDC119}" dt="2021-02-08T19:22:50.572" v="422"/>
          <ac:graphicFrameMkLst>
            <pc:docMk/>
            <pc:sldMk cId="709207141" sldId="289"/>
            <ac:graphicFrameMk id="27725" creationId="{00000000-0000-0000-0000-000000000000}"/>
          </ac:graphicFrameMkLst>
        </pc:graphicFrameChg>
      </pc:sldChg>
      <pc:sldChg chg="delSp modSp">
        <pc:chgData name="Uthamarajan, Natesh Mithun (Cognizant)" userId="S::178263@cognizant.com::18a475a8-64d8-43e4-999b-546f3289472e" providerId="AD" clId="Web-{6C3FAF1B-1F61-43F5-B83B-86DD3CDDC119}" dt="2021-02-08T19:23:45.385" v="459" actId="20577"/>
        <pc:sldMkLst>
          <pc:docMk/>
          <pc:sldMk cId="3896119139" sldId="294"/>
        </pc:sldMkLst>
        <pc:spChg chg="mod">
          <ac:chgData name="Uthamarajan, Natesh Mithun (Cognizant)" userId="S::178263@cognizant.com::18a475a8-64d8-43e4-999b-546f3289472e" providerId="AD" clId="Web-{6C3FAF1B-1F61-43F5-B83B-86DD3CDDC119}" dt="2021-02-08T19:23:05.322" v="433" actId="20577"/>
          <ac:spMkLst>
            <pc:docMk/>
            <pc:sldMk cId="3896119139" sldId="294"/>
            <ac:spMk id="43011" creationId="{00000000-0000-0000-0000-000000000000}"/>
          </ac:spMkLst>
        </pc:spChg>
        <pc:spChg chg="mod">
          <ac:chgData name="Uthamarajan, Natesh Mithun (Cognizant)" userId="S::178263@cognizant.com::18a475a8-64d8-43e4-999b-546f3289472e" providerId="AD" clId="Web-{6C3FAF1B-1F61-43F5-B83B-86DD3CDDC119}" dt="2021-02-08T19:23:45.385" v="459" actId="20577"/>
          <ac:spMkLst>
            <pc:docMk/>
            <pc:sldMk cId="3896119139" sldId="294"/>
            <ac:spMk id="43012" creationId="{00000000-0000-0000-0000-000000000000}"/>
          </ac:spMkLst>
        </pc:spChg>
        <pc:picChg chg="del">
          <ac:chgData name="Uthamarajan, Natesh Mithun (Cognizant)" userId="S::178263@cognizant.com::18a475a8-64d8-43e4-999b-546f3289472e" providerId="AD" clId="Web-{6C3FAF1B-1F61-43F5-B83B-86DD3CDDC119}" dt="2021-02-08T19:18:55.051" v="220"/>
          <ac:picMkLst>
            <pc:docMk/>
            <pc:sldMk cId="3896119139" sldId="294"/>
            <ac:picMk id="1026" creationId="{00000000-0000-0000-0000-000000000000}"/>
          </ac:picMkLst>
        </pc:picChg>
      </pc:sldChg>
      <pc:sldChg chg="addSp delSp modSp">
        <pc:chgData name="Uthamarajan, Natesh Mithun (Cognizant)" userId="S::178263@cognizant.com::18a475a8-64d8-43e4-999b-546f3289472e" providerId="AD" clId="Web-{6C3FAF1B-1F61-43F5-B83B-86DD3CDDC119}" dt="2021-02-08T19:25:11.278" v="486" actId="14100"/>
        <pc:sldMkLst>
          <pc:docMk/>
          <pc:sldMk cId="3312117724" sldId="311"/>
        </pc:sldMkLst>
        <pc:picChg chg="add mod">
          <ac:chgData name="Uthamarajan, Natesh Mithun (Cognizant)" userId="S::178263@cognizant.com::18a475a8-64d8-43e4-999b-546f3289472e" providerId="AD" clId="Web-{6C3FAF1B-1F61-43F5-B83B-86DD3CDDC119}" dt="2021-02-08T19:25:11.278" v="486" actId="14100"/>
          <ac:picMkLst>
            <pc:docMk/>
            <pc:sldMk cId="3312117724" sldId="311"/>
            <ac:picMk id="2" creationId="{7C6BA2CC-405A-4434-8575-11D8A5BB4CA9}"/>
          </ac:picMkLst>
        </pc:picChg>
        <pc:picChg chg="del">
          <ac:chgData name="Uthamarajan, Natesh Mithun (Cognizant)" userId="S::178263@cognizant.com::18a475a8-64d8-43e4-999b-546f3289472e" providerId="AD" clId="Web-{6C3FAF1B-1F61-43F5-B83B-86DD3CDDC119}" dt="2021-02-08T19:25:05.809" v="483"/>
          <ac:picMkLst>
            <pc:docMk/>
            <pc:sldMk cId="3312117724" sldId="311"/>
            <ac:picMk id="9" creationId="{00000000-0000-0000-0000-000000000000}"/>
          </ac:picMkLst>
        </pc:picChg>
      </pc:sldChg>
      <pc:sldChg chg="delSp modSp">
        <pc:chgData name="Uthamarajan, Natesh Mithun (Cognizant)" userId="S::178263@cognizant.com::18a475a8-64d8-43e4-999b-546f3289472e" providerId="AD" clId="Web-{6C3FAF1B-1F61-43F5-B83B-86DD3CDDC119}" dt="2021-02-08T19:24:33.371" v="482" actId="14100"/>
        <pc:sldMkLst>
          <pc:docMk/>
          <pc:sldMk cId="1158029205" sldId="312"/>
        </pc:sldMkLst>
        <pc:spChg chg="mod">
          <ac:chgData name="Uthamarajan, Natesh Mithun (Cognizant)" userId="S::178263@cognizant.com::18a475a8-64d8-43e4-999b-546f3289472e" providerId="AD" clId="Web-{6C3FAF1B-1F61-43F5-B83B-86DD3CDDC119}" dt="2021-02-08T19:23:50.370" v="461" actId="20577"/>
          <ac:spMkLst>
            <pc:docMk/>
            <pc:sldMk cId="1158029205" sldId="312"/>
            <ac:spMk id="2" creationId="{00000000-0000-0000-0000-000000000000}"/>
          </ac:spMkLst>
        </pc:spChg>
        <pc:spChg chg="mod">
          <ac:chgData name="Uthamarajan, Natesh Mithun (Cognizant)" userId="S::178263@cognizant.com::18a475a8-64d8-43e4-999b-546f3289472e" providerId="AD" clId="Web-{6C3FAF1B-1F61-43F5-B83B-86DD3CDDC119}" dt="2021-02-08T19:24:33.371" v="482" actId="14100"/>
          <ac:spMkLst>
            <pc:docMk/>
            <pc:sldMk cId="1158029205" sldId="312"/>
            <ac:spMk id="3" creationId="{00000000-0000-0000-0000-000000000000}"/>
          </ac:spMkLst>
        </pc:spChg>
        <pc:picChg chg="del">
          <ac:chgData name="Uthamarajan, Natesh Mithun (Cognizant)" userId="S::178263@cognizant.com::18a475a8-64d8-43e4-999b-546f3289472e" providerId="AD" clId="Web-{6C3FAF1B-1F61-43F5-B83B-86DD3CDDC119}" dt="2021-02-08T19:24:21.261" v="479"/>
          <ac:picMkLst>
            <pc:docMk/>
            <pc:sldMk cId="1158029205" sldId="312"/>
            <ac:picMk id="2059" creationId="{00000000-0000-0000-0000-000000000000}"/>
          </ac:picMkLst>
        </pc:picChg>
      </pc:sldChg>
      <pc:sldChg chg="addSp delSp modSp">
        <pc:chgData name="Uthamarajan, Natesh Mithun (Cognizant)" userId="S::178263@cognizant.com::18a475a8-64d8-43e4-999b-546f3289472e" providerId="AD" clId="Web-{6C3FAF1B-1F61-43F5-B83B-86DD3CDDC119}" dt="2021-02-08T19:20:15.896" v="262" actId="1076"/>
        <pc:sldMkLst>
          <pc:docMk/>
          <pc:sldMk cId="1962072315" sldId="340"/>
        </pc:sldMkLst>
        <pc:spChg chg="mod">
          <ac:chgData name="Uthamarajan, Natesh Mithun (Cognizant)" userId="S::178263@cognizant.com::18a475a8-64d8-43e4-999b-546f3289472e" providerId="AD" clId="Web-{6C3FAF1B-1F61-43F5-B83B-86DD3CDDC119}" dt="2021-02-08T19:15:39.765" v="199" actId="20577"/>
          <ac:spMkLst>
            <pc:docMk/>
            <pc:sldMk cId="1962072315" sldId="340"/>
            <ac:spMk id="2" creationId="{00000000-0000-0000-0000-000000000000}"/>
          </ac:spMkLst>
        </pc:spChg>
        <pc:spChg chg="mod">
          <ac:chgData name="Uthamarajan, Natesh Mithun (Cognizant)" userId="S::178263@cognizant.com::18a475a8-64d8-43e4-999b-546f3289472e" providerId="AD" clId="Web-{6C3FAF1B-1F61-43F5-B83B-86DD3CDDC119}" dt="2021-02-08T19:19:51.817" v="260" actId="20577"/>
          <ac:spMkLst>
            <pc:docMk/>
            <pc:sldMk cId="1962072315" sldId="340"/>
            <ac:spMk id="3" creationId="{00000000-0000-0000-0000-000000000000}"/>
          </ac:spMkLst>
        </pc:spChg>
        <pc:spChg chg="mod">
          <ac:chgData name="Uthamarajan, Natesh Mithun (Cognizant)" userId="S::178263@cognizant.com::18a475a8-64d8-43e4-999b-546f3289472e" providerId="AD" clId="Web-{6C3FAF1B-1F61-43F5-B83B-86DD3CDDC119}" dt="2021-02-08T19:19:17.551" v="226" actId="1076"/>
          <ac:spMkLst>
            <pc:docMk/>
            <pc:sldMk cId="1962072315" sldId="340"/>
            <ac:spMk id="4" creationId="{00000000-0000-0000-0000-000000000000}"/>
          </ac:spMkLst>
        </pc:spChg>
        <pc:spChg chg="del">
          <ac:chgData name="Uthamarajan, Natesh Mithun (Cognizant)" userId="S::178263@cognizant.com::18a475a8-64d8-43e4-999b-546f3289472e" providerId="AD" clId="Web-{6C3FAF1B-1F61-43F5-B83B-86DD3CDDC119}" dt="2021-02-08T19:19:09.051" v="223"/>
          <ac:spMkLst>
            <pc:docMk/>
            <pc:sldMk cId="1962072315" sldId="340"/>
            <ac:spMk id="7" creationId="{00000000-0000-0000-0000-000000000000}"/>
          </ac:spMkLst>
        </pc:spChg>
        <pc:spChg chg="mod">
          <ac:chgData name="Uthamarajan, Natesh Mithun (Cognizant)" userId="S::178263@cognizant.com::18a475a8-64d8-43e4-999b-546f3289472e" providerId="AD" clId="Web-{6C3FAF1B-1F61-43F5-B83B-86DD3CDDC119}" dt="2021-02-08T19:20:15.896" v="262" actId="1076"/>
          <ac:spMkLst>
            <pc:docMk/>
            <pc:sldMk cId="1962072315" sldId="340"/>
            <ac:spMk id="8" creationId="{00000000-0000-0000-0000-000000000000}"/>
          </ac:spMkLst>
        </pc:spChg>
        <pc:picChg chg="del">
          <ac:chgData name="Uthamarajan, Natesh Mithun (Cognizant)" userId="S::178263@cognizant.com::18a475a8-64d8-43e4-999b-546f3289472e" providerId="AD" clId="Web-{6C3FAF1B-1F61-43F5-B83B-86DD3CDDC119}" dt="2021-02-08T19:20:10.834" v="261"/>
          <ac:picMkLst>
            <pc:docMk/>
            <pc:sldMk cId="1962072315" sldId="340"/>
            <ac:picMk id="5" creationId="{00000000-0000-0000-0000-000000000000}"/>
          </ac:picMkLst>
        </pc:picChg>
        <pc:picChg chg="del mod">
          <ac:chgData name="Uthamarajan, Natesh Mithun (Cognizant)" userId="S::178263@cognizant.com::18a475a8-64d8-43e4-999b-546f3289472e" providerId="AD" clId="Web-{6C3FAF1B-1F61-43F5-B83B-86DD3CDDC119}" dt="2021-02-08T19:19:06.035" v="222"/>
          <ac:picMkLst>
            <pc:docMk/>
            <pc:sldMk cId="1962072315" sldId="340"/>
            <ac:picMk id="6" creationId="{00000000-0000-0000-0000-000000000000}"/>
          </ac:picMkLst>
        </pc:picChg>
        <pc:picChg chg="add del mod">
          <ac:chgData name="Uthamarajan, Natesh Mithun (Cognizant)" userId="S::178263@cognizant.com::18a475a8-64d8-43e4-999b-546f3289472e" providerId="AD" clId="Web-{6C3FAF1B-1F61-43F5-B83B-86DD3CDDC119}" dt="2021-02-08T19:18:44.628" v="219"/>
          <ac:picMkLst>
            <pc:docMk/>
            <pc:sldMk cId="1962072315" sldId="340"/>
            <ac:picMk id="10" creationId="{176BC2B5-0DB0-4F63-864E-28AB1B2FAB8B}"/>
          </ac:picMkLst>
        </pc:picChg>
        <pc:picChg chg="add del mod">
          <ac:chgData name="Uthamarajan, Natesh Mithun (Cognizant)" userId="S::178263@cognizant.com::18a475a8-64d8-43e4-999b-546f3289472e" providerId="AD" clId="Web-{6C3FAF1B-1F61-43F5-B83B-86DD3CDDC119}" dt="2021-02-08T19:18:01.643" v="217"/>
          <ac:picMkLst>
            <pc:docMk/>
            <pc:sldMk cId="1962072315" sldId="340"/>
            <ac:picMk id="11" creationId="{1F0072A8-AC48-4244-ADD6-155C06045E22}"/>
          </ac:picMkLst>
        </pc:picChg>
        <pc:picChg chg="add del mod">
          <ac:chgData name="Uthamarajan, Natesh Mithun (Cognizant)" userId="S::178263@cognizant.com::18a475a8-64d8-43e4-999b-546f3289472e" providerId="AD" clId="Web-{6C3FAF1B-1F61-43F5-B83B-86DD3CDDC119}" dt="2021-02-08T19:19:13.238" v="225"/>
          <ac:picMkLst>
            <pc:docMk/>
            <pc:sldMk cId="1962072315" sldId="340"/>
            <ac:picMk id="12" creationId="{7EB95D05-FDFD-421A-92BF-9BC27EC77FA4}"/>
          </ac:picMkLst>
        </pc:picChg>
        <pc:picChg chg="add del mod">
          <ac:chgData name="Uthamarajan, Natesh Mithun (Cognizant)" userId="S::178263@cognizant.com::18a475a8-64d8-43e4-999b-546f3289472e" providerId="AD" clId="Web-{6C3FAF1B-1F61-43F5-B83B-86DD3CDDC119}" dt="2021-02-08T19:19:11.145" v="224"/>
          <ac:picMkLst>
            <pc:docMk/>
            <pc:sldMk cId="1962072315" sldId="340"/>
            <ac:picMk id="13" creationId="{F2EBD306-4764-4FAD-9B2A-557343A370D5}"/>
          </ac:picMkLst>
        </pc:picChg>
      </pc:sldChg>
    </pc:docChg>
  </pc:docChgLst>
  <pc:docChgLst>
    <pc:chgData name="R, Bhakiyalakshmi (Cognizant)" userId="S::888424@cognizant.com::1e68eef9-5567-4616-88d5-4499e5bc5ac2" providerId="AD" clId="Web-{0D1848DE-F1F4-4001-B66A-B979182C39B4}"/>
    <pc:docChg chg="modSld">
      <pc:chgData name="R, Bhakiyalakshmi (Cognizant)" userId="S::888424@cognizant.com::1e68eef9-5567-4616-88d5-4499e5bc5ac2" providerId="AD" clId="Web-{0D1848DE-F1F4-4001-B66A-B979182C39B4}" dt="2021-03-23T03:14:04.424" v="0" actId="1076"/>
      <pc:docMkLst>
        <pc:docMk/>
      </pc:docMkLst>
      <pc:sldChg chg="modSp">
        <pc:chgData name="R, Bhakiyalakshmi (Cognizant)" userId="S::888424@cognizant.com::1e68eef9-5567-4616-88d5-4499e5bc5ac2" providerId="AD" clId="Web-{0D1848DE-F1F4-4001-B66A-B979182C39B4}" dt="2021-03-23T03:14:04.424" v="0" actId="1076"/>
        <pc:sldMkLst>
          <pc:docMk/>
          <pc:sldMk cId="1222613997" sldId="318"/>
        </pc:sldMkLst>
        <pc:spChg chg="mod">
          <ac:chgData name="R, Bhakiyalakshmi (Cognizant)" userId="S::888424@cognizant.com::1e68eef9-5567-4616-88d5-4499e5bc5ac2" providerId="AD" clId="Web-{0D1848DE-F1F4-4001-B66A-B979182C39B4}" dt="2021-03-23T03:14:04.424" v="0" actId="1076"/>
          <ac:spMkLst>
            <pc:docMk/>
            <pc:sldMk cId="1222613997" sldId="318"/>
            <ac:spMk id="3" creationId="{00000000-0000-0000-0000-000000000000}"/>
          </ac:spMkLst>
        </pc:spChg>
      </pc:sldChg>
    </pc:docChg>
  </pc:docChgLst>
  <pc:docChgLst>
    <pc:chgData name="Athani, Vidyashree (Cognizant)" userId="49055812-d505-416c-9842-e972845fbf94" providerId="ADAL" clId="{52DB0287-7AD3-4C7B-96D6-742E51E3F8C1}"/>
    <pc:docChg chg="modSld sldOrd">
      <pc:chgData name="Athani, Vidyashree (Cognizant)" userId="49055812-d505-416c-9842-e972845fbf94" providerId="ADAL" clId="{52DB0287-7AD3-4C7B-96D6-742E51E3F8C1}" dt="2024-06-26T05:33:12.413" v="1"/>
      <pc:docMkLst>
        <pc:docMk/>
      </pc:docMkLst>
      <pc:sldChg chg="ord">
        <pc:chgData name="Athani, Vidyashree (Cognizant)" userId="49055812-d505-416c-9842-e972845fbf94" providerId="ADAL" clId="{52DB0287-7AD3-4C7B-96D6-742E51E3F8C1}" dt="2024-06-26T05:33:12.413" v="1"/>
        <pc:sldMkLst>
          <pc:docMk/>
          <pc:sldMk cId="709207141"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
        <p:nvSpPr>
          <p:cNvPr id="3" name="Slide Number Placeholder 2"/>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ADDB4-C5FC-4D3B-8E72-8896A20EFDFA}" type="slidenum">
              <a:rPr lang="en-US" smtClean="0"/>
              <a:t>‹#›</a:t>
            </a:fld>
            <a:endParaRPr lang="en-US"/>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a:t>
            </a:fld>
            <a:endParaRPr lang="en-US" sz="800">
              <a:latin typeface="Arial" pitchFamily="34" charset="0"/>
              <a:cs typeface="Arial" pitchFamily="34" charset="0"/>
            </a:endParaRPr>
          </a:p>
        </p:txBody>
      </p:sp>
    </p:spTree>
    <p:extLst>
      <p:ext uri="{BB962C8B-B14F-4D97-AF65-F5344CB8AC3E}">
        <p14:creationId xmlns:p14="http://schemas.microsoft.com/office/powerpoint/2010/main" val="2774628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Gosu is an open-source, publicly-available programming language created by Guidewire. It is similar to Java. Gosu is used to specify runtime business logic that:</a:t>
            </a:r>
          </a:p>
          <a:p>
            <a:pPr marL="171450" indent="-171450">
              <a:buFont typeface="Arial" pitchFamily="34" charset="0"/>
              <a:buChar char="•"/>
            </a:pPr>
            <a:r>
              <a:rPr lang="en-US"/>
              <a:t>Executes fundamental application behavior</a:t>
            </a:r>
          </a:p>
          <a:p>
            <a:pPr marL="171450" indent="-171450">
              <a:buFont typeface="Arial" pitchFamily="34" charset="0"/>
              <a:buChar char="•"/>
            </a:pPr>
            <a:r>
              <a:rPr lang="en-US"/>
              <a:t>Manages complex business processes</a:t>
            </a:r>
          </a:p>
          <a:p>
            <a:pPr marL="171450" indent="-171450">
              <a:buFont typeface="Arial" pitchFamily="34" charset="0"/>
              <a:buChar char="•"/>
            </a:pPr>
            <a:r>
              <a:rPr lang="en-US"/>
              <a:t>Specifies dynamic client-side behavior</a:t>
            </a:r>
          </a:p>
          <a:p>
            <a:r>
              <a:rPr lang="en-US"/>
              <a:t>Gosu can be used to affect behavior throughout the product architecture. This includes:</a:t>
            </a:r>
          </a:p>
          <a:p>
            <a:pPr marL="171450" indent="-171450">
              <a:buFont typeface="Arial" pitchFamily="34" charset="0"/>
              <a:buChar char="•"/>
            </a:pPr>
            <a:r>
              <a:rPr lang="en-US"/>
              <a:t>Application behavior (such as specifying business rule behavior, methods, and entity enhancements)</a:t>
            </a:r>
          </a:p>
          <a:p>
            <a:pPr marL="171450" indent="-171450">
              <a:buFont typeface="Arial" pitchFamily="34" charset="0"/>
              <a:buChar char="•"/>
            </a:pPr>
            <a:r>
              <a:rPr lang="en-US"/>
              <a:t>Client-side behavior in the web browser (such as reflecting the change of the value in one field in some other field)</a:t>
            </a:r>
          </a:p>
          <a:p>
            <a:pPr marL="171450" indent="-171450">
              <a:buFont typeface="Arial" pitchFamily="34" charset="0"/>
              <a:buChar char="•"/>
            </a:pPr>
            <a:r>
              <a:rPr lang="en-US"/>
              <a:t>Data model behavior (such as specifying which fields to concatenate for the "display name" of a given object)</a:t>
            </a:r>
          </a:p>
          <a:p>
            <a:pPr marL="171450" indent="-171450">
              <a:buFont typeface="Arial" pitchFamily="34" charset="0"/>
              <a:buChar char="•"/>
            </a:pPr>
            <a:r>
              <a:rPr lang="en-US"/>
              <a:t>Integration behavior (such as defining the behavior of a web service that responds to requests from external applications)</a:t>
            </a:r>
          </a:p>
          <a:p>
            <a:pPr marL="171450" indent="-171450">
              <a:buFont typeface="Arial" pitchFamily="34" charset="0"/>
              <a:buChar char="•"/>
            </a:pPr>
            <a:endParaRPr lang="en-US"/>
          </a:p>
          <a:p>
            <a:r>
              <a:rPr lang="en-US"/>
              <a:t>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a code auto-complete feature in Guidewire Studio, the primary tool used to complete Guidewire configuration tasks. This is possible only with a statically-typed language. Most scripting languages, such as JavaScript, Perl, Python, and Ruby, are dynamically-typed.</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10</a:t>
            </a:fld>
            <a:endParaRPr lang="en-US" sz="80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11</a:t>
            </a:fld>
            <a:endParaRPr lang="en-US" sz="80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Three-tier architecture is a client-server architecture in which the functional process logic, data storage and user interface are developed and maintained as independent modules on separate platforms. Three-tier architecture is one of the industry-standard software architectures.</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12</a:t>
            </a:fld>
            <a:endParaRPr lang="en-US" sz="800">
              <a:latin typeface="Arial" pitchFamily="34" charset="0"/>
              <a:cs typeface="Arial" pitchFamily="34" charset="0"/>
            </a:endParaRPr>
          </a:p>
        </p:txBody>
      </p:sp>
    </p:spTree>
    <p:extLst>
      <p:ext uri="{BB962C8B-B14F-4D97-AF65-F5344CB8AC3E}">
        <p14:creationId xmlns:p14="http://schemas.microsoft.com/office/powerpoint/2010/main" val="28068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data model entity is an abstract definition of a group of objects used by the data tier, such as Address Book contacts, or ABContacts. It defines the information about the objects that must be stored in the database, such as Name, PublicID, and CreateTime. It is defined in a set of one or more XML files.</a:t>
            </a:r>
          </a:p>
          <a:p>
            <a:endParaRPr lang="en-US"/>
          </a:p>
          <a:p>
            <a:r>
              <a:rPr lang="en-US"/>
              <a:t>In most cases, each data model entity corresponds to a table in the database. The data model entity definition defines the table structure. Each instance of the data model entity is stored as one row in the database table.</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13</a:t>
            </a:fld>
            <a:endParaRPr lang="en-US" sz="800">
              <a:latin typeface="Arial" pitchFamily="34" charset="0"/>
              <a:cs typeface="Arial" pitchFamily="34" charset="0"/>
            </a:endParaRPr>
          </a:p>
        </p:txBody>
      </p:sp>
    </p:spTree>
    <p:extLst>
      <p:ext uri="{BB962C8B-B14F-4D97-AF65-F5344CB8AC3E}">
        <p14:creationId xmlns:p14="http://schemas.microsoft.com/office/powerpoint/2010/main" val="6119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Gosu class is an abstract definition of a group of objects used by the application tier, such as Address Book contacts, or ABContacts. It defines the information about the objects that must be maintained in the application server's run-time environment, such as Name, PublicID, and CreateTime. It is defined in a set of one or more Gosu files that have a proprietary format and a ".</a:t>
            </a:r>
            <a:r>
              <a:rPr lang="en-US" err="1"/>
              <a:t>gs</a:t>
            </a:r>
            <a:r>
              <a:rPr lang="en-US"/>
              <a:t>" extension.</a:t>
            </a:r>
          </a:p>
          <a:p>
            <a:endParaRPr lang="en-US"/>
          </a:p>
          <a:p>
            <a:r>
              <a:rPr lang="en-US"/>
              <a:t>For every data model entity, the Guidewire application automatically creates an internal Gosu class with the same name. For every field in the data model entity, there is a field in the corresponding internal Gosu class. For example, the ABContact data model entity has a "Name" field, and the internal ABContact Gosu class also has a "Name" field. </a:t>
            </a:r>
          </a:p>
          <a:p>
            <a:endParaRPr lang="en-US"/>
          </a:p>
          <a:p>
            <a:r>
              <a:rPr lang="en-US"/>
              <a:t>Whenever the application needs to work with an instance of a data model entity (which is stored as a row in the corresponding database table), the application creates an instance of the corresponding Gosu class. The information from the database is then read into that instance. For example, if a user searches for the ABContact whose name is "Express Auto", then the application finds the row in the database table for ABContact, creates an instance of the ABContact Gosu class, and reads the data from that row into that instance.</a:t>
            </a:r>
          </a:p>
          <a:p>
            <a:endParaRPr lang="en-US"/>
          </a:p>
          <a:p>
            <a:endParaRPr lang="en-US"/>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14</a:t>
            </a:fld>
            <a:endParaRPr lang="en-US" sz="80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PCF (Page Configuration File) is an abstract definition of a form or location used by the user interface tier, such as an "</a:t>
            </a:r>
            <a:r>
              <a:rPr lang="en-US" dirty="0" err="1"/>
              <a:t>ABContactSummaryDV</a:t>
            </a:r>
            <a:r>
              <a:rPr lang="en-US" dirty="0"/>
              <a:t>" detail view used to display information about </a:t>
            </a:r>
            <a:r>
              <a:rPr lang="en-US" dirty="0" err="1"/>
              <a:t>ABContacts</a:t>
            </a:r>
            <a:r>
              <a:rPr lang="en-US" dirty="0"/>
              <a:t>. It defines the information about the objects to be displayed in the user interface, such as a Name field, a </a:t>
            </a:r>
            <a:r>
              <a:rPr lang="en-US" dirty="0" err="1"/>
              <a:t>PublicID</a:t>
            </a:r>
            <a:r>
              <a:rPr lang="en-US" dirty="0"/>
              <a:t> field, and a </a:t>
            </a:r>
            <a:r>
              <a:rPr lang="en-US" dirty="0" err="1"/>
              <a:t>CreateTime</a:t>
            </a:r>
            <a:r>
              <a:rPr lang="en-US" dirty="0"/>
              <a:t> field. It is defined in a set of one or more XML files using the proprietary PCF XML schema definition.</a:t>
            </a:r>
          </a:p>
          <a:p>
            <a:endParaRPr lang="en-US" dirty="0"/>
          </a:p>
          <a:p>
            <a:r>
              <a:rPr lang="en-US" dirty="0"/>
              <a:t>There is a strong correspondence between data model entities and internal </a:t>
            </a:r>
            <a:r>
              <a:rPr lang="en-US" dirty="0" err="1"/>
              <a:t>Gosu</a:t>
            </a:r>
            <a:r>
              <a:rPr lang="en-US" dirty="0"/>
              <a:t> classes. Every data model entity has one internal </a:t>
            </a:r>
            <a:r>
              <a:rPr lang="en-US" dirty="0" err="1"/>
              <a:t>Gosu</a:t>
            </a:r>
            <a:r>
              <a:rPr lang="en-US" dirty="0"/>
              <a:t> class. There isn't necessarily a strong correspondence between internal </a:t>
            </a:r>
            <a:r>
              <a:rPr lang="en-US" dirty="0" err="1"/>
              <a:t>Gosu</a:t>
            </a:r>
            <a:r>
              <a:rPr lang="en-US" dirty="0"/>
              <a:t> classes and PCFs. The data for one </a:t>
            </a:r>
            <a:r>
              <a:rPr lang="en-US" dirty="0" err="1"/>
              <a:t>Gosu</a:t>
            </a:r>
            <a:r>
              <a:rPr lang="en-US" dirty="0"/>
              <a:t> class could be displayed in a single PCF, or it could be displayed across multiple PCFs. The separation of the user interface tier and the application server tier gives developers the freedom to display data in whatever way makes sense to end users without being constrained by how that data is maintained in the application server or how the data is stored in the database.</a:t>
            </a:r>
          </a:p>
          <a:p>
            <a:endParaRPr lang="en-US" dirty="0"/>
          </a:p>
          <a:p>
            <a:endParaRPr lang="en-US" dirty="0"/>
          </a:p>
          <a:p>
            <a:endParaRPr lang="en-US" dirty="0"/>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15</a:t>
            </a:fld>
            <a:endParaRPr lang="en-US" sz="80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a user needs to work with an instance of a data model entity, such as the </a:t>
            </a:r>
            <a:r>
              <a:rPr lang="en-US" dirty="0" err="1"/>
              <a:t>ABContact</a:t>
            </a:r>
            <a:r>
              <a:rPr lang="en-US" dirty="0"/>
              <a:t> named "Express Auto":</a:t>
            </a:r>
          </a:p>
          <a:p>
            <a:pPr marL="171450" indent="-171450">
              <a:buFont typeface="Arial" pitchFamily="34" charset="0"/>
              <a:buChar char="•"/>
            </a:pPr>
            <a:r>
              <a:rPr lang="en-US" dirty="0"/>
              <a:t>The application queries for the data row from the database table.</a:t>
            </a:r>
          </a:p>
          <a:p>
            <a:pPr marL="171450" indent="-171450">
              <a:buFont typeface="Arial" pitchFamily="34" charset="0"/>
              <a:buChar char="•"/>
            </a:pPr>
            <a:r>
              <a:rPr lang="en-US" dirty="0"/>
              <a:t>The application creates an instance of the corresponding </a:t>
            </a:r>
            <a:r>
              <a:rPr lang="en-US" dirty="0" err="1"/>
              <a:t>Gosu</a:t>
            </a:r>
            <a:r>
              <a:rPr lang="en-US" dirty="0"/>
              <a:t> class and reads the information into that instance.</a:t>
            </a:r>
          </a:p>
          <a:p>
            <a:pPr marL="171450" indent="-171450">
              <a:buFont typeface="Arial" pitchFamily="34" charset="0"/>
              <a:buChar char="•"/>
            </a:pPr>
            <a:r>
              <a:rPr lang="en-US" dirty="0"/>
              <a:t>The application sends the data in that instance to the web browser. The web browser displays the form as defined in the given PCF and populates the form with data from the instance.</a:t>
            </a:r>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16</a:t>
            </a:fld>
            <a:endParaRPr lang="en-US" sz="80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 a user needs to save data, such as changing the name of the ABContact named "Express Auto":</a:t>
            </a:r>
          </a:p>
          <a:p>
            <a:pPr marL="171450" indent="-171450">
              <a:buFont typeface="Arial" pitchFamily="34" charset="0"/>
              <a:buChar char="•"/>
            </a:pPr>
            <a:r>
              <a:rPr lang="en-US"/>
              <a:t>The information is modified in the user interface and then posted to the application server.</a:t>
            </a:r>
          </a:p>
          <a:p>
            <a:pPr marL="171450" indent="-171450">
              <a:buFont typeface="Arial" pitchFamily="34" charset="0"/>
              <a:buChar char="•"/>
            </a:pPr>
            <a:r>
              <a:rPr lang="en-US"/>
              <a:t>The application server inserts data into the database table (if the object being saved in the UI is a new object) or updates data in the database table (if the object being saved in the UI is an existing object that has been modified).</a:t>
            </a:r>
          </a:p>
          <a:p>
            <a:endParaRPr lang="en-US"/>
          </a:p>
          <a:p>
            <a:r>
              <a:rPr lang="en-US"/>
              <a:t>Be aware that there is variation in when data modifications made in the user interface get sent to the application server and/or the database. </a:t>
            </a:r>
          </a:p>
          <a:p>
            <a:endParaRPr lang="en-US"/>
          </a:p>
          <a:p>
            <a:r>
              <a:rPr lang="en-US"/>
              <a:t>In some situations, data in the user interface is …</a:t>
            </a:r>
          </a:p>
          <a:p>
            <a:pPr marL="171450" indent="-171450">
              <a:buFont typeface="Arial" pitchFamily="34" charset="0"/>
              <a:buChar char="•"/>
            </a:pPr>
            <a:r>
              <a:rPr lang="en-US"/>
              <a:t>not immediately sent to the application server (or saved to the database).</a:t>
            </a:r>
          </a:p>
          <a:p>
            <a:pPr marL="171450" indent="-171450">
              <a:buFont typeface="Arial" pitchFamily="34" charset="0"/>
              <a:buChar char="•"/>
            </a:pPr>
            <a:r>
              <a:rPr lang="en-US"/>
              <a:t>sent to the application server but not immediately saved to the database.</a:t>
            </a:r>
          </a:p>
          <a:p>
            <a:pPr marL="171450" indent="-171450">
              <a:buFont typeface="Arial" pitchFamily="34" charset="0"/>
              <a:buChar char="•"/>
            </a:pPr>
            <a:r>
              <a:rPr lang="en-US"/>
              <a:t>sent to the application server and also saved to the database at the same time.</a:t>
            </a:r>
          </a:p>
          <a:p>
            <a:endParaRPr lang="en-US"/>
          </a:p>
          <a:p>
            <a:r>
              <a:rPr lang="en-US"/>
              <a:t>These issues  are discussed in more detail later in the course.</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Guidewire applications share information with external systems using a variety of industry-standard technologies. This can include:</a:t>
            </a:r>
          </a:p>
          <a:p>
            <a:pPr marL="171450" indent="-171450">
              <a:buFont typeface="Arial" pitchFamily="34" charset="0"/>
              <a:buChar char="•"/>
            </a:pPr>
            <a:r>
              <a:rPr lang="en-US" dirty="0"/>
              <a:t>Writing information to or reading information from an operating system file</a:t>
            </a:r>
          </a:p>
          <a:p>
            <a:pPr marL="171450" indent="-171450">
              <a:buFont typeface="Arial" pitchFamily="34" charset="0"/>
              <a:buChar char="•"/>
            </a:pPr>
            <a:r>
              <a:rPr lang="en-US" dirty="0"/>
              <a:t>Writing information to or reading information from an external database</a:t>
            </a:r>
          </a:p>
          <a:p>
            <a:pPr marL="171450" indent="-171450">
              <a:buFont typeface="Arial" pitchFamily="34" charset="0"/>
              <a:buChar char="•"/>
            </a:pPr>
            <a:r>
              <a:rPr lang="en-US" dirty="0"/>
              <a:t>Using remote procedure calls (such as web services) to share data with other applications directly</a:t>
            </a:r>
          </a:p>
          <a:p>
            <a:pPr marL="171450" indent="-171450">
              <a:buFont typeface="Arial" pitchFamily="34" charset="0"/>
              <a:buChar char="•"/>
            </a:pPr>
            <a:r>
              <a:rPr lang="en-US" dirty="0"/>
              <a:t>Using message queues to request data from external systems asynchronously</a:t>
            </a:r>
          </a:p>
          <a:p>
            <a:r>
              <a:rPr lang="en-US" dirty="0"/>
              <a:t>Guidewire applications have a set of integration mechanisms that make use of the industry-standard technologies listed above. This can include:</a:t>
            </a:r>
          </a:p>
          <a:p>
            <a:pPr marL="171450" indent="-171450">
              <a:buFont typeface="Arial" pitchFamily="34" charset="0"/>
              <a:buChar char="•"/>
            </a:pPr>
            <a:r>
              <a:rPr lang="en-US" dirty="0"/>
              <a:t>Predefined plugins - A predefined plugin is a </a:t>
            </a:r>
            <a:r>
              <a:rPr lang="en-US" dirty="0" err="1"/>
              <a:t>Gosu</a:t>
            </a:r>
            <a:r>
              <a:rPr lang="en-US" dirty="0"/>
              <a:t> or Java class which implements a set of methods called by internal code and is related to fundamental application behavior. For example, the authentication plugin implements methods that define how authentication is executed against an external authentication system, such as an LDAP server.</a:t>
            </a:r>
          </a:p>
          <a:p>
            <a:pPr marL="171450" indent="-171450">
              <a:buFont typeface="Arial" pitchFamily="34" charset="0"/>
              <a:buChar char="•"/>
            </a:pPr>
            <a:r>
              <a:rPr lang="en-US" dirty="0"/>
              <a:t>Web services - A Guidewire web service is written in </a:t>
            </a:r>
            <a:r>
              <a:rPr lang="en-US" dirty="0" err="1"/>
              <a:t>Gosu</a:t>
            </a:r>
            <a:r>
              <a:rPr lang="en-US" dirty="0"/>
              <a:t>. External applications can use it to make synchronous calls to Guidewire. For example, an </a:t>
            </a:r>
            <a:r>
              <a:rPr lang="en-US" dirty="0" err="1"/>
              <a:t>ABContactAPI</a:t>
            </a:r>
            <a:r>
              <a:rPr lang="en-US" dirty="0"/>
              <a:t> web service might allow external systems to retrieve information about a given contact, such as its phone number.</a:t>
            </a:r>
          </a:p>
          <a:p>
            <a:pPr marL="171450" indent="-171450">
              <a:buFont typeface="Arial" pitchFamily="34" charset="0"/>
              <a:buChar char="•"/>
            </a:pPr>
            <a:r>
              <a:rPr lang="en-US" dirty="0"/>
              <a:t>Messaging - Messaging is a Guidewire integration mechanism in which messages are asynchronously sent to external systems in response to the creation or change of business data. For example, you may want to verify a newly created bank account exists with the external financial system. If this verification is not needed immediately, you could use messaging.</a:t>
            </a:r>
          </a:p>
          <a:p>
            <a:pPr marL="171450" indent="-171450">
              <a:buFont typeface="Arial" pitchFamily="34" charset="0"/>
              <a:buChar char="•"/>
            </a:pPr>
            <a:r>
              <a:rPr lang="en-US" dirty="0" err="1"/>
              <a:t>Startable</a:t>
            </a:r>
            <a:r>
              <a:rPr lang="en-US" dirty="0"/>
              <a:t> plugins - A </a:t>
            </a:r>
            <a:r>
              <a:rPr lang="en-US" dirty="0" err="1"/>
              <a:t>startable</a:t>
            </a:r>
            <a:r>
              <a:rPr lang="en-US" dirty="0"/>
              <a:t> plugin listens for requests from an external system that communicates with Guidewire via a mechanism such as JMS Messaging or TCP/IP. It is triggered by an incoming external request, and it typically processes the message asynchronously. For example, an external system may want to submit payments for a given </a:t>
            </a:r>
            <a:r>
              <a:rPr lang="en-US" dirty="0" err="1"/>
              <a:t>ABContact</a:t>
            </a:r>
            <a:r>
              <a:rPr lang="en-US" dirty="0"/>
              <a:t>. If the payments do not need to be processed immediately, you could process them with a </a:t>
            </a:r>
            <a:r>
              <a:rPr lang="en-US" dirty="0" err="1"/>
              <a:t>startable</a:t>
            </a:r>
            <a:r>
              <a:rPr lang="en-US" dirty="0"/>
              <a:t> plugin.</a:t>
            </a:r>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18</a:t>
            </a:fld>
            <a:endParaRPr lang="en-US" sz="80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19</a:t>
            </a:fld>
            <a:endParaRPr lang="en-US" sz="80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a:t>
            </a:fld>
            <a:endParaRPr lang="en-US" sz="80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Guidewire platform is layer of configuration technology that includes the functionality needed to define a Guidewire applications. For example, it includes:</a:t>
            </a:r>
          </a:p>
          <a:p>
            <a:pPr marL="171450" indent="-171450">
              <a:buFont typeface="Arial" pitchFamily="34" charset="0"/>
              <a:buChar char="•"/>
            </a:pPr>
            <a:r>
              <a:rPr lang="en-US" dirty="0"/>
              <a:t>The technology to define a data model</a:t>
            </a:r>
          </a:p>
          <a:p>
            <a:pPr marL="171450" indent="-171450">
              <a:buFont typeface="Arial" pitchFamily="34" charset="0"/>
              <a:buChar char="•"/>
            </a:pPr>
            <a:r>
              <a:rPr lang="en-US" dirty="0"/>
              <a:t>The technology to define a user interface</a:t>
            </a:r>
          </a:p>
          <a:p>
            <a:pPr marL="171450" indent="-171450">
              <a:buFont typeface="Arial" pitchFamily="34" charset="0"/>
              <a:buChar char="•"/>
            </a:pPr>
            <a:r>
              <a:rPr lang="en-US" dirty="0"/>
              <a:t>The technology to define application logic</a:t>
            </a:r>
          </a:p>
          <a:p>
            <a:pPr marL="171450" indent="-171450">
              <a:buFont typeface="Arial" pitchFamily="34" charset="0"/>
              <a:buChar char="•"/>
            </a:pPr>
            <a:r>
              <a:rPr lang="en-US" dirty="0"/>
              <a:t>The technology to define integration points</a:t>
            </a:r>
          </a:p>
          <a:p>
            <a:r>
              <a:rPr lang="en-US" dirty="0"/>
              <a:t>Every application uses this common technology to define its own data model, user interface, business logic, and integration points. Each application is distinct, but every application shares common abilities and configuration techniques with all the other applications.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20</a:t>
            </a:fld>
            <a:endParaRPr lang="en-US" sz="800">
              <a:latin typeface="Arial" pitchFamily="34" charset="0"/>
              <a:cs typeface="Arial" pitchFamily="34" charset="0"/>
            </a:endParaRPr>
          </a:p>
        </p:txBody>
      </p:sp>
    </p:spTree>
    <p:extLst>
      <p:ext uri="{BB962C8B-B14F-4D97-AF65-F5344CB8AC3E}">
        <p14:creationId xmlns:p14="http://schemas.microsoft.com/office/powerpoint/2010/main" val="1848687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also has application-specific functionality. For example:</a:t>
            </a:r>
          </a:p>
          <a:p>
            <a:r>
              <a:rPr lang="en-US" dirty="0"/>
              <a:t>The </a:t>
            </a:r>
            <a:r>
              <a:rPr lang="en-US" dirty="0" err="1"/>
              <a:t>PolicyCenter</a:t>
            </a:r>
            <a:r>
              <a:rPr lang="en-US" dirty="0"/>
              <a:t>-specific functionality includes:</a:t>
            </a:r>
          </a:p>
          <a:p>
            <a:pPr marL="171450" indent="-171450">
              <a:buFont typeface="Arial" pitchFamily="34" charset="0"/>
              <a:buChar char="•"/>
            </a:pPr>
            <a:r>
              <a:rPr lang="en-US" dirty="0"/>
              <a:t>The product model, which defines products, the policy lines assigned to each product, the coverages and </a:t>
            </a:r>
            <a:r>
              <a:rPr lang="en-US" dirty="0" err="1"/>
              <a:t>coverables</a:t>
            </a:r>
            <a:r>
              <a:rPr lang="en-US" dirty="0"/>
              <a:t> for the product, and the coverage terms for those coverages.</a:t>
            </a:r>
          </a:p>
          <a:p>
            <a:pPr marL="171450" indent="-171450">
              <a:buFont typeface="Arial" pitchFamily="34" charset="0"/>
              <a:buChar char="•"/>
            </a:pPr>
            <a:r>
              <a:rPr lang="en-US" dirty="0" err="1"/>
              <a:t>Jobflow</a:t>
            </a:r>
            <a:r>
              <a:rPr lang="en-US" dirty="0"/>
              <a:t>, which defines how policy transactions (such as submissions, renewals, changes, and cancellations) are executed.</a:t>
            </a:r>
          </a:p>
          <a:p>
            <a:pPr marL="171450" indent="-171450">
              <a:buFont typeface="Arial" pitchFamily="34" charset="0"/>
              <a:buChar char="•"/>
            </a:pPr>
            <a:r>
              <a:rPr lang="en-US" dirty="0"/>
              <a:t>Role assignment, which defines how users are assigned responsibility for a given account, policy, or policy transaction.</a:t>
            </a:r>
          </a:p>
          <a:p>
            <a:pPr marL="171450" indent="-171450">
              <a:buFont typeface="Arial" pitchFamily="34" charset="0"/>
              <a:buChar char="•"/>
            </a:pPr>
            <a:r>
              <a:rPr lang="en-US" dirty="0"/>
              <a:t>Policy validation, which validates that a given policy is valid, quotable, </a:t>
            </a:r>
            <a:r>
              <a:rPr lang="en-US" dirty="0" err="1"/>
              <a:t>bindable</a:t>
            </a:r>
            <a:r>
              <a:rPr lang="en-US" dirty="0"/>
              <a:t>, or issuable.</a:t>
            </a:r>
          </a:p>
          <a:p>
            <a:r>
              <a:rPr lang="en-US" dirty="0"/>
              <a:t>The </a:t>
            </a:r>
            <a:r>
              <a:rPr lang="en-US" dirty="0" err="1"/>
              <a:t>BillingCenter</a:t>
            </a:r>
            <a:r>
              <a:rPr lang="en-US" dirty="0"/>
              <a:t>-specific functionality includes:</a:t>
            </a:r>
          </a:p>
          <a:p>
            <a:pPr marL="171450" indent="-171450">
              <a:buFont typeface="Arial" pitchFamily="34" charset="0"/>
              <a:buChar char="•"/>
            </a:pPr>
            <a:r>
              <a:rPr lang="en-US" dirty="0"/>
              <a:t>The management of invoices over the billing cycle from planned to billed to due and ultimately to paid.</a:t>
            </a:r>
          </a:p>
          <a:p>
            <a:pPr marL="171450" indent="-171450">
              <a:buFont typeface="Arial" pitchFamily="34" charset="0"/>
              <a:buChar char="•"/>
            </a:pPr>
            <a:r>
              <a:rPr lang="en-US" dirty="0"/>
              <a:t>The production of provider commission statements for business collected directly from the client and the production and reconciliation of account statements where the provider collects monies due.</a:t>
            </a:r>
          </a:p>
          <a:p>
            <a:pPr marL="171450" indent="-171450">
              <a:buFont typeface="Arial" pitchFamily="34" charset="0"/>
              <a:buChar char="•"/>
            </a:pPr>
            <a:r>
              <a:rPr lang="en-US" dirty="0"/>
              <a:t>The management of processing exceptions and events such as account statement queries. These are known as trouble tickets within </a:t>
            </a:r>
            <a:r>
              <a:rPr lang="en-US" dirty="0" err="1"/>
              <a:t>BillingCenter</a:t>
            </a:r>
            <a:r>
              <a:rPr lang="en-US" dirty="0"/>
              <a:t>.</a:t>
            </a:r>
          </a:p>
          <a:p>
            <a:pPr marL="171450" indent="-171450">
              <a:buFont typeface="Arial" pitchFamily="34" charset="0"/>
              <a:buChar char="•"/>
            </a:pPr>
            <a:r>
              <a:rPr lang="en-US" dirty="0"/>
              <a:t>The management of the escalation cycle invoked when a payment becomes overdue and the account becomes delinquent.</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21</a:t>
            </a:fld>
            <a:endParaRPr lang="en-US" sz="800">
              <a:latin typeface="Arial" pitchFamily="34" charset="0"/>
              <a:cs typeface="Arial" pitchFamily="34" charset="0"/>
            </a:endParaRPr>
          </a:p>
        </p:txBody>
      </p:sp>
    </p:spTree>
    <p:extLst>
      <p:ext uri="{BB962C8B-B14F-4D97-AF65-F5344CB8AC3E}">
        <p14:creationId xmlns:p14="http://schemas.microsoft.com/office/powerpoint/2010/main" val="3928876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Education divides configuration technology into two categories: platform (also known as "fundamental") and "application-specific".</a:t>
            </a:r>
          </a:p>
          <a:p>
            <a:endParaRPr lang="en-US"/>
          </a:p>
          <a:p>
            <a:r>
              <a:rPr lang="en-US"/>
              <a:t>The "fundamental" configuration technology is the technology common to all Guidewire applications. One could think of it as the technology embedded within the Guidewire platform. This courses focuses on the fundamental configuration technology.</a:t>
            </a:r>
          </a:p>
          <a:p>
            <a:endParaRPr lang="en-US"/>
          </a:p>
          <a:p>
            <a:r>
              <a:rPr lang="en-US"/>
              <a:t>The "application-specific" technology is the technology added to each Guidewire application to enable it to do policy-specific, billing-specific, or claim-specific processing.</a:t>
            </a:r>
          </a:p>
          <a:p>
            <a:endParaRPr lang="en-US"/>
          </a:p>
          <a:p>
            <a:r>
              <a:rPr lang="en-US"/>
              <a:t>The integration technology is covered in the "Application Integration" courses. This course does not focus on integration technology. </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22</a:t>
            </a:fld>
            <a:endParaRPr lang="en-US" sz="800">
              <a:latin typeface="Arial" pitchFamily="34" charset="0"/>
              <a:cs typeface="Arial" pitchFamily="34" charset="0"/>
            </a:endParaRPr>
          </a:p>
        </p:txBody>
      </p:sp>
    </p:spTree>
    <p:extLst>
      <p:ext uri="{BB962C8B-B14F-4D97-AF65-F5344CB8AC3E}">
        <p14:creationId xmlns:p14="http://schemas.microsoft.com/office/powerpoint/2010/main" val="3803153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23</a:t>
            </a:fld>
            <a:endParaRPr lang="en-US" sz="80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TrainingApp is not sold as genuine Guidewire product. It is used and maintained exclusively by Guidewire Education. The training application also has fundamental integration examples. These examples are discussed in the various Application Integration courses. TrainingApp excludes complex functionality designed for policy, billing, and claims processing.</a:t>
            </a:r>
          </a:p>
          <a:p>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24</a:t>
            </a:fld>
            <a:endParaRPr lang="en-US" sz="80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TrainingApp is based on Guidewire's ContactManager application. However, much of the ContactManager functionality has been removed or simplified to promote the learning of configuration fundamentals.</a:t>
            </a:r>
          </a:p>
          <a:p>
            <a:pPr eaLnBrk="1" hangingPunct="1"/>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Users can search for ABContacts on the Search tab. Once an ABContact is selected, it is displayed on the Contact tab.</a:t>
            </a:r>
          </a:p>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25</a:t>
            </a:fld>
            <a:endParaRPr lang="en-US" sz="80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a:t>The core of the TrainingApp data model consists of nine entities and a small number of relationships which all center around ABContact.</a:t>
            </a:r>
          </a:p>
          <a:p>
            <a:r>
              <a:rPr lang="en-US"/>
              <a:t>The ABContact entity stores contacts. ("AB" stands for "Address Book". Many insurance carriers refer to their contact application as an Address Book.) The ABContact entity is subtyped, which is represented in the diagram above by the three small rectangles inside the ABContact rectangle. This is discussed in more detail on the following slide.</a:t>
            </a:r>
          </a:p>
          <a:p>
            <a:r>
              <a:rPr lang="en-US"/>
              <a:t>The Address entity stores addresses. An ABContact has one to many addresses.</a:t>
            </a:r>
          </a:p>
          <a:p>
            <a:r>
              <a:rPr lang="en-US"/>
              <a:t>Each contact has a history, which is a list of important occurrences in the life of that contact. The </a:t>
            </a:r>
            <a:r>
              <a:rPr lang="en-US" err="1"/>
              <a:t>HistoryEntry</a:t>
            </a:r>
            <a:r>
              <a:rPr lang="en-US"/>
              <a:t> entity stores a single entry in the </a:t>
            </a:r>
            <a:r>
              <a:rPr lang="en-US" err="1"/>
              <a:t>ABContact's</a:t>
            </a:r>
            <a:r>
              <a:rPr lang="en-US"/>
              <a:t> history. Given that a history entry is created to note the creation of the contact, every ABContact has one to many history entries.</a:t>
            </a:r>
          </a:p>
          <a:p>
            <a:r>
              <a:rPr lang="en-US"/>
              <a:t>The </a:t>
            </a:r>
            <a:r>
              <a:rPr lang="en-US" err="1"/>
              <a:t>FlagEntry</a:t>
            </a:r>
            <a:r>
              <a:rPr lang="en-US"/>
              <a:t> entity stores a flag entry. A flag entry is an issue pertaining to the ABContact which someone should attend to. An ABContact is "flagged" when it has one or more open flag entries. An ABContact can have zero to many flag entries.</a:t>
            </a:r>
          </a:p>
          <a:p>
            <a:r>
              <a:rPr lang="en-US"/>
              <a:t>The </a:t>
            </a:r>
            <a:r>
              <a:rPr lang="en-US" err="1"/>
              <a:t>ContactNote</a:t>
            </a:r>
            <a:r>
              <a:rPr lang="en-US"/>
              <a:t> entity stores notes about the ABContact. A contact note is a free-form text entry used to capture miscellaneous information about the contact. An ABContact can have zero to many contact notes.</a:t>
            </a:r>
          </a:p>
          <a:p>
            <a:r>
              <a:rPr lang="en-US"/>
              <a:t>The BankAccount entity stores bank account information. An ABContact can have zero to many bank accounts.</a:t>
            </a:r>
          </a:p>
          <a:p>
            <a:r>
              <a:rPr lang="en-US"/>
              <a:t>The Service Evaluation entity stores information about a service evaluation, which evaluates the quality of the service provided by the contact and is most appropriate for vendor contacts such as doctors, lawyers, and auto repair shops. An ABContact can have zero to many service evaluations.</a:t>
            </a:r>
          </a:p>
          <a:p>
            <a:r>
              <a:rPr lang="en-US"/>
              <a:t>The User entity stores information about TrainingApp users. An ABContact may have zero or one assigned users.</a:t>
            </a:r>
          </a:p>
          <a:p>
            <a:r>
              <a:rPr lang="en-US"/>
              <a:t>The </a:t>
            </a:r>
            <a:r>
              <a:rPr lang="en-US" err="1"/>
              <a:t>FinancialSummary</a:t>
            </a:r>
            <a:r>
              <a:rPr lang="en-US"/>
              <a:t> entity stores information about an </a:t>
            </a:r>
            <a:r>
              <a:rPr lang="en-US" err="1"/>
              <a:t>ABContact's</a:t>
            </a:r>
            <a:r>
              <a:rPr lang="en-US"/>
              <a:t> financial summary. An ABContact may have zero or one financial summaries.</a:t>
            </a:r>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26</a:t>
            </a:fld>
            <a:endParaRPr lang="en-US" sz="800">
              <a:latin typeface="Arial" pitchFamily="34" charset="0"/>
              <a:cs typeface="Arial" pitchFamily="34" charset="0"/>
            </a:endParaRPr>
          </a:p>
        </p:txBody>
      </p:sp>
    </p:spTree>
    <p:extLst>
      <p:ext uri="{BB962C8B-B14F-4D97-AF65-F5344CB8AC3E}">
        <p14:creationId xmlns:p14="http://schemas.microsoft.com/office/powerpoint/2010/main" val="348000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err="1"/>
              <a:t>ABContacts</a:t>
            </a:r>
            <a:r>
              <a:rPr lang="en-US" dirty="0"/>
              <a:t> are organized into a set of subtypes. The organization of the hierarchy helps to model information about contacts. Information common to all contacts can be established at the </a:t>
            </a:r>
            <a:r>
              <a:rPr lang="en-US" dirty="0" err="1"/>
              <a:t>ABContact</a:t>
            </a:r>
            <a:r>
              <a:rPr lang="en-US" dirty="0"/>
              <a:t> level. It is automatically inherited by all of its subtypes. Information specific to an </a:t>
            </a:r>
            <a:r>
              <a:rPr lang="en-US" dirty="0" err="1"/>
              <a:t>ABPerson</a:t>
            </a:r>
            <a:r>
              <a:rPr lang="en-US" dirty="0"/>
              <a:t> can be put at the </a:t>
            </a:r>
            <a:r>
              <a:rPr lang="en-US" dirty="0" err="1"/>
              <a:t>ABPerson</a:t>
            </a:r>
            <a:r>
              <a:rPr lang="en-US" dirty="0"/>
              <a:t> level. It will be inherited by all of its subtypes, but information on the </a:t>
            </a:r>
            <a:r>
              <a:rPr lang="en-US" dirty="0" err="1"/>
              <a:t>ABPerson</a:t>
            </a:r>
            <a:r>
              <a:rPr lang="en-US" dirty="0"/>
              <a:t> subtype is not available to </a:t>
            </a:r>
            <a:r>
              <a:rPr lang="en-US" dirty="0" err="1"/>
              <a:t>ABCompany</a:t>
            </a:r>
            <a:r>
              <a:rPr lang="en-US" dirty="0"/>
              <a:t> or </a:t>
            </a:r>
            <a:r>
              <a:rPr lang="en-US" dirty="0" err="1"/>
              <a:t>ABPlace</a:t>
            </a:r>
            <a:r>
              <a:rPr lang="en-US" dirty="0"/>
              <a:t>.</a:t>
            </a:r>
          </a:p>
          <a:p>
            <a:r>
              <a:rPr lang="en-US" dirty="0"/>
              <a:t>In the </a:t>
            </a:r>
            <a:r>
              <a:rPr lang="en-US" dirty="0" err="1"/>
              <a:t>ABContact</a:t>
            </a:r>
            <a:r>
              <a:rPr lang="en-US" dirty="0"/>
              <a:t> hierarchy, an </a:t>
            </a:r>
            <a:r>
              <a:rPr lang="en-US" dirty="0" err="1"/>
              <a:t>ABPolicyPerson</a:t>
            </a:r>
            <a:r>
              <a:rPr lang="en-US" dirty="0"/>
              <a:t> is a person who owns a policy issued by the carrier (such as an individual with a personal auto policy). An </a:t>
            </a:r>
            <a:r>
              <a:rPr lang="en-US" dirty="0" err="1"/>
              <a:t>ABPolicyCompany</a:t>
            </a:r>
            <a:r>
              <a:rPr lang="en-US" dirty="0"/>
              <a:t> is a company that owns a policy issued by the carrier (such as a construction company with a workers' compensation policy).</a:t>
            </a:r>
          </a:p>
          <a:p>
            <a:endParaRPr lang="en-US" dirty="0"/>
          </a:p>
          <a:p>
            <a:r>
              <a:rPr lang="en-US" dirty="0"/>
              <a:t>There is one entity that participates in the hierarchy that does not appear in the diagram above: </a:t>
            </a:r>
            <a:r>
              <a:rPr lang="en-US" dirty="0" err="1"/>
              <a:t>ABUserContact</a:t>
            </a:r>
            <a:r>
              <a:rPr lang="en-US" dirty="0"/>
              <a:t>. This type of contact represents a </a:t>
            </a:r>
            <a:r>
              <a:rPr lang="en-US" dirty="0" err="1"/>
              <a:t>TrainingApp</a:t>
            </a:r>
            <a:r>
              <a:rPr lang="en-US" dirty="0"/>
              <a:t> user and is used to store his or her contact information (such as home phone numbers). It has been excluded because it is not relevant to the configuration work to be done with </a:t>
            </a:r>
            <a:r>
              <a:rPr lang="en-US" dirty="0" err="1"/>
              <a:t>TrainingApp</a:t>
            </a:r>
            <a:r>
              <a:rPr lang="en-US" dirty="0"/>
              <a:t>.</a:t>
            </a:r>
          </a:p>
          <a:p>
            <a:r>
              <a:rPr lang="en-US" dirty="0"/>
              <a:t>Subtyping is also used within the three primary applications. For example:</a:t>
            </a:r>
          </a:p>
          <a:p>
            <a:pPr marL="171450" indent="-171450">
              <a:buFont typeface="Arial" pitchFamily="34" charset="0"/>
              <a:buChar char="•"/>
            </a:pPr>
            <a:r>
              <a:rPr lang="en-US" dirty="0" err="1"/>
              <a:t>BillingCenter's</a:t>
            </a:r>
            <a:r>
              <a:rPr lang="en-US" dirty="0"/>
              <a:t> Activity, Plan, and Contact entities</a:t>
            </a:r>
          </a:p>
          <a:p>
            <a:pPr marL="171450" indent="-171450">
              <a:buFont typeface="Arial" pitchFamily="34" charset="0"/>
              <a:buChar char="•"/>
            </a:pPr>
            <a:r>
              <a:rPr lang="en-US" dirty="0" err="1"/>
              <a:t>ClaimCenter's</a:t>
            </a:r>
            <a:r>
              <a:rPr lang="en-US" dirty="0"/>
              <a:t> Transaction, Incident, and Contact entities</a:t>
            </a:r>
          </a:p>
          <a:p>
            <a:pPr marL="171450" indent="-171450">
              <a:buFont typeface="Arial" pitchFamily="34" charset="0"/>
              <a:buChar char="•"/>
            </a:pPr>
            <a:r>
              <a:rPr lang="en-US" dirty="0" err="1"/>
              <a:t>PolicyCenter's</a:t>
            </a:r>
            <a:r>
              <a:rPr lang="en-US" dirty="0"/>
              <a:t> Job and Contact entities</a:t>
            </a:r>
          </a:p>
          <a:p>
            <a:endParaRPr lang="en-US" dirty="0"/>
          </a:p>
          <a:p>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27</a:t>
            </a:fld>
            <a:endParaRPr lang="en-US" sz="800">
              <a:latin typeface="Arial" pitchFamily="34" charset="0"/>
              <a:cs typeface="Arial" pitchFamily="34" charset="0"/>
            </a:endParaRPr>
          </a:p>
        </p:txBody>
      </p:sp>
    </p:spTree>
    <p:extLst>
      <p:ext uri="{BB962C8B-B14F-4D97-AF65-F5344CB8AC3E}">
        <p14:creationId xmlns:p14="http://schemas.microsoft.com/office/powerpoint/2010/main" val="255406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screenshot above shows an example of application logic specified as a widget attribute. The "Date of Birth" widget has a validation expression that identifies the value provided cannot be greater than the current date. If this validation expression fails, then the update is blocked and the message "The data of birth cannot be in the future" is displayed in the user interface.</a:t>
            </a:r>
          </a:p>
        </p:txBody>
      </p:sp>
      <p:sp>
        <p:nvSpPr>
          <p:cNvPr id="849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28</a:t>
            </a:fld>
            <a:endParaRPr lang="en-US" sz="80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TrainingApp user interface is simple and straightforward. When you select the Contact from the tab, you see seven pages for the high-level areas of ABContact information: Summary, Details, Addresses, Notes, Analysis,</a:t>
            </a:r>
            <a:r>
              <a:rPr lang="en-US" baseline="0"/>
              <a:t> Interactions, and History.</a:t>
            </a:r>
          </a:p>
          <a:p>
            <a:endParaRPr lang="en-US" baseline="0"/>
          </a:p>
          <a:p>
            <a:r>
              <a:rPr lang="en-US"/>
              <a:t>The Details tab contains a set of cards</a:t>
            </a:r>
            <a:r>
              <a:rPr lang="en-US" baseline="0"/>
              <a:t> </a:t>
            </a:r>
            <a:r>
              <a:rPr lang="en-US"/>
              <a:t>such as Person Info, Phone &amp; Addresses, Bank Accounts,</a:t>
            </a:r>
            <a:r>
              <a:rPr lang="en-US" baseline="0"/>
              <a:t> Financial Summary, Analysis. The Phone &amp; Addresses card appears for all contact types.  Not all cards appear for all contact types. </a:t>
            </a:r>
            <a:r>
              <a:rPr lang="en-US"/>
              <a:t>For example, contacts</a:t>
            </a:r>
            <a:r>
              <a:rPr lang="en-US" baseline="0"/>
              <a:t> that are companies have a </a:t>
            </a:r>
            <a:r>
              <a:rPr lang="en-US"/>
              <a:t>Company Info card Certain portions of the user interface have incomplete functionality. Students complete the functionality during one of the Guidewire training courses.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TrainingApp is incomplete by design. Certain portions of the user interface have incomplete functionality.</a:t>
            </a:r>
            <a:r>
              <a:rPr lang="en-US" baseline="0"/>
              <a:t> In labs, students will complete and enhance the user interface functionality of TrainingApp. </a:t>
            </a:r>
          </a:p>
        </p:txBody>
      </p:sp>
      <p:sp>
        <p:nvSpPr>
          <p:cNvPr id="839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29</a:t>
            </a:fld>
            <a:endParaRPr lang="en-US" sz="80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a:t>
            </a:fld>
            <a:endParaRPr lang="en-US" sz="80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TrainingApp also has at least one example of virtually every objective in the Configuration Fundamentals course. To find an example of a specific type</a:t>
            </a:r>
            <a:r>
              <a:rPr lang="en-US" baseline="0"/>
              <a:t> of configuration, in Settings, select Example List.</a:t>
            </a:r>
            <a:r>
              <a:rPr lang="en-US"/>
              <a:t>  The Example List page organizes</a:t>
            </a:r>
            <a:r>
              <a:rPr lang="en-US" baseline="0"/>
              <a:t> examples a</a:t>
            </a:r>
            <a:r>
              <a:rPr lang="en-US"/>
              <a:t>lphabetically within</a:t>
            </a:r>
            <a:r>
              <a:rPr lang="en-US" baseline="0"/>
              <a:t> a functionality group: </a:t>
            </a:r>
            <a:r>
              <a:rPr lang="en-US"/>
              <a:t>Data Model, User Interface, Gosu, and Cross-Section Functionality.</a:t>
            </a:r>
          </a:p>
        </p:txBody>
      </p:sp>
      <p:sp>
        <p:nvSpPr>
          <p:cNvPr id="839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30</a:t>
            </a:fld>
            <a:endParaRPr lang="en-US" sz="80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31</a:t>
            </a:fld>
            <a:endParaRPr lang="en-US" sz="800">
              <a:latin typeface="Arial" pitchFamily="34" charset="0"/>
              <a:cs typeface="Arial" pitchFamily="34" charset="0"/>
            </a:endParaRPr>
          </a:p>
        </p:txBody>
      </p:sp>
    </p:spTree>
    <p:extLst>
      <p:ext uri="{BB962C8B-B14F-4D97-AF65-F5344CB8AC3E}">
        <p14:creationId xmlns:p14="http://schemas.microsoft.com/office/powerpoint/2010/main" val="2296116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32</a:t>
            </a:fld>
            <a:endParaRPr lang="en-US" sz="80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Every application's build.xml file is in &lt;</a:t>
            </a:r>
            <a:r>
              <a:rPr lang="en-US" dirty="0" err="1"/>
              <a:t>installDirectory</a:t>
            </a:r>
            <a:r>
              <a:rPr lang="en-US" dirty="0"/>
              <a:t>&gt;\modules\ant.</a:t>
            </a:r>
          </a:p>
          <a:p>
            <a:pPr eaLnBrk="1" hangingPunct="1"/>
            <a:endParaRPr lang="en-US" dirty="0"/>
          </a:p>
          <a:p>
            <a:pPr eaLnBrk="1" hangingPunct="1"/>
            <a:r>
              <a:rPr lang="en-US" dirty="0"/>
              <a:t>Every application's gw--.bat file is in &lt;</a:t>
            </a:r>
            <a:r>
              <a:rPr lang="en-US" dirty="0" err="1"/>
              <a:t>installDirectory</a:t>
            </a:r>
            <a:r>
              <a:rPr lang="en-US" dirty="0"/>
              <a:t>&gt;\bin. The name of the </a:t>
            </a:r>
            <a:r>
              <a:rPr lang="en-US" dirty="0" err="1"/>
              <a:t>gw</a:t>
            </a:r>
            <a:r>
              <a:rPr lang="en-US" dirty="0"/>
              <a:t> batch files varies from application to application:</a:t>
            </a:r>
          </a:p>
          <a:p>
            <a:pPr marL="171450" indent="-171450" eaLnBrk="1" hangingPunct="1">
              <a:buFont typeface="Arial" pitchFamily="34" charset="0"/>
              <a:buChar char="•"/>
            </a:pPr>
            <a:r>
              <a:rPr lang="en-US" dirty="0" err="1"/>
              <a:t>TrainingApp</a:t>
            </a:r>
            <a:r>
              <a:rPr lang="en-US" dirty="0"/>
              <a:t>: gwta.bat</a:t>
            </a:r>
          </a:p>
          <a:p>
            <a:pPr marL="171450" indent="-171450" eaLnBrk="1" hangingPunct="1">
              <a:buFont typeface="Arial" pitchFamily="34" charset="0"/>
              <a:buChar char="•"/>
            </a:pPr>
            <a:r>
              <a:rPr lang="en-US" dirty="0" err="1"/>
              <a:t>BillingCenter</a:t>
            </a:r>
            <a:r>
              <a:rPr lang="en-US" dirty="0"/>
              <a:t>: gwbc.bat</a:t>
            </a:r>
          </a:p>
          <a:p>
            <a:pPr marL="171450" indent="-171450" eaLnBrk="1" hangingPunct="1">
              <a:buFont typeface="Arial" pitchFamily="34" charset="0"/>
              <a:buChar char="•"/>
            </a:pPr>
            <a:r>
              <a:rPr lang="en-US" dirty="0" err="1"/>
              <a:t>ClaimCenter</a:t>
            </a:r>
            <a:r>
              <a:rPr lang="en-US" dirty="0"/>
              <a:t>: gwcc.bat</a:t>
            </a:r>
          </a:p>
          <a:p>
            <a:pPr marL="171450" indent="-171450" eaLnBrk="1" hangingPunct="1">
              <a:buFont typeface="Arial" pitchFamily="34" charset="0"/>
              <a:buChar char="•"/>
            </a:pPr>
            <a:r>
              <a:rPr lang="en-US" dirty="0" err="1"/>
              <a:t>ContactManager</a:t>
            </a:r>
            <a:r>
              <a:rPr lang="en-US" dirty="0"/>
              <a:t> (Address Book): gwab.bat</a:t>
            </a:r>
          </a:p>
          <a:p>
            <a:pPr marL="171450" indent="-171450" eaLnBrk="1" hangingPunct="1">
              <a:buFont typeface="Arial" pitchFamily="34" charset="0"/>
              <a:buChar char="•"/>
            </a:pPr>
            <a:r>
              <a:rPr lang="en-US" dirty="0" err="1"/>
              <a:t>PolicyCenter</a:t>
            </a:r>
            <a:r>
              <a:rPr lang="en-US" dirty="0"/>
              <a:t>: gwpc.bat</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33</a:t>
            </a:fld>
            <a:endParaRPr lang="en-US" sz="80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start any Guidewire end-user application in development mode:</a:t>
            </a:r>
          </a:p>
          <a:p>
            <a:endParaRPr lang="en-US"/>
          </a:p>
          <a:p>
            <a:pPr marL="228600" indent="-228600">
              <a:buFont typeface="+mj-lt"/>
              <a:buAutoNum type="arabicPeriod"/>
            </a:pPr>
            <a:r>
              <a:rPr lang="en-US"/>
              <a:t>At a command prompt, navigate to the bin directory of the installation.</a:t>
            </a:r>
          </a:p>
          <a:p>
            <a:pPr marL="228600" indent="-228600">
              <a:buFont typeface="+mj-lt"/>
              <a:buAutoNum type="arabicPeriod"/>
            </a:pPr>
            <a:r>
              <a:rPr lang="en-US"/>
              <a:t>Enter </a:t>
            </a:r>
            <a:r>
              <a:rPr lang="en-US" err="1"/>
              <a:t>gwxx</a:t>
            </a:r>
            <a:r>
              <a:rPr lang="en-US"/>
              <a:t> </a:t>
            </a:r>
            <a:r>
              <a:rPr lang="en-US" err="1"/>
              <a:t>dev</a:t>
            </a:r>
            <a:r>
              <a:rPr lang="en-US"/>
              <a:t>-start, where xx is the application's two-letter code.</a:t>
            </a:r>
          </a:p>
          <a:p>
            <a:pPr marL="228600" indent="-228600">
              <a:buFont typeface="+mj-lt"/>
              <a:buAutoNum type="arabicPeriod"/>
            </a:pPr>
            <a:r>
              <a:rPr lang="en-US"/>
              <a:t>When the message "***** application ready *****" appears, the application has started.</a:t>
            </a:r>
          </a:p>
          <a:p>
            <a:pPr lvl="1"/>
            <a:endParaRPr lang="en-US"/>
          </a:p>
          <a:p>
            <a:r>
              <a:rPr lang="en-US"/>
              <a:t>The command prompt window must remain open while the application is running. You can minimize it, however.</a:t>
            </a:r>
          </a:p>
          <a:p>
            <a:endParaRPr lang="en-US"/>
          </a:p>
          <a:p>
            <a:r>
              <a:rPr lang="en-US"/>
              <a:t>For more information on how to start a Guidewire end-user application in production mode, refer to the Installation Guide for the appropriate application.</a:t>
            </a:r>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34</a:t>
            </a:fld>
            <a:endParaRPr lang="en-US" sz="800">
              <a:latin typeface="Arial" pitchFamily="34" charset="0"/>
              <a:cs typeface="Arial" pitchFamily="34" charset="0"/>
            </a:endParaRPr>
          </a:p>
        </p:txBody>
      </p:sp>
    </p:spTree>
    <p:extLst>
      <p:ext uri="{BB962C8B-B14F-4D97-AF65-F5344CB8AC3E}">
        <p14:creationId xmlns:p14="http://schemas.microsoft.com/office/powerpoint/2010/main" val="2819006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TrainingApp's official application code and application name are "ab" and "ContactManager". This is a hard-coded aspect of Guidewire applications that cannot be customized.</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35</a:t>
            </a:fld>
            <a:endParaRPr lang="en-US" sz="80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a:t>For every Guidewire application, there is a </a:t>
            </a:r>
            <a:r>
              <a:rPr lang="en-US" err="1"/>
              <a:t>QuickStart</a:t>
            </a:r>
            <a:r>
              <a:rPr lang="en-US"/>
              <a:t> instance that can be run using a Jetty application server and an H2 database. These instances are useful for learning, demo, and development. A </a:t>
            </a:r>
            <a:r>
              <a:rPr lang="en-US" err="1"/>
              <a:t>QuickStart</a:t>
            </a:r>
            <a:r>
              <a:rPr lang="en-US"/>
              <a:t> instance cannot be run in production mode, however.</a:t>
            </a:r>
          </a:p>
          <a:p>
            <a:endParaRPr lang="en-US"/>
          </a:p>
          <a:p>
            <a:r>
              <a:rPr lang="en-US"/>
              <a:t>The Internal Tools interface contains controls for developing and administering Guidewire applications. It can be accessed only if:</a:t>
            </a:r>
          </a:p>
          <a:p>
            <a:r>
              <a:rPr lang="en-US"/>
              <a:t>The </a:t>
            </a:r>
            <a:r>
              <a:rPr lang="en-US" err="1"/>
              <a:t>EnableInternalDebugTools</a:t>
            </a:r>
            <a:r>
              <a:rPr lang="en-US"/>
              <a:t> parameter in config.xml is set to true.</a:t>
            </a:r>
          </a:p>
          <a:p>
            <a:r>
              <a:rPr lang="en-US"/>
              <a:t>The server is running in development mode.</a:t>
            </a:r>
          </a:p>
          <a:p>
            <a:r>
              <a:rPr lang="en-US"/>
              <a:t>To access Internal Tools, enter ALT + SHIFT + T. (It does not matter which user you are logged in as.)</a:t>
            </a:r>
          </a:p>
          <a:p>
            <a:endParaRPr lang="en-US"/>
          </a:p>
          <a:p>
            <a:r>
              <a:rPr lang="en-US"/>
              <a:t>The QuickJump box appears in the upper right-hand corner of the user interface. By default, it contains the text "Go to (Alt+/)". Typically, end users use this box to quickly navigate to various claims, policies, accounts, producers, or contacts. In development mode, however, more powerful commands can be executed. For example, the "run </a:t>
            </a:r>
            <a:r>
              <a:rPr lang="en-US" err="1"/>
              <a:t>ImportSampleData</a:t>
            </a:r>
            <a:r>
              <a:rPr lang="en-US"/>
              <a:t>" command loads sample data into a Guidewire application.</a:t>
            </a:r>
          </a:p>
          <a:p>
            <a:endParaRPr lang="en-US"/>
          </a:p>
          <a:p>
            <a:r>
              <a:rPr lang="en-US"/>
              <a:t>There is no obvious performance overhead to running in development mode—the performance characteristics of a running development server should closely resemble those of the same server in production mode. </a:t>
            </a:r>
          </a:p>
          <a:p>
            <a:r>
              <a:rPr lang="en-US"/>
              <a:t>Keep in mind that the information on this slide is not exhaustive. There are additional behavior differences that are either more technical in nature or are application-specific. For more information, refer to the Guidewire documentation.</a:t>
            </a:r>
          </a:p>
        </p:txBody>
      </p:sp>
      <p:sp>
        <p:nvSpPr>
          <p:cNvPr id="3" name="Slide Image Placeholder 2"/>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36</a:t>
            </a:fld>
            <a:endParaRPr lang="en-US" sz="80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Every gw batch file and build task it references is prefixed by two-letter codes. The code for each product appears above in red. The code for ContactManager is "ab", which represents "Address Book".</a:t>
            </a:r>
          </a:p>
          <a:p>
            <a:pPr eaLnBrk="1" hangingPunct="1"/>
            <a:r>
              <a:rPr lang="en-US"/>
              <a:t>Commonly PerformedTasks:</a:t>
            </a:r>
          </a:p>
          <a:p>
            <a:pPr lvl="1" eaLnBrk="1" hangingPunct="1"/>
            <a:r>
              <a:rPr lang="en-US"/>
              <a:t>dev-start starts the given application in development mode.</a:t>
            </a:r>
          </a:p>
          <a:p>
            <a:pPr lvl="1" eaLnBrk="1" hangingPunct="1"/>
            <a:r>
              <a:rPr lang="en-US"/>
              <a:t>regen-dictionary regenerates the data dictionary and the security dictionary.</a:t>
            </a:r>
          </a:p>
          <a:p>
            <a:pPr lvl="1" eaLnBrk="1" hangingPunct="1"/>
            <a:r>
              <a:rPr lang="en-US"/>
              <a:t>dev-stop stops the application.</a:t>
            </a:r>
          </a:p>
          <a:p>
            <a:pPr eaLnBrk="1" hangingPunct="1"/>
            <a:r>
              <a:rPr lang="en-US"/>
              <a:t>Note that—with the exception of the two-letter application code—the method for executing tasks is identical across all applications.</a:t>
            </a:r>
          </a:p>
          <a:p>
            <a:pPr lvl="1" eaLnBrk="1" hangingPunct="1"/>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37</a:t>
            </a:fld>
            <a:endParaRPr lang="en-US" sz="80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t>Because the Super User account has unique permissions behavior, the account should not be used during testing. All user accounts in Guidewire sample data have an initial password of "gw".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p>
          <a:p>
            <a:r>
              <a:rPr lang="en-US"/>
              <a:t>If a user checks the "Keep me logged in" field and logs in, then for the next seven days the user is logged in automatically whenever they navigate to the login page. (This works only if the application is hosted by the same application server.) An explicit logout will clear the "keep me logged in" state. </a:t>
            </a:r>
          </a:p>
          <a:p>
            <a:endParaRPr lang="en-US"/>
          </a:p>
          <a:p>
            <a:r>
              <a:rPr lang="en-US"/>
              <a:t>Note that the "Keep me logged in" functionality writes a cookies to the user's machine. As is the case with cookies, this may expose a security risk if other people get access to the cookie. (For example, someone could copy the cookie to another machine and then log in without entering a user name or password.) If there is a concern about browser cookie theft, administrators should remove this checkbox from the login page.</a:t>
            </a:r>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38</a:t>
            </a:fld>
            <a:endParaRPr lang="en-US" sz="80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39</a:t>
            </a:fld>
            <a:endParaRPr lang="en-US" sz="800">
              <a:latin typeface="Arial" pitchFamily="34" charset="0"/>
              <a:cs typeface="Arial" pitchFamily="34" charset="0"/>
            </a:endParaRPr>
          </a:p>
        </p:txBody>
      </p:sp>
    </p:spTree>
    <p:extLst>
      <p:ext uri="{BB962C8B-B14F-4D97-AF65-F5344CB8AC3E}">
        <p14:creationId xmlns:p14="http://schemas.microsoft.com/office/powerpoint/2010/main" val="10123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Guidewire builds software products that help property and casualty (P&amp;C)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dirty="0"/>
          </a:p>
          <a:p>
            <a:r>
              <a:rPr lang="en-US" dirty="0"/>
              <a:t>Operational Systems of Record:  In the area of Core Operations Support, Guidewire </a:t>
            </a:r>
            <a:r>
              <a:rPr lang="en-US" dirty="0" err="1"/>
              <a:t>InsuranceSuite</a:t>
            </a:r>
            <a:r>
              <a:rPr lang="en-US" dirty="0"/>
              <a:t> provides a complete set of applications to support a carrier's core operations—underwriting, policy administration, billing, and claim management. The slide provides a high-level view of the core Guidewire products. It is not an exhaustive list of all applications and licensed features. Therefore, some features and products, such as </a:t>
            </a:r>
            <a:r>
              <a:rPr lang="en-US" dirty="0" err="1"/>
              <a:t>ContactManager</a:t>
            </a:r>
            <a:r>
              <a:rPr lang="en-US" dirty="0"/>
              <a:t>, Client Data Management, </a:t>
            </a:r>
            <a:r>
              <a:rPr lang="en-US" dirty="0" err="1"/>
              <a:t>PolicyCenter</a:t>
            </a:r>
            <a:r>
              <a:rPr lang="en-US" dirty="0"/>
              <a:t> Rating, </a:t>
            </a:r>
            <a:r>
              <a:rPr lang="en-US" dirty="0" err="1"/>
              <a:t>PolicyCenter</a:t>
            </a:r>
            <a:r>
              <a:rPr lang="en-US" dirty="0"/>
              <a:t> Reinsurance, and the ISO Standards-Based templates, are not shown.</a:t>
            </a:r>
          </a:p>
          <a:p>
            <a:endParaRPr lang="en-US" dirty="0"/>
          </a:p>
          <a:p>
            <a:r>
              <a:rPr lang="en-US" dirty="0"/>
              <a:t>In the area of Data Management and Business Intelligence, Guidewire </a:t>
            </a:r>
            <a:r>
              <a:rPr lang="en-US" dirty="0" err="1"/>
              <a:t>DataHub</a:t>
            </a:r>
            <a:r>
              <a:rPr lang="en-US" dirty="0"/>
              <a:t> is an operational data store that unifies, standardizes, and stores data from a carrier's own systems as well as external sources. Guidewire </a:t>
            </a:r>
            <a:r>
              <a:rPr lang="en-US" dirty="0" err="1"/>
              <a:t>InfoCenter</a:t>
            </a:r>
            <a:r>
              <a:rPr lang="en-US" dirty="0"/>
              <a:t> is a business intelligence warehouse that is purpose-built for P&amp;C insurance. It provides easy-to-use reporting formats for business intelligence, analysis, and enhanced decision making. Using </a:t>
            </a:r>
            <a:r>
              <a:rPr lang="en-US" dirty="0" err="1"/>
              <a:t>InfoCenter</a:t>
            </a:r>
            <a:r>
              <a:rPr lang="en-US" dirty="0"/>
              <a:t>, carriers gain operational insight across the enterprise.</a:t>
            </a:r>
          </a:p>
          <a:p>
            <a:endParaRPr lang="en-US" dirty="0"/>
          </a:p>
          <a:p>
            <a:r>
              <a:rPr lang="en-US" dirty="0"/>
              <a:t>Monitoring and Guidance: Guidewire Live is a network that connects peer insurers, core systems data, external sources of information (such as weather services), and expert tools. Users access Guidewire Live through applications hosted by Guidewire and designed for specific challenges faced by P&amp;C insurance professionals. </a:t>
            </a:r>
          </a:p>
          <a:p>
            <a:endParaRPr lang="en-US" dirty="0"/>
          </a:p>
          <a:p>
            <a:r>
              <a:rPr lang="en-US" dirty="0"/>
              <a:t>External Access: Mobile &amp; Portals is a new set of applications that feature add-on products to the Guidewire core suite, providing self-service transactions through various mobile channels.</a:t>
            </a:r>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a:t>
            </a:fld>
            <a:endParaRPr lang="en-US" sz="800">
              <a:latin typeface="Arial" pitchFamily="34" charset="0"/>
              <a:cs typeface="Arial" pitchFamily="34" charset="0"/>
            </a:endParaRPr>
          </a:p>
        </p:txBody>
      </p:sp>
    </p:spTree>
    <p:extLst>
      <p:ext uri="{BB962C8B-B14F-4D97-AF65-F5344CB8AC3E}">
        <p14:creationId xmlns:p14="http://schemas.microsoft.com/office/powerpoint/2010/main" val="34467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gwXX dev-stop</a:t>
            </a:r>
          </a:p>
          <a:p>
            <a:pPr eaLnBrk="1" hangingPunct="1"/>
            <a:r>
              <a:rPr lang="en-US"/>
              <a:t>The gwXX dev-stop command executes a clean shutdown. For example, if the application is in the middle of writing to a file, dev-stop allows the process to complete before the shutdown. gwXX dev-stop also releases all application ports. You can execute a gwXX dev-stop automatically through a script or manually through a second command prompt window.</a:t>
            </a:r>
          </a:p>
          <a:p>
            <a:pPr eaLnBrk="1" hangingPunct="1"/>
            <a:r>
              <a:rPr lang="en-US"/>
              <a:t>TrainingApp has a pre-built "Stop TrainingApp" shortcut in the Guidewire/TrainingApp directory that executes a "gwta dev-stop". To execute the command, simply double-click the shortcut.</a:t>
            </a:r>
          </a:p>
          <a:p>
            <a:pPr eaLnBrk="1" hangingPunct="1"/>
            <a:r>
              <a:rPr lang="en-US" b="1"/>
              <a:t>Terminating the batch job</a:t>
            </a:r>
          </a:p>
          <a:p>
            <a:pPr eaLnBrk="1" hangingPunct="1"/>
            <a:r>
              <a:rPr lang="en-US"/>
              <a:t>When you are working in development mode, you can also stop the Guidewire application by terminating the batch job. To do this, press CTRL + C and then respond to the "terminate batch job?" prompt with a "y" (for yes). This has the advantage of keeping the command prompt window open and retaining the history of previously executed commands. This is useful if you need to stop and later restart the application. However, in some cases, the server may not release the port number. When this occurs, you need to execute a gwXX dev-stop before you can restart the application.</a:t>
            </a:r>
          </a:p>
          <a:p>
            <a:pPr eaLnBrk="1" hangingPunct="1"/>
            <a:r>
              <a:rPr lang="en-US"/>
              <a:t>You should never terminate the batch job for an instance running in production mode.</a:t>
            </a:r>
          </a:p>
          <a:p>
            <a:pPr eaLnBrk="1" hangingPunct="1"/>
            <a:r>
              <a:rPr lang="en-US" b="1"/>
              <a:t>Additional notes</a:t>
            </a:r>
          </a:p>
          <a:p>
            <a:pPr eaLnBrk="1" hangingPunct="1"/>
            <a:r>
              <a:rPr lang="en-US"/>
              <a:t>The command prompt window must remain open while the application is running. You can minimize it, however.</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40</a:t>
            </a:fld>
            <a:endParaRPr lang="en-US" sz="80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41</a:t>
            </a:fld>
            <a:endParaRPr lang="en-US" sz="80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Guidewire Studio 8.0 is an Integrated Developer</a:t>
            </a:r>
            <a:r>
              <a:rPr lang="en-US" baseline="0"/>
              <a:t> Environment (IDE) based on IntelliJ IDEA.  Guidewire Studio comes bundled with your application as an application project. </a:t>
            </a:r>
            <a:r>
              <a:rPr lang="en-US"/>
              <a:t>Guidewire Studio supports the IntelliJ IDEA directory-based format (.iml)  that defines the application project. The file, configuration.iml, defines the base project contents.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A project is the highest level of organization in Guidewire Studio and includes project-wide settings as well as collections of modules and libraries. A project is an organizational unit that represents a complete software solution. </a:t>
            </a:r>
            <a:r>
              <a:rPr lang="en-US" baseline="0"/>
              <a:t>With Guidewire Studio 8.0, it is much easier to identify, work with, manage, and version the project related resource. </a:t>
            </a:r>
            <a:r>
              <a:rPr lang="en-US"/>
              <a:t>In Guidewire Studio 8.0, </a:t>
            </a:r>
            <a:r>
              <a:rPr lang="en-US" baseline="0"/>
              <a:t>there is almost always a 1-to-1 relationship between the item being configured and the underlying file that is stored on the file system.  In short, the p</a:t>
            </a:r>
            <a:r>
              <a:rPr lang="en-US" sz="1000" kern="1200">
                <a:solidFill>
                  <a:schemeClr val="tx1"/>
                </a:solidFill>
                <a:effectLst/>
                <a:latin typeface="Arial" pitchFamily="34" charset="0"/>
                <a:ea typeface="+mn-ea"/>
                <a:cs typeface="Arial" pitchFamily="34" charset="0"/>
              </a:rPr>
              <a:t>roject reflects the physical file locations on the disk.   </a:t>
            </a:r>
          </a:p>
          <a:p>
            <a:pPr marL="0" indent="0">
              <a:buFontTx/>
              <a:buNone/>
            </a:pP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42</a:t>
            </a:fld>
            <a:endParaRPr lang="en-US" sz="800">
              <a:latin typeface="Arial" pitchFamily="34" charset="0"/>
              <a:cs typeface="Arial" pitchFamily="34" charset="0"/>
            </a:endParaRPr>
          </a:p>
        </p:txBody>
      </p:sp>
    </p:spTree>
    <p:extLst>
      <p:ext uri="{BB962C8B-B14F-4D97-AF65-F5344CB8AC3E}">
        <p14:creationId xmlns:p14="http://schemas.microsoft.com/office/powerpoint/2010/main" val="375291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specific Guidewire application folder root, the .idea directory contains a set of configuration files (.xml).  The configuration data for projects and their components is in plain text XML files.  Each file contains only a portion of configuration data pertaining to a certain functional area which is reflected in the name of a file, for example, compiler.xml, encodings.xml, modules.xml.  These files contain information specific to the project itself, such as names and locations of the project component modules and compiler settings.   If using version control for your project, you may want to consider including certain project files. </a:t>
            </a:r>
          </a:p>
          <a:p>
            <a:endParaRPr lang="en-US" dirty="0"/>
          </a:p>
          <a:p>
            <a:r>
              <a:rPr lang="en-US" dirty="0"/>
              <a:t>One exception is the workspace.xml file as this is specific to each individual Guidewire Studio user.  </a:t>
            </a:r>
          </a:p>
          <a:p>
            <a:r>
              <a:rPr lang="en-US" dirty="0"/>
              <a:t>First time start up = Time taken to load the project + finish indexing for the first time. </a:t>
            </a:r>
          </a:p>
          <a:p>
            <a:r>
              <a:rPr lang="en-US" dirty="0"/>
              <a:t>Second time start up = Time taken to load the project + finish indexing for the second and third times.</a:t>
            </a:r>
          </a:p>
          <a:p>
            <a:endParaRPr lang="en-US" dirty="0"/>
          </a:p>
          <a:p>
            <a:r>
              <a:rPr lang="en-US" dirty="0"/>
              <a:t>In certain cases, you may want to rebuild your indexes. To rebuild you project indexes, you need to clean out the system caches. On the main menu, choose File </a:t>
            </a:r>
            <a:r>
              <a:rPr lang="en-US" dirty="0">
                <a:sym typeface="Wingdings" pitchFamily="2" charset="2"/>
              </a:rPr>
              <a:t> </a:t>
            </a:r>
            <a:r>
              <a:rPr lang="en-US" dirty="0"/>
              <a:t>Invalidate Caches. Do not open a different app project with Guidewire Studio, use “xx studio” to start a different app.  Guidewire Studio memory settings are in </a:t>
            </a:r>
            <a:r>
              <a:rPr lang="en-US" dirty="0" err="1"/>
              <a:t>memory.properties</a:t>
            </a:r>
            <a:r>
              <a:rPr lang="en-US" dirty="0"/>
              <a:t>.</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43</a:t>
            </a:fld>
            <a:endParaRPr lang="en-US" sz="800">
              <a:latin typeface="Arial" pitchFamily="34" charset="0"/>
              <a:cs typeface="Arial" pitchFamily="34" charset="0"/>
            </a:endParaRPr>
          </a:p>
        </p:txBody>
      </p:sp>
    </p:spTree>
    <p:extLst>
      <p:ext uri="{BB962C8B-B14F-4D97-AF65-F5344CB8AC3E}">
        <p14:creationId xmlns:p14="http://schemas.microsoft.com/office/powerpoint/2010/main" val="676275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1.Menus and toolbars  - the main menu and toolbars let you carry out various commands.</a:t>
            </a:r>
          </a:p>
          <a:p>
            <a:r>
              <a:rPr lang="en-US"/>
              <a:t>2.Navigation bar that helps navigate through the project and open files for editing.</a:t>
            </a:r>
          </a:p>
          <a:p>
            <a:r>
              <a:rPr lang="en-US"/>
              <a:t>3.The status bar  - indicates the status of your project, the entire IDE, and shows various warning and information messages.</a:t>
            </a:r>
          </a:p>
          <a:p>
            <a:r>
              <a:rPr lang="en-US"/>
              <a:t>4.The editor  - here you create and modify the code.</a:t>
            </a:r>
          </a:p>
          <a:p>
            <a:r>
              <a:rPr lang="en-US"/>
              <a:t>5.Tool windows  - secondary windows that provide access to various specific tasks (project management, source code search and navigation, running and debugging, integration with version control systems, etc.).</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44</a:t>
            </a:fld>
            <a:endParaRPr lang="en-US" sz="800">
              <a:latin typeface="Arial" pitchFamily="34" charset="0"/>
              <a:cs typeface="Arial" pitchFamily="34" charset="0"/>
            </a:endParaRPr>
          </a:p>
        </p:txBody>
      </p:sp>
    </p:spTree>
    <p:extLst>
      <p:ext uri="{BB962C8B-B14F-4D97-AF65-F5344CB8AC3E}">
        <p14:creationId xmlns:p14="http://schemas.microsoft.com/office/powerpoint/2010/main" val="3250542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Menus and toolbars let you carry out various commands. The main menu and toolbar contain commands that affect the entire project or large portions of it. Most command have an associated keyboard shortcut to enable quicker access to it.</a:t>
            </a:r>
          </a:p>
          <a:p>
            <a:endParaRPr lang="en-US"/>
          </a:p>
          <a:p>
            <a:r>
              <a:rPr lang="en-US"/>
              <a:t>The main menu contains commands for opening, creating projects, refactoring the code, running and debugging applications, keeping files under version control and more.</a:t>
            </a:r>
          </a:p>
          <a:p>
            <a:endParaRPr lang="en-US"/>
          </a:p>
          <a:p>
            <a:r>
              <a:rPr lang="en-US"/>
              <a:t>The main toolbar contains buttons that duplicate the essential commands for quicker access. You can hide the main toolbar, using the checked command on the toolbar context menu.</a:t>
            </a:r>
          </a:p>
          <a:p>
            <a:endParaRPr lang="en-US"/>
          </a:p>
          <a:p>
            <a:r>
              <a:rPr lang="en-US"/>
              <a:t>You can show or hide the main elements of the Guidewire Studio using the View menu.</a:t>
            </a:r>
          </a:p>
          <a:p>
            <a:endParaRPr lang="en-US"/>
          </a:p>
          <a:p>
            <a:r>
              <a:rPr lang="en-US"/>
              <a:t>Descriptions of the actions from all the menus and toolbar buttons are displayed in the left side of the Status bar.</a:t>
            </a:r>
          </a:p>
          <a:p>
            <a:endParaRPr lang="en-US"/>
          </a:p>
          <a:p>
            <a:r>
              <a:rPr lang="en-US"/>
              <a:t>If you know which action you want to perform, but do not know where to find the appropriate command, just press Ctrl+Shift+A and select the desired action from the suggestion list.</a:t>
            </a:r>
          </a:p>
          <a:p>
            <a:endParaRPr lang="en-US"/>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45</a:t>
            </a:fld>
            <a:endParaRPr lang="en-US" sz="800">
              <a:latin typeface="Arial" pitchFamily="34" charset="0"/>
              <a:cs typeface="Arial" pitchFamily="34" charset="0"/>
            </a:endParaRPr>
          </a:p>
        </p:txBody>
      </p:sp>
    </p:spTree>
    <p:extLst>
      <p:ext uri="{BB962C8B-B14F-4D97-AF65-F5344CB8AC3E}">
        <p14:creationId xmlns:p14="http://schemas.microsoft.com/office/powerpoint/2010/main" val="310514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 given Tool window is in Floating mode, then title bar context menu</a:t>
            </a:r>
            <a:r>
              <a:rPr lang="en-US" baseline="0"/>
              <a:t> does not display options for Docked Mode or Split Mode.</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46</a:t>
            </a:fld>
            <a:endParaRPr lang="en-US" sz="800">
              <a:latin typeface="Arial" pitchFamily="34" charset="0"/>
              <a:cs typeface="Arial" pitchFamily="34" charset="0"/>
            </a:endParaRPr>
          </a:p>
        </p:txBody>
      </p:sp>
    </p:spTree>
    <p:extLst>
      <p:ext uri="{BB962C8B-B14F-4D97-AF65-F5344CB8AC3E}">
        <p14:creationId xmlns:p14="http://schemas.microsoft.com/office/powerpoint/2010/main" val="1428476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Navigation bar always shows the physical file structure names for the file open in the Editor.  </a:t>
            </a:r>
          </a:p>
          <a:p>
            <a:endParaRPr lang="en-US"/>
          </a:p>
          <a:p>
            <a:r>
              <a:rPr lang="en-US"/>
              <a:t>To show the navigation bar, in</a:t>
            </a:r>
            <a:r>
              <a:rPr lang="en-US" baseline="0"/>
              <a:t> </a:t>
            </a:r>
            <a:r>
              <a:rPr lang="en-US"/>
              <a:t>the View menu, select the Navigation bar option</a:t>
            </a:r>
            <a:r>
              <a:rPr lang="en-US" baseline="0"/>
              <a:t> or p</a:t>
            </a:r>
            <a:r>
              <a:rPr lang="en-US"/>
              <a:t>ress ALT+HOME. To hide the navigation bar, on the View menu, clear the Navigation bar option</a:t>
            </a:r>
            <a:r>
              <a:rPr lang="en-US" baseline="0"/>
              <a:t> or c</a:t>
            </a:r>
            <a:r>
              <a:rPr lang="en-US"/>
              <a:t>lick the close icon in the upper-right corner of the Navigation Bar.  When the main toolbar is hidden, the Navigation bar shows the run/debug</a:t>
            </a:r>
            <a:r>
              <a:rPr lang="en-US" baseline="0"/>
              <a:t> configurator selector, run server, and debug server buttons. If the Navigation bar is already hidden when you press </a:t>
            </a:r>
            <a:r>
              <a:rPr lang="en-US"/>
              <a:t>ALT+HOME.</a:t>
            </a:r>
            <a:r>
              <a:rPr lang="en-US" baseline="0"/>
              <a:t> it appears in floating mode.</a:t>
            </a:r>
          </a:p>
          <a:p>
            <a:endParaRPr lang="en-US" baseline="0"/>
          </a:p>
          <a:p>
            <a:r>
              <a:rPr lang="en-US" baseline="0"/>
              <a:t>For a type which is internally managed by the Guidewire application, does not expose a physical file, and is open in the Editor, the Navigation bar is empty. </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47</a:t>
            </a:fld>
            <a:endParaRPr lang="en-US" sz="800">
              <a:latin typeface="Arial" pitchFamily="34" charset="0"/>
              <a:cs typeface="Arial" pitchFamily="34" charset="0"/>
            </a:endParaRPr>
          </a:p>
        </p:txBody>
      </p:sp>
    </p:spTree>
    <p:extLst>
      <p:ext uri="{BB962C8B-B14F-4D97-AF65-F5344CB8AC3E}">
        <p14:creationId xmlns:p14="http://schemas.microsoft.com/office/powerpoint/2010/main" val="628397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t>Guidewire Studio features various editors. It is possible to enable and disable many of the Guidewire Studio Editors. To learn more about working with Guidewire Studio specific editors, refer to the Guidewire Studio Editors lesson.</a:t>
            </a:r>
          </a:p>
          <a:p>
            <a:r>
              <a:rPr lang="en-US" b="1"/>
              <a:t>Editor area: </a:t>
            </a:r>
            <a:r>
              <a:rPr lang="en-US"/>
              <a:t>Use this area to type and edit your source code. The editor suggests numerous coding assistance facilities.  For example,</a:t>
            </a:r>
            <a:r>
              <a:rPr lang="en-US" baseline="0"/>
              <a:t> </a:t>
            </a:r>
            <a:r>
              <a:rPr lang="en-US" b="1"/>
              <a:t>smart completion pop-up </a:t>
            </a:r>
            <a:r>
              <a:rPr lang="en-US"/>
              <a:t>is one of the key editing assistance features that suggests method names, functions, tags and other keywords you are typing.</a:t>
            </a:r>
          </a:p>
          <a:p>
            <a:endParaRPr lang="en-US"/>
          </a:p>
          <a:p>
            <a:r>
              <a:rPr lang="en-US" b="1"/>
              <a:t>Gutter area: </a:t>
            </a:r>
            <a:r>
              <a:rPr lang="en-US"/>
              <a:t>The left gutter provides additional information about your code and displays the various icons that identify the code structure, bookmarks, breakpoints, scope indicators, change markers and the code folding lines that let you hide arbitrary code blocks.</a:t>
            </a:r>
          </a:p>
          <a:p>
            <a:br>
              <a:rPr lang="en-US"/>
            </a:br>
            <a:r>
              <a:rPr lang="en-US" b="1"/>
              <a:t>Gutter icons: </a:t>
            </a:r>
            <a:r>
              <a:rPr lang="en-US"/>
              <a:t>Active Gutter Icons you can use to jump between an element's source and usage, for example, collapsing code blocks.</a:t>
            </a:r>
          </a:p>
          <a:p>
            <a:endParaRPr lang="en-US"/>
          </a:p>
          <a:p>
            <a:r>
              <a:rPr lang="en-US" b="1"/>
              <a:t>Document tabs: </a:t>
            </a:r>
            <a:r>
              <a:rPr lang="en-US"/>
              <a:t>Enable quick navigation across the multiple documents you are working on. Clicking a tab brings its contents to front and makes it available for editing in the active editor.  Right click the document tab to open the context menu, CTRL+Click a tab in the editor to navigate to any part of the file path. Select the necessary element in the drop-down, and the corresponding file path is opened in an external browser (e.g., in the Explorer, if your OS is Windows).  </a:t>
            </a:r>
          </a:p>
          <a:p>
            <a:endParaRPr lang="en-US"/>
          </a:p>
          <a:p>
            <a:r>
              <a:rPr lang="en-US" b="1"/>
              <a:t>Validation side bar / marker bar:  </a:t>
            </a:r>
            <a:r>
              <a:rPr lang="en-US"/>
              <a:t>This is the bar to the right from the editing area, showing the green, red or yellow box on its top depending on whether your code is okay, or contains errors or warnings. This bar also displays active red, yellow, white, green and blue navigation stripes that let you jump exactly to the erroneous code, changed lines, search results, or TODO items.</a:t>
            </a:r>
            <a:br>
              <a:rPr lang="en-US"/>
            </a:br>
            <a:endParaRPr lang="en-US"/>
          </a:p>
          <a:p>
            <a:r>
              <a:rPr lang="en-US" b="1"/>
              <a:t>Keystrokes: </a:t>
            </a:r>
            <a:r>
              <a:rPr lang="en-US"/>
              <a:t>The Escape key (Esc) in any tool window moves the focus to the editor.  </a:t>
            </a:r>
            <a:r>
              <a:rPr lang="en-US" b="0"/>
              <a:t>SHIFT+ESC</a:t>
            </a:r>
            <a:r>
              <a:rPr lang="en-US" baseline="0"/>
              <a:t> </a:t>
            </a:r>
            <a:r>
              <a:rPr lang="en-US"/>
              <a:t>moves the focus to the editor and also hides the current (or last active) tool window.  The </a:t>
            </a:r>
            <a:r>
              <a:rPr lang="en-US" b="0"/>
              <a:t>F12</a:t>
            </a:r>
            <a:r>
              <a:rPr lang="en-US"/>
              <a:t> key moves the focus from the editor to the last focused tool window.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48</a:t>
            </a:fld>
            <a:endParaRPr lang="en-US" sz="800">
              <a:latin typeface="Arial" pitchFamily="34" charset="0"/>
              <a:cs typeface="Arial" pitchFamily="34" charset="0"/>
            </a:endParaRPr>
          </a:p>
        </p:txBody>
      </p:sp>
    </p:spTree>
    <p:extLst>
      <p:ext uri="{BB962C8B-B14F-4D97-AF65-F5344CB8AC3E}">
        <p14:creationId xmlns:p14="http://schemas.microsoft.com/office/powerpoint/2010/main" val="3887381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Tool buttons surround the border of the working environment.  Tool buttons are easily toggled on and off. You can</a:t>
            </a:r>
            <a:r>
              <a:rPr lang="en-US" baseline="0"/>
              <a:t> show the hidden buttons with the ALT+ALT keystroke, but need to hold down the second ALT keystroke.</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49</a:t>
            </a:fld>
            <a:endParaRPr lang="en-US" sz="800">
              <a:latin typeface="Arial" pitchFamily="34" charset="0"/>
              <a:cs typeface="Arial" pitchFamily="34" charset="0"/>
            </a:endParaRPr>
          </a:p>
        </p:txBody>
      </p:sp>
    </p:spTree>
    <p:extLst>
      <p:ext uri="{BB962C8B-B14F-4D97-AF65-F5344CB8AC3E}">
        <p14:creationId xmlns:p14="http://schemas.microsoft.com/office/powerpoint/2010/main" val="303455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Guidewire </a:t>
            </a:r>
            <a:r>
              <a:rPr lang="en-US" dirty="0" err="1"/>
              <a:t>InsuranceSuite</a:t>
            </a:r>
            <a:r>
              <a:rPr lang="en-US" dirty="0"/>
              <a:t> 10.0 is a set of three core products that meet the core needs of property and casualty insurance carriers   Guidewire offers a set of applications designed to help property and casualty insurance companies expedite their policies, billing, and claim requirements:</a:t>
            </a:r>
          </a:p>
          <a:p>
            <a:pPr marL="171450" indent="-171450">
              <a:buFont typeface="Arial" pitchFamily="34" charset="0"/>
              <a:buChar char="•"/>
            </a:pPr>
            <a:r>
              <a:rPr lang="en-US" dirty="0" err="1"/>
              <a:t>ClaimCenter</a:t>
            </a:r>
            <a:r>
              <a:rPr lang="en-US" dirty="0"/>
              <a:t> is an application designed to manage the process of reporting, verifying, and making payments on claims against a policy.</a:t>
            </a:r>
          </a:p>
          <a:p>
            <a:pPr marL="171450" indent="-171450">
              <a:buFont typeface="Arial" pitchFamily="34" charset="0"/>
              <a:buChar char="•"/>
            </a:pPr>
            <a:r>
              <a:rPr lang="en-US" dirty="0" err="1"/>
              <a:t>PolicyCenter</a:t>
            </a:r>
            <a:r>
              <a:rPr lang="en-US" dirty="0"/>
              <a:t> is an application designed to issue, modify, and maintain data about policies.</a:t>
            </a:r>
          </a:p>
          <a:p>
            <a:pPr marL="171450" indent="-171450">
              <a:buFont typeface="Arial" pitchFamily="34" charset="0"/>
              <a:buChar char="•"/>
            </a:pPr>
            <a:r>
              <a:rPr lang="en-US" dirty="0" err="1"/>
              <a:t>BillingCenter</a:t>
            </a:r>
            <a:r>
              <a:rPr lang="en-US" dirty="0"/>
              <a:t> is an application designed to issue and track the premium payments for policies and associated account charges.</a:t>
            </a:r>
          </a:p>
          <a:p>
            <a:endParaRPr lang="en-US" dirty="0"/>
          </a:p>
          <a:p>
            <a:r>
              <a:rPr lang="en-US" dirty="0"/>
              <a:t>Each application can function by itself, and each can be integrated with the other applications. </a:t>
            </a:r>
          </a:p>
          <a:p>
            <a:r>
              <a:rPr lang="en-US" dirty="0" err="1"/>
              <a:t>PolicyCenter</a:t>
            </a:r>
            <a:r>
              <a:rPr lang="en-US" dirty="0"/>
              <a:t> can be integrated with </a:t>
            </a:r>
            <a:r>
              <a:rPr lang="en-US" dirty="0" err="1"/>
              <a:t>BillingCenter</a:t>
            </a:r>
            <a:r>
              <a:rPr lang="en-US" dirty="0"/>
              <a:t>, so that the two applications can share information about the payment expected, the payment schedule, and the possible cancellation of a policy if payments are not received. </a:t>
            </a:r>
            <a:r>
              <a:rPr lang="en-US" dirty="0" err="1"/>
              <a:t>PolicyCenter</a:t>
            </a:r>
            <a:r>
              <a:rPr lang="en-US" dirty="0"/>
              <a:t> can be integrated with </a:t>
            </a:r>
            <a:r>
              <a:rPr lang="en-US" dirty="0" err="1"/>
              <a:t>ClaimCenter</a:t>
            </a:r>
            <a:r>
              <a:rPr lang="en-US" dirty="0"/>
              <a:t>, as </a:t>
            </a:r>
            <a:r>
              <a:rPr lang="en-US" dirty="0" err="1"/>
              <a:t>ClaimCenter</a:t>
            </a:r>
            <a:r>
              <a:rPr lang="en-US" dirty="0"/>
              <a:t> needs information about what was on the policy to determine if a loss is covered, and </a:t>
            </a:r>
            <a:r>
              <a:rPr lang="en-US" dirty="0" err="1"/>
              <a:t>PolicyCenter</a:t>
            </a:r>
            <a:r>
              <a:rPr lang="en-US" dirty="0"/>
              <a:t> needs to know what claims were filed to determine if the policy should be renewed and at what rate. Although less common, </a:t>
            </a:r>
            <a:r>
              <a:rPr lang="en-US" dirty="0" err="1"/>
              <a:t>BillingCenter</a:t>
            </a:r>
            <a:r>
              <a:rPr lang="en-US" dirty="0"/>
              <a:t> can be integrated with </a:t>
            </a:r>
            <a:r>
              <a:rPr lang="en-US" dirty="0" err="1"/>
              <a:t>ClaimCenter</a:t>
            </a:r>
            <a:r>
              <a:rPr lang="en-US" dirty="0"/>
              <a:t>. This is typically done for business situations like subrogation in which the insured suffers a loss that a third party's insurance should pay for. </a:t>
            </a:r>
            <a:r>
              <a:rPr lang="en-US" dirty="0" err="1"/>
              <a:t>ClaimCenter</a:t>
            </a:r>
            <a:r>
              <a:rPr lang="en-US" dirty="0"/>
              <a:t> identifies that subrogation is expected, and </a:t>
            </a:r>
            <a:r>
              <a:rPr lang="en-US" dirty="0" err="1"/>
              <a:t>BillingCenter</a:t>
            </a:r>
            <a:r>
              <a:rPr lang="en-US" dirty="0"/>
              <a:t> manages the invoices sent to the third party's insurance provider.</a:t>
            </a:r>
          </a:p>
          <a:p>
            <a:endParaRPr lang="en-US" dirty="0"/>
          </a:p>
          <a:p>
            <a:r>
              <a:rPr lang="en-US" dirty="0"/>
              <a:t>Depending on the configuration, </a:t>
            </a:r>
            <a:r>
              <a:rPr lang="en-US" dirty="0" err="1"/>
              <a:t>InusaranceSuite</a:t>
            </a:r>
            <a:r>
              <a:rPr lang="en-US" dirty="0"/>
              <a:t> can contain </a:t>
            </a:r>
            <a:r>
              <a:rPr lang="en-US" dirty="0" err="1"/>
              <a:t>contain</a:t>
            </a:r>
            <a:r>
              <a:rPr lang="en-US" dirty="0"/>
              <a:t> other modules: </a:t>
            </a:r>
            <a:r>
              <a:rPr lang="en-US" dirty="0" err="1"/>
              <a:t>ContactManage</a:t>
            </a:r>
            <a:r>
              <a:rPr lang="en-US" dirty="0"/>
              <a:t>, </a:t>
            </a:r>
            <a:r>
              <a:rPr lang="en-US" dirty="0" err="1"/>
              <a:t>Clident</a:t>
            </a:r>
            <a:r>
              <a:rPr lang="en-US" dirty="0"/>
              <a:t> </a:t>
            </a:r>
            <a:r>
              <a:rPr lang="en-US" dirty="0" err="1"/>
              <a:t>DataManangement</a:t>
            </a:r>
            <a:r>
              <a:rPr lang="en-US" dirty="0"/>
              <a:t>, </a:t>
            </a:r>
            <a:r>
              <a:rPr lang="en-US" dirty="0" err="1"/>
              <a:t>PolicyCenterRating</a:t>
            </a:r>
            <a:r>
              <a:rPr lang="en-US" dirty="0"/>
              <a:t>, </a:t>
            </a:r>
            <a:r>
              <a:rPr lang="en-US" dirty="0" err="1"/>
              <a:t>PolicyCenter</a:t>
            </a:r>
            <a:r>
              <a:rPr lang="en-US" dirty="0"/>
              <a:t> Reinsurance, </a:t>
            </a:r>
            <a:r>
              <a:rPr lang="en-US" dirty="0" err="1"/>
              <a:t>ans</a:t>
            </a:r>
            <a:r>
              <a:rPr lang="en-US" dirty="0"/>
              <a:t> </a:t>
            </a:r>
            <a:r>
              <a:rPr lang="en-US" dirty="0" err="1"/>
              <a:t>Standatads</a:t>
            </a:r>
            <a:r>
              <a:rPr lang="en-US" dirty="0"/>
              <a:t>-Based templates.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a:t>
            </a:fld>
            <a:endParaRPr lang="en-US" sz="800">
              <a:latin typeface="Arial" pitchFamily="34" charset="0"/>
              <a:cs typeface="Arial" pitchFamily="34" charset="0"/>
            </a:endParaRPr>
          </a:p>
        </p:txBody>
      </p:sp>
    </p:spTree>
    <p:extLst>
      <p:ext uri="{BB962C8B-B14F-4D97-AF65-F5344CB8AC3E}">
        <p14:creationId xmlns:p14="http://schemas.microsoft.com/office/powerpoint/2010/main" val="2866622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a:solidFill>
                  <a:schemeClr val="tx1"/>
                </a:solidFill>
                <a:effectLst/>
                <a:latin typeface="Arial" pitchFamily="34" charset="0"/>
                <a:ea typeface="+mn-ea"/>
                <a:cs typeface="Arial" pitchFamily="34" charset="0"/>
              </a:rPr>
              <a:t>The status bar indicates the current IDE state and lets you carry out certain environment maintenance tasks.</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50</a:t>
            </a:fld>
            <a:endParaRPr lang="en-US" sz="800">
              <a:latin typeface="Arial" pitchFamily="34" charset="0"/>
              <a:cs typeface="Arial" pitchFamily="34" charset="0"/>
            </a:endParaRPr>
          </a:p>
        </p:txBody>
      </p:sp>
    </p:spTree>
    <p:extLst>
      <p:ext uri="{BB962C8B-B14F-4D97-AF65-F5344CB8AC3E}">
        <p14:creationId xmlns:p14="http://schemas.microsoft.com/office/powerpoint/2010/main" val="193884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i="0" kern="1200" baseline="0">
                <a:solidFill>
                  <a:schemeClr val="tx1"/>
                </a:solidFill>
                <a:effectLst/>
                <a:latin typeface="Arial" pitchFamily="34" charset="0"/>
                <a:ea typeface="+mn-ea"/>
                <a:cs typeface="Arial" pitchFamily="34" charset="0"/>
              </a:rPr>
              <a:t>The Project Tool Window displays physical folders, files, packages, modules, and SDKs, as they exist on disk.  In certain cases, a node item in a the hierarchy may use an alias name instead of the physical name. The Navigation bar always shows the physical name and physical path, if it exists.  </a:t>
            </a:r>
          </a:p>
          <a:p>
            <a:endParaRPr lang="en-US" sz="1000" b="0" i="0" kern="1200" baseline="0">
              <a:solidFill>
                <a:schemeClr val="tx1"/>
              </a:solidFill>
              <a:effectLst/>
              <a:latin typeface="Arial" pitchFamily="34" charset="0"/>
              <a:ea typeface="+mn-ea"/>
              <a:cs typeface="Arial" pitchFamily="34" charset="0"/>
            </a:endParaRPr>
          </a:p>
          <a:p>
            <a:r>
              <a:rPr lang="en-US" sz="1000" b="0" i="0" kern="1200" baseline="0">
                <a:solidFill>
                  <a:schemeClr val="tx1"/>
                </a:solidFill>
                <a:effectLst/>
                <a:latin typeface="Arial" pitchFamily="34" charset="0"/>
                <a:ea typeface="+mn-ea"/>
                <a:cs typeface="Arial" pitchFamily="34" charset="0"/>
              </a:rPr>
              <a:t>Within a specific view, the Project Tool Window allows you to perform specific tasks such as creating new directories, packages, files, and classes as well as opening files in the editor and navigating to code. </a:t>
            </a:r>
          </a:p>
          <a:p>
            <a:endParaRPr lang="en-US" sz="1000" b="0" i="0" kern="1200" baseline="0">
              <a:solidFill>
                <a:schemeClr val="tx1"/>
              </a:solidFill>
              <a:effectLst/>
              <a:latin typeface="Arial" pitchFamily="34" charset="0"/>
              <a:ea typeface="+mn-ea"/>
              <a:cs typeface="Arial" pitchFamily="34" charset="0"/>
            </a:endParaRPr>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51</a:t>
            </a:fld>
            <a:endParaRPr lang="en-US" sz="800">
              <a:latin typeface="Arial" pitchFamily="34" charset="0"/>
              <a:cs typeface="Arial" pitchFamily="34" charset="0"/>
            </a:endParaRPr>
          </a:p>
        </p:txBody>
      </p:sp>
    </p:spTree>
    <p:extLst>
      <p:ext uri="{BB962C8B-B14F-4D97-AF65-F5344CB8AC3E}">
        <p14:creationId xmlns:p14="http://schemas.microsoft.com/office/powerpoint/2010/main" val="24989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Title buttons include Scroll from Source, Collapse All, Current Configuration, and Hide.  </a:t>
            </a:r>
          </a:p>
          <a:p>
            <a:endParaRPr lang="en-US"/>
          </a:p>
          <a:p>
            <a:r>
              <a:rPr lang="en-US"/>
              <a:t>For the open and selected file in the Editor, the Scroll from Source jumps to the specific file in the tree view in the content pane. </a:t>
            </a:r>
          </a:p>
          <a:p>
            <a:endParaRPr lang="en-US"/>
          </a:p>
          <a:p>
            <a:r>
              <a:rPr lang="en-US"/>
              <a:t>Collapse All collapses all folders in the tree view in the content pane. </a:t>
            </a:r>
          </a:p>
          <a:p>
            <a:endParaRPr lang="en-US"/>
          </a:p>
          <a:p>
            <a:r>
              <a:rPr lang="en-US"/>
              <a:t>Use the Current Configuration to open a context menu for configuring the current view and changing the tool window viewing modes.  Depending on the viewing mode, the current configuration context menu displays different options than the Title toolbar context menu.  Most of the menu items are options that you can enable and disable. Check marked menu options are enabled options. </a:t>
            </a:r>
          </a:p>
          <a:p>
            <a:endParaRPr lang="en-US"/>
          </a:p>
          <a:p>
            <a:r>
              <a:rPr lang="en-US"/>
              <a:t>Click the hide icon to close the tool window.</a:t>
            </a:r>
          </a:p>
        </p:txBody>
      </p:sp>
      <p:sp>
        <p:nvSpPr>
          <p:cNvPr id="5" name="Slide Number Placeholder 3"/>
          <p:cNvSpPr>
            <a:spLocks noGrp="1"/>
          </p:cNvSpPr>
          <p:nvPr>
            <p:ph type="sldNum" sz="quarter" idx="5"/>
          </p:nvPr>
        </p:nvSpPr>
        <p:spPr/>
        <p:txBody>
          <a:bodyPr/>
          <a:lstStyle/>
          <a:p>
            <a:fld id="{BC59C1E8-2E88-4BF4-A80C-B8AE78323CDF}" type="slidenum">
              <a:rPr lang="en-US" smtClean="0"/>
              <a:pPr/>
              <a:t>52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190059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Project View is for TrainingApp</a:t>
            </a:r>
            <a:r>
              <a:rPr lang="en-US" baseline="0"/>
              <a:t> 8.0.  Some folders and files are removed from the Project View screenshot.</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53</a:t>
            </a:fld>
            <a:endParaRPr lang="en-US" sz="800">
              <a:latin typeface="Arial" pitchFamily="34" charset="0"/>
              <a:cs typeface="Arial" pitchFamily="34" charset="0"/>
            </a:endParaRPr>
          </a:p>
        </p:txBody>
      </p:sp>
    </p:spTree>
    <p:extLst>
      <p:ext uri="{BB962C8B-B14F-4D97-AF65-F5344CB8AC3E}">
        <p14:creationId xmlns:p14="http://schemas.microsoft.com/office/powerpoint/2010/main" val="1835503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file options opens the Register New File Type Association dialog.  In most cases, you do not need to associate</a:t>
            </a:r>
            <a:r>
              <a:rPr lang="en-US" baseline="0"/>
              <a:t> </a:t>
            </a:r>
            <a:r>
              <a:rPr lang="en-US"/>
              <a:t>a new file type</a:t>
            </a:r>
            <a:r>
              <a:rPr lang="en-US" baseline="0"/>
              <a:t> with the core configuration setting for Guidewire application in Guidewire Studio.</a:t>
            </a:r>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54</a:t>
            </a:fld>
            <a:endParaRPr lang="en-US" sz="800">
              <a:latin typeface="Arial" pitchFamily="34" charset="0"/>
              <a:cs typeface="Arial" pitchFamily="34" charset="0"/>
            </a:endParaRPr>
          </a:p>
        </p:txBody>
      </p:sp>
    </p:spTree>
    <p:extLst>
      <p:ext uri="{BB962C8B-B14F-4D97-AF65-F5344CB8AC3E}">
        <p14:creationId xmlns:p14="http://schemas.microsoft.com/office/powerpoint/2010/main" val="2389529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a:t>
            </a:r>
            <a:r>
              <a:rPr lang="en-US" baseline="0"/>
              <a:t> is possible to add Java classes and JARS to the gsrc directory using file explorer. However, you should not create a Java Class directly in the /gsrc/ folder as this is not supported.</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55</a:t>
            </a:fld>
            <a:endParaRPr lang="en-US" sz="800">
              <a:latin typeface="Arial" pitchFamily="34" charset="0"/>
              <a:cs typeface="Arial" pitchFamily="34" charset="0"/>
            </a:endParaRPr>
          </a:p>
        </p:txBody>
      </p:sp>
    </p:spTree>
    <p:extLst>
      <p:ext uri="{BB962C8B-B14F-4D97-AF65-F5344CB8AC3E}">
        <p14:creationId xmlns:p14="http://schemas.microsoft.com/office/powerpoint/2010/main" val="2221023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is possible to switch between using a Guidewire Studio Editor and using the built-in text editor.  In certain cases, editing a raw file with a text editor can help fix specific issues, such as highly malformed PCF XML.</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56</a:t>
            </a:fld>
            <a:endParaRPr lang="en-US" sz="80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You can always determine what is the</a:t>
            </a:r>
            <a:r>
              <a:rPr lang="en-US"/>
              <a:t> </a:t>
            </a:r>
            <a:r>
              <a:rPr lang="en-US" baseline="0"/>
              <a:t>base configuration for a Guidewire application by looking at the &lt;</a:t>
            </a:r>
            <a:r>
              <a:rPr lang="en-US" baseline="0" err="1"/>
              <a:t>installDirectory</a:t>
            </a:r>
            <a:r>
              <a:rPr lang="en-US" baseline="0"/>
              <a:t>&gt;\modules\base.zip file.  </a:t>
            </a:r>
            <a:r>
              <a:rPr lang="en-US"/>
              <a:t>Base.zip is a </a:t>
            </a:r>
            <a:r>
              <a:rPr lang="en-US" baseline="0"/>
              <a:t>compressed zip file contains the base configuration files for both the platform and the application.  The base.zip file is not exposed in the Guidewire Studio project directly.  However, for many base application files in Guidewire Studio, you can revert the file back to base file contained in base.zip. Rule folders and files cannot be reverted in Studio back to base. </a:t>
            </a:r>
            <a:r>
              <a:rPr lang="en-US"/>
              <a:t>Revert to base only support files</a:t>
            </a:r>
            <a:r>
              <a:rPr lang="en-US" baseline="0"/>
              <a:t> and </a:t>
            </a:r>
            <a:r>
              <a:rPr lang="en-US"/>
              <a:t>not folders. File and folders both</a:t>
            </a:r>
            <a:r>
              <a:rPr lang="en-US" baseline="0"/>
              <a:t> exist, however, </a:t>
            </a:r>
            <a:r>
              <a:rPr lang="en-US"/>
              <a:t>in the base.zip</a:t>
            </a:r>
            <a:r>
              <a:rPr lang="en-US" baseline="0"/>
              <a:t> file. </a:t>
            </a:r>
          </a:p>
          <a:p>
            <a:endParaRPr lang="en-US" baseline="0"/>
          </a:p>
          <a:p>
            <a:r>
              <a:rPr lang="en-US" baseline="0"/>
              <a:t>It is important to note that rule </a:t>
            </a:r>
            <a:r>
              <a:rPr lang="en-US"/>
              <a:t>set categories, rule sets, and rules cannot revert to</a:t>
            </a:r>
            <a:r>
              <a:rPr lang="en-US" baseline="0"/>
              <a:t> the original file </a:t>
            </a:r>
            <a:r>
              <a:rPr lang="en-US"/>
              <a:t>using the Guidewire Studio</a:t>
            </a:r>
            <a:r>
              <a:rPr lang="en-US" baseline="0"/>
              <a:t> revert to base command. However, it is possible to revert to a previous change while using the Show History dialog.</a:t>
            </a:r>
          </a:p>
          <a:p>
            <a:endParaRPr lang="en-US" baseline="0"/>
          </a:p>
          <a:p>
            <a:endParaRPr lang="en-US" baseline="0"/>
          </a:p>
          <a:p>
            <a:endParaRPr lang="en-US" baseline="0"/>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57</a:t>
            </a:fld>
            <a:endParaRPr lang="en-US" sz="80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see your local history of changes in a file, invoke Local History </a:t>
            </a:r>
            <a:r>
              <a:rPr lang="en-US">
                <a:sym typeface="Wingdings" pitchFamily="2" charset="2"/>
              </a:rPr>
              <a:t></a:t>
            </a:r>
            <a:r>
              <a:rPr lang="en-US"/>
              <a:t> Show History in the popup menu. You may navigate through different file versions, see the differences and rollback to any previous version.   Use the same popup menu item to see the history of changes on a directory. You will never lose any code with this feature! </a:t>
            </a:r>
          </a:p>
          <a:p>
            <a:endParaRPr lang="en-US"/>
          </a:p>
          <a:p>
            <a:r>
              <a:rPr lang="en-US"/>
              <a:t>You</a:t>
            </a:r>
            <a:r>
              <a:rPr lang="en-US" baseline="0"/>
              <a:t> can also select Show History from the VCS Operations popup. The keystroke is ALT+`(Back quote)+5  to show the history.</a:t>
            </a:r>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58</a:t>
            </a:fld>
            <a:endParaRPr lang="en-US" sz="80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CTRL+N: Use for finding entity, entity name (</a:t>
            </a:r>
            <a:r>
              <a:rPr lang="en-US" err="1"/>
              <a:t>displayname</a:t>
            </a:r>
            <a:r>
              <a:rPr lang="en-US"/>
              <a:t>), library, typelist, </a:t>
            </a:r>
            <a:r>
              <a:rPr lang="en-US" err="1"/>
              <a:t>pcf</a:t>
            </a:r>
            <a:r>
              <a:rPr lang="en-US"/>
              <a:t>, rule, and classes. Some things found are not files, but rather internal items, such as an entity subtype typelist. One way to determine in item is internal or virtual is to see if the Navigation bar is empty.  </a:t>
            </a:r>
          </a:p>
          <a:p>
            <a:r>
              <a:rPr lang="en-US"/>
              <a:t>CTRL+SHIFT+N: Great for finding files like config.xml. Using wildcards (*), e.g., *.</a:t>
            </a:r>
            <a:r>
              <a:rPr lang="en-US" err="1"/>
              <a:t>wsc</a:t>
            </a:r>
            <a:r>
              <a:rPr lang="en-US"/>
              <a:t>, is supported.</a:t>
            </a:r>
          </a:p>
          <a:p>
            <a:r>
              <a:rPr lang="en-US"/>
              <a:t>CTRL+ALT+SHIFT+N: Find a symbol in related files. This is great for finding which resources contain an </a:t>
            </a:r>
            <a:r>
              <a:rPr lang="en-US" err="1"/>
              <a:t>enum</a:t>
            </a:r>
            <a:r>
              <a:rPr lang="en-US"/>
              <a:t>, method, property, </a:t>
            </a:r>
            <a:r>
              <a:rPr lang="en-US" err="1"/>
              <a:t>TC_name</a:t>
            </a:r>
            <a:r>
              <a:rPr lang="en-US"/>
              <a:t>, etc. </a:t>
            </a:r>
          </a:p>
          <a:p>
            <a:endParaRPr lang="en-US"/>
          </a:p>
          <a:p>
            <a:r>
              <a:rPr lang="en-US"/>
              <a:t>You can bring forward the list of all usages of a class, method or variable across the whole project, and quickly jump to the selected usage. To do that, place the caret at the symbol's name or at its usage in code with</a:t>
            </a:r>
            <a:r>
              <a:rPr lang="en-US" baseline="0"/>
              <a:t> ALT+F7 or in a popup frame with</a:t>
            </a:r>
            <a:r>
              <a:rPr lang="en-US"/>
              <a:t> Ctrl+ALT+F7.  Scroll the list and click the desired usage.</a:t>
            </a:r>
          </a:p>
          <a:p>
            <a:br>
              <a:rPr lang="en-US"/>
            </a:br>
            <a:r>
              <a:rPr lang="en-US"/>
              <a:t>To navigate to the implementation(s) of an abstract method, position the caret at its usage or its name in the declaration and press Ctrl+ALT+B.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59</a:t>
            </a:fld>
            <a:endParaRPr lang="en-US" sz="80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59397" name="Rectangle 3"/>
          <p:cNvSpPr>
            <a:spLocks noGrp="1" noChangeArrowheads="1"/>
          </p:cNvSpPr>
          <p:nvPr>
            <p:ph type="body" idx="1"/>
          </p:nvPr>
        </p:nvSpPr>
        <p:spPr/>
        <p:txBody>
          <a:bodyPr>
            <a:normAutofit lnSpcReduction="10000"/>
          </a:bodyPr>
          <a:lstStyle/>
          <a:p>
            <a:r>
              <a:rPr lang="en-US" dirty="0"/>
              <a:t>All Guidewire applications are run within an application server. An application</a:t>
            </a:r>
            <a:r>
              <a:rPr lang="en-US" baseline="0" dirty="0"/>
              <a:t> server r</a:t>
            </a:r>
            <a:r>
              <a:rPr lang="en-US" dirty="0"/>
              <a:t>uns enterprise-wide applications. There are several different types of application servers. The type of application server used by Guidewire applications is a Java Enterprise Edition (Java EE) server. The platform was known as Java 2 Platform, Enterprise Edition or J2EE until the name was changed to Java EE in version 5. </a:t>
            </a:r>
          </a:p>
          <a:p>
            <a:endParaRPr lang="en-US" dirty="0"/>
          </a:p>
          <a:p>
            <a:r>
              <a:rPr lang="en-US" dirty="0"/>
              <a:t>Each Guidewire application is built and commonly deployed as an Web Application Archive (WAR) or Enterprise Application Archive (EAR) file to the application server. It contains all the configuration, operational data and data definition files necessary to execute the application. The application server is typically installed on a dedicated machine that does not host any other aspects of the architecture, such as the database. </a:t>
            </a:r>
          </a:p>
          <a:p>
            <a:r>
              <a:rPr lang="en-US" dirty="0"/>
              <a:t>This machine must use an operating system supported by your third party application server vendor (or Guidewire, in the case of Apache Tomcat).</a:t>
            </a:r>
          </a:p>
          <a:p>
            <a:endParaRPr lang="en-US" dirty="0"/>
          </a:p>
          <a:p>
            <a:r>
              <a:rPr lang="en-US" dirty="0"/>
              <a:t>Guidewire supports the operating systems for which application servers provide customer support. For details, review the customer-viewable document Platform Matrix.</a:t>
            </a:r>
          </a:p>
          <a:p>
            <a:r>
              <a:rPr lang="en-US" dirty="0"/>
              <a:t>The Guidewire application (the center box) consists of a set of business rules, a user interface, a set of integration APIs, and a data model. The technology for configuring these application elements is platform-level (and common to all Guidewire applications), but the specific rules, UI, APIs, and data model for each application are distinct.</a:t>
            </a:r>
          </a:p>
          <a:p>
            <a:endParaRPr lang="en-US" dirty="0"/>
          </a:p>
          <a:p>
            <a:r>
              <a:rPr lang="en-US" dirty="0"/>
              <a:t>For the latest and most complete information about the software Guidewire requires and supports, refer to the Guidewire Platform Matrix page found at https://guidewire.custhelp.com/app/resources/products/platform.</a:t>
            </a:r>
          </a:p>
          <a:p>
            <a:endParaRPr lang="en-US" dirty="0"/>
          </a:p>
          <a:p>
            <a:pPr lvl="1"/>
            <a:endParaRPr lang="en-US" dirty="0"/>
          </a:p>
          <a:p>
            <a:endParaRPr lang="en-US" dirty="0"/>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a:t>
            </a:fld>
            <a:endParaRPr lang="en-US" sz="800">
              <a:latin typeface="Arial" pitchFamily="34" charset="0"/>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 Guidewire Studio 7, in</a:t>
            </a:r>
            <a:r>
              <a:rPr lang="en-US" baseline="0"/>
              <a:t> order to debug an application server, you first need to run the application server in debug mode, start Studio, and then connect to the instance running in debug mode.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In Guidewire Studio 8, simply start Studio.  Then, execute the Debug the Server command </a:t>
            </a:r>
            <a:r>
              <a:rPr lang="en-US"/>
              <a:t>ALT+SHIFT+F9.</a:t>
            </a:r>
            <a:r>
              <a:rPr lang="en-US" baseline="0"/>
              <a:t>  If you need to debug your code in Gosu Scratchpad, open Gosu Scratchpad and click Run in Debug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60</a:t>
            </a:fld>
            <a:endParaRPr lang="en-US" sz="800">
              <a:latin typeface="Arial" pitchFamily="34" charset="0"/>
              <a:cs typeface="Arial" pitchFamily="34" charset="0"/>
            </a:endParaRPr>
          </a:p>
        </p:txBody>
      </p:sp>
    </p:spTree>
    <p:extLst>
      <p:ext uri="{BB962C8B-B14F-4D97-AF65-F5344CB8AC3E}">
        <p14:creationId xmlns:p14="http://schemas.microsoft.com/office/powerpoint/2010/main" val="41016213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a:p>
            <a:endParaRPr lang="en-US"/>
          </a:p>
          <a:p>
            <a:r>
              <a:rPr lang="en-US"/>
              <a:t>Reload Changed</a:t>
            </a:r>
            <a:r>
              <a:rPr lang="en-US" baseline="0"/>
              <a:t> Classes:  When in Debug 'Server', use this option for hotswapping of changed classes so that the project is made first before </a:t>
            </a:r>
            <a:r>
              <a:rPr lang="en-US" sz="1200" kern="1200">
                <a:solidFill>
                  <a:schemeClr val="tx1"/>
                </a:solidFill>
                <a:effectLst/>
                <a:latin typeface="Arial" pitchFamily="34" charset="0"/>
                <a:ea typeface="+mn-ea"/>
                <a:cs typeface="Arial" pitchFamily="34" charset="0"/>
              </a:rPr>
              <a:t>reloading classes.</a:t>
            </a:r>
          </a:p>
          <a:p>
            <a:endParaRPr lang="en-US" sz="1200" kern="1200">
              <a:solidFill>
                <a:schemeClr val="tx1"/>
              </a:solidFill>
              <a:effectLst/>
              <a:latin typeface="Arial" pitchFamily="34" charset="0"/>
              <a:ea typeface="+mn-ea"/>
              <a:cs typeface="Arial" pitchFamily="34" charset="0"/>
            </a:endParaRPr>
          </a:p>
          <a:p>
            <a:r>
              <a:rPr lang="en-US"/>
              <a:t>Rebuild Project: All the source files in the project are recompiled. This may be necessary when the classpath entries have changed, for example, SDKs or libraries being used added, removed or altered.</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61</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 Guidewire Studio, you can run, debug (and test) your Guidewire application without leaving Guidewire Studio. You can run or debug your project by selecting the Run Server and/or Debug Server menu commands.  In certain cases, you can use the SHIFT+F10 keystroke to Run Server and SHIFT+F9 keystroke to Debug Server.  However, if you are actively working in Gosu Scratchpad (run/debug/stop), these keystrokes will run and debug, respectively, the code in Gosu Scratchpad!  For this reason, you may want to use ALT+SHIFT+F10 and ALT+SHIFT+F9 to open the respective dialogs to run and debug the server instance for your project.</a:t>
            </a:r>
          </a:p>
          <a:p>
            <a:endParaRPr lang="en-US"/>
          </a:p>
          <a:p>
            <a:r>
              <a:rPr lang="en-US"/>
              <a:t>The console information and the generated output are displayed in the Run tool window or the Debug tool window in the Console tab.</a:t>
            </a:r>
          </a:p>
          <a:p>
            <a:br>
              <a:rPr lang="en-US"/>
            </a:br>
            <a:r>
              <a:rPr lang="en-US"/>
              <a:t>The debugger enables you to execute your application step by step, examine program information related to variables, watches, or threads, and change your program without leaving Guidewire Studio. Prior to launching the debugger session, it makes sense to set breakpoints that cause the debugger to suspend the application or take some other actions when breakpoints are reached in code. </a:t>
            </a:r>
            <a:br>
              <a:rPr lang="en-US"/>
            </a:br>
            <a:endParaRPr lang="en-US"/>
          </a:p>
          <a:p>
            <a:br>
              <a:rPr lang="en-US"/>
            </a:br>
            <a:endParaRPr lang="en-US"/>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62</a:t>
            </a:fld>
            <a:endParaRPr lang="en-US" sz="800">
              <a:latin typeface="Arial" pitchFamily="34" charset="0"/>
              <a:cs typeface="Arial" pitchFamily="34" charset="0"/>
            </a:endParaRPr>
          </a:p>
        </p:txBody>
      </p:sp>
    </p:spTree>
    <p:extLst>
      <p:ext uri="{BB962C8B-B14F-4D97-AF65-F5344CB8AC3E}">
        <p14:creationId xmlns:p14="http://schemas.microsoft.com/office/powerpoint/2010/main" val="2531765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63</a:t>
            </a:fld>
            <a:endParaRPr lang="en-US" sz="80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64</a:t>
            </a:fld>
            <a:endParaRPr lang="en-US" sz="800">
              <a:latin typeface="Arial" pitchFamily="34" charset="0"/>
              <a:cs typeface="Arial" pitchFamily="34" charset="0"/>
            </a:endParaRPr>
          </a:p>
        </p:txBody>
      </p:sp>
    </p:spTree>
    <p:extLst>
      <p:ext uri="{BB962C8B-B14F-4D97-AF65-F5344CB8AC3E}">
        <p14:creationId xmlns:p14="http://schemas.microsoft.com/office/powerpoint/2010/main" val="6060182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uncheck the Terminate the process after disconnect</a:t>
            </a:r>
            <a:r>
              <a:rPr lang="en-US" baseline="0"/>
              <a:t> check box and then disconnect, the process will remain running in the background meaning that the Guidewire application remains running.  This might be your desired intent.  However, if you restart studio without killing the process first and try and run or debug the server again, Studio will invoke a </a:t>
            </a:r>
            <a:r>
              <a:rPr lang="en-US" baseline="0" err="1"/>
              <a:t>BindException</a:t>
            </a:r>
            <a:r>
              <a:rPr lang="en-US" baseline="0"/>
              <a:t>.  You can manually kill the process using Windows Task Manager in Windows.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65</a:t>
            </a:fld>
            <a:endParaRPr lang="en-US"/>
          </a:p>
        </p:txBody>
      </p:sp>
    </p:spTree>
    <p:extLst>
      <p:ext uri="{BB962C8B-B14F-4D97-AF65-F5344CB8AC3E}">
        <p14:creationId xmlns:p14="http://schemas.microsoft.com/office/powerpoint/2010/main" val="32578357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66</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52893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Answers</a:t>
            </a:r>
          </a:p>
          <a:p>
            <a:pPr eaLnBrk="1" hangingPunct="1"/>
            <a:r>
              <a:rPr lang="en-US"/>
              <a:t>1) Data, application, presentation (or user interface)</a:t>
            </a:r>
          </a:p>
          <a:p>
            <a:pPr eaLnBrk="1" hangingPunct="1"/>
            <a:r>
              <a:rPr lang="en-US"/>
              <a:t>2) Data model, user interface, business logic, integration mechanisms</a:t>
            </a:r>
          </a:p>
          <a:p>
            <a:pPr eaLnBrk="1" hangingPunct="1"/>
            <a:r>
              <a:rPr lang="en-US"/>
              <a:t>3a) User interface</a:t>
            </a:r>
          </a:p>
          <a:p>
            <a:pPr eaLnBrk="1" hangingPunct="1"/>
            <a:r>
              <a:rPr lang="en-US"/>
              <a:t>3b) Integration mechanisms</a:t>
            </a:r>
          </a:p>
          <a:p>
            <a:pPr eaLnBrk="1" hangingPunct="1"/>
            <a:r>
              <a:rPr lang="en-US"/>
              <a:t>3c) Business logic</a:t>
            </a:r>
          </a:p>
          <a:p>
            <a:pPr eaLnBrk="1" hangingPunct="1"/>
            <a:r>
              <a:rPr lang="en-US"/>
              <a:t>3d) Data model</a:t>
            </a:r>
          </a:p>
          <a:p>
            <a:pPr eaLnBrk="1" hangingPunct="1"/>
            <a:r>
              <a:rPr lang="en-US"/>
              <a:t>4) Open a command prompt, navigate to the application \bin directory, and execute the start command ("</a:t>
            </a:r>
            <a:r>
              <a:rPr lang="en-US" err="1"/>
              <a:t>gwXX</a:t>
            </a:r>
            <a:r>
              <a:rPr lang="en-US"/>
              <a:t> </a:t>
            </a:r>
            <a:r>
              <a:rPr lang="en-US" err="1"/>
              <a:t>dev</a:t>
            </a:r>
            <a:r>
              <a:rPr lang="en-US"/>
              <a:t>-start" or "</a:t>
            </a:r>
            <a:r>
              <a:rPr lang="en-US" err="1"/>
              <a:t>gwXX</a:t>
            </a:r>
            <a:r>
              <a:rPr lang="en-US"/>
              <a:t> studio").</a:t>
            </a:r>
          </a:p>
          <a:p>
            <a:pPr eaLnBrk="1" hangingPunct="1"/>
            <a:r>
              <a:rPr lang="en-US"/>
              <a:t>5) Close the command prompt (or, in the case of Studio, the application window)</a:t>
            </a:r>
          </a:p>
          <a:p>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67</a:t>
            </a:fld>
            <a:endParaRPr lang="en-US" sz="800">
              <a:latin typeface="Arial" pitchFamily="34" charset="0"/>
              <a:cs typeface="Arial" pitchFamily="34" charset="0"/>
            </a:endParaRPr>
          </a:p>
        </p:txBody>
      </p:sp>
    </p:spTree>
    <p:extLst>
      <p:ext uri="{BB962C8B-B14F-4D97-AF65-F5344CB8AC3E}">
        <p14:creationId xmlns:p14="http://schemas.microsoft.com/office/powerpoint/2010/main" val="2641164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63000"/>
            <a:ext cx="2971800" cy="303212"/>
          </a:xfrm>
        </p:spPr>
        <p:txBody>
          <a:bodyPr/>
          <a:lstStyle/>
          <a:p>
            <a:fld id="{BC59C1E8-2E88-4BF4-A80C-B8AE78323CDF}" type="slidenum">
              <a:rPr lang="en-US" sz="800" smtClean="0">
                <a:latin typeface="Arial" pitchFamily="34" charset="0"/>
                <a:cs typeface="Arial" pitchFamily="34" charset="0"/>
              </a:rPr>
              <a:pPr/>
              <a:t>68</a:t>
            </a:fld>
            <a:endParaRPr lang="en-US" sz="800">
              <a:latin typeface="Arial" pitchFamily="34" charset="0"/>
              <a:cs typeface="Arial" pitchFamily="34" charset="0"/>
            </a:endParaRPr>
          </a:p>
        </p:txBody>
      </p:sp>
    </p:spTree>
    <p:extLst>
      <p:ext uri="{BB962C8B-B14F-4D97-AF65-F5344CB8AC3E}">
        <p14:creationId xmlns:p14="http://schemas.microsoft.com/office/powerpoint/2010/main" val="258488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60421" name="Rectangle 3"/>
          <p:cNvSpPr>
            <a:spLocks noGrp="1" noChangeArrowheads="1"/>
          </p:cNvSpPr>
          <p:nvPr>
            <p:ph type="body" idx="1"/>
          </p:nvPr>
        </p:nvSpPr>
        <p:spPr/>
        <p:txBody>
          <a:bodyPr/>
          <a:lstStyle/>
          <a:p>
            <a:r>
              <a:rPr lang="en-US" dirty="0"/>
              <a:t>A relational database is a collection of data structures and objects that related to each other.  Databases</a:t>
            </a:r>
            <a:r>
              <a:rPr lang="en-US" baseline="0" dirty="0"/>
              <a:t> store date in database tables. </a:t>
            </a:r>
            <a:r>
              <a:rPr lang="en-US" dirty="0"/>
              <a:t>The operational data for the Guidewire application is stored inside a relational database. This database is typically hosted on a machine other than the machine hosting the Java EE application server.</a:t>
            </a:r>
          </a:p>
          <a:p>
            <a:endParaRPr lang="en-US" dirty="0"/>
          </a:p>
          <a:p>
            <a:r>
              <a:rPr lang="en-US" dirty="0"/>
              <a:t>The war file contains a file named config.xml that specifies which database to connect to and how to establish the connection.</a:t>
            </a:r>
          </a:p>
          <a:p>
            <a:endParaRPr lang="en-US" dirty="0"/>
          </a:p>
          <a:p>
            <a:r>
              <a:rPr lang="en-US" dirty="0"/>
              <a:t>For the latest and most complete information about the software Guidewire requires and supports, refer to the Guidewire Platform Matrix page found at https://guidewire.custhelp.com/app/resources/products/platform.</a:t>
            </a:r>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7</a:t>
            </a:fld>
            <a:endParaRPr lang="en-US" sz="80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End-users connect to the application using a web browser. Chrome is the preferred browser. Each application generates a collection of standard HTML pages that are rendered by the browser. Each application is a server-side application. It dynamically generates the HTML pages and data within those pages. It makes only a minimal use of functionality in the client (the web browser). Because there are no static HTML files, you cannot use the browser's Back button. All navigation is controlled on the server side.</a:t>
            </a:r>
          </a:p>
          <a:p>
            <a:endParaRPr lang="en-US"/>
          </a:p>
          <a:p>
            <a:r>
              <a:rPr lang="en-US"/>
              <a:t>In a development environment, you deploy configuration changes in a variety</a:t>
            </a:r>
            <a:r>
              <a:rPr lang="en-US" baseline="0"/>
              <a:t> of ways using Guidewire Studio and/or using the administrative tools in the application user interface.  Configuration changes can cover several areas: data model, user interface, and Gosu code.</a:t>
            </a:r>
            <a:r>
              <a:rPr lang="en-US"/>
              <a:t>  In certain instances, you must stop and start the server. In other situations, you do not need to restart the server.  This course will emphasis how and when to deploy new and changed resources.</a:t>
            </a:r>
          </a:p>
          <a:p>
            <a:endParaRPr lang="en-US"/>
          </a:p>
          <a:p>
            <a:r>
              <a:rPr lang="en-US"/>
              <a:t>In a production environment, configuration changes are typically made by rebuilding and redeploying the application's war file. This always involve stopping and restarting the application.</a:t>
            </a:r>
          </a:p>
          <a:p>
            <a:endParaRPr lang="en-US"/>
          </a:p>
          <a:p>
            <a:r>
              <a:rPr lang="en-US"/>
              <a:t>For the latest and most complete information about the software Guidewire requires and supports, refer to the Guidewire Platform Matrix page found at https://guidewire.custhelp.com/app/resources/products/platform.</a:t>
            </a:r>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8</a:t>
            </a:fld>
            <a:endParaRPr lang="en-US" sz="800">
              <a:latin typeface="Arial" pitchFamily="34" charset="0"/>
              <a:cs typeface="Arial" pitchFamily="34" charset="0"/>
            </a:endParaRPr>
          </a:p>
        </p:txBody>
      </p:sp>
    </p:spTree>
    <p:extLst>
      <p:ext uri="{BB962C8B-B14F-4D97-AF65-F5344CB8AC3E}">
        <p14:creationId xmlns:p14="http://schemas.microsoft.com/office/powerpoint/2010/main" val="17480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application is typically integrated with a number of external systems. The connections to these systems are configured through the application APIs.</a:t>
            </a:r>
          </a:p>
          <a:p>
            <a:endParaRPr lang="en-US"/>
          </a:p>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9</a:t>
            </a:fld>
            <a:endParaRPr lang="en-US" sz="80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9.emf"/><Relationship Id="rId10" Type="http://schemas.openxmlformats.org/officeDocument/2006/relationships/image" Target="../media/image15.emf"/><Relationship Id="rId4" Type="http://schemas.openxmlformats.org/officeDocument/2006/relationships/image" Target="../media/image8.emf"/><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8.emf"/><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emf"/><Relationship Id="rId9"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0.xml"/><Relationship Id="rId5" Type="http://schemas.openxmlformats.org/officeDocument/2006/relationships/image" Target="../media/image16.emf"/><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0.xml"/><Relationship Id="rId5" Type="http://schemas.openxmlformats.org/officeDocument/2006/relationships/image" Target="../media/image16.emf"/><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16.em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16.emf"/><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microsoft.com/office/2007/relationships/hdphoto" Target="../media/hdphoto1.wdp"/><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microsoft.com/office/2007/relationships/hdphoto" Target="../media/hdphoto3.wdp"/><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microsoft.com/office/2007/relationships/hdphoto" Target="../media/hdphoto2.wdp"/><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7.png"/><Relationship Id="rId7" Type="http://schemas.openxmlformats.org/officeDocument/2006/relationships/image" Target="../media/image39.em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microsoft.com/office/2007/relationships/hdphoto" Target="../media/hdphoto6.wdp"/><Relationship Id="rId5" Type="http://schemas.openxmlformats.org/officeDocument/2006/relationships/image" Target="../media/image38.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30.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3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0.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3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33.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6.emf"/><Relationship Id="rId4" Type="http://schemas.openxmlformats.org/officeDocument/2006/relationships/image" Target="../media/image85.png"/></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microsoft.com/office/2007/relationships/hdphoto" Target="../media/hdphoto8.wdp"/><Relationship Id="rId5" Type="http://schemas.openxmlformats.org/officeDocument/2006/relationships/image" Target="../media/image91.png"/><Relationship Id="rId4" Type="http://schemas.microsoft.com/office/2007/relationships/hdphoto" Target="../media/hdphoto7.wdp"/></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93.png"/></Relationships>
</file>

<file path=ppt/slides/_rels/slide6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4.xml"/><Relationship Id="rId1" Type="http://schemas.openxmlformats.org/officeDocument/2006/relationships/slideLayout" Target="../slideLayouts/slideLayout22.xml"/><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10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November 20, 2020</a:t>
            </a:r>
          </a:p>
        </p:txBody>
      </p:sp>
      <p:sp>
        <p:nvSpPr>
          <p:cNvPr id="3" name="Title 2"/>
          <p:cNvSpPr>
            <a:spLocks noGrp="1"/>
          </p:cNvSpPr>
          <p:nvPr>
            <p:ph type="ctrTitle"/>
          </p:nvPr>
        </p:nvSpPr>
        <p:spPr/>
        <p:txBody>
          <a:bodyPr/>
          <a:lstStyle/>
          <a:p>
            <a:r>
              <a:rPr lang="en-US" dirty="0"/>
              <a:t>Introduction to Guidewire  Configuration</a:t>
            </a:r>
          </a:p>
        </p:txBody>
      </p:sp>
    </p:spTree>
    <p:extLst>
      <p:ext uri="{BB962C8B-B14F-4D97-AF65-F5344CB8AC3E}">
        <p14:creationId xmlns:p14="http://schemas.microsoft.com/office/powerpoint/2010/main" val="34977757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Gosu language</a:t>
            </a:r>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Database Server</a:t>
            </a:r>
          </a:p>
        </p:txBody>
      </p:sp>
      <p:sp>
        <p:nvSpPr>
          <p:cNvPr id="8" name="Rounded Rectangle 7"/>
          <p:cNvSpPr/>
          <p:nvPr/>
        </p:nvSpPr>
        <p:spPr bwMode="auto">
          <a:xfrm>
            <a:off x="3505200" y="1295400"/>
            <a:ext cx="2743200" cy="2667000"/>
          </a:xfrm>
          <a:prstGeom prst="roundRect">
            <a:avLst>
              <a:gd name="adj" fmla="val 7758"/>
            </a:avLst>
          </a:prstGeom>
          <a:solidFill>
            <a:schemeClr val="tx1">
              <a:lumMod val="85000"/>
            </a:schemeClr>
          </a:solidFill>
          <a:ln w="19050" algn="ctr">
            <a:solidFill>
              <a:schemeClr val="accent5">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Application Server</a:t>
            </a:r>
          </a:p>
        </p:txBody>
      </p:sp>
      <p:sp>
        <p:nvSpPr>
          <p:cNvPr id="10" name="Rounded Rectangle 9"/>
          <p:cNvSpPr/>
          <p:nvPr/>
        </p:nvSpPr>
        <p:spPr bwMode="auto">
          <a:xfrm rot="16200000">
            <a:off x="3296841" y="1934763"/>
            <a:ext cx="1693072" cy="1143001"/>
          </a:xfrm>
          <a:prstGeom prst="roundRect">
            <a:avLst/>
          </a:prstGeom>
          <a:solidFill>
            <a:schemeClr val="tx2">
              <a:lumMod val="95000"/>
            </a:schemeClr>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J2EE </a:t>
            </a:r>
            <a:br>
              <a:rPr lang="en-US" b="1">
                <a:solidFill>
                  <a:schemeClr val="bg1"/>
                </a:solidFill>
              </a:rPr>
            </a:br>
            <a:r>
              <a:rPr lang="en-US" b="1">
                <a:solidFill>
                  <a:schemeClr val="bg1"/>
                </a:solidFill>
              </a:rPr>
              <a:t>Application </a:t>
            </a:r>
            <a:br>
              <a:rPr lang="en-US" b="1">
                <a:solidFill>
                  <a:schemeClr val="bg1"/>
                </a:solidFill>
              </a:rPr>
            </a:br>
            <a:r>
              <a:rPr lang="en-US" b="1">
                <a:solidFill>
                  <a:schemeClr val="bg1"/>
                </a:solidFill>
              </a:rPr>
              <a:t>Server</a:t>
            </a:r>
          </a:p>
        </p:txBody>
      </p:sp>
      <p:pic>
        <p:nvPicPr>
          <p:cNvPr id="11" name="Picture 9"/>
          <p:cNvPicPr>
            <a:picLocks noChangeAspect="1" noChangeArrowheads="1"/>
          </p:cNvPicPr>
          <p:nvPr/>
        </p:nvPicPr>
        <p:blipFill>
          <a:blip r:embed="rId4">
            <a:lum bright="-40000" contrast="20000"/>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2"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Application </a:t>
            </a:r>
            <a:br>
              <a:rPr lang="en-US" b="1">
                <a:solidFill>
                  <a:schemeClr val="bg1"/>
                </a:solidFill>
              </a:rPr>
            </a:br>
            <a:r>
              <a:rPr lang="en-US" b="1">
                <a:solidFill>
                  <a:schemeClr val="bg1"/>
                </a:solidFill>
              </a:rPr>
              <a:t>Database</a:t>
            </a: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Web Clients</a:t>
            </a: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7" name="Up-Down Arrow 46"/>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48" name="Up-Down Arrow 47"/>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grpSp>
        <p:nvGrpSpPr>
          <p:cNvPr id="50" name="Group 9"/>
          <p:cNvGrpSpPr>
            <a:grpSpLocks/>
          </p:cNvGrpSpPr>
          <p:nvPr/>
        </p:nvGrpSpPr>
        <p:grpSpPr bwMode="auto">
          <a:xfrm rot="5400000">
            <a:off x="8028781" y="5723732"/>
            <a:ext cx="106362" cy="441325"/>
            <a:chOff x="682" y="3110"/>
            <a:chExt cx="67" cy="278"/>
          </a:xfrm>
        </p:grpSpPr>
        <p:sp>
          <p:nvSpPr>
            <p:cNvPr id="51"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52"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53"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grpSp>
      <p:grpSp>
        <p:nvGrpSpPr>
          <p:cNvPr id="54" name="Group 74"/>
          <p:cNvGrpSpPr>
            <a:grpSpLocks/>
          </p:cNvGrpSpPr>
          <p:nvPr/>
        </p:nvGrpSpPr>
        <p:grpSpPr bwMode="auto">
          <a:xfrm>
            <a:off x="901700" y="4779963"/>
            <a:ext cx="2322513" cy="928687"/>
            <a:chOff x="301624" y="4710113"/>
            <a:chExt cx="2322513" cy="928687"/>
          </a:xfrm>
        </p:grpSpPr>
        <p:sp>
          <p:nvSpPr>
            <p:cNvPr id="55"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56"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Policy</a:t>
              </a:r>
              <a:br>
                <a:rPr lang="en-US" sz="1800">
                  <a:solidFill>
                    <a:schemeClr val="accent1"/>
                  </a:solidFill>
                  <a:latin typeface="+mn-lt"/>
                </a:rPr>
              </a:br>
              <a:r>
                <a:rPr lang="en-US" sz="1800">
                  <a:solidFill>
                    <a:schemeClr val="accent1"/>
                  </a:solidFill>
                  <a:latin typeface="+mn-lt"/>
                </a:rPr>
                <a:t>Admin.</a:t>
              </a:r>
            </a:p>
          </p:txBody>
        </p:sp>
      </p:grpSp>
      <p:grpSp>
        <p:nvGrpSpPr>
          <p:cNvPr id="57" name="Group 75"/>
          <p:cNvGrpSpPr>
            <a:grpSpLocks/>
          </p:cNvGrpSpPr>
          <p:nvPr/>
        </p:nvGrpSpPr>
        <p:grpSpPr bwMode="auto">
          <a:xfrm>
            <a:off x="2168525" y="5568950"/>
            <a:ext cx="2322513" cy="928688"/>
            <a:chOff x="1401762" y="5526088"/>
            <a:chExt cx="2322513" cy="928687"/>
          </a:xfrm>
        </p:grpSpPr>
        <p:sp>
          <p:nvSpPr>
            <p:cNvPr id="58"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59"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Address</a:t>
              </a:r>
              <a:br>
                <a:rPr lang="en-US" sz="1800">
                  <a:solidFill>
                    <a:schemeClr val="accent1"/>
                  </a:solidFill>
                  <a:latin typeface="+mn-lt"/>
                </a:rPr>
              </a:br>
              <a:r>
                <a:rPr lang="en-US" sz="1800">
                  <a:solidFill>
                    <a:schemeClr val="accent1"/>
                  </a:solidFill>
                  <a:latin typeface="+mn-lt"/>
                </a:rPr>
                <a:t>Book</a:t>
              </a:r>
            </a:p>
          </p:txBody>
        </p:sp>
      </p:grpSp>
      <p:grpSp>
        <p:nvGrpSpPr>
          <p:cNvPr id="60" name="Group 78"/>
          <p:cNvGrpSpPr>
            <a:grpSpLocks/>
          </p:cNvGrpSpPr>
          <p:nvPr/>
        </p:nvGrpSpPr>
        <p:grpSpPr bwMode="auto">
          <a:xfrm>
            <a:off x="3435350" y="4784725"/>
            <a:ext cx="2293938" cy="928688"/>
            <a:chOff x="3416300" y="4627563"/>
            <a:chExt cx="2293938" cy="928688"/>
          </a:xfrm>
          <a:effectLst>
            <a:outerShdw blurRad="50800" dist="38100" dir="2700000" algn="tl" rotWithShape="0">
              <a:prstClr val="black">
                <a:alpha val="40000"/>
              </a:prstClr>
            </a:outerShdw>
          </a:effectLst>
        </p:grpSpPr>
        <p:sp>
          <p:nvSpPr>
            <p:cNvPr id="61"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62"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Authen-</a:t>
              </a:r>
              <a:br>
                <a:rPr lang="en-US" sz="1800">
                  <a:solidFill>
                    <a:schemeClr val="accent1"/>
                  </a:solidFill>
                  <a:latin typeface="+mn-lt"/>
                </a:rPr>
              </a:br>
              <a:r>
                <a:rPr lang="en-US" sz="1800">
                  <a:solidFill>
                    <a:schemeClr val="accent1"/>
                  </a:solidFill>
                  <a:latin typeface="+mn-lt"/>
                </a:rPr>
                <a:t>tication</a:t>
              </a:r>
            </a:p>
          </p:txBody>
        </p:sp>
      </p:grpSp>
      <p:grpSp>
        <p:nvGrpSpPr>
          <p:cNvPr id="63" name="Group 76"/>
          <p:cNvGrpSpPr>
            <a:grpSpLocks/>
          </p:cNvGrpSpPr>
          <p:nvPr/>
        </p:nvGrpSpPr>
        <p:grpSpPr bwMode="auto">
          <a:xfrm>
            <a:off x="4673600" y="5565775"/>
            <a:ext cx="2322513" cy="928688"/>
            <a:chOff x="5316537" y="5486400"/>
            <a:chExt cx="2322513" cy="928688"/>
          </a:xfrm>
          <a:effectLst>
            <a:outerShdw blurRad="50800" dist="38100" dir="2700000" algn="tl" rotWithShape="0">
              <a:prstClr val="black">
                <a:alpha val="40000"/>
              </a:prstClr>
            </a:outerShdw>
          </a:effectLst>
        </p:grpSpPr>
        <p:sp>
          <p:nvSpPr>
            <p:cNvPr id="64"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65"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Check</a:t>
              </a:r>
              <a:br>
                <a:rPr lang="en-US" sz="1800">
                  <a:solidFill>
                    <a:schemeClr val="accent1"/>
                  </a:solidFill>
                  <a:latin typeface="+mn-lt"/>
                </a:rPr>
              </a:br>
              <a:r>
                <a:rPr lang="en-US" sz="1800">
                  <a:solidFill>
                    <a:schemeClr val="accent1"/>
                  </a:solidFill>
                  <a:latin typeface="+mn-lt"/>
                </a:rPr>
                <a:t>Printing</a:t>
              </a:r>
            </a:p>
          </p:txBody>
        </p:sp>
      </p:grpSp>
      <p:grpSp>
        <p:nvGrpSpPr>
          <p:cNvPr id="66" name="Group 77"/>
          <p:cNvGrpSpPr>
            <a:grpSpLocks/>
          </p:cNvGrpSpPr>
          <p:nvPr/>
        </p:nvGrpSpPr>
        <p:grpSpPr bwMode="auto">
          <a:xfrm>
            <a:off x="5940425" y="4776788"/>
            <a:ext cx="2403475" cy="928687"/>
            <a:chOff x="6540502" y="4613273"/>
            <a:chExt cx="2403475" cy="928688"/>
          </a:xfrm>
        </p:grpSpPr>
        <p:sp>
          <p:nvSpPr>
            <p:cNvPr id="70"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71"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Document</a:t>
              </a:r>
              <a:br>
                <a:rPr lang="en-US" sz="1800">
                  <a:solidFill>
                    <a:schemeClr val="accent1"/>
                  </a:solidFill>
                  <a:latin typeface="+mn-lt"/>
                </a:rPr>
              </a:br>
              <a:r>
                <a:rPr lang="en-US" sz="1800">
                  <a:solidFill>
                    <a:schemeClr val="accent1"/>
                  </a:solidFill>
                  <a:latin typeface="+mn-lt"/>
                </a:rPr>
                <a:t>Storage</a:t>
              </a:r>
            </a:p>
          </p:txBody>
        </p:sp>
      </p:grpSp>
      <p:pic>
        <p:nvPicPr>
          <p:cNvPr id="72"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2" y="4961029"/>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5350" y="4929232"/>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860" y="4910183"/>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1204" y="5751604"/>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193" y="5735638"/>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icn Gosu Co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3304" y="3308615"/>
            <a:ext cx="1589879" cy="1816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7003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chemeClr val="tx1">
                    <a:lumMod val="75000"/>
                  </a:schemeClr>
                </a:solidFill>
                <a:latin typeface="+mj-lt"/>
              </a:rPr>
              <a:t>Guidewire product architecture</a:t>
            </a:r>
          </a:p>
          <a:p>
            <a:pPr>
              <a:lnSpc>
                <a:spcPct val="150000"/>
              </a:lnSpc>
              <a:buFont typeface="Arial" charset="0"/>
              <a:buChar char="•"/>
            </a:pPr>
            <a:r>
              <a:rPr lang="en-US" sz="2800">
                <a:latin typeface="+mj-lt"/>
              </a:rPr>
              <a:t>Guidewire configuration technology</a:t>
            </a:r>
          </a:p>
          <a:p>
            <a:pPr>
              <a:lnSpc>
                <a:spcPct val="150000"/>
              </a:lnSpc>
              <a:buFont typeface="Arial" charset="0"/>
              <a:buChar char="•"/>
            </a:pPr>
            <a:r>
              <a:rPr lang="en-US" sz="2800">
                <a:solidFill>
                  <a:schemeClr val="tx1">
                    <a:lumMod val="75000"/>
                  </a:schemeClr>
                </a:solidFill>
                <a:latin typeface="+mj-lt"/>
              </a:rPr>
              <a:t>The Guidewire platform</a:t>
            </a:r>
          </a:p>
          <a:p>
            <a:pPr>
              <a:lnSpc>
                <a:spcPct val="150000"/>
              </a:lnSpc>
              <a:buFont typeface="Arial" charset="0"/>
              <a:buChar char="•"/>
            </a:pPr>
            <a:r>
              <a:rPr lang="en-US" sz="2800">
                <a:solidFill>
                  <a:schemeClr val="tx1">
                    <a:lumMod val="75000"/>
                  </a:schemeClr>
                </a:solidFill>
                <a:latin typeface="+mj-lt"/>
              </a:rPr>
              <a:t>TrainingApp</a:t>
            </a:r>
          </a:p>
          <a:p>
            <a:pPr>
              <a:lnSpc>
                <a:spcPct val="150000"/>
              </a:lnSpc>
              <a:buFont typeface="Arial" charset="0"/>
              <a:buChar char="•"/>
            </a:pPr>
            <a:r>
              <a:rPr lang="en-US" sz="2800">
                <a:solidFill>
                  <a:schemeClr val="tx1">
                    <a:lumMod val="75000"/>
                  </a:schemeClr>
                </a:solidFill>
                <a:latin typeface="+mj-lt"/>
              </a:rPr>
              <a:t>Starting Guidewire applications</a:t>
            </a:r>
          </a:p>
          <a:p>
            <a:pPr>
              <a:lnSpc>
                <a:spcPct val="150000"/>
              </a:lnSpc>
              <a:buFont typeface="Arial" charset="0"/>
              <a:buChar char="•"/>
            </a:pPr>
            <a:r>
              <a:rPr lang="en-US" sz="2800">
                <a:solidFill>
                  <a:schemeClr val="tx1">
                    <a:lumMod val="75000"/>
                  </a:schemeClr>
                </a:solidFill>
                <a:latin typeface="+mj-lt"/>
              </a:rPr>
              <a:t>Guidewire Studio</a:t>
            </a:r>
          </a:p>
        </p:txBody>
      </p:sp>
    </p:spTree>
    <p:extLst>
      <p:ext uri="{BB962C8B-B14F-4D97-AF65-F5344CB8AC3E}">
        <p14:creationId xmlns:p14="http://schemas.microsoft.com/office/powerpoint/2010/main" val="3342745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Guidewire configuration technology</a:t>
            </a:r>
          </a:p>
        </p:txBody>
      </p:sp>
      <p:sp>
        <p:nvSpPr>
          <p:cNvPr id="5" name="Content Placeholder 4"/>
          <p:cNvSpPr>
            <a:spLocks noGrp="1"/>
          </p:cNvSpPr>
          <p:nvPr>
            <p:ph idx="1"/>
          </p:nvPr>
        </p:nvSpPr>
        <p:spPr>
          <a:xfrm>
            <a:off x="519113" y="4876800"/>
            <a:ext cx="8318500" cy="1524000"/>
          </a:xfrm>
        </p:spPr>
        <p:txBody>
          <a:bodyPr/>
          <a:lstStyle/>
          <a:p>
            <a:r>
              <a:rPr lang="en-US"/>
              <a:t>Guidewire has four core areas of configuration technology</a:t>
            </a:r>
          </a:p>
          <a:p>
            <a:pPr lvl="1"/>
            <a:r>
              <a:rPr lang="en-US"/>
              <a:t>One area of technology for each tier of the architecture</a:t>
            </a:r>
          </a:p>
          <a:p>
            <a:pPr lvl="1"/>
            <a:r>
              <a:rPr lang="en-US"/>
              <a:t>Fourth area of technology for the development of integration points to external systems</a:t>
            </a:r>
          </a:p>
          <a:p>
            <a:endParaRPr lang="en-US"/>
          </a:p>
        </p:txBody>
      </p:sp>
      <p:sp>
        <p:nvSpPr>
          <p:cNvPr id="6"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7"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8"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9"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10"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sp>
        <p:nvSpPr>
          <p:cNvPr id="11" name="TextBox 42"/>
          <p:cNvSpPr txBox="1">
            <a:spLocks noChangeArrowheads="1"/>
          </p:cNvSpPr>
          <p:nvPr/>
        </p:nvSpPr>
        <p:spPr bwMode="auto">
          <a:xfrm>
            <a:off x="3159125" y="3232510"/>
            <a:ext cx="264636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6600"/>
                </a:solidFill>
                <a:latin typeface="Arial" pitchFamily="34" charset="0"/>
                <a:ea typeface="Calibri" pitchFamily="34" charset="0"/>
                <a:cs typeface="Arial" pitchFamily="34" charset="0"/>
              </a:rPr>
              <a:t>integration</a:t>
            </a:r>
          </a:p>
        </p:txBody>
      </p: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093" y="1562391"/>
            <a:ext cx="1216997" cy="15284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descr="C:\Users\sluersen\Desktop\Google_Chrome_icon_(20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6" descr="http://upload.wikimedia.org/wikipedia/it/archive/b/bf/20090104125512!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20" descr="http://dev.bowdenweb.com/ua/browsers/ie/i/ie10/metro-invert-icon/ie10-invert-icon-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0653" y="382436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9422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bl Entity"/>
          <p:cNvGraphicFramePr>
            <a:graphicFrameLocks noGrp="1"/>
          </p:cNvGraphicFramePr>
          <p:nvPr>
            <p:extLst>
              <p:ext uri="{D42A27DB-BD31-4B8C-83A1-F6EECF244321}">
                <p14:modId xmlns:p14="http://schemas.microsoft.com/office/powerpoint/2010/main" val="2771284864"/>
              </p:ext>
            </p:extLst>
          </p:nvPr>
        </p:nvGraphicFramePr>
        <p:xfrm>
          <a:off x="762000" y="49225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Entities configure data tier</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accent1"/>
                </a:solidFill>
                <a:latin typeface="+mn-lt"/>
                <a:ea typeface="Calibri" pitchFamily="34" charset="0"/>
                <a:cs typeface="Calibri" pitchFamily="34" charset="0"/>
              </a:rPr>
              <a:t>database </a:t>
            </a:r>
            <a:br>
              <a:rPr lang="en-US" sz="1600">
                <a:solidFill>
                  <a:schemeClr val="accent1"/>
                </a:solidFill>
                <a:latin typeface="+mn-lt"/>
                <a:ea typeface="Calibri" pitchFamily="34" charset="0"/>
                <a:cs typeface="Calibri" pitchFamily="34" charset="0"/>
              </a:rPr>
            </a:br>
            <a:r>
              <a:rPr lang="en-US" sz="1600">
                <a:solidFill>
                  <a:schemeClr val="accent1"/>
                </a:solidFill>
                <a:latin typeface="+mn-lt"/>
                <a:ea typeface="Calibri" pitchFamily="34" charset="0"/>
                <a:cs typeface="Calibri" pitchFamily="34" charset="0"/>
              </a:rPr>
              <a:t>table row</a:t>
            </a:r>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pic>
        <p:nvPicPr>
          <p:cNvPr id="4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icn Gosu Cod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006" y="1525181"/>
            <a:ext cx="1159372" cy="132429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Down Arrow 47"/>
          <p:cNvSpPr/>
          <p:nvPr/>
        </p:nvSpPr>
        <p:spPr bwMode="auto">
          <a:xfrm>
            <a:off x="1552455" y="3384910"/>
            <a:ext cx="609600" cy="16105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9283643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bl Entity"/>
          <p:cNvGraphicFramePr>
            <a:graphicFrameLocks noGrp="1"/>
          </p:cNvGraphicFramePr>
          <p:nvPr>
            <p:extLst>
              <p:ext uri="{D42A27DB-BD31-4B8C-83A1-F6EECF244321}">
                <p14:modId xmlns:p14="http://schemas.microsoft.com/office/powerpoint/2010/main" val="2469340831"/>
              </p:ext>
            </p:extLst>
          </p:nvPr>
        </p:nvGraphicFramePr>
        <p:xfrm>
          <a:off x="762000" y="49225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Gosu configures application tier</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accent1"/>
                </a:solidFill>
                <a:latin typeface="+mn-lt"/>
                <a:ea typeface="Calibri" pitchFamily="34" charset="0"/>
                <a:cs typeface="Calibri" pitchFamily="34" charset="0"/>
              </a:rPr>
              <a:t>database </a:t>
            </a:r>
            <a:br>
              <a:rPr lang="en-US" sz="1600">
                <a:solidFill>
                  <a:schemeClr val="accent1"/>
                </a:solidFill>
                <a:latin typeface="+mn-lt"/>
                <a:ea typeface="Calibri" pitchFamily="34" charset="0"/>
                <a:cs typeface="Calibri" pitchFamily="34" charset="0"/>
              </a:rPr>
            </a:br>
            <a:r>
              <a:rPr lang="en-US" sz="1600">
                <a:solidFill>
                  <a:schemeClr val="accent1"/>
                </a:solidFill>
                <a:latin typeface="+mn-lt"/>
                <a:ea typeface="Calibri" pitchFamily="34" charset="0"/>
                <a:cs typeface="Calibri" pitchFamily="34" charset="0"/>
              </a:rPr>
              <a:t>table row</a:t>
            </a:r>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7030A0"/>
                </a:solidFill>
                <a:latin typeface="+mn-lt"/>
                <a:ea typeface="Calibri" pitchFamily="34" charset="0"/>
                <a:cs typeface="Calibri" pitchFamily="34" charset="0"/>
              </a:rPr>
              <a:t>anAB</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rgbClr val="7030A0"/>
                </a:solidFill>
                <a:latin typeface="+mn-lt"/>
                <a:ea typeface="Calibri" pitchFamily="34" charset="0"/>
                <a:cs typeface="Calibri" pitchFamily="34" charset="0"/>
              </a:rPr>
              <a:t>Gosu class instance</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Name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PublicID</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CreateTime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6105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5566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bl Entity"/>
          <p:cNvGraphicFramePr>
            <a:graphicFrameLocks noGrp="1"/>
          </p:cNvGraphicFramePr>
          <p:nvPr>
            <p:extLst>
              <p:ext uri="{D42A27DB-BD31-4B8C-83A1-F6EECF244321}">
                <p14:modId xmlns:p14="http://schemas.microsoft.com/office/powerpoint/2010/main" val="681063314"/>
              </p:ext>
            </p:extLst>
          </p:nvPr>
        </p:nvGraphicFramePr>
        <p:xfrm>
          <a:off x="762000" y="49225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PCFs configure presentation tier</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accent1"/>
                </a:solidFill>
                <a:latin typeface="+mn-lt"/>
                <a:ea typeface="Calibri" pitchFamily="34" charset="0"/>
                <a:cs typeface="Calibri" pitchFamily="34" charset="0"/>
              </a:rPr>
              <a:t>database </a:t>
            </a:r>
            <a:br>
              <a:rPr lang="en-US" sz="1600">
                <a:solidFill>
                  <a:schemeClr val="accent1"/>
                </a:solidFill>
                <a:latin typeface="+mn-lt"/>
                <a:ea typeface="Calibri" pitchFamily="34" charset="0"/>
                <a:cs typeface="Calibri" pitchFamily="34" charset="0"/>
              </a:rPr>
            </a:br>
            <a:r>
              <a:rPr lang="en-US" sz="1600">
                <a:solidFill>
                  <a:schemeClr val="accent1"/>
                </a:solidFill>
                <a:latin typeface="+mn-lt"/>
                <a:ea typeface="Calibri" pitchFamily="34" charset="0"/>
                <a:cs typeface="Calibri" pitchFamily="34" charset="0"/>
              </a:rPr>
              <a:t>table row</a:t>
            </a:r>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7030A0"/>
                </a:solidFill>
                <a:latin typeface="+mn-lt"/>
                <a:ea typeface="Calibri" pitchFamily="34" charset="0"/>
                <a:cs typeface="Calibri" pitchFamily="34" charset="0"/>
              </a:rPr>
              <a:t>anAB</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rgbClr val="7030A0"/>
                </a:solidFill>
                <a:latin typeface="+mn-lt"/>
                <a:ea typeface="Calibri" pitchFamily="34" charset="0"/>
                <a:cs typeface="Calibri" pitchFamily="34" charset="0"/>
              </a:rPr>
              <a:t>Gosu class instance</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Name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PublicID</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CreateTime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1"/>
            <a:ext cx="609600" cy="161056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008000"/>
                </a:solidFill>
                <a:latin typeface="Arial" pitchFamily="34" charset="0"/>
                <a:ea typeface="Calibri" pitchFamily="34" charset="0"/>
                <a:cs typeface="Arial" pitchFamily="34" charset="0"/>
              </a:rPr>
              <a:t>User interface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form to display and capture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business data</a:t>
            </a: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4813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bl Entity"/>
          <p:cNvGraphicFramePr>
            <a:graphicFrameLocks noGrp="1"/>
          </p:cNvGraphicFramePr>
          <p:nvPr>
            <p:extLst>
              <p:ext uri="{D42A27DB-BD31-4B8C-83A1-F6EECF244321}">
                <p14:modId xmlns:p14="http://schemas.microsoft.com/office/powerpoint/2010/main" val="3125375350"/>
              </p:ext>
            </p:extLst>
          </p:nvPr>
        </p:nvGraphicFramePr>
        <p:xfrm>
          <a:off x="762000" y="49225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Database to user interface</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accent1"/>
                </a:solidFill>
                <a:latin typeface="+mn-lt"/>
                <a:ea typeface="Calibri" pitchFamily="34" charset="0"/>
                <a:cs typeface="Calibri" pitchFamily="34" charset="0"/>
              </a:rPr>
              <a:t>database </a:t>
            </a:r>
            <a:br>
              <a:rPr lang="en-US" sz="1600">
                <a:solidFill>
                  <a:schemeClr val="accent1"/>
                </a:solidFill>
                <a:latin typeface="+mn-lt"/>
                <a:ea typeface="Calibri" pitchFamily="34" charset="0"/>
                <a:cs typeface="Calibri" pitchFamily="34" charset="0"/>
              </a:rPr>
            </a:br>
            <a:r>
              <a:rPr lang="en-US" sz="1600">
                <a:solidFill>
                  <a:schemeClr val="accent1"/>
                </a:solidFill>
                <a:latin typeface="+mn-lt"/>
                <a:ea typeface="Calibri" pitchFamily="34" charset="0"/>
                <a:cs typeface="Calibri" pitchFamily="34" charset="0"/>
              </a:rPr>
              <a:t>table row</a:t>
            </a:r>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7030A0"/>
                </a:solidFill>
                <a:latin typeface="+mn-lt"/>
                <a:ea typeface="Calibri" pitchFamily="34" charset="0"/>
                <a:cs typeface="Calibri" pitchFamily="34" charset="0"/>
              </a:rPr>
              <a:t>anAB</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rgbClr val="7030A0"/>
                </a:solidFill>
                <a:latin typeface="+mn-lt"/>
                <a:ea typeface="Calibri" pitchFamily="34" charset="0"/>
                <a:cs typeface="Calibri" pitchFamily="34" charset="0"/>
              </a:rPr>
              <a:t>Gosu class instance</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Name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PublicID</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CreateTime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6105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008000"/>
                </a:solidFill>
                <a:latin typeface="Arial" pitchFamily="34" charset="0"/>
                <a:ea typeface="Calibri" pitchFamily="34" charset="0"/>
                <a:cs typeface="Arial" pitchFamily="34" charset="0"/>
              </a:rPr>
              <a:t>User interface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form to display and capture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business data</a:t>
            </a: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accent1"/>
                </a:solidFill>
                <a:latin typeface="Arial" pitchFamily="34" charset="0"/>
                <a:ea typeface="Calibri" pitchFamily="34" charset="0"/>
                <a:cs typeface="Arial" pitchFamily="34" charset="0"/>
              </a:rPr>
              <a:t>read</a:t>
            </a:r>
            <a:br>
              <a:rPr lang="en-US" sz="1600">
                <a:solidFill>
                  <a:schemeClr val="accent1"/>
                </a:solidFill>
                <a:latin typeface="Arial" pitchFamily="34" charset="0"/>
                <a:ea typeface="Calibri" pitchFamily="34" charset="0"/>
                <a:cs typeface="Arial" pitchFamily="34" charset="0"/>
              </a:rPr>
            </a:br>
            <a:r>
              <a:rPr lang="en-US" sz="1600">
                <a:solidFill>
                  <a:schemeClr val="accent1"/>
                </a:solidFill>
                <a:latin typeface="Arial" pitchFamily="34" charset="0"/>
                <a:ea typeface="Calibri" pitchFamily="34" charset="0"/>
                <a:cs typeface="Arial" pitchFamily="34" charset="0"/>
              </a:rPr>
              <a:t>from </a:t>
            </a:r>
            <a:r>
              <a:rPr lang="en-US" sz="1600" err="1">
                <a:solidFill>
                  <a:schemeClr val="accent1"/>
                </a:solidFill>
                <a:latin typeface="Arial" pitchFamily="34" charset="0"/>
                <a:ea typeface="Calibri" pitchFamily="34" charset="0"/>
                <a:cs typeface="Arial" pitchFamily="34" charset="0"/>
              </a:rPr>
              <a:t>db</a:t>
            </a:r>
            <a:endParaRPr lang="en-US" sz="1600">
              <a:solidFill>
                <a:schemeClr val="accent1"/>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accent1"/>
                </a:solidFill>
                <a:latin typeface="Arial" pitchFamily="34" charset="0"/>
                <a:ea typeface="Calibri" pitchFamily="34" charset="0"/>
                <a:cs typeface="Arial" pitchFamily="34" charset="0"/>
              </a:rPr>
              <a:t>display</a:t>
            </a:r>
            <a:br>
              <a:rPr lang="en-US" sz="1600">
                <a:solidFill>
                  <a:schemeClr val="accent1"/>
                </a:solidFill>
                <a:latin typeface="Arial" pitchFamily="34" charset="0"/>
                <a:ea typeface="Calibri" pitchFamily="34" charset="0"/>
                <a:cs typeface="Arial" pitchFamily="34" charset="0"/>
              </a:rPr>
            </a:br>
            <a:r>
              <a:rPr lang="en-US" sz="1600">
                <a:solidFill>
                  <a:schemeClr val="accent1"/>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8016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bl Entity"/>
          <p:cNvGraphicFramePr>
            <a:graphicFrameLocks noGrp="1"/>
          </p:cNvGraphicFramePr>
          <p:nvPr>
            <p:extLst>
              <p:ext uri="{D42A27DB-BD31-4B8C-83A1-F6EECF244321}">
                <p14:modId xmlns:p14="http://schemas.microsoft.com/office/powerpoint/2010/main" val="1072559723"/>
              </p:ext>
            </p:extLst>
          </p:nvPr>
        </p:nvGraphicFramePr>
        <p:xfrm>
          <a:off x="762000" y="49225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User interface to database</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accent1"/>
                </a:solidFill>
                <a:latin typeface="+mn-lt"/>
                <a:ea typeface="Calibri" pitchFamily="34" charset="0"/>
                <a:cs typeface="Calibri" pitchFamily="34" charset="0"/>
              </a:rPr>
              <a:t>database </a:t>
            </a:r>
            <a:br>
              <a:rPr lang="en-US" sz="1600">
                <a:solidFill>
                  <a:schemeClr val="accent1"/>
                </a:solidFill>
                <a:latin typeface="+mn-lt"/>
                <a:ea typeface="Calibri" pitchFamily="34" charset="0"/>
                <a:cs typeface="Calibri" pitchFamily="34" charset="0"/>
              </a:rPr>
            </a:br>
            <a:r>
              <a:rPr lang="en-US" sz="1600">
                <a:solidFill>
                  <a:schemeClr val="accent1"/>
                </a:solidFill>
                <a:latin typeface="+mn-lt"/>
                <a:ea typeface="Calibri" pitchFamily="34" charset="0"/>
                <a:cs typeface="Calibri" pitchFamily="34" charset="0"/>
              </a:rPr>
              <a:t>table row</a:t>
            </a:r>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7030A0"/>
                </a:solidFill>
                <a:latin typeface="+mn-lt"/>
                <a:ea typeface="Calibri" pitchFamily="34" charset="0"/>
                <a:cs typeface="Calibri" pitchFamily="34" charset="0"/>
              </a:rPr>
              <a:t>anAB</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rgbClr val="7030A0"/>
                </a:solidFill>
                <a:latin typeface="+mn-lt"/>
                <a:ea typeface="Calibri" pitchFamily="34" charset="0"/>
                <a:cs typeface="Calibri" pitchFamily="34" charset="0"/>
              </a:rPr>
              <a:t>Gosu class instance</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Name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PublicID</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CreateTime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6105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008000"/>
                </a:solidFill>
                <a:latin typeface="Arial" pitchFamily="34" charset="0"/>
                <a:ea typeface="Calibri" pitchFamily="34" charset="0"/>
                <a:cs typeface="Arial" pitchFamily="34" charset="0"/>
              </a:rPr>
              <a:t>User interface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form to display and capture</a:t>
            </a:r>
            <a:br>
              <a:rPr lang="en-US" sz="1600">
                <a:solidFill>
                  <a:srgbClr val="008000"/>
                </a:solidFill>
                <a:latin typeface="Arial" pitchFamily="34" charset="0"/>
                <a:ea typeface="Calibri" pitchFamily="34" charset="0"/>
                <a:cs typeface="Arial" pitchFamily="34" charset="0"/>
              </a:rPr>
            </a:br>
            <a:r>
              <a:rPr lang="en-US" sz="1600">
                <a:solidFill>
                  <a:srgbClr val="008000"/>
                </a:solidFill>
                <a:latin typeface="Arial" pitchFamily="34" charset="0"/>
                <a:ea typeface="Calibri" pitchFamily="34" charset="0"/>
                <a:cs typeface="Arial" pitchFamily="34" charset="0"/>
              </a:rPr>
              <a:t>business data</a:t>
            </a: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tx2">
                    <a:lumMod val="65000"/>
                  </a:schemeClr>
                </a:solidFill>
                <a:latin typeface="Arial" pitchFamily="34" charset="0"/>
                <a:ea typeface="Calibri" pitchFamily="34" charset="0"/>
                <a:cs typeface="Arial" pitchFamily="34" charset="0"/>
              </a:rPr>
              <a:t>read</a:t>
            </a:r>
            <a:br>
              <a:rPr lang="en-US" sz="1600">
                <a:solidFill>
                  <a:schemeClr val="tx2">
                    <a:lumMod val="65000"/>
                  </a:schemeClr>
                </a:solidFill>
                <a:latin typeface="Arial" pitchFamily="34" charset="0"/>
                <a:ea typeface="Calibri" pitchFamily="34" charset="0"/>
                <a:cs typeface="Arial" pitchFamily="34" charset="0"/>
              </a:rPr>
            </a:br>
            <a:r>
              <a:rPr lang="en-US" sz="1600">
                <a:solidFill>
                  <a:schemeClr val="tx2">
                    <a:lumMod val="65000"/>
                  </a:schemeClr>
                </a:solidFill>
                <a:latin typeface="Arial" pitchFamily="34" charset="0"/>
                <a:ea typeface="Calibri" pitchFamily="34" charset="0"/>
                <a:cs typeface="Arial" pitchFamily="34" charset="0"/>
              </a:rPr>
              <a:t>from </a:t>
            </a:r>
            <a:r>
              <a:rPr lang="en-US" sz="1600" err="1">
                <a:solidFill>
                  <a:schemeClr val="tx2">
                    <a:lumMod val="65000"/>
                  </a:schemeClr>
                </a:solidFill>
                <a:latin typeface="Arial" pitchFamily="34" charset="0"/>
                <a:ea typeface="Calibri" pitchFamily="34" charset="0"/>
                <a:cs typeface="Arial" pitchFamily="34" charset="0"/>
              </a:rPr>
              <a:t>db</a:t>
            </a:r>
            <a:endParaRPr lang="en-US" sz="1600">
              <a:solidFill>
                <a:schemeClr val="tx2">
                  <a:lumMod val="65000"/>
                </a:schemeClr>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tx2">
                    <a:lumMod val="65000"/>
                  </a:schemeClr>
                </a:solidFill>
                <a:latin typeface="Arial" pitchFamily="34" charset="0"/>
                <a:ea typeface="Calibri" pitchFamily="34" charset="0"/>
                <a:cs typeface="Arial" pitchFamily="34" charset="0"/>
              </a:rPr>
              <a:t>display</a:t>
            </a:r>
            <a:br>
              <a:rPr lang="en-US" sz="1600">
                <a:solidFill>
                  <a:schemeClr val="tx2">
                    <a:lumMod val="65000"/>
                  </a:schemeClr>
                </a:solidFill>
                <a:latin typeface="Arial" pitchFamily="34" charset="0"/>
                <a:ea typeface="Calibri" pitchFamily="34" charset="0"/>
                <a:cs typeface="Arial" pitchFamily="34" charset="0"/>
              </a:rPr>
            </a:br>
            <a:r>
              <a:rPr lang="en-US" sz="1600">
                <a:solidFill>
                  <a:schemeClr val="tx2">
                    <a:lumMod val="65000"/>
                  </a:schemeClr>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8" name="TextBox 44"/>
          <p:cNvSpPr txBox="1">
            <a:spLocks noChangeArrowheads="1"/>
          </p:cNvSpPr>
          <p:nvPr/>
        </p:nvSpPr>
        <p:spPr bwMode="auto">
          <a:xfrm>
            <a:off x="3049588" y="5943600"/>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accent1"/>
                </a:solidFill>
                <a:latin typeface="Arial" pitchFamily="34" charset="0"/>
                <a:ea typeface="Calibri" pitchFamily="34" charset="0"/>
                <a:cs typeface="Arial" pitchFamily="34" charset="0"/>
              </a:rPr>
              <a:t>Update</a:t>
            </a:r>
            <a:br>
              <a:rPr lang="en-US" sz="1600">
                <a:solidFill>
                  <a:schemeClr val="accent1"/>
                </a:solidFill>
                <a:latin typeface="Arial" pitchFamily="34" charset="0"/>
                <a:ea typeface="Calibri" pitchFamily="34" charset="0"/>
                <a:cs typeface="Arial" pitchFamily="34" charset="0"/>
              </a:rPr>
            </a:br>
            <a:r>
              <a:rPr lang="en-US" sz="1600" err="1">
                <a:solidFill>
                  <a:schemeClr val="accent1"/>
                </a:solidFill>
                <a:latin typeface="Arial" pitchFamily="34" charset="0"/>
                <a:ea typeface="Calibri" pitchFamily="34" charset="0"/>
                <a:cs typeface="Arial" pitchFamily="34" charset="0"/>
              </a:rPr>
              <a:t>db</a:t>
            </a:r>
            <a:endParaRPr lang="en-US" sz="1600">
              <a:solidFill>
                <a:schemeClr val="accent1"/>
              </a:solidFill>
              <a:latin typeface="Arial" pitchFamily="34" charset="0"/>
              <a:ea typeface="Calibri" pitchFamily="34" charset="0"/>
              <a:cs typeface="Arial" pitchFamily="34" charset="0"/>
            </a:endParaRPr>
          </a:p>
        </p:txBody>
      </p:sp>
      <p:sp>
        <p:nvSpPr>
          <p:cNvPr id="59" name="TextBox 44"/>
          <p:cNvSpPr txBox="1">
            <a:spLocks noChangeArrowheads="1"/>
          </p:cNvSpPr>
          <p:nvPr/>
        </p:nvSpPr>
        <p:spPr bwMode="auto">
          <a:xfrm>
            <a:off x="5334000" y="5970587"/>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accent1"/>
                </a:solidFill>
                <a:latin typeface="Arial" pitchFamily="34" charset="0"/>
                <a:ea typeface="Calibri" pitchFamily="34" charset="0"/>
                <a:cs typeface="Arial" pitchFamily="34" charset="0"/>
              </a:rPr>
              <a:t>Modify</a:t>
            </a:r>
            <a:br>
              <a:rPr lang="en-US" sz="1600">
                <a:solidFill>
                  <a:schemeClr val="accent1"/>
                </a:solidFill>
                <a:latin typeface="Arial" pitchFamily="34" charset="0"/>
                <a:ea typeface="Calibri" pitchFamily="34" charset="0"/>
                <a:cs typeface="Arial" pitchFamily="34" charset="0"/>
              </a:rPr>
            </a:br>
            <a:r>
              <a:rPr lang="en-US" sz="1600">
                <a:solidFill>
                  <a:schemeClr val="accent1"/>
                </a:solidFill>
                <a:latin typeface="Arial" pitchFamily="34" charset="0"/>
                <a:ea typeface="Calibri" pitchFamily="34" charset="0"/>
                <a:cs typeface="Arial" pitchFamily="34" charset="0"/>
              </a:rPr>
              <a:t>in UI</a:t>
            </a:r>
          </a:p>
        </p:txBody>
      </p:sp>
      <p:cxnSp>
        <p:nvCxnSpPr>
          <p:cNvPr id="60" name="Straight Connector 65"/>
          <p:cNvCxnSpPr>
            <a:cxnSpLocks noChangeShapeType="1"/>
          </p:cNvCxnSpPr>
          <p:nvPr/>
        </p:nvCxnSpPr>
        <p:spPr bwMode="auto">
          <a:xfrm>
            <a:off x="2889250" y="5853906"/>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65"/>
          <p:cNvCxnSpPr>
            <a:cxnSpLocks noChangeShapeType="1"/>
          </p:cNvCxnSpPr>
          <p:nvPr/>
        </p:nvCxnSpPr>
        <p:spPr bwMode="auto">
          <a:xfrm>
            <a:off x="5135563" y="5844381"/>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3841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cn Exter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660" y="553243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4" name="tbl Entity"/>
          <p:cNvGraphicFramePr>
            <a:graphicFrameLocks noGrp="1"/>
          </p:cNvGraphicFramePr>
          <p:nvPr>
            <p:extLst>
              <p:ext uri="{D42A27DB-BD31-4B8C-83A1-F6EECF244321}">
                <p14:modId xmlns:p14="http://schemas.microsoft.com/office/powerpoint/2010/main" val="2352721455"/>
              </p:ext>
            </p:extLst>
          </p:nvPr>
        </p:nvGraphicFramePr>
        <p:xfrm>
          <a:off x="732157" y="4236720"/>
          <a:ext cx="2077398"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92466">
                  <a:extLst>
                    <a:ext uri="{9D8B030D-6E8A-4147-A177-3AD203B41FA5}">
                      <a16:colId xmlns:a16="http://schemas.microsoft.com/office/drawing/2014/main" val="20000"/>
                    </a:ext>
                  </a:extLst>
                </a:gridCol>
                <a:gridCol w="692466">
                  <a:extLst>
                    <a:ext uri="{9D8B030D-6E8A-4147-A177-3AD203B41FA5}">
                      <a16:colId xmlns:a16="http://schemas.microsoft.com/office/drawing/2014/main" val="20001"/>
                    </a:ext>
                  </a:extLst>
                </a:gridCol>
                <a:gridCol w="692466">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2"/>
                    </a:solidFill>
                  </a:tcPr>
                </a:tc>
                <a:tc>
                  <a:txBody>
                    <a:bodyPr/>
                    <a:lstStyle/>
                    <a:p>
                      <a:endParaRPr lang="en-US" sz="800"/>
                    </a:p>
                  </a:txBody>
                  <a:tcPr>
                    <a:solidFill>
                      <a:schemeClr val="accent2"/>
                    </a:solidFill>
                  </a:tcPr>
                </a:tc>
                <a:tc>
                  <a:txBody>
                    <a:bodyPr/>
                    <a:lstStyle/>
                    <a:p>
                      <a:endParaRPr lang="en-US" sz="800"/>
                    </a:p>
                  </a:txBody>
                  <a:tcPr>
                    <a:solidFill>
                      <a:schemeClr val="accent2"/>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a:t>Integrate with integration mechanisms </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flipH="1">
            <a:off x="2973389" y="1027112"/>
            <a:ext cx="1"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a:off x="5772150" y="1027112"/>
            <a:ext cx="0"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latin typeface="Arial" pitchFamily="34" charset="0"/>
                <a:ea typeface="Calibri" pitchFamily="34" charset="0"/>
                <a:cs typeface="Arial" pitchFamily="34" charset="0"/>
              </a:rPr>
              <a:t>user interface</a:t>
            </a:r>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426720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49" name="TextBox 10"/>
          <p:cNvSpPr txBox="1">
            <a:spLocks noChangeArrowheads="1"/>
          </p:cNvSpPr>
          <p:nvPr/>
        </p:nvSpPr>
        <p:spPr bwMode="auto">
          <a:xfrm>
            <a:off x="3914775" y="428783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7030A0"/>
                </a:solidFill>
                <a:latin typeface="+mn-lt"/>
                <a:ea typeface="Calibri" pitchFamily="34" charset="0"/>
                <a:cs typeface="Calibri" pitchFamily="34" charset="0"/>
              </a:rPr>
              <a:t>anAB</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Contact</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Name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PublicID</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CreateTime</a:t>
            </a:r>
            <a:br>
              <a:rPr lang="en-US" sz="1800">
                <a:solidFill>
                  <a:srgbClr val="7030A0"/>
                </a:solidFill>
                <a:latin typeface="+mn-lt"/>
                <a:ea typeface="Calibri" pitchFamily="34" charset="0"/>
                <a:cs typeface="Calibri" pitchFamily="34" charset="0"/>
              </a:rPr>
            </a:br>
            <a:r>
              <a:rPr lang="en-US" sz="180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1"/>
            <a:ext cx="609600" cy="887438"/>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4"/>
            <a:ext cx="609600" cy="887438"/>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91000"/>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5" name="Down Arrow 44"/>
          <p:cNvSpPr/>
          <p:nvPr/>
        </p:nvSpPr>
        <p:spPr bwMode="auto">
          <a:xfrm>
            <a:off x="6561139" y="3303562"/>
            <a:ext cx="609600" cy="887438"/>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TextBox 42"/>
          <p:cNvSpPr txBox="1">
            <a:spLocks noChangeArrowheads="1"/>
          </p:cNvSpPr>
          <p:nvPr/>
        </p:nvSpPr>
        <p:spPr bwMode="auto">
          <a:xfrm>
            <a:off x="3122612" y="5049838"/>
            <a:ext cx="26463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FF6600"/>
                </a:solidFill>
                <a:latin typeface="Arial" pitchFamily="34" charset="0"/>
                <a:ea typeface="Calibri" pitchFamily="34" charset="0"/>
                <a:cs typeface="Arial" pitchFamily="34" charset="0"/>
              </a:rPr>
              <a:t>integration</a:t>
            </a:r>
          </a:p>
        </p:txBody>
      </p:sp>
      <p:sp>
        <p:nvSpPr>
          <p:cNvPr id="64" name="TextBox 33"/>
          <p:cNvSpPr txBox="1">
            <a:spLocks noChangeArrowheads="1"/>
          </p:cNvSpPr>
          <p:nvPr/>
        </p:nvSpPr>
        <p:spPr bwMode="auto">
          <a:xfrm>
            <a:off x="685800"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FF6600"/>
                </a:solidFill>
                <a:latin typeface="Arial" pitchFamily="34" charset="0"/>
                <a:ea typeface="Calibri" pitchFamily="34" charset="0"/>
                <a:cs typeface="Arial" pitchFamily="34" charset="0"/>
              </a:rPr>
              <a:t>predefined plugins</a:t>
            </a:r>
            <a:br>
              <a:rPr lang="en-US" sz="1800">
                <a:solidFill>
                  <a:srgbClr val="FF6600"/>
                </a:solidFill>
                <a:latin typeface="Arial" pitchFamily="34" charset="0"/>
                <a:ea typeface="Calibri" pitchFamily="34" charset="0"/>
                <a:cs typeface="Arial" pitchFamily="34" charset="0"/>
              </a:rPr>
            </a:br>
            <a:r>
              <a:rPr lang="en-US" sz="1800">
                <a:solidFill>
                  <a:srgbClr val="FF6600"/>
                </a:solidFill>
                <a:latin typeface="Arial" pitchFamily="34" charset="0"/>
                <a:ea typeface="Calibri" pitchFamily="34" charset="0"/>
                <a:cs typeface="Arial" pitchFamily="34" charset="0"/>
              </a:rPr>
              <a:t>web services</a:t>
            </a:r>
          </a:p>
        </p:txBody>
      </p:sp>
      <p:sp>
        <p:nvSpPr>
          <p:cNvPr id="65" name="TextBox 33"/>
          <p:cNvSpPr txBox="1">
            <a:spLocks noChangeArrowheads="1"/>
          </p:cNvSpPr>
          <p:nvPr/>
        </p:nvSpPr>
        <p:spPr bwMode="auto">
          <a:xfrm>
            <a:off x="5224463"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FF6600"/>
                </a:solidFill>
                <a:latin typeface="Arial" pitchFamily="34" charset="0"/>
                <a:ea typeface="Calibri" pitchFamily="34" charset="0"/>
                <a:cs typeface="Arial" pitchFamily="34" charset="0"/>
              </a:rPr>
              <a:t>messaging</a:t>
            </a:r>
            <a:br>
              <a:rPr lang="en-US" sz="1800">
                <a:solidFill>
                  <a:srgbClr val="FF6600"/>
                </a:solidFill>
                <a:latin typeface="Arial" pitchFamily="34" charset="0"/>
                <a:ea typeface="Calibri" pitchFamily="34" charset="0"/>
                <a:cs typeface="Arial" pitchFamily="34" charset="0"/>
              </a:rPr>
            </a:br>
            <a:r>
              <a:rPr lang="en-US" sz="1800" err="1">
                <a:solidFill>
                  <a:srgbClr val="FF6600"/>
                </a:solidFill>
                <a:latin typeface="Arial" pitchFamily="34" charset="0"/>
                <a:ea typeface="Calibri" pitchFamily="34" charset="0"/>
                <a:cs typeface="Arial" pitchFamily="34" charset="0"/>
              </a:rPr>
              <a:t>startable</a:t>
            </a:r>
            <a:r>
              <a:rPr lang="en-US" sz="1800">
                <a:solidFill>
                  <a:srgbClr val="FF6600"/>
                </a:solidFill>
                <a:latin typeface="Arial" pitchFamily="34" charset="0"/>
                <a:ea typeface="Calibri" pitchFamily="34" charset="0"/>
                <a:cs typeface="Arial" pitchFamily="34" charset="0"/>
              </a:rPr>
              <a:t> plugin</a:t>
            </a:r>
          </a:p>
        </p:txBody>
      </p:sp>
      <p:pic>
        <p:nvPicPr>
          <p:cNvPr id="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0958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err="1">
                <a:solidFill>
                  <a:schemeClr val="tx1">
                    <a:lumMod val="75000"/>
                  </a:schemeClr>
                </a:solidFill>
                <a:latin typeface="+mj-lt"/>
              </a:rPr>
              <a:t>Guidewire</a:t>
            </a:r>
            <a:r>
              <a:rPr lang="en-US" sz="2800">
                <a:solidFill>
                  <a:schemeClr val="tx1">
                    <a:lumMod val="75000"/>
                  </a:schemeClr>
                </a:solidFill>
                <a:latin typeface="+mj-lt"/>
              </a:rPr>
              <a:t> product architecture</a:t>
            </a:r>
          </a:p>
          <a:p>
            <a:pPr>
              <a:lnSpc>
                <a:spcPct val="150000"/>
              </a:lnSpc>
              <a:buFont typeface="Arial" charset="0"/>
              <a:buChar char="•"/>
            </a:pPr>
            <a:r>
              <a:rPr lang="en-US" sz="2800" err="1">
                <a:solidFill>
                  <a:schemeClr val="tx1">
                    <a:lumMod val="75000"/>
                  </a:schemeClr>
                </a:solidFill>
                <a:latin typeface="+mj-lt"/>
              </a:rPr>
              <a:t>Guidewire</a:t>
            </a:r>
            <a:r>
              <a:rPr lang="en-US" sz="2800">
                <a:solidFill>
                  <a:schemeClr val="tx1">
                    <a:lumMod val="75000"/>
                  </a:schemeClr>
                </a:solidFill>
                <a:latin typeface="+mj-lt"/>
              </a:rPr>
              <a:t> configuration technology</a:t>
            </a:r>
          </a:p>
          <a:p>
            <a:pPr>
              <a:lnSpc>
                <a:spcPct val="150000"/>
              </a:lnSpc>
              <a:buFont typeface="Arial" charset="0"/>
              <a:buChar char="•"/>
            </a:pPr>
            <a:r>
              <a:rPr lang="en-US" sz="2800">
                <a:latin typeface="+mj-lt"/>
              </a:rPr>
              <a:t>The </a:t>
            </a:r>
            <a:r>
              <a:rPr lang="en-US" sz="2800" err="1">
                <a:latin typeface="+mj-lt"/>
              </a:rPr>
              <a:t>Guidewire</a:t>
            </a:r>
            <a:r>
              <a:rPr lang="en-US" sz="2800">
                <a:latin typeface="+mj-lt"/>
              </a:rPr>
              <a:t> platform</a:t>
            </a:r>
          </a:p>
          <a:p>
            <a:pPr>
              <a:lnSpc>
                <a:spcPct val="150000"/>
              </a:lnSpc>
              <a:buFont typeface="Arial" charset="0"/>
              <a:buChar char="•"/>
            </a:pPr>
            <a:r>
              <a:rPr lang="en-US" sz="2800" err="1">
                <a:solidFill>
                  <a:schemeClr val="tx1">
                    <a:lumMod val="75000"/>
                  </a:schemeClr>
                </a:solidFill>
                <a:latin typeface="+mj-lt"/>
              </a:rPr>
              <a:t>TrainingApp</a:t>
            </a:r>
            <a:endParaRPr lang="en-US" sz="2800">
              <a:solidFill>
                <a:schemeClr val="tx1">
                  <a:lumMod val="75000"/>
                </a:schemeClr>
              </a:solidFill>
              <a:latin typeface="+mj-lt"/>
            </a:endParaRPr>
          </a:p>
          <a:p>
            <a:pPr>
              <a:lnSpc>
                <a:spcPct val="150000"/>
              </a:lnSpc>
              <a:buFont typeface="Arial" charset="0"/>
              <a:buChar char="•"/>
            </a:pPr>
            <a:r>
              <a:rPr lang="en-US" sz="2800">
                <a:solidFill>
                  <a:schemeClr val="tx1">
                    <a:lumMod val="75000"/>
                  </a:schemeClr>
                </a:solidFill>
                <a:latin typeface="+mj-lt"/>
              </a:rPr>
              <a:t>Starting </a:t>
            </a:r>
            <a:r>
              <a:rPr lang="en-US" sz="2800" err="1">
                <a:solidFill>
                  <a:schemeClr val="tx1">
                    <a:lumMod val="75000"/>
                  </a:schemeClr>
                </a:solidFill>
                <a:latin typeface="+mj-lt"/>
              </a:rPr>
              <a:t>Guidewire</a:t>
            </a:r>
            <a:r>
              <a:rPr lang="en-US" sz="2800">
                <a:solidFill>
                  <a:schemeClr val="tx1">
                    <a:lumMod val="75000"/>
                  </a:schemeClr>
                </a:solidFill>
                <a:latin typeface="+mj-lt"/>
              </a:rPr>
              <a:t> applications</a:t>
            </a:r>
          </a:p>
          <a:p>
            <a:pPr>
              <a:lnSpc>
                <a:spcPct val="150000"/>
              </a:lnSpc>
              <a:buFont typeface="Arial" charset="0"/>
              <a:buChar char="•"/>
            </a:pPr>
            <a:r>
              <a:rPr lang="en-US" sz="2800" err="1">
                <a:solidFill>
                  <a:schemeClr val="tx1">
                    <a:lumMod val="75000"/>
                  </a:schemeClr>
                </a:solidFill>
                <a:latin typeface="+mj-lt"/>
              </a:rPr>
              <a:t>Guidewire</a:t>
            </a:r>
            <a:r>
              <a:rPr lang="en-US" sz="2800">
                <a:solidFill>
                  <a:schemeClr val="tx1">
                    <a:lumMod val="75000"/>
                  </a:schemeClr>
                </a:solidFill>
                <a:latin typeface="+mj-lt"/>
              </a:rPr>
              <a:t> Studio</a:t>
            </a:r>
          </a:p>
        </p:txBody>
      </p:sp>
    </p:spTree>
    <p:extLst>
      <p:ext uri="{BB962C8B-B14F-4D97-AF65-F5344CB8AC3E}">
        <p14:creationId xmlns:p14="http://schemas.microsoft.com/office/powerpoint/2010/main" val="33427450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product architecture for Guidewire products</a:t>
            </a:r>
          </a:p>
          <a:p>
            <a:pPr lvl="1"/>
            <a:r>
              <a:rPr lang="en-US"/>
              <a:t>Recall the primary components used to configure Guidewire products</a:t>
            </a:r>
          </a:p>
          <a:p>
            <a:pPr lvl="1"/>
            <a:r>
              <a:rPr lang="en-US"/>
              <a:t>Identify the relationship between the Guidewire platform and the Guidewire applications</a:t>
            </a:r>
          </a:p>
          <a:p>
            <a:pPr lvl="1"/>
            <a:r>
              <a:rPr lang="en-US"/>
              <a:t>Explain the basic functionality of TrainingApp</a:t>
            </a:r>
          </a:p>
          <a:p>
            <a:pPr lvl="1"/>
            <a:r>
              <a:rPr lang="en-US"/>
              <a:t>Start a development instance of a Guidewire application</a:t>
            </a:r>
          </a:p>
          <a:p>
            <a:pPr lvl="1"/>
            <a:r>
              <a:rPr lang="en-US"/>
              <a:t>Describe the purpose of Guidewire Studio</a:t>
            </a:r>
          </a:p>
          <a:p>
            <a:pPr lvl="1"/>
            <a:endParaRPr lang="en-US"/>
          </a:p>
        </p:txBody>
      </p:sp>
    </p:spTree>
    <p:extLst>
      <p:ext uri="{BB962C8B-B14F-4D97-AF65-F5344CB8AC3E}">
        <p14:creationId xmlns:p14="http://schemas.microsoft.com/office/powerpoint/2010/main" val="413212391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Guidewire platform</a:t>
            </a:r>
          </a:p>
        </p:txBody>
      </p:sp>
      <p:sp>
        <p:nvSpPr>
          <p:cNvPr id="5" name="Rectangle 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Text Box 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 name="Text Box 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8" name="Rectangle 6"/>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 name="Text Box 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10" name="Rectangle 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12"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14"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 name="Rectangle 13"/>
          <p:cNvSpPr>
            <a:spLocks noChangeArrowheads="1"/>
          </p:cNvSpPr>
          <p:nvPr/>
        </p:nvSpPr>
        <p:spPr bwMode="auto">
          <a:xfrm>
            <a:off x="6564313" y="2085975"/>
            <a:ext cx="2128837" cy="1955800"/>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Text Box 14"/>
          <p:cNvSpPr txBox="1">
            <a:spLocks noChangeArrowheads="1"/>
          </p:cNvSpPr>
          <p:nvPr/>
        </p:nvSpPr>
        <p:spPr bwMode="auto">
          <a:xfrm>
            <a:off x="6677025" y="20716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17" name="Rectangle 15"/>
          <p:cNvSpPr>
            <a:spLocks noChangeArrowheads="1"/>
          </p:cNvSpPr>
          <p:nvPr/>
        </p:nvSpPr>
        <p:spPr bwMode="auto">
          <a:xfrm>
            <a:off x="66436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 name="Rectangle 16"/>
          <p:cNvSpPr>
            <a:spLocks noChangeArrowheads="1"/>
          </p:cNvSpPr>
          <p:nvPr/>
        </p:nvSpPr>
        <p:spPr bwMode="auto">
          <a:xfrm>
            <a:off x="76676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17"/>
          <p:cNvSpPr>
            <a:spLocks noChangeArrowheads="1"/>
          </p:cNvSpPr>
          <p:nvPr/>
        </p:nvSpPr>
        <p:spPr bwMode="auto">
          <a:xfrm>
            <a:off x="766762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Rectangle 18"/>
          <p:cNvSpPr>
            <a:spLocks noChangeArrowheads="1"/>
          </p:cNvSpPr>
          <p:nvPr/>
        </p:nvSpPr>
        <p:spPr bwMode="auto">
          <a:xfrm>
            <a:off x="66436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 name="Rectangle 19"/>
          <p:cNvSpPr>
            <a:spLocks noChangeArrowheads="1"/>
          </p:cNvSpPr>
          <p:nvPr/>
        </p:nvSpPr>
        <p:spPr bwMode="auto">
          <a:xfrm>
            <a:off x="3452926" y="2012156"/>
            <a:ext cx="2128838" cy="19558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 name="Text Box 20"/>
          <p:cNvSpPr txBox="1">
            <a:spLocks noChangeArrowheads="1"/>
          </p:cNvSpPr>
          <p:nvPr/>
        </p:nvSpPr>
        <p:spPr bwMode="auto">
          <a:xfrm>
            <a:off x="3640138"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3" name="Text Box 2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24" name="Rectangle 2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Text Box 2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26" name="Rectangle 2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28" name="Rectangle 2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 name="Text Box 2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30" name="Rectangle 2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 name="Rectangle 29"/>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32" name="Text Box 30"/>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33" name="Rectangle 31"/>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2"/>
          <p:cNvSpPr>
            <a:spLocks noChangeArrowheads="1"/>
          </p:cNvSpPr>
          <p:nvPr/>
        </p:nvSpPr>
        <p:spPr bwMode="auto">
          <a:xfrm>
            <a:off x="1608138" y="246062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Rectangle 33"/>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 name="Rectangle 34"/>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 name="AutoShape 35"/>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 name="Text Box 36"/>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39" name="Text Box 3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40" name="Text Box 38"/>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41" name="Text Box 39"/>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42" name="AutoShape 40"/>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 name="AutoShape 4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4" name="Text Box 42"/>
          <p:cNvSpPr txBox="1">
            <a:spLocks noChangeArrowheads="1"/>
          </p:cNvSpPr>
          <p:nvPr/>
        </p:nvSpPr>
        <p:spPr bwMode="auto">
          <a:xfrm>
            <a:off x="67119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45" name="Text Box 43"/>
          <p:cNvSpPr txBox="1">
            <a:spLocks noChangeArrowheads="1"/>
          </p:cNvSpPr>
          <p:nvPr/>
        </p:nvSpPr>
        <p:spPr bwMode="auto">
          <a:xfrm>
            <a:off x="77358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46" name="Text Box 44"/>
          <p:cNvSpPr txBox="1">
            <a:spLocks noChangeArrowheads="1"/>
          </p:cNvSpPr>
          <p:nvPr/>
        </p:nvSpPr>
        <p:spPr bwMode="auto">
          <a:xfrm>
            <a:off x="773588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47" name="Text Box 45"/>
          <p:cNvSpPr txBox="1">
            <a:spLocks noChangeArrowheads="1"/>
          </p:cNvSpPr>
          <p:nvPr/>
        </p:nvSpPr>
        <p:spPr bwMode="auto">
          <a:xfrm>
            <a:off x="67119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Tree>
    <p:extLst>
      <p:ext uri="{BB962C8B-B14F-4D97-AF65-F5344CB8AC3E}">
        <p14:creationId xmlns:p14="http://schemas.microsoft.com/office/powerpoint/2010/main" val="18835562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Application specific functionality</a:t>
            </a:r>
          </a:p>
        </p:txBody>
      </p:sp>
      <p:sp>
        <p:nvSpPr>
          <p:cNvPr id="5" name="Rectangle 2"/>
          <p:cNvSpPr>
            <a:spLocks noChangeArrowheads="1"/>
          </p:cNvSpPr>
          <p:nvPr/>
        </p:nvSpPr>
        <p:spPr bwMode="auto">
          <a:xfrm>
            <a:off x="3527425"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655796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77295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8" name="Text Box 5"/>
          <p:cNvSpPr txBox="1">
            <a:spLocks noChangeArrowheads="1"/>
          </p:cNvSpPr>
          <p:nvPr/>
        </p:nvSpPr>
        <p:spPr bwMode="auto">
          <a:xfrm>
            <a:off x="67056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9" name="Text Box 6"/>
          <p:cNvSpPr txBox="1">
            <a:spLocks noChangeArrowheads="1"/>
          </p:cNvSpPr>
          <p:nvPr/>
        </p:nvSpPr>
        <p:spPr bwMode="auto">
          <a:xfrm>
            <a:off x="67056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10" name="Rectangle 7"/>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2" name="Text Box 10"/>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3" name="Rectangle 11"/>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12"/>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15" name="Rectangle 13"/>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Rectangle 18"/>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7" name="Text Box 19"/>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8" name="Text Box 20"/>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19" name="Text Box 21"/>
          <p:cNvSpPr txBox="1">
            <a:spLocks noChangeArrowheads="1"/>
          </p:cNvSpPr>
          <p:nvPr/>
        </p:nvSpPr>
        <p:spPr bwMode="auto">
          <a:xfrm>
            <a:off x="1658938"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20" name="Text Box 22"/>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1" name="Text Box 23"/>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2" name="Rectangle 24"/>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 name="Rectangle 25"/>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 name="Rectangle 26"/>
          <p:cNvSpPr>
            <a:spLocks noChangeArrowheads="1"/>
          </p:cNvSpPr>
          <p:nvPr/>
        </p:nvSpPr>
        <p:spPr bwMode="auto">
          <a:xfrm>
            <a:off x="1590675"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AutoShape 28"/>
          <p:cNvSpPr>
            <a:spLocks/>
          </p:cNvSpPr>
          <p:nvPr/>
        </p:nvSpPr>
        <p:spPr bwMode="auto">
          <a:xfrm rot="16200000" flipV="1">
            <a:off x="1346200" y="1160463"/>
            <a:ext cx="395287"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9"/>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8" name="Text Box 30"/>
          <p:cNvSpPr txBox="1">
            <a:spLocks noChangeArrowheads="1"/>
          </p:cNvSpPr>
          <p:nvPr/>
        </p:nvSpPr>
        <p:spPr bwMode="auto">
          <a:xfrm>
            <a:off x="1477963" y="1487488"/>
            <a:ext cx="12525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br>
              <a:rPr lang="en-US" sz="1600">
                <a:solidFill>
                  <a:srgbClr val="0066CC"/>
                </a:solidFill>
              </a:rPr>
            </a:br>
            <a:r>
              <a:rPr lang="en-US" sz="1600">
                <a:solidFill>
                  <a:srgbClr val="0066CC"/>
                </a:solidFill>
              </a:rPr>
              <a:t>Fraud Detection</a:t>
            </a:r>
          </a:p>
        </p:txBody>
      </p:sp>
      <p:sp>
        <p:nvSpPr>
          <p:cNvPr id="29" name="Text Box 31"/>
          <p:cNvSpPr txBox="1">
            <a:spLocks noChangeArrowheads="1"/>
          </p:cNvSpPr>
          <p:nvPr/>
        </p:nvSpPr>
        <p:spPr bwMode="auto">
          <a:xfrm>
            <a:off x="1338263" y="1195388"/>
            <a:ext cx="1512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Group</a:t>
            </a:r>
            <a:br>
              <a:rPr lang="en-US" sz="1600">
                <a:solidFill>
                  <a:srgbClr val="0066CC"/>
                </a:solidFill>
              </a:rPr>
            </a:br>
            <a:r>
              <a:rPr lang="en-US" sz="1600">
                <a:solidFill>
                  <a:srgbClr val="0066CC"/>
                </a:solidFill>
              </a:rPr>
              <a:t>Access</a:t>
            </a:r>
          </a:p>
        </p:txBody>
      </p:sp>
      <p:sp>
        <p:nvSpPr>
          <p:cNvPr id="30" name="Text Box 32"/>
          <p:cNvSpPr txBox="1">
            <a:spLocks noChangeArrowheads="1"/>
          </p:cNvSpPr>
          <p:nvPr/>
        </p:nvSpPr>
        <p:spPr bwMode="auto">
          <a:xfrm>
            <a:off x="436563" y="1725613"/>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31" name="Rectangle 33"/>
          <p:cNvSpPr>
            <a:spLocks noChangeArrowheads="1"/>
          </p:cNvSpPr>
          <p:nvPr/>
        </p:nvSpPr>
        <p:spPr bwMode="auto">
          <a:xfrm>
            <a:off x="663733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Rectangle 34"/>
          <p:cNvSpPr>
            <a:spLocks noChangeArrowheads="1"/>
          </p:cNvSpPr>
          <p:nvPr/>
        </p:nvSpPr>
        <p:spPr bwMode="auto">
          <a:xfrm>
            <a:off x="766127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 name="Rectangle 35"/>
          <p:cNvSpPr>
            <a:spLocks noChangeArrowheads="1"/>
          </p:cNvSpPr>
          <p:nvPr/>
        </p:nvSpPr>
        <p:spPr bwMode="auto">
          <a:xfrm>
            <a:off x="766127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6"/>
          <p:cNvSpPr>
            <a:spLocks noChangeArrowheads="1"/>
          </p:cNvSpPr>
          <p:nvPr/>
        </p:nvSpPr>
        <p:spPr bwMode="auto">
          <a:xfrm>
            <a:off x="663733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Text Box 37"/>
          <p:cNvSpPr txBox="1">
            <a:spLocks noChangeArrowheads="1"/>
          </p:cNvSpPr>
          <p:nvPr/>
        </p:nvSpPr>
        <p:spPr bwMode="auto">
          <a:xfrm>
            <a:off x="77295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36" name="Text Box 38"/>
          <p:cNvSpPr txBox="1">
            <a:spLocks noChangeArrowheads="1"/>
          </p:cNvSpPr>
          <p:nvPr/>
        </p:nvSpPr>
        <p:spPr bwMode="auto">
          <a:xfrm>
            <a:off x="667702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37" name="Text Box 39"/>
          <p:cNvSpPr txBox="1">
            <a:spLocks noChangeArrowheads="1"/>
          </p:cNvSpPr>
          <p:nvPr/>
        </p:nvSpPr>
        <p:spPr bwMode="auto">
          <a:xfrm>
            <a:off x="3640138"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38" name="AutoShape 40"/>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 name="Text Box 4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40" name="Rectangle 4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 name="Text Box 4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42" name="Rectangle 4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Text Box 4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44" name="Rectangle 4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 name="Text Box 4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46" name="Rectangle 4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 name="AutoShape 49"/>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8" name="Text Box 50"/>
          <p:cNvSpPr txBox="1">
            <a:spLocks noChangeArrowheads="1"/>
          </p:cNvSpPr>
          <p:nvPr/>
        </p:nvSpPr>
        <p:spPr bwMode="auto">
          <a:xfrm>
            <a:off x="36036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49" name="Text Box 51"/>
          <p:cNvSpPr txBox="1">
            <a:spLocks noChangeArrowheads="1"/>
          </p:cNvSpPr>
          <p:nvPr/>
        </p:nvSpPr>
        <p:spPr bwMode="auto">
          <a:xfrm>
            <a:off x="44878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50" name="Text Box 52"/>
          <p:cNvSpPr txBox="1">
            <a:spLocks noChangeArrowheads="1"/>
          </p:cNvSpPr>
          <p:nvPr/>
        </p:nvSpPr>
        <p:spPr bwMode="auto">
          <a:xfrm>
            <a:off x="4781550"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51" name="Text Box 53"/>
          <p:cNvSpPr txBox="1">
            <a:spLocks noChangeArrowheads="1"/>
          </p:cNvSpPr>
          <p:nvPr/>
        </p:nvSpPr>
        <p:spPr bwMode="auto">
          <a:xfrm>
            <a:off x="36322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52" name="AutoShape 54"/>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3" name="AutoShape 55"/>
          <p:cNvSpPr>
            <a:spLocks/>
          </p:cNvSpPr>
          <p:nvPr/>
        </p:nvSpPr>
        <p:spPr bwMode="auto">
          <a:xfrm rot="16200000" flipV="1">
            <a:off x="4394200" y="1206500"/>
            <a:ext cx="395288"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AutoShape 56"/>
          <p:cNvSpPr>
            <a:spLocks/>
          </p:cNvSpPr>
          <p:nvPr/>
        </p:nvSpPr>
        <p:spPr bwMode="auto">
          <a:xfrm rot="16200000" flipV="1">
            <a:off x="7412038" y="1222375"/>
            <a:ext cx="395288" cy="2300287"/>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5" name="Text Box 57"/>
          <p:cNvSpPr txBox="1">
            <a:spLocks noChangeArrowheads="1"/>
          </p:cNvSpPr>
          <p:nvPr/>
        </p:nvSpPr>
        <p:spPr bwMode="auto">
          <a:xfrm>
            <a:off x="66135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56" name="Text Box 58"/>
          <p:cNvSpPr txBox="1">
            <a:spLocks noChangeArrowheads="1"/>
          </p:cNvSpPr>
          <p:nvPr/>
        </p:nvSpPr>
        <p:spPr bwMode="auto">
          <a:xfrm>
            <a:off x="74977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57" name="Text Box 59"/>
          <p:cNvSpPr txBox="1">
            <a:spLocks noChangeArrowheads="1"/>
          </p:cNvSpPr>
          <p:nvPr/>
        </p:nvSpPr>
        <p:spPr bwMode="auto">
          <a:xfrm>
            <a:off x="76088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58" name="Text Box 60"/>
          <p:cNvSpPr txBox="1">
            <a:spLocks noChangeArrowheads="1"/>
          </p:cNvSpPr>
          <p:nvPr/>
        </p:nvSpPr>
        <p:spPr bwMode="auto">
          <a:xfrm>
            <a:off x="66421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5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6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6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9047523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Configuration courses</a:t>
            </a:r>
          </a:p>
        </p:txBody>
      </p:sp>
      <p:sp>
        <p:nvSpPr>
          <p:cNvPr id="5" name="Rectangle 2"/>
          <p:cNvSpPr>
            <a:spLocks noChangeArrowheads="1"/>
          </p:cNvSpPr>
          <p:nvPr/>
        </p:nvSpPr>
        <p:spPr bwMode="auto">
          <a:xfrm>
            <a:off x="2654300"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481171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49593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8" name="Rectangle 5"/>
          <p:cNvSpPr>
            <a:spLocks noChangeArrowheads="1"/>
          </p:cNvSpPr>
          <p:nvPr/>
        </p:nvSpPr>
        <p:spPr bwMode="auto">
          <a:xfrm>
            <a:off x="520700" y="4476750"/>
            <a:ext cx="6891338"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 name="Text Box 7"/>
          <p:cNvSpPr txBox="1">
            <a:spLocks noChangeArrowheads="1"/>
          </p:cNvSpPr>
          <p:nvPr/>
        </p:nvSpPr>
        <p:spPr bwMode="auto">
          <a:xfrm>
            <a:off x="741363" y="4527550"/>
            <a:ext cx="6288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0" name="Text Box 8"/>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1" name="Rectangle 9"/>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Text Box 10"/>
          <p:cNvSpPr txBox="1">
            <a:spLocks noChangeArrowheads="1"/>
          </p:cNvSpPr>
          <p:nvPr/>
        </p:nvSpPr>
        <p:spPr bwMode="auto">
          <a:xfrm>
            <a:off x="23876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13" name="Rectangle 11"/>
          <p:cNvSpPr>
            <a:spLocks noChangeArrowheads="1"/>
          </p:cNvSpPr>
          <p:nvPr/>
        </p:nvSpPr>
        <p:spPr bwMode="auto">
          <a:xfrm>
            <a:off x="22939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Rectangle 16"/>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5" name="Text Box 17"/>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6" name="Text Box 18"/>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17" name="Text Box 19"/>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18" name="Rectangle 20"/>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21"/>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Text Box 22"/>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1" name="Text Box 23"/>
          <p:cNvSpPr txBox="1">
            <a:spLocks noChangeArrowheads="1"/>
          </p:cNvSpPr>
          <p:nvPr/>
        </p:nvSpPr>
        <p:spPr bwMode="auto">
          <a:xfrm>
            <a:off x="14779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AB</a:t>
            </a:r>
            <a:br>
              <a:rPr lang="en-US" sz="1600">
                <a:solidFill>
                  <a:srgbClr val="0066CC"/>
                </a:solidFill>
              </a:rPr>
            </a:br>
            <a:r>
              <a:rPr lang="en-US" sz="1600">
                <a:solidFill>
                  <a:srgbClr val="0066CC"/>
                </a:solidFill>
              </a:rPr>
              <a:t>Integration</a:t>
            </a:r>
          </a:p>
        </p:txBody>
      </p:sp>
      <p:sp>
        <p:nvSpPr>
          <p:cNvPr id="22" name="Text Box 24"/>
          <p:cNvSpPr txBox="1">
            <a:spLocks noChangeArrowheads="1"/>
          </p:cNvSpPr>
          <p:nvPr/>
        </p:nvSpPr>
        <p:spPr bwMode="auto">
          <a:xfrm>
            <a:off x="1403350" y="1195388"/>
            <a:ext cx="1352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Validation</a:t>
            </a:r>
          </a:p>
        </p:txBody>
      </p:sp>
      <p:sp>
        <p:nvSpPr>
          <p:cNvPr id="23" name="Text Box 25"/>
          <p:cNvSpPr txBox="1">
            <a:spLocks noChangeArrowheads="1"/>
          </p:cNvSpPr>
          <p:nvPr/>
        </p:nvSpPr>
        <p:spPr bwMode="auto">
          <a:xfrm>
            <a:off x="436563" y="1773238"/>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24" name="Rectangle 26"/>
          <p:cNvSpPr>
            <a:spLocks noChangeArrowheads="1"/>
          </p:cNvSpPr>
          <p:nvPr/>
        </p:nvSpPr>
        <p:spPr bwMode="auto">
          <a:xfrm>
            <a:off x="48910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9150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Text Box 28"/>
          <p:cNvSpPr txBox="1">
            <a:spLocks noChangeArrowheads="1"/>
          </p:cNvSpPr>
          <p:nvPr/>
        </p:nvSpPr>
        <p:spPr bwMode="auto">
          <a:xfrm>
            <a:off x="59832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7" name="Text Box 29"/>
          <p:cNvSpPr txBox="1">
            <a:spLocks noChangeArrowheads="1"/>
          </p:cNvSpPr>
          <p:nvPr/>
        </p:nvSpPr>
        <p:spPr bwMode="auto">
          <a:xfrm>
            <a:off x="49307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8" name="Text Box 30"/>
          <p:cNvSpPr txBox="1">
            <a:spLocks noChangeArrowheads="1"/>
          </p:cNvSpPr>
          <p:nvPr/>
        </p:nvSpPr>
        <p:spPr bwMode="auto">
          <a:xfrm>
            <a:off x="2767013"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9" name="AutoShape 31"/>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 name="Text Box 32"/>
          <p:cNvSpPr txBox="1">
            <a:spLocks noChangeArrowheads="1"/>
          </p:cNvSpPr>
          <p:nvPr/>
        </p:nvSpPr>
        <p:spPr bwMode="auto">
          <a:xfrm>
            <a:off x="2801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31" name="Rectangle 33"/>
          <p:cNvSpPr>
            <a:spLocks noChangeArrowheads="1"/>
          </p:cNvSpPr>
          <p:nvPr/>
        </p:nvSpPr>
        <p:spPr bwMode="auto">
          <a:xfrm>
            <a:off x="2733675"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Text Box 34"/>
          <p:cNvSpPr txBox="1">
            <a:spLocks noChangeArrowheads="1"/>
          </p:cNvSpPr>
          <p:nvPr/>
        </p:nvSpPr>
        <p:spPr bwMode="auto">
          <a:xfrm>
            <a:off x="3825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33" name="Rectangle 35"/>
          <p:cNvSpPr>
            <a:spLocks noChangeArrowheads="1"/>
          </p:cNvSpPr>
          <p:nvPr/>
        </p:nvSpPr>
        <p:spPr bwMode="auto">
          <a:xfrm>
            <a:off x="3757613"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AutoShape 36"/>
          <p:cNvSpPr>
            <a:spLocks noChangeArrowheads="1"/>
          </p:cNvSpPr>
          <p:nvPr/>
        </p:nvSpPr>
        <p:spPr bwMode="auto">
          <a:xfrm>
            <a:off x="3235325"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 name="Text Box 37"/>
          <p:cNvSpPr txBox="1">
            <a:spLocks noChangeArrowheads="1"/>
          </p:cNvSpPr>
          <p:nvPr/>
        </p:nvSpPr>
        <p:spPr bwMode="auto">
          <a:xfrm>
            <a:off x="2730500"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36" name="Text Box 38"/>
          <p:cNvSpPr txBox="1">
            <a:spLocks noChangeArrowheads="1"/>
          </p:cNvSpPr>
          <p:nvPr/>
        </p:nvSpPr>
        <p:spPr bwMode="auto">
          <a:xfrm>
            <a:off x="3614738"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37" name="Text Box 39"/>
          <p:cNvSpPr txBox="1">
            <a:spLocks noChangeArrowheads="1"/>
          </p:cNvSpPr>
          <p:nvPr/>
        </p:nvSpPr>
        <p:spPr bwMode="auto">
          <a:xfrm>
            <a:off x="3908425"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38" name="Text Box 40"/>
          <p:cNvSpPr txBox="1">
            <a:spLocks noChangeArrowheads="1"/>
          </p:cNvSpPr>
          <p:nvPr/>
        </p:nvSpPr>
        <p:spPr bwMode="auto">
          <a:xfrm>
            <a:off x="2759075"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39" name="Text Box 41"/>
          <p:cNvSpPr txBox="1">
            <a:spLocks noChangeArrowheads="1"/>
          </p:cNvSpPr>
          <p:nvPr/>
        </p:nvSpPr>
        <p:spPr bwMode="auto">
          <a:xfrm>
            <a:off x="48990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40" name="Text Box 42"/>
          <p:cNvSpPr txBox="1">
            <a:spLocks noChangeArrowheads="1"/>
          </p:cNvSpPr>
          <p:nvPr/>
        </p:nvSpPr>
        <p:spPr bwMode="auto">
          <a:xfrm>
            <a:off x="57832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41" name="Text Box 43"/>
          <p:cNvSpPr txBox="1">
            <a:spLocks noChangeArrowheads="1"/>
          </p:cNvSpPr>
          <p:nvPr/>
        </p:nvSpPr>
        <p:spPr bwMode="auto">
          <a:xfrm>
            <a:off x="58943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42" name="Text Box 44"/>
          <p:cNvSpPr txBox="1">
            <a:spLocks noChangeArrowheads="1"/>
          </p:cNvSpPr>
          <p:nvPr/>
        </p:nvSpPr>
        <p:spPr bwMode="auto">
          <a:xfrm>
            <a:off x="4927600"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43" name="Text Box 45"/>
          <p:cNvSpPr txBox="1">
            <a:spLocks noChangeArrowheads="1"/>
          </p:cNvSpPr>
          <p:nvPr/>
        </p:nvSpPr>
        <p:spPr bwMode="auto">
          <a:xfrm>
            <a:off x="7412038" y="4957763"/>
            <a:ext cx="177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Fundamental</a:t>
            </a:r>
            <a:br>
              <a:rPr lang="en-US" sz="1800">
                <a:solidFill>
                  <a:schemeClr val="bg1"/>
                </a:solidFill>
              </a:rPr>
            </a:br>
            <a:r>
              <a:rPr lang="en-US" sz="1800">
                <a:solidFill>
                  <a:schemeClr val="bg1"/>
                </a:solidFill>
              </a:rPr>
              <a:t>Configuration</a:t>
            </a:r>
          </a:p>
        </p:txBody>
      </p:sp>
      <p:sp>
        <p:nvSpPr>
          <p:cNvPr id="44" name="AutoShape 46"/>
          <p:cNvSpPr>
            <a:spLocks noChangeArrowheads="1"/>
          </p:cNvSpPr>
          <p:nvPr/>
        </p:nvSpPr>
        <p:spPr bwMode="auto">
          <a:xfrm>
            <a:off x="540385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 name="Text Box 47"/>
          <p:cNvSpPr txBox="1">
            <a:spLocks noChangeArrowheads="1"/>
          </p:cNvSpPr>
          <p:nvPr/>
        </p:nvSpPr>
        <p:spPr bwMode="auto">
          <a:xfrm>
            <a:off x="6985000" y="2141538"/>
            <a:ext cx="176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Application</a:t>
            </a:r>
            <a:br>
              <a:rPr lang="en-US" sz="1800">
                <a:solidFill>
                  <a:schemeClr val="bg1"/>
                </a:solidFill>
              </a:rPr>
            </a:br>
            <a:r>
              <a:rPr lang="en-US" sz="1800">
                <a:solidFill>
                  <a:schemeClr val="bg1"/>
                </a:solidFill>
              </a:rPr>
              <a:t>Configuration</a:t>
            </a:r>
          </a:p>
        </p:txBody>
      </p:sp>
      <p:sp>
        <p:nvSpPr>
          <p:cNvPr id="46" name="Text Box 48"/>
          <p:cNvSpPr txBox="1">
            <a:spLocks noChangeArrowheads="1"/>
          </p:cNvSpPr>
          <p:nvPr/>
        </p:nvSpPr>
        <p:spPr bwMode="auto">
          <a:xfrm>
            <a:off x="5983288" y="3248025"/>
            <a:ext cx="793750" cy="549275"/>
          </a:xfrm>
          <a:prstGeom prst="rect">
            <a:avLst/>
          </a:prstGeom>
          <a:noFill/>
          <a:ln w="28575" algn="ctr">
            <a:noFill/>
            <a:miter lim="800000"/>
            <a:headEnd/>
            <a:tailEnd/>
          </a:ln>
        </p:spPr>
        <p:txBody>
          <a:bodyPr lIns="0" tIns="0" rIns="0" bIns="0">
            <a:spAutoFit/>
          </a:bodyPr>
          <a:lstStyle/>
          <a:p>
            <a:pPr>
              <a:defRPr/>
            </a:pPr>
            <a:r>
              <a:rPr lang="en-US" sz="1800">
                <a:solidFill>
                  <a:schemeClr val="tx1">
                    <a:lumMod val="75000"/>
                  </a:schemeClr>
                </a:solidFill>
              </a:rPr>
              <a:t>Int.</a:t>
            </a:r>
            <a:br>
              <a:rPr lang="en-US" sz="1800">
                <a:solidFill>
                  <a:schemeClr val="tx1">
                    <a:lumMod val="75000"/>
                  </a:schemeClr>
                </a:solidFill>
              </a:rPr>
            </a:br>
            <a:r>
              <a:rPr lang="en-US" sz="1800">
                <a:solidFill>
                  <a:schemeClr val="tx1">
                    <a:lumMod val="75000"/>
                  </a:schemeClr>
                </a:solidFill>
              </a:rPr>
              <a:t>Mech.</a:t>
            </a:r>
          </a:p>
        </p:txBody>
      </p:sp>
      <p:sp>
        <p:nvSpPr>
          <p:cNvPr id="47" name="Text Box 49"/>
          <p:cNvSpPr txBox="1">
            <a:spLocks noChangeArrowheads="1"/>
          </p:cNvSpPr>
          <p:nvPr/>
        </p:nvSpPr>
        <p:spPr bwMode="auto">
          <a:xfrm>
            <a:off x="49593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48" name="Text Box 50"/>
          <p:cNvSpPr txBox="1">
            <a:spLocks noChangeArrowheads="1"/>
          </p:cNvSpPr>
          <p:nvPr/>
        </p:nvSpPr>
        <p:spPr bwMode="auto">
          <a:xfrm>
            <a:off x="1658938" y="3225800"/>
            <a:ext cx="793750" cy="549275"/>
          </a:xfrm>
          <a:prstGeom prst="rect">
            <a:avLst/>
          </a:prstGeom>
          <a:noFill/>
          <a:ln w="28575" algn="ctr">
            <a:noFill/>
            <a:miter lim="800000"/>
            <a:headEnd/>
            <a:tailEnd/>
          </a:ln>
        </p:spPr>
        <p:txBody>
          <a:bodyPr lIns="0" tIns="0" rIns="0" bIns="0">
            <a:spAutoFit/>
          </a:bodyPr>
          <a:lstStyle/>
          <a:p>
            <a:pPr>
              <a:defRPr/>
            </a:pPr>
            <a:r>
              <a:rPr lang="en-US" sz="1800">
                <a:solidFill>
                  <a:schemeClr val="tx1">
                    <a:lumMod val="75000"/>
                  </a:schemeClr>
                </a:solidFill>
              </a:rPr>
              <a:t>Int.</a:t>
            </a:r>
            <a:br>
              <a:rPr lang="en-US" sz="1800">
                <a:solidFill>
                  <a:schemeClr val="tx1">
                    <a:lumMod val="75000"/>
                  </a:schemeClr>
                </a:solidFill>
              </a:rPr>
            </a:br>
            <a:r>
              <a:rPr lang="en-US" sz="1800">
                <a:solidFill>
                  <a:schemeClr val="tx1">
                    <a:lumMod val="75000"/>
                  </a:schemeClr>
                </a:solidFill>
              </a:rPr>
              <a:t>Mech.</a:t>
            </a:r>
          </a:p>
        </p:txBody>
      </p:sp>
      <p:sp>
        <p:nvSpPr>
          <p:cNvPr id="49" name="Text Box 51"/>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50" name="Rectangle 52"/>
          <p:cNvSpPr>
            <a:spLocks noChangeArrowheads="1"/>
          </p:cNvSpPr>
          <p:nvPr/>
        </p:nvSpPr>
        <p:spPr bwMode="auto">
          <a:xfrm>
            <a:off x="1590675" y="3178175"/>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a:p>
        </p:txBody>
      </p:sp>
      <p:sp>
        <p:nvSpPr>
          <p:cNvPr id="51" name="Rectangle 53"/>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 name="Rectangle 54"/>
          <p:cNvSpPr>
            <a:spLocks noChangeArrowheads="1"/>
          </p:cNvSpPr>
          <p:nvPr/>
        </p:nvSpPr>
        <p:spPr bwMode="auto">
          <a:xfrm>
            <a:off x="5915025"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a:p>
        </p:txBody>
      </p:sp>
      <p:sp>
        <p:nvSpPr>
          <p:cNvPr id="53" name="Rectangle 55"/>
          <p:cNvSpPr>
            <a:spLocks noChangeArrowheads="1"/>
          </p:cNvSpPr>
          <p:nvPr/>
        </p:nvSpPr>
        <p:spPr bwMode="auto">
          <a:xfrm>
            <a:off x="48910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Text Box 56"/>
          <p:cNvSpPr txBox="1">
            <a:spLocks noChangeArrowheads="1"/>
          </p:cNvSpPr>
          <p:nvPr/>
        </p:nvSpPr>
        <p:spPr bwMode="auto">
          <a:xfrm>
            <a:off x="3825875" y="3248025"/>
            <a:ext cx="793750" cy="549275"/>
          </a:xfrm>
          <a:prstGeom prst="rect">
            <a:avLst/>
          </a:prstGeom>
          <a:noFill/>
          <a:ln w="28575" algn="ctr">
            <a:noFill/>
            <a:miter lim="800000"/>
            <a:headEnd/>
            <a:tailEnd/>
          </a:ln>
        </p:spPr>
        <p:txBody>
          <a:bodyPr lIns="0" tIns="0" rIns="0" bIns="0">
            <a:spAutoFit/>
          </a:bodyPr>
          <a:lstStyle/>
          <a:p>
            <a:pPr>
              <a:defRPr/>
            </a:pPr>
            <a:r>
              <a:rPr lang="en-US" sz="1800">
                <a:solidFill>
                  <a:schemeClr val="tx1">
                    <a:lumMod val="75000"/>
                  </a:schemeClr>
                </a:solidFill>
              </a:rPr>
              <a:t>Int.</a:t>
            </a:r>
            <a:br>
              <a:rPr lang="en-US" sz="1800">
                <a:solidFill>
                  <a:schemeClr val="tx1">
                    <a:lumMod val="75000"/>
                  </a:schemeClr>
                </a:solidFill>
              </a:rPr>
            </a:br>
            <a:r>
              <a:rPr lang="en-US" sz="1800">
                <a:solidFill>
                  <a:schemeClr val="tx1">
                    <a:lumMod val="75000"/>
                  </a:schemeClr>
                </a:solidFill>
              </a:rPr>
              <a:t>Mech.</a:t>
            </a:r>
          </a:p>
        </p:txBody>
      </p:sp>
      <p:sp>
        <p:nvSpPr>
          <p:cNvPr id="55" name="Rectangle 57"/>
          <p:cNvSpPr>
            <a:spLocks noChangeArrowheads="1"/>
          </p:cNvSpPr>
          <p:nvPr/>
        </p:nvSpPr>
        <p:spPr bwMode="auto">
          <a:xfrm>
            <a:off x="3757613"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a:p>
        </p:txBody>
      </p:sp>
      <p:sp>
        <p:nvSpPr>
          <p:cNvPr id="56" name="Text Box 58"/>
          <p:cNvSpPr txBox="1">
            <a:spLocks noChangeArrowheads="1"/>
          </p:cNvSpPr>
          <p:nvPr/>
        </p:nvSpPr>
        <p:spPr bwMode="auto">
          <a:xfrm>
            <a:off x="2801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57" name="Rectangle 59"/>
          <p:cNvSpPr>
            <a:spLocks noChangeArrowheads="1"/>
          </p:cNvSpPr>
          <p:nvPr/>
        </p:nvSpPr>
        <p:spPr bwMode="auto">
          <a:xfrm>
            <a:off x="2733675"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8" name="Text Box 9"/>
          <p:cNvSpPr txBox="1">
            <a:spLocks noChangeArrowheads="1"/>
          </p:cNvSpPr>
          <p:nvPr/>
        </p:nvSpPr>
        <p:spPr bwMode="auto">
          <a:xfrm>
            <a:off x="3948113"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59" name="Rectangle 10"/>
          <p:cNvSpPr>
            <a:spLocks noChangeArrowheads="1"/>
          </p:cNvSpPr>
          <p:nvPr/>
        </p:nvSpPr>
        <p:spPr bwMode="auto">
          <a:xfrm>
            <a:off x="390842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0" name="Text Box 11"/>
          <p:cNvSpPr txBox="1">
            <a:spLocks noChangeArrowheads="1"/>
          </p:cNvSpPr>
          <p:nvPr/>
        </p:nvSpPr>
        <p:spPr bwMode="auto">
          <a:xfrm>
            <a:off x="5605463" y="5405438"/>
            <a:ext cx="1631950" cy="615950"/>
          </a:xfrm>
          <a:prstGeom prst="rect">
            <a:avLst/>
          </a:prstGeom>
          <a:noFill/>
          <a:ln w="28575" algn="ctr">
            <a:noFill/>
            <a:miter lim="800000"/>
            <a:headEnd/>
            <a:tailEnd/>
          </a:ln>
        </p:spPr>
        <p:txBody>
          <a:bodyPr lIns="0" tIns="0" rIns="0" bIns="0">
            <a:spAutoFit/>
          </a:bodyPr>
          <a:lstStyle/>
          <a:p>
            <a:pPr>
              <a:defRPr/>
            </a:pPr>
            <a:r>
              <a:rPr lang="en-US">
                <a:solidFill>
                  <a:schemeClr val="tx1">
                    <a:lumMod val="75000"/>
                  </a:schemeClr>
                </a:solidFill>
              </a:rPr>
              <a:t>Integration</a:t>
            </a:r>
            <a:br>
              <a:rPr lang="en-US">
                <a:solidFill>
                  <a:schemeClr val="tx1">
                    <a:lumMod val="75000"/>
                  </a:schemeClr>
                </a:solidFill>
              </a:rPr>
            </a:br>
            <a:r>
              <a:rPr lang="en-US">
                <a:solidFill>
                  <a:schemeClr val="tx1">
                    <a:lumMod val="75000"/>
                  </a:schemeClr>
                </a:solidFill>
              </a:rPr>
              <a:t>Mechanisms</a:t>
            </a:r>
          </a:p>
        </p:txBody>
      </p:sp>
      <p:sp>
        <p:nvSpPr>
          <p:cNvPr id="61" name="Rectangle 12"/>
          <p:cNvSpPr>
            <a:spLocks noChangeArrowheads="1"/>
          </p:cNvSpPr>
          <p:nvPr/>
        </p:nvSpPr>
        <p:spPr bwMode="auto">
          <a:xfrm>
            <a:off x="5500688" y="5268913"/>
            <a:ext cx="1828800" cy="882650"/>
          </a:xfrm>
          <a:prstGeom prst="rect">
            <a:avLst/>
          </a:prstGeom>
          <a:noFill/>
          <a:ln w="28575" algn="ctr">
            <a:solidFill>
              <a:schemeClr val="tx1">
                <a:lumMod val="75000"/>
              </a:schemeClr>
            </a:solidFill>
            <a:prstDash val="sysDot"/>
            <a:miter lim="800000"/>
            <a:headEnd/>
            <a:tailEnd/>
          </a:ln>
        </p:spPr>
        <p:txBody>
          <a:bodyPr lIns="0" tIns="0" rIns="0" bIns="0" anchor="ctr"/>
          <a:lstStyle/>
          <a:p>
            <a:pPr>
              <a:defRPr/>
            </a:pPr>
            <a:endParaRPr lang="en-US"/>
          </a:p>
        </p:txBody>
      </p:sp>
    </p:spTree>
    <p:extLst>
      <p:ext uri="{BB962C8B-B14F-4D97-AF65-F5344CB8AC3E}">
        <p14:creationId xmlns:p14="http://schemas.microsoft.com/office/powerpoint/2010/main" val="24787003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chemeClr val="tx1">
                    <a:lumMod val="75000"/>
                  </a:schemeClr>
                </a:solidFill>
                <a:latin typeface="+mj-lt"/>
              </a:rPr>
              <a:t>Guidewire product architecture</a:t>
            </a:r>
          </a:p>
          <a:p>
            <a:pPr>
              <a:lnSpc>
                <a:spcPct val="150000"/>
              </a:lnSpc>
              <a:buFont typeface="Arial" charset="0"/>
              <a:buChar char="•"/>
            </a:pPr>
            <a:r>
              <a:rPr lang="en-US" sz="2800">
                <a:solidFill>
                  <a:schemeClr val="tx1">
                    <a:lumMod val="75000"/>
                  </a:schemeClr>
                </a:solidFill>
                <a:latin typeface="+mj-lt"/>
              </a:rPr>
              <a:t>Guidewire configuration technology</a:t>
            </a:r>
          </a:p>
          <a:p>
            <a:pPr>
              <a:lnSpc>
                <a:spcPct val="150000"/>
              </a:lnSpc>
              <a:buFont typeface="Arial" charset="0"/>
              <a:buChar char="•"/>
            </a:pPr>
            <a:r>
              <a:rPr lang="en-US" sz="2800">
                <a:solidFill>
                  <a:schemeClr val="tx1">
                    <a:lumMod val="75000"/>
                  </a:schemeClr>
                </a:solidFill>
                <a:latin typeface="+mj-lt"/>
              </a:rPr>
              <a:t>The Guidewire platform</a:t>
            </a:r>
          </a:p>
          <a:p>
            <a:pPr>
              <a:lnSpc>
                <a:spcPct val="150000"/>
              </a:lnSpc>
              <a:buFont typeface="Arial" charset="0"/>
              <a:buChar char="•"/>
            </a:pPr>
            <a:r>
              <a:rPr lang="en-US" sz="2800">
                <a:latin typeface="+mj-lt"/>
              </a:rPr>
              <a:t>TrainingApp</a:t>
            </a:r>
          </a:p>
          <a:p>
            <a:pPr>
              <a:lnSpc>
                <a:spcPct val="150000"/>
              </a:lnSpc>
              <a:buFont typeface="Arial" charset="0"/>
              <a:buChar char="•"/>
            </a:pPr>
            <a:r>
              <a:rPr lang="en-US" sz="2800">
                <a:solidFill>
                  <a:schemeClr val="tx1">
                    <a:lumMod val="75000"/>
                  </a:schemeClr>
                </a:solidFill>
                <a:latin typeface="+mj-lt"/>
              </a:rPr>
              <a:t>Starting Guidewire applications</a:t>
            </a:r>
          </a:p>
          <a:p>
            <a:pPr>
              <a:lnSpc>
                <a:spcPct val="150000"/>
              </a:lnSpc>
              <a:buFont typeface="Arial" charset="0"/>
              <a:buChar char="•"/>
            </a:pPr>
            <a:r>
              <a:rPr lang="en-US" sz="2800">
                <a:solidFill>
                  <a:schemeClr val="tx1">
                    <a:lumMod val="75000"/>
                  </a:schemeClr>
                </a:solidFill>
                <a:latin typeface="+mj-lt"/>
              </a:rPr>
              <a:t>Guidewire Studio</a:t>
            </a:r>
          </a:p>
        </p:txBody>
      </p:sp>
    </p:spTree>
    <p:extLst>
      <p:ext uri="{BB962C8B-B14F-4D97-AF65-F5344CB8AC3E}">
        <p14:creationId xmlns:p14="http://schemas.microsoft.com/office/powerpoint/2010/main" val="334274509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8163" y="913267"/>
            <a:ext cx="2128837" cy="1955800"/>
          </a:xfrm>
          <a:prstGeom prst="rect">
            <a:avLst/>
          </a:prstGeom>
          <a:solidFill>
            <a:schemeClr val="tx1"/>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7651" name="Rectangle 3"/>
          <p:cNvSpPr>
            <a:spLocks noGrp="1" noChangeArrowheads="1"/>
          </p:cNvSpPr>
          <p:nvPr>
            <p:ph type="title"/>
          </p:nvPr>
        </p:nvSpPr>
        <p:spPr/>
        <p:txBody>
          <a:bodyPr/>
          <a:lstStyle/>
          <a:p>
            <a:pPr eaLnBrk="1" hangingPunct="1"/>
            <a:r>
              <a:rPr lang="en-US"/>
              <a:t>TrainingApp</a:t>
            </a:r>
          </a:p>
        </p:txBody>
      </p:sp>
      <p:sp>
        <p:nvSpPr>
          <p:cNvPr id="3" name="Content Placeholder 2"/>
          <p:cNvSpPr>
            <a:spLocks noGrp="1"/>
          </p:cNvSpPr>
          <p:nvPr>
            <p:ph sz="half" idx="2"/>
          </p:nvPr>
        </p:nvSpPr>
        <p:spPr>
          <a:xfrm>
            <a:off x="3305175" y="914400"/>
            <a:ext cx="5532120" cy="3505200"/>
          </a:xfrm>
        </p:spPr>
        <p:txBody>
          <a:bodyPr/>
          <a:lstStyle/>
          <a:p>
            <a:r>
              <a:rPr lang="en-US"/>
              <a:t>Developed exclusively for training</a:t>
            </a:r>
          </a:p>
          <a:p>
            <a:r>
              <a:rPr lang="en-US"/>
              <a:t>Examples of each fundamental configuration feature</a:t>
            </a:r>
          </a:p>
          <a:p>
            <a:pPr lvl="1"/>
            <a:r>
              <a:rPr lang="en-US"/>
              <a:t>Data Model, User Interface, Application Logic, Integration Mechanisms</a:t>
            </a:r>
          </a:p>
          <a:p>
            <a:r>
              <a:rPr lang="en-US"/>
              <a:t>Small number of entities and screens</a:t>
            </a:r>
          </a:p>
          <a:p>
            <a:r>
              <a:rPr lang="en-US"/>
              <a:t>Excludes complex functionality</a:t>
            </a:r>
          </a:p>
        </p:txBody>
      </p:sp>
      <p:sp>
        <p:nvSpPr>
          <p:cNvPr id="27653" name="Rectangle 4"/>
          <p:cNvSpPr>
            <a:spLocks noChangeArrowheads="1"/>
          </p:cNvSpPr>
          <p:nvPr/>
        </p:nvSpPr>
        <p:spPr bwMode="auto">
          <a:xfrm>
            <a:off x="625475"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4" name="Rectangle 5"/>
          <p:cNvSpPr>
            <a:spLocks noChangeArrowheads="1"/>
          </p:cNvSpPr>
          <p:nvPr/>
        </p:nvSpPr>
        <p:spPr bwMode="auto">
          <a:xfrm>
            <a:off x="1649413"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5" name="Rectangle 6"/>
          <p:cNvSpPr>
            <a:spLocks noChangeArrowheads="1"/>
          </p:cNvSpPr>
          <p:nvPr/>
        </p:nvSpPr>
        <p:spPr bwMode="auto">
          <a:xfrm>
            <a:off x="625475"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6" name="Text Box 7"/>
          <p:cNvSpPr txBox="1">
            <a:spLocks noChangeArrowheads="1"/>
          </p:cNvSpPr>
          <p:nvPr/>
        </p:nvSpPr>
        <p:spPr bwMode="auto">
          <a:xfrm>
            <a:off x="693738"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Data</a:t>
            </a:r>
            <a:br>
              <a:rPr lang="en-US" sz="1800">
                <a:solidFill>
                  <a:schemeClr val="bg1"/>
                </a:solidFill>
              </a:rPr>
            </a:br>
            <a:r>
              <a:rPr lang="en-US" sz="1800">
                <a:solidFill>
                  <a:schemeClr val="bg1"/>
                </a:solidFill>
              </a:rPr>
              <a:t>Model</a:t>
            </a:r>
          </a:p>
        </p:txBody>
      </p:sp>
      <p:sp>
        <p:nvSpPr>
          <p:cNvPr id="27657" name="Text Box 8"/>
          <p:cNvSpPr txBox="1">
            <a:spLocks noChangeArrowheads="1"/>
          </p:cNvSpPr>
          <p:nvPr/>
        </p:nvSpPr>
        <p:spPr bwMode="auto">
          <a:xfrm>
            <a:off x="1717675"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User</a:t>
            </a:r>
            <a:br>
              <a:rPr lang="en-US" sz="1800">
                <a:solidFill>
                  <a:schemeClr val="bg1"/>
                </a:solidFill>
              </a:rPr>
            </a:br>
            <a:r>
              <a:rPr lang="en-US" sz="1800">
                <a:solidFill>
                  <a:schemeClr val="bg1"/>
                </a:solidFill>
              </a:rPr>
              <a:t>Inter.</a:t>
            </a:r>
          </a:p>
        </p:txBody>
      </p:sp>
      <p:sp>
        <p:nvSpPr>
          <p:cNvPr id="27658" name="Text Box 9"/>
          <p:cNvSpPr txBox="1">
            <a:spLocks noChangeArrowheads="1"/>
          </p:cNvSpPr>
          <p:nvPr/>
        </p:nvSpPr>
        <p:spPr bwMode="auto">
          <a:xfrm>
            <a:off x="693738" y="21388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App.</a:t>
            </a:r>
            <a:br>
              <a:rPr lang="en-US" sz="1800">
                <a:solidFill>
                  <a:schemeClr val="bg1"/>
                </a:solidFill>
              </a:rPr>
            </a:br>
            <a:r>
              <a:rPr lang="en-US" sz="1800">
                <a:solidFill>
                  <a:schemeClr val="bg1"/>
                </a:solidFill>
              </a:rPr>
              <a:t>Logic</a:t>
            </a:r>
          </a:p>
        </p:txBody>
      </p:sp>
      <p:sp>
        <p:nvSpPr>
          <p:cNvPr id="27659" name="Text Box 10"/>
          <p:cNvSpPr txBox="1">
            <a:spLocks noChangeArrowheads="1"/>
          </p:cNvSpPr>
          <p:nvPr/>
        </p:nvSpPr>
        <p:spPr bwMode="auto">
          <a:xfrm>
            <a:off x="590550" y="933905"/>
            <a:ext cx="199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TrainingApp</a:t>
            </a:r>
          </a:p>
        </p:txBody>
      </p:sp>
      <p:sp>
        <p:nvSpPr>
          <p:cNvPr id="27660" name="Rectangle 11"/>
          <p:cNvSpPr>
            <a:spLocks noChangeArrowheads="1"/>
          </p:cNvSpPr>
          <p:nvPr/>
        </p:nvSpPr>
        <p:spPr bwMode="auto">
          <a:xfrm>
            <a:off x="520700" y="4476750"/>
            <a:ext cx="8197850" cy="1798638"/>
          </a:xfrm>
          <a:prstGeom prst="rect">
            <a:avLst/>
          </a:prstGeom>
          <a:solidFill>
            <a:schemeClr val="tx1"/>
          </a:solidFill>
          <a:ln w="28575"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7661" name="Text Box 12"/>
          <p:cNvSpPr txBox="1">
            <a:spLocks noChangeArrowheads="1"/>
          </p:cNvSpPr>
          <p:nvPr/>
        </p:nvSpPr>
        <p:spPr bwMode="auto">
          <a:xfrm>
            <a:off x="2220913" y="4572000"/>
            <a:ext cx="6618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Guidewire Platform</a:t>
            </a:r>
            <a:r>
              <a:rPr lang="en-US" sz="1800">
                <a:solidFill>
                  <a:schemeClr val="bg2"/>
                </a:solidFill>
              </a:rPr>
              <a:t> offers </a:t>
            </a:r>
            <a:r>
              <a:rPr lang="en-US" sz="1600">
                <a:solidFill>
                  <a:schemeClr val="bg2"/>
                </a:solidFill>
              </a:rPr>
              <a:t>technology</a:t>
            </a:r>
            <a:r>
              <a:rPr lang="en-US" sz="1800">
                <a:solidFill>
                  <a:schemeClr val="bg2"/>
                </a:solidFill>
              </a:rPr>
              <a:t> for configuring...</a:t>
            </a:r>
          </a:p>
        </p:txBody>
      </p:sp>
      <p:sp>
        <p:nvSpPr>
          <p:cNvPr id="27662" name="Text Box 13"/>
          <p:cNvSpPr txBox="1">
            <a:spLocks noChangeArrowheads="1"/>
          </p:cNvSpPr>
          <p:nvPr/>
        </p:nvSpPr>
        <p:spPr bwMode="auto">
          <a:xfrm>
            <a:off x="2286000" y="5310129"/>
            <a:ext cx="993775" cy="800219"/>
          </a:xfrm>
          <a:prstGeom prst="rect">
            <a:avLst/>
          </a:prstGeom>
          <a:noFill/>
          <a:ln w="28575" algn="ctr">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91440" tIns="91440" rIns="91440" bIns="91440" anchor="ctr" anchorCtr="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7664" name="Text Box 15"/>
          <p:cNvSpPr txBox="1">
            <a:spLocks noChangeArrowheads="1"/>
          </p:cNvSpPr>
          <p:nvPr/>
        </p:nvSpPr>
        <p:spPr bwMode="auto">
          <a:xfrm>
            <a:off x="3386137" y="5310129"/>
            <a:ext cx="1374775" cy="800219"/>
          </a:xfrm>
          <a:prstGeom prst="rect">
            <a:avLst/>
          </a:prstGeom>
          <a:noFill/>
          <a:ln w="28575" algn="ctr">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91440" tIns="91440" rIns="91440" bIns="91440" anchor="ctr" anchorCtr="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7667" name="Text Box 23"/>
          <p:cNvSpPr txBox="1">
            <a:spLocks noChangeArrowheads="1"/>
          </p:cNvSpPr>
          <p:nvPr/>
        </p:nvSpPr>
        <p:spPr bwMode="auto">
          <a:xfrm>
            <a:off x="1719263" y="21515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Int.</a:t>
            </a:r>
            <a:br>
              <a:rPr lang="en-US" sz="1800">
                <a:solidFill>
                  <a:schemeClr val="bg1"/>
                </a:solidFill>
              </a:rPr>
            </a:br>
            <a:r>
              <a:rPr lang="en-US" sz="1800">
                <a:solidFill>
                  <a:schemeClr val="bg1"/>
                </a:solidFill>
              </a:rPr>
              <a:t>Mech</a:t>
            </a:r>
            <a:r>
              <a:rPr lang="en-US" sz="1800">
                <a:solidFill>
                  <a:srgbClr val="CC3399"/>
                </a:solidFill>
              </a:rPr>
              <a:t>.</a:t>
            </a:r>
          </a:p>
        </p:txBody>
      </p:sp>
      <p:sp>
        <p:nvSpPr>
          <p:cNvPr id="27668" name="Rectangle 6"/>
          <p:cNvSpPr>
            <a:spLocks noChangeArrowheads="1"/>
          </p:cNvSpPr>
          <p:nvPr/>
        </p:nvSpPr>
        <p:spPr bwMode="auto">
          <a:xfrm>
            <a:off x="1651000"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9" name="Text Box 9"/>
          <p:cNvSpPr txBox="1">
            <a:spLocks noChangeArrowheads="1"/>
          </p:cNvSpPr>
          <p:nvPr/>
        </p:nvSpPr>
        <p:spPr bwMode="auto">
          <a:xfrm>
            <a:off x="4886325" y="5313304"/>
            <a:ext cx="1666875" cy="800219"/>
          </a:xfrm>
          <a:prstGeom prst="rect">
            <a:avLst/>
          </a:prstGeom>
          <a:noFill/>
          <a:ln w="28575" algn="ctr">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91440" tIns="91440" rIns="91440" bIns="91440" anchor="ctr" anchorCtr="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27671" name="Text Box 11"/>
          <p:cNvSpPr txBox="1">
            <a:spLocks noChangeArrowheads="1"/>
          </p:cNvSpPr>
          <p:nvPr/>
        </p:nvSpPr>
        <p:spPr bwMode="auto">
          <a:xfrm>
            <a:off x="6705600" y="5313304"/>
            <a:ext cx="1806575" cy="800219"/>
          </a:xfrm>
          <a:prstGeom prst="rect">
            <a:avLst/>
          </a:prstGeom>
          <a:noFill/>
          <a:ln w="28575" algn="ctr">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91440" tIns="91440" rIns="91440" bIns="91440" anchor="ctr" anchorCtr="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27666" name="AutoShape 21"/>
          <p:cNvSpPr>
            <a:spLocks noChangeArrowheads="1"/>
          </p:cNvSpPr>
          <p:nvPr/>
        </p:nvSpPr>
        <p:spPr bwMode="auto">
          <a:xfrm>
            <a:off x="1194479" y="3048000"/>
            <a:ext cx="847725" cy="1243744"/>
          </a:xfrm>
          <a:prstGeom prst="upArrow">
            <a:avLst>
              <a:gd name="adj1" fmla="val 50000"/>
              <a:gd name="adj2" fmla="val 42274"/>
            </a:avLst>
          </a:prstGeom>
          <a:ln/>
        </p:spPr>
        <p:style>
          <a:lnRef idx="3">
            <a:schemeClr val="lt1"/>
          </a:lnRef>
          <a:fillRef idx="1">
            <a:schemeClr val="accent1"/>
          </a:fillRef>
          <a:effectRef idx="1">
            <a:schemeClr val="accent1"/>
          </a:effectRef>
          <a:fontRef idx="minor">
            <a:schemeClr val="lt1"/>
          </a:fontRef>
        </p:style>
        <p:txBody>
          <a:bodyPr wrap="square" lIns="0" tIns="0" rIns="0" bIns="0" anchor="ctr">
            <a:spAutoFit/>
          </a:bodyPr>
          <a:lstStyle/>
          <a:p>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572000"/>
            <a:ext cx="1534686" cy="16574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88380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TrainingApp as a mock business solution</a:t>
            </a:r>
          </a:p>
        </p:txBody>
      </p:sp>
      <p:sp>
        <p:nvSpPr>
          <p:cNvPr id="28675" name="Rectangle 3"/>
          <p:cNvSpPr>
            <a:spLocks noGrp="1" noChangeArrowheads="1"/>
          </p:cNvSpPr>
          <p:nvPr>
            <p:ph idx="1"/>
          </p:nvPr>
        </p:nvSpPr>
        <p:spPr>
          <a:xfrm>
            <a:off x="519113" y="4800600"/>
            <a:ext cx="8318500" cy="1600200"/>
          </a:xfrm>
        </p:spPr>
        <p:txBody>
          <a:bodyPr/>
          <a:lstStyle/>
          <a:p>
            <a:pPr>
              <a:buFont typeface="Arial" charset="0"/>
              <a:buChar char="•"/>
            </a:pPr>
            <a:r>
              <a:rPr lang="en-US"/>
              <a:t>Mock business solution for insurance carriers</a:t>
            </a:r>
          </a:p>
          <a:p>
            <a:pPr>
              <a:buFont typeface="Arial" charset="0"/>
              <a:buChar char="•"/>
            </a:pPr>
            <a:r>
              <a:rPr lang="en-US"/>
              <a:t>Designed to function like a contact management application</a:t>
            </a:r>
          </a:p>
          <a:p>
            <a:r>
              <a:rPr lang="en-US"/>
              <a:t>Stores and manages contacts and related information</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43810" cy="260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019300"/>
            <a:ext cx="5843810" cy="260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17216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TrainingApp data model</a:t>
            </a:r>
          </a:p>
        </p:txBody>
      </p:sp>
      <p:sp>
        <p:nvSpPr>
          <p:cNvPr id="6" name="Freeform 90"/>
          <p:cNvSpPr>
            <a:spLocks/>
          </p:cNvSpPr>
          <p:nvPr/>
        </p:nvSpPr>
        <p:spPr bwMode="auto">
          <a:xfrm>
            <a:off x="3595688" y="2095500"/>
            <a:ext cx="3286125" cy="752475"/>
          </a:xfrm>
          <a:custGeom>
            <a:avLst/>
            <a:gdLst>
              <a:gd name="T0" fmla="*/ 0 w 2070"/>
              <a:gd name="T1" fmla="*/ 0 h 474"/>
              <a:gd name="T2" fmla="*/ 2147483647 w 2070"/>
              <a:gd name="T3" fmla="*/ 0 h 474"/>
              <a:gd name="T4" fmla="*/ 2147483647 w 2070"/>
              <a:gd name="T5" fmla="*/ 2147483647 h 474"/>
              <a:gd name="T6" fmla="*/ 2147483647 w 2070"/>
              <a:gd name="T7" fmla="*/ 2147483647 h 474"/>
              <a:gd name="T8" fmla="*/ 0 60000 65536"/>
              <a:gd name="T9" fmla="*/ 0 60000 65536"/>
              <a:gd name="T10" fmla="*/ 0 60000 65536"/>
              <a:gd name="T11" fmla="*/ 0 60000 65536"/>
              <a:gd name="T12" fmla="*/ 0 w 2070"/>
              <a:gd name="T13" fmla="*/ 0 h 474"/>
              <a:gd name="T14" fmla="*/ 2070 w 2070"/>
              <a:gd name="T15" fmla="*/ 474 h 474"/>
            </a:gdLst>
            <a:ahLst/>
            <a:cxnLst>
              <a:cxn ang="T8">
                <a:pos x="T0" y="T1"/>
              </a:cxn>
              <a:cxn ang="T9">
                <a:pos x="T2" y="T3"/>
              </a:cxn>
              <a:cxn ang="T10">
                <a:pos x="T4" y="T5"/>
              </a:cxn>
              <a:cxn ang="T11">
                <a:pos x="T6" y="T7"/>
              </a:cxn>
            </a:cxnLst>
            <a:rect l="T12" t="T13" r="T14" b="T15"/>
            <a:pathLst>
              <a:path w="2070" h="474">
                <a:moveTo>
                  <a:pt x="0" y="0"/>
                </a:moveTo>
                <a:lnTo>
                  <a:pt x="462" y="0"/>
                </a:lnTo>
                <a:lnTo>
                  <a:pt x="462" y="474"/>
                </a:lnTo>
                <a:lnTo>
                  <a:pt x="2070" y="471"/>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 name="Freeform 91"/>
          <p:cNvSpPr>
            <a:spLocks/>
          </p:cNvSpPr>
          <p:nvPr/>
        </p:nvSpPr>
        <p:spPr bwMode="auto">
          <a:xfrm>
            <a:off x="3590925" y="2166938"/>
            <a:ext cx="3290888" cy="1476375"/>
          </a:xfrm>
          <a:custGeom>
            <a:avLst/>
            <a:gdLst>
              <a:gd name="T0" fmla="*/ 0 w 2073"/>
              <a:gd name="T1" fmla="*/ 0 h 930"/>
              <a:gd name="T2" fmla="*/ 2147483647 w 2073"/>
              <a:gd name="T3" fmla="*/ 0 h 930"/>
              <a:gd name="T4" fmla="*/ 2147483647 w 2073"/>
              <a:gd name="T5" fmla="*/ 2147483647 h 930"/>
              <a:gd name="T6" fmla="*/ 2147483647 w 2073"/>
              <a:gd name="T7" fmla="*/ 2147483647 h 930"/>
              <a:gd name="T8" fmla="*/ 0 60000 65536"/>
              <a:gd name="T9" fmla="*/ 0 60000 65536"/>
              <a:gd name="T10" fmla="*/ 0 60000 65536"/>
              <a:gd name="T11" fmla="*/ 0 60000 65536"/>
              <a:gd name="T12" fmla="*/ 0 w 2073"/>
              <a:gd name="T13" fmla="*/ 0 h 930"/>
              <a:gd name="T14" fmla="*/ 2073 w 2073"/>
              <a:gd name="T15" fmla="*/ 930 h 930"/>
            </a:gdLst>
            <a:ahLst/>
            <a:cxnLst>
              <a:cxn ang="T8">
                <a:pos x="T0" y="T1"/>
              </a:cxn>
              <a:cxn ang="T9">
                <a:pos x="T2" y="T3"/>
              </a:cxn>
              <a:cxn ang="T10">
                <a:pos x="T4" y="T5"/>
              </a:cxn>
              <a:cxn ang="T11">
                <a:pos x="T6" y="T7"/>
              </a:cxn>
            </a:cxnLst>
            <a:rect l="T12" t="T13" r="T14" b="T15"/>
            <a:pathLst>
              <a:path w="2073" h="930">
                <a:moveTo>
                  <a:pt x="0" y="0"/>
                </a:moveTo>
                <a:lnTo>
                  <a:pt x="429" y="0"/>
                </a:lnTo>
                <a:lnTo>
                  <a:pt x="429" y="930"/>
                </a:lnTo>
                <a:lnTo>
                  <a:pt x="2073" y="9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 name="Freeform 92"/>
          <p:cNvSpPr>
            <a:spLocks/>
          </p:cNvSpPr>
          <p:nvPr/>
        </p:nvSpPr>
        <p:spPr bwMode="auto">
          <a:xfrm>
            <a:off x="3595688" y="2238375"/>
            <a:ext cx="3286125" cy="2185988"/>
          </a:xfrm>
          <a:custGeom>
            <a:avLst/>
            <a:gdLst>
              <a:gd name="T0" fmla="*/ 0 w 2070"/>
              <a:gd name="T1" fmla="*/ 0 h 1377"/>
              <a:gd name="T2" fmla="*/ 2147483647 w 2070"/>
              <a:gd name="T3" fmla="*/ 0 h 1377"/>
              <a:gd name="T4" fmla="*/ 2147483647 w 2070"/>
              <a:gd name="T5" fmla="*/ 2147483647 h 1377"/>
              <a:gd name="T6" fmla="*/ 2147483647 w 2070"/>
              <a:gd name="T7" fmla="*/ 2147483647 h 1377"/>
              <a:gd name="T8" fmla="*/ 0 60000 65536"/>
              <a:gd name="T9" fmla="*/ 0 60000 65536"/>
              <a:gd name="T10" fmla="*/ 0 60000 65536"/>
              <a:gd name="T11" fmla="*/ 0 60000 65536"/>
              <a:gd name="T12" fmla="*/ 0 w 2070"/>
              <a:gd name="T13" fmla="*/ 0 h 1377"/>
              <a:gd name="T14" fmla="*/ 2070 w 2070"/>
              <a:gd name="T15" fmla="*/ 1377 h 1377"/>
            </a:gdLst>
            <a:ahLst/>
            <a:cxnLst>
              <a:cxn ang="T8">
                <a:pos x="T0" y="T1"/>
              </a:cxn>
              <a:cxn ang="T9">
                <a:pos x="T2" y="T3"/>
              </a:cxn>
              <a:cxn ang="T10">
                <a:pos x="T4" y="T5"/>
              </a:cxn>
              <a:cxn ang="T11">
                <a:pos x="T6" y="T7"/>
              </a:cxn>
            </a:cxnLst>
            <a:rect l="T12" t="T13" r="T14" b="T15"/>
            <a:pathLst>
              <a:path w="2070" h="1377">
                <a:moveTo>
                  <a:pt x="0" y="0"/>
                </a:moveTo>
                <a:lnTo>
                  <a:pt x="372" y="0"/>
                </a:lnTo>
                <a:lnTo>
                  <a:pt x="372" y="1377"/>
                </a:lnTo>
                <a:lnTo>
                  <a:pt x="2070" y="1377"/>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 name="Freeform 93"/>
          <p:cNvSpPr>
            <a:spLocks/>
          </p:cNvSpPr>
          <p:nvPr/>
        </p:nvSpPr>
        <p:spPr bwMode="auto">
          <a:xfrm>
            <a:off x="3595688" y="2309813"/>
            <a:ext cx="3286125" cy="2905125"/>
          </a:xfrm>
          <a:custGeom>
            <a:avLst/>
            <a:gdLst>
              <a:gd name="T0" fmla="*/ 0 w 2070"/>
              <a:gd name="T1" fmla="*/ 0 h 1830"/>
              <a:gd name="T2" fmla="*/ 2147483647 w 2070"/>
              <a:gd name="T3" fmla="*/ 0 h 1830"/>
              <a:gd name="T4" fmla="*/ 2147483647 w 2070"/>
              <a:gd name="T5" fmla="*/ 2147483647 h 1830"/>
              <a:gd name="T6" fmla="*/ 2147483647 w 2070"/>
              <a:gd name="T7" fmla="*/ 2147483647 h 1830"/>
              <a:gd name="T8" fmla="*/ 0 60000 65536"/>
              <a:gd name="T9" fmla="*/ 0 60000 65536"/>
              <a:gd name="T10" fmla="*/ 0 60000 65536"/>
              <a:gd name="T11" fmla="*/ 0 60000 65536"/>
              <a:gd name="T12" fmla="*/ 0 w 2070"/>
              <a:gd name="T13" fmla="*/ 0 h 1830"/>
              <a:gd name="T14" fmla="*/ 2070 w 2070"/>
              <a:gd name="T15" fmla="*/ 1830 h 1830"/>
            </a:gdLst>
            <a:ahLst/>
            <a:cxnLst>
              <a:cxn ang="T8">
                <a:pos x="T0" y="T1"/>
              </a:cxn>
              <a:cxn ang="T9">
                <a:pos x="T2" y="T3"/>
              </a:cxn>
              <a:cxn ang="T10">
                <a:pos x="T4" y="T5"/>
              </a:cxn>
              <a:cxn ang="T11">
                <a:pos x="T6" y="T7"/>
              </a:cxn>
            </a:cxnLst>
            <a:rect l="T12" t="T13" r="T14" b="T15"/>
            <a:pathLst>
              <a:path w="2070" h="1830">
                <a:moveTo>
                  <a:pt x="0" y="0"/>
                </a:moveTo>
                <a:lnTo>
                  <a:pt x="321" y="0"/>
                </a:lnTo>
                <a:lnTo>
                  <a:pt x="324" y="1830"/>
                </a:lnTo>
                <a:lnTo>
                  <a:pt x="2070" y="18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Freeform 94"/>
          <p:cNvSpPr>
            <a:spLocks/>
          </p:cNvSpPr>
          <p:nvPr/>
        </p:nvSpPr>
        <p:spPr bwMode="auto">
          <a:xfrm>
            <a:off x="3594100" y="2387600"/>
            <a:ext cx="3282950" cy="3581400"/>
          </a:xfrm>
          <a:custGeom>
            <a:avLst/>
            <a:gdLst>
              <a:gd name="T0" fmla="*/ 0 w 2068"/>
              <a:gd name="T1" fmla="*/ 0 h 2256"/>
              <a:gd name="T2" fmla="*/ 2147483647 w 2068"/>
              <a:gd name="T3" fmla="*/ 0 h 2256"/>
              <a:gd name="T4" fmla="*/ 2147483647 w 2068"/>
              <a:gd name="T5" fmla="*/ 2147483647 h 2256"/>
              <a:gd name="T6" fmla="*/ 2147483647 w 2068"/>
              <a:gd name="T7" fmla="*/ 2147483647 h 2256"/>
              <a:gd name="T8" fmla="*/ 0 60000 65536"/>
              <a:gd name="T9" fmla="*/ 0 60000 65536"/>
              <a:gd name="T10" fmla="*/ 0 60000 65536"/>
              <a:gd name="T11" fmla="*/ 0 60000 65536"/>
              <a:gd name="T12" fmla="*/ 0 w 2068"/>
              <a:gd name="T13" fmla="*/ 0 h 2256"/>
              <a:gd name="T14" fmla="*/ 2068 w 2068"/>
              <a:gd name="T15" fmla="*/ 2256 h 2256"/>
            </a:gdLst>
            <a:ahLst/>
            <a:cxnLst>
              <a:cxn ang="T8">
                <a:pos x="T0" y="T1"/>
              </a:cxn>
              <a:cxn ang="T9">
                <a:pos x="T2" y="T3"/>
              </a:cxn>
              <a:cxn ang="T10">
                <a:pos x="T4" y="T5"/>
              </a:cxn>
              <a:cxn ang="T11">
                <a:pos x="T6" y="T7"/>
              </a:cxn>
            </a:cxnLst>
            <a:rect l="T12" t="T13" r="T14" b="T15"/>
            <a:pathLst>
              <a:path w="2068" h="2256">
                <a:moveTo>
                  <a:pt x="0" y="0"/>
                </a:moveTo>
                <a:lnTo>
                  <a:pt x="264" y="0"/>
                </a:lnTo>
                <a:lnTo>
                  <a:pt x="264" y="2256"/>
                </a:lnTo>
                <a:lnTo>
                  <a:pt x="2068" y="2256"/>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 name="Rectangle 3"/>
          <p:cNvSpPr>
            <a:spLocks noChangeArrowheads="1"/>
          </p:cNvSpPr>
          <p:nvPr/>
        </p:nvSpPr>
        <p:spPr bwMode="auto">
          <a:xfrm flipH="1">
            <a:off x="1219200" y="1414463"/>
            <a:ext cx="2376488" cy="13287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 name="Text Box 4"/>
          <p:cNvSpPr txBox="1">
            <a:spLocks noChangeArrowheads="1"/>
          </p:cNvSpPr>
          <p:nvPr/>
        </p:nvSpPr>
        <p:spPr bwMode="auto">
          <a:xfrm flipH="1">
            <a:off x="1292225" y="1504950"/>
            <a:ext cx="2238375" cy="487363"/>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grpSp>
        <p:nvGrpSpPr>
          <p:cNvPr id="13" name="Group 5"/>
          <p:cNvGrpSpPr>
            <a:grpSpLocks/>
          </p:cNvGrpSpPr>
          <p:nvPr/>
        </p:nvGrpSpPr>
        <p:grpSpPr bwMode="auto">
          <a:xfrm flipH="1">
            <a:off x="6875463" y="1695450"/>
            <a:ext cx="1433512" cy="681038"/>
            <a:chOff x="0" y="2816"/>
            <a:chExt cx="634" cy="301"/>
          </a:xfrm>
        </p:grpSpPr>
        <p:sp>
          <p:nvSpPr>
            <p:cNvPr id="14" name="Rectangle 6"/>
            <p:cNvSpPr>
              <a:spLocks noChangeArrowheads="1"/>
            </p:cNvSpPr>
            <p:nvPr/>
          </p:nvSpPr>
          <p:spPr bwMode="auto">
            <a:xfrm>
              <a:off x="0" y="2816"/>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 name="Text Box 7"/>
            <p:cNvSpPr txBox="1">
              <a:spLocks noChangeArrowheads="1"/>
            </p:cNvSpPr>
            <p:nvPr/>
          </p:nvSpPr>
          <p:spPr bwMode="auto">
            <a:xfrm>
              <a:off x="18" y="2889"/>
              <a:ext cx="597" cy="135"/>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Address</a:t>
              </a:r>
            </a:p>
          </p:txBody>
        </p:sp>
      </p:grpSp>
      <p:sp>
        <p:nvSpPr>
          <p:cNvPr id="16" name="Line 8"/>
          <p:cNvSpPr>
            <a:spLocks noChangeShapeType="1"/>
          </p:cNvSpPr>
          <p:nvPr/>
        </p:nvSpPr>
        <p:spPr bwMode="auto">
          <a:xfrm flipH="1">
            <a:off x="3602038" y="2022475"/>
            <a:ext cx="32829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 name="Group 9"/>
          <p:cNvGrpSpPr>
            <a:grpSpLocks/>
          </p:cNvGrpSpPr>
          <p:nvPr/>
        </p:nvGrpSpPr>
        <p:grpSpPr bwMode="auto">
          <a:xfrm flipH="1">
            <a:off x="6445250" y="1773238"/>
            <a:ext cx="419100" cy="498475"/>
            <a:chOff x="2297" y="985"/>
            <a:chExt cx="185" cy="271"/>
          </a:xfrm>
        </p:grpSpPr>
        <p:sp>
          <p:nvSpPr>
            <p:cNvPr id="18" name="Line 10"/>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11"/>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0" name="Group 12"/>
          <p:cNvGrpSpPr>
            <a:grpSpLocks/>
          </p:cNvGrpSpPr>
          <p:nvPr/>
        </p:nvGrpSpPr>
        <p:grpSpPr bwMode="auto">
          <a:xfrm>
            <a:off x="6875463" y="5616575"/>
            <a:ext cx="1433512" cy="681038"/>
            <a:chOff x="1052" y="2546"/>
            <a:chExt cx="903" cy="429"/>
          </a:xfrm>
        </p:grpSpPr>
        <p:sp>
          <p:nvSpPr>
            <p:cNvPr id="21" name="Rectangle 13"/>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 name="Text Box 14"/>
            <p:cNvSpPr txBox="1">
              <a:spLocks noChangeArrowheads="1"/>
            </p:cNvSpPr>
            <p:nvPr/>
          </p:nvSpPr>
          <p:spPr bwMode="auto">
            <a:xfrm flipH="1">
              <a:off x="1078" y="2569"/>
              <a:ext cx="8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Service</a:t>
              </a:r>
              <a:br>
                <a:rPr lang="en-US">
                  <a:solidFill>
                    <a:schemeClr val="bg1"/>
                  </a:solidFill>
                </a:rPr>
              </a:br>
              <a:r>
                <a:rPr lang="en-US">
                  <a:solidFill>
                    <a:schemeClr val="bg1"/>
                  </a:solidFill>
                </a:rPr>
                <a:t>Evaluation</a:t>
              </a:r>
            </a:p>
          </p:txBody>
        </p:sp>
      </p:grpSp>
      <p:grpSp>
        <p:nvGrpSpPr>
          <p:cNvPr id="23" name="Group 15"/>
          <p:cNvGrpSpPr>
            <a:grpSpLocks/>
          </p:cNvGrpSpPr>
          <p:nvPr/>
        </p:nvGrpSpPr>
        <p:grpSpPr bwMode="auto">
          <a:xfrm>
            <a:off x="6883400" y="2511425"/>
            <a:ext cx="1433513" cy="681038"/>
            <a:chOff x="1052" y="2546"/>
            <a:chExt cx="903" cy="429"/>
          </a:xfrm>
        </p:grpSpPr>
        <p:sp>
          <p:nvSpPr>
            <p:cNvPr id="24" name="Rectangle 16"/>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5" name="Text Box 17"/>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History</a:t>
              </a:r>
              <a:br>
                <a:rPr lang="en-US">
                  <a:solidFill>
                    <a:schemeClr val="bg1"/>
                  </a:solidFill>
                </a:rPr>
              </a:br>
              <a:r>
                <a:rPr lang="en-US">
                  <a:solidFill>
                    <a:schemeClr val="bg1"/>
                  </a:solidFill>
                </a:rPr>
                <a:t>Entry</a:t>
              </a:r>
            </a:p>
          </p:txBody>
        </p:sp>
      </p:grpSp>
      <p:grpSp>
        <p:nvGrpSpPr>
          <p:cNvPr id="26" name="Group 18"/>
          <p:cNvGrpSpPr>
            <a:grpSpLocks/>
          </p:cNvGrpSpPr>
          <p:nvPr/>
        </p:nvGrpSpPr>
        <p:grpSpPr bwMode="auto">
          <a:xfrm>
            <a:off x="6883400" y="3295650"/>
            <a:ext cx="1433513" cy="681038"/>
            <a:chOff x="1052" y="2546"/>
            <a:chExt cx="903" cy="429"/>
          </a:xfrm>
        </p:grpSpPr>
        <p:sp>
          <p:nvSpPr>
            <p:cNvPr id="27" name="Rectangle 19"/>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8" name="Text Box 20"/>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Flag</a:t>
              </a:r>
              <a:br>
                <a:rPr lang="en-US">
                  <a:solidFill>
                    <a:schemeClr val="bg1"/>
                  </a:solidFill>
                </a:rPr>
              </a:br>
              <a:r>
                <a:rPr lang="en-US">
                  <a:solidFill>
                    <a:schemeClr val="bg1"/>
                  </a:solidFill>
                </a:rPr>
                <a:t>Entry</a:t>
              </a:r>
            </a:p>
          </p:txBody>
        </p:sp>
      </p:grpSp>
      <p:grpSp>
        <p:nvGrpSpPr>
          <p:cNvPr id="29" name="Group 21"/>
          <p:cNvGrpSpPr>
            <a:grpSpLocks/>
          </p:cNvGrpSpPr>
          <p:nvPr/>
        </p:nvGrpSpPr>
        <p:grpSpPr bwMode="auto">
          <a:xfrm>
            <a:off x="6883400" y="4078288"/>
            <a:ext cx="1433513" cy="681037"/>
            <a:chOff x="1052" y="2546"/>
            <a:chExt cx="903" cy="429"/>
          </a:xfrm>
        </p:grpSpPr>
        <p:sp>
          <p:nvSpPr>
            <p:cNvPr id="30" name="Rectangle 22"/>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1" name="Text Box 23"/>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br>
                <a:rPr lang="en-US">
                  <a:solidFill>
                    <a:schemeClr val="bg1"/>
                  </a:solidFill>
                </a:rPr>
              </a:br>
              <a:r>
                <a:rPr lang="en-US">
                  <a:solidFill>
                    <a:schemeClr val="bg1"/>
                  </a:solidFill>
                </a:rPr>
                <a:t>Note</a:t>
              </a:r>
            </a:p>
          </p:txBody>
        </p:sp>
      </p:grpSp>
      <p:grpSp>
        <p:nvGrpSpPr>
          <p:cNvPr id="32" name="Group 24"/>
          <p:cNvGrpSpPr>
            <a:grpSpLocks/>
          </p:cNvGrpSpPr>
          <p:nvPr/>
        </p:nvGrpSpPr>
        <p:grpSpPr bwMode="auto">
          <a:xfrm>
            <a:off x="6883400" y="4846638"/>
            <a:ext cx="1433513" cy="681037"/>
            <a:chOff x="1052" y="2546"/>
            <a:chExt cx="903" cy="429"/>
          </a:xfrm>
        </p:grpSpPr>
        <p:sp>
          <p:nvSpPr>
            <p:cNvPr id="33" name="Rectangle 25"/>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4" name="Text Box 26"/>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Bank</a:t>
              </a:r>
              <a:br>
                <a:rPr lang="en-US">
                  <a:solidFill>
                    <a:schemeClr val="bg1"/>
                  </a:solidFill>
                </a:rPr>
              </a:br>
              <a:r>
                <a:rPr lang="en-US">
                  <a:solidFill>
                    <a:schemeClr val="bg1"/>
                  </a:solidFill>
                </a:rPr>
                <a:t>Account</a:t>
              </a:r>
            </a:p>
          </p:txBody>
        </p:sp>
      </p:grpSp>
      <p:sp>
        <p:nvSpPr>
          <p:cNvPr id="35" name="Line 29"/>
          <p:cNvSpPr>
            <a:spLocks noChangeShapeType="1"/>
          </p:cNvSpPr>
          <p:nvPr/>
        </p:nvSpPr>
        <p:spPr bwMode="auto">
          <a:xfrm>
            <a:off x="1738313" y="2763838"/>
            <a:ext cx="0" cy="17859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 name="Group 38"/>
          <p:cNvGrpSpPr>
            <a:grpSpLocks/>
          </p:cNvGrpSpPr>
          <p:nvPr/>
        </p:nvGrpSpPr>
        <p:grpSpPr bwMode="auto">
          <a:xfrm flipH="1">
            <a:off x="6445250" y="2595563"/>
            <a:ext cx="419100" cy="498475"/>
            <a:chOff x="2297" y="985"/>
            <a:chExt cx="185" cy="271"/>
          </a:xfrm>
        </p:grpSpPr>
        <p:sp>
          <p:nvSpPr>
            <p:cNvPr id="37" name="Line 39"/>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Line 40"/>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 name="Group 42"/>
          <p:cNvGrpSpPr>
            <a:grpSpLocks/>
          </p:cNvGrpSpPr>
          <p:nvPr/>
        </p:nvGrpSpPr>
        <p:grpSpPr bwMode="auto">
          <a:xfrm flipH="1">
            <a:off x="6445250" y="3390900"/>
            <a:ext cx="419100" cy="498475"/>
            <a:chOff x="2297" y="985"/>
            <a:chExt cx="185" cy="271"/>
          </a:xfrm>
        </p:grpSpPr>
        <p:sp>
          <p:nvSpPr>
            <p:cNvPr id="40" name="Line 43"/>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44"/>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2" name="Group 46"/>
          <p:cNvGrpSpPr>
            <a:grpSpLocks/>
          </p:cNvGrpSpPr>
          <p:nvPr/>
        </p:nvGrpSpPr>
        <p:grpSpPr bwMode="auto">
          <a:xfrm flipH="1">
            <a:off x="6445250" y="4175125"/>
            <a:ext cx="419100" cy="498475"/>
            <a:chOff x="2297" y="985"/>
            <a:chExt cx="185" cy="271"/>
          </a:xfrm>
        </p:grpSpPr>
        <p:sp>
          <p:nvSpPr>
            <p:cNvPr id="43" name="Line 47"/>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48"/>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5" name="Group 50"/>
          <p:cNvGrpSpPr>
            <a:grpSpLocks/>
          </p:cNvGrpSpPr>
          <p:nvPr/>
        </p:nvGrpSpPr>
        <p:grpSpPr bwMode="auto">
          <a:xfrm flipH="1">
            <a:off x="6445250" y="4962525"/>
            <a:ext cx="419100" cy="498475"/>
            <a:chOff x="2297" y="985"/>
            <a:chExt cx="185" cy="271"/>
          </a:xfrm>
        </p:grpSpPr>
        <p:sp>
          <p:nvSpPr>
            <p:cNvPr id="46" name="Line 51"/>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52"/>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8" name="Group 54"/>
          <p:cNvGrpSpPr>
            <a:grpSpLocks/>
          </p:cNvGrpSpPr>
          <p:nvPr/>
        </p:nvGrpSpPr>
        <p:grpSpPr bwMode="auto">
          <a:xfrm flipH="1">
            <a:off x="6445250" y="5710238"/>
            <a:ext cx="419100" cy="498475"/>
            <a:chOff x="2297" y="985"/>
            <a:chExt cx="185" cy="271"/>
          </a:xfrm>
        </p:grpSpPr>
        <p:sp>
          <p:nvSpPr>
            <p:cNvPr id="49" name="Line 5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5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51" name="Text Box 67"/>
          <p:cNvSpPr txBox="1">
            <a:spLocks noChangeArrowheads="1"/>
          </p:cNvSpPr>
          <p:nvPr/>
        </p:nvSpPr>
        <p:spPr bwMode="auto">
          <a:xfrm rot="16200000">
            <a:off x="781051" y="3457575"/>
            <a:ext cx="1566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AssignedUser</a:t>
            </a:r>
          </a:p>
        </p:txBody>
      </p:sp>
      <p:sp>
        <p:nvSpPr>
          <p:cNvPr id="52" name="Text Box 68"/>
          <p:cNvSpPr txBox="1">
            <a:spLocks noChangeArrowheads="1"/>
          </p:cNvSpPr>
          <p:nvPr/>
        </p:nvSpPr>
        <p:spPr bwMode="auto">
          <a:xfrm>
            <a:off x="3986213" y="1274763"/>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FinanceManager</a:t>
            </a:r>
          </a:p>
        </p:txBody>
      </p:sp>
      <p:sp>
        <p:nvSpPr>
          <p:cNvPr id="53" name="Text Box 69"/>
          <p:cNvSpPr txBox="1">
            <a:spLocks noChangeArrowheads="1"/>
          </p:cNvSpPr>
          <p:nvPr/>
        </p:nvSpPr>
        <p:spPr bwMode="auto">
          <a:xfrm>
            <a:off x="4851400" y="173196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AllAddresses</a:t>
            </a:r>
          </a:p>
        </p:txBody>
      </p:sp>
      <p:sp>
        <p:nvSpPr>
          <p:cNvPr id="54" name="Text Box 70"/>
          <p:cNvSpPr txBox="1">
            <a:spLocks noChangeArrowheads="1"/>
          </p:cNvSpPr>
          <p:nvPr/>
        </p:nvSpPr>
        <p:spPr bwMode="auto">
          <a:xfrm>
            <a:off x="4851400" y="256381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History</a:t>
            </a:r>
          </a:p>
        </p:txBody>
      </p:sp>
      <p:sp>
        <p:nvSpPr>
          <p:cNvPr id="55" name="Text Box 71"/>
          <p:cNvSpPr txBox="1">
            <a:spLocks noChangeArrowheads="1"/>
          </p:cNvSpPr>
          <p:nvPr/>
        </p:nvSpPr>
        <p:spPr bwMode="auto">
          <a:xfrm>
            <a:off x="4851400" y="3330575"/>
            <a:ext cx="1566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FlagEntries</a:t>
            </a:r>
          </a:p>
        </p:txBody>
      </p:sp>
      <p:sp>
        <p:nvSpPr>
          <p:cNvPr id="56" name="Text Box 72"/>
          <p:cNvSpPr txBox="1">
            <a:spLocks noChangeArrowheads="1"/>
          </p:cNvSpPr>
          <p:nvPr/>
        </p:nvSpPr>
        <p:spPr bwMode="auto">
          <a:xfrm>
            <a:off x="4851400" y="4129088"/>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ContactNotes</a:t>
            </a:r>
          </a:p>
        </p:txBody>
      </p:sp>
      <p:sp>
        <p:nvSpPr>
          <p:cNvPr id="57" name="Text Box 73"/>
          <p:cNvSpPr txBox="1">
            <a:spLocks noChangeArrowheads="1"/>
          </p:cNvSpPr>
          <p:nvPr/>
        </p:nvSpPr>
        <p:spPr bwMode="auto">
          <a:xfrm>
            <a:off x="4638675" y="4927600"/>
            <a:ext cx="1779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BankAccounts</a:t>
            </a:r>
          </a:p>
        </p:txBody>
      </p:sp>
      <p:sp>
        <p:nvSpPr>
          <p:cNvPr id="58" name="Text Box 74"/>
          <p:cNvSpPr txBox="1">
            <a:spLocks noChangeArrowheads="1"/>
          </p:cNvSpPr>
          <p:nvPr/>
        </p:nvSpPr>
        <p:spPr bwMode="auto">
          <a:xfrm>
            <a:off x="4286250" y="5691188"/>
            <a:ext cx="21320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ServiceEvaluations</a:t>
            </a:r>
          </a:p>
        </p:txBody>
      </p:sp>
      <p:sp>
        <p:nvSpPr>
          <p:cNvPr id="59" name="Rectangle 75"/>
          <p:cNvSpPr>
            <a:spLocks noChangeArrowheads="1"/>
          </p:cNvSpPr>
          <p:nvPr/>
        </p:nvSpPr>
        <p:spPr bwMode="auto">
          <a:xfrm>
            <a:off x="1385888"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0" name="Rectangle 76"/>
          <p:cNvSpPr>
            <a:spLocks noChangeArrowheads="1"/>
          </p:cNvSpPr>
          <p:nvPr/>
        </p:nvSpPr>
        <p:spPr bwMode="auto">
          <a:xfrm>
            <a:off x="2130425"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 name="Rectangle 77"/>
          <p:cNvSpPr>
            <a:spLocks noChangeArrowheads="1"/>
          </p:cNvSpPr>
          <p:nvPr/>
        </p:nvSpPr>
        <p:spPr bwMode="auto">
          <a:xfrm>
            <a:off x="2874963"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62" name="Group 86"/>
          <p:cNvGrpSpPr>
            <a:grpSpLocks/>
          </p:cNvGrpSpPr>
          <p:nvPr/>
        </p:nvGrpSpPr>
        <p:grpSpPr bwMode="auto">
          <a:xfrm>
            <a:off x="2220913" y="5624513"/>
            <a:ext cx="1449387" cy="673100"/>
            <a:chOff x="437" y="2138"/>
            <a:chExt cx="913" cy="424"/>
          </a:xfrm>
        </p:grpSpPr>
        <p:sp>
          <p:nvSpPr>
            <p:cNvPr id="63" name="Rectangle 83"/>
            <p:cNvSpPr>
              <a:spLocks noChangeArrowheads="1"/>
            </p:cNvSpPr>
            <p:nvPr/>
          </p:nvSpPr>
          <p:spPr bwMode="auto">
            <a:xfrm>
              <a:off x="437" y="2138"/>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4" name="Text Box 20"/>
            <p:cNvSpPr txBox="1">
              <a:spLocks noChangeArrowheads="1"/>
            </p:cNvSpPr>
            <p:nvPr/>
          </p:nvSpPr>
          <p:spPr bwMode="auto">
            <a:xfrm flipH="1">
              <a:off x="469" y="215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Summary</a:t>
              </a:r>
            </a:p>
          </p:txBody>
        </p:sp>
      </p:grpSp>
      <p:grpSp>
        <p:nvGrpSpPr>
          <p:cNvPr id="65" name="Group 87"/>
          <p:cNvGrpSpPr>
            <a:grpSpLocks/>
          </p:cNvGrpSpPr>
          <p:nvPr/>
        </p:nvGrpSpPr>
        <p:grpSpPr bwMode="auto">
          <a:xfrm>
            <a:off x="1006475" y="4540250"/>
            <a:ext cx="1449388" cy="673100"/>
            <a:chOff x="410" y="3237"/>
            <a:chExt cx="913" cy="424"/>
          </a:xfrm>
        </p:grpSpPr>
        <p:sp>
          <p:nvSpPr>
            <p:cNvPr id="66" name="Rectangle 85"/>
            <p:cNvSpPr>
              <a:spLocks noChangeArrowheads="1"/>
            </p:cNvSpPr>
            <p:nvPr/>
          </p:nvSpPr>
          <p:spPr bwMode="auto">
            <a:xfrm>
              <a:off x="410" y="3237"/>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7" name="Text Box 20"/>
            <p:cNvSpPr txBox="1">
              <a:spLocks noChangeArrowheads="1"/>
            </p:cNvSpPr>
            <p:nvPr/>
          </p:nvSpPr>
          <p:spPr bwMode="auto">
            <a:xfrm flipH="1">
              <a:off x="441" y="3352"/>
              <a:ext cx="8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68" name="Line 88"/>
          <p:cNvSpPr>
            <a:spLocks noChangeShapeType="1"/>
          </p:cNvSpPr>
          <p:nvPr/>
        </p:nvSpPr>
        <p:spPr bwMode="auto">
          <a:xfrm>
            <a:off x="3000375" y="2755900"/>
            <a:ext cx="0" cy="286226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9" name="Text Box 67"/>
          <p:cNvSpPr txBox="1">
            <a:spLocks noChangeArrowheads="1"/>
          </p:cNvSpPr>
          <p:nvPr/>
        </p:nvSpPr>
        <p:spPr bwMode="auto">
          <a:xfrm rot="16200000">
            <a:off x="1756569" y="4075907"/>
            <a:ext cx="2136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FinancialSummary</a:t>
            </a:r>
          </a:p>
        </p:txBody>
      </p:sp>
      <p:sp>
        <p:nvSpPr>
          <p:cNvPr id="70" name="Freeform 96"/>
          <p:cNvSpPr>
            <a:spLocks/>
          </p:cNvSpPr>
          <p:nvPr/>
        </p:nvSpPr>
        <p:spPr bwMode="auto">
          <a:xfrm>
            <a:off x="3028950" y="1095375"/>
            <a:ext cx="4657725" cy="485775"/>
          </a:xfrm>
          <a:custGeom>
            <a:avLst/>
            <a:gdLst>
              <a:gd name="T0" fmla="*/ 2147483647 w 2934"/>
              <a:gd name="T1" fmla="*/ 2147483647 h 306"/>
              <a:gd name="T2" fmla="*/ 2147483647 w 2934"/>
              <a:gd name="T3" fmla="*/ 2147483647 h 306"/>
              <a:gd name="T4" fmla="*/ 2147483647 w 2934"/>
              <a:gd name="T5" fmla="*/ 0 h 306"/>
              <a:gd name="T6" fmla="*/ 0 w 2934"/>
              <a:gd name="T7" fmla="*/ 0 h 306"/>
              <a:gd name="T8" fmla="*/ 0 w 2934"/>
              <a:gd name="T9" fmla="*/ 2147483647 h 306"/>
              <a:gd name="T10" fmla="*/ 0 60000 65536"/>
              <a:gd name="T11" fmla="*/ 0 60000 65536"/>
              <a:gd name="T12" fmla="*/ 0 60000 65536"/>
              <a:gd name="T13" fmla="*/ 0 60000 65536"/>
              <a:gd name="T14" fmla="*/ 0 60000 65536"/>
              <a:gd name="T15" fmla="*/ 0 w 2934"/>
              <a:gd name="T16" fmla="*/ 0 h 306"/>
              <a:gd name="T17" fmla="*/ 2934 w 2934"/>
              <a:gd name="T18" fmla="*/ 306 h 306"/>
            </a:gdLst>
            <a:ahLst/>
            <a:cxnLst>
              <a:cxn ang="T10">
                <a:pos x="T0" y="T1"/>
              </a:cxn>
              <a:cxn ang="T11">
                <a:pos x="T2" y="T3"/>
              </a:cxn>
              <a:cxn ang="T12">
                <a:pos x="T4" y="T5"/>
              </a:cxn>
              <a:cxn ang="T13">
                <a:pos x="T6" y="T7"/>
              </a:cxn>
              <a:cxn ang="T14">
                <a:pos x="T8" y="T9"/>
              </a:cxn>
            </a:cxnLst>
            <a:rect l="T15" t="T16" r="T17" b="T18"/>
            <a:pathLst>
              <a:path w="2934" h="306">
                <a:moveTo>
                  <a:pt x="354" y="306"/>
                </a:moveTo>
                <a:lnTo>
                  <a:pt x="2934" y="306"/>
                </a:lnTo>
                <a:lnTo>
                  <a:pt x="2934" y="0"/>
                </a:lnTo>
                <a:lnTo>
                  <a:pt x="0" y="0"/>
                </a:lnTo>
                <a:lnTo>
                  <a:pt x="0" y="198"/>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9594511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Subtype hierarchy of ABContact</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2437"/>
            <a:ext cx="8664575" cy="53276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ext Box 41"/>
          <p:cNvSpPr txBox="1">
            <a:spLocks noChangeArrowheads="1"/>
          </p:cNvSpPr>
          <p:nvPr/>
        </p:nvSpPr>
        <p:spPr bwMode="auto">
          <a:xfrm>
            <a:off x="533400" y="1591088"/>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primary subtypes</a:t>
            </a:r>
          </a:p>
        </p:txBody>
      </p:sp>
      <p:sp>
        <p:nvSpPr>
          <p:cNvPr id="5" name="Right Arrow 4"/>
          <p:cNvSpPr/>
          <p:nvPr/>
        </p:nvSpPr>
        <p:spPr bwMode="auto">
          <a:xfrm>
            <a:off x="3204242" y="11430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 Box 41"/>
          <p:cNvSpPr txBox="1">
            <a:spLocks noChangeArrowheads="1"/>
          </p:cNvSpPr>
          <p:nvPr/>
        </p:nvSpPr>
        <p:spPr bwMode="auto">
          <a:xfrm>
            <a:off x="2278063" y="9034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primary entity</a:t>
            </a:r>
          </a:p>
        </p:txBody>
      </p:sp>
      <p:sp>
        <p:nvSpPr>
          <p:cNvPr id="7" name="Right Arrow 6"/>
          <p:cNvSpPr/>
          <p:nvPr/>
        </p:nvSpPr>
        <p:spPr bwMode="auto">
          <a:xfrm>
            <a:off x="1261268" y="2169696"/>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500962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a:t>TrainingApp application logic</a:t>
            </a:r>
          </a:p>
        </p:txBody>
      </p:sp>
      <p:sp>
        <p:nvSpPr>
          <p:cNvPr id="33796" name="Content Placeholder 2"/>
          <p:cNvSpPr>
            <a:spLocks noGrp="1"/>
          </p:cNvSpPr>
          <p:nvPr>
            <p:ph sz="half" idx="2"/>
          </p:nvPr>
        </p:nvSpPr>
        <p:spPr>
          <a:xfrm>
            <a:off x="5867400" y="914401"/>
            <a:ext cx="2956560" cy="5475289"/>
          </a:xfrm>
        </p:spPr>
        <p:txBody>
          <a:bodyPr/>
          <a:lstStyle/>
          <a:p>
            <a:pPr>
              <a:buFont typeface="Arial" charset="0"/>
              <a:buChar char="•"/>
            </a:pPr>
            <a:r>
              <a:rPr lang="en-US"/>
              <a:t>Gosu language defines application logic</a:t>
            </a:r>
          </a:p>
          <a:p>
            <a:r>
              <a:rPr lang="en-US"/>
              <a:t>Widget attributes</a:t>
            </a:r>
          </a:p>
          <a:p>
            <a:r>
              <a:rPr lang="en-US"/>
              <a:t>Static methods in Gosu classes</a:t>
            </a:r>
          </a:p>
          <a:p>
            <a:r>
              <a:rPr lang="en-US"/>
              <a:t>Enhancements</a:t>
            </a:r>
          </a:p>
          <a:p>
            <a:r>
              <a:rPr lang="en-US"/>
              <a:t>Business rules</a:t>
            </a:r>
          </a:p>
          <a:p>
            <a:r>
              <a:rPr lang="en-US"/>
              <a:t>Script parameters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76800" cy="551342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83886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TrainingApp user interface</a:t>
            </a:r>
          </a:p>
        </p:txBody>
      </p:sp>
      <p:sp>
        <p:nvSpPr>
          <p:cNvPr id="32771" name="Content Placeholder 2"/>
          <p:cNvSpPr>
            <a:spLocks noGrp="1"/>
          </p:cNvSpPr>
          <p:nvPr>
            <p:ph idx="1"/>
          </p:nvPr>
        </p:nvSpPr>
        <p:spPr>
          <a:xfrm>
            <a:off x="519113" y="4876800"/>
            <a:ext cx="8318500" cy="1524000"/>
          </a:xfrm>
        </p:spPr>
        <p:txBody>
          <a:bodyPr/>
          <a:lstStyle/>
          <a:p>
            <a:r>
              <a:rPr lang="en-US"/>
              <a:t>Show cases common user interface configurations found in many Guidewire applications</a:t>
            </a:r>
          </a:p>
          <a:p>
            <a:pPr lvl="1"/>
            <a:r>
              <a:rPr lang="en-US"/>
              <a:t>Pages, Locations, Panels, Containers, Widgets</a:t>
            </a:r>
          </a:p>
          <a:p>
            <a:r>
              <a:rPr lang="en-US"/>
              <a:t>Some user interfaces are incomplete by design</a:t>
            </a:r>
          </a:p>
        </p:txBody>
      </p:sp>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799" cy="37760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145759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latin typeface="+mj-lt"/>
              </a:rPr>
              <a:t>Guidewire product architecture</a:t>
            </a:r>
          </a:p>
          <a:p>
            <a:pPr>
              <a:lnSpc>
                <a:spcPct val="150000"/>
              </a:lnSpc>
              <a:buFont typeface="Arial" charset="0"/>
              <a:buChar char="•"/>
            </a:pPr>
            <a:r>
              <a:rPr lang="en-US" sz="2800">
                <a:solidFill>
                  <a:schemeClr val="tx1">
                    <a:lumMod val="75000"/>
                  </a:schemeClr>
                </a:solidFill>
                <a:latin typeface="+mj-lt"/>
              </a:rPr>
              <a:t>Guidewire configuration technology</a:t>
            </a:r>
          </a:p>
          <a:p>
            <a:pPr>
              <a:lnSpc>
                <a:spcPct val="150000"/>
              </a:lnSpc>
              <a:buFont typeface="Arial" charset="0"/>
              <a:buChar char="•"/>
            </a:pPr>
            <a:r>
              <a:rPr lang="en-US" sz="2800">
                <a:solidFill>
                  <a:schemeClr val="tx1">
                    <a:lumMod val="75000"/>
                  </a:schemeClr>
                </a:solidFill>
                <a:latin typeface="+mj-lt"/>
              </a:rPr>
              <a:t>The Guidewire platform</a:t>
            </a:r>
          </a:p>
          <a:p>
            <a:pPr>
              <a:lnSpc>
                <a:spcPct val="150000"/>
              </a:lnSpc>
              <a:buFont typeface="Arial" charset="0"/>
              <a:buChar char="•"/>
            </a:pPr>
            <a:r>
              <a:rPr lang="en-US" sz="2800">
                <a:solidFill>
                  <a:schemeClr val="tx1">
                    <a:lumMod val="75000"/>
                  </a:schemeClr>
                </a:solidFill>
                <a:latin typeface="+mj-lt"/>
              </a:rPr>
              <a:t>TrainingApp</a:t>
            </a:r>
          </a:p>
          <a:p>
            <a:pPr>
              <a:lnSpc>
                <a:spcPct val="150000"/>
              </a:lnSpc>
              <a:buFont typeface="Arial" charset="0"/>
              <a:buChar char="•"/>
            </a:pPr>
            <a:r>
              <a:rPr lang="en-US" sz="2800">
                <a:solidFill>
                  <a:schemeClr val="tx1">
                    <a:lumMod val="75000"/>
                  </a:schemeClr>
                </a:solidFill>
                <a:latin typeface="+mj-lt"/>
              </a:rPr>
              <a:t>Starting Guidewire applications</a:t>
            </a:r>
          </a:p>
          <a:p>
            <a:pPr>
              <a:lnSpc>
                <a:spcPct val="150000"/>
              </a:lnSpc>
              <a:buFont typeface="Arial" charset="0"/>
              <a:buChar char="•"/>
            </a:pPr>
            <a:r>
              <a:rPr lang="en-US" sz="2800">
                <a:solidFill>
                  <a:schemeClr val="tx1">
                    <a:lumMod val="75000"/>
                  </a:schemeClr>
                </a:solidFill>
                <a:latin typeface="+mj-lt"/>
              </a:rPr>
              <a:t>Guidewire Studio</a:t>
            </a:r>
          </a:p>
        </p:txBody>
      </p:sp>
    </p:spTree>
    <p:extLst>
      <p:ext uri="{BB962C8B-B14F-4D97-AF65-F5344CB8AC3E}">
        <p14:creationId xmlns:p14="http://schemas.microsoft.com/office/powerpoint/2010/main" val="71717097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Example List</a:t>
            </a:r>
          </a:p>
        </p:txBody>
      </p:sp>
      <p:sp>
        <p:nvSpPr>
          <p:cNvPr id="32771" name="Content Placeholder 2"/>
          <p:cNvSpPr>
            <a:spLocks noGrp="1"/>
          </p:cNvSpPr>
          <p:nvPr>
            <p:ph sz="half" idx="2"/>
          </p:nvPr>
        </p:nvSpPr>
        <p:spPr>
          <a:xfrm>
            <a:off x="4495800" y="3581400"/>
            <a:ext cx="4341813" cy="2808290"/>
          </a:xfrm>
        </p:spPr>
        <p:txBody>
          <a:bodyPr/>
          <a:lstStyle/>
          <a:p>
            <a:r>
              <a:rPr lang="en-US"/>
              <a:t>Settings </a:t>
            </a:r>
            <a:r>
              <a:rPr lang="en-US">
                <a:sym typeface="Wingdings"/>
              </a:rPr>
              <a:t></a:t>
            </a:r>
            <a:r>
              <a:rPr lang="en-US"/>
              <a:t> Example List </a:t>
            </a:r>
          </a:p>
          <a:p>
            <a:r>
              <a:rPr lang="en-US"/>
              <a:t>Organized into functionality groups</a:t>
            </a:r>
          </a:p>
          <a:p>
            <a:pPr lvl="1"/>
            <a:r>
              <a:rPr lang="en-US"/>
              <a:t>Data Model, User Interface, Gosu, Cross-Section</a:t>
            </a:r>
          </a:p>
          <a:p>
            <a:r>
              <a:rPr lang="en-US"/>
              <a:t>Describes example, functionality, and related files</a:t>
            </a:r>
          </a:p>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914400"/>
            <a:ext cx="4763938"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3" name="Picture 5" descr="C:\Users\sluersen\AppData\Local\Temp\SNAGHTML163d3e.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14400"/>
            <a:ext cx="4881403" cy="5041712"/>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2582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t>Guidewire product architecture</a:t>
            </a:r>
          </a:p>
          <a:p>
            <a:r>
              <a:rPr lang="en-US"/>
              <a:t>Guidewire configuration technology</a:t>
            </a:r>
          </a:p>
          <a:p>
            <a:r>
              <a:rPr lang="en-US"/>
              <a:t>The Guidewire platform</a:t>
            </a:r>
          </a:p>
          <a:p>
            <a:r>
              <a:rPr lang="en-US"/>
              <a:t>TrainingApp</a:t>
            </a:r>
          </a:p>
          <a:p>
            <a:r>
              <a:rPr lang="en-US">
                <a:solidFill>
                  <a:schemeClr val="bg1"/>
                </a:solidFill>
              </a:rPr>
              <a:t>Running Guidewire applications</a:t>
            </a:r>
          </a:p>
          <a:p>
            <a:r>
              <a:rPr lang="en-US"/>
              <a:t>Guidewire Studio</a:t>
            </a:r>
          </a:p>
          <a:p>
            <a:endParaRPr lang="en-US"/>
          </a:p>
        </p:txBody>
      </p:sp>
    </p:spTree>
    <p:extLst>
      <p:ext uri="{BB962C8B-B14F-4D97-AF65-F5344CB8AC3E}">
        <p14:creationId xmlns:p14="http://schemas.microsoft.com/office/powerpoint/2010/main" val="26556348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p:txBody>
          <a:bodyPr/>
          <a:lstStyle/>
          <a:p>
            <a:r>
              <a:rPr lang="en-US"/>
              <a:t>Parallel directory structure</a:t>
            </a:r>
          </a:p>
        </p:txBody>
      </p:sp>
      <p:sp>
        <p:nvSpPr>
          <p:cNvPr id="35847" name="Rectangle 3"/>
          <p:cNvSpPr>
            <a:spLocks noGrp="1" noChangeArrowheads="1"/>
          </p:cNvSpPr>
          <p:nvPr>
            <p:ph sz="half" idx="2"/>
          </p:nvPr>
        </p:nvSpPr>
        <p:spPr>
          <a:xfrm>
            <a:off x="5398770" y="914401"/>
            <a:ext cx="3425190" cy="5475289"/>
          </a:xfrm>
        </p:spPr>
        <p:txBody>
          <a:bodyPr/>
          <a:lstStyle/>
          <a:p>
            <a:r>
              <a:rPr lang="en-US"/>
              <a:t>Guidewire applications have a similar directory structure </a:t>
            </a:r>
          </a:p>
          <a:p>
            <a:pPr lvl="1"/>
            <a:r>
              <a:rPr lang="en-US"/>
              <a:t>admin</a:t>
            </a:r>
          </a:p>
          <a:p>
            <a:pPr lvl="1"/>
            <a:r>
              <a:rPr lang="en-US"/>
              <a:t>bin</a:t>
            </a:r>
          </a:p>
          <a:p>
            <a:pPr lvl="1"/>
            <a:r>
              <a:rPr lang="en-US"/>
              <a:t>idea</a:t>
            </a:r>
          </a:p>
          <a:p>
            <a:pPr lvl="1"/>
            <a:r>
              <a:rPr lang="en-US"/>
              <a:t>modules</a:t>
            </a:r>
          </a:p>
          <a:p>
            <a:pPr lvl="1"/>
            <a:r>
              <a:rPr lang="en-US"/>
              <a:t>studio</a:t>
            </a:r>
          </a:p>
          <a:p>
            <a:pPr lvl="1"/>
            <a:r>
              <a:rPr lang="en-US" err="1"/>
              <a:t>webapps</a:t>
            </a:r>
            <a:endParaRPr lang="en-US"/>
          </a:p>
        </p:txBody>
      </p:sp>
      <p:pic>
        <p:nvPicPr>
          <p:cNvPr id="5126" name="pic BC" descr="C:\Users\sluersen\AppData\Local\Temp\SNAGHTML1a3bb7a.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42900" y="914400"/>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124" name="pic CC" descr="C:\Users\sluersen\AppData\Local\Temp\SNAGHTML1a39d6f.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59230" y="1337786"/>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122" name="pic PC" descr="C:\Users\sluersen\AppData\Local\Temp\SNAGHTML1a37b8d.PNG"/>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76500" y="1594961"/>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200" y="4953000"/>
            <a:ext cx="979516" cy="947342"/>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76399" y="5416571"/>
            <a:ext cx="958039" cy="926570"/>
          </a:xfrm>
          <a:prstGeom prst="rect">
            <a:avLst/>
          </a:prstGeom>
          <a:effectLst>
            <a:outerShdw blurRad="50800" dist="38100" dir="2700000" algn="tl" rotWithShape="0">
              <a:prstClr val="black">
                <a:alpha val="40000"/>
              </a:prstClr>
            </a:outerShdw>
          </a:effectLst>
        </p:spPr>
      </p:pic>
      <p:pic>
        <p:nvPicPr>
          <p:cNvPr id="15" name="Picture 14" descr="PolicyCent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33800" y="5512065"/>
            <a:ext cx="958039" cy="9265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168098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dirty="0">
                <a:cs typeface="Arial"/>
              </a:rPr>
              <a:t>Gradle</a:t>
            </a:r>
            <a:endParaRPr lang="en-US" dirty="0"/>
          </a:p>
        </p:txBody>
      </p:sp>
      <p:sp>
        <p:nvSpPr>
          <p:cNvPr id="36869" name="Rectangle 3"/>
          <p:cNvSpPr>
            <a:spLocks noGrp="1" noChangeArrowheads="1"/>
          </p:cNvSpPr>
          <p:nvPr>
            <p:ph sz="half" idx="1"/>
          </p:nvPr>
        </p:nvSpPr>
        <p:spPr>
          <a:xfrm>
            <a:off x="185481" y="916974"/>
            <a:ext cx="4083050" cy="2552700"/>
          </a:xfrm>
        </p:spPr>
        <p:txBody>
          <a:bodyPr/>
          <a:lstStyle/>
          <a:p>
            <a:r>
              <a:rPr lang="en-US" dirty="0" err="1">
                <a:cs typeface="Arial"/>
              </a:rPr>
              <a:t>InsuranceSuite</a:t>
            </a:r>
            <a:r>
              <a:rPr lang="en-US" dirty="0">
                <a:cs typeface="Arial"/>
              </a:rPr>
              <a:t> 10 applications use Gradle</a:t>
            </a:r>
            <a:endParaRPr lang="en-US" dirty="0"/>
          </a:p>
          <a:p>
            <a:r>
              <a:rPr lang="en-US" dirty="0">
                <a:cs typeface="Arial"/>
              </a:rPr>
              <a:t>Open source build automation system</a:t>
            </a:r>
          </a:p>
          <a:p>
            <a:pPr lvl="1"/>
            <a:r>
              <a:rPr lang="en-US" dirty="0">
                <a:cs typeface="Arial"/>
              </a:rPr>
              <a:t>Builds upon concepts of Apache Ant</a:t>
            </a:r>
          </a:p>
          <a:p>
            <a:r>
              <a:rPr lang="en-US" dirty="0">
                <a:cs typeface="Arial"/>
              </a:rPr>
              <a:t>Flexible and Extendable</a:t>
            </a:r>
            <a:endParaRPr lang="en-US" dirty="0"/>
          </a:p>
          <a:p>
            <a:r>
              <a:rPr lang="en-US" dirty="0">
                <a:cs typeface="Arial"/>
              </a:rPr>
              <a:t>Run tasks from command prompt - </a:t>
            </a:r>
            <a:endParaRPr lang="en-US" dirty="0"/>
          </a:p>
          <a:p>
            <a:pPr lvl="1"/>
            <a:r>
              <a:rPr lang="en-US" dirty="0">
                <a:cs typeface="Arial"/>
              </a:rPr>
              <a:t>To view available tasks</a:t>
            </a:r>
          </a:p>
          <a:p>
            <a:pPr marL="400050" lvl="1" indent="0">
              <a:buNone/>
            </a:pPr>
            <a:r>
              <a:rPr lang="en-US" dirty="0">
                <a:cs typeface="Arial"/>
              </a:rPr>
              <a:t>run </a:t>
            </a:r>
            <a:r>
              <a:rPr lang="en-US" dirty="0" err="1">
                <a:cs typeface="Arial"/>
              </a:rPr>
              <a:t>gwb</a:t>
            </a:r>
            <a:r>
              <a:rPr lang="en-US" dirty="0">
                <a:cs typeface="Arial"/>
              </a:rPr>
              <a:t> tasks in command prompt window</a:t>
            </a:r>
            <a:endParaRPr lang="en-US" dirty="0"/>
          </a:p>
          <a:p>
            <a:pPr lvl="1"/>
            <a:endParaRPr lang="en-US" dirty="0"/>
          </a:p>
        </p:txBody>
      </p:sp>
      <p:pic>
        <p:nvPicPr>
          <p:cNvPr id="2" name="Picture 3" descr="Logo, icon, company name&#10;&#10;Description automatically generated">
            <a:extLst>
              <a:ext uri="{FF2B5EF4-FFF2-40B4-BE49-F238E27FC236}">
                <a16:creationId xmlns:a16="http://schemas.microsoft.com/office/drawing/2014/main" id="{0CCF5165-9DDF-4E9E-80FC-AC0A3BBA61AB}"/>
              </a:ext>
            </a:extLst>
          </p:cNvPr>
          <p:cNvPicPr>
            <a:picLocks noChangeAspect="1"/>
          </p:cNvPicPr>
          <p:nvPr/>
        </p:nvPicPr>
        <p:blipFill>
          <a:blip r:embed="rId3"/>
          <a:stretch>
            <a:fillRect/>
          </a:stretch>
        </p:blipFill>
        <p:spPr>
          <a:xfrm>
            <a:off x="2502372" y="5478162"/>
            <a:ext cx="1247775" cy="1066800"/>
          </a:xfrm>
          <a:prstGeom prst="rect">
            <a:avLst/>
          </a:prstGeom>
        </p:spPr>
      </p:pic>
      <p:pic>
        <p:nvPicPr>
          <p:cNvPr id="5" name="Picture 5" descr="Text&#10;&#10;Description automatically generated">
            <a:extLst>
              <a:ext uri="{FF2B5EF4-FFF2-40B4-BE49-F238E27FC236}">
                <a16:creationId xmlns:a16="http://schemas.microsoft.com/office/drawing/2014/main" id="{648EAFAB-0581-413B-82B2-78091B33F8F6}"/>
              </a:ext>
            </a:extLst>
          </p:cNvPr>
          <p:cNvPicPr>
            <a:picLocks noChangeAspect="1"/>
          </p:cNvPicPr>
          <p:nvPr/>
        </p:nvPicPr>
        <p:blipFill>
          <a:blip r:embed="rId4"/>
          <a:stretch>
            <a:fillRect/>
          </a:stretch>
        </p:blipFill>
        <p:spPr>
          <a:xfrm>
            <a:off x="4077730" y="628360"/>
            <a:ext cx="5004488" cy="4137363"/>
          </a:xfrm>
          <a:prstGeom prst="rect">
            <a:avLst/>
          </a:prstGeom>
        </p:spPr>
      </p:pic>
      <p:pic>
        <p:nvPicPr>
          <p:cNvPr id="8" name="Picture 8" descr="Graphical user interface, text&#10;&#10;Description automatically generated">
            <a:extLst>
              <a:ext uri="{FF2B5EF4-FFF2-40B4-BE49-F238E27FC236}">
                <a16:creationId xmlns:a16="http://schemas.microsoft.com/office/drawing/2014/main" id="{2CCF6D1F-A4E0-4336-A2B6-D0B9FCF60846}"/>
              </a:ext>
            </a:extLst>
          </p:cNvPr>
          <p:cNvPicPr>
            <a:picLocks noChangeAspect="1"/>
          </p:cNvPicPr>
          <p:nvPr/>
        </p:nvPicPr>
        <p:blipFill>
          <a:blip r:embed="rId5"/>
          <a:stretch>
            <a:fillRect/>
          </a:stretch>
        </p:blipFill>
        <p:spPr>
          <a:xfrm>
            <a:off x="4077729" y="5008777"/>
            <a:ext cx="5066269" cy="918174"/>
          </a:xfrm>
          <a:prstGeom prst="rect">
            <a:avLst/>
          </a:prstGeom>
        </p:spPr>
      </p:pic>
    </p:spTree>
    <p:extLst>
      <p:ext uri="{BB962C8B-B14F-4D97-AF65-F5344CB8AC3E}">
        <p14:creationId xmlns:p14="http://schemas.microsoft.com/office/powerpoint/2010/main" val="36687749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sluersen\AppData\Local\Temp\SNAGHTML1dd048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14400"/>
            <a:ext cx="4514850" cy="22955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cs typeface="Arial"/>
              </a:rPr>
              <a:t>Start Guidewire: </a:t>
            </a:r>
            <a:r>
              <a:rPr lang="en-US" dirty="0" err="1">
                <a:cs typeface="Arial"/>
              </a:rPr>
              <a:t>gwb</a:t>
            </a:r>
            <a:r>
              <a:rPr lang="en-US" dirty="0">
                <a:cs typeface="Arial"/>
              </a:rPr>
              <a:t> </a:t>
            </a:r>
            <a:r>
              <a:rPr lang="en-US" dirty="0" err="1">
                <a:cs typeface="Arial"/>
              </a:rPr>
              <a:t>runServer</a:t>
            </a:r>
            <a:endParaRPr lang="en-US" dirty="0" err="1"/>
          </a:p>
        </p:txBody>
      </p:sp>
      <p:sp>
        <p:nvSpPr>
          <p:cNvPr id="3" name="Content Placeholder 2"/>
          <p:cNvSpPr>
            <a:spLocks noGrp="1"/>
          </p:cNvSpPr>
          <p:nvPr>
            <p:ph sz="half" idx="2"/>
          </p:nvPr>
        </p:nvSpPr>
        <p:spPr>
          <a:xfrm>
            <a:off x="5334000" y="914400"/>
            <a:ext cx="3489960" cy="3657600"/>
          </a:xfrm>
        </p:spPr>
        <p:txBody>
          <a:bodyPr/>
          <a:lstStyle/>
          <a:p>
            <a:pPr marL="0" indent="0">
              <a:buNone/>
            </a:pPr>
            <a:endParaRPr lang="en-US" dirty="0">
              <a:cs typeface="Calibri"/>
            </a:endParaRPr>
          </a:p>
          <a:p>
            <a:r>
              <a:rPr lang="en-US">
                <a:cs typeface="Calibri"/>
              </a:rPr>
              <a:t>Open a new </a:t>
            </a:r>
            <a:r>
              <a:rPr lang="en-US" err="1">
                <a:cs typeface="Calibri"/>
              </a:rPr>
              <a:t>cmd</a:t>
            </a:r>
            <a:r>
              <a:rPr lang="en-US">
                <a:cs typeface="Calibri"/>
              </a:rPr>
              <a:t> window in TrainingApp root folder</a:t>
            </a:r>
          </a:p>
          <a:p>
            <a:r>
              <a:rPr lang="en-US">
                <a:cs typeface="Calibri"/>
              </a:rPr>
              <a:t>gwb runServer</a:t>
            </a:r>
            <a:endParaRPr lang="en-US"/>
          </a:p>
          <a:p>
            <a:pPr lvl="1"/>
            <a:r>
              <a:rPr lang="en-US" dirty="0">
                <a:cs typeface="Arial"/>
              </a:rPr>
              <a:t>Starts sever</a:t>
            </a:r>
          </a:p>
          <a:p>
            <a:endParaRPr lang="en-US"/>
          </a:p>
        </p:txBody>
      </p:sp>
      <p:sp>
        <p:nvSpPr>
          <p:cNvPr id="4" name="Content Placeholder 3"/>
          <p:cNvSpPr>
            <a:spLocks noGrp="1"/>
          </p:cNvSpPr>
          <p:nvPr>
            <p:ph idx="10"/>
          </p:nvPr>
        </p:nvSpPr>
        <p:spPr>
          <a:xfrm>
            <a:off x="496494" y="4607011"/>
            <a:ext cx="8321040" cy="990600"/>
          </a:xfrm>
        </p:spPr>
        <p:txBody>
          <a:bodyPr/>
          <a:lstStyle/>
          <a:p>
            <a:r>
              <a:rPr lang="en-US"/>
              <a:t>" **** [</a:t>
            </a:r>
            <a:r>
              <a:rPr lang="en-US" err="1"/>
              <a:t>ApplicationName</a:t>
            </a:r>
            <a:r>
              <a:rPr lang="en-US"/>
              <a:t> ] ready **** "</a:t>
            </a:r>
          </a:p>
          <a:p>
            <a:pPr lvl="1"/>
            <a:r>
              <a:rPr lang="en-US"/>
              <a:t>When running, all Guidewire applications display to console</a:t>
            </a:r>
          </a:p>
          <a:p>
            <a:pPr lvl="1"/>
            <a:r>
              <a:rPr lang="en-US"/>
              <a:t>TrainingApp "ready" message references ContactManager</a:t>
            </a:r>
          </a:p>
          <a:p>
            <a:endParaRPr lang="en-US"/>
          </a:p>
        </p:txBody>
      </p:sp>
      <p:sp>
        <p:nvSpPr>
          <p:cNvPr id="8" name="AutoShape 11"/>
          <p:cNvSpPr>
            <a:spLocks noChangeArrowheads="1"/>
          </p:cNvSpPr>
          <p:nvPr/>
        </p:nvSpPr>
        <p:spPr bwMode="auto">
          <a:xfrm>
            <a:off x="782595" y="1197276"/>
            <a:ext cx="3009900" cy="34131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9620723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Accessing the application</a:t>
            </a:r>
          </a:p>
        </p:txBody>
      </p:sp>
      <p:sp>
        <p:nvSpPr>
          <p:cNvPr id="40964" name="Rectangle 3"/>
          <p:cNvSpPr>
            <a:spLocks noGrp="1" noChangeArrowheads="1"/>
          </p:cNvSpPr>
          <p:nvPr>
            <p:ph idx="1"/>
          </p:nvPr>
        </p:nvSpPr>
        <p:spPr/>
        <p:txBody>
          <a:bodyPr/>
          <a:lstStyle/>
          <a:p>
            <a:r>
              <a:rPr lang="en-US" b="1">
                <a:latin typeface="Courier New" pitchFamily="49" charset="0"/>
                <a:cs typeface="Courier New" pitchFamily="49" charset="0"/>
              </a:rPr>
              <a:t>http://hostName:port/appCode</a:t>
            </a:r>
          </a:p>
          <a:p>
            <a:pPr lvl="1"/>
            <a:r>
              <a:rPr lang="en-US"/>
              <a:t>URL syntax to access a Guidewire application for training</a:t>
            </a:r>
          </a:p>
          <a:p>
            <a:r>
              <a:rPr lang="en-US"/>
              <a:t>Example:</a:t>
            </a:r>
          </a:p>
          <a:p>
            <a:pPr lvl="1"/>
            <a:r>
              <a:rPr lang="en-US" b="1">
                <a:latin typeface="Courier New" pitchFamily="49" charset="0"/>
                <a:cs typeface="Courier New" pitchFamily="49" charset="0"/>
              </a:rPr>
              <a:t>http://localhost:8880/ab/</a:t>
            </a:r>
          </a:p>
        </p:txBody>
      </p:sp>
      <p:graphicFrame>
        <p:nvGraphicFramePr>
          <p:cNvPr id="29740" name="Group 44"/>
          <p:cNvGraphicFramePr>
            <a:graphicFrameLocks noGrp="1"/>
          </p:cNvGraphicFramePr>
          <p:nvPr>
            <p:extLst>
              <p:ext uri="{D42A27DB-BD31-4B8C-83A1-F6EECF244321}">
                <p14:modId xmlns:p14="http://schemas.microsoft.com/office/powerpoint/2010/main" val="3153129285"/>
              </p:ext>
            </p:extLst>
          </p:nvPr>
        </p:nvGraphicFramePr>
        <p:xfrm>
          <a:off x="533400" y="2819400"/>
          <a:ext cx="8305800" cy="3108327"/>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917895">
                  <a:extLst>
                    <a:ext uri="{9D8B030D-6E8A-4147-A177-3AD203B41FA5}">
                      <a16:colId xmlns:a16="http://schemas.microsoft.com/office/drawing/2014/main" val="20002"/>
                    </a:ext>
                  </a:extLst>
                </a:gridCol>
                <a:gridCol w="1815905">
                  <a:extLst>
                    <a:ext uri="{9D8B030D-6E8A-4147-A177-3AD203B41FA5}">
                      <a16:colId xmlns:a16="http://schemas.microsoft.com/office/drawing/2014/main" val="20003"/>
                    </a:ext>
                  </a:extLst>
                </a:gridCol>
              </a:tblGrid>
              <a:tr h="822812">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Application</a:t>
                      </a:r>
                      <a:endParaRPr kumimoji="0" lang="en-US" sz="2000" b="1"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Application Name</a:t>
                      </a:r>
                      <a:endParaRPr kumimoji="0" lang="en-US" sz="2000" b="1"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Port</a:t>
                      </a:r>
                      <a:endParaRPr kumimoji="0" lang="en-US" sz="2000" b="1"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App</a:t>
                      </a:r>
                      <a:br>
                        <a:rPr kumimoji="0" lang="en-US" sz="2000" u="none" strike="noStrike" cap="none" normalizeH="0" baseline="0">
                          <a:ln>
                            <a:noFill/>
                          </a:ln>
                          <a:effectLst/>
                        </a:rPr>
                      </a:br>
                      <a:r>
                        <a:rPr kumimoji="0" lang="en-US" sz="2000" u="none" strike="noStrike" cap="none" normalizeH="0" baseline="0">
                          <a:ln>
                            <a:noFill/>
                          </a:ln>
                          <a:effectLst/>
                        </a:rPr>
                        <a:t>Code</a:t>
                      </a:r>
                      <a:endParaRPr kumimoji="0" lang="en-US" sz="2000" b="1"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0"/>
                  </a:ext>
                </a:extLst>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TrainingApp</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ContactManager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8880</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err="1">
                          <a:ln>
                            <a:noFill/>
                          </a:ln>
                          <a:effectLst/>
                        </a:rPr>
                        <a:t>ab</a:t>
                      </a:r>
                      <a:endParaRPr kumimoji="0" lang="en-US" sz="2000" b="0"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1"/>
                  </a:ext>
                </a:extLst>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BillingCenter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BillingCenter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8580</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err="1">
                          <a:ln>
                            <a:noFill/>
                          </a:ln>
                          <a:effectLst/>
                        </a:rPr>
                        <a:t>bc</a:t>
                      </a:r>
                      <a:endParaRPr kumimoji="0" lang="en-US" sz="2000" b="0"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2"/>
                  </a:ext>
                </a:extLst>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ClaimCenter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ClaimCenter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8080</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cc</a:t>
                      </a:r>
                      <a:endParaRPr kumimoji="0" lang="en-US" sz="2000" b="0"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3"/>
                  </a:ext>
                </a:extLst>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ContactManager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ContactManager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8280</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err="1">
                          <a:ln>
                            <a:noFill/>
                          </a:ln>
                          <a:effectLst/>
                        </a:rPr>
                        <a:t>ab</a:t>
                      </a:r>
                      <a:endParaRPr kumimoji="0" lang="en-US" sz="2000" b="0"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4"/>
                  </a:ext>
                </a:extLst>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PolicyCenter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PolicyCenter</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8180</a:t>
                      </a:r>
                      <a:endParaRPr kumimoji="0" lang="en-US" sz="2000" b="0" i="0" u="none" strike="noStrike" cap="none" normalizeH="0" baseline="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a:ln>
                            <a:noFill/>
                          </a:ln>
                          <a:effectLst/>
                        </a:rPr>
                        <a:t>pc</a:t>
                      </a:r>
                      <a:endParaRPr kumimoji="0" lang="en-US" sz="2000" b="0" i="0" u="none" strike="noStrike" cap="none" normalizeH="0" baseline="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78024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Run in one of two modes</a:t>
            </a:r>
          </a:p>
        </p:txBody>
      </p:sp>
      <p:graphicFrame>
        <p:nvGraphicFramePr>
          <p:cNvPr id="131171" name="Group 99"/>
          <p:cNvGraphicFramePr>
            <a:graphicFrameLocks noGrp="1"/>
          </p:cNvGraphicFramePr>
          <p:nvPr>
            <p:extLst>
              <p:ext uri="{D42A27DB-BD31-4B8C-83A1-F6EECF244321}">
                <p14:modId xmlns:p14="http://schemas.microsoft.com/office/powerpoint/2010/main" val="1821675312"/>
              </p:ext>
            </p:extLst>
          </p:nvPr>
        </p:nvGraphicFramePr>
        <p:xfrm>
          <a:off x="527277" y="903515"/>
          <a:ext cx="8311923" cy="5456535"/>
        </p:xfrm>
        <a:graphic>
          <a:graphicData uri="http://schemas.openxmlformats.org/drawingml/2006/table">
            <a:tbl>
              <a:tblPr firstRow="1" firstCol="1" bandRow="1">
                <a:tableStyleId>{93296810-A885-4BE3-A3E7-6D5BEEA58F35}</a:tableStyleId>
              </a:tblPr>
              <a:tblGrid>
                <a:gridCol w="2256709">
                  <a:extLst>
                    <a:ext uri="{9D8B030D-6E8A-4147-A177-3AD203B41FA5}">
                      <a16:colId xmlns:a16="http://schemas.microsoft.com/office/drawing/2014/main" val="20000"/>
                    </a:ext>
                  </a:extLst>
                </a:gridCol>
                <a:gridCol w="2798897">
                  <a:extLst>
                    <a:ext uri="{9D8B030D-6E8A-4147-A177-3AD203B41FA5}">
                      <a16:colId xmlns:a16="http://schemas.microsoft.com/office/drawing/2014/main" val="20001"/>
                    </a:ext>
                  </a:extLst>
                </a:gridCol>
                <a:gridCol w="3256317">
                  <a:extLst>
                    <a:ext uri="{9D8B030D-6E8A-4147-A177-3AD203B41FA5}">
                      <a16:colId xmlns:a16="http://schemas.microsoft.com/office/drawing/2014/main" val="20002"/>
                    </a:ext>
                  </a:extLst>
                </a:gridCol>
              </a:tblGrid>
              <a:tr h="71199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Behavior</a:t>
                      </a:r>
                      <a:endParaRPr kumimoji="0" lang="en-US" sz="1800" b="1" i="0" u="none" strike="noStrike" cap="none" normalizeH="0" baseline="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Development mode</a:t>
                      </a:r>
                      <a:endParaRPr kumimoji="0" lang="en-US" sz="1800" b="1" i="0" u="none" strike="noStrike" cap="none" normalizeH="0" baseline="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Production mode</a:t>
                      </a:r>
                      <a:endParaRPr kumimoji="0" lang="en-US" sz="1800" b="1" i="0" u="none" strike="noStrike" cap="none" normalizeH="0" baseline="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935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Available in</a:t>
                      </a:r>
                      <a:br>
                        <a:rPr kumimoji="0" lang="en-US" sz="1800" u="none" strike="noStrike" cap="none" normalizeH="0" baseline="0">
                          <a:ln>
                            <a:noFill/>
                          </a:ln>
                          <a:effectLst/>
                        </a:rPr>
                      </a:br>
                      <a:r>
                        <a:rPr kumimoji="0" lang="en-US" sz="1800" u="none" strike="noStrike" cap="none" normalizeH="0" baseline="0">
                          <a:ln>
                            <a:noFill/>
                          </a:ln>
                          <a:effectLst/>
                        </a:rPr>
                        <a:t>QuickStart instance?</a:t>
                      </a:r>
                      <a:endParaRPr kumimoji="0" lang="en-US" sz="1800" b="1" i="0" u="none" strike="noStrike" cap="none" normalizeH="0" baseline="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Yes</a:t>
                      </a:r>
                      <a:endParaRPr kumimoji="0" lang="en-US" sz="1800" b="0" i="0" u="none" strike="noStrike" cap="none" normalizeH="0" baseline="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No</a:t>
                      </a:r>
                      <a:endParaRPr kumimoji="0" lang="en-US" sz="1800" b="0" i="0" u="none" strike="noStrike" cap="none" normalizeH="0" baseline="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97033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a:ln>
                            <a:noFill/>
                          </a:ln>
                          <a:solidFill>
                            <a:schemeClr val="lt1"/>
                          </a:solidFill>
                          <a:effectLst/>
                          <a:latin typeface="+mn-lt"/>
                          <a:ea typeface="+mn-ea"/>
                          <a:cs typeface="+mn-cs"/>
                        </a:rPr>
                        <a:t>Browser title bar reads…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a:ln>
                            <a:noFill/>
                          </a:ln>
                          <a:effectLst/>
                        </a:rPr>
                        <a:t>[</a:t>
                      </a:r>
                      <a:r>
                        <a:rPr kumimoji="0" lang="en-US" sz="1800" u="none" strike="noStrike" cap="none" normalizeH="0" baseline="0" err="1">
                          <a:ln>
                            <a:noFill/>
                          </a:ln>
                          <a:effectLst/>
                        </a:rPr>
                        <a:t>DEV</a:t>
                      </a:r>
                      <a:r>
                        <a:rPr kumimoji="0" lang="en-US" sz="1800" u="none" strike="noStrike" cap="none" normalizeH="0" baseline="0">
                          <a:ln>
                            <a:noFill/>
                          </a:ln>
                          <a:effectLst/>
                        </a:rPr>
                        <a:t> mode + build number] + Application</a:t>
                      </a:r>
                      <a:endParaRPr kumimoji="0" lang="en-US" sz="1800" b="0" i="0" u="none" strike="noStrike" cap="none" normalizeH="0" baseline="0">
                        <a:ln>
                          <a:noFill/>
                        </a:ln>
                        <a:solidFill>
                          <a:schemeClr val="bg1"/>
                        </a:solidFill>
                        <a:effectLst/>
                        <a:latin typeface="Arial" charset="0"/>
                      </a:endParaRP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Application</a:t>
                      </a:r>
                      <a:br>
                        <a:rPr kumimoji="0" lang="en-US" sz="1800" u="none" strike="noStrike" kern="1200" cap="none" normalizeH="0" baseline="0">
                          <a:ln>
                            <a:noFill/>
                          </a:ln>
                          <a:solidFill>
                            <a:schemeClr val="dk1"/>
                          </a:solidFill>
                          <a:effectLst/>
                          <a:latin typeface="+mn-lt"/>
                          <a:ea typeface="+mn-ea"/>
                          <a:cs typeface="+mn-cs"/>
                        </a:rPr>
                      </a:br>
                      <a:endParaRPr kumimoji="0" lang="en-US" sz="1800" u="none" strike="noStrike" kern="1200" cap="none" normalizeH="0" baseline="0">
                        <a:ln>
                          <a:noFill/>
                        </a:ln>
                        <a:solidFill>
                          <a:schemeClr val="dk1"/>
                        </a:solidFill>
                        <a:effectLst/>
                        <a:latin typeface="+mn-lt"/>
                        <a:ea typeface="+mn-ea"/>
                        <a:cs typeface="+mn-cs"/>
                      </a:endParaRPr>
                    </a:p>
                  </a:txBody>
                  <a:tcPr marR="0" marT="91440" marB="0" horzOverflow="overflow"/>
                </a:tc>
                <a:extLst>
                  <a:ext uri="{0D108BD9-81ED-4DB2-BD59-A6C34878D82A}">
                    <a16:rowId xmlns:a16="http://schemas.microsoft.com/office/drawing/2014/main" val="10002"/>
                  </a:ext>
                </a:extLst>
              </a:tr>
              <a:tr h="8382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a:ln>
                            <a:noFill/>
                          </a:ln>
                          <a:solidFill>
                            <a:schemeClr val="lt1"/>
                          </a:solidFill>
                          <a:effectLst/>
                          <a:latin typeface="+mn-lt"/>
                          <a:ea typeface="+mn-ea"/>
                          <a:cs typeface="+mn-cs"/>
                        </a:rPr>
                        <a:t>Internal tools access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No restrictions</a:t>
                      </a: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Restricted by permissions</a:t>
                      </a:r>
                    </a:p>
                  </a:txBody>
                  <a:tcPr marR="0" marT="91440" marB="0" horzOverflow="overflow"/>
                </a:tc>
                <a:extLst>
                  <a:ext uri="{0D108BD9-81ED-4DB2-BD59-A6C34878D82A}">
                    <a16:rowId xmlns:a16="http://schemas.microsoft.com/office/drawing/2014/main" val="10003"/>
                  </a:ext>
                </a:extLst>
              </a:tr>
              <a:tr h="7620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a:ln>
                            <a:noFill/>
                          </a:ln>
                          <a:solidFill>
                            <a:schemeClr val="lt1"/>
                          </a:solidFill>
                          <a:effectLst/>
                          <a:latin typeface="+mn-lt"/>
                          <a:ea typeface="+mn-ea"/>
                          <a:cs typeface="+mn-cs"/>
                        </a:rPr>
                        <a:t>QuickJump box commands?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Enabled</a:t>
                      </a: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Disabled</a:t>
                      </a:r>
                    </a:p>
                  </a:txBody>
                  <a:tcPr marR="0" marT="91440" marB="0" horzOverflow="overflow"/>
                </a:tc>
                <a:extLst>
                  <a:ext uri="{0D108BD9-81ED-4DB2-BD59-A6C34878D82A}">
                    <a16:rowId xmlns:a16="http://schemas.microsoft.com/office/drawing/2014/main" val="10004"/>
                  </a:ext>
                </a:extLst>
              </a:tr>
              <a:tr h="12546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a:ln>
                            <a:noFill/>
                          </a:ln>
                          <a:solidFill>
                            <a:schemeClr val="lt1"/>
                          </a:solidFill>
                          <a:effectLst/>
                          <a:latin typeface="+mn-lt"/>
                          <a:ea typeface="+mn-ea"/>
                          <a:cs typeface="+mn-cs"/>
                        </a:rPr>
                        <a:t>Database  exceptions </a:t>
                      </a:r>
                      <a:br>
                        <a:rPr kumimoji="0" lang="en-US" sz="1800" b="1" u="none" strike="noStrike" kern="1200" cap="none" normalizeH="0" baseline="0">
                          <a:ln>
                            <a:noFill/>
                          </a:ln>
                          <a:solidFill>
                            <a:schemeClr val="lt1"/>
                          </a:solidFill>
                          <a:effectLst/>
                          <a:latin typeface="+mn-lt"/>
                          <a:ea typeface="+mn-ea"/>
                          <a:cs typeface="+mn-cs"/>
                        </a:rPr>
                      </a:br>
                      <a:r>
                        <a:rPr kumimoji="0" lang="en-US" sz="1800" b="1" u="none" strike="noStrike" kern="1200" cap="none" normalizeH="0" baseline="0">
                          <a:ln>
                            <a:noFill/>
                          </a:ln>
                          <a:solidFill>
                            <a:schemeClr val="lt1"/>
                          </a:solidFill>
                          <a:effectLst/>
                          <a:latin typeface="+mn-lt"/>
                          <a:ea typeface="+mn-ea"/>
                          <a:cs typeface="+mn-cs"/>
                        </a:rPr>
                        <a:t>logged at...</a:t>
                      </a:r>
                    </a:p>
                  </a:txBody>
                  <a:tcPr marR="0" marT="91440" marB="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Error level</a:t>
                      </a:r>
                    </a:p>
                  </a:txBody>
                  <a:tcPr marR="0" marT="91440" marB="0"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a:ln>
                            <a:noFill/>
                          </a:ln>
                          <a:solidFill>
                            <a:schemeClr val="dk1"/>
                          </a:solidFill>
                          <a:effectLst/>
                          <a:latin typeface="+mn-lt"/>
                          <a:ea typeface="+mn-ea"/>
                          <a:cs typeface="+mn-cs"/>
                        </a:rPr>
                        <a:t>Warning level</a:t>
                      </a:r>
                    </a:p>
                  </a:txBody>
                  <a:tcPr marR="0" marT="91440" marB="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128639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Commonly performed tasks</a:t>
            </a:r>
          </a:p>
        </p:txBody>
      </p:sp>
      <p:graphicFrame>
        <p:nvGraphicFramePr>
          <p:cNvPr id="27725" name="Group 77"/>
          <p:cNvGraphicFramePr>
            <a:graphicFrameLocks noGrp="1"/>
          </p:cNvGraphicFramePr>
          <p:nvPr>
            <p:extLst>
              <p:ext uri="{D42A27DB-BD31-4B8C-83A1-F6EECF244321}">
                <p14:modId xmlns:p14="http://schemas.microsoft.com/office/powerpoint/2010/main" val="3961188124"/>
              </p:ext>
            </p:extLst>
          </p:nvPr>
        </p:nvGraphicFramePr>
        <p:xfrm>
          <a:off x="533400" y="914400"/>
          <a:ext cx="8382000" cy="5586414"/>
        </p:xfrm>
        <a:graphic>
          <a:graphicData uri="http://schemas.openxmlformats.org/drawingml/2006/table">
            <a:tbl>
              <a:tblPr firstRow="1" firstCol="1" bandRow="1">
                <a:tableStyleId>{93296810-A885-4BE3-A3E7-6D5BEEA58F35}</a:tableStyleId>
              </a:tblPr>
              <a:tblGrid>
                <a:gridCol w="2255671">
                  <a:extLst>
                    <a:ext uri="{9D8B030D-6E8A-4147-A177-3AD203B41FA5}">
                      <a16:colId xmlns:a16="http://schemas.microsoft.com/office/drawing/2014/main" val="20000"/>
                    </a:ext>
                  </a:extLst>
                </a:gridCol>
                <a:gridCol w="2076413">
                  <a:extLst>
                    <a:ext uri="{9D8B030D-6E8A-4147-A177-3AD203B41FA5}">
                      <a16:colId xmlns:a16="http://schemas.microsoft.com/office/drawing/2014/main" val="20001"/>
                    </a:ext>
                  </a:extLst>
                </a:gridCol>
                <a:gridCol w="2142803">
                  <a:extLst>
                    <a:ext uri="{9D8B030D-6E8A-4147-A177-3AD203B41FA5}">
                      <a16:colId xmlns:a16="http://schemas.microsoft.com/office/drawing/2014/main" val="20002"/>
                    </a:ext>
                  </a:extLst>
                </a:gridCol>
                <a:gridCol w="1907113">
                  <a:extLst>
                    <a:ext uri="{9D8B030D-6E8A-4147-A177-3AD203B41FA5}">
                      <a16:colId xmlns:a16="http://schemas.microsoft.com/office/drawing/2014/main" val="20003"/>
                    </a:ext>
                  </a:extLst>
                </a:gridCol>
              </a:tblGrid>
              <a:tr h="105714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1" i="0" u="none" strike="noStrike" cap="none" normalizeH="0" baseline="0">
                        <a:ln>
                          <a:noFill/>
                        </a:ln>
                        <a:solidFill>
                          <a:schemeClr val="bg1"/>
                        </a:solidFill>
                        <a:effectLst/>
                        <a:latin typeface="Arial" charset="0"/>
                      </a:endParaRPr>
                    </a:p>
                  </a:txBody>
                  <a:tcPr marL="45722" marR="45722" anchorCtr="1" horzOverflow="overflow">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a:ln>
                            <a:noFill/>
                          </a:ln>
                          <a:effectLst/>
                        </a:rPr>
                        <a:t>Start</a:t>
                      </a:r>
                      <a:br>
                        <a:rPr kumimoji="0" lang="en-US" sz="2000" u="none" strike="noStrike" cap="none" normalizeH="0" baseline="0" dirty="0">
                          <a:ln>
                            <a:noFill/>
                          </a:ln>
                          <a:effectLst/>
                        </a:rPr>
                      </a:br>
                      <a:r>
                        <a:rPr kumimoji="0" lang="en-US" sz="2000" u="none" strike="noStrike" cap="none" normalizeH="0" baseline="0" dirty="0">
                          <a:ln>
                            <a:noFill/>
                          </a:ln>
                          <a:effectLst/>
                        </a:rPr>
                        <a:t>Application</a:t>
                      </a:r>
                      <a:br>
                        <a:rPr kumimoji="0" lang="en-US" sz="2000" u="none" strike="noStrike" cap="none" normalizeH="0" baseline="0" dirty="0">
                          <a:ln>
                            <a:noFill/>
                          </a:ln>
                          <a:effectLst/>
                        </a:rPr>
                      </a:br>
                      <a:r>
                        <a:rPr kumimoji="0" lang="en-US" sz="2000" u="none" strike="noStrike" cap="none" normalizeH="0" baseline="0" dirty="0">
                          <a:ln>
                            <a:noFill/>
                          </a:ln>
                          <a:effectLst/>
                        </a:rPr>
                        <a:t>in Dev Mode</a:t>
                      </a:r>
                      <a:endParaRPr kumimoji="0" lang="en-US" sz="2000" b="1" i="0" u="none" strike="noStrike" cap="none" normalizeH="0" baseline="0" dirty="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u="none" strike="noStrike" kern="1200" cap="none" normalizeH="0" baseline="0" dirty="0">
                          <a:ln>
                            <a:noFill/>
                          </a:ln>
                          <a:solidFill>
                            <a:schemeClr val="lt1"/>
                          </a:solidFill>
                          <a:effectLst/>
                          <a:latin typeface="+mn-lt"/>
                          <a:ea typeface="+mn-ea"/>
                          <a:cs typeface="+mn-cs"/>
                        </a:rPr>
                        <a:t>Regenerate</a:t>
                      </a:r>
                      <a:br>
                        <a:rPr kumimoji="0" lang="en-US" sz="2000" b="1" u="none" strike="noStrike" kern="1200" cap="none" normalizeH="0" baseline="0" dirty="0">
                          <a:ln>
                            <a:noFill/>
                          </a:ln>
                          <a:solidFill>
                            <a:srgbClr val="FFFFFF"/>
                          </a:solidFill>
                          <a:effectLst/>
                          <a:latin typeface="+mn-lt"/>
                          <a:ea typeface="+mn-ea"/>
                          <a:cs typeface="+mn-cs"/>
                        </a:rPr>
                      </a:br>
                      <a:r>
                        <a:rPr kumimoji="0" lang="en-US" sz="2000" u="none" strike="noStrike" cap="none" normalizeH="0" baseline="0" dirty="0">
                          <a:ln>
                            <a:noFill/>
                          </a:ln>
                          <a:effectLst/>
                        </a:rPr>
                        <a:t>Dictionaries</a:t>
                      </a:r>
                      <a:endParaRPr kumimoji="0" lang="en-US" sz="2000" b="1" i="0" u="none" strike="noStrike" cap="none" normalizeH="0" baseline="0" dirty="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a:ln>
                            <a:noFill/>
                          </a:ln>
                          <a:effectLst/>
                        </a:rPr>
                        <a:t>Stop</a:t>
                      </a:r>
                      <a:br>
                        <a:rPr kumimoji="0" lang="en-US" sz="2000" u="none" strike="noStrike" cap="none" normalizeH="0" baseline="0" dirty="0">
                          <a:ln>
                            <a:noFill/>
                          </a:ln>
                          <a:effectLst/>
                        </a:rPr>
                      </a:br>
                      <a:r>
                        <a:rPr kumimoji="0" lang="en-US" sz="2000" u="none" strike="noStrike" cap="none" normalizeH="0" baseline="0" dirty="0">
                          <a:ln>
                            <a:noFill/>
                          </a:ln>
                          <a:effectLst/>
                        </a:rPr>
                        <a:t>Application</a:t>
                      </a:r>
                      <a:endParaRPr kumimoji="0" lang="en-US" sz="2000" b="1" i="0" u="none" strike="noStrike" cap="none" normalizeH="0" baseline="0" dirty="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6201">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a:ln>
                            <a:noFill/>
                          </a:ln>
                          <a:effectLst/>
                        </a:rPr>
                        <a:t>TrainingApp</a:t>
                      </a:r>
                      <a:endParaRPr kumimoji="0" lang="en-US" sz="2000" b="0" i="0" u="none" strike="noStrike" cap="none" normalizeH="0" baseline="0" dirty="0" err="1">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a:lnSpc>
                          <a:spcPct val="100000"/>
                        </a:lnSpc>
                        <a:spcBef>
                          <a:spcPct val="40000"/>
                        </a:spcBef>
                        <a:spcAft>
                          <a:spcPct val="0"/>
                        </a:spcAft>
                        <a:buNone/>
                        <a:tabLst/>
                      </a:pPr>
                      <a:r>
                        <a:rPr lang="en-US" sz="2000" u="none" strike="noStrike" cap="none" normalizeH="0" baseline="0" dirty="0" err="1">
                          <a:ln>
                            <a:noFill/>
                          </a:ln>
                          <a:effectLst/>
                        </a:rPr>
                        <a:t>gwb</a:t>
                      </a:r>
                      <a:br>
                        <a:rPr kumimoji="0" lang="en-US" sz="2000" u="none" strike="noStrike" cap="none" normalizeH="0" baseline="0" dirty="0">
                          <a:ln>
                            <a:noFill/>
                          </a:ln>
                          <a:effectLst/>
                        </a:rPr>
                      </a:br>
                      <a:r>
                        <a:rPr lang="en-US" sz="2000" u="none" strike="noStrike" cap="none" normalizeH="0" baseline="0" dirty="0" err="1">
                          <a:ln>
                            <a:noFill/>
                          </a:ln>
                          <a:effectLst/>
                        </a:rPr>
                        <a:t>runServer</a:t>
                      </a:r>
                      <a:endParaRPr kumimoji="0" lang="en-US" sz="2000" b="0" i="0" u="none" strike="noStrike" cap="none" normalizeH="0" baseline="0" dirty="0" err="1">
                        <a:ln>
                          <a:noFill/>
                        </a:ln>
                        <a:solidFill>
                          <a:schemeClr val="bg1"/>
                        </a:solidFill>
                        <a:effectLst/>
                        <a:latin typeface="Arial"/>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rtl="0" eaLnBrk="0" fontAlgn="base" latinLnBrk="0" hangingPunct="0">
                        <a:lnSpc>
                          <a:spcPct val="100000"/>
                        </a:lnSpc>
                        <a:spcBef>
                          <a:spcPct val="40000"/>
                        </a:spcBef>
                        <a:spcAft>
                          <a:spcPct val="0"/>
                        </a:spcAft>
                        <a:buClr>
                          <a:srgbClr val="0146AD"/>
                        </a:buClr>
                        <a:buSzTx/>
                        <a:buFont typeface="Wingdings 3" pitchFamily="18" charset="2"/>
                        <a:buNone/>
                      </a:pPr>
                      <a:r>
                        <a:rPr lang="en-US" sz="2000" u="none" strike="noStrike" cap="none" normalizeH="0" baseline="0" dirty="0" err="1">
                          <a:ln>
                            <a:noFill/>
                          </a:ln>
                          <a:effectLst/>
                        </a:rPr>
                        <a:t>gwb</a:t>
                      </a:r>
                      <a:r>
                        <a:rPr lang="en-US" sz="2000" u="none" strike="noStrike" cap="none" normalizeH="0" baseline="0" dirty="0">
                          <a:ln>
                            <a:noFill/>
                          </a:ln>
                          <a:effectLst/>
                        </a:rPr>
                        <a:t> </a:t>
                      </a:r>
                      <a:r>
                        <a:rPr lang="en-US" sz="2000" u="none" strike="noStrike" cap="none" normalizeH="0" baseline="0" dirty="0" err="1">
                          <a:ln>
                            <a:noFill/>
                          </a:ln>
                          <a:effectLst/>
                        </a:rPr>
                        <a:t>genDataDictionary</a:t>
                      </a:r>
                      <a:endParaRPr kumimoji="0" lang="en-US" sz="2000" u="none" strike="noStrike" cap="none" normalizeH="0" baseline="0" dirty="0" err="1">
                        <a:ln>
                          <a:noFill/>
                        </a:ln>
                        <a:effectLst/>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rtl="0" eaLnBrk="0" fontAlgn="base" latinLnBrk="0" hangingPunct="0">
                        <a:lnSpc>
                          <a:spcPct val="100000"/>
                        </a:lnSpc>
                        <a:spcBef>
                          <a:spcPct val="40000"/>
                        </a:spcBef>
                        <a:spcAft>
                          <a:spcPct val="0"/>
                        </a:spcAft>
                        <a:buClr>
                          <a:srgbClr val="0146AD"/>
                        </a:buClr>
                        <a:buSzTx/>
                        <a:buFont typeface="Wingdings 3" pitchFamily="18" charset="2"/>
                        <a:buNone/>
                      </a:pPr>
                      <a:r>
                        <a:rPr lang="en-US" sz="2000" u="none" strike="noStrike" cap="none" normalizeH="0" baseline="0" dirty="0" err="1">
                          <a:ln>
                            <a:noFill/>
                          </a:ln>
                          <a:effectLst/>
                        </a:rPr>
                        <a:t>gwb</a:t>
                      </a:r>
                      <a:r>
                        <a:rPr lang="en-US" sz="2000" u="none" strike="noStrike" cap="none" normalizeH="0" baseline="0" dirty="0">
                          <a:ln>
                            <a:noFill/>
                          </a:ln>
                          <a:effectLst/>
                        </a:rPr>
                        <a:t> </a:t>
                      </a:r>
                      <a:r>
                        <a:rPr lang="en-US" sz="2000" u="none" strike="noStrike" cap="none" normalizeH="0" baseline="0" dirty="0" err="1">
                          <a:ln>
                            <a:noFill/>
                          </a:ln>
                          <a:effectLst/>
                        </a:rPr>
                        <a:t>stopServer</a:t>
                      </a:r>
                      <a:endParaRPr kumimoji="0" lang="en-US" sz="2000" u="none" strike="noStrike" cap="none" normalizeH="0" baseline="0" dirty="0" err="1">
                        <a:ln>
                          <a:noFill/>
                        </a:ln>
                        <a:effectLst/>
                      </a:endParaRPr>
                    </a:p>
                  </a:txBody>
                  <a:tcPr marR="0" marT="91440" marB="0"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91462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a:ln>
                            <a:noFill/>
                          </a:ln>
                          <a:effectLst/>
                        </a:rPr>
                        <a:t>BillingCenter</a:t>
                      </a:r>
                      <a:endParaRPr kumimoji="0" lang="en-US" sz="2000" b="0" i="0" u="none" strike="noStrike" cap="none" normalizeH="0" baseline="0" dirty="0" err="1">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br>
                        <a:rPr lang="en-US" sz="2000" b="0" i="0" u="none" strike="noStrike" cap="none" normalizeH="0" baseline="0" noProof="0" dirty="0">
                          <a:ln>
                            <a:noFill/>
                          </a:ln>
                          <a:effectLst/>
                          <a:latin typeface="Arial"/>
                        </a:rPr>
                      </a:br>
                      <a:r>
                        <a:rPr lang="en-US" sz="2000" b="0" i="0" u="none" strike="noStrike" cap="none" normalizeH="0" baseline="0" noProof="0" dirty="0" err="1">
                          <a:ln>
                            <a:noFill/>
                          </a:ln>
                          <a:effectLst/>
                          <a:latin typeface="Arial"/>
                        </a:rPr>
                        <a:t>runServer</a:t>
                      </a:r>
                      <a:endParaRPr kumimoji="0" lang="en-US" dirty="0" err="1"/>
                    </a:p>
                  </a:txBody>
                  <a:tcPr marR="0" marT="91440" marB="0" horzOverflow="overflow"/>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genDataDictionary</a:t>
                      </a:r>
                      <a:endParaRPr kumimoji="0" lang="en-US" dirty="0" err="1"/>
                    </a:p>
                  </a:txBody>
                  <a:tcPr marR="0" marT="91440" marB="0" horzOverflow="overflow"/>
                </a:tc>
                <a:tc>
                  <a:txBody>
                    <a:bodyPr/>
                    <a:lstStyle/>
                    <a:p>
                      <a:pPr lvl="0" algn="l">
                        <a:lnSpc>
                          <a:spcPct val="100000"/>
                        </a:lnSpc>
                        <a:spcBef>
                          <a:spcPts val="0"/>
                        </a:spcBef>
                        <a:spcAft>
                          <a:spcPts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stopServer</a:t>
                      </a:r>
                    </a:p>
                    <a:p>
                      <a:pPr marL="0" marR="0" lvl="0" indent="0" algn="l" defTabSz="914400">
                        <a:lnSpc>
                          <a:spcPct val="100000"/>
                        </a:lnSpc>
                        <a:spcBef>
                          <a:spcPct val="40000"/>
                        </a:spcBef>
                        <a:spcAft>
                          <a:spcPct val="0"/>
                        </a:spcAft>
                        <a:buSzTx/>
                        <a:buFont typeface="Wingdings 3" pitchFamily="18" charset="2"/>
                        <a:buNone/>
                        <a:tabLst/>
                      </a:pPr>
                      <a:endParaRPr kumimoji="0" lang="en-US" sz="2000" u="none" strike="noStrike" cap="none" normalizeH="0" baseline="0" dirty="0">
                        <a:ln>
                          <a:noFill/>
                        </a:ln>
                        <a:effectLst/>
                      </a:endParaRPr>
                    </a:p>
                  </a:txBody>
                  <a:tcPr marR="0" marT="91440" marB="0" horzOverflow="overflow"/>
                </a:tc>
                <a:extLst>
                  <a:ext uri="{0D108BD9-81ED-4DB2-BD59-A6C34878D82A}">
                    <a16:rowId xmlns:a16="http://schemas.microsoft.com/office/drawing/2014/main" val="10002"/>
                  </a:ext>
                </a:extLst>
              </a:tr>
              <a:tr h="85981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a:ln>
                            <a:noFill/>
                          </a:ln>
                          <a:effectLst/>
                        </a:rPr>
                        <a:t>ClaimCenter</a:t>
                      </a:r>
                      <a:endParaRPr kumimoji="0" lang="en-US" sz="2000" b="0" i="0" u="none" strike="noStrike" cap="none" normalizeH="0" baseline="0" dirty="0" err="1">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br>
                        <a:rPr lang="en-US" sz="2000" b="0" i="0" u="none" strike="noStrike" cap="none" normalizeH="0" baseline="0" noProof="0" dirty="0">
                          <a:ln>
                            <a:noFill/>
                          </a:ln>
                          <a:effectLst/>
                          <a:latin typeface="Arial"/>
                        </a:rPr>
                      </a:br>
                      <a:r>
                        <a:rPr lang="en-US" sz="2000" b="0" i="0" u="none" strike="noStrike" cap="none" normalizeH="0" baseline="0" noProof="0" dirty="0" err="1">
                          <a:ln>
                            <a:noFill/>
                          </a:ln>
                          <a:effectLst/>
                          <a:latin typeface="Arial"/>
                        </a:rPr>
                        <a:t>runServer</a:t>
                      </a:r>
                      <a:endParaRPr kumimoji="0" lang="en-US" dirty="0" err="1"/>
                    </a:p>
                  </a:txBody>
                  <a:tcPr marR="0" marT="91440" marB="0" horzOverflow="overflow"/>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genDataDictionary</a:t>
                      </a:r>
                      <a:endParaRPr kumimoji="0" lang="en-US" dirty="0" err="1"/>
                    </a:p>
                  </a:txBody>
                  <a:tcPr marR="0" marT="91440" marB="0" horzOverflow="overflow"/>
                </a:tc>
                <a:tc>
                  <a:txBody>
                    <a:bodyPr/>
                    <a:lstStyle/>
                    <a:p>
                      <a:pPr lvl="0" algn="l">
                        <a:lnSpc>
                          <a:spcPct val="100000"/>
                        </a:lnSpc>
                        <a:spcBef>
                          <a:spcPts val="0"/>
                        </a:spcBef>
                        <a:spcAft>
                          <a:spcPts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stopServer</a:t>
                      </a:r>
                    </a:p>
                    <a:p>
                      <a:pPr marL="0" marR="0" lvl="0" indent="0" algn="l" defTabSz="914400">
                        <a:lnSpc>
                          <a:spcPct val="100000"/>
                        </a:lnSpc>
                        <a:spcBef>
                          <a:spcPct val="40000"/>
                        </a:spcBef>
                        <a:spcAft>
                          <a:spcPct val="0"/>
                        </a:spcAft>
                        <a:buSzTx/>
                        <a:buFont typeface="Wingdings 3" pitchFamily="18" charset="2"/>
                        <a:buNone/>
                        <a:tabLst/>
                      </a:pPr>
                      <a:endParaRPr kumimoji="0" lang="en-US" sz="2000" u="none" strike="noStrike" cap="none" normalizeH="0" baseline="0" dirty="0">
                        <a:ln>
                          <a:noFill/>
                        </a:ln>
                        <a:effectLst/>
                      </a:endParaRPr>
                    </a:p>
                  </a:txBody>
                  <a:tcPr marR="0" marT="91440" marB="0" horzOverflow="overflow"/>
                </a:tc>
                <a:extLst>
                  <a:ext uri="{0D108BD9-81ED-4DB2-BD59-A6C34878D82A}">
                    <a16:rowId xmlns:a16="http://schemas.microsoft.com/office/drawing/2014/main" val="10003"/>
                  </a:ext>
                </a:extLst>
              </a:tr>
              <a:tr h="91305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a:ln>
                            <a:noFill/>
                          </a:ln>
                          <a:effectLst/>
                        </a:rPr>
                        <a:t>ContactManager</a:t>
                      </a:r>
                      <a:br>
                        <a:rPr kumimoji="0" lang="en-US" sz="2000" u="none" strike="noStrike" cap="none" normalizeH="0" baseline="0" dirty="0">
                          <a:ln>
                            <a:noFill/>
                          </a:ln>
                          <a:effectLst/>
                        </a:rPr>
                      </a:br>
                      <a:r>
                        <a:rPr kumimoji="0" lang="en-US" sz="1800" i="1" u="none" strike="noStrike" cap="none" normalizeH="0" baseline="0" dirty="0">
                          <a:ln>
                            <a:noFill/>
                          </a:ln>
                          <a:effectLst/>
                        </a:rPr>
                        <a:t>(</a:t>
                      </a:r>
                      <a:r>
                        <a:rPr kumimoji="0" lang="en-US" sz="1800" i="1" u="none" strike="noStrike" cap="none" normalizeH="0" baseline="0" dirty="0" err="1">
                          <a:ln>
                            <a:noFill/>
                          </a:ln>
                          <a:effectLst/>
                        </a:rPr>
                        <a:t>AddressBook</a:t>
                      </a:r>
                      <a:r>
                        <a:rPr kumimoji="0" lang="en-US" sz="1800" i="1" u="none" strike="noStrike" cap="none" normalizeH="0" baseline="0" dirty="0">
                          <a:ln>
                            <a:noFill/>
                          </a:ln>
                          <a:effectLst/>
                        </a:rPr>
                        <a:t>)</a:t>
                      </a:r>
                      <a:endParaRPr kumimoji="0" lang="en-US" sz="1800" b="0" i="1" u="none" strike="noStrike" cap="none" normalizeH="0" baseline="0" dirty="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br>
                        <a:rPr lang="en-US" sz="2000" b="0" i="0" u="none" strike="noStrike" cap="none" normalizeH="0" baseline="0" noProof="0" dirty="0">
                          <a:ln>
                            <a:noFill/>
                          </a:ln>
                          <a:effectLst/>
                          <a:latin typeface="Arial"/>
                        </a:rPr>
                      </a:br>
                      <a:r>
                        <a:rPr lang="en-US" sz="2000" b="0" i="0" u="none" strike="noStrike" cap="none" normalizeH="0" baseline="0" noProof="0" dirty="0" err="1">
                          <a:ln>
                            <a:noFill/>
                          </a:ln>
                          <a:effectLst/>
                          <a:latin typeface="Arial"/>
                        </a:rPr>
                        <a:t>runServer</a:t>
                      </a:r>
                      <a:endParaRPr kumimoji="0" lang="en-US" dirty="0" err="1"/>
                    </a:p>
                  </a:txBody>
                  <a:tcPr marR="0" marT="91440" marB="0" horzOverflow="overflow"/>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genDataDictionary</a:t>
                      </a:r>
                      <a:endParaRPr kumimoji="0" lang="en-US" dirty="0" err="1"/>
                    </a:p>
                  </a:txBody>
                  <a:tcPr marR="0" marT="91440" marB="0" horzOverflow="overflow"/>
                </a:tc>
                <a:tc>
                  <a:txBody>
                    <a:bodyPr/>
                    <a:lstStyle/>
                    <a:p>
                      <a:pPr lvl="0" algn="l">
                        <a:lnSpc>
                          <a:spcPct val="100000"/>
                        </a:lnSpc>
                        <a:spcBef>
                          <a:spcPts val="0"/>
                        </a:spcBef>
                        <a:spcAft>
                          <a:spcPts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stopServer</a:t>
                      </a:r>
                    </a:p>
                    <a:p>
                      <a:pPr marL="0" marR="0" lvl="0" indent="0" algn="l" defTabSz="914400">
                        <a:lnSpc>
                          <a:spcPct val="100000"/>
                        </a:lnSpc>
                        <a:spcBef>
                          <a:spcPct val="40000"/>
                        </a:spcBef>
                        <a:spcAft>
                          <a:spcPct val="0"/>
                        </a:spcAft>
                        <a:buSzTx/>
                        <a:buFont typeface="Wingdings 3" pitchFamily="18" charset="2"/>
                        <a:buNone/>
                        <a:tabLst/>
                      </a:pPr>
                      <a:endParaRPr kumimoji="0" lang="en-US" sz="2000" u="none" strike="noStrike" cap="none" normalizeH="0" baseline="0" dirty="0">
                        <a:ln>
                          <a:noFill/>
                        </a:ln>
                        <a:effectLst/>
                      </a:endParaRPr>
                    </a:p>
                  </a:txBody>
                  <a:tcPr marR="0" marT="91440" marB="0" horzOverflow="overflow"/>
                </a:tc>
                <a:extLst>
                  <a:ext uri="{0D108BD9-81ED-4DB2-BD59-A6C34878D82A}">
                    <a16:rowId xmlns:a16="http://schemas.microsoft.com/office/drawing/2014/main" val="10004"/>
                  </a:ext>
                </a:extLst>
              </a:tr>
              <a:tr h="1055577">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a:ln>
                            <a:noFill/>
                          </a:ln>
                          <a:effectLst/>
                        </a:rPr>
                        <a:t>PolicyCenter</a:t>
                      </a:r>
                      <a:endParaRPr kumimoji="0" lang="en-US" sz="2000" b="0" i="0" u="none" strike="noStrike" cap="none" normalizeH="0" baseline="0" dirty="0" err="1">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br>
                        <a:rPr lang="en-US" sz="2000" b="0" i="0" u="none" strike="noStrike" cap="none" normalizeH="0" baseline="0" noProof="0" dirty="0">
                          <a:ln>
                            <a:noFill/>
                          </a:ln>
                          <a:effectLst/>
                          <a:latin typeface="Arial"/>
                        </a:rPr>
                      </a:br>
                      <a:r>
                        <a:rPr lang="en-US" sz="2000" b="0" i="0" u="none" strike="noStrike" cap="none" normalizeH="0" baseline="0" noProof="0" dirty="0" err="1">
                          <a:ln>
                            <a:noFill/>
                          </a:ln>
                          <a:effectLst/>
                          <a:latin typeface="Arial"/>
                        </a:rPr>
                        <a:t>runServer</a:t>
                      </a:r>
                      <a:endParaRPr kumimoji="0" lang="en-US" dirty="0" err="1"/>
                    </a:p>
                  </a:txBody>
                  <a:tcPr marR="0" marT="91440" marB="0" horzOverflow="overflow"/>
                </a:tc>
                <a:tc>
                  <a:txBody>
                    <a:bodyPr/>
                    <a:lstStyle/>
                    <a:p>
                      <a:pPr marL="0" marR="0" lvl="0" indent="0" algn="l">
                        <a:lnSpc>
                          <a:spcPct val="100000"/>
                        </a:lnSpc>
                        <a:spcBef>
                          <a:spcPct val="40000"/>
                        </a:spcBef>
                        <a:spcAft>
                          <a:spcPct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genDataDictionary</a:t>
                      </a:r>
                      <a:endParaRPr kumimoji="0" lang="en-US" dirty="0" err="1"/>
                    </a:p>
                  </a:txBody>
                  <a:tcPr marR="0" marT="91440" marB="0" horzOverflow="overflow"/>
                </a:tc>
                <a:tc>
                  <a:txBody>
                    <a:bodyPr/>
                    <a:lstStyle/>
                    <a:p>
                      <a:pPr lvl="0" algn="l">
                        <a:lnSpc>
                          <a:spcPct val="100000"/>
                        </a:lnSpc>
                        <a:spcBef>
                          <a:spcPts val="0"/>
                        </a:spcBef>
                        <a:spcAft>
                          <a:spcPts val="0"/>
                        </a:spcAft>
                        <a:buNone/>
                      </a:pPr>
                      <a:r>
                        <a:rPr lang="en-US" sz="2000" b="0" i="0" u="none" strike="noStrike" cap="none" normalizeH="0" baseline="0" noProof="0" dirty="0" err="1">
                          <a:ln>
                            <a:noFill/>
                          </a:ln>
                          <a:effectLst/>
                          <a:latin typeface="Arial"/>
                        </a:rPr>
                        <a:t>gwb</a:t>
                      </a:r>
                      <a:r>
                        <a:rPr lang="en-US" sz="2000" b="0" i="0" u="none" strike="noStrike" cap="none" normalizeH="0" baseline="0" noProof="0" dirty="0">
                          <a:ln>
                            <a:noFill/>
                          </a:ln>
                          <a:effectLst/>
                          <a:latin typeface="Arial"/>
                        </a:rPr>
                        <a:t> </a:t>
                      </a:r>
                      <a:r>
                        <a:rPr lang="en-US" sz="2000" b="0" i="0" u="none" strike="noStrike" cap="none" normalizeH="0" baseline="0" noProof="0" dirty="0" err="1">
                          <a:ln>
                            <a:noFill/>
                          </a:ln>
                          <a:effectLst/>
                          <a:latin typeface="Arial"/>
                        </a:rPr>
                        <a:t>stopServer</a:t>
                      </a:r>
                    </a:p>
                    <a:p>
                      <a:pPr marL="0" marR="0" lvl="0" indent="0" algn="l" defTabSz="914400">
                        <a:lnSpc>
                          <a:spcPct val="100000"/>
                        </a:lnSpc>
                        <a:spcBef>
                          <a:spcPct val="40000"/>
                        </a:spcBef>
                        <a:spcAft>
                          <a:spcPct val="0"/>
                        </a:spcAft>
                        <a:buSzTx/>
                        <a:buFont typeface="Wingdings 3" pitchFamily="18" charset="2"/>
                        <a:buNone/>
                        <a:tabLst/>
                      </a:pPr>
                      <a:endParaRPr kumimoji="0" lang="en-US" sz="2000" u="none" strike="noStrike" cap="none" normalizeH="0" baseline="0" dirty="0">
                        <a:ln>
                          <a:noFill/>
                        </a:ln>
                        <a:effectLst/>
                      </a:endParaRPr>
                    </a:p>
                  </a:txBody>
                  <a:tcPr marR="0" marT="91440" marB="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920714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sluersen\AppData\Local\Temp\SNAGHTML1adfe05.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660900" y="3924589"/>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1adda02.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457200" y="3934114"/>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41987" name="Rectangle 2"/>
          <p:cNvSpPr>
            <a:spLocks noGrp="1" noChangeArrowheads="1"/>
          </p:cNvSpPr>
          <p:nvPr>
            <p:ph type="title"/>
          </p:nvPr>
        </p:nvSpPr>
        <p:spPr/>
        <p:txBody>
          <a:bodyPr/>
          <a:lstStyle/>
          <a:p>
            <a:r>
              <a:rPr lang="en-US"/>
              <a:t>Log in access accounts</a:t>
            </a:r>
          </a:p>
        </p:txBody>
      </p:sp>
      <p:sp>
        <p:nvSpPr>
          <p:cNvPr id="41988" name="Rectangle 3"/>
          <p:cNvSpPr>
            <a:spLocks noGrp="1" noChangeArrowheads="1"/>
          </p:cNvSpPr>
          <p:nvPr>
            <p:ph sz="half" idx="1"/>
          </p:nvPr>
        </p:nvSpPr>
        <p:spPr/>
        <p:txBody>
          <a:bodyPr/>
          <a:lstStyle/>
          <a:p>
            <a:r>
              <a:rPr lang="en-US"/>
              <a:t>Super User account:</a:t>
            </a:r>
            <a:br>
              <a:rPr lang="en-US"/>
            </a:br>
            <a:r>
              <a:rPr lang="en-US"/>
              <a:t>su/gw</a:t>
            </a:r>
          </a:p>
          <a:p>
            <a:pPr lvl="1"/>
            <a:r>
              <a:rPr lang="en-US"/>
              <a:t>Only in default installation</a:t>
            </a:r>
          </a:p>
          <a:p>
            <a:pPr lvl="1"/>
            <a:r>
              <a:rPr lang="en-US"/>
              <a:t>All permissions</a:t>
            </a:r>
          </a:p>
          <a:p>
            <a:pPr lvl="1"/>
            <a:r>
              <a:rPr lang="en-US"/>
              <a:t>Special capabilities beyond permissions</a:t>
            </a:r>
          </a:p>
        </p:txBody>
      </p:sp>
      <p:sp>
        <p:nvSpPr>
          <p:cNvPr id="2" name="Content Placeholder 1"/>
          <p:cNvSpPr>
            <a:spLocks noGrp="1"/>
          </p:cNvSpPr>
          <p:nvPr>
            <p:ph sz="half" idx="2"/>
          </p:nvPr>
        </p:nvSpPr>
        <p:spPr/>
        <p:txBody>
          <a:bodyPr/>
          <a:lstStyle/>
          <a:p>
            <a:r>
              <a:rPr lang="en-US"/>
              <a:t>Alice Applegate account:</a:t>
            </a:r>
            <a:br>
              <a:rPr lang="en-US"/>
            </a:br>
            <a:r>
              <a:rPr lang="en-US"/>
              <a:t>aapplegate/gw</a:t>
            </a:r>
          </a:p>
          <a:p>
            <a:pPr lvl="1"/>
            <a:r>
              <a:rPr lang="en-US"/>
              <a:t>In sample data for every application</a:t>
            </a:r>
          </a:p>
          <a:p>
            <a:pPr lvl="1"/>
            <a:r>
              <a:rPr lang="en-US"/>
              <a:t>Represents basic end user</a:t>
            </a:r>
          </a:p>
          <a:p>
            <a:pPr lvl="1"/>
            <a:r>
              <a:rPr lang="en-US"/>
              <a:t>Typical permissions for underwriter, adjuster, billing and contact manager</a:t>
            </a:r>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304800" y="3428206"/>
            <a:ext cx="642937" cy="87788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572000" y="3428206"/>
            <a:ext cx="604837" cy="8604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5721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 out</a:t>
            </a:r>
          </a:p>
        </p:txBody>
      </p:sp>
      <p:sp>
        <p:nvSpPr>
          <p:cNvPr id="3" name="Content Placeholder 2"/>
          <p:cNvSpPr>
            <a:spLocks noGrp="1"/>
          </p:cNvSpPr>
          <p:nvPr>
            <p:ph idx="1"/>
          </p:nvPr>
        </p:nvSpPr>
        <p:spPr/>
        <p:txBody>
          <a:bodyPr/>
          <a:lstStyle/>
          <a:p>
            <a:r>
              <a:rPr lang="en-US"/>
              <a:t>Click Settings menu</a:t>
            </a:r>
          </a:p>
          <a:p>
            <a:pPr lvl="1"/>
            <a:r>
              <a:rPr lang="en-US"/>
              <a:t>Menu option to Log Out shows the user name</a:t>
            </a:r>
          </a:p>
          <a:p>
            <a:r>
              <a:rPr lang="en-US"/>
              <a:t>Select Log Out &lt;username&gt;</a:t>
            </a:r>
          </a:p>
          <a:p>
            <a:endParaRPr lang="en-US"/>
          </a:p>
        </p:txBody>
      </p:sp>
      <p:pic>
        <p:nvPicPr>
          <p:cNvPr id="1026" name="Picture 2" descr="C:\Users\sluersen\AppData\Local\Temp\SNAGHTML1608e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00" y="91440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761268" y="9525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71600" y="30619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descr="C:\Users\sluersen\AppData\Local\Temp\SNAGHTML163fd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89535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562600" y="30238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7972096" y="9144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095336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10.0 product landscape</a:t>
            </a:r>
          </a:p>
        </p:txBody>
      </p:sp>
      <p:sp>
        <p:nvSpPr>
          <p:cNvPr id="5" name="Content Placeholder 4"/>
          <p:cNvSpPr>
            <a:spLocks noGrp="1"/>
          </p:cNvSpPr>
          <p:nvPr>
            <p:ph idx="1"/>
          </p:nvPr>
        </p:nvSpPr>
        <p:spPr/>
        <p:txBody>
          <a:bodyPr/>
          <a:lstStyle/>
          <a:p>
            <a:r>
              <a:rPr lang="en-US"/>
              <a:t>Insurance carriers worldwide use Guidewire core systems as operational systems of record</a:t>
            </a:r>
          </a:p>
        </p:txBody>
      </p:sp>
      <p:sp>
        <p:nvSpPr>
          <p:cNvPr id="6" name="Oval 5"/>
          <p:cNvSpPr/>
          <p:nvPr/>
        </p:nvSpPr>
        <p:spPr bwMode="auto">
          <a:xfrm>
            <a:off x="2362200" y="1905000"/>
            <a:ext cx="4371975" cy="4371975"/>
          </a:xfrm>
          <a:prstGeom prst="ellipse">
            <a:avLst/>
          </a:prstGeom>
          <a:solidFill>
            <a:schemeClr val="tx2">
              <a:lumMod val="95000"/>
            </a:schemeClr>
          </a:solidFill>
          <a:ln w="28575" algn="ctr">
            <a:solidFill>
              <a:srgbClr val="04628C"/>
            </a:solidFill>
            <a:round/>
            <a:headEnd/>
            <a:tailEnd/>
          </a:ln>
          <a:effectLst>
            <a:outerShdw blurRad="50800" dist="38100" dir="2700000" algn="tl" rotWithShape="0">
              <a:prstClr val="black">
                <a:alpha val="40000"/>
              </a:prstClr>
            </a:outerShdw>
          </a:effectLst>
        </p:spPr>
        <p:txBody>
          <a:bodyPr spcFirstLastPara="1" wrap="none" lIns="0" tIns="0" rIns="0" bIns="0" anchor="ctr">
            <a:prstTxWarp prst="textArchUp">
              <a:avLst/>
            </a:prstTxWarp>
            <a:scene3d>
              <a:camera prst="isometricRightUp"/>
              <a:lightRig rig="threePt" dir="t"/>
            </a:scene3d>
            <a:flatTx/>
          </a:bodyPr>
          <a:lstStyle/>
          <a:p>
            <a:pPr algn="ctr">
              <a:spcBef>
                <a:spcPct val="50000"/>
              </a:spcBef>
              <a:spcAft>
                <a:spcPct val="30000"/>
              </a:spcAft>
              <a:buClr>
                <a:schemeClr val="tx1"/>
              </a:buClr>
              <a:defRPr/>
            </a:pPr>
            <a:r>
              <a:rPr lang="en-US" sz="1800" b="1">
                <a:solidFill>
                  <a:schemeClr val="bg1"/>
                </a:solidFill>
                <a:latin typeface="Arial" pitchFamily="34" charset="0"/>
                <a:cs typeface="Arial" pitchFamily="34" charset="0"/>
              </a:rPr>
              <a:t>Core Operations Support</a:t>
            </a:r>
          </a:p>
        </p:txBody>
      </p:sp>
      <p:sp>
        <p:nvSpPr>
          <p:cNvPr id="7" name="Rectangle 5"/>
          <p:cNvSpPr>
            <a:spLocks noChangeArrowheads="1"/>
          </p:cNvSpPr>
          <p:nvPr/>
        </p:nvSpPr>
        <p:spPr bwMode="auto">
          <a:xfrm>
            <a:off x="2761247" y="4587183"/>
            <a:ext cx="3621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solidFill>
                  <a:srgbClr val="04628C"/>
                </a:solidFill>
              </a:rPr>
              <a:t>Operational Systems of Record</a:t>
            </a:r>
          </a:p>
        </p:txBody>
      </p:sp>
      <p:grpSp>
        <p:nvGrpSpPr>
          <p:cNvPr id="8" name="Group 12"/>
          <p:cNvGrpSpPr>
            <a:grpSpLocks/>
          </p:cNvGrpSpPr>
          <p:nvPr/>
        </p:nvGrpSpPr>
        <p:grpSpPr bwMode="auto">
          <a:xfrm>
            <a:off x="693738" y="2715768"/>
            <a:ext cx="1668462" cy="2743200"/>
            <a:chOff x="737302" y="2903537"/>
            <a:chExt cx="1667987" cy="2743200"/>
          </a:xfrm>
          <a:solidFill>
            <a:schemeClr val="accent3">
              <a:lumMod val="20000"/>
              <a:lumOff val="80000"/>
            </a:schemeClr>
          </a:solidFill>
          <a:effectLst>
            <a:outerShdw blurRad="50800" dist="38100" dir="2700000" algn="tl" rotWithShape="0">
              <a:prstClr val="black">
                <a:alpha val="40000"/>
              </a:prstClr>
            </a:outerShdw>
          </a:effectLst>
        </p:grpSpPr>
        <p:sp>
          <p:nvSpPr>
            <p:cNvPr id="9" name="Freeform 8"/>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grpFill/>
            <a:ln>
              <a:solidFill>
                <a:schemeClr val="accent3">
                  <a:lumMod val="20000"/>
                  <a:lumOff val="80000"/>
                </a:schemeClr>
              </a:solidFill>
            </a:ln>
          </p:spPr>
          <p:txBody>
            <a:bodyPr/>
            <a:lstStyle/>
            <a:p>
              <a:pPr>
                <a:defRPr/>
              </a:pPr>
              <a:endParaRPr lang="en-US" b="1">
                <a:solidFill>
                  <a:schemeClr val="bg1"/>
                </a:solidFill>
              </a:endParaRPr>
            </a:p>
          </p:txBody>
        </p:sp>
        <p:sp>
          <p:nvSpPr>
            <p:cNvPr id="10" name="Rectangle 9"/>
            <p:cNvSpPr/>
            <p:nvPr/>
          </p:nvSpPr>
          <p:spPr>
            <a:xfrm>
              <a:off x="931386" y="3967361"/>
              <a:ext cx="1146142" cy="563231"/>
            </a:xfrm>
            <a:prstGeom prst="rect">
              <a:avLst/>
            </a:prstGeom>
            <a:grpFill/>
          </p:spPr>
          <p:txBody>
            <a:bodyPr wrap="none">
              <a:spAutoFit/>
            </a:bodyPr>
            <a:lstStyle/>
            <a:p>
              <a:pPr algn="ctr">
                <a:lnSpc>
                  <a:spcPct val="85000"/>
                </a:lnSpc>
                <a:defRPr/>
              </a:pPr>
              <a:r>
                <a:rPr lang="en-US" sz="1800" b="1" spc="5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External</a:t>
              </a:r>
              <a:br>
                <a:rPr lang="en-US" sz="1800" b="1" spc="5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br>
              <a:r>
                <a:rPr lang="en-US" sz="1800" b="1" spc="5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Access</a:t>
              </a:r>
            </a:p>
          </p:txBody>
        </p:sp>
      </p:grpSp>
      <p:grpSp>
        <p:nvGrpSpPr>
          <p:cNvPr id="11" name="Group 13"/>
          <p:cNvGrpSpPr>
            <a:grpSpLocks/>
          </p:cNvGrpSpPr>
          <p:nvPr/>
        </p:nvGrpSpPr>
        <p:grpSpPr bwMode="auto">
          <a:xfrm>
            <a:off x="6738938" y="2715768"/>
            <a:ext cx="1666875" cy="2770632"/>
            <a:chOff x="6766953" y="2903537"/>
            <a:chExt cx="1667987" cy="2743200"/>
          </a:xfrm>
        </p:grpSpPr>
        <p:sp>
          <p:nvSpPr>
            <p:cNvPr id="12"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txBody>
            <a:bodyPr/>
            <a:lstStyle/>
            <a:p>
              <a:pPr>
                <a:defRPr/>
              </a:pPr>
              <a:endParaRPr lang="en-US">
                <a:solidFill>
                  <a:schemeClr val="bg1"/>
                </a:solidFill>
              </a:endParaRPr>
            </a:p>
          </p:txBody>
        </p:sp>
        <p:sp>
          <p:nvSpPr>
            <p:cNvPr id="13" name="Rectangle 12"/>
            <p:cNvSpPr/>
            <p:nvPr/>
          </p:nvSpPr>
          <p:spPr>
            <a:xfrm>
              <a:off x="6889892" y="3967361"/>
              <a:ext cx="1532209" cy="563231"/>
            </a:xfrm>
            <a:prstGeom prst="rect">
              <a:avLst/>
            </a:prstGeom>
          </p:spPr>
          <p:txBody>
            <a:bodyPr wrap="none">
              <a:spAutoFit/>
            </a:bodyPr>
            <a:lstStyle/>
            <a:p>
              <a:pPr algn="ctr">
                <a:lnSpc>
                  <a:spcPct val="85000"/>
                </a:lnSpc>
                <a:defRPr/>
              </a:pPr>
              <a:r>
                <a:rPr lang="en-US" sz="1800" b="1" spc="5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Monitoring</a:t>
              </a:r>
              <a:br>
                <a:rPr lang="en-US" sz="1800" b="1" spc="5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br>
              <a:r>
                <a:rPr lang="en-US" sz="1800" b="1" spc="5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&amp; Guidance</a:t>
              </a:r>
            </a:p>
          </p:txBody>
        </p:sp>
      </p:grpSp>
      <p:sp>
        <p:nvSpPr>
          <p:cNvPr id="14" name="Rectangle 14"/>
          <p:cNvSpPr>
            <a:spLocks noChangeArrowheads="1"/>
          </p:cNvSpPr>
          <p:nvPr/>
        </p:nvSpPr>
        <p:spPr bwMode="auto">
          <a:xfrm>
            <a:off x="3276043" y="4956515"/>
            <a:ext cx="2544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b="1">
                <a:solidFill>
                  <a:schemeClr val="bg1"/>
                </a:solidFill>
              </a:rPr>
              <a:t>Data Management &amp;</a:t>
            </a:r>
            <a:br>
              <a:rPr lang="en-US" sz="1800" b="1">
                <a:solidFill>
                  <a:schemeClr val="bg1"/>
                </a:solidFill>
              </a:rPr>
            </a:br>
            <a:r>
              <a:rPr lang="en-US" sz="1800" b="1">
                <a:solidFill>
                  <a:schemeClr val="bg1"/>
                </a:solidFill>
              </a:rPr>
              <a:t>Business Intelligence</a:t>
            </a:r>
          </a:p>
        </p:txBody>
      </p:sp>
      <p:pic>
        <p:nvPicPr>
          <p:cNvPr id="15" name="Picture 1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0046" y="2659442"/>
            <a:ext cx="1993106" cy="198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1802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cs typeface="Arial"/>
              </a:rPr>
              <a:t>Stop Guidewire: </a:t>
            </a:r>
            <a:r>
              <a:rPr lang="en-US" dirty="0" err="1">
                <a:cs typeface="Arial"/>
              </a:rPr>
              <a:t>gwb</a:t>
            </a:r>
            <a:r>
              <a:rPr lang="en-US" dirty="0">
                <a:cs typeface="Arial"/>
              </a:rPr>
              <a:t> </a:t>
            </a:r>
            <a:r>
              <a:rPr lang="en-US" dirty="0" err="1">
                <a:cs typeface="Arial"/>
              </a:rPr>
              <a:t>stopServer</a:t>
            </a:r>
          </a:p>
        </p:txBody>
      </p:sp>
      <p:sp>
        <p:nvSpPr>
          <p:cNvPr id="43012" name="Rectangle 3"/>
          <p:cNvSpPr>
            <a:spLocks noGrp="1" noChangeArrowheads="1"/>
          </p:cNvSpPr>
          <p:nvPr>
            <p:ph idx="1"/>
          </p:nvPr>
        </p:nvSpPr>
        <p:spPr>
          <a:xfrm>
            <a:off x="494400" y="1000769"/>
            <a:ext cx="7796212" cy="3251200"/>
          </a:xfrm>
        </p:spPr>
        <p:txBody>
          <a:bodyPr/>
          <a:lstStyle/>
          <a:p>
            <a:pPr>
              <a:buFont typeface="Arial" charset="0"/>
              <a:buChar char="•"/>
            </a:pPr>
            <a:r>
              <a:rPr lang="en-US" b="1" dirty="0" err="1">
                <a:latin typeface="Courier New"/>
                <a:cs typeface="Courier New"/>
              </a:rPr>
              <a:t>gwb</a:t>
            </a:r>
            <a:r>
              <a:rPr lang="en-US" b="1" dirty="0">
                <a:latin typeface="Courier New"/>
                <a:cs typeface="Courier New"/>
              </a:rPr>
              <a:t> </a:t>
            </a:r>
            <a:r>
              <a:rPr lang="en-US" b="1" dirty="0" err="1">
                <a:latin typeface="Courier New"/>
                <a:cs typeface="Courier New"/>
              </a:rPr>
              <a:t>stopServer</a:t>
            </a:r>
            <a:r>
              <a:rPr lang="en-US" b="1" dirty="0">
                <a:latin typeface="Courier New"/>
                <a:cs typeface="Courier New"/>
              </a:rPr>
              <a:t> </a:t>
            </a:r>
            <a:r>
              <a:rPr lang="en-US" dirty="0">
                <a:cs typeface="Arial"/>
              </a:rPr>
              <a:t>is a clean shutdown process that safely releases application resources (such as ports)</a:t>
            </a:r>
          </a:p>
          <a:p>
            <a:pPr>
              <a:buFont typeface="Arial" charset="0"/>
              <a:buChar char="•"/>
            </a:pPr>
            <a:r>
              <a:rPr lang="en-US" dirty="0">
                <a:cs typeface="Arial"/>
              </a:rPr>
              <a:t>If application is running in development mode:</a:t>
            </a:r>
          </a:p>
          <a:p>
            <a:pPr lvl="1"/>
            <a:r>
              <a:rPr lang="en-US" dirty="0">
                <a:cs typeface="Arial"/>
              </a:rPr>
              <a:t>Terminate the batch job (CTRL+C, y)</a:t>
            </a:r>
          </a:p>
          <a:p>
            <a:pPr lvl="1"/>
            <a:r>
              <a:rPr lang="en-US" dirty="0">
                <a:cs typeface="Arial"/>
              </a:rPr>
              <a:t>Execute </a:t>
            </a:r>
            <a:r>
              <a:rPr lang="en-US" b="1" dirty="0" err="1">
                <a:latin typeface="Courier New"/>
                <a:cs typeface="Courier New"/>
              </a:rPr>
              <a:t>gwb</a:t>
            </a:r>
            <a:r>
              <a:rPr lang="en-US" b="1" dirty="0">
                <a:latin typeface="Courier New"/>
                <a:cs typeface="Courier New"/>
              </a:rPr>
              <a:t> </a:t>
            </a:r>
            <a:r>
              <a:rPr lang="en-US" b="1" dirty="0" err="1">
                <a:latin typeface="Courier New"/>
                <a:cs typeface="Courier New"/>
              </a:rPr>
              <a:t>stopServer</a:t>
            </a:r>
          </a:p>
          <a:p>
            <a:pPr>
              <a:buFont typeface="Arial" charset="0"/>
              <a:buChar char="•"/>
            </a:pPr>
            <a:r>
              <a:rPr lang="en-US" dirty="0">
                <a:cs typeface="Arial"/>
              </a:rPr>
              <a:t>If application is running in production mode:</a:t>
            </a:r>
          </a:p>
          <a:p>
            <a:pPr lvl="1"/>
            <a:r>
              <a:rPr lang="en-US" dirty="0">
                <a:cs typeface="Arial"/>
              </a:rPr>
              <a:t>Always stop app by executing </a:t>
            </a:r>
            <a:r>
              <a:rPr lang="en-US" b="1" dirty="0" err="1">
                <a:latin typeface="Courier New"/>
                <a:cs typeface="Courier New"/>
              </a:rPr>
              <a:t>gwb</a:t>
            </a:r>
            <a:r>
              <a:rPr lang="en-US" b="1" dirty="0">
                <a:latin typeface="Courier New"/>
                <a:cs typeface="Courier New"/>
              </a:rPr>
              <a:t> </a:t>
            </a:r>
            <a:r>
              <a:rPr lang="en-US" b="1" dirty="0" err="1">
                <a:latin typeface="Courier New"/>
                <a:cs typeface="Courier New"/>
              </a:rPr>
              <a:t>stopServer</a:t>
            </a:r>
            <a:endParaRPr lang="en-US" dirty="0" err="1">
              <a:ea typeface="+mn-lt"/>
              <a:cs typeface="+mn-lt"/>
            </a:endParaRPr>
          </a:p>
          <a:p>
            <a:pPr marL="400050" lvl="1" indent="0">
              <a:buNone/>
            </a:pPr>
            <a:endParaRPr lang="en-US" dirty="0">
              <a:latin typeface="Arial" pitchFamily="32" charset="0"/>
              <a:cs typeface="Arial"/>
            </a:endParaRPr>
          </a:p>
        </p:txBody>
      </p:sp>
    </p:spTree>
    <p:extLst>
      <p:ext uri="{BB962C8B-B14F-4D97-AF65-F5344CB8AC3E}">
        <p14:creationId xmlns:p14="http://schemas.microsoft.com/office/powerpoint/2010/main" val="389611913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chemeClr val="tx1">
                    <a:lumMod val="75000"/>
                  </a:schemeClr>
                </a:solidFill>
                <a:latin typeface="+mj-lt"/>
              </a:rPr>
              <a:t>Guidewire product architecture</a:t>
            </a:r>
          </a:p>
          <a:p>
            <a:pPr>
              <a:lnSpc>
                <a:spcPct val="150000"/>
              </a:lnSpc>
              <a:buFont typeface="Arial" charset="0"/>
              <a:buChar char="•"/>
            </a:pPr>
            <a:r>
              <a:rPr lang="en-US" sz="2800">
                <a:solidFill>
                  <a:schemeClr val="tx1">
                    <a:lumMod val="75000"/>
                  </a:schemeClr>
                </a:solidFill>
                <a:latin typeface="+mj-lt"/>
              </a:rPr>
              <a:t>Guidewire configuration technology</a:t>
            </a:r>
          </a:p>
          <a:p>
            <a:pPr>
              <a:lnSpc>
                <a:spcPct val="150000"/>
              </a:lnSpc>
              <a:buFont typeface="Arial" charset="0"/>
              <a:buChar char="•"/>
            </a:pPr>
            <a:r>
              <a:rPr lang="en-US" sz="2800">
                <a:solidFill>
                  <a:schemeClr val="tx1">
                    <a:lumMod val="75000"/>
                  </a:schemeClr>
                </a:solidFill>
                <a:latin typeface="+mj-lt"/>
              </a:rPr>
              <a:t>The Guidewire platform</a:t>
            </a:r>
          </a:p>
          <a:p>
            <a:pPr>
              <a:lnSpc>
                <a:spcPct val="150000"/>
              </a:lnSpc>
              <a:buFont typeface="Arial" charset="0"/>
              <a:buChar char="•"/>
            </a:pPr>
            <a:r>
              <a:rPr lang="en-US" sz="2800">
                <a:solidFill>
                  <a:schemeClr val="tx1">
                    <a:lumMod val="75000"/>
                  </a:schemeClr>
                </a:solidFill>
                <a:latin typeface="+mj-lt"/>
              </a:rPr>
              <a:t>TrainingApp</a:t>
            </a:r>
          </a:p>
          <a:p>
            <a:pPr>
              <a:lnSpc>
                <a:spcPct val="150000"/>
              </a:lnSpc>
              <a:buFont typeface="Arial" charset="0"/>
              <a:buChar char="•"/>
            </a:pPr>
            <a:r>
              <a:rPr lang="en-US" sz="2800">
                <a:solidFill>
                  <a:schemeClr val="tx1">
                    <a:lumMod val="75000"/>
                  </a:schemeClr>
                </a:solidFill>
                <a:latin typeface="+mj-lt"/>
              </a:rPr>
              <a:t>Starting Guidewire applications</a:t>
            </a:r>
          </a:p>
          <a:p>
            <a:pPr>
              <a:lnSpc>
                <a:spcPct val="150000"/>
              </a:lnSpc>
              <a:buFont typeface="Arial" charset="0"/>
              <a:buChar char="•"/>
            </a:pPr>
            <a:r>
              <a:rPr lang="en-US" sz="2800">
                <a:latin typeface="+mj-lt"/>
              </a:rPr>
              <a:t>Guidewire Studio</a:t>
            </a:r>
          </a:p>
        </p:txBody>
      </p:sp>
    </p:spTree>
    <p:extLst>
      <p:ext uri="{BB962C8B-B14F-4D97-AF65-F5344CB8AC3E}">
        <p14:creationId xmlns:p14="http://schemas.microsoft.com/office/powerpoint/2010/main" val="334274509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About Guidewire Studio</a:t>
            </a:r>
          </a:p>
        </p:txBody>
      </p:sp>
      <p:sp>
        <p:nvSpPr>
          <p:cNvPr id="4" name="Content Placeholder 3"/>
          <p:cNvSpPr>
            <a:spLocks noGrp="1"/>
          </p:cNvSpPr>
          <p:nvPr>
            <p:ph idx="1"/>
          </p:nvPr>
        </p:nvSpPr>
        <p:spPr/>
        <p:txBody>
          <a:bodyPr/>
          <a:lstStyle/>
          <a:p>
            <a:r>
              <a:rPr lang="en-US" b="1"/>
              <a:t>I</a:t>
            </a:r>
            <a:r>
              <a:rPr lang="en-US"/>
              <a:t>ntegrated </a:t>
            </a:r>
            <a:r>
              <a:rPr lang="en-US" b="1"/>
              <a:t>D</a:t>
            </a:r>
            <a:r>
              <a:rPr lang="en-US"/>
              <a:t>eveloper </a:t>
            </a:r>
            <a:r>
              <a:rPr lang="en-US" b="1"/>
              <a:t>E</a:t>
            </a:r>
            <a:r>
              <a:rPr lang="en-US"/>
              <a:t>nvironment (IDE)</a:t>
            </a:r>
          </a:p>
          <a:p>
            <a:pPr lvl="1"/>
            <a:r>
              <a:rPr lang="en-US"/>
              <a:t>Gosu, XML, JAVA</a:t>
            </a:r>
            <a:r>
              <a:rPr lang="en-US" b="1">
                <a:solidFill>
                  <a:schemeClr val="accent1"/>
                </a:solidFill>
              </a:rPr>
              <a:t> *</a:t>
            </a:r>
            <a:endParaRPr lang="en-US" b="1">
              <a:solidFill>
                <a:srgbClr val="FF0000"/>
              </a:solidFill>
            </a:endParaRPr>
          </a:p>
          <a:p>
            <a:pPr lvl="1"/>
            <a:r>
              <a:rPr lang="en-US"/>
              <a:t>Refactoring</a:t>
            </a:r>
          </a:p>
          <a:p>
            <a:pPr lvl="1"/>
            <a:r>
              <a:rPr lang="en-US"/>
              <a:t>Plugin extensibility</a:t>
            </a:r>
          </a:p>
          <a:p>
            <a:pPr lvl="1"/>
            <a:r>
              <a:rPr lang="en-US"/>
              <a:t>Dynamic type support</a:t>
            </a:r>
          </a:p>
          <a:p>
            <a:pPr lvl="1"/>
            <a:r>
              <a:rPr lang="en-US"/>
              <a:t>Make, run and debug</a:t>
            </a:r>
          </a:p>
          <a:p>
            <a:pPr lvl="1"/>
            <a:r>
              <a:rPr lang="en-US"/>
              <a:t>Guidewire editors</a:t>
            </a:r>
          </a:p>
          <a:p>
            <a:r>
              <a:rPr lang="en-US"/>
              <a:t>IntelliJ IDEA 12.1.x community edition</a:t>
            </a:r>
          </a:p>
          <a:p>
            <a:pPr lvl="1"/>
            <a:r>
              <a:rPr lang="en-US"/>
              <a:t>No download needed; bundled with application</a:t>
            </a:r>
          </a:p>
          <a:p>
            <a:r>
              <a:rPr lang="en-US"/>
              <a:t>Physical file based project representation</a:t>
            </a:r>
          </a:p>
          <a:p>
            <a:pPr lvl="1"/>
            <a:r>
              <a:rPr lang="en-US"/>
              <a:t>Represents complete software solution</a:t>
            </a:r>
          </a:p>
          <a:p>
            <a:pPr lvl="1"/>
            <a:r>
              <a:rPr lang="en-US"/>
              <a:t>Support for version control systems, e.g. Git, GitHub, Subversion</a:t>
            </a:r>
          </a:p>
        </p:txBody>
      </p:sp>
      <p:pic>
        <p:nvPicPr>
          <p:cNvPr id="1026" name="pic IntellIJ" descr="C:\Guidewire\ContactManager\idea\bin\i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420" y="38100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xt Changes"/>
          <p:cNvSpPr txBox="1"/>
          <p:nvPr/>
        </p:nvSpPr>
        <p:spPr>
          <a:xfrm>
            <a:off x="457199" y="5867400"/>
            <a:ext cx="8305799" cy="628683"/>
          </a:xfrm>
          <a:prstGeom prst="rect">
            <a:avLst/>
          </a:prstGeom>
          <a:noFill/>
        </p:spPr>
        <p:txBody>
          <a:bodyPr wrap="square" rtlCol="0">
            <a:noAutofit/>
          </a:bodyPr>
          <a:lstStyle/>
          <a:p>
            <a:r>
              <a:rPr lang="en-US" b="1">
                <a:solidFill>
                  <a:srgbClr val="C00000"/>
                </a:solidFill>
                <a:latin typeface="Arial" pitchFamily="34" charset="0"/>
                <a:cs typeface="Arial" pitchFamily="34" charset="0"/>
              </a:rPr>
              <a:t>* Within the Guidewire application project scope, limitations apply for Java development</a:t>
            </a:r>
          </a:p>
        </p:txBody>
      </p:sp>
      <p:pic>
        <p:nvPicPr>
          <p:cNvPr id="2" name="Picture 4" descr="Graphical user interface, application&#10;&#10;Description automatically generated">
            <a:extLst>
              <a:ext uri="{FF2B5EF4-FFF2-40B4-BE49-F238E27FC236}">
                <a16:creationId xmlns:a16="http://schemas.microsoft.com/office/drawing/2014/main" id="{7C6BA2CC-405A-4434-8575-11D8A5BB4CA9}"/>
              </a:ext>
            </a:extLst>
          </p:cNvPr>
          <p:cNvPicPr>
            <a:picLocks noChangeAspect="1"/>
          </p:cNvPicPr>
          <p:nvPr/>
        </p:nvPicPr>
        <p:blipFill>
          <a:blip r:embed="rId4"/>
          <a:stretch>
            <a:fillRect/>
          </a:stretch>
        </p:blipFill>
        <p:spPr>
          <a:xfrm>
            <a:off x="4015946" y="1604500"/>
            <a:ext cx="4794421" cy="1276503"/>
          </a:xfrm>
          <a:prstGeom prst="rect">
            <a:avLst/>
          </a:prstGeom>
        </p:spPr>
      </p:pic>
    </p:spTree>
    <p:extLst>
      <p:ext uri="{BB962C8B-B14F-4D97-AF65-F5344CB8AC3E}">
        <p14:creationId xmlns:p14="http://schemas.microsoft.com/office/powerpoint/2010/main" val="331211772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Start Studio: </a:t>
            </a:r>
            <a:r>
              <a:rPr lang="en-US" dirty="0" err="1">
                <a:cs typeface="Arial"/>
              </a:rPr>
              <a:t>gwb</a:t>
            </a:r>
            <a:r>
              <a:rPr lang="en-US" dirty="0">
                <a:cs typeface="Arial"/>
              </a:rPr>
              <a:t> studio</a:t>
            </a:r>
          </a:p>
        </p:txBody>
      </p:sp>
      <p:sp>
        <p:nvSpPr>
          <p:cNvPr id="3" name="Content Placeholder 2"/>
          <p:cNvSpPr>
            <a:spLocks noGrp="1"/>
          </p:cNvSpPr>
          <p:nvPr>
            <p:ph sz="half" idx="2"/>
          </p:nvPr>
        </p:nvSpPr>
        <p:spPr>
          <a:xfrm>
            <a:off x="457200" y="939115"/>
            <a:ext cx="7937156" cy="3470826"/>
          </a:xfrm>
        </p:spPr>
        <p:txBody>
          <a:bodyPr/>
          <a:lstStyle/>
          <a:p>
            <a:r>
              <a:rPr lang="en-US" dirty="0">
                <a:cs typeface="Calibri"/>
              </a:rPr>
              <a:t>To open the project, run</a:t>
            </a:r>
          </a:p>
          <a:p>
            <a:pPr lvl="1"/>
            <a:r>
              <a:rPr lang="en-US" b="1" i="1" dirty="0" err="1">
                <a:cs typeface="Arial"/>
              </a:rPr>
              <a:t>gwb</a:t>
            </a:r>
            <a:r>
              <a:rPr lang="en-US" b="1" i="1" dirty="0">
                <a:cs typeface="Arial"/>
              </a:rPr>
              <a:t> </a:t>
            </a:r>
            <a:r>
              <a:rPr lang="en-US" dirty="0">
                <a:cs typeface="Arial"/>
              </a:rPr>
              <a:t>studio  from the command window in root folder</a:t>
            </a:r>
          </a:p>
          <a:p>
            <a:r>
              <a:rPr lang="en-US" dirty="0">
                <a:cs typeface="Calibri"/>
              </a:rPr>
              <a:t>Indexing influences startup times</a:t>
            </a:r>
          </a:p>
          <a:p>
            <a:pPr lvl="1"/>
            <a:r>
              <a:rPr lang="en-US" dirty="0">
                <a:cs typeface="Arial"/>
              </a:rPr>
              <a:t>First time longest</a:t>
            </a:r>
          </a:p>
          <a:p>
            <a:pPr lvl="1"/>
            <a:r>
              <a:rPr lang="en-US" dirty="0">
                <a:cs typeface="Arial"/>
              </a:rPr>
              <a:t>Subsequent starts faster</a:t>
            </a:r>
          </a:p>
          <a:p>
            <a:r>
              <a:rPr lang="en-US" dirty="0">
                <a:cs typeface="Calibri"/>
              </a:rPr>
              <a:t>Possible to work while indexing!</a:t>
            </a:r>
          </a:p>
          <a:p>
            <a:pPr lvl="1"/>
            <a:endParaRPr lang="en-US"/>
          </a:p>
          <a:p>
            <a:pPr lvl="1"/>
            <a:endParaRPr lang="en-US"/>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48200"/>
            <a:ext cx="5245100" cy="1346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02920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TA GW Studio" descr="C:\Users\sluersen\AppData\Local\Temp\SNAGHTML5b43f3.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4" y="899179"/>
            <a:ext cx="8758240" cy="7960223"/>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a7b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Anatomy of Guidewire Studio</a:t>
            </a:r>
          </a:p>
        </p:txBody>
      </p:sp>
      <p:sp>
        <p:nvSpPr>
          <p:cNvPr id="7" name="rec Navigation Bar"/>
          <p:cNvSpPr/>
          <p:nvPr/>
        </p:nvSpPr>
        <p:spPr bwMode="auto">
          <a:xfrm>
            <a:off x="396241" y="1531620"/>
            <a:ext cx="8412082" cy="225921"/>
          </a:xfrm>
          <a:prstGeom prst="roundRect">
            <a:avLst/>
          </a:prstGeom>
          <a:no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Editor"/>
          <p:cNvSpPr/>
          <p:nvPr/>
        </p:nvSpPr>
        <p:spPr bwMode="auto">
          <a:xfrm>
            <a:off x="3070098" y="1804484"/>
            <a:ext cx="5464302" cy="2538916"/>
          </a:xfrm>
          <a:prstGeom prst="roundRect">
            <a:avLst>
              <a:gd name="adj" fmla="val 1202"/>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MenubarNTtoolbars"/>
          <p:cNvSpPr/>
          <p:nvPr/>
        </p:nvSpPr>
        <p:spPr bwMode="auto">
          <a:xfrm>
            <a:off x="396241" y="1090707"/>
            <a:ext cx="8412082" cy="413351"/>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6" name="rec ToolButtons Right"/>
          <p:cNvSpPr/>
          <p:nvPr/>
        </p:nvSpPr>
        <p:spPr bwMode="auto">
          <a:xfrm>
            <a:off x="8587740" y="1790700"/>
            <a:ext cx="220583" cy="4075808"/>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 ToolButtons Left"/>
          <p:cNvSpPr/>
          <p:nvPr/>
        </p:nvSpPr>
        <p:spPr bwMode="auto">
          <a:xfrm>
            <a:off x="396240" y="1804485"/>
            <a:ext cx="191459" cy="4062024"/>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Tool Window 2"/>
          <p:cNvSpPr/>
          <p:nvPr/>
        </p:nvSpPr>
        <p:spPr bwMode="auto">
          <a:xfrm>
            <a:off x="636894" y="4385672"/>
            <a:ext cx="4333515" cy="1481727"/>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 Tool Window 3"/>
          <p:cNvSpPr/>
          <p:nvPr/>
        </p:nvSpPr>
        <p:spPr bwMode="auto">
          <a:xfrm>
            <a:off x="5032901" y="4384965"/>
            <a:ext cx="3501499" cy="1491670"/>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Tool Buttons Bottom"/>
          <p:cNvSpPr/>
          <p:nvPr/>
        </p:nvSpPr>
        <p:spPr bwMode="auto">
          <a:xfrm>
            <a:off x="396239" y="5911650"/>
            <a:ext cx="8412083" cy="146250"/>
          </a:xfrm>
          <a:prstGeom prst="roundRect">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Status Bar"/>
          <p:cNvSpPr/>
          <p:nvPr/>
        </p:nvSpPr>
        <p:spPr bwMode="auto">
          <a:xfrm>
            <a:off x="396240" y="6096000"/>
            <a:ext cx="8412083" cy="252087"/>
          </a:xfrm>
          <a:prstGeom prst="roundRect">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rec ProjectWindow"/>
          <p:cNvSpPr/>
          <p:nvPr/>
        </p:nvSpPr>
        <p:spPr bwMode="auto">
          <a:xfrm>
            <a:off x="651439" y="1803445"/>
            <a:ext cx="2354880" cy="2532335"/>
          </a:xfrm>
          <a:prstGeom prst="roundRect">
            <a:avLst>
              <a:gd name="adj" fmla="val 198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1 MenubarNTtoolbars"/>
          <p:cNvSpPr/>
          <p:nvPr/>
        </p:nvSpPr>
        <p:spPr bwMode="auto">
          <a:xfrm>
            <a:off x="1361645" y="876866"/>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Main menu and toolbar</a:t>
            </a:r>
          </a:p>
        </p:txBody>
      </p:sp>
      <p:sp>
        <p:nvSpPr>
          <p:cNvPr id="27" name="rec 2  Navigation Bar"/>
          <p:cNvSpPr/>
          <p:nvPr/>
        </p:nvSpPr>
        <p:spPr bwMode="auto">
          <a:xfrm>
            <a:off x="2507117" y="1331583"/>
            <a:ext cx="1505997" cy="27580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Navigation bar</a:t>
            </a:r>
          </a:p>
        </p:txBody>
      </p:sp>
      <p:sp>
        <p:nvSpPr>
          <p:cNvPr id="10" name="rec 3 ProjectWindow"/>
          <p:cNvSpPr/>
          <p:nvPr/>
        </p:nvSpPr>
        <p:spPr bwMode="auto">
          <a:xfrm>
            <a:off x="1361645" y="179070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Tool Window</a:t>
            </a:r>
          </a:p>
        </p:txBody>
      </p:sp>
      <p:sp>
        <p:nvSpPr>
          <p:cNvPr id="28" name="rec 4 Editor"/>
          <p:cNvSpPr/>
          <p:nvPr/>
        </p:nvSpPr>
        <p:spPr bwMode="auto">
          <a:xfrm>
            <a:off x="4876800" y="1694652"/>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Editor</a:t>
            </a:r>
          </a:p>
        </p:txBody>
      </p:sp>
      <p:sp>
        <p:nvSpPr>
          <p:cNvPr id="29" name="rec 5 Tool Buttons Bottom"/>
          <p:cNvSpPr/>
          <p:nvPr/>
        </p:nvSpPr>
        <p:spPr bwMode="auto">
          <a:xfrm>
            <a:off x="1695851" y="571068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Tool Buttons</a:t>
            </a:r>
          </a:p>
        </p:txBody>
      </p:sp>
      <p:sp>
        <p:nvSpPr>
          <p:cNvPr id="30" name="rec 6 Status Bar"/>
          <p:cNvSpPr/>
          <p:nvPr/>
        </p:nvSpPr>
        <p:spPr bwMode="auto">
          <a:xfrm>
            <a:off x="3659941" y="616997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Status Bar</a:t>
            </a:r>
          </a:p>
        </p:txBody>
      </p:sp>
      <p:sp>
        <p:nvSpPr>
          <p:cNvPr id="33" name="rec 5 Tool Buttons Bottom"/>
          <p:cNvSpPr/>
          <p:nvPr/>
        </p:nvSpPr>
        <p:spPr bwMode="auto">
          <a:xfrm rot="5400000">
            <a:off x="8194032" y="411380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Tool Buttons</a:t>
            </a:r>
          </a:p>
        </p:txBody>
      </p:sp>
      <p:sp>
        <p:nvSpPr>
          <p:cNvPr id="34" name="rec 5 Tool Buttons Bottom"/>
          <p:cNvSpPr/>
          <p:nvPr/>
        </p:nvSpPr>
        <p:spPr bwMode="auto">
          <a:xfrm rot="16200000">
            <a:off x="-330842" y="3883761"/>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Tool Buttons</a:t>
            </a:r>
          </a:p>
        </p:txBody>
      </p:sp>
      <p:sp>
        <p:nvSpPr>
          <p:cNvPr id="35" name="rec 3 ProjectWindow"/>
          <p:cNvSpPr/>
          <p:nvPr/>
        </p:nvSpPr>
        <p:spPr bwMode="auto">
          <a:xfrm>
            <a:off x="3048000" y="4323455"/>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Tool Window</a:t>
            </a:r>
          </a:p>
        </p:txBody>
      </p:sp>
      <p:sp>
        <p:nvSpPr>
          <p:cNvPr id="36" name="rec 3 ProjectWindow"/>
          <p:cNvSpPr/>
          <p:nvPr/>
        </p:nvSpPr>
        <p:spPr bwMode="auto">
          <a:xfrm>
            <a:off x="6629400" y="431979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Tool Window</a:t>
            </a:r>
          </a:p>
        </p:txBody>
      </p:sp>
    </p:spTree>
    <p:extLst>
      <p:ext uri="{BB962C8B-B14F-4D97-AF65-F5344CB8AC3E}">
        <p14:creationId xmlns:p14="http://schemas.microsoft.com/office/powerpoint/2010/main" val="370319675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menu and Toolbar</a:t>
            </a:r>
          </a:p>
        </p:txBody>
      </p:sp>
      <p:sp>
        <p:nvSpPr>
          <p:cNvPr id="4" name="Content Placeholder 3"/>
          <p:cNvSpPr>
            <a:spLocks noGrp="1"/>
          </p:cNvSpPr>
          <p:nvPr>
            <p:ph sz="half" idx="1"/>
          </p:nvPr>
        </p:nvSpPr>
        <p:spPr>
          <a:xfrm>
            <a:off x="519113" y="1828801"/>
            <a:ext cx="4083050" cy="4571998"/>
          </a:xfrm>
        </p:spPr>
        <p:txBody>
          <a:bodyPr/>
          <a:lstStyle/>
          <a:p>
            <a:r>
              <a:rPr lang="en-US"/>
              <a:t>Main menu commands</a:t>
            </a:r>
          </a:p>
          <a:p>
            <a:pPr lvl="1"/>
            <a:r>
              <a:rPr lang="en-US"/>
              <a:t>Open, edit and find files</a:t>
            </a:r>
          </a:p>
          <a:p>
            <a:pPr lvl="1"/>
            <a:r>
              <a:rPr lang="en-US"/>
              <a:t>View tool windows</a:t>
            </a:r>
          </a:p>
          <a:p>
            <a:pPr lvl="1"/>
            <a:r>
              <a:rPr lang="en-US"/>
              <a:t>Navigate class, file, symbol</a:t>
            </a:r>
          </a:p>
          <a:p>
            <a:pPr lvl="1"/>
            <a:r>
              <a:rPr lang="en-US"/>
              <a:t>Analyze dependencies</a:t>
            </a:r>
          </a:p>
          <a:p>
            <a:pPr lvl="1"/>
            <a:r>
              <a:rPr lang="en-US"/>
              <a:t>Refactor and analyze code</a:t>
            </a:r>
          </a:p>
          <a:p>
            <a:pPr lvl="1"/>
            <a:r>
              <a:rPr lang="en-US"/>
              <a:t>Make and rebuild</a:t>
            </a:r>
          </a:p>
          <a:p>
            <a:pPr lvl="1"/>
            <a:r>
              <a:rPr lang="en-US"/>
              <a:t>Run and debug</a:t>
            </a:r>
          </a:p>
          <a:p>
            <a:pPr lvl="1"/>
            <a:r>
              <a:rPr lang="en-US"/>
              <a:t>Gosu Scratchpad</a:t>
            </a:r>
          </a:p>
          <a:p>
            <a:pPr lvl="1"/>
            <a:r>
              <a:rPr lang="en-US"/>
              <a:t>Version control system</a:t>
            </a:r>
          </a:p>
          <a:p>
            <a:pPr lvl="1"/>
            <a:endParaRPr lang="en-US"/>
          </a:p>
        </p:txBody>
      </p:sp>
      <p:sp>
        <p:nvSpPr>
          <p:cNvPr id="6" name="Text Placeholder 5"/>
          <p:cNvSpPr>
            <a:spLocks noGrp="1"/>
          </p:cNvSpPr>
          <p:nvPr>
            <p:ph sz="half" idx="2"/>
          </p:nvPr>
        </p:nvSpPr>
        <p:spPr>
          <a:xfrm>
            <a:off x="4754563" y="1828801"/>
            <a:ext cx="4083050" cy="4571998"/>
          </a:xfrm>
        </p:spPr>
        <p:txBody>
          <a:bodyPr/>
          <a:lstStyle/>
          <a:p>
            <a:r>
              <a:rPr lang="en-US"/>
              <a:t>Main toolbar buttons</a:t>
            </a:r>
          </a:p>
          <a:p>
            <a:pPr lvl="1"/>
            <a:r>
              <a:rPr lang="en-US"/>
              <a:t>Open, save, and synchronize files</a:t>
            </a:r>
          </a:p>
          <a:p>
            <a:pPr lvl="1"/>
            <a:r>
              <a:rPr lang="en-US"/>
              <a:t>Undo and redo</a:t>
            </a:r>
          </a:p>
          <a:p>
            <a:pPr lvl="1"/>
            <a:r>
              <a:rPr lang="en-US"/>
              <a:t>Cut, copy and paste</a:t>
            </a:r>
          </a:p>
          <a:p>
            <a:pPr lvl="1"/>
            <a:r>
              <a:rPr lang="en-US"/>
              <a:t>Find and replace</a:t>
            </a:r>
          </a:p>
          <a:p>
            <a:pPr lvl="1"/>
            <a:r>
              <a:rPr lang="en-US"/>
              <a:t>Make project</a:t>
            </a:r>
          </a:p>
          <a:p>
            <a:pPr lvl="1"/>
            <a:r>
              <a:rPr lang="en-US"/>
              <a:t>Edit configurations, settings, and structure</a:t>
            </a:r>
          </a:p>
          <a:p>
            <a:pPr lvl="1"/>
            <a:r>
              <a:rPr lang="en-US"/>
              <a:t>Run and debug</a:t>
            </a:r>
          </a:p>
          <a:p>
            <a:pPr lvl="1"/>
            <a:r>
              <a:rPr lang="en-US"/>
              <a:t>Refresh PCF</a:t>
            </a:r>
          </a:p>
          <a:p>
            <a:pPr lvl="1"/>
            <a:r>
              <a:rPr lang="en-US"/>
              <a:t>Gosu Scratchpad</a:t>
            </a:r>
          </a:p>
          <a:p>
            <a:pPr lvl="1"/>
            <a:endParaRPr 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36" y="990600"/>
            <a:ext cx="8382000" cy="6631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MenubarNTtoolbars"/>
          <p:cNvSpPr/>
          <p:nvPr/>
        </p:nvSpPr>
        <p:spPr bwMode="auto">
          <a:xfrm>
            <a:off x="440624" y="949095"/>
            <a:ext cx="8439151" cy="339414"/>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Navigation Bar"/>
          <p:cNvSpPr/>
          <p:nvPr/>
        </p:nvSpPr>
        <p:spPr bwMode="auto">
          <a:xfrm>
            <a:off x="433450" y="1322166"/>
            <a:ext cx="8439151" cy="331566"/>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 1 MenubarNTtoolbars"/>
          <p:cNvSpPr/>
          <p:nvPr/>
        </p:nvSpPr>
        <p:spPr bwMode="auto">
          <a:xfrm>
            <a:off x="685800" y="763132"/>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Main menu</a:t>
            </a:r>
          </a:p>
        </p:txBody>
      </p:sp>
      <p:sp>
        <p:nvSpPr>
          <p:cNvPr id="11" name="rec 1 MenubarNTtoolbars"/>
          <p:cNvSpPr/>
          <p:nvPr/>
        </p:nvSpPr>
        <p:spPr bwMode="auto">
          <a:xfrm>
            <a:off x="6400800" y="1562965"/>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Main toolbar</a:t>
            </a:r>
          </a:p>
        </p:txBody>
      </p:sp>
    </p:spTree>
    <p:extLst>
      <p:ext uri="{BB962C8B-B14F-4D97-AF65-F5344CB8AC3E}">
        <p14:creationId xmlns:p14="http://schemas.microsoft.com/office/powerpoint/2010/main" val="428168879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2924175" cy="2562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Tool windows</a:t>
            </a:r>
          </a:p>
        </p:txBody>
      </p:sp>
      <p:sp>
        <p:nvSpPr>
          <p:cNvPr id="3" name="Content Placeholder 2"/>
          <p:cNvSpPr>
            <a:spLocks noGrp="1"/>
          </p:cNvSpPr>
          <p:nvPr>
            <p:ph sz="half" idx="2"/>
          </p:nvPr>
        </p:nvSpPr>
        <p:spPr/>
        <p:txBody>
          <a:bodyPr/>
          <a:lstStyle/>
          <a:p>
            <a:r>
              <a:rPr lang="en-US" b="1"/>
              <a:t>View </a:t>
            </a:r>
            <a:r>
              <a:rPr lang="en-US" b="1">
                <a:sym typeface="Wingdings" pitchFamily="2" charset="2"/>
              </a:rPr>
              <a:t> </a:t>
            </a:r>
            <a:br>
              <a:rPr lang="en-US" b="1">
                <a:sym typeface="Wingdings" pitchFamily="2" charset="2"/>
              </a:rPr>
            </a:br>
            <a:r>
              <a:rPr lang="en-US" b="1">
                <a:sym typeface="Wingdings" pitchFamily="2" charset="2"/>
              </a:rPr>
              <a:t>Tool Windows</a:t>
            </a:r>
            <a:endParaRPr lang="en-US" b="1"/>
          </a:p>
          <a:p>
            <a:pPr lvl="1"/>
            <a:r>
              <a:rPr lang="en-US"/>
              <a:t>Project</a:t>
            </a:r>
          </a:p>
          <a:p>
            <a:pPr lvl="1"/>
            <a:r>
              <a:rPr lang="en-US"/>
              <a:t>Favorites</a:t>
            </a:r>
          </a:p>
          <a:p>
            <a:pPr lvl="1"/>
            <a:r>
              <a:rPr lang="en-US"/>
              <a:t>TODO</a:t>
            </a:r>
          </a:p>
          <a:p>
            <a:pPr lvl="1"/>
            <a:r>
              <a:rPr lang="en-US"/>
              <a:t>Structure</a:t>
            </a:r>
          </a:p>
          <a:p>
            <a:pPr lvl="1"/>
            <a:r>
              <a:rPr lang="en-US"/>
              <a:t>Properties</a:t>
            </a:r>
          </a:p>
          <a:p>
            <a:pPr marL="400050" lvl="1" indent="0">
              <a:buNone/>
            </a:pPr>
            <a:endParaRPr lang="en-US"/>
          </a:p>
        </p:txBody>
      </p:sp>
      <p:sp>
        <p:nvSpPr>
          <p:cNvPr id="5" name="Content Placeholder 4"/>
          <p:cNvSpPr>
            <a:spLocks noGrp="1"/>
          </p:cNvSpPr>
          <p:nvPr>
            <p:ph idx="10"/>
          </p:nvPr>
        </p:nvSpPr>
        <p:spPr>
          <a:xfrm>
            <a:off x="521208" y="4800600"/>
            <a:ext cx="8321040" cy="1600200"/>
          </a:xfrm>
        </p:spPr>
        <p:txBody>
          <a:bodyPr/>
          <a:lstStyle/>
          <a:p>
            <a:r>
              <a:rPr lang="en-US"/>
              <a:t>Configure your Guidewire Studio environment</a:t>
            </a:r>
          </a:p>
          <a:p>
            <a:r>
              <a:rPr lang="en-US"/>
              <a:t>Configure window modes</a:t>
            </a:r>
          </a:p>
          <a:p>
            <a:pPr lvl="1"/>
            <a:r>
              <a:rPr lang="en-US"/>
              <a:t>Pinned, Docked, Floating and Split Modes</a:t>
            </a:r>
          </a:p>
          <a:p>
            <a:endParaRPr lang="en-US"/>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300" y="5181600"/>
            <a:ext cx="1524000" cy="10924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 To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24000"/>
            <a:ext cx="3448050" cy="1724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628900"/>
            <a:ext cx="4276725" cy="18478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8400896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Navigation bar</a:t>
            </a:r>
          </a:p>
        </p:txBody>
      </p:sp>
      <p:sp>
        <p:nvSpPr>
          <p:cNvPr id="6" name="Content Placeholder 5"/>
          <p:cNvSpPr>
            <a:spLocks noGrp="1"/>
          </p:cNvSpPr>
          <p:nvPr>
            <p:ph idx="1"/>
          </p:nvPr>
        </p:nvSpPr>
        <p:spPr/>
        <p:txBody>
          <a:bodyPr/>
          <a:lstStyle/>
          <a:p>
            <a:r>
              <a:rPr lang="en-US"/>
              <a:t>Open with</a:t>
            </a:r>
          </a:p>
          <a:p>
            <a:pPr lvl="1"/>
            <a:r>
              <a:rPr lang="en-US" b="1"/>
              <a:t>View </a:t>
            </a:r>
            <a:r>
              <a:rPr lang="en-US" b="1">
                <a:sym typeface="Wingdings" pitchFamily="2" charset="2"/>
              </a:rPr>
              <a:t> Navigation Bar</a:t>
            </a:r>
          </a:p>
          <a:p>
            <a:pPr lvl="1"/>
            <a:r>
              <a:rPr lang="en-US">
                <a:sym typeface="Wingdings" pitchFamily="2" charset="2"/>
              </a:rPr>
              <a:t>ALT+HOME</a:t>
            </a:r>
          </a:p>
          <a:p>
            <a:r>
              <a:rPr lang="en-US"/>
              <a:t>Always shows the physical file structure names</a:t>
            </a:r>
          </a:p>
          <a:p>
            <a:pPr lvl="1"/>
            <a:r>
              <a:rPr lang="en-US"/>
              <a:t>Alternative to the Project tool window view</a:t>
            </a:r>
          </a:p>
          <a:p>
            <a:r>
              <a:rPr lang="en-US"/>
              <a:t>Navigate through a project and open files for editing</a:t>
            </a:r>
          </a:p>
          <a:p>
            <a:endParaRPr lang="en-US"/>
          </a:p>
          <a:p>
            <a:pPr lvl="1"/>
            <a:endParaRPr lang="en-US"/>
          </a:p>
        </p:txBody>
      </p:sp>
      <p:pic>
        <p:nvPicPr>
          <p:cNvPr id="5125" name="pic Navigation B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96258"/>
            <a:ext cx="5715000" cy="3661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 Navigation Bar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83" y="5870883"/>
            <a:ext cx="8378517" cy="38448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 File Men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753" y="3947542"/>
            <a:ext cx="4149150" cy="13102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Down Arrow 7"/>
          <p:cNvSpPr/>
          <p:nvPr/>
        </p:nvSpPr>
        <p:spPr bwMode="auto">
          <a:xfrm>
            <a:off x="7023032" y="487680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6181432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Editor</a:t>
            </a:r>
          </a:p>
        </p:txBody>
      </p:sp>
      <p:sp>
        <p:nvSpPr>
          <p:cNvPr id="10" name="Content Placeholder 9"/>
          <p:cNvSpPr>
            <a:spLocks noGrp="1"/>
          </p:cNvSpPr>
          <p:nvPr>
            <p:ph sz="half" idx="1"/>
          </p:nvPr>
        </p:nvSpPr>
        <p:spPr>
          <a:xfrm>
            <a:off x="519113" y="3657600"/>
            <a:ext cx="4083050" cy="2743198"/>
          </a:xfrm>
        </p:spPr>
        <p:txBody>
          <a:bodyPr/>
          <a:lstStyle/>
          <a:p>
            <a:r>
              <a:rPr lang="en-US"/>
              <a:t>Document tabs</a:t>
            </a:r>
          </a:p>
          <a:p>
            <a:pPr lvl="1"/>
            <a:r>
              <a:rPr lang="en-US"/>
              <a:t>Order tabs, switch between files,  and split into windows</a:t>
            </a:r>
          </a:p>
          <a:p>
            <a:r>
              <a:rPr lang="en-US"/>
              <a:t>Editor area </a:t>
            </a:r>
          </a:p>
          <a:p>
            <a:pPr lvl="1"/>
            <a:r>
              <a:rPr lang="en-US"/>
              <a:t>Syntax checker </a:t>
            </a:r>
          </a:p>
          <a:p>
            <a:pPr lvl="1"/>
            <a:r>
              <a:rPr lang="en-US"/>
              <a:t>Smart completion pop-up</a:t>
            </a:r>
          </a:p>
          <a:p>
            <a:pPr lvl="1"/>
            <a:r>
              <a:rPr lang="en-US"/>
              <a:t>Find in file (CTRL+F)</a:t>
            </a:r>
          </a:p>
          <a:p>
            <a:pPr lvl="1"/>
            <a:endParaRPr lang="en-US"/>
          </a:p>
          <a:p>
            <a:endParaRPr lang="en-US"/>
          </a:p>
          <a:p>
            <a:endParaRPr lang="en-US"/>
          </a:p>
        </p:txBody>
      </p:sp>
      <p:sp>
        <p:nvSpPr>
          <p:cNvPr id="11" name="Content Placeholder 10"/>
          <p:cNvSpPr>
            <a:spLocks noGrp="1"/>
          </p:cNvSpPr>
          <p:nvPr>
            <p:ph sz="half" idx="2"/>
          </p:nvPr>
        </p:nvSpPr>
        <p:spPr>
          <a:xfrm>
            <a:off x="4754563" y="3657600"/>
            <a:ext cx="4008437" cy="2743198"/>
          </a:xfrm>
        </p:spPr>
        <p:txBody>
          <a:bodyPr/>
          <a:lstStyle/>
          <a:p>
            <a:r>
              <a:rPr lang="en-US"/>
              <a:t>Gutter Area</a:t>
            </a:r>
          </a:p>
          <a:p>
            <a:pPr lvl="1"/>
            <a:r>
              <a:rPr lang="en-US"/>
              <a:t>Line numbers, breakpoints, and icons</a:t>
            </a:r>
          </a:p>
          <a:p>
            <a:r>
              <a:rPr lang="en-US"/>
              <a:t>Validation side bar</a:t>
            </a:r>
          </a:p>
          <a:p>
            <a:pPr lvl="1"/>
            <a:r>
              <a:rPr lang="en-US"/>
              <a:t>Warnings, errors, comments, TODOs, and highlights</a:t>
            </a:r>
          </a:p>
          <a:p>
            <a:pPr lvl="1"/>
            <a:r>
              <a:rPr lang="en-US"/>
              <a:t>Click to jump to source</a:t>
            </a:r>
          </a:p>
          <a:p>
            <a:pPr lvl="1"/>
            <a:endParaRPr lang="en-US"/>
          </a:p>
          <a:p>
            <a:pPr lvl="1"/>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245" y="1078110"/>
            <a:ext cx="7663353" cy="24263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1 MenubarNTtoolbars"/>
          <p:cNvSpPr/>
          <p:nvPr/>
        </p:nvSpPr>
        <p:spPr bwMode="auto">
          <a:xfrm rot="16200000">
            <a:off x="-94968" y="2419634"/>
            <a:ext cx="1600202"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Gutter</a:t>
            </a:r>
          </a:p>
        </p:txBody>
      </p:sp>
      <p:sp>
        <p:nvSpPr>
          <p:cNvPr id="7" name="rec 2  Navigation Bar"/>
          <p:cNvSpPr/>
          <p:nvPr/>
        </p:nvSpPr>
        <p:spPr bwMode="auto">
          <a:xfrm>
            <a:off x="1524000" y="2704211"/>
            <a:ext cx="16583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Smart completion</a:t>
            </a:r>
          </a:p>
        </p:txBody>
      </p:sp>
      <p:sp>
        <p:nvSpPr>
          <p:cNvPr id="8" name="rec 6 Status Bar"/>
          <p:cNvSpPr/>
          <p:nvPr/>
        </p:nvSpPr>
        <p:spPr bwMode="auto">
          <a:xfrm rot="5400000">
            <a:off x="7709920" y="2515732"/>
            <a:ext cx="1816210" cy="289947"/>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Validation side bar</a:t>
            </a:r>
          </a:p>
        </p:txBody>
      </p:sp>
      <p:sp>
        <p:nvSpPr>
          <p:cNvPr id="9" name="rec 3 ProjectWindow"/>
          <p:cNvSpPr/>
          <p:nvPr/>
        </p:nvSpPr>
        <p:spPr bwMode="auto">
          <a:xfrm>
            <a:off x="1828800" y="829565"/>
            <a:ext cx="1843868" cy="248545"/>
          </a:xfrm>
          <a:prstGeom prst="roundRect">
            <a:avLst>
              <a:gd name="adj" fmla="val 17174"/>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Document tabs</a:t>
            </a:r>
          </a:p>
        </p:txBody>
      </p:sp>
      <p:sp>
        <p:nvSpPr>
          <p:cNvPr id="12" name="rec 6 Status Bar"/>
          <p:cNvSpPr/>
          <p:nvPr/>
        </p:nvSpPr>
        <p:spPr bwMode="auto">
          <a:xfrm>
            <a:off x="6553200" y="2842111"/>
            <a:ext cx="1310468" cy="2485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Editor area</a:t>
            </a:r>
          </a:p>
        </p:txBody>
      </p:sp>
      <p:sp>
        <p:nvSpPr>
          <p:cNvPr id="17" name="rec 2  Navigation Bar"/>
          <p:cNvSpPr/>
          <p:nvPr/>
        </p:nvSpPr>
        <p:spPr bwMode="auto">
          <a:xfrm>
            <a:off x="6858000" y="1153398"/>
            <a:ext cx="14297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Find in file</a:t>
            </a:r>
          </a:p>
        </p:txBody>
      </p:sp>
    </p:spTree>
    <p:extLst>
      <p:ext uri="{BB962C8B-B14F-4D97-AF65-F5344CB8AC3E}">
        <p14:creationId xmlns:p14="http://schemas.microsoft.com/office/powerpoint/2010/main" val="359875574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 buttons</a:t>
            </a:r>
          </a:p>
        </p:txBody>
      </p:sp>
      <p:sp>
        <p:nvSpPr>
          <p:cNvPr id="6" name="Content Placeholder 5"/>
          <p:cNvSpPr>
            <a:spLocks noGrp="1"/>
          </p:cNvSpPr>
          <p:nvPr>
            <p:ph sz="half" idx="2"/>
          </p:nvPr>
        </p:nvSpPr>
        <p:spPr/>
        <p:txBody>
          <a:bodyPr/>
          <a:lstStyle/>
          <a:p>
            <a:r>
              <a:rPr lang="en-US"/>
              <a:t>Toggles open and close specific</a:t>
            </a:r>
            <a:br>
              <a:rPr lang="en-US"/>
            </a:br>
            <a:r>
              <a:rPr lang="en-US"/>
              <a:t>tool windows </a:t>
            </a:r>
          </a:p>
          <a:p>
            <a:pPr lvl="1"/>
            <a:r>
              <a:rPr lang="en-US"/>
              <a:t>Even if floating and not docked</a:t>
            </a:r>
          </a:p>
          <a:p>
            <a:endParaRPr lang="en-US"/>
          </a:p>
          <a:p>
            <a:endParaRPr lang="en-US"/>
          </a:p>
        </p:txBody>
      </p:sp>
      <p:sp>
        <p:nvSpPr>
          <p:cNvPr id="17" name="Content Placeholder 16"/>
          <p:cNvSpPr>
            <a:spLocks noGrp="1"/>
          </p:cNvSpPr>
          <p:nvPr>
            <p:ph idx="10"/>
          </p:nvPr>
        </p:nvSpPr>
        <p:spPr>
          <a:xfrm>
            <a:off x="521208" y="4953000"/>
            <a:ext cx="8321040" cy="1447800"/>
          </a:xfrm>
        </p:spPr>
        <p:txBody>
          <a:bodyPr/>
          <a:lstStyle/>
          <a:p>
            <a:r>
              <a:rPr lang="en-US" b="1"/>
              <a:t>View </a:t>
            </a:r>
            <a:r>
              <a:rPr lang="en-US" b="1">
                <a:sym typeface="Wingdings" pitchFamily="2" charset="2"/>
              </a:rPr>
              <a:t></a:t>
            </a:r>
            <a:r>
              <a:rPr lang="en-US"/>
              <a:t> </a:t>
            </a:r>
            <a:r>
              <a:rPr lang="en-US" b="1">
                <a:sym typeface="Wingdings" pitchFamily="2" charset="2"/>
              </a:rPr>
              <a:t>Tool Buttons</a:t>
            </a:r>
          </a:p>
          <a:p>
            <a:r>
              <a:rPr lang="en-US">
                <a:sym typeface="Wingdings" pitchFamily="2" charset="2"/>
              </a:rPr>
              <a:t>Show hidden with ALT+ALT</a:t>
            </a:r>
          </a:p>
          <a:p>
            <a:r>
              <a:rPr lang="en-US">
                <a:sym typeface="Wingdings" pitchFamily="2" charset="2"/>
              </a:rPr>
              <a:t>Toggle hidden tool buttons with Status bar</a:t>
            </a:r>
          </a:p>
          <a:p>
            <a:endParaRPr lang="en-US" b="1"/>
          </a:p>
          <a:p>
            <a:pPr lvl="1"/>
            <a:endParaRPr lang="en-US"/>
          </a:p>
        </p:txBody>
      </p:sp>
      <p:pic>
        <p:nvPicPr>
          <p:cNvPr id="3079" name="Picture 7" descr="C:\Users\sluersen\AppData\Local\Temp\SNAGHTML115b0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34000" cy="3852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3428999"/>
            <a:ext cx="2971800" cy="230397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1 MenubarNTtoolbars"/>
          <p:cNvSpPr/>
          <p:nvPr/>
        </p:nvSpPr>
        <p:spPr bwMode="auto">
          <a:xfrm>
            <a:off x="469900" y="915034"/>
            <a:ext cx="381000" cy="685166"/>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0" name="rec 1 MenubarNTtoolbars"/>
          <p:cNvSpPr/>
          <p:nvPr/>
        </p:nvSpPr>
        <p:spPr bwMode="auto">
          <a:xfrm>
            <a:off x="469900" y="1752599"/>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1" name="rec 1 MenubarNTtoolbars"/>
          <p:cNvSpPr/>
          <p:nvPr/>
        </p:nvSpPr>
        <p:spPr bwMode="auto">
          <a:xfrm>
            <a:off x="5524500" y="867834"/>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2" name="rec 1 MenubarNTtoolbars"/>
          <p:cNvSpPr/>
          <p:nvPr/>
        </p:nvSpPr>
        <p:spPr bwMode="auto">
          <a:xfrm>
            <a:off x="5524500" y="1989663"/>
            <a:ext cx="381000" cy="1210737"/>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3" name="rec 1 MenubarNTtoolbars"/>
          <p:cNvSpPr/>
          <p:nvPr/>
        </p:nvSpPr>
        <p:spPr bwMode="auto">
          <a:xfrm rot="5400000">
            <a:off x="1176705" y="4117819"/>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4" name="rec 1 MenubarNTtoolbars"/>
          <p:cNvSpPr/>
          <p:nvPr/>
        </p:nvSpPr>
        <p:spPr bwMode="auto">
          <a:xfrm rot="5400000">
            <a:off x="2345587" y="411544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5" name="rec 1 MenubarNTtoolbars"/>
          <p:cNvSpPr/>
          <p:nvPr/>
        </p:nvSpPr>
        <p:spPr bwMode="auto">
          <a:xfrm rot="5400000">
            <a:off x="3450487" y="412306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Tree>
    <p:extLst>
      <p:ext uri="{BB962C8B-B14F-4D97-AF65-F5344CB8AC3E}">
        <p14:creationId xmlns:p14="http://schemas.microsoft.com/office/powerpoint/2010/main" val="5781544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588974" y="2997200"/>
            <a:ext cx="1272128" cy="29333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Guidewire InsuranceSuite</a:t>
            </a:r>
          </a:p>
        </p:txBody>
      </p:sp>
      <p:sp>
        <p:nvSpPr>
          <p:cNvPr id="6" name="TextBox 9"/>
          <p:cNvSpPr txBox="1">
            <a:spLocks noChangeArrowheads="1"/>
          </p:cNvSpPr>
          <p:nvPr/>
        </p:nvSpPr>
        <p:spPr bwMode="auto">
          <a:xfrm>
            <a:off x="5369972" y="914400"/>
            <a:ext cx="3623217" cy="149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7030A0"/>
                </a:solidFill>
                <a:latin typeface="Arial" pitchFamily="34" charset="0"/>
                <a:ea typeface="Calibri" pitchFamily="34" charset="0"/>
                <a:cs typeface="Arial" pitchFamily="34" charset="0"/>
              </a:rPr>
              <a:t>Create, modify, renew, </a:t>
            </a:r>
            <a:br>
              <a:rPr lang="en-US" sz="1800">
                <a:solidFill>
                  <a:srgbClr val="7030A0"/>
                </a:solidFill>
                <a:latin typeface="Arial" pitchFamily="34" charset="0"/>
                <a:ea typeface="Calibri" pitchFamily="34" charset="0"/>
                <a:cs typeface="Arial" pitchFamily="34" charset="0"/>
              </a:rPr>
            </a:br>
            <a:r>
              <a:rPr lang="en-US" sz="1800">
                <a:solidFill>
                  <a:srgbClr val="7030A0"/>
                </a:solidFill>
                <a:latin typeface="Arial" pitchFamily="34" charset="0"/>
                <a:ea typeface="Calibri" pitchFamily="34" charset="0"/>
                <a:cs typeface="Arial" pitchFamily="34" charset="0"/>
              </a:rPr>
              <a:t>and cancel policies</a:t>
            </a:r>
          </a:p>
        </p:txBody>
      </p:sp>
      <p:sp>
        <p:nvSpPr>
          <p:cNvPr id="7" name="TextBox 6"/>
          <p:cNvSpPr txBox="1"/>
          <p:nvPr/>
        </p:nvSpPr>
        <p:spPr>
          <a:xfrm>
            <a:off x="5369971" y="2963899"/>
            <a:ext cx="3469229" cy="1301668"/>
          </a:xfrm>
          <a:prstGeom prst="rect">
            <a:avLst/>
          </a:prstGeom>
          <a:noFill/>
        </p:spPr>
        <p:txBody>
          <a:bodyPr/>
          <a:lstStyle/>
          <a:p>
            <a:pPr>
              <a:defRPr/>
            </a:pPr>
            <a:r>
              <a:rPr lang="en-US" sz="2000" b="1">
                <a:solidFill>
                  <a:schemeClr val="accent4"/>
                </a:solidFill>
                <a:latin typeface="Arial" pitchFamily="34" charset="0"/>
                <a:cs typeface="Arial" pitchFamily="34" charset="0"/>
              </a:rPr>
              <a:t>Bill policy holders for policies, and pay commissions for policies to producers</a:t>
            </a:r>
          </a:p>
        </p:txBody>
      </p:sp>
      <p:sp>
        <p:nvSpPr>
          <p:cNvPr id="8" name="TextBox 11"/>
          <p:cNvSpPr txBox="1">
            <a:spLocks noChangeArrowheads="1"/>
          </p:cNvSpPr>
          <p:nvPr/>
        </p:nvSpPr>
        <p:spPr bwMode="auto">
          <a:xfrm>
            <a:off x="5369972" y="4873666"/>
            <a:ext cx="346922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Arial" pitchFamily="34" charset="0"/>
                <a:ea typeface="Calibri" pitchFamily="34" charset="0"/>
                <a:cs typeface="Arial" pitchFamily="34" charset="0"/>
              </a:rPr>
              <a:t>Process claims to provide payments to claimants when covered losses occur</a:t>
            </a:r>
          </a:p>
        </p:txBody>
      </p:sp>
      <p:pic>
        <p:nvPicPr>
          <p:cNvPr id="12" name="Picture 11" descr="PolicyCenter_Na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776" y="884576"/>
            <a:ext cx="1645924" cy="1777597"/>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76" y="2830089"/>
            <a:ext cx="1645924" cy="1777597"/>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8776" y="4775603"/>
            <a:ext cx="1645924" cy="1777597"/>
          </a:xfrm>
          <a:prstGeom prst="rect">
            <a:avLst/>
          </a:prstGeom>
          <a:effectLst>
            <a:outerShdw blurRad="50800" dist="38100" dir="2700000" algn="tl" rotWithShape="0">
              <a:prstClr val="black">
                <a:alpha val="40000"/>
              </a:prstClr>
            </a:outerShdw>
          </a:effectLst>
        </p:spPr>
      </p:pic>
      <p:pic>
        <p:nvPicPr>
          <p:cNvPr id="16" name="Picture 15" descr="Insurance_Suite_Nam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2428644"/>
            <a:ext cx="2743474" cy="29629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19317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bar</a:t>
            </a:r>
          </a:p>
        </p:txBody>
      </p:sp>
      <p:graphicFrame>
        <p:nvGraphicFramePr>
          <p:cNvPr id="11" name="tbl Icon"/>
          <p:cNvGraphicFramePr>
            <a:graphicFrameLocks noGrp="1"/>
          </p:cNvGraphicFramePr>
          <p:nvPr>
            <p:extLst>
              <p:ext uri="{D42A27DB-BD31-4B8C-83A1-F6EECF244321}">
                <p14:modId xmlns:p14="http://schemas.microsoft.com/office/powerpoint/2010/main" val="1177961292"/>
              </p:ext>
            </p:extLst>
          </p:nvPr>
        </p:nvGraphicFramePr>
        <p:xfrm>
          <a:off x="442357" y="1371600"/>
          <a:ext cx="8473043" cy="4918288"/>
        </p:xfrm>
        <a:graphic>
          <a:graphicData uri="http://schemas.openxmlformats.org/drawingml/2006/table">
            <a:tbl>
              <a:tblPr firstRow="1" bandRow="1">
                <a:tableStyleId>{93296810-A885-4BE3-A3E7-6D5BEEA58F35}</a:tableStyleId>
              </a:tblPr>
              <a:tblGrid>
                <a:gridCol w="1608196">
                  <a:extLst>
                    <a:ext uri="{9D8B030D-6E8A-4147-A177-3AD203B41FA5}">
                      <a16:colId xmlns:a16="http://schemas.microsoft.com/office/drawing/2014/main" val="20000"/>
                    </a:ext>
                  </a:extLst>
                </a:gridCol>
                <a:gridCol w="6864847">
                  <a:extLst>
                    <a:ext uri="{9D8B030D-6E8A-4147-A177-3AD203B41FA5}">
                      <a16:colId xmlns:a16="http://schemas.microsoft.com/office/drawing/2014/main" val="20001"/>
                    </a:ext>
                  </a:extLst>
                </a:gridCol>
              </a:tblGrid>
              <a:tr h="314383">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a:ln>
                            <a:noFill/>
                          </a:ln>
                          <a:effectLst/>
                        </a:rPr>
                        <a:t>Icon</a:t>
                      </a:r>
                      <a:endParaRPr kumimoji="0" lang="en-US" sz="2000" b="1" u="none" strike="noStrike" kern="1200" cap="none" normalizeH="0" baseline="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a:ln>
                            <a:noFill/>
                          </a:ln>
                          <a:effectLst/>
                        </a:rPr>
                        <a:t>Description</a:t>
                      </a:r>
                      <a:endParaRPr kumimoji="0" lang="en-US" sz="2000" b="1" u="none" strike="noStrike" kern="1200" cap="none" normalizeH="0" baseline="0">
                        <a:ln>
                          <a:noFill/>
                        </a:ln>
                        <a:solidFill>
                          <a:schemeClr val="lt1"/>
                        </a:solidFill>
                        <a:effectLst/>
                        <a:latin typeface="+mn-lt"/>
                        <a:ea typeface="+mn-ea"/>
                        <a:cs typeface="Arial" pitchFamily="34" charset="0"/>
                      </a:endParaRPr>
                    </a:p>
                  </a:txBody>
                  <a:tcPr marL="0" marR="0" marT="0" marB="0" horzOverflow="overflow"/>
                </a:tc>
                <a:extLst>
                  <a:ext uri="{0D108BD9-81ED-4DB2-BD59-A6C34878D82A}">
                    <a16:rowId xmlns:a16="http://schemas.microsoft.com/office/drawing/2014/main" val="10000"/>
                  </a:ext>
                </a:extLst>
              </a:tr>
              <a:tr h="60001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a:effectLst/>
                        </a:rPr>
                        <a:t>Toggles between showing or hiding tool window bars.  ALT+ALT to show hidden</a:t>
                      </a:r>
                      <a:r>
                        <a:rPr lang="en-US" sz="1600" baseline="0">
                          <a:effectLst/>
                        </a:rPr>
                        <a:t> tool windows bars.</a:t>
                      </a:r>
                      <a:endParaRPr kumimoji="0" lang="en-US" sz="1600" b="0" i="0" u="none" strike="noStrike" cap="none" normalizeH="0" baseline="0">
                        <a:ln>
                          <a:noFill/>
                        </a:ln>
                        <a:solidFill>
                          <a:schemeClr val="bg1"/>
                        </a:solidFill>
                        <a:effectLst/>
                        <a:latin typeface="+mn-lt"/>
                        <a:cs typeface="Arial" pitchFamily="34" charset="0"/>
                      </a:endParaRPr>
                    </a:p>
                  </a:txBody>
                  <a:tcPr horzOverflow="overflow"/>
                </a:tc>
                <a:extLst>
                  <a:ext uri="{0D108BD9-81ED-4DB2-BD59-A6C34878D82A}">
                    <a16:rowId xmlns:a16="http://schemas.microsoft.com/office/drawing/2014/main" val="10001"/>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a:ln>
                            <a:noFill/>
                          </a:ln>
                          <a:solidFill>
                            <a:schemeClr val="bg1"/>
                          </a:solidFill>
                          <a:effectLst/>
                          <a:latin typeface="+mn-lt"/>
                          <a:cs typeface="Arial" pitchFamily="34" charset="0"/>
                        </a:rPr>
                        <a:t>Shows description of a current command or current exception.</a:t>
                      </a:r>
                    </a:p>
                  </a:txBody>
                  <a:tcPr horzOverflow="overflow"/>
                </a:tc>
                <a:extLst>
                  <a:ext uri="{0D108BD9-81ED-4DB2-BD59-A6C34878D82A}">
                    <a16:rowId xmlns:a16="http://schemas.microsoft.com/office/drawing/2014/main" val="10002"/>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a:ln>
                            <a:noFill/>
                          </a:ln>
                          <a:effectLst/>
                        </a:rPr>
                        <a:t>Opens Background Tasks manager</a:t>
                      </a:r>
                      <a:endParaRPr kumimoji="0" lang="en-US" sz="1600" b="0" i="0" u="none" strike="noStrike" cap="none" normalizeH="0" baseline="0">
                        <a:ln>
                          <a:noFill/>
                        </a:ln>
                        <a:solidFill>
                          <a:schemeClr val="bg1"/>
                        </a:solidFill>
                        <a:effectLst/>
                        <a:latin typeface="+mn-lt"/>
                        <a:cs typeface="Arial" pitchFamily="34" charset="0"/>
                      </a:endParaRPr>
                    </a:p>
                  </a:txBody>
                  <a:tcPr horzOverflow="overflow"/>
                </a:tc>
                <a:extLst>
                  <a:ext uri="{0D108BD9-81ED-4DB2-BD59-A6C34878D82A}">
                    <a16:rowId xmlns:a16="http://schemas.microsoft.com/office/drawing/2014/main" val="10003"/>
                  </a:ext>
                </a:extLst>
              </a:tr>
              <a:tr h="38848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a:ln>
                            <a:noFill/>
                          </a:ln>
                          <a:effectLst/>
                        </a:rPr>
                        <a:t>Line number and caret position of cursor in current editor.</a:t>
                      </a:r>
                      <a:endParaRPr kumimoji="0" lang="en-US" sz="1600" u="none" strike="noStrike" kern="1200" cap="none" normalizeH="0" baseline="0">
                        <a:ln>
                          <a:noFill/>
                        </a:ln>
                        <a:solidFill>
                          <a:schemeClr val="bg1"/>
                        </a:solidFill>
                        <a:effectLst/>
                        <a:latin typeface="+mn-lt"/>
                        <a:ea typeface="+mn-ea"/>
                        <a:cs typeface="Arial" pitchFamily="34" charset="0"/>
                      </a:endParaRPr>
                    </a:p>
                  </a:txBody>
                  <a:tcPr horzOverflow="overflow"/>
                </a:tc>
                <a:extLst>
                  <a:ext uri="{0D108BD9-81ED-4DB2-BD59-A6C34878D82A}">
                    <a16:rowId xmlns:a16="http://schemas.microsoft.com/office/drawing/2014/main" val="10004"/>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a:ln>
                            <a:noFill/>
                          </a:ln>
                          <a:effectLst/>
                        </a:rPr>
                        <a:t>View and change line endings of the current editor file.</a:t>
                      </a:r>
                      <a:endParaRPr kumimoji="0" lang="en-US" sz="1600" b="0" i="0" u="none" strike="noStrike" cap="none" normalizeH="0" baseline="0">
                        <a:ln>
                          <a:noFill/>
                        </a:ln>
                        <a:solidFill>
                          <a:schemeClr val="bg1"/>
                        </a:solidFill>
                        <a:effectLst/>
                        <a:latin typeface="+mn-lt"/>
                        <a:cs typeface="Arial" pitchFamily="34" charset="0"/>
                      </a:endParaRPr>
                    </a:p>
                  </a:txBody>
                  <a:tcPr horzOverflow="overflow"/>
                </a:tc>
                <a:extLst>
                  <a:ext uri="{0D108BD9-81ED-4DB2-BD59-A6C34878D82A}">
                    <a16:rowId xmlns:a16="http://schemas.microsoft.com/office/drawing/2014/main" val="10005"/>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a:ln>
                            <a:noFill/>
                          </a:ln>
                          <a:solidFill>
                            <a:schemeClr val="bg1"/>
                          </a:solidFill>
                          <a:effectLst/>
                          <a:latin typeface="+mn-lt"/>
                          <a:cs typeface="Arial" pitchFamily="34" charset="0"/>
                        </a:rPr>
                        <a:t>View and change encoding of the current file in the editor.</a:t>
                      </a:r>
                    </a:p>
                  </a:txBody>
                  <a:tcPr horzOverflow="overflow"/>
                </a:tc>
                <a:extLst>
                  <a:ext uri="{0D108BD9-81ED-4DB2-BD59-A6C34878D82A}">
                    <a16:rowId xmlns:a16="http://schemas.microsoft.com/office/drawing/2014/main" val="10006"/>
                  </a:ext>
                </a:extLst>
              </a:tr>
              <a:tr h="59732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a:ln>
                            <a:noFill/>
                          </a:ln>
                          <a:solidFill>
                            <a:schemeClr val="bg1"/>
                          </a:solidFill>
                          <a:effectLst/>
                          <a:latin typeface="+mn-lt"/>
                          <a:cs typeface="Arial" pitchFamily="34" charset="0"/>
                        </a:rPr>
                        <a:t>Insert key toggles the Insert and Overwrite modes. In the Overwrite mode, the cursor is a rectangle. </a:t>
                      </a:r>
                    </a:p>
                  </a:txBody>
                  <a:tcPr horzOverflow="overflow"/>
                </a:tc>
                <a:extLst>
                  <a:ext uri="{0D108BD9-81ED-4DB2-BD59-A6C34878D82A}">
                    <a16:rowId xmlns:a16="http://schemas.microsoft.com/office/drawing/2014/main" val="10007"/>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a:ln>
                            <a:noFill/>
                          </a:ln>
                          <a:solidFill>
                            <a:schemeClr val="bg1"/>
                          </a:solidFill>
                          <a:effectLst/>
                          <a:latin typeface="+mn-lt"/>
                          <a:cs typeface="Arial" pitchFamily="34" charset="0"/>
                        </a:rPr>
                        <a:t>Indicates if file in the current editor is read-only or writable.</a:t>
                      </a:r>
                    </a:p>
                  </a:txBody>
                  <a:tcPr horzOverflow="overflow"/>
                </a:tc>
                <a:extLst>
                  <a:ext uri="{0D108BD9-81ED-4DB2-BD59-A6C34878D82A}">
                    <a16:rowId xmlns:a16="http://schemas.microsoft.com/office/drawing/2014/main" val="10008"/>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a:ln>
                            <a:noFill/>
                          </a:ln>
                          <a:solidFill>
                            <a:schemeClr val="bg1"/>
                          </a:solidFill>
                          <a:effectLst/>
                          <a:latin typeface="+mn-lt"/>
                          <a:cs typeface="Arial" pitchFamily="34" charset="0"/>
                        </a:rPr>
                        <a:t>Click to edit the code inspection profile settings.</a:t>
                      </a:r>
                    </a:p>
                  </a:txBody>
                  <a:tcPr horzOverflow="overflow"/>
                </a:tc>
                <a:extLst>
                  <a:ext uri="{0D108BD9-81ED-4DB2-BD59-A6C34878D82A}">
                    <a16:rowId xmlns:a16="http://schemas.microsoft.com/office/drawing/2014/main" val="10009"/>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a:ln>
                            <a:noFill/>
                          </a:ln>
                          <a:solidFill>
                            <a:schemeClr val="bg1"/>
                          </a:solidFill>
                          <a:effectLst/>
                          <a:latin typeface="+mn-lt"/>
                          <a:cs typeface="Arial" pitchFamily="34" charset="0"/>
                        </a:rPr>
                        <a:t>Click to show IDE error.</a:t>
                      </a:r>
                    </a:p>
                  </a:txBody>
                  <a:tcPr horzOverflow="overflow"/>
                </a:tc>
                <a:extLst>
                  <a:ext uri="{0D108BD9-81ED-4DB2-BD59-A6C34878D82A}">
                    <a16:rowId xmlns:a16="http://schemas.microsoft.com/office/drawing/2014/main" val="10010"/>
                  </a:ext>
                </a:extLst>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a:effectLst/>
                        </a:rPr>
                        <a:t>Shows the current heap level and memory usage.</a:t>
                      </a:r>
                      <a:endParaRPr kumimoji="0" lang="en-US" sz="1600" b="0" i="0" u="none" strike="noStrike" cap="none" normalizeH="0" baseline="0">
                        <a:ln>
                          <a:noFill/>
                        </a:ln>
                        <a:solidFill>
                          <a:schemeClr val="bg1"/>
                        </a:solidFill>
                        <a:effectLst/>
                        <a:latin typeface="+mn-lt"/>
                        <a:cs typeface="Arial" pitchFamily="34" charset="0"/>
                      </a:endParaRPr>
                    </a:p>
                  </a:txBody>
                  <a:tcPr horzOverflow="overflow"/>
                </a:tc>
                <a:extLst>
                  <a:ext uri="{0D108BD9-81ED-4DB2-BD59-A6C34878D82A}">
                    <a16:rowId xmlns:a16="http://schemas.microsoft.com/office/drawing/2014/main" val="10011"/>
                  </a:ext>
                </a:extLst>
              </a:tr>
            </a:tbl>
          </a:graphicData>
        </a:graphic>
      </p:graphicFrame>
      <p:pic>
        <p:nvPicPr>
          <p:cNvPr id="1052" name="pic Status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53" y="984612"/>
            <a:ext cx="8468547" cy="2909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54" name="icon Tog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6410"/>
            <a:ext cx="3378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6" name="icon Exce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62200"/>
            <a:ext cx="1466088" cy="23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icon BckTas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8605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8" name="icon LineCar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097530"/>
            <a:ext cx="5867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9" name="icon LineEn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450266"/>
            <a:ext cx="62230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0" name="icon Forma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849694"/>
            <a:ext cx="90678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1" name="icon Overri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352925"/>
            <a:ext cx="6934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2" name="icon Writ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800600"/>
            <a:ext cx="30226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3" name="icon HectorInspecto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518922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4" name="icon IDE erro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55117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5" name="icon Hea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974080"/>
            <a:ext cx="1295400" cy="27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1750924"/>
            <a:ext cx="395084" cy="33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2051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 GA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5033"/>
            <a:ext cx="3782713" cy="55453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Project Tool Window</a:t>
            </a:r>
          </a:p>
        </p:txBody>
      </p:sp>
      <p:sp>
        <p:nvSpPr>
          <p:cNvPr id="6" name="Content Placeholder 5"/>
          <p:cNvSpPr>
            <a:spLocks noGrp="1"/>
          </p:cNvSpPr>
          <p:nvPr>
            <p:ph sz="half" idx="2"/>
          </p:nvPr>
        </p:nvSpPr>
        <p:spPr>
          <a:xfrm>
            <a:off x="4648200" y="914401"/>
            <a:ext cx="4189413" cy="5475289"/>
          </a:xfrm>
        </p:spPr>
        <p:txBody>
          <a:bodyPr/>
          <a:lstStyle/>
          <a:p>
            <a:r>
              <a:rPr lang="en-US"/>
              <a:t>Open with</a:t>
            </a:r>
          </a:p>
          <a:p>
            <a:pPr lvl="1"/>
            <a:r>
              <a:rPr lang="en-US" b="1"/>
              <a:t>View </a:t>
            </a:r>
            <a:r>
              <a:rPr lang="en-US" b="1">
                <a:sym typeface="Wingdings" pitchFamily="2" charset="2"/>
              </a:rPr>
              <a:t> Tool Window  Project</a:t>
            </a:r>
          </a:p>
          <a:p>
            <a:pPr lvl="1"/>
            <a:r>
              <a:rPr lang="en-US">
                <a:sym typeface="Wingdings" pitchFamily="2" charset="2"/>
              </a:rPr>
              <a:t>ALT+1</a:t>
            </a:r>
          </a:p>
          <a:p>
            <a:pPr lvl="1"/>
            <a:r>
              <a:rPr lang="en-US">
                <a:sym typeface="Wingdings" pitchFamily="2" charset="2"/>
              </a:rPr>
              <a:t>Project tool button</a:t>
            </a:r>
          </a:p>
          <a:p>
            <a:r>
              <a:rPr lang="en-US"/>
              <a:t>Title bar</a:t>
            </a:r>
          </a:p>
          <a:p>
            <a:r>
              <a:rPr lang="en-US"/>
              <a:t>Content pane</a:t>
            </a:r>
          </a:p>
          <a:p>
            <a:r>
              <a:rPr lang="en-US"/>
              <a:t>Tree views display</a:t>
            </a:r>
          </a:p>
          <a:p>
            <a:pPr lvl="1"/>
            <a:r>
              <a:rPr lang="en-US"/>
              <a:t>Files</a:t>
            </a:r>
          </a:p>
          <a:p>
            <a:pPr lvl="1"/>
            <a:r>
              <a:rPr lang="en-US"/>
              <a:t>Folders</a:t>
            </a:r>
          </a:p>
          <a:p>
            <a:pPr lvl="1"/>
            <a:r>
              <a:rPr lang="en-US"/>
              <a:t>Libraries</a:t>
            </a:r>
          </a:p>
          <a:p>
            <a:pPr lvl="1"/>
            <a:r>
              <a:rPr lang="en-US"/>
              <a:t>SDKs</a:t>
            </a:r>
          </a:p>
          <a:p>
            <a:pPr marL="0" indent="0">
              <a:buNone/>
            </a:pPr>
            <a:endParaRPr lang="en-US"/>
          </a:p>
        </p:txBody>
      </p:sp>
      <p:pic>
        <p:nvPicPr>
          <p:cNvPr id="1033" name="pic Project T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1944" y="2118449"/>
            <a:ext cx="275897" cy="695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ec 1 MenubarNTtoolbars"/>
          <p:cNvSpPr/>
          <p:nvPr/>
        </p:nvSpPr>
        <p:spPr bwMode="auto">
          <a:xfrm>
            <a:off x="457199" y="915033"/>
            <a:ext cx="3782713" cy="192933"/>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19" name="rec 4 Editor"/>
          <p:cNvSpPr/>
          <p:nvPr/>
        </p:nvSpPr>
        <p:spPr bwMode="auto">
          <a:xfrm>
            <a:off x="457201" y="1142999"/>
            <a:ext cx="3760614" cy="5317374"/>
          </a:xfrm>
          <a:prstGeom prst="roundRect">
            <a:avLst>
              <a:gd name="adj" fmla="val 2247"/>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 Status Bar"/>
          <p:cNvSpPr/>
          <p:nvPr/>
        </p:nvSpPr>
        <p:spPr bwMode="auto">
          <a:xfrm>
            <a:off x="618226" y="1160251"/>
            <a:ext cx="3451448" cy="5240549"/>
          </a:xfrm>
          <a:prstGeom prst="roundRect">
            <a:avLst>
              <a:gd name="adj" fmla="val 1134"/>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1 MenubarNTtoolbars"/>
          <p:cNvSpPr/>
          <p:nvPr/>
        </p:nvSpPr>
        <p:spPr bwMode="auto">
          <a:xfrm>
            <a:off x="1488372" y="730998"/>
            <a:ext cx="1524000"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Title bar</a:t>
            </a:r>
          </a:p>
        </p:txBody>
      </p:sp>
      <p:sp>
        <p:nvSpPr>
          <p:cNvPr id="10" name="rec 4 Editor"/>
          <p:cNvSpPr/>
          <p:nvPr/>
        </p:nvSpPr>
        <p:spPr bwMode="auto">
          <a:xfrm rot="5400000" flipH="1">
            <a:off x="3551303" y="2499571"/>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Content pane</a:t>
            </a:r>
          </a:p>
        </p:txBody>
      </p:sp>
      <p:sp>
        <p:nvSpPr>
          <p:cNvPr id="11" name="rec 6 Status Bar"/>
          <p:cNvSpPr/>
          <p:nvPr/>
        </p:nvSpPr>
        <p:spPr bwMode="auto">
          <a:xfrm rot="16200000" flipH="1">
            <a:off x="49702" y="264941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Tree view</a:t>
            </a:r>
          </a:p>
        </p:txBody>
      </p:sp>
    </p:spTree>
    <p:extLst>
      <p:ext uri="{BB962C8B-B14F-4D97-AF65-F5344CB8AC3E}">
        <p14:creationId xmlns:p14="http://schemas.microsoft.com/office/powerpoint/2010/main" val="126651383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3279"/>
          <a:stretch/>
        </p:blipFill>
        <p:spPr bwMode="auto">
          <a:xfrm>
            <a:off x="533400" y="1600200"/>
            <a:ext cx="2981325" cy="17764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914399"/>
            <a:ext cx="8128000" cy="62944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Title bar in Project Tool Window</a:t>
            </a:r>
          </a:p>
        </p:txBody>
      </p:sp>
      <p:sp>
        <p:nvSpPr>
          <p:cNvPr id="3" name="Content Placeholder 2"/>
          <p:cNvSpPr>
            <a:spLocks noGrp="1"/>
          </p:cNvSpPr>
          <p:nvPr>
            <p:ph sz="half" idx="2"/>
          </p:nvPr>
        </p:nvSpPr>
        <p:spPr>
          <a:xfrm>
            <a:off x="4419600" y="1752600"/>
            <a:ext cx="4404360" cy="4267200"/>
          </a:xfrm>
        </p:spPr>
        <p:txBody>
          <a:bodyPr/>
          <a:lstStyle/>
          <a:p>
            <a:r>
              <a:rPr lang="en-US"/>
              <a:t>Scroll from Source</a:t>
            </a:r>
          </a:p>
          <a:p>
            <a:pPr lvl="1"/>
            <a:r>
              <a:rPr lang="en-US" sz="2000"/>
              <a:t>Navigate from file in the Editor </a:t>
            </a:r>
            <a:br>
              <a:rPr lang="en-US"/>
            </a:br>
            <a:r>
              <a:rPr lang="en-US"/>
              <a:t>to the tree node</a:t>
            </a:r>
            <a:endParaRPr lang="en-US" sz="2000"/>
          </a:p>
          <a:p>
            <a:r>
              <a:rPr lang="en-US"/>
              <a:t>Collapse All</a:t>
            </a:r>
          </a:p>
          <a:p>
            <a:pPr lvl="1"/>
            <a:r>
              <a:rPr lang="en-US" sz="2000"/>
              <a:t>Collapses all nodes </a:t>
            </a:r>
          </a:p>
          <a:p>
            <a:r>
              <a:rPr lang="en-US"/>
              <a:t>Current Configuration</a:t>
            </a:r>
          </a:p>
          <a:p>
            <a:pPr lvl="1"/>
            <a:r>
              <a:rPr lang="en-US" sz="2000"/>
              <a:t>Configure the current view</a:t>
            </a:r>
          </a:p>
          <a:p>
            <a:pPr lvl="1"/>
            <a:r>
              <a:rPr lang="en-US"/>
              <a:t>View modes</a:t>
            </a:r>
            <a:endParaRPr lang="en-US" sz="2000"/>
          </a:p>
          <a:p>
            <a:r>
              <a:rPr lang="en-US"/>
              <a:t>Hide</a:t>
            </a:r>
          </a:p>
          <a:p>
            <a:pPr lvl="1"/>
            <a:r>
              <a:rPr lang="en-US" sz="2000"/>
              <a:t>Hide the tool window</a:t>
            </a:r>
          </a:p>
          <a:p>
            <a:endParaRPr lang="en-US"/>
          </a:p>
        </p:txBody>
      </p:sp>
      <p:sp>
        <p:nvSpPr>
          <p:cNvPr id="5" name="Content Placeholder 4"/>
          <p:cNvSpPr>
            <a:spLocks noGrp="1"/>
          </p:cNvSpPr>
          <p:nvPr>
            <p:ph idx="10"/>
          </p:nvPr>
        </p:nvSpPr>
        <p:spPr>
          <a:xfrm>
            <a:off x="521208" y="3797300"/>
            <a:ext cx="3669792" cy="2743200"/>
          </a:xfrm>
        </p:spPr>
        <p:txBody>
          <a:bodyPr/>
          <a:lstStyle/>
          <a:p>
            <a:r>
              <a:rPr lang="en-US"/>
              <a:t>Views </a:t>
            </a:r>
          </a:p>
          <a:p>
            <a:pPr lvl="1"/>
            <a:r>
              <a:rPr lang="en-US"/>
              <a:t>Project view (default) shows directory structure and dependencies</a:t>
            </a:r>
          </a:p>
          <a:p>
            <a:pPr lvl="1"/>
            <a:r>
              <a:rPr lang="en-US"/>
              <a:t>Packages view shows package structure and NO dependencies</a:t>
            </a:r>
          </a:p>
        </p:txBody>
      </p:sp>
      <p:sp>
        <p:nvSpPr>
          <p:cNvPr id="6" name="rec Locate in Tree"/>
          <p:cNvSpPr/>
          <p:nvPr/>
        </p:nvSpPr>
        <p:spPr bwMode="auto">
          <a:xfrm>
            <a:off x="5867400" y="94693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 Collopase Tree"/>
          <p:cNvSpPr/>
          <p:nvPr/>
        </p:nvSpPr>
        <p:spPr bwMode="auto">
          <a:xfrm>
            <a:off x="6477000" y="94137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 Tree View DD"/>
          <p:cNvSpPr/>
          <p:nvPr/>
        </p:nvSpPr>
        <p:spPr bwMode="auto">
          <a:xfrm>
            <a:off x="533400" y="914400"/>
            <a:ext cx="2971800" cy="62944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 Gear Menu"/>
          <p:cNvSpPr/>
          <p:nvPr/>
        </p:nvSpPr>
        <p:spPr bwMode="auto">
          <a:xfrm>
            <a:off x="7239000" y="946939"/>
            <a:ext cx="6858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 Close Window"/>
          <p:cNvSpPr/>
          <p:nvPr/>
        </p:nvSpPr>
        <p:spPr bwMode="auto">
          <a:xfrm>
            <a:off x="8001000" y="935819"/>
            <a:ext cx="685800" cy="56992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4672078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view structure</a:t>
            </a:r>
          </a:p>
        </p:txBody>
      </p:sp>
      <p:sp>
        <p:nvSpPr>
          <p:cNvPr id="2094" name="Content Placeholder 2093"/>
          <p:cNvSpPr>
            <a:spLocks noGrp="1"/>
          </p:cNvSpPr>
          <p:nvPr>
            <p:ph sz="half" idx="2"/>
          </p:nvPr>
        </p:nvSpPr>
        <p:spPr>
          <a:xfrm>
            <a:off x="6477000" y="914401"/>
            <a:ext cx="2346960" cy="5475289"/>
          </a:xfrm>
        </p:spPr>
        <p:txBody>
          <a:bodyPr/>
          <a:lstStyle/>
          <a:p>
            <a:r>
              <a:rPr lang="en-US"/>
              <a:t>Project files are organized into primary areas of functionality</a:t>
            </a:r>
          </a:p>
        </p:txBody>
      </p:sp>
      <p:pic>
        <p:nvPicPr>
          <p:cNvPr id="2053" name="pic Project View"/>
          <p:cNvPicPr>
            <a:picLocks noChangeAspect="1" noChangeArrowheads="1"/>
          </p:cNvPicPr>
          <p:nvPr/>
        </p:nvPicPr>
        <p:blipFill rotWithShape="1">
          <a:blip r:embed="rId3">
            <a:extLst>
              <a:ext uri="{28A0092B-C50C-407E-A947-70E740481C1C}">
                <a14:useLocalDpi xmlns:a14="http://schemas.microsoft.com/office/drawing/2010/main" val="0"/>
              </a:ext>
            </a:extLst>
          </a:blip>
          <a:srcRect b="6551"/>
          <a:stretch/>
        </p:blipFill>
        <p:spPr bwMode="auto">
          <a:xfrm>
            <a:off x="533400" y="914400"/>
            <a:ext cx="4371974" cy="510693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6" name="rec DM Metadata" hidden="1"/>
          <p:cNvSpPr/>
          <p:nvPr/>
        </p:nvSpPr>
        <p:spPr bwMode="auto">
          <a:xfrm>
            <a:off x="1287462" y="3092859"/>
            <a:ext cx="1836738"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ec DM Extensions" hidden="1"/>
          <p:cNvSpPr/>
          <p:nvPr/>
        </p:nvSpPr>
        <p:spPr bwMode="auto">
          <a:xfrm>
            <a:off x="1282700" y="2026059"/>
            <a:ext cx="1993900"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rec UI fieldvalidators" hidden="1"/>
          <p:cNvSpPr/>
          <p:nvPr/>
        </p:nvSpPr>
        <p:spPr bwMode="auto">
          <a:xfrm>
            <a:off x="1219200" y="5286375"/>
            <a:ext cx="2286000" cy="270495"/>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UI PCF" hidden="1"/>
          <p:cNvSpPr/>
          <p:nvPr/>
        </p:nvSpPr>
        <p:spPr bwMode="auto">
          <a:xfrm>
            <a:off x="1219200" y="3581400"/>
            <a:ext cx="2755900" cy="126187"/>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ec UI localizations" hidden="1"/>
          <p:cNvSpPr/>
          <p:nvPr/>
        </p:nvSpPr>
        <p:spPr bwMode="auto">
          <a:xfrm>
            <a:off x="1295400" y="2362200"/>
            <a:ext cx="2133599"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rec UI EntityName" hidden="1"/>
          <p:cNvSpPr/>
          <p:nvPr/>
        </p:nvSpPr>
        <p:spPr bwMode="auto">
          <a:xfrm>
            <a:off x="1287462" y="1667005"/>
            <a:ext cx="2141538"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Intgt RPCe" hidden="1"/>
          <p:cNvSpPr/>
          <p:nvPr/>
        </p:nvSpPr>
        <p:spPr bwMode="auto">
          <a:xfrm>
            <a:off x="1274762" y="4164781"/>
            <a:ext cx="34496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BL plugins classes" hidden="1"/>
          <p:cNvSpPr/>
          <p:nvPr/>
        </p:nvSpPr>
        <p:spPr bwMode="auto">
          <a:xfrm>
            <a:off x="1219200" y="6038850"/>
            <a:ext cx="12192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BL gsrc" hidden="1"/>
          <p:cNvSpPr/>
          <p:nvPr/>
        </p:nvSpPr>
        <p:spPr bwMode="auto">
          <a:xfrm>
            <a:off x="1219200" y="5678435"/>
            <a:ext cx="990599" cy="265165"/>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BL Rule Ses" hidden="1"/>
          <p:cNvSpPr/>
          <p:nvPr/>
        </p:nvSpPr>
        <p:spPr bwMode="auto">
          <a:xfrm>
            <a:off x="1262062" y="4495800"/>
            <a:ext cx="1862138" cy="278691"/>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rec BL pluigns Registry" hidden="1"/>
          <p:cNvSpPr/>
          <p:nvPr/>
        </p:nvSpPr>
        <p:spPr bwMode="auto">
          <a:xfrm>
            <a:off x="1295400" y="3780606"/>
            <a:ext cx="15240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rec Intg gsrc" hidden="1"/>
          <p:cNvSpPr/>
          <p:nvPr/>
        </p:nvSpPr>
        <p:spPr bwMode="auto">
          <a:xfrm>
            <a:off x="1258888" y="5715000"/>
            <a:ext cx="950912" cy="254819"/>
          </a:xfrm>
          <a:prstGeom prst="rect">
            <a:avLst/>
          </a:prstGeom>
          <a:noFill/>
          <a:ln w="19050" algn="ctr">
            <a:solidFill>
              <a:schemeClr val="accent3"/>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Intg plugin Registry" hidden="1"/>
          <p:cNvSpPr/>
          <p:nvPr/>
        </p:nvSpPr>
        <p:spPr bwMode="auto">
          <a:xfrm>
            <a:off x="1335088" y="3812356"/>
            <a:ext cx="1484312"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 Intg Messaging" hidden="1"/>
          <p:cNvSpPr/>
          <p:nvPr/>
        </p:nvSpPr>
        <p:spPr bwMode="auto">
          <a:xfrm>
            <a:off x="1287462" y="2716981"/>
            <a:ext cx="19129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85" name="grp DM"/>
          <p:cNvGrpSpPr/>
          <p:nvPr/>
        </p:nvGrpSpPr>
        <p:grpSpPr>
          <a:xfrm>
            <a:off x="3124200" y="2125423"/>
            <a:ext cx="5681662" cy="1783734"/>
            <a:chOff x="3124200" y="2156031"/>
            <a:chExt cx="5681662" cy="1783734"/>
          </a:xfrm>
        </p:grpSpPr>
        <p:cxnSp>
          <p:nvCxnSpPr>
            <p:cNvPr id="31" name="elb DM 1"/>
            <p:cNvCxnSpPr>
              <a:stCxn id="24" idx="1"/>
              <a:endCxn id="48" idx="3"/>
            </p:cNvCxnSpPr>
            <p:nvPr/>
          </p:nvCxnSpPr>
          <p:spPr bwMode="auto">
            <a:xfrm rot="10800000">
              <a:off x="3276600" y="2156031"/>
              <a:ext cx="3276600" cy="1440835"/>
            </a:xfrm>
            <a:prstGeom prst="bentConnector3">
              <a:avLst>
                <a:gd name="adj1" fmla="val 45045"/>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55" name="elb DM 2"/>
            <p:cNvCxnSpPr>
              <a:stCxn id="24" idx="1"/>
              <a:endCxn id="36" idx="3"/>
            </p:cNvCxnSpPr>
            <p:nvPr/>
          </p:nvCxnSpPr>
          <p:spPr bwMode="auto">
            <a:xfrm rot="10800000">
              <a:off x="3124200" y="3222831"/>
              <a:ext cx="3429000" cy="374035"/>
            </a:xfrm>
            <a:prstGeom prst="bentConnector3">
              <a:avLst>
                <a:gd name="adj1" fmla="val 43120"/>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sp>
          <p:nvSpPr>
            <p:cNvPr id="24" name="recLbl DM"/>
            <p:cNvSpPr/>
            <p:nvPr/>
          </p:nvSpPr>
          <p:spPr bwMode="auto">
            <a:xfrm>
              <a:off x="6553200" y="3253965"/>
              <a:ext cx="2252662" cy="685800"/>
            </a:xfrm>
            <a:prstGeom prst="roundRect">
              <a:avLst/>
            </a:prstGeom>
            <a:solidFill>
              <a:schemeClr val="tx1"/>
            </a:solidFill>
            <a:ln w="28575" cap="flat" cmpd="sng" algn="ctr">
              <a:solidFill>
                <a:schemeClr val="accent4"/>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Data Model</a:t>
              </a:r>
            </a:p>
          </p:txBody>
        </p:sp>
      </p:grpSp>
      <p:grpSp>
        <p:nvGrpSpPr>
          <p:cNvPr id="2086" name="grp BL"/>
          <p:cNvGrpSpPr/>
          <p:nvPr/>
        </p:nvGrpSpPr>
        <p:grpSpPr>
          <a:xfrm>
            <a:off x="2209800" y="3810000"/>
            <a:ext cx="6596062" cy="1911478"/>
            <a:chOff x="2209800" y="3810000"/>
            <a:chExt cx="6596062" cy="1911478"/>
          </a:xfrm>
        </p:grpSpPr>
        <p:cxnSp>
          <p:nvCxnSpPr>
            <p:cNvPr id="75" name="elb BL 1"/>
            <p:cNvCxnSpPr>
              <a:stCxn id="32" idx="1"/>
            </p:cNvCxnSpPr>
            <p:nvPr/>
          </p:nvCxnSpPr>
          <p:spPr bwMode="auto">
            <a:xfrm rot="10800000">
              <a:off x="2819400" y="3810000"/>
              <a:ext cx="3733801" cy="595022"/>
            </a:xfrm>
            <a:prstGeom prst="bentConnector3">
              <a:avLst>
                <a:gd name="adj1" fmla="val 281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81" name="elb BL 2"/>
            <p:cNvCxnSpPr/>
            <p:nvPr/>
          </p:nvCxnSpPr>
          <p:spPr bwMode="auto">
            <a:xfrm rot="10800000" flipV="1">
              <a:off x="3124200" y="4418076"/>
              <a:ext cx="3429000" cy="230123"/>
            </a:xfrm>
            <a:prstGeom prst="bentConnector3">
              <a:avLst>
                <a:gd name="adj1" fmla="val 306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2" name="elb BL 3"/>
            <p:cNvCxnSpPr>
              <a:stCxn id="32" idx="1"/>
            </p:cNvCxnSpPr>
            <p:nvPr/>
          </p:nvCxnSpPr>
          <p:spPr bwMode="auto">
            <a:xfrm rot="10800000" flipV="1">
              <a:off x="2209800" y="4405021"/>
              <a:ext cx="4343401" cy="1316457"/>
            </a:xfrm>
            <a:prstGeom prst="bentConnector3">
              <a:avLst>
                <a:gd name="adj1" fmla="val 24180"/>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sp>
          <p:nvSpPr>
            <p:cNvPr id="32" name="recLbl BL"/>
            <p:cNvSpPr/>
            <p:nvPr/>
          </p:nvSpPr>
          <p:spPr bwMode="auto">
            <a:xfrm>
              <a:off x="6553200" y="4062122"/>
              <a:ext cx="2252662" cy="685800"/>
            </a:xfrm>
            <a:prstGeom prst="roundRect">
              <a:avLst/>
            </a:prstGeom>
            <a:solidFill>
              <a:schemeClr val="tx1"/>
            </a:solidFill>
            <a:ln w="28575" cap="flat" cmpd="sng" algn="ctr">
              <a:solidFill>
                <a:schemeClr val="accent5"/>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Business Logic</a:t>
              </a:r>
            </a:p>
          </p:txBody>
        </p:sp>
      </p:grpSp>
      <p:grpSp>
        <p:nvGrpSpPr>
          <p:cNvPr id="2087" name="grp Intg"/>
          <p:cNvGrpSpPr/>
          <p:nvPr/>
        </p:nvGrpSpPr>
        <p:grpSpPr>
          <a:xfrm>
            <a:off x="2209800" y="2844391"/>
            <a:ext cx="6596062" cy="3099208"/>
            <a:chOff x="2209800" y="2844391"/>
            <a:chExt cx="6596062" cy="3099208"/>
          </a:xfrm>
        </p:grpSpPr>
        <p:cxnSp>
          <p:nvCxnSpPr>
            <p:cNvPr id="128" name="elb Intg 1"/>
            <p:cNvCxnSpPr>
              <a:stCxn id="34" idx="1"/>
              <a:endCxn id="46" idx="3"/>
            </p:cNvCxnSpPr>
            <p:nvPr/>
          </p:nvCxnSpPr>
          <p:spPr bwMode="auto">
            <a:xfrm rot="10800000">
              <a:off x="3200400" y="2844391"/>
              <a:ext cx="3352800" cy="2368788"/>
            </a:xfrm>
            <a:prstGeom prst="bentConnector3">
              <a:avLst>
                <a:gd name="adj1" fmla="val 2043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7" name="elb Intg 2"/>
            <p:cNvCxnSpPr>
              <a:stCxn id="34" idx="1"/>
            </p:cNvCxnSpPr>
            <p:nvPr/>
          </p:nvCxnSpPr>
          <p:spPr bwMode="auto">
            <a:xfrm rot="10800000">
              <a:off x="2819400" y="4028785"/>
              <a:ext cx="3733801" cy="1184394"/>
            </a:xfrm>
            <a:prstGeom prst="bentConnector3">
              <a:avLst>
                <a:gd name="adj1" fmla="val 18314"/>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20" name="elb Intg 3"/>
            <p:cNvCxnSpPr>
              <a:stCxn id="34" idx="1"/>
              <a:endCxn id="45" idx="3"/>
            </p:cNvCxnSpPr>
            <p:nvPr/>
          </p:nvCxnSpPr>
          <p:spPr bwMode="auto">
            <a:xfrm rot="10800000">
              <a:off x="4724400" y="4292191"/>
              <a:ext cx="1828800" cy="920988"/>
            </a:xfrm>
            <a:prstGeom prst="bentConnector3">
              <a:avLst>
                <a:gd name="adj1" fmla="val 3738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00" name="elb Intg 4"/>
            <p:cNvCxnSpPr>
              <a:stCxn id="34" idx="1"/>
            </p:cNvCxnSpPr>
            <p:nvPr/>
          </p:nvCxnSpPr>
          <p:spPr bwMode="auto">
            <a:xfrm rot="10800000" flipV="1">
              <a:off x="2209800" y="5213178"/>
              <a:ext cx="4343401" cy="730421"/>
            </a:xfrm>
            <a:prstGeom prst="bentConnector3">
              <a:avLst>
                <a:gd name="adj1" fmla="val 15765"/>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sp>
          <p:nvSpPr>
            <p:cNvPr id="34" name="recLbl Intg"/>
            <p:cNvSpPr/>
            <p:nvPr/>
          </p:nvSpPr>
          <p:spPr bwMode="auto">
            <a:xfrm>
              <a:off x="6553200" y="4870279"/>
              <a:ext cx="2252662" cy="685800"/>
            </a:xfrm>
            <a:prstGeom prst="roundRect">
              <a:avLst/>
            </a:prstGeom>
            <a:solidFill>
              <a:schemeClr val="tx1"/>
            </a:solidFill>
            <a:ln w="28575" cap="flat" cmpd="sng" algn="ctr">
              <a:solidFill>
                <a:schemeClr val="accent2"/>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Integration APIs</a:t>
              </a:r>
            </a:p>
          </p:txBody>
        </p:sp>
      </p:grpSp>
      <p:grpSp>
        <p:nvGrpSpPr>
          <p:cNvPr id="2088" name="grp UI"/>
          <p:cNvGrpSpPr/>
          <p:nvPr/>
        </p:nvGrpSpPr>
        <p:grpSpPr>
          <a:xfrm>
            <a:off x="3429000" y="1796977"/>
            <a:ext cx="5376862" cy="4567258"/>
            <a:chOff x="3429000" y="1796977"/>
            <a:chExt cx="5376862" cy="4567258"/>
          </a:xfrm>
        </p:grpSpPr>
        <p:cxnSp>
          <p:nvCxnSpPr>
            <p:cNvPr id="57" name="elb UI 1"/>
            <p:cNvCxnSpPr>
              <a:stCxn id="33" idx="1"/>
              <a:endCxn id="25" idx="3"/>
            </p:cNvCxnSpPr>
            <p:nvPr/>
          </p:nvCxnSpPr>
          <p:spPr bwMode="auto">
            <a:xfrm rot="10800000">
              <a:off x="3429000" y="1796977"/>
              <a:ext cx="3124200" cy="4224359"/>
            </a:xfrm>
            <a:prstGeom prst="bentConnector3">
              <a:avLst>
                <a:gd name="adj1" fmla="val 9910"/>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2" name="elb UI 2"/>
            <p:cNvCxnSpPr>
              <a:stCxn id="33" idx="1"/>
              <a:endCxn id="52" idx="3"/>
            </p:cNvCxnSpPr>
            <p:nvPr/>
          </p:nvCxnSpPr>
          <p:spPr bwMode="auto">
            <a:xfrm rot="10800000">
              <a:off x="3429000" y="2492171"/>
              <a:ext cx="3124201" cy="3529164"/>
            </a:xfrm>
            <a:prstGeom prst="bentConnector3">
              <a:avLst>
                <a:gd name="adj1" fmla="val 9959"/>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8" name="elb UI 3"/>
            <p:cNvCxnSpPr>
              <a:stCxn id="33" idx="1"/>
              <a:endCxn id="41" idx="3"/>
            </p:cNvCxnSpPr>
            <p:nvPr/>
          </p:nvCxnSpPr>
          <p:spPr bwMode="auto">
            <a:xfrm rot="10800000">
              <a:off x="3975100" y="3644495"/>
              <a:ext cx="2578100" cy="2376841"/>
            </a:xfrm>
            <a:prstGeom prst="bentConnector3">
              <a:avLst>
                <a:gd name="adj1" fmla="val 12057"/>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72" name="elb UI 4"/>
            <p:cNvCxnSpPr>
              <a:stCxn id="33" idx="1"/>
              <a:endCxn id="49" idx="3"/>
            </p:cNvCxnSpPr>
            <p:nvPr/>
          </p:nvCxnSpPr>
          <p:spPr bwMode="auto">
            <a:xfrm rot="10800000">
              <a:off x="3505200" y="5421623"/>
              <a:ext cx="3048000" cy="599712"/>
            </a:xfrm>
            <a:prstGeom prst="bentConnector3">
              <a:avLst>
                <a:gd name="adj1" fmla="val 10234"/>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sp>
          <p:nvSpPr>
            <p:cNvPr id="33" name="recLbl UI"/>
            <p:cNvSpPr/>
            <p:nvPr/>
          </p:nvSpPr>
          <p:spPr bwMode="auto">
            <a:xfrm>
              <a:off x="6553200" y="5678435"/>
              <a:ext cx="2252662" cy="685800"/>
            </a:xfrm>
            <a:prstGeom prst="roundRect">
              <a:avLst/>
            </a:prstGeom>
            <a:solidFill>
              <a:schemeClr val="tx1"/>
            </a:solidFill>
            <a:ln w="28575" cap="flat" cmpd="sng" algn="ctr">
              <a:solidFill>
                <a:schemeClr val="accent6"/>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User Interface</a:t>
              </a:r>
            </a:p>
          </p:txBody>
        </p:sp>
      </p:grpSp>
      <p:grpSp>
        <p:nvGrpSpPr>
          <p:cNvPr id="204" name="icn Anim Start"/>
          <p:cNvGrpSpPr>
            <a:grpSpLocks/>
          </p:cNvGrpSpPr>
          <p:nvPr/>
        </p:nvGrpSpPr>
        <p:grpSpPr bwMode="auto">
          <a:xfrm>
            <a:off x="8652510" y="87313"/>
            <a:ext cx="431800" cy="461963"/>
            <a:chOff x="3777" y="1768"/>
            <a:chExt cx="467" cy="499"/>
          </a:xfrm>
        </p:grpSpPr>
        <p:sp>
          <p:nvSpPr>
            <p:cNvPr id="205" name="Rectangle 3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6" name="AutoShape 3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01" name="icn Anim Stop"/>
          <p:cNvGrpSpPr>
            <a:grpSpLocks/>
          </p:cNvGrpSpPr>
          <p:nvPr/>
        </p:nvGrpSpPr>
        <p:grpSpPr bwMode="auto">
          <a:xfrm>
            <a:off x="8632825" y="79375"/>
            <a:ext cx="431800" cy="461963"/>
            <a:chOff x="2967" y="1718"/>
            <a:chExt cx="467" cy="499"/>
          </a:xfrm>
        </p:grpSpPr>
        <p:sp>
          <p:nvSpPr>
            <p:cNvPr id="202" name="Rectangle 3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3" name="Rectangle 3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008576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85"/>
                                        </p:tgtEl>
                                        <p:attrNameLst>
                                          <p:attrName>style.visibility</p:attrName>
                                        </p:attrNameLst>
                                      </p:cBhvr>
                                      <p:to>
                                        <p:strVal val="visible"/>
                                      </p:to>
                                    </p:set>
                                    <p:animEffect transition="in" filter="wipe(right)">
                                      <p:cBhvr>
                                        <p:cTn id="7" dur="2000"/>
                                        <p:tgtEl>
                                          <p:spTgt spid="2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086"/>
                                        </p:tgtEl>
                                        <p:attrNameLst>
                                          <p:attrName>style.visibility</p:attrName>
                                        </p:attrNameLst>
                                      </p:cBhvr>
                                      <p:to>
                                        <p:strVal val="visible"/>
                                      </p:to>
                                    </p:set>
                                    <p:animEffect transition="in" filter="wipe(right)">
                                      <p:cBhvr>
                                        <p:cTn id="12" dur="2000"/>
                                        <p:tgtEl>
                                          <p:spTgt spid="2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87"/>
                                        </p:tgtEl>
                                        <p:attrNameLst>
                                          <p:attrName>style.visibility</p:attrName>
                                        </p:attrNameLst>
                                      </p:cBhvr>
                                      <p:to>
                                        <p:strVal val="visible"/>
                                      </p:to>
                                    </p:set>
                                    <p:animEffect transition="in" filter="wipe(right)">
                                      <p:cBhvr>
                                        <p:cTn id="17" dur="2000"/>
                                        <p:tgtEl>
                                          <p:spTgt spid="20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88"/>
                                        </p:tgtEl>
                                        <p:attrNameLst>
                                          <p:attrName>style.visibility</p:attrName>
                                        </p:attrNameLst>
                                      </p:cBhvr>
                                      <p:to>
                                        <p:strVal val="visible"/>
                                      </p:to>
                                    </p:set>
                                    <p:animEffect transition="in" filter="wipe(right)">
                                      <p:cBhvr>
                                        <p:cTn id="22" dur="2000"/>
                                        <p:tgtEl>
                                          <p:spTgt spid="20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 Project 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28" y="976122"/>
            <a:ext cx="8305800" cy="28889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Project view context menu variations</a:t>
            </a:r>
          </a:p>
        </p:txBody>
      </p:sp>
      <p:sp>
        <p:nvSpPr>
          <p:cNvPr id="3" name="Content Placeholder 2"/>
          <p:cNvSpPr>
            <a:spLocks noGrp="1"/>
          </p:cNvSpPr>
          <p:nvPr>
            <p:ph idx="1"/>
          </p:nvPr>
        </p:nvSpPr>
        <p:spPr>
          <a:xfrm>
            <a:off x="519113" y="4267200"/>
            <a:ext cx="8318500" cy="2133600"/>
          </a:xfrm>
        </p:spPr>
        <p:txBody>
          <a:bodyPr/>
          <a:lstStyle/>
          <a:p>
            <a:r>
              <a:rPr lang="en-US"/>
              <a:t>Folder determines context menu options, for example:</a:t>
            </a:r>
          </a:p>
          <a:p>
            <a:pPr lvl="1"/>
            <a:r>
              <a:rPr lang="en-US"/>
              <a:t>\Entity Names\  = </a:t>
            </a:r>
            <a:r>
              <a:rPr lang="en-US" b="1">
                <a:sym typeface="Wingdings" pitchFamily="2" charset="2"/>
              </a:rPr>
              <a:t> </a:t>
            </a:r>
            <a:r>
              <a:rPr lang="en-US"/>
              <a:t>Entity Names </a:t>
            </a:r>
          </a:p>
          <a:p>
            <a:pPr lvl="1"/>
            <a:r>
              <a:rPr lang="en-US"/>
              <a:t>\Extensions\Typelist\  = Typelist and Typelist Extensions</a:t>
            </a:r>
          </a:p>
          <a:p>
            <a:pPr lvl="1"/>
            <a:r>
              <a:rPr lang="en-US"/>
              <a:t>\Rules Sets\ = Rules Set Category</a:t>
            </a:r>
          </a:p>
          <a:p>
            <a:pPr lvl="2"/>
            <a:endParaRPr lang="en-US"/>
          </a:p>
        </p:txBody>
      </p:sp>
    </p:spTree>
    <p:extLst>
      <p:ext uri="{BB962C8B-B14F-4D97-AF65-F5344CB8AC3E}">
        <p14:creationId xmlns:p14="http://schemas.microsoft.com/office/powerpoint/2010/main" val="133265997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Context menu for </a:t>
            </a:r>
            <a:r>
              <a:rPr lang="en-US">
                <a:latin typeface="Courier New" pitchFamily="49" charset="0"/>
                <a:cs typeface="Courier New" pitchFamily="49" charset="0"/>
              </a:rPr>
              <a:t>\</a:t>
            </a:r>
            <a:r>
              <a:rPr lang="en-US" err="1">
                <a:latin typeface="Courier New" pitchFamily="49" charset="0"/>
                <a:cs typeface="Courier New" pitchFamily="49" charset="0"/>
              </a:rPr>
              <a:t>gsrc</a:t>
            </a:r>
            <a:r>
              <a:rPr lang="en-US">
                <a:latin typeface="Courier New" pitchFamily="49" charset="0"/>
                <a:cs typeface="Courier New" pitchFamily="49" charset="0"/>
              </a:rPr>
              <a:t>\</a:t>
            </a:r>
          </a:p>
        </p:txBody>
      </p:sp>
      <p:sp>
        <p:nvSpPr>
          <p:cNvPr id="3" name="Content Placeholder 2"/>
          <p:cNvSpPr>
            <a:spLocks noGrp="1"/>
          </p:cNvSpPr>
          <p:nvPr>
            <p:ph sz="half" idx="2"/>
          </p:nvPr>
        </p:nvSpPr>
        <p:spPr>
          <a:xfrm>
            <a:off x="4876799" y="914401"/>
            <a:ext cx="3960813" cy="5475289"/>
          </a:xfrm>
        </p:spPr>
        <p:txBody>
          <a:bodyPr/>
          <a:lstStyle/>
          <a:p>
            <a:r>
              <a:rPr lang="en-US"/>
              <a:t>Create your packages, classes, plugins classes, and web services in the </a:t>
            </a:r>
            <a:r>
              <a:rPr lang="en-US" b="1">
                <a:latin typeface="Courier New" pitchFamily="49" charset="0"/>
                <a:cs typeface="Courier New" pitchFamily="49" charset="0"/>
              </a:rPr>
              <a:t>\</a:t>
            </a:r>
            <a:r>
              <a:rPr lang="en-US" b="1" err="1">
                <a:latin typeface="Courier New" pitchFamily="49" charset="0"/>
                <a:cs typeface="Courier New" pitchFamily="49" charset="0"/>
              </a:rPr>
              <a:t>gsrc</a:t>
            </a:r>
            <a:r>
              <a:rPr lang="en-US" b="1">
                <a:latin typeface="Courier New" pitchFamily="49" charset="0"/>
                <a:cs typeface="Courier New" pitchFamily="49" charset="0"/>
              </a:rPr>
              <a:t>\ </a:t>
            </a:r>
            <a:r>
              <a:rPr lang="en-US"/>
              <a:t>folder</a:t>
            </a:r>
          </a:p>
          <a:p>
            <a:pPr lvl="1"/>
            <a:r>
              <a:rPr lang="en-US"/>
              <a:t>Gosu Class</a:t>
            </a:r>
          </a:p>
          <a:p>
            <a:pPr lvl="1"/>
            <a:r>
              <a:rPr lang="en-US"/>
              <a:t>Gosu Program</a:t>
            </a:r>
          </a:p>
          <a:p>
            <a:pPr lvl="1"/>
            <a:r>
              <a:rPr lang="en-US"/>
              <a:t>Gosu Enhancement</a:t>
            </a:r>
          </a:p>
          <a:p>
            <a:pPr lvl="1"/>
            <a:r>
              <a:rPr lang="en-US"/>
              <a:t>Gosu Template</a:t>
            </a:r>
          </a:p>
          <a:p>
            <a:pPr lvl="1"/>
            <a:r>
              <a:rPr lang="en-US"/>
              <a:t>GX Model</a:t>
            </a:r>
          </a:p>
          <a:p>
            <a:pPr lvl="1"/>
            <a:r>
              <a:rPr lang="en-US"/>
              <a:t>Webservice Collection</a:t>
            </a:r>
          </a:p>
          <a:p>
            <a:r>
              <a:rPr lang="en-US"/>
              <a:t>Creating Java Class files directly is </a:t>
            </a:r>
            <a:r>
              <a:rPr lang="en-US" b="1"/>
              <a:t>NOT </a:t>
            </a:r>
            <a:r>
              <a:rPr lang="en-US"/>
              <a:t>supported</a:t>
            </a:r>
          </a:p>
          <a:p>
            <a:endParaRPr lang="en-US" b="1"/>
          </a:p>
        </p:txBody>
      </p:sp>
      <p:pic>
        <p:nvPicPr>
          <p:cNvPr id="7170" name="pic GA Project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90599"/>
            <a:ext cx="2844800" cy="42734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463800"/>
            <a:ext cx="2362200" cy="324408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923178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99271"/>
            <a:ext cx="3345130"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Helpful context menu commands (1)</a:t>
            </a:r>
          </a:p>
        </p:txBody>
      </p:sp>
      <p:sp>
        <p:nvSpPr>
          <p:cNvPr id="4" name="Content Placeholder 3"/>
          <p:cNvSpPr>
            <a:spLocks noGrp="1"/>
          </p:cNvSpPr>
          <p:nvPr>
            <p:ph idx="1"/>
          </p:nvPr>
        </p:nvSpPr>
        <p:spPr>
          <a:xfrm>
            <a:off x="519113" y="5029200"/>
            <a:ext cx="8318500" cy="1371600"/>
          </a:xfrm>
        </p:spPr>
        <p:txBody>
          <a:bodyPr/>
          <a:lstStyle/>
          <a:p>
            <a:r>
              <a:rPr lang="en-US"/>
              <a:t>Mark as …</a:t>
            </a:r>
          </a:p>
          <a:p>
            <a:pPr lvl="1"/>
            <a:r>
              <a:rPr lang="en-US"/>
              <a:t>Toggle between editing a file in plain text or with a Guidewire Editor</a:t>
            </a:r>
          </a:p>
          <a:p>
            <a:pPr lvl="1"/>
            <a:r>
              <a:rPr lang="en-US"/>
              <a:t>Plain text has no validation or smart code completion</a:t>
            </a:r>
          </a:p>
          <a:p>
            <a:pPr lvl="1"/>
            <a:endParaRPr lang="en-US">
              <a:sym typeface="Wingdings" pitchFamily="2" charset="2"/>
            </a:endParaRPr>
          </a:p>
          <a:p>
            <a:pPr lvl="1"/>
            <a:endParaRPr lang="en-US">
              <a:sym typeface="Wingdings" pitchFamily="2" charset="2"/>
            </a:endParaRP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106" y="988814"/>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89803"/>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a:off x="3352800" y="1272542"/>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8106" y="1799271"/>
            <a:ext cx="3345129"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 name="Down Arrow 17"/>
          <p:cNvSpPr/>
          <p:nvPr/>
        </p:nvSpPr>
        <p:spPr bwMode="auto">
          <a:xfrm>
            <a:off x="7867145" y="127098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extBox 9"/>
          <p:cNvSpPr txBox="1"/>
          <p:nvPr/>
        </p:nvSpPr>
        <p:spPr>
          <a:xfrm>
            <a:off x="1553028" y="1233714"/>
            <a:ext cx="914400" cy="457200"/>
          </a:xfrm>
          <a:prstGeom prst="rect">
            <a:avLst/>
          </a:prstGeom>
          <a:noFill/>
        </p:spPr>
        <p:txBody>
          <a:bodyPr wrap="none" rtlCol="0">
            <a:noAutofit/>
          </a:bodyPr>
          <a:lstStyle/>
          <a:p>
            <a:pPr marL="0" lvl="1"/>
            <a:r>
              <a:rPr lang="en-US" sz="4400">
                <a:solidFill>
                  <a:schemeClr val="bg1"/>
                </a:solidFill>
                <a:sym typeface="Wingdings" pitchFamily="2" charset="2"/>
              </a:rPr>
              <a:t> `</a:t>
            </a:r>
            <a:endParaRPr lang="en-US" sz="4400">
              <a:solidFill>
                <a:schemeClr val="bg1"/>
              </a:solidFill>
            </a:endParaRPr>
          </a:p>
          <a:p>
            <a:endParaRPr lang="en-US" sz="440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20542167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Helpful context menu commands (2)</a:t>
            </a:r>
          </a:p>
        </p:txBody>
      </p:sp>
      <p:sp>
        <p:nvSpPr>
          <p:cNvPr id="4" name="Content Placeholder 3"/>
          <p:cNvSpPr>
            <a:spLocks noGrp="1"/>
          </p:cNvSpPr>
          <p:nvPr>
            <p:ph idx="1"/>
          </p:nvPr>
        </p:nvSpPr>
        <p:spPr/>
        <p:txBody>
          <a:bodyPr/>
          <a:lstStyle/>
          <a:p>
            <a:r>
              <a:rPr lang="en-US"/>
              <a:t>Revert to Base</a:t>
            </a:r>
          </a:p>
          <a:p>
            <a:pPr lvl="1"/>
            <a:r>
              <a:rPr lang="en-US">
                <a:sym typeface="Wingdings" pitchFamily="2" charset="2"/>
              </a:rPr>
              <a:t>Restores file from </a:t>
            </a:r>
            <a:br>
              <a:rPr lang="en-US">
                <a:sym typeface="Wingdings" pitchFamily="2" charset="2"/>
              </a:rPr>
            </a:br>
            <a:r>
              <a:rPr lang="en-US" b="1">
                <a:latin typeface="Courier New" pitchFamily="49" charset="0"/>
                <a:cs typeface="Courier New" pitchFamily="49" charset="0"/>
                <a:sym typeface="Wingdings" pitchFamily="2" charset="2"/>
              </a:rPr>
              <a:t>/modules/base.zip</a:t>
            </a:r>
          </a:p>
          <a:p>
            <a:r>
              <a:rPr lang="en-US"/>
              <a:t>Replaces the selected file with </a:t>
            </a:r>
            <a:br>
              <a:rPr lang="en-US"/>
            </a:br>
            <a:r>
              <a:rPr lang="en-US"/>
              <a:t>the original Guidewire </a:t>
            </a:r>
            <a:br>
              <a:rPr lang="en-US"/>
            </a:br>
            <a:r>
              <a:rPr lang="en-US"/>
              <a:t>application file found in</a:t>
            </a:r>
          </a:p>
          <a:p>
            <a:pPr lvl="1"/>
            <a:r>
              <a:rPr lang="en-US"/>
              <a:t>config</a:t>
            </a:r>
          </a:p>
          <a:p>
            <a:pPr lvl="1"/>
            <a:r>
              <a:rPr lang="en-US"/>
              <a:t>deploy</a:t>
            </a:r>
          </a:p>
          <a:p>
            <a:pPr lvl="1"/>
            <a:r>
              <a:rPr lang="en-US"/>
              <a:t>etc</a:t>
            </a:r>
          </a:p>
          <a:p>
            <a:pPr lvl="1"/>
            <a:r>
              <a:rPr lang="en-US"/>
              <a:t>gsrc</a:t>
            </a:r>
          </a:p>
          <a:p>
            <a:pPr lvl="1"/>
            <a:r>
              <a:rPr lang="en-US"/>
              <a:t>src</a:t>
            </a:r>
          </a:p>
          <a:p>
            <a:r>
              <a:rPr lang="en-US"/>
              <a:t>Restores only files!</a:t>
            </a:r>
          </a:p>
          <a:p>
            <a:r>
              <a:rPr lang="en-US">
                <a:sym typeface="Wingdings" pitchFamily="2" charset="2"/>
              </a:rPr>
              <a:t>Command not applicable for </a:t>
            </a:r>
            <a:br>
              <a:rPr lang="en-US">
                <a:sym typeface="Wingdings" pitchFamily="2" charset="2"/>
              </a:rPr>
            </a:br>
            <a:r>
              <a:rPr lang="en-US">
                <a:sym typeface="Wingdings" pitchFamily="2" charset="2"/>
              </a:rPr>
              <a:t>Rule Sets and Rules </a:t>
            </a:r>
          </a:p>
        </p:txBody>
      </p:sp>
      <p:pic>
        <p:nvPicPr>
          <p:cNvPr id="6151" name="pic Revert2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282" y="990600"/>
            <a:ext cx="3375718"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0" name="pic Base.zip con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89166"/>
            <a:ext cx="1981200" cy="37569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2441" y="4820060"/>
            <a:ext cx="1752600" cy="141349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48665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Helpful context menu commands (3)</a:t>
            </a:r>
          </a:p>
        </p:txBody>
      </p:sp>
      <p:sp>
        <p:nvSpPr>
          <p:cNvPr id="4" name="Content Placeholder 3"/>
          <p:cNvSpPr>
            <a:spLocks noGrp="1"/>
          </p:cNvSpPr>
          <p:nvPr>
            <p:ph idx="1"/>
          </p:nvPr>
        </p:nvSpPr>
        <p:spPr>
          <a:xfrm>
            <a:off x="519113" y="914400"/>
            <a:ext cx="5043487" cy="1828800"/>
          </a:xfrm>
        </p:spPr>
        <p:txBody>
          <a:bodyPr/>
          <a:lstStyle/>
          <a:p>
            <a:r>
              <a:rPr lang="en-US" b="1"/>
              <a:t>Local History </a:t>
            </a:r>
            <a:r>
              <a:rPr lang="en-US" b="1">
                <a:sym typeface="Wingdings" pitchFamily="2" charset="2"/>
              </a:rPr>
              <a:t> Show History</a:t>
            </a:r>
          </a:p>
          <a:p>
            <a:pPr lvl="1"/>
            <a:r>
              <a:rPr lang="en-US">
                <a:sym typeface="Wingdings" pitchFamily="2" charset="2"/>
              </a:rPr>
              <a:t>Compare selected version to current</a:t>
            </a:r>
          </a:p>
          <a:p>
            <a:pPr lvl="2"/>
            <a:r>
              <a:rPr lang="en-US">
                <a:sym typeface="Wingdings" pitchFamily="2" charset="2"/>
              </a:rPr>
              <a:t>Current pane is editable</a:t>
            </a:r>
          </a:p>
          <a:p>
            <a:pPr lvl="1"/>
            <a:r>
              <a:rPr lang="en-US">
                <a:sym typeface="Wingdings" pitchFamily="2" charset="2"/>
              </a:rPr>
              <a:t>Revert to previous change </a:t>
            </a:r>
          </a:p>
          <a:p>
            <a:pPr lvl="2"/>
            <a:r>
              <a:rPr lang="en-US">
                <a:sym typeface="Wingdings" pitchFamily="2" charset="2"/>
              </a:rPr>
              <a:t>Use labels to mark points</a:t>
            </a:r>
          </a:p>
        </p:txBody>
      </p:sp>
      <p:pic>
        <p:nvPicPr>
          <p:cNvPr id="5126" name="Picture 6" descr="C:\Users\sluersen\AppData\Local\Temp\SNAGHTMLa791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48650" cy="33242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135" y="1863173"/>
            <a:ext cx="4214315" cy="94877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966800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Navigation keystrokes</a:t>
            </a:r>
          </a:p>
        </p:txBody>
      </p:sp>
      <p:sp>
        <p:nvSpPr>
          <p:cNvPr id="3" name="Content Placeholder 2"/>
          <p:cNvSpPr>
            <a:spLocks noGrp="1"/>
          </p:cNvSpPr>
          <p:nvPr>
            <p:ph sz="half" idx="1"/>
          </p:nvPr>
        </p:nvSpPr>
        <p:spPr/>
        <p:txBody>
          <a:bodyPr/>
          <a:lstStyle/>
          <a:p>
            <a:r>
              <a:rPr lang="en-US"/>
              <a:t>Navigate</a:t>
            </a:r>
          </a:p>
          <a:p>
            <a:pPr lvl="1"/>
            <a:r>
              <a:rPr lang="en-US"/>
              <a:t>CTRL+N</a:t>
            </a:r>
          </a:p>
          <a:p>
            <a:pPr lvl="2"/>
            <a:r>
              <a:rPr lang="en-US"/>
              <a:t>Class</a:t>
            </a:r>
          </a:p>
          <a:p>
            <a:pPr lvl="1"/>
            <a:r>
              <a:rPr lang="en-US"/>
              <a:t>CTRL+SHIFT+N</a:t>
            </a:r>
          </a:p>
          <a:p>
            <a:pPr lvl="2"/>
            <a:r>
              <a:rPr lang="en-US"/>
              <a:t>File</a:t>
            </a:r>
          </a:p>
          <a:p>
            <a:pPr lvl="1"/>
            <a:r>
              <a:rPr lang="en-US"/>
              <a:t>CTRL+ALT+SHIFT+N</a:t>
            </a:r>
          </a:p>
          <a:p>
            <a:pPr lvl="2"/>
            <a:r>
              <a:rPr lang="en-US"/>
              <a:t>Symbol</a:t>
            </a:r>
          </a:p>
          <a:p>
            <a:pPr lvl="1"/>
            <a:endParaRPr lang="en-US"/>
          </a:p>
        </p:txBody>
      </p:sp>
      <p:sp>
        <p:nvSpPr>
          <p:cNvPr id="4" name="Content Placeholder 3"/>
          <p:cNvSpPr>
            <a:spLocks noGrp="1"/>
          </p:cNvSpPr>
          <p:nvPr>
            <p:ph sz="half" idx="2"/>
          </p:nvPr>
        </p:nvSpPr>
        <p:spPr>
          <a:xfrm>
            <a:off x="4876799" y="914399"/>
            <a:ext cx="3960813" cy="5486400"/>
          </a:xfrm>
        </p:spPr>
        <p:txBody>
          <a:bodyPr/>
          <a:lstStyle/>
          <a:p>
            <a:r>
              <a:rPr lang="en-US"/>
              <a:t>Find</a:t>
            </a:r>
          </a:p>
          <a:p>
            <a:pPr lvl="1"/>
            <a:r>
              <a:rPr lang="en-US"/>
              <a:t>CTRL+F</a:t>
            </a:r>
          </a:p>
          <a:p>
            <a:pPr lvl="2"/>
            <a:r>
              <a:rPr lang="en-US"/>
              <a:t>Find in editor</a:t>
            </a:r>
          </a:p>
          <a:p>
            <a:pPr lvl="1"/>
            <a:r>
              <a:rPr lang="en-US"/>
              <a:t>CTRL+SHIFT+F</a:t>
            </a:r>
          </a:p>
          <a:p>
            <a:pPr lvl="2"/>
            <a:r>
              <a:rPr lang="en-US"/>
              <a:t>In path</a:t>
            </a:r>
          </a:p>
          <a:p>
            <a:pPr lvl="1"/>
            <a:r>
              <a:rPr lang="en-US"/>
              <a:t>CTRL+H</a:t>
            </a:r>
          </a:p>
          <a:p>
            <a:pPr lvl="2"/>
            <a:r>
              <a:rPr lang="en-US"/>
              <a:t>View hierarchy</a:t>
            </a:r>
          </a:p>
          <a:p>
            <a:pPr lvl="1"/>
            <a:r>
              <a:rPr lang="en-US"/>
              <a:t>CTRL+E</a:t>
            </a:r>
          </a:p>
          <a:p>
            <a:pPr lvl="2"/>
            <a:r>
              <a:rPr lang="en-US"/>
              <a:t>Recent files</a:t>
            </a:r>
          </a:p>
          <a:p>
            <a:pPr lvl="2"/>
            <a:endParaRPr lang="en-US"/>
          </a:p>
          <a:p>
            <a:endParaRPr lang="en-US"/>
          </a:p>
        </p:txBody>
      </p:sp>
      <p:pic>
        <p:nvPicPr>
          <p:cNvPr id="3080" name="Picture 8" descr="C:\Users\sluersen\AppData\Local\Temp\SNAGHTML180aa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03922"/>
            <a:ext cx="7685179" cy="22134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2  Navigation Bar"/>
          <p:cNvSpPr/>
          <p:nvPr/>
        </p:nvSpPr>
        <p:spPr bwMode="auto">
          <a:xfrm>
            <a:off x="4479401" y="4571999"/>
            <a:ext cx="1886997" cy="3639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a:solidFill>
                  <a:schemeClr val="bg1"/>
                </a:solidFill>
              </a:rPr>
              <a:t>Example: </a:t>
            </a:r>
            <a:r>
              <a:rPr lang="en-US" sz="1600" b="1">
                <a:solidFill>
                  <a:schemeClr val="bg1"/>
                </a:solidFill>
              </a:rPr>
              <a:t>CTRL+N</a:t>
            </a:r>
          </a:p>
        </p:txBody>
      </p:sp>
    </p:spTree>
    <p:extLst>
      <p:ext uri="{BB962C8B-B14F-4D97-AF65-F5344CB8AC3E}">
        <p14:creationId xmlns:p14="http://schemas.microsoft.com/office/powerpoint/2010/main" val="15315422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8200" name="Rectangle 27"/>
          <p:cNvSpPr>
            <a:spLocks noChangeArrowheads="1"/>
          </p:cNvSpPr>
          <p:nvPr/>
        </p:nvSpPr>
        <p:spPr bwMode="auto">
          <a:xfrm>
            <a:off x="327025" y="4456113"/>
            <a:ext cx="8636000"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endParaRPr lang="en-US" sz="2200" b="0">
              <a:solidFill>
                <a:schemeClr val="bg1"/>
              </a:solidFill>
            </a:endParaRPr>
          </a:p>
        </p:txBody>
      </p:sp>
      <p:sp>
        <p:nvSpPr>
          <p:cNvPr id="5" name="Title 4"/>
          <p:cNvSpPr>
            <a:spLocks noGrp="1"/>
          </p:cNvSpPr>
          <p:nvPr>
            <p:ph type="title"/>
          </p:nvPr>
        </p:nvSpPr>
        <p:spPr/>
        <p:txBody>
          <a:bodyPr/>
          <a:lstStyle/>
          <a:p>
            <a:r>
              <a:rPr lang="en-US"/>
              <a:t>Guidewire application tier</a:t>
            </a:r>
            <a:br>
              <a:rPr lang="en-US"/>
            </a:br>
            <a:endParaRPr lang="en-US"/>
          </a:p>
        </p:txBody>
      </p:sp>
      <p:sp>
        <p:nvSpPr>
          <p:cNvPr id="3" name="txt Content"/>
          <p:cNvSpPr>
            <a:spLocks noGrp="1"/>
          </p:cNvSpPr>
          <p:nvPr>
            <p:ph idx="1"/>
          </p:nvPr>
        </p:nvSpPr>
        <p:spPr/>
        <p:txBody>
          <a:bodyPr/>
          <a:lstStyle/>
          <a:p>
            <a:r>
              <a:rPr lang="en-US"/>
              <a:t>Contains the functional process and business logic</a:t>
            </a:r>
          </a:p>
          <a:p>
            <a:r>
              <a:rPr lang="en-US"/>
              <a:t>Guidewire supports the following application servers:</a:t>
            </a:r>
          </a:p>
          <a:p>
            <a:pPr lvl="1"/>
            <a:r>
              <a:rPr lang="en-US"/>
              <a:t>WebSphere, WebLogic, Apache Tomcat, JBoss </a:t>
            </a:r>
            <a:r>
              <a:rPr lang="en-US" err="1"/>
              <a:t>EAP</a:t>
            </a:r>
            <a:endParaRPr lang="en-US"/>
          </a:p>
          <a:p>
            <a:pPr lvl="1"/>
            <a:r>
              <a:rPr lang="en-US"/>
              <a:t>Jetty (for development only)</a:t>
            </a:r>
          </a:p>
          <a:p>
            <a:endParaRPr lang="en-US"/>
          </a:p>
        </p:txBody>
      </p:sp>
      <p:sp>
        <p:nvSpPr>
          <p:cNvPr id="2" name="Rounded Rectangle 1"/>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Application Server</a:t>
            </a:r>
          </a:p>
        </p:txBody>
      </p:sp>
      <p:sp>
        <p:nvSpPr>
          <p:cNvPr id="20" name="Rounded Rectangle 1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J2EE </a:t>
            </a:r>
            <a:br>
              <a:rPr lang="en-US" b="1">
                <a:solidFill>
                  <a:schemeClr val="bg1"/>
                </a:solidFill>
              </a:rPr>
            </a:br>
            <a:r>
              <a:rPr lang="en-US" b="1">
                <a:solidFill>
                  <a:schemeClr val="bg1"/>
                </a:solidFill>
              </a:rPr>
              <a:t>Application </a:t>
            </a:r>
            <a:br>
              <a:rPr lang="en-US" b="1">
                <a:solidFill>
                  <a:schemeClr val="bg1"/>
                </a:solidFill>
              </a:rPr>
            </a:br>
            <a:r>
              <a:rPr lang="en-US" b="1">
                <a:solidFill>
                  <a:schemeClr val="bg1"/>
                </a:solidFill>
              </a:rPr>
              <a:t>Server</a:t>
            </a:r>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76607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Make, Run, and Debug in Studio!</a:t>
            </a:r>
          </a:p>
        </p:txBody>
      </p:sp>
      <p:sp>
        <p:nvSpPr>
          <p:cNvPr id="4" name="Content Placeholder 3"/>
          <p:cNvSpPr>
            <a:spLocks noGrp="1"/>
          </p:cNvSpPr>
          <p:nvPr>
            <p:ph sz="half" idx="2"/>
          </p:nvPr>
        </p:nvSpPr>
        <p:spPr>
          <a:xfrm>
            <a:off x="5410200" y="914401"/>
            <a:ext cx="3505200" cy="5475289"/>
          </a:xfrm>
        </p:spPr>
        <p:txBody>
          <a:bodyPr/>
          <a:lstStyle/>
          <a:p>
            <a:r>
              <a:rPr lang="en-US"/>
              <a:t>Make Project</a:t>
            </a:r>
          </a:p>
          <a:p>
            <a:pPr lvl="1"/>
            <a:r>
              <a:rPr lang="en-US"/>
              <a:t>Compiles the solution</a:t>
            </a:r>
          </a:p>
          <a:p>
            <a:r>
              <a:rPr lang="en-US"/>
              <a:t>Run 'Server' </a:t>
            </a:r>
          </a:p>
          <a:p>
            <a:pPr lvl="1"/>
            <a:r>
              <a:rPr lang="en-US"/>
              <a:t>Starts the application server</a:t>
            </a:r>
          </a:p>
          <a:p>
            <a:r>
              <a:rPr lang="en-US"/>
              <a:t>Debug 'Server' </a:t>
            </a:r>
          </a:p>
          <a:p>
            <a:pPr lvl="1"/>
            <a:r>
              <a:rPr lang="en-US"/>
              <a:t>Starts the application server in debug mode</a:t>
            </a:r>
          </a:p>
          <a:p>
            <a:r>
              <a:rPr lang="en-US"/>
              <a:t>Run and Debug have individual console windows</a:t>
            </a:r>
          </a:p>
          <a:p>
            <a:r>
              <a:rPr lang="en-US"/>
              <a:t>Stop + Run/Debug = Restart server</a:t>
            </a:r>
          </a:p>
        </p:txBody>
      </p:sp>
      <p:grpSp>
        <p:nvGrpSpPr>
          <p:cNvPr id="9" name="pic GA Studio"/>
          <p:cNvGrpSpPr/>
          <p:nvPr/>
        </p:nvGrpSpPr>
        <p:grpSpPr>
          <a:xfrm>
            <a:off x="0" y="1143000"/>
            <a:ext cx="6422492" cy="4212294"/>
            <a:chOff x="324392" y="787258"/>
            <a:chExt cx="8524875" cy="5591176"/>
          </a:xfrm>
          <a:effectLst>
            <a:outerShdw blurRad="50800" dist="38100" dir="8100000" algn="tr" rotWithShape="0">
              <a:prstClr val="black">
                <a:alpha val="40000"/>
              </a:prstClr>
            </a:outerShdw>
          </a:effectLst>
          <a:scene3d>
            <a:camera prst="perspectiveContrastingRightFacing"/>
            <a:lightRig rig="threePt" dir="t"/>
          </a:scene3d>
        </p:grpSpPr>
        <p:pic>
          <p:nvPicPr>
            <p:cNvPr id="10" name="pic Studio" descr="C:\Users\sluersen\AppData\Local\Temp\SNAGHTML9a7bd6.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1" name="pic GA Resource Tree"/>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08976343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Make and Rebuild project</a:t>
            </a:r>
          </a:p>
        </p:txBody>
      </p:sp>
      <p:sp>
        <p:nvSpPr>
          <p:cNvPr id="6" name="Subtitle 5"/>
          <p:cNvSpPr>
            <a:spLocks noGrp="1"/>
          </p:cNvSpPr>
          <p:nvPr>
            <p:ph type="subTitle" idx="10"/>
          </p:nvPr>
        </p:nvSpPr>
        <p:spPr/>
        <p:txBody>
          <a:bodyPr/>
          <a:lstStyle/>
          <a:p>
            <a:r>
              <a:rPr lang="en-US"/>
              <a:t>Make project</a:t>
            </a:r>
          </a:p>
        </p:txBody>
      </p:sp>
      <p:sp>
        <p:nvSpPr>
          <p:cNvPr id="7" name="Text Placeholder 6"/>
          <p:cNvSpPr>
            <a:spLocks noGrp="1"/>
          </p:cNvSpPr>
          <p:nvPr>
            <p:ph type="body" sz="quarter" idx="11"/>
          </p:nvPr>
        </p:nvSpPr>
        <p:spPr/>
        <p:txBody>
          <a:bodyPr/>
          <a:lstStyle/>
          <a:p>
            <a:r>
              <a:rPr lang="en-US"/>
              <a:t>Rebuild project</a:t>
            </a:r>
          </a:p>
        </p:txBody>
      </p:sp>
      <p:sp>
        <p:nvSpPr>
          <p:cNvPr id="5" name="Content Placeholder 4"/>
          <p:cNvSpPr>
            <a:spLocks noGrp="1"/>
          </p:cNvSpPr>
          <p:nvPr>
            <p:ph sz="half" idx="2"/>
          </p:nvPr>
        </p:nvSpPr>
        <p:spPr>
          <a:xfrm>
            <a:off x="4754563" y="3581400"/>
            <a:ext cx="4083050" cy="2808288"/>
          </a:xfrm>
        </p:spPr>
        <p:txBody>
          <a:bodyPr/>
          <a:lstStyle/>
          <a:p>
            <a:r>
              <a:rPr lang="en-US"/>
              <a:t>Build </a:t>
            </a:r>
            <a:r>
              <a:rPr lang="en-US">
                <a:sym typeface="Wingdings" pitchFamily="2" charset="2"/>
              </a:rPr>
              <a:t> Rebuild project</a:t>
            </a:r>
            <a:br>
              <a:rPr lang="en-US">
                <a:sym typeface="Wingdings" pitchFamily="2" charset="2"/>
              </a:rPr>
            </a:br>
            <a:endParaRPr lang="en-US" b="1">
              <a:sym typeface="Wingdings" pitchFamily="2" charset="2"/>
            </a:endParaRPr>
          </a:p>
          <a:p>
            <a:r>
              <a:rPr lang="en-US"/>
              <a:t>All the source files in the project are recompiled</a:t>
            </a:r>
          </a:p>
        </p:txBody>
      </p:sp>
      <p:sp>
        <p:nvSpPr>
          <p:cNvPr id="4" name="Content Placeholder 3"/>
          <p:cNvSpPr>
            <a:spLocks noGrp="1"/>
          </p:cNvSpPr>
          <p:nvPr>
            <p:ph sz="half" idx="1"/>
          </p:nvPr>
        </p:nvSpPr>
        <p:spPr>
          <a:xfrm>
            <a:off x="519112" y="3581400"/>
            <a:ext cx="4281487" cy="2808288"/>
          </a:xfrm>
        </p:spPr>
        <p:txBody>
          <a:bodyPr/>
          <a:lstStyle/>
          <a:p>
            <a:r>
              <a:rPr lang="en-US"/>
              <a:t>Build </a:t>
            </a:r>
            <a:r>
              <a:rPr lang="en-US">
                <a:sym typeface="Wingdings" pitchFamily="2" charset="2"/>
              </a:rPr>
              <a:t> Make project</a:t>
            </a:r>
          </a:p>
          <a:p>
            <a:pPr lvl="1"/>
            <a:r>
              <a:rPr lang="en-US"/>
              <a:t>CTRL+F9</a:t>
            </a:r>
          </a:p>
          <a:p>
            <a:pPr lvl="1"/>
            <a:r>
              <a:rPr lang="en-US"/>
              <a:t>Compiles only modified files since the last compilation </a:t>
            </a:r>
          </a:p>
          <a:p>
            <a:r>
              <a:rPr lang="en-US"/>
              <a:t>Run </a:t>
            </a:r>
            <a:r>
              <a:rPr lang="en-US" b="1">
                <a:sym typeface="Wingdings" pitchFamily="2" charset="2"/>
              </a:rPr>
              <a:t> </a:t>
            </a:r>
            <a:r>
              <a:rPr lang="en-US"/>
              <a:t>Reload Changed Classes</a:t>
            </a:r>
          </a:p>
          <a:p>
            <a:pPr lvl="1"/>
            <a:r>
              <a:rPr lang="en-US"/>
              <a:t>Available in Debug 'Server'</a:t>
            </a:r>
          </a:p>
          <a:p>
            <a:pPr lvl="1"/>
            <a:endParaRPr lang="en-US"/>
          </a:p>
          <a:p>
            <a:endParaRPr lang="en-US"/>
          </a:p>
          <a:p>
            <a:endParaRPr lang="en-US"/>
          </a:p>
          <a:p>
            <a:pPr lvl="1"/>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77820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Run and debug server</a:t>
            </a:r>
          </a:p>
        </p:txBody>
      </p:sp>
      <p:sp>
        <p:nvSpPr>
          <p:cNvPr id="10" name="Subtitle 9"/>
          <p:cNvSpPr>
            <a:spLocks noGrp="1"/>
          </p:cNvSpPr>
          <p:nvPr>
            <p:ph type="subTitle" idx="10"/>
          </p:nvPr>
        </p:nvSpPr>
        <p:spPr/>
        <p:txBody>
          <a:bodyPr/>
          <a:lstStyle/>
          <a:p>
            <a:r>
              <a:rPr lang="en-US" b="1"/>
              <a:t>Run Server</a:t>
            </a:r>
            <a:br>
              <a:rPr lang="en-US"/>
            </a:br>
            <a:r>
              <a:rPr lang="en-US"/>
              <a:t>ALT+SHIFT+F10</a:t>
            </a:r>
          </a:p>
        </p:txBody>
      </p:sp>
      <p:sp>
        <p:nvSpPr>
          <p:cNvPr id="11" name="Text Placeholder 10"/>
          <p:cNvSpPr>
            <a:spLocks noGrp="1"/>
          </p:cNvSpPr>
          <p:nvPr>
            <p:ph type="body" sz="quarter" idx="11"/>
          </p:nvPr>
        </p:nvSpPr>
        <p:spPr/>
        <p:txBody>
          <a:bodyPr/>
          <a:lstStyle/>
          <a:p>
            <a:r>
              <a:rPr lang="en-US" b="1"/>
              <a:t>Debug Server </a:t>
            </a:r>
            <a:br>
              <a:rPr lang="en-US"/>
            </a:br>
            <a:r>
              <a:rPr lang="en-US"/>
              <a:t>ALT+SHIFT+F9</a:t>
            </a:r>
          </a:p>
          <a:p>
            <a:endParaRPr lang="en-US"/>
          </a:p>
        </p:txBody>
      </p:sp>
      <p:sp>
        <p:nvSpPr>
          <p:cNvPr id="9" name="Content Placeholder 8"/>
          <p:cNvSpPr>
            <a:spLocks noGrp="1"/>
          </p:cNvSpPr>
          <p:nvPr>
            <p:ph sz="half" idx="2"/>
          </p:nvPr>
        </p:nvSpPr>
        <p:spPr/>
        <p:txBody>
          <a:bodyPr/>
          <a:lstStyle/>
          <a:p>
            <a:r>
              <a:rPr lang="en-US"/>
              <a:t>Errors in Messages window</a:t>
            </a:r>
          </a:p>
          <a:p>
            <a:r>
              <a:rPr lang="en-US"/>
              <a:t>Debug window contains </a:t>
            </a:r>
          </a:p>
          <a:p>
            <a:pPr lvl="1"/>
            <a:r>
              <a:rPr lang="en-US"/>
              <a:t>Debugger and Console tabs</a:t>
            </a:r>
          </a:p>
          <a:p>
            <a:r>
              <a:rPr lang="en-US"/>
              <a:t>Console information and generated output to </a:t>
            </a:r>
            <a:br>
              <a:rPr lang="en-US"/>
            </a:br>
            <a:r>
              <a:rPr lang="en-US"/>
              <a:t>Console tab in Debug window</a:t>
            </a:r>
          </a:p>
          <a:p>
            <a:r>
              <a:rPr lang="en-US"/>
              <a:t>View running instance on Jetty socket and port</a:t>
            </a:r>
          </a:p>
          <a:p>
            <a:pPr marL="0" indent="0">
              <a:buNone/>
            </a:pPr>
            <a:endParaRPr lang="en-US"/>
          </a:p>
          <a:p>
            <a:endParaRPr lang="en-US"/>
          </a:p>
        </p:txBody>
      </p:sp>
      <p:sp>
        <p:nvSpPr>
          <p:cNvPr id="8" name="Content Placeholder 7"/>
          <p:cNvSpPr>
            <a:spLocks noGrp="1"/>
          </p:cNvSpPr>
          <p:nvPr>
            <p:ph sz="half" idx="1"/>
          </p:nvPr>
        </p:nvSpPr>
        <p:spPr/>
        <p:txBody>
          <a:bodyPr/>
          <a:lstStyle/>
          <a:p>
            <a:r>
              <a:rPr lang="en-US"/>
              <a:t>Errors in Messages window</a:t>
            </a:r>
          </a:p>
          <a:p>
            <a:r>
              <a:rPr lang="en-US"/>
              <a:t>Console information and generated output in </a:t>
            </a:r>
            <a:br>
              <a:rPr lang="en-US"/>
            </a:br>
            <a:r>
              <a:rPr lang="en-US"/>
              <a:t>Run window</a:t>
            </a:r>
          </a:p>
          <a:p>
            <a:r>
              <a:rPr lang="en-US"/>
              <a:t>View running instance on Jetty socket and port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437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2140578" cy="1473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432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 Tool Window</a:t>
            </a:r>
          </a:p>
        </p:txBody>
      </p:sp>
      <p:sp>
        <p:nvSpPr>
          <p:cNvPr id="3" name="Content Placeholder 2"/>
          <p:cNvSpPr>
            <a:spLocks noGrp="1"/>
          </p:cNvSpPr>
          <p:nvPr>
            <p:ph idx="1"/>
          </p:nvPr>
        </p:nvSpPr>
        <p:spPr/>
        <p:txBody>
          <a:bodyPr/>
          <a:lstStyle/>
          <a:p>
            <a:r>
              <a:rPr lang="en-US"/>
              <a:t>ALT+4</a:t>
            </a:r>
          </a:p>
          <a:p>
            <a:pPr lvl="1"/>
            <a:r>
              <a:rPr lang="en-US"/>
              <a:t>Opens Run window</a:t>
            </a:r>
          </a:p>
          <a:p>
            <a:r>
              <a:rPr lang="en-US"/>
              <a:t>View Run 'Server' application log</a:t>
            </a:r>
          </a:p>
          <a:p>
            <a:pPr lvl="1"/>
            <a:r>
              <a:rPr lang="en-US"/>
              <a:t>Same as console window output</a:t>
            </a:r>
          </a:p>
          <a:p>
            <a:pPr lvl="1"/>
            <a:r>
              <a:rPr lang="en-US"/>
              <a:t>View console output </a:t>
            </a:r>
          </a:p>
          <a:p>
            <a:r>
              <a:rPr lang="en-US"/>
              <a:t>Gutter commands</a:t>
            </a:r>
          </a:p>
          <a:p>
            <a:pPr lvl="1"/>
            <a:r>
              <a:rPr lang="en-US"/>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0386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2914979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Exit Studio: File </a:t>
            </a:r>
            <a:r>
              <a:rPr lang="en-US">
                <a:sym typeface="Wingdings" pitchFamily="2" charset="2"/>
              </a:rPr>
              <a:t></a:t>
            </a:r>
            <a:r>
              <a:rPr lang="en-US"/>
              <a:t> Exit</a:t>
            </a:r>
          </a:p>
        </p:txBody>
      </p:sp>
      <p:sp>
        <p:nvSpPr>
          <p:cNvPr id="3" name="Content Placeholder 2"/>
          <p:cNvSpPr>
            <a:spLocks noGrp="1"/>
          </p:cNvSpPr>
          <p:nvPr>
            <p:ph sz="half" idx="2"/>
          </p:nvPr>
        </p:nvSpPr>
        <p:spPr>
          <a:xfrm>
            <a:off x="4876799" y="3733800"/>
            <a:ext cx="3960813" cy="2655890"/>
          </a:xfrm>
        </p:spPr>
        <p:txBody>
          <a:bodyPr/>
          <a:lstStyle/>
          <a:p>
            <a:r>
              <a:rPr lang="en-US"/>
              <a:t>Do </a:t>
            </a:r>
            <a:r>
              <a:rPr lang="en-US" b="1"/>
              <a:t>NOT</a:t>
            </a:r>
            <a:r>
              <a:rPr lang="en-US"/>
              <a:t> close the project</a:t>
            </a:r>
          </a:p>
          <a:p>
            <a:r>
              <a:rPr lang="en-US"/>
              <a:t>File </a:t>
            </a:r>
            <a:r>
              <a:rPr lang="en-US">
                <a:sym typeface="Wingdings" pitchFamily="2" charset="2"/>
              </a:rPr>
              <a:t> Exit</a:t>
            </a:r>
          </a:p>
          <a:p>
            <a:pPr lvl="1"/>
            <a:r>
              <a:rPr lang="en-US"/>
              <a:t>To properly exit studio</a:t>
            </a:r>
          </a:p>
          <a:p>
            <a:pPr lvl="1"/>
            <a:r>
              <a:rPr lang="en-US">
                <a:sym typeface="Wingdings" pitchFamily="2" charset="2"/>
              </a:rPr>
              <a:t>Or, in the Bin command window, enter the exit command</a:t>
            </a:r>
          </a:p>
        </p:txBody>
      </p:sp>
      <p:pic>
        <p:nvPicPr>
          <p:cNvPr id="4104" name="Picture 8" descr="C:\Users\sluersen\AppData\Local\Temp\SNAGHTML18b84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53401" cy="1444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6" name="Picture 10" descr="C:\Users\sluersen\AppData\Local\Temp\SNAGHTML1ac40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63" y="1673191"/>
            <a:ext cx="3961235" cy="36126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353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Exiting studio while 'Server' running</a:t>
            </a:r>
          </a:p>
        </p:txBody>
      </p:sp>
      <p:sp>
        <p:nvSpPr>
          <p:cNvPr id="3" name="Content Placeholder 2"/>
          <p:cNvSpPr>
            <a:spLocks noGrp="1"/>
          </p:cNvSpPr>
          <p:nvPr>
            <p:ph sz="half" idx="1"/>
          </p:nvPr>
        </p:nvSpPr>
        <p:spPr/>
        <p:txBody>
          <a:bodyPr/>
          <a:lstStyle/>
          <a:p>
            <a:r>
              <a:rPr lang="en-US"/>
              <a:t>File </a:t>
            </a:r>
            <a:r>
              <a:rPr lang="en-US">
                <a:sym typeface="Wingdings" pitchFamily="2" charset="2"/>
              </a:rPr>
              <a:t></a:t>
            </a:r>
            <a:r>
              <a:rPr lang="en-US"/>
              <a:t> Exit</a:t>
            </a:r>
          </a:p>
          <a:p>
            <a:pPr lvl="1"/>
            <a:r>
              <a:rPr lang="en-US"/>
              <a:t>Confirm Exit dialog</a:t>
            </a:r>
          </a:p>
          <a:p>
            <a:endParaRPr lang="en-US"/>
          </a:p>
          <a:p>
            <a:endParaRPr lang="en-US"/>
          </a:p>
          <a:p>
            <a:pPr lvl="1"/>
            <a:endParaRPr lang="en-US"/>
          </a:p>
          <a:p>
            <a:endParaRPr lang="en-US"/>
          </a:p>
        </p:txBody>
      </p:sp>
      <p:sp>
        <p:nvSpPr>
          <p:cNvPr id="4" name="Content Placeholder 3"/>
          <p:cNvSpPr>
            <a:spLocks noGrp="1"/>
          </p:cNvSpPr>
          <p:nvPr>
            <p:ph sz="half" idx="2"/>
          </p:nvPr>
        </p:nvSpPr>
        <p:spPr/>
        <p:txBody>
          <a:bodyPr/>
          <a:lstStyle/>
          <a:p>
            <a:r>
              <a:rPr lang="en-US"/>
              <a:t>Process 'Server' is</a:t>
            </a:r>
            <a:br>
              <a:rPr lang="en-US"/>
            </a:br>
            <a:r>
              <a:rPr lang="en-US"/>
              <a:t>Running dialog</a:t>
            </a:r>
          </a:p>
          <a:p>
            <a:pPr lvl="1"/>
            <a:r>
              <a:rPr lang="en-US"/>
              <a:t>Run 'Server' or</a:t>
            </a:r>
            <a:br>
              <a:rPr lang="en-US"/>
            </a:br>
            <a:r>
              <a:rPr lang="en-US"/>
              <a:t>Debug 'Server' process still running</a:t>
            </a:r>
          </a:p>
          <a:p>
            <a:r>
              <a:rPr lang="en-US"/>
              <a:t>To kill the process</a:t>
            </a:r>
          </a:p>
          <a:p>
            <a:pPr lvl="1"/>
            <a:r>
              <a:rPr lang="en-US"/>
              <a:t>Check Terminate the process after the disconnect check box</a:t>
            </a:r>
          </a:p>
          <a:p>
            <a:pPr lvl="1"/>
            <a:r>
              <a:rPr lang="en-US"/>
              <a:t>Click Disconnect</a:t>
            </a:r>
          </a:p>
          <a:p>
            <a:endParaRPr lang="en-US"/>
          </a:p>
        </p:txBody>
      </p:sp>
      <p:pic>
        <p:nvPicPr>
          <p:cNvPr id="1028" name="Picture 4" descr="C:\Users\sluersen\AppData\Local\Temp\SNAGHTML17f57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905000"/>
            <a:ext cx="4023809" cy="15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C:\Users\sluersen\AppData\Local\Temp\SNAGHTML1809a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612200"/>
            <a:ext cx="5571430" cy="15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a:off x="3171825" y="5781675"/>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7208378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r>
              <a:rPr lang="en-US"/>
              <a:t>Describe the product architecture for Guidewire products</a:t>
            </a:r>
          </a:p>
          <a:p>
            <a:pPr lvl="1"/>
            <a:r>
              <a:rPr lang="en-US"/>
              <a:t>Recall the primary components used to configure Guidewire products</a:t>
            </a:r>
          </a:p>
          <a:p>
            <a:pPr lvl="1"/>
            <a:r>
              <a:rPr lang="en-US"/>
              <a:t>Identify the relationship between the Guidewire platform and the Guidewire applications</a:t>
            </a:r>
          </a:p>
          <a:p>
            <a:pPr lvl="1"/>
            <a:r>
              <a:rPr lang="en-US"/>
              <a:t>Explain the basic functionality of TrainingApp</a:t>
            </a:r>
          </a:p>
          <a:p>
            <a:pPr lvl="1"/>
            <a:r>
              <a:rPr lang="en-US"/>
              <a:t>Start a development instance of a Guidewire application</a:t>
            </a:r>
          </a:p>
          <a:p>
            <a:pPr lvl="1"/>
            <a:r>
              <a:rPr lang="en-US"/>
              <a:t>Describe the purpose of Guidewire Studio</a:t>
            </a:r>
          </a:p>
          <a:p>
            <a:endParaRPr lang="en-US"/>
          </a:p>
        </p:txBody>
      </p:sp>
    </p:spTree>
    <p:extLst>
      <p:ext uri="{BB962C8B-B14F-4D97-AF65-F5344CB8AC3E}">
        <p14:creationId xmlns:p14="http://schemas.microsoft.com/office/powerpoint/2010/main" val="356869045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358" y="598098"/>
            <a:ext cx="8318500" cy="5486400"/>
          </a:xfrm>
        </p:spPr>
        <p:txBody>
          <a:bodyPr/>
          <a:lstStyle/>
          <a:p>
            <a:r>
              <a:rPr lang="en-US"/>
              <a:t>What are the three tiers in the Guidewire application architecture?</a:t>
            </a:r>
          </a:p>
          <a:p>
            <a:r>
              <a:rPr lang="en-US"/>
              <a:t>What are the four fundamental areas of Guidewire configuration technology?</a:t>
            </a:r>
          </a:p>
          <a:p>
            <a:r>
              <a:rPr lang="en-US"/>
              <a:t>In which fundamental area of configuration are the following used?</a:t>
            </a:r>
          </a:p>
          <a:p>
            <a:pPr marL="857250" lvl="1" indent="-457200">
              <a:buFont typeface="+mj-lt"/>
              <a:buAutoNum type="alphaLcParenR"/>
            </a:pPr>
            <a:r>
              <a:rPr lang="en-US"/>
              <a:t>Page configuration files (</a:t>
            </a:r>
            <a:r>
              <a:rPr lang="en-US" err="1"/>
              <a:t>PCFs</a:t>
            </a:r>
            <a:r>
              <a:rPr lang="en-US"/>
              <a:t>)?</a:t>
            </a:r>
          </a:p>
          <a:p>
            <a:pPr marL="857250" lvl="1" indent="-457200">
              <a:buFont typeface="+mj-lt"/>
              <a:buAutoNum type="alphaLcParenR"/>
            </a:pPr>
            <a:r>
              <a:rPr lang="en-US"/>
              <a:t>Web services, messaging, and plugins?</a:t>
            </a:r>
          </a:p>
          <a:p>
            <a:pPr marL="857250" lvl="1" indent="-457200">
              <a:buFont typeface="+mj-lt"/>
              <a:buAutoNum type="alphaLcParenR"/>
            </a:pPr>
            <a:r>
              <a:rPr lang="en-US"/>
              <a:t>Gosu?</a:t>
            </a:r>
          </a:p>
          <a:p>
            <a:pPr marL="857250" lvl="1" indent="-457200">
              <a:buFont typeface="+mj-lt"/>
              <a:buAutoNum type="alphaLcParenR"/>
            </a:pPr>
            <a:r>
              <a:rPr lang="en-US"/>
              <a:t>Data model entities?</a:t>
            </a:r>
          </a:p>
          <a:p>
            <a:r>
              <a:rPr lang="en-US"/>
              <a:t>How do you start a Guidewire application?</a:t>
            </a:r>
          </a:p>
          <a:p>
            <a:r>
              <a:rPr lang="en-US"/>
              <a:t>How do you stop a Guidewire application?</a:t>
            </a:r>
          </a:p>
          <a:p>
            <a:endParaRPr lang="en-US"/>
          </a:p>
        </p:txBody>
      </p:sp>
    </p:spTree>
    <p:extLst>
      <p:ext uri="{BB962C8B-B14F-4D97-AF65-F5344CB8AC3E}">
        <p14:creationId xmlns:p14="http://schemas.microsoft.com/office/powerpoint/2010/main" val="122261399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1160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Rectangle 27"/>
          <p:cNvSpPr>
            <a:spLocks noChangeArrowheads="1"/>
          </p:cNvSpPr>
          <p:nvPr/>
        </p:nvSpPr>
        <p:spPr bwMode="auto">
          <a:xfrm>
            <a:off x="327025" y="4438650"/>
            <a:ext cx="86360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endParaRPr lang="en-US" sz="2200" b="0">
              <a:solidFill>
                <a:schemeClr val="bg1"/>
              </a:solidFill>
            </a:endParaRPr>
          </a:p>
        </p:txBody>
      </p:sp>
      <p:sp>
        <p:nvSpPr>
          <p:cNvPr id="2" name="Title 1"/>
          <p:cNvSpPr>
            <a:spLocks noGrp="1"/>
          </p:cNvSpPr>
          <p:nvPr>
            <p:ph type="title"/>
          </p:nvPr>
        </p:nvSpPr>
        <p:spPr/>
        <p:txBody>
          <a:bodyPr/>
          <a:lstStyle/>
          <a:p>
            <a:r>
              <a:rPr lang="en-US"/>
              <a:t>The data tier</a:t>
            </a:r>
            <a:br>
              <a:rPr lang="en-US"/>
            </a:br>
            <a:endParaRPr lang="en-US"/>
          </a:p>
        </p:txBody>
      </p:sp>
      <p:sp>
        <p:nvSpPr>
          <p:cNvPr id="3" name="Content Placeholder 2"/>
          <p:cNvSpPr>
            <a:spLocks noGrp="1"/>
          </p:cNvSpPr>
          <p:nvPr>
            <p:ph idx="1"/>
          </p:nvPr>
        </p:nvSpPr>
        <p:spPr/>
        <p:txBody>
          <a:bodyPr/>
          <a:lstStyle/>
          <a:p>
            <a:r>
              <a:rPr lang="en-US"/>
              <a:t>Data tier contains the business and operational database</a:t>
            </a:r>
          </a:p>
          <a:p>
            <a:r>
              <a:rPr lang="en-US"/>
              <a:t>Guidewire supports the following RDBMs:</a:t>
            </a:r>
          </a:p>
          <a:p>
            <a:pPr lvl="1"/>
            <a:r>
              <a:rPr lang="en-US"/>
              <a:t>Oracle Enterprise</a:t>
            </a:r>
          </a:p>
          <a:p>
            <a:pPr lvl="1"/>
            <a:r>
              <a:rPr lang="en-US"/>
              <a:t>Microsoft SQL Server</a:t>
            </a:r>
          </a:p>
          <a:p>
            <a:pPr lvl="1"/>
            <a:r>
              <a:rPr lang="en-US"/>
              <a:t>H2 for development only</a:t>
            </a:r>
          </a:p>
        </p:txBody>
      </p:sp>
      <p:sp>
        <p:nvSpPr>
          <p:cNvPr id="32" name="Rounded Rectangle 31"/>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3" name="Rounded Rectangle 32"/>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Database Server</a:t>
            </a:r>
          </a:p>
        </p:txBody>
      </p:sp>
      <p:sp>
        <p:nvSpPr>
          <p:cNvPr id="34" name="Rounded Rectangle 3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5" name="Rounded Rectangle 34"/>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Application Server</a:t>
            </a:r>
          </a:p>
        </p:txBody>
      </p:sp>
      <p:sp>
        <p:nvSpPr>
          <p:cNvPr id="36" name="Rounded Rectangle 35"/>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J2EE </a:t>
            </a:r>
            <a:br>
              <a:rPr lang="en-US" b="1">
                <a:solidFill>
                  <a:schemeClr val="bg1"/>
                </a:solidFill>
              </a:rPr>
            </a:br>
            <a:r>
              <a:rPr lang="en-US" b="1">
                <a:solidFill>
                  <a:schemeClr val="bg1"/>
                </a:solidFill>
              </a:rPr>
              <a:t>Application </a:t>
            </a:r>
            <a:br>
              <a:rPr lang="en-US" b="1">
                <a:solidFill>
                  <a:schemeClr val="bg1"/>
                </a:solidFill>
              </a:rPr>
            </a:br>
            <a:r>
              <a:rPr lang="en-US" b="1">
                <a:solidFill>
                  <a:schemeClr val="bg1"/>
                </a:solidFill>
              </a:rPr>
              <a:t>Server</a:t>
            </a:r>
          </a:p>
        </p:txBody>
      </p:sp>
      <p:pic>
        <p:nvPicPr>
          <p:cNvPr id="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37"/>
          <p:cNvSpPr/>
          <p:nvPr/>
        </p:nvSpPr>
        <p:spPr bwMode="auto">
          <a:xfrm rot="16200000">
            <a:off x="118982" y="2138279"/>
            <a:ext cx="1693075"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Application </a:t>
            </a:r>
            <a:br>
              <a:rPr lang="en-US" b="1">
                <a:solidFill>
                  <a:schemeClr val="bg1"/>
                </a:solidFill>
              </a:rPr>
            </a:br>
            <a:r>
              <a:rPr lang="en-US" b="1">
                <a:solidFill>
                  <a:schemeClr val="bg1"/>
                </a:solidFill>
              </a:rPr>
              <a:t>Database</a:t>
            </a:r>
          </a:p>
        </p:txBody>
      </p:sp>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254148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Presentation tier</a:t>
            </a:r>
          </a:p>
        </p:txBody>
      </p:sp>
      <p:sp>
        <p:nvSpPr>
          <p:cNvPr id="3" name="Content Placeholder 2"/>
          <p:cNvSpPr>
            <a:spLocks noGrp="1"/>
          </p:cNvSpPr>
          <p:nvPr>
            <p:ph idx="1"/>
          </p:nvPr>
        </p:nvSpPr>
        <p:spPr/>
        <p:txBody>
          <a:bodyPr/>
          <a:lstStyle/>
          <a:p>
            <a:r>
              <a:rPr lang="en-US"/>
              <a:t>Presentation tier contains the user interface</a:t>
            </a:r>
          </a:p>
          <a:p>
            <a:r>
              <a:rPr lang="en-US"/>
              <a:t>Modern web browser support the Guidewire user interface</a:t>
            </a:r>
          </a:p>
          <a:p>
            <a:pPr lvl="1"/>
            <a:r>
              <a:rPr lang="en-US"/>
              <a:t>Chrome 28+, Firefox 19+, and IE10+</a:t>
            </a:r>
          </a:p>
          <a:p>
            <a:pPr lvl="1"/>
            <a:r>
              <a:rPr lang="en-US"/>
              <a:t>See Guidewire Platform Matrix</a:t>
            </a:r>
          </a:p>
          <a:p>
            <a:endParaRPr lang="en-US"/>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Database Server</a:t>
            </a: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Application Server</a:t>
            </a: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J2EE </a:t>
            </a:r>
            <a:br>
              <a:rPr lang="en-US" b="1">
                <a:solidFill>
                  <a:schemeClr val="bg1"/>
                </a:solidFill>
              </a:rPr>
            </a:br>
            <a:r>
              <a:rPr lang="en-US" b="1">
                <a:solidFill>
                  <a:schemeClr val="bg1"/>
                </a:solidFill>
              </a:rPr>
              <a:t>Application </a:t>
            </a:r>
            <a:br>
              <a:rPr lang="en-US" b="1">
                <a:solidFill>
                  <a:schemeClr val="bg1"/>
                </a:solidFill>
              </a:rPr>
            </a:br>
            <a:r>
              <a:rPr lang="en-US" b="1">
                <a:solidFill>
                  <a:schemeClr val="bg1"/>
                </a:solidFill>
              </a:rPr>
              <a:t>Server</a:t>
            </a: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8800"/>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Application </a:t>
            </a:r>
            <a:br>
              <a:rPr lang="en-US" b="1">
                <a:solidFill>
                  <a:schemeClr val="bg1"/>
                </a:solidFill>
              </a:rPr>
            </a:br>
            <a:r>
              <a:rPr lang="en-US" b="1">
                <a:solidFill>
                  <a:schemeClr val="bg1"/>
                </a:solidFill>
              </a:rPr>
              <a:t>Database</a:t>
            </a: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Web Clients</a:t>
            </a: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954244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systems</a:t>
            </a:r>
            <a:br>
              <a:rPr lang="en-US"/>
            </a:br>
            <a:endParaRPr lang="en-US"/>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Database Server</a:t>
            </a: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Application Server</a:t>
            </a: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J2EE </a:t>
            </a:r>
            <a:br>
              <a:rPr lang="en-US" b="1">
                <a:solidFill>
                  <a:schemeClr val="bg1"/>
                </a:solidFill>
              </a:rPr>
            </a:br>
            <a:r>
              <a:rPr lang="en-US" b="1">
                <a:solidFill>
                  <a:schemeClr val="bg1"/>
                </a:solidFill>
              </a:rPr>
              <a:t>Application </a:t>
            </a:r>
            <a:br>
              <a:rPr lang="en-US" b="1">
                <a:solidFill>
                  <a:schemeClr val="bg1"/>
                </a:solidFill>
              </a:rPr>
            </a:br>
            <a:r>
              <a:rPr lang="en-US" b="1">
                <a:solidFill>
                  <a:schemeClr val="bg1"/>
                </a:solidFill>
              </a:rPr>
              <a:t>Server</a:t>
            </a: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a:solidFill>
                  <a:schemeClr val="bg1"/>
                </a:solidFill>
              </a:rPr>
              <a:t>Application </a:t>
            </a:r>
            <a:br>
              <a:rPr lang="en-US" b="1">
                <a:solidFill>
                  <a:schemeClr val="bg1"/>
                </a:solidFill>
              </a:rPr>
            </a:br>
            <a:r>
              <a:rPr lang="en-US" b="1">
                <a:solidFill>
                  <a:schemeClr val="bg1"/>
                </a:solidFill>
              </a:rPr>
              <a:t>Database</a:t>
            </a: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a:solidFill>
                  <a:schemeClr val="bg1"/>
                </a:solidFill>
              </a:rPr>
              <a:t>Web Clients</a:t>
            </a: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2" name="Group 9"/>
          <p:cNvGrpSpPr>
            <a:grpSpLocks/>
          </p:cNvGrpSpPr>
          <p:nvPr/>
        </p:nvGrpSpPr>
        <p:grpSpPr bwMode="auto">
          <a:xfrm rot="5400000">
            <a:off x="8028781" y="5723732"/>
            <a:ext cx="106362" cy="441325"/>
            <a:chOff x="682" y="3110"/>
            <a:chExt cx="67" cy="278"/>
          </a:xfrm>
        </p:grpSpPr>
        <p:sp>
          <p:nvSpPr>
            <p:cNvPr id="23"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24"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25"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grpSp>
      <p:grpSp>
        <p:nvGrpSpPr>
          <p:cNvPr id="26" name="Group 74"/>
          <p:cNvGrpSpPr>
            <a:grpSpLocks/>
          </p:cNvGrpSpPr>
          <p:nvPr/>
        </p:nvGrpSpPr>
        <p:grpSpPr bwMode="auto">
          <a:xfrm>
            <a:off x="901700" y="4779963"/>
            <a:ext cx="2322513" cy="928687"/>
            <a:chOff x="301624" y="4710113"/>
            <a:chExt cx="2322513" cy="928687"/>
          </a:xfrm>
        </p:grpSpPr>
        <p:sp>
          <p:nvSpPr>
            <p:cNvPr id="2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2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Policy</a:t>
              </a:r>
              <a:br>
                <a:rPr lang="en-US" sz="1800">
                  <a:solidFill>
                    <a:schemeClr val="accent1"/>
                  </a:solidFill>
                  <a:latin typeface="+mn-lt"/>
                </a:rPr>
              </a:br>
              <a:r>
                <a:rPr lang="en-US" sz="1800">
                  <a:solidFill>
                    <a:schemeClr val="accent1"/>
                  </a:solidFill>
                  <a:latin typeface="+mn-lt"/>
                </a:rPr>
                <a:t>Admin.</a:t>
              </a:r>
            </a:p>
          </p:txBody>
        </p:sp>
      </p:grpSp>
      <p:grpSp>
        <p:nvGrpSpPr>
          <p:cNvPr id="30" name="Group 75"/>
          <p:cNvGrpSpPr>
            <a:grpSpLocks/>
          </p:cNvGrpSpPr>
          <p:nvPr/>
        </p:nvGrpSpPr>
        <p:grpSpPr bwMode="auto">
          <a:xfrm>
            <a:off x="2168525" y="5568950"/>
            <a:ext cx="2322513" cy="928688"/>
            <a:chOff x="1401762" y="5526088"/>
            <a:chExt cx="2322513" cy="928687"/>
          </a:xfrm>
        </p:grpSpPr>
        <p:sp>
          <p:nvSpPr>
            <p:cNvPr id="31"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32"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Address</a:t>
              </a:r>
              <a:br>
                <a:rPr lang="en-US" sz="1800">
                  <a:solidFill>
                    <a:schemeClr val="accent1"/>
                  </a:solidFill>
                  <a:latin typeface="+mn-lt"/>
                </a:rPr>
              </a:br>
              <a:r>
                <a:rPr lang="en-US" sz="1800">
                  <a:solidFill>
                    <a:schemeClr val="accent1"/>
                  </a:solidFill>
                  <a:latin typeface="+mn-lt"/>
                </a:rPr>
                <a:t>Book</a:t>
              </a:r>
            </a:p>
          </p:txBody>
        </p:sp>
      </p:grpSp>
      <p:grpSp>
        <p:nvGrpSpPr>
          <p:cNvPr id="34" name="Group 78"/>
          <p:cNvGrpSpPr>
            <a:grpSpLocks/>
          </p:cNvGrpSpPr>
          <p:nvPr/>
        </p:nvGrpSpPr>
        <p:grpSpPr bwMode="auto">
          <a:xfrm>
            <a:off x="3435350" y="4784725"/>
            <a:ext cx="2293938" cy="928688"/>
            <a:chOff x="3416300" y="4627563"/>
            <a:chExt cx="2293938" cy="928688"/>
          </a:xfrm>
          <a:effectLst>
            <a:outerShdw blurRad="50800" dist="38100" dir="2700000" algn="tl" rotWithShape="0">
              <a:prstClr val="black">
                <a:alpha val="40000"/>
              </a:prstClr>
            </a:outerShdw>
          </a:effectLst>
        </p:grpSpPr>
        <p:sp>
          <p:nvSpPr>
            <p:cNvPr id="35"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36"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Authen-</a:t>
              </a:r>
              <a:br>
                <a:rPr lang="en-US" sz="1800">
                  <a:solidFill>
                    <a:schemeClr val="accent1"/>
                  </a:solidFill>
                  <a:latin typeface="+mn-lt"/>
                </a:rPr>
              </a:br>
              <a:r>
                <a:rPr lang="en-US" sz="1800">
                  <a:solidFill>
                    <a:schemeClr val="accent1"/>
                  </a:solidFill>
                  <a:latin typeface="+mn-lt"/>
                </a:rPr>
                <a:t>tication</a:t>
              </a:r>
            </a:p>
          </p:txBody>
        </p:sp>
      </p:grpSp>
      <p:grpSp>
        <p:nvGrpSpPr>
          <p:cNvPr id="38" name="Group 76"/>
          <p:cNvGrpSpPr>
            <a:grpSpLocks/>
          </p:cNvGrpSpPr>
          <p:nvPr/>
        </p:nvGrpSpPr>
        <p:grpSpPr bwMode="auto">
          <a:xfrm>
            <a:off x="4673600" y="5565775"/>
            <a:ext cx="2322513" cy="928688"/>
            <a:chOff x="5316537" y="5486400"/>
            <a:chExt cx="2322513" cy="928688"/>
          </a:xfrm>
          <a:effectLst>
            <a:outerShdw blurRad="50800" dist="38100" dir="2700000" algn="tl" rotWithShape="0">
              <a:prstClr val="black">
                <a:alpha val="40000"/>
              </a:prstClr>
            </a:outerShdw>
          </a:effectLst>
        </p:grpSpPr>
        <p:sp>
          <p:nvSpPr>
            <p:cNvPr id="39"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40"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Check</a:t>
              </a:r>
              <a:br>
                <a:rPr lang="en-US" sz="1800">
                  <a:solidFill>
                    <a:schemeClr val="accent1"/>
                  </a:solidFill>
                  <a:latin typeface="+mn-lt"/>
                </a:rPr>
              </a:br>
              <a:r>
                <a:rPr lang="en-US" sz="1800">
                  <a:solidFill>
                    <a:schemeClr val="accent1"/>
                  </a:solidFill>
                  <a:latin typeface="+mn-lt"/>
                </a:rPr>
                <a:t>Printing</a:t>
              </a:r>
            </a:p>
          </p:txBody>
        </p:sp>
      </p:grpSp>
      <p:grpSp>
        <p:nvGrpSpPr>
          <p:cNvPr id="42" name="Group 77"/>
          <p:cNvGrpSpPr>
            <a:grpSpLocks/>
          </p:cNvGrpSpPr>
          <p:nvPr/>
        </p:nvGrpSpPr>
        <p:grpSpPr bwMode="auto">
          <a:xfrm>
            <a:off x="5940425" y="4776788"/>
            <a:ext cx="2403475" cy="928687"/>
            <a:chOff x="6540502" y="4613273"/>
            <a:chExt cx="2403475" cy="928688"/>
          </a:xfrm>
        </p:grpSpPr>
        <p:sp>
          <p:nvSpPr>
            <p:cNvPr id="43"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a:p>
          </p:txBody>
        </p:sp>
        <p:sp>
          <p:nvSpPr>
            <p:cNvPr id="45"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accent1"/>
                  </a:solidFill>
                  <a:latin typeface="+mn-lt"/>
                </a:rPr>
                <a:t>Document</a:t>
              </a:r>
              <a:br>
                <a:rPr lang="en-US" sz="1800">
                  <a:solidFill>
                    <a:schemeClr val="accent1"/>
                  </a:solidFill>
                  <a:latin typeface="+mn-lt"/>
                </a:rPr>
              </a:br>
              <a:r>
                <a:rPr lang="en-US" sz="1800">
                  <a:solidFill>
                    <a:schemeClr val="accent1"/>
                  </a:solidFill>
                  <a:latin typeface="+mn-lt"/>
                </a:rPr>
                <a:t>Storage</a:t>
              </a:r>
            </a:p>
          </p:txBody>
        </p:sp>
      </p:grpSp>
      <p:sp>
        <p:nvSpPr>
          <p:cNvPr id="49" name="Up-Down Arrow 48"/>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0" name="Up-Down Arrow 49"/>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pic>
        <p:nvPicPr>
          <p:cNvPr id="48"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2" y="4961029"/>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5350" y="4929232"/>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860" y="4910183"/>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1204" y="5751604"/>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Extern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193" y="5735638"/>
            <a:ext cx="929007" cy="6158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56043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72B87B-92D9-46D9-9965-7B0C539E69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1D6261-747E-45AF-A7DD-214C7AFBAA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759CF-971C-449B-ABDE-32867074B7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TotalTime>3302</TotalTime>
  <Words>11043</Words>
  <Application>Microsoft Office PowerPoint</Application>
  <PresentationFormat>On-screen Show (4:3)</PresentationFormat>
  <Paragraphs>1112</Paragraphs>
  <Slides>68</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Courier New</vt:lpstr>
      <vt:lpstr>Wingdings</vt:lpstr>
      <vt:lpstr>Wingdings 2</vt:lpstr>
      <vt:lpstr>Wingdings 3</vt:lpstr>
      <vt:lpstr>Emerald_Template</vt:lpstr>
      <vt:lpstr>Introduction to Guidewire  Configuration</vt:lpstr>
      <vt:lpstr>PowerPoint Presentation</vt:lpstr>
      <vt:lpstr>Lesson outline</vt:lpstr>
      <vt:lpstr>Guidewire 10.0 product landscape</vt:lpstr>
      <vt:lpstr>Guidewire InsuranceSuite</vt:lpstr>
      <vt:lpstr>Guidewire application tier </vt:lpstr>
      <vt:lpstr>The data tier </vt:lpstr>
      <vt:lpstr>The Presentation tier</vt:lpstr>
      <vt:lpstr>External systems </vt:lpstr>
      <vt:lpstr>Gosu language</vt:lpstr>
      <vt:lpstr>Lesson outline</vt:lpstr>
      <vt:lpstr>Guidewire configuration technology</vt:lpstr>
      <vt:lpstr>Entities configure data tier</vt:lpstr>
      <vt:lpstr>Gosu configures application tier</vt:lpstr>
      <vt:lpstr>PCFs configure presentation tier</vt:lpstr>
      <vt:lpstr>Database to user interface</vt:lpstr>
      <vt:lpstr>User interface to database</vt:lpstr>
      <vt:lpstr>Integrate with integration mechanisms </vt:lpstr>
      <vt:lpstr>Lesson outline</vt:lpstr>
      <vt:lpstr>The Guidewire platform</vt:lpstr>
      <vt:lpstr>Application specific functionality</vt:lpstr>
      <vt:lpstr>Configuration courses</vt:lpstr>
      <vt:lpstr>Lesson outline</vt:lpstr>
      <vt:lpstr>TrainingApp</vt:lpstr>
      <vt:lpstr>TrainingApp as a mock business solution</vt:lpstr>
      <vt:lpstr>TrainingApp data model</vt:lpstr>
      <vt:lpstr>Subtype hierarchy of ABContact</vt:lpstr>
      <vt:lpstr>TrainingApp application logic</vt:lpstr>
      <vt:lpstr>TrainingApp user interface</vt:lpstr>
      <vt:lpstr>Example List</vt:lpstr>
      <vt:lpstr>PowerPoint Presentation</vt:lpstr>
      <vt:lpstr>Parallel directory structure</vt:lpstr>
      <vt:lpstr>Gradle</vt:lpstr>
      <vt:lpstr>Start Guidewire: gwb runServer</vt:lpstr>
      <vt:lpstr>Accessing the application</vt:lpstr>
      <vt:lpstr>Run in one of two modes</vt:lpstr>
      <vt:lpstr>Commonly performed tasks</vt:lpstr>
      <vt:lpstr>Log in access accounts</vt:lpstr>
      <vt:lpstr>Log out</vt:lpstr>
      <vt:lpstr>Stop Guidewire: gwb stopServer</vt:lpstr>
      <vt:lpstr>Lesson outline</vt:lpstr>
      <vt:lpstr>About Guidewire Studio</vt:lpstr>
      <vt:lpstr>Start Studio: gwb studio</vt:lpstr>
      <vt:lpstr>Anatomy of Guidewire Studio</vt:lpstr>
      <vt:lpstr>Main menu and Toolbar</vt:lpstr>
      <vt:lpstr>Tool windows</vt:lpstr>
      <vt:lpstr>Navigation bar</vt:lpstr>
      <vt:lpstr>Editor</vt:lpstr>
      <vt:lpstr>Tool buttons</vt:lpstr>
      <vt:lpstr>Status bar</vt:lpstr>
      <vt:lpstr>Project Tool Window</vt:lpstr>
      <vt:lpstr>Title bar in Project Tool Window</vt:lpstr>
      <vt:lpstr>Project view structure</vt:lpstr>
      <vt:lpstr>Project view context menu variations</vt:lpstr>
      <vt:lpstr>Context menu for \gsrc\</vt:lpstr>
      <vt:lpstr>Helpful context menu commands (1)</vt:lpstr>
      <vt:lpstr>Helpful context menu commands (2)</vt:lpstr>
      <vt:lpstr>Helpful context menu commands (3)</vt:lpstr>
      <vt:lpstr>Navigation keystrokes</vt:lpstr>
      <vt:lpstr>Make, Run, and Debug in Studio!</vt:lpstr>
      <vt:lpstr>Make and Rebuild project</vt:lpstr>
      <vt:lpstr>Run and debug server</vt:lpstr>
      <vt:lpstr>Run Tool Window</vt:lpstr>
      <vt:lpstr>Exit Studio: File  Exit</vt:lpstr>
      <vt:lpstr>Exiting studio while 'Server' running</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Guidewire Configuration</dc:title>
  <dc:subject>Emerald PowerPoint 2010 Template</dc:subject>
  <dc:creator>Guidewire Curriculum</dc:creator>
  <cp:keywords>Emerald;Configuration Fundamentals</cp:keywords>
  <cp:lastModifiedBy>Athani, Vidyashree (Cognizant)</cp:lastModifiedBy>
  <cp:revision>269</cp:revision>
  <dcterms:created xsi:type="dcterms:W3CDTF">2013-09-27T00:06:51Z</dcterms:created>
  <dcterms:modified xsi:type="dcterms:W3CDTF">2024-06-26T05:46:25Z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