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Lst>
  <p:notesMasterIdLst>
    <p:notesMasterId r:id="rId35"/>
  </p:notesMasterIdLst>
  <p:handoutMasterIdLst>
    <p:handoutMasterId r:id="rId36"/>
  </p:handoutMasterIdLst>
  <p:sldIdLst>
    <p:sldId id="256" r:id="rId5"/>
    <p:sldId id="298" r:id="rId6"/>
    <p:sldId id="258" r:id="rId7"/>
    <p:sldId id="299" r:id="rId8"/>
    <p:sldId id="300" r:id="rId9"/>
    <p:sldId id="301" r:id="rId10"/>
    <p:sldId id="302" r:id="rId11"/>
    <p:sldId id="303" r:id="rId12"/>
    <p:sldId id="304" r:id="rId13"/>
    <p:sldId id="305" r:id="rId14"/>
    <p:sldId id="306" r:id="rId15"/>
    <p:sldId id="307" r:id="rId16"/>
    <p:sldId id="276" r:id="rId17"/>
    <p:sldId id="287" r:id="rId18"/>
    <p:sldId id="297" r:id="rId19"/>
    <p:sldId id="296" r:id="rId20"/>
    <p:sldId id="279" r:id="rId21"/>
    <p:sldId id="308" r:id="rId22"/>
    <p:sldId id="309" r:id="rId23"/>
    <p:sldId id="310" r:id="rId24"/>
    <p:sldId id="284" r:id="rId25"/>
    <p:sldId id="286" r:id="rId26"/>
    <p:sldId id="277" r:id="rId27"/>
    <p:sldId id="289" r:id="rId28"/>
    <p:sldId id="290" r:id="rId29"/>
    <p:sldId id="292" r:id="rId30"/>
    <p:sldId id="291" r:id="rId31"/>
    <p:sldId id="311" r:id="rId32"/>
    <p:sldId id="261" r:id="rId33"/>
    <p:sldId id="26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98"/>
            <p14:sldId id="258"/>
            <p14:sldId id="299"/>
            <p14:sldId id="300"/>
            <p14:sldId id="301"/>
            <p14:sldId id="302"/>
            <p14:sldId id="303"/>
            <p14:sldId id="304"/>
            <p14:sldId id="305"/>
            <p14:sldId id="306"/>
            <p14:sldId id="307"/>
          </p14:sldIdLst>
        </p14:section>
        <p14:section name="Contents" id="{0CA6634F-C6FD-4BBA-B04E-9ED03905FDE5}">
          <p14:sldIdLst/>
        </p14:section>
        <p14:section name="Data Dictionary" id="{2477429B-AEEA-4D45-A9B2-091636A466E2}">
          <p14:sldIdLst>
            <p14:sldId id="276"/>
            <p14:sldId id="287"/>
            <p14:sldId id="297"/>
            <p14:sldId id="296"/>
            <p14:sldId id="279"/>
            <p14:sldId id="308"/>
            <p14:sldId id="309"/>
            <p14:sldId id="310"/>
            <p14:sldId id="284"/>
            <p14:sldId id="286"/>
          </p14:sldIdLst>
        </p14:section>
        <p14:section name="Objects and Data Model" id="{85FFB2F3-1541-4908-9F56-A08123563BAE}">
          <p14:sldIdLst>
            <p14:sldId id="277"/>
            <p14:sldId id="289"/>
            <p14:sldId id="290"/>
            <p14:sldId id="292"/>
            <p14:sldId id="291"/>
            <p14:sldId id="311"/>
          </p14:sldIdLst>
        </p14:section>
        <p14:section name="Review" id="{CD3E2942-0691-4B15-B842-079311E6BD2A}">
          <p14:sldIdLst>
            <p14:sldId id="261"/>
            <p14:sldId id="262"/>
          </p14:sldIdLst>
        </p14:section>
      </p14:sectionLst>
    </p:ext>
    <p:ext uri="{EFAFB233-063F-42B5-8137-9DF3F51BA10A}">
      <p15:sldGuideLst xmlns:p15="http://schemas.microsoft.com/office/powerpoint/2012/main">
        <p15:guide id="1" orient="horz" pos="576">
          <p15:clr>
            <a:srgbClr val="A4A3A4"/>
          </p15:clr>
        </p15:guide>
        <p15:guide id="2" pos="336">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2403" autoAdjust="0"/>
    <p:restoredTop sz="66047" autoAdjust="0"/>
  </p:normalViewPr>
  <p:slideViewPr>
    <p:cSldViewPr showGuides="1">
      <p:cViewPr varScale="1">
        <p:scale>
          <a:sx n="76" d="100"/>
          <a:sy n="76" d="100"/>
        </p:scale>
        <p:origin x="2256" y="84"/>
      </p:cViewPr>
      <p:guideLst>
        <p:guide orient="horz" pos="576"/>
        <p:guide pos="336"/>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101" d="100"/>
          <a:sy n="101" d="100"/>
        </p:scale>
        <p:origin x="-2454"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Arial" pitchFamily="34" charset="0"/>
              </a:rPr>
              <a:t>A transaction tracks a single financial event, including credits and debits to the reserve line. A credit to a reserve line occurs when an adjuster increases the available reserves. A reserve increase would occur if the original reserve amount is not high enough to cover the loss. One example of a debit to the reserve line is a payment is made against that reserve line. The credits minus the debits results in the total remaining reserve line.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2048311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Arial" pitchFamily="34" charset="0"/>
              </a:rPr>
              <a:t>The check entity holds information specific to a payment. Although the term used here is check, it actually means any form of payment including physical paper checks or electronic fund transfers. Along with the relationships to the transaction and claim contact, it maintains information such as </a:t>
            </a:r>
            <a:r>
              <a:rPr lang="en-US" sz="1200" kern="1200" dirty="0" err="1" smtClean="0">
                <a:solidFill>
                  <a:schemeClr val="tx1"/>
                </a:solidFill>
                <a:effectLst/>
                <a:latin typeface="Arial" pitchFamily="34" charset="0"/>
                <a:ea typeface="+mn-ea"/>
                <a:cs typeface="Arial" pitchFamily="34" charset="0"/>
              </a:rPr>
              <a:t>PayTo</a:t>
            </a:r>
            <a:r>
              <a:rPr lang="en-US" sz="1200" kern="1200" dirty="0" smtClean="0">
                <a:solidFill>
                  <a:schemeClr val="tx1"/>
                </a:solidFill>
                <a:effectLst/>
                <a:latin typeface="Arial" pitchFamily="34" charset="0"/>
                <a:ea typeface="+mn-ea"/>
                <a:cs typeface="Arial" pitchFamily="34" charset="0"/>
              </a:rPr>
              <a:t>, </a:t>
            </a:r>
            <a:r>
              <a:rPr lang="en-US" sz="1200" kern="1200" dirty="0" err="1" smtClean="0">
                <a:solidFill>
                  <a:schemeClr val="tx1"/>
                </a:solidFill>
                <a:effectLst/>
                <a:latin typeface="Arial" pitchFamily="34" charset="0"/>
                <a:ea typeface="+mn-ea"/>
                <a:cs typeface="Arial" pitchFamily="34" charset="0"/>
              </a:rPr>
              <a:t>GrossAmount</a:t>
            </a:r>
            <a:r>
              <a:rPr lang="en-US" sz="1200" kern="1200" dirty="0" smtClean="0">
                <a:solidFill>
                  <a:schemeClr val="tx1"/>
                </a:solidFill>
                <a:effectLst/>
                <a:latin typeface="Arial" pitchFamily="34" charset="0"/>
                <a:ea typeface="+mn-ea"/>
                <a:cs typeface="Arial" pitchFamily="34" charset="0"/>
              </a:rPr>
              <a:t>, </a:t>
            </a:r>
            <a:r>
              <a:rPr lang="en-US" sz="1200" kern="1200" dirty="0" err="1" smtClean="0">
                <a:solidFill>
                  <a:schemeClr val="tx1"/>
                </a:solidFill>
                <a:effectLst/>
                <a:latin typeface="Arial" pitchFamily="34" charset="0"/>
                <a:ea typeface="+mn-ea"/>
                <a:cs typeface="Arial" pitchFamily="34" charset="0"/>
              </a:rPr>
              <a:t>BankAccount</a:t>
            </a:r>
            <a:r>
              <a:rPr lang="en-US" sz="1200" kern="1200" dirty="0" smtClean="0">
                <a:solidFill>
                  <a:schemeClr val="tx1"/>
                </a:solidFill>
                <a:effectLst/>
                <a:latin typeface="Arial" pitchFamily="34" charset="0"/>
                <a:ea typeface="+mn-ea"/>
                <a:cs typeface="Arial" pitchFamily="34" charset="0"/>
              </a:rPr>
              <a:t>, and </a:t>
            </a:r>
            <a:r>
              <a:rPr lang="en-US" sz="1200" kern="1200" dirty="0" err="1" smtClean="0">
                <a:solidFill>
                  <a:schemeClr val="tx1"/>
                </a:solidFill>
                <a:effectLst/>
                <a:latin typeface="Arial" pitchFamily="34" charset="0"/>
                <a:ea typeface="+mn-ea"/>
                <a:cs typeface="Arial" pitchFamily="34" charset="0"/>
              </a:rPr>
              <a:t>CheckInstructions</a:t>
            </a:r>
            <a:r>
              <a:rPr lang="en-US" sz="1200" kern="1200" dirty="0" smtClean="0">
                <a:solidFill>
                  <a:schemeClr val="tx1"/>
                </a:solidFill>
                <a:effectLst/>
                <a:latin typeface="Arial" pitchFamily="34" charset="0"/>
                <a:ea typeface="+mn-ea"/>
                <a:cs typeface="Arial" pitchFamily="34" charset="0"/>
              </a:rPr>
              <a: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698153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2262591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Arial" pitchFamily="34" charset="0"/>
              </a:rPr>
              <a:t>The </a:t>
            </a:r>
            <a:r>
              <a:rPr lang="en-US" sz="1200" i="1" kern="1200" dirty="0" err="1" smtClean="0">
                <a:solidFill>
                  <a:schemeClr val="tx1"/>
                </a:solidFill>
                <a:effectLst/>
                <a:latin typeface="Arial" pitchFamily="34" charset="0"/>
                <a:ea typeface="+mn-ea"/>
                <a:cs typeface="Arial" pitchFamily="34" charset="0"/>
              </a:rPr>
              <a:t>ClaimCenter</a:t>
            </a:r>
            <a:r>
              <a:rPr lang="en-US" sz="1200" i="1" kern="1200" dirty="0" smtClean="0">
                <a:solidFill>
                  <a:schemeClr val="tx1"/>
                </a:solidFill>
                <a:effectLst/>
                <a:latin typeface="Arial" pitchFamily="34" charset="0"/>
                <a:ea typeface="+mn-ea"/>
                <a:cs typeface="Arial" pitchFamily="34" charset="0"/>
              </a:rPr>
              <a:t> Data Dictionary</a:t>
            </a:r>
            <a:r>
              <a:rPr lang="en-US" sz="1200" kern="1200" dirty="0" smtClean="0">
                <a:solidFill>
                  <a:schemeClr val="tx1"/>
                </a:solidFill>
                <a:effectLst/>
                <a:latin typeface="Arial" pitchFamily="34" charset="0"/>
                <a:ea typeface="+mn-ea"/>
                <a:cs typeface="Arial" pitchFamily="34" charset="0"/>
              </a:rPr>
              <a:t> documents all the entities and </a:t>
            </a:r>
            <a:r>
              <a:rPr lang="en-US" sz="1200" kern="1200" dirty="0" err="1" smtClean="0">
                <a:solidFill>
                  <a:schemeClr val="tx1"/>
                </a:solidFill>
                <a:effectLst/>
                <a:latin typeface="Arial" pitchFamily="34" charset="0"/>
                <a:ea typeface="+mn-ea"/>
                <a:cs typeface="Arial" pitchFamily="34" charset="0"/>
              </a:rPr>
              <a:t>typelists</a:t>
            </a:r>
            <a:r>
              <a:rPr lang="en-US" sz="1200" kern="1200" dirty="0" smtClean="0">
                <a:solidFill>
                  <a:schemeClr val="tx1"/>
                </a:solidFill>
                <a:effectLst/>
                <a:latin typeface="Arial" pitchFamily="34" charset="0"/>
                <a:ea typeface="+mn-ea"/>
                <a:cs typeface="Arial" pitchFamily="34" charset="0"/>
              </a:rPr>
              <a:t> in a </a:t>
            </a:r>
            <a:r>
              <a:rPr lang="en-US" sz="1200" kern="1200" dirty="0" err="1" smtClean="0">
                <a:solidFill>
                  <a:schemeClr val="tx1"/>
                </a:solidFill>
                <a:effectLst/>
                <a:latin typeface="Arial" pitchFamily="34" charset="0"/>
                <a:ea typeface="+mn-ea"/>
                <a:cs typeface="Arial" pitchFamily="34" charset="0"/>
              </a:rPr>
              <a:t>ClaimCenter</a:t>
            </a:r>
            <a:r>
              <a:rPr lang="en-US" sz="1200" kern="1200" dirty="0" smtClean="0">
                <a:solidFill>
                  <a:schemeClr val="tx1"/>
                </a:solidFill>
                <a:effectLst/>
                <a:latin typeface="Arial" pitchFamily="34" charset="0"/>
                <a:ea typeface="+mn-ea"/>
                <a:cs typeface="Arial" pitchFamily="34" charset="0"/>
              </a:rPr>
              <a:t> installation. The dictionary documents both the base </a:t>
            </a:r>
            <a:r>
              <a:rPr lang="en-US" sz="1200" kern="1200" dirty="0" err="1" smtClean="0">
                <a:solidFill>
                  <a:schemeClr val="tx1"/>
                </a:solidFill>
                <a:effectLst/>
                <a:latin typeface="Arial" pitchFamily="34" charset="0"/>
                <a:ea typeface="+mn-ea"/>
                <a:cs typeface="Arial" pitchFamily="34" charset="0"/>
              </a:rPr>
              <a:t>ClaimCenter</a:t>
            </a:r>
            <a:r>
              <a:rPr lang="en-US" sz="1200" kern="1200" dirty="0" smtClean="0">
                <a:solidFill>
                  <a:schemeClr val="tx1"/>
                </a:solidFill>
                <a:effectLst/>
                <a:latin typeface="Arial" pitchFamily="34" charset="0"/>
                <a:ea typeface="+mn-ea"/>
                <a:cs typeface="Arial" pitchFamily="34" charset="0"/>
              </a:rPr>
              <a:t> data model and your extensions, provided that you regenerate it following any data model customization. Using the </a:t>
            </a:r>
            <a:r>
              <a:rPr lang="en-US" sz="1200" i="1" kern="1200" dirty="0" smtClean="0">
                <a:solidFill>
                  <a:schemeClr val="tx1"/>
                </a:solidFill>
                <a:effectLst/>
                <a:latin typeface="Arial" pitchFamily="34" charset="0"/>
                <a:ea typeface="+mn-ea"/>
                <a:cs typeface="Arial" pitchFamily="34" charset="0"/>
              </a:rPr>
              <a:t>Data Dictionary</a:t>
            </a:r>
            <a:r>
              <a:rPr lang="en-US" sz="1200" kern="1200" dirty="0" smtClean="0">
                <a:solidFill>
                  <a:schemeClr val="tx1"/>
                </a:solidFill>
                <a:effectLst/>
                <a:latin typeface="Arial" pitchFamily="34" charset="0"/>
                <a:ea typeface="+mn-ea"/>
                <a:cs typeface="Arial" pitchFamily="34" charset="0"/>
              </a:rPr>
              <a:t>, you can view information about each entity or </a:t>
            </a:r>
            <a:r>
              <a:rPr lang="en-US" sz="1200" kern="1200" dirty="0" err="1" smtClean="0">
                <a:solidFill>
                  <a:schemeClr val="tx1"/>
                </a:solidFill>
                <a:effectLst/>
                <a:latin typeface="Arial" pitchFamily="34" charset="0"/>
                <a:ea typeface="+mn-ea"/>
                <a:cs typeface="Arial" pitchFamily="34" charset="0"/>
              </a:rPr>
              <a:t>typelist</a:t>
            </a:r>
            <a:r>
              <a:rPr lang="en-US" sz="1200" kern="1200" dirty="0" smtClean="0">
                <a:solidFill>
                  <a:schemeClr val="tx1"/>
                </a:solidFill>
                <a:effectLst/>
                <a:latin typeface="Arial" pitchFamily="34" charset="0"/>
                <a:ea typeface="+mn-ea"/>
                <a:cs typeface="Arial" pitchFamily="34" charset="0"/>
              </a:rPr>
              <a:t>.</a:t>
            </a:r>
          </a:p>
          <a:p>
            <a:r>
              <a:rPr lang="en-US" sz="1200" kern="1200" dirty="0" smtClean="0">
                <a:solidFill>
                  <a:schemeClr val="tx1"/>
                </a:solidFill>
                <a:effectLst/>
                <a:latin typeface="Arial" pitchFamily="34" charset="0"/>
                <a:ea typeface="+mn-ea"/>
                <a:cs typeface="Arial" pitchFamily="34" charset="0"/>
              </a:rPr>
              <a:t>The </a:t>
            </a:r>
            <a:r>
              <a:rPr lang="en-US" sz="1200" i="1" kern="1200" dirty="0" smtClean="0">
                <a:solidFill>
                  <a:schemeClr val="tx1"/>
                </a:solidFill>
                <a:effectLst/>
                <a:latin typeface="Arial" pitchFamily="34" charset="0"/>
                <a:ea typeface="+mn-ea"/>
                <a:cs typeface="Arial" pitchFamily="34" charset="0"/>
              </a:rPr>
              <a:t>Data Dictionary</a:t>
            </a:r>
            <a:r>
              <a:rPr lang="en-US" sz="1200" kern="1200" dirty="0" smtClean="0">
                <a:solidFill>
                  <a:schemeClr val="tx1"/>
                </a:solidFill>
                <a:effectLst/>
                <a:latin typeface="Arial" pitchFamily="34" charset="0"/>
                <a:ea typeface="+mn-ea"/>
                <a:cs typeface="Arial" pitchFamily="34" charset="0"/>
              </a:rPr>
              <a:t> must be manually generated after installing Guidewire </a:t>
            </a:r>
            <a:r>
              <a:rPr lang="en-US" sz="1200" kern="1200" dirty="0" err="1" smtClean="0">
                <a:solidFill>
                  <a:schemeClr val="tx1"/>
                </a:solidFill>
                <a:effectLst/>
                <a:latin typeface="Arial" pitchFamily="34" charset="0"/>
                <a:ea typeface="+mn-ea"/>
                <a:cs typeface="Arial" pitchFamily="34" charset="0"/>
              </a:rPr>
              <a:t>ClaimCenter</a:t>
            </a:r>
            <a:r>
              <a:rPr lang="en-US" sz="1200" kern="1200" dirty="0" smtClean="0">
                <a:solidFill>
                  <a:schemeClr val="tx1"/>
                </a:solidFill>
                <a:effectLst/>
                <a:latin typeface="Arial" pitchFamily="34" charset="0"/>
                <a:ea typeface="+mn-ea"/>
                <a:cs typeface="Arial" pitchFamily="34" charset="0"/>
              </a:rPr>
              <a:t>. Guidewire strongly recommends that you perform this task as part of the installation process. Also, as the data model is extended, it is important that the </a:t>
            </a:r>
            <a:r>
              <a:rPr lang="en-US" sz="1200" i="1" kern="1200" dirty="0" smtClean="0">
                <a:solidFill>
                  <a:schemeClr val="tx1"/>
                </a:solidFill>
                <a:effectLst/>
                <a:latin typeface="Arial" pitchFamily="34" charset="0"/>
                <a:ea typeface="+mn-ea"/>
                <a:cs typeface="Arial" pitchFamily="34" charset="0"/>
              </a:rPr>
              <a:t>Data Dictionary </a:t>
            </a:r>
            <a:r>
              <a:rPr lang="en-US" sz="1200" kern="1200" dirty="0" smtClean="0">
                <a:solidFill>
                  <a:schemeClr val="tx1"/>
                </a:solidFill>
                <a:effectLst/>
                <a:latin typeface="Arial" pitchFamily="34" charset="0"/>
                <a:ea typeface="+mn-ea"/>
                <a:cs typeface="Arial" pitchFamily="34" charset="0"/>
              </a:rPr>
              <a:t>be regenerated in order to include your extensions in the data dictionary. To generate the </a:t>
            </a:r>
            <a:r>
              <a:rPr lang="en-US" sz="1200" i="1" kern="1200" dirty="0" err="1" smtClean="0">
                <a:solidFill>
                  <a:schemeClr val="tx1"/>
                </a:solidFill>
                <a:effectLst/>
                <a:latin typeface="Arial" pitchFamily="34" charset="0"/>
                <a:ea typeface="+mn-ea"/>
                <a:cs typeface="Arial" pitchFamily="34" charset="0"/>
              </a:rPr>
              <a:t>ClaimCenter</a:t>
            </a:r>
            <a:r>
              <a:rPr lang="en-US" sz="1200" i="1" kern="1200" dirty="0" smtClean="0">
                <a:solidFill>
                  <a:schemeClr val="tx1"/>
                </a:solidFill>
                <a:effectLst/>
                <a:latin typeface="Arial" pitchFamily="34" charset="0"/>
                <a:ea typeface="+mn-ea"/>
                <a:cs typeface="Arial" pitchFamily="34" charset="0"/>
              </a:rPr>
              <a:t> Data Dictionary</a:t>
            </a:r>
            <a:r>
              <a:rPr lang="en-US" sz="1200" kern="1200" dirty="0" smtClean="0">
                <a:solidFill>
                  <a:schemeClr val="tx1"/>
                </a:solidFill>
                <a:effectLst/>
                <a:latin typeface="Arial" pitchFamily="34" charset="0"/>
                <a:ea typeface="+mn-ea"/>
                <a:cs typeface="Arial" pitchFamily="34" charset="0"/>
              </a:rPr>
              <a:t>, run </a:t>
            </a:r>
            <a:r>
              <a:rPr lang="en-US" sz="1200" b="1" kern="1200" dirty="0" err="1" smtClean="0">
                <a:solidFill>
                  <a:schemeClr val="tx1"/>
                </a:solidFill>
                <a:effectLst/>
                <a:latin typeface="Arial" pitchFamily="34" charset="0"/>
                <a:ea typeface="+mn-ea"/>
                <a:cs typeface="Arial" pitchFamily="34" charset="0"/>
              </a:rPr>
              <a:t>gwb</a:t>
            </a:r>
            <a:r>
              <a:rPr lang="en-US" sz="1200" b="1" kern="1200" dirty="0" smtClean="0">
                <a:solidFill>
                  <a:schemeClr val="tx1"/>
                </a:solidFill>
                <a:effectLst/>
                <a:latin typeface="Arial" pitchFamily="34" charset="0"/>
                <a:ea typeface="+mn-ea"/>
                <a:cs typeface="Arial" pitchFamily="34" charset="0"/>
              </a:rPr>
              <a:t> </a:t>
            </a:r>
            <a:r>
              <a:rPr lang="en-US" sz="1200" b="1" kern="1200" dirty="0" err="1" smtClean="0">
                <a:solidFill>
                  <a:schemeClr val="tx1"/>
                </a:solidFill>
                <a:effectLst/>
                <a:latin typeface="Arial" pitchFamily="34" charset="0"/>
                <a:ea typeface="+mn-ea"/>
                <a:cs typeface="Arial" pitchFamily="34" charset="0"/>
              </a:rPr>
              <a:t>genDataDictionary</a:t>
            </a:r>
            <a:r>
              <a:rPr lang="en-US" sz="1200" b="1" kern="1200" dirty="0" smtClean="0">
                <a:solidFill>
                  <a:schemeClr val="tx1"/>
                </a:solidFill>
                <a:effectLst/>
                <a:latin typeface="Arial" pitchFamily="34" charset="0"/>
                <a:ea typeface="+mn-ea"/>
                <a:cs typeface="Arial" pitchFamily="34" charset="0"/>
              </a:rPr>
              <a:t> </a:t>
            </a:r>
            <a:r>
              <a:rPr lang="en-US" sz="1200" kern="1200" dirty="0" smtClean="0">
                <a:solidFill>
                  <a:schemeClr val="tx1"/>
                </a:solidFill>
                <a:effectLst/>
                <a:latin typeface="Arial" pitchFamily="34" charset="0"/>
                <a:ea typeface="+mn-ea"/>
                <a:cs typeface="Arial" pitchFamily="34" charset="0"/>
              </a:rPr>
              <a:t>using a command line from the </a:t>
            </a:r>
            <a:r>
              <a:rPr lang="en-US" sz="1200" kern="1200" dirty="0" err="1" smtClean="0">
                <a:solidFill>
                  <a:schemeClr val="tx1"/>
                </a:solidFill>
                <a:effectLst/>
                <a:latin typeface="Arial" pitchFamily="34" charset="0"/>
                <a:ea typeface="+mn-ea"/>
                <a:cs typeface="Arial" pitchFamily="34" charset="0"/>
              </a:rPr>
              <a:t>ClaimCenter</a:t>
            </a:r>
            <a:r>
              <a:rPr lang="en-US" sz="1200" kern="1200" dirty="0" smtClean="0">
                <a:solidFill>
                  <a:schemeClr val="tx1"/>
                </a:solidFill>
                <a:effectLst/>
                <a:latin typeface="Arial" pitchFamily="34" charset="0"/>
                <a:ea typeface="+mn-ea"/>
                <a:cs typeface="Arial" pitchFamily="34" charset="0"/>
              </a:rPr>
              <a:t> directory. </a:t>
            </a:r>
            <a:r>
              <a:rPr lang="en-US" sz="1200" kern="1200" dirty="0" err="1" smtClean="0">
                <a:solidFill>
                  <a:schemeClr val="tx1"/>
                </a:solidFill>
                <a:effectLst/>
                <a:latin typeface="Arial" pitchFamily="34" charset="0"/>
                <a:ea typeface="+mn-ea"/>
                <a:cs typeface="Arial" pitchFamily="34" charset="0"/>
              </a:rPr>
              <a:t>ClaimCenter</a:t>
            </a:r>
            <a:r>
              <a:rPr lang="en-US" sz="1200" kern="1200" dirty="0" smtClean="0">
                <a:solidFill>
                  <a:schemeClr val="tx1"/>
                </a:solidFill>
                <a:effectLst/>
                <a:latin typeface="Arial" pitchFamily="34" charset="0"/>
                <a:ea typeface="+mn-ea"/>
                <a:cs typeface="Arial" pitchFamily="34" charset="0"/>
              </a:rPr>
              <a:t> stores the </a:t>
            </a:r>
            <a:r>
              <a:rPr lang="en-US" sz="1200" i="1" kern="1200" dirty="0" smtClean="0">
                <a:solidFill>
                  <a:schemeClr val="tx1"/>
                </a:solidFill>
                <a:effectLst/>
                <a:latin typeface="Arial" pitchFamily="34" charset="0"/>
                <a:ea typeface="+mn-ea"/>
                <a:cs typeface="Arial" pitchFamily="34" charset="0"/>
              </a:rPr>
              <a:t>Data Dictionary</a:t>
            </a:r>
            <a:r>
              <a:rPr lang="en-US" sz="1200" kern="1200" dirty="0" smtClean="0">
                <a:solidFill>
                  <a:schemeClr val="tx1"/>
                </a:solidFill>
                <a:effectLst/>
                <a:latin typeface="Arial" pitchFamily="34" charset="0"/>
                <a:ea typeface="+mn-ea"/>
                <a:cs typeface="Arial" pitchFamily="34" charset="0"/>
              </a:rPr>
              <a:t> in</a:t>
            </a:r>
            <a:r>
              <a:rPr lang="en-US" sz="1200" b="1" kern="1200" dirty="0" smtClean="0">
                <a:solidFill>
                  <a:schemeClr val="tx1"/>
                </a:solidFill>
                <a:effectLst/>
                <a:latin typeface="Arial" pitchFamily="34" charset="0"/>
                <a:ea typeface="+mn-ea"/>
                <a:cs typeface="Arial" pitchFamily="34" charset="0"/>
              </a:rPr>
              <a:t>&lt;install directory&gt;/build/dictionary/data/</a:t>
            </a:r>
            <a:r>
              <a:rPr lang="en-US" sz="1200" kern="1200" dirty="0" smtClean="0">
                <a:solidFill>
                  <a:schemeClr val="tx1"/>
                </a:solidFill>
                <a:effectLst/>
                <a:latin typeface="Arial" pitchFamily="34" charset="0"/>
                <a:ea typeface="+mn-ea"/>
                <a:cs typeface="Arial" pitchFamily="34" charset="0"/>
              </a:rPr>
              <a:t>. To view the </a:t>
            </a:r>
            <a:r>
              <a:rPr lang="en-US" sz="1200" i="1" kern="1200" dirty="0" smtClean="0">
                <a:solidFill>
                  <a:schemeClr val="tx1"/>
                </a:solidFill>
                <a:effectLst/>
                <a:latin typeface="Arial" pitchFamily="34" charset="0"/>
                <a:ea typeface="+mn-ea"/>
                <a:cs typeface="Arial" pitchFamily="34" charset="0"/>
              </a:rPr>
              <a:t>Data Dictionary</a:t>
            </a:r>
            <a:r>
              <a:rPr lang="en-US" sz="1200" kern="1200" dirty="0" smtClean="0">
                <a:solidFill>
                  <a:schemeClr val="tx1"/>
                </a:solidFill>
                <a:effectLst/>
                <a:latin typeface="Arial" pitchFamily="34" charset="0"/>
                <a:ea typeface="+mn-ea"/>
                <a:cs typeface="Arial" pitchFamily="34" charset="0"/>
              </a:rPr>
              <a:t>, open the </a:t>
            </a:r>
            <a:r>
              <a:rPr lang="en-US" sz="1200" b="1" kern="1200" dirty="0" smtClean="0">
                <a:solidFill>
                  <a:schemeClr val="tx1"/>
                </a:solidFill>
                <a:effectLst/>
                <a:latin typeface="Arial" pitchFamily="34" charset="0"/>
                <a:ea typeface="+mn-ea"/>
                <a:cs typeface="Arial" pitchFamily="34" charset="0"/>
              </a:rPr>
              <a:t>index.html </a:t>
            </a:r>
            <a:r>
              <a:rPr lang="en-US" sz="1200" kern="1200" dirty="0" smtClean="0">
                <a:solidFill>
                  <a:schemeClr val="tx1"/>
                </a:solidFill>
                <a:effectLst/>
                <a:latin typeface="Arial" pitchFamily="34" charset="0"/>
                <a:ea typeface="+mn-ea"/>
                <a:cs typeface="Arial" pitchFamily="34" charset="0"/>
              </a:rPr>
              <a:t>file in that directory.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637510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Arial" pitchFamily="34" charset="0"/>
              </a:rPr>
              <a:t>The Data Dictionary contains three kinds of data entity views: full, database, and migration. The Data Entities link is the full view.</a:t>
            </a:r>
          </a:p>
          <a:p>
            <a:r>
              <a:rPr lang="en-US" sz="1200" kern="1200" dirty="0" smtClean="0">
                <a:solidFill>
                  <a:schemeClr val="tx1"/>
                </a:solidFill>
                <a:effectLst/>
                <a:latin typeface="Arial" pitchFamily="34" charset="0"/>
                <a:ea typeface="+mn-ea"/>
                <a:cs typeface="Arial" pitchFamily="34" charset="0"/>
              </a:rPr>
              <a:t> </a:t>
            </a:r>
          </a:p>
          <a:p>
            <a:r>
              <a:rPr lang="en-US" sz="1200" kern="1200" dirty="0" smtClean="0">
                <a:solidFill>
                  <a:schemeClr val="tx1"/>
                </a:solidFill>
                <a:effectLst/>
                <a:latin typeface="Arial" pitchFamily="34" charset="0"/>
                <a:ea typeface="+mn-ea"/>
                <a:cs typeface="Arial" pitchFamily="34" charset="0"/>
              </a:rPr>
              <a:t>•</a:t>
            </a:r>
            <a:r>
              <a:rPr lang="x-none" sz="1200" kern="1200" dirty="0" smtClean="0">
                <a:solidFill>
                  <a:schemeClr val="tx1"/>
                </a:solidFill>
                <a:effectLst/>
                <a:latin typeface="Arial" pitchFamily="34" charset="0"/>
                <a:ea typeface="+mn-ea"/>
                <a:cs typeface="Arial" pitchFamily="34" charset="0"/>
              </a:rPr>
              <a:t>The </a:t>
            </a:r>
            <a:r>
              <a:rPr lang="x-none" sz="1200" b="1" kern="1200" dirty="0" smtClean="0">
                <a:solidFill>
                  <a:schemeClr val="tx1"/>
                </a:solidFill>
                <a:effectLst/>
                <a:latin typeface="Arial" pitchFamily="34" charset="0"/>
                <a:ea typeface="+mn-ea"/>
                <a:cs typeface="Arial" pitchFamily="34" charset="0"/>
              </a:rPr>
              <a:t>full view </a:t>
            </a:r>
            <a:r>
              <a:rPr lang="x-none" sz="1200" kern="1200" dirty="0" smtClean="0">
                <a:solidFill>
                  <a:schemeClr val="tx1"/>
                </a:solidFill>
                <a:effectLst/>
                <a:latin typeface="Arial" pitchFamily="34" charset="0"/>
                <a:ea typeface="+mn-ea"/>
                <a:cs typeface="Arial" pitchFamily="34" charset="0"/>
              </a:rPr>
              <a:t>shows both the persistent and virtual (non-persistent) entities, and includes columns, typekeys, arrays, foreign keys, derived arrays, derived properties, and subtypes for each entity, </a:t>
            </a:r>
            <a:endParaRPr lang="en-US" sz="1200" kern="1200" dirty="0" smtClean="0">
              <a:solidFill>
                <a:schemeClr val="tx1"/>
              </a:solidFill>
              <a:effectLst/>
              <a:latin typeface="Arial" pitchFamily="34" charset="0"/>
              <a:ea typeface="+mn-ea"/>
              <a:cs typeface="Arial" pitchFamily="34" charset="0"/>
            </a:endParaRPr>
          </a:p>
          <a:p>
            <a:r>
              <a:rPr lang="en-US" sz="1200" kern="1200" dirty="0" smtClean="0">
                <a:solidFill>
                  <a:schemeClr val="tx1"/>
                </a:solidFill>
                <a:effectLst/>
                <a:latin typeface="Arial" pitchFamily="34" charset="0"/>
                <a:ea typeface="+mn-ea"/>
                <a:cs typeface="Arial" pitchFamily="34" charset="0"/>
              </a:rPr>
              <a:t>•</a:t>
            </a:r>
            <a:r>
              <a:rPr lang="x-none" sz="1200" kern="1200" dirty="0" smtClean="0">
                <a:solidFill>
                  <a:schemeClr val="tx1"/>
                </a:solidFill>
                <a:effectLst/>
                <a:latin typeface="Arial" pitchFamily="34" charset="0"/>
                <a:ea typeface="+mn-ea"/>
                <a:cs typeface="Arial" pitchFamily="34" charset="0"/>
              </a:rPr>
              <a:t>The </a:t>
            </a:r>
            <a:r>
              <a:rPr lang="x-none" sz="1200" b="1" kern="1200" dirty="0" smtClean="0">
                <a:solidFill>
                  <a:schemeClr val="tx1"/>
                </a:solidFill>
                <a:effectLst/>
                <a:latin typeface="Arial" pitchFamily="34" charset="0"/>
                <a:ea typeface="+mn-ea"/>
                <a:cs typeface="Arial" pitchFamily="34" charset="0"/>
              </a:rPr>
              <a:t>database view </a:t>
            </a:r>
            <a:r>
              <a:rPr lang="x-none" sz="1200" kern="1200" dirty="0" smtClean="0">
                <a:solidFill>
                  <a:schemeClr val="tx1"/>
                </a:solidFill>
                <a:effectLst/>
                <a:latin typeface="Arial" pitchFamily="34" charset="0"/>
                <a:ea typeface="+mn-ea"/>
                <a:cs typeface="Arial" pitchFamily="34" charset="0"/>
              </a:rPr>
              <a:t>shows all non-virtual, or persistent, entities and their definitions.</a:t>
            </a:r>
            <a:endParaRPr lang="en-US" sz="1200" kern="1200" dirty="0" smtClean="0">
              <a:solidFill>
                <a:schemeClr val="tx1"/>
              </a:solidFill>
              <a:effectLst/>
              <a:latin typeface="Arial" pitchFamily="34" charset="0"/>
              <a:ea typeface="+mn-ea"/>
              <a:cs typeface="Arial" pitchFamily="34" charset="0"/>
            </a:endParaRPr>
          </a:p>
          <a:p>
            <a:r>
              <a:rPr lang="en-US" sz="1200" kern="1200" dirty="0" smtClean="0">
                <a:solidFill>
                  <a:schemeClr val="tx1"/>
                </a:solidFill>
                <a:effectLst/>
                <a:latin typeface="Arial" pitchFamily="34" charset="0"/>
                <a:ea typeface="+mn-ea"/>
                <a:cs typeface="Arial" pitchFamily="34" charset="0"/>
              </a:rPr>
              <a:t>•</a:t>
            </a:r>
            <a:r>
              <a:rPr lang="x-none" sz="1200" kern="1200" dirty="0" smtClean="0">
                <a:solidFill>
                  <a:schemeClr val="tx1"/>
                </a:solidFill>
                <a:effectLst/>
                <a:latin typeface="Arial" pitchFamily="34" charset="0"/>
                <a:ea typeface="+mn-ea"/>
                <a:cs typeface="Arial" pitchFamily="34" charset="0"/>
              </a:rPr>
              <a:t>The </a:t>
            </a:r>
            <a:r>
              <a:rPr lang="x-none" sz="1200" b="1" kern="1200" dirty="0" smtClean="0">
                <a:solidFill>
                  <a:schemeClr val="tx1"/>
                </a:solidFill>
                <a:effectLst/>
                <a:latin typeface="Arial" pitchFamily="34" charset="0"/>
                <a:ea typeface="+mn-ea"/>
                <a:cs typeface="Arial" pitchFamily="34" charset="0"/>
              </a:rPr>
              <a:t>migration view </a:t>
            </a:r>
            <a:r>
              <a:rPr lang="x-none" sz="1200" kern="1200" dirty="0" smtClean="0">
                <a:solidFill>
                  <a:schemeClr val="tx1"/>
                </a:solidFill>
                <a:effectLst/>
                <a:latin typeface="Arial" pitchFamily="34" charset="0"/>
                <a:ea typeface="+mn-ea"/>
                <a:cs typeface="Arial" pitchFamily="34" charset="0"/>
              </a:rPr>
              <a:t>shows only persistent, loadable entities, columns and their definitions. The columns createUserId and createTime are examples of non-loadable columns. This view is used primarily for developing migration plans for legacy systems</a:t>
            </a:r>
            <a:endParaRPr lang="en-US" sz="1200" kern="1200" dirty="0" smtClean="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556325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The Data Dictionary provides details about each entity and </a:t>
            </a:r>
            <a:r>
              <a:rPr lang="en-US" sz="1200" kern="1200" dirty="0" err="1" smtClean="0">
                <a:solidFill>
                  <a:schemeClr val="tx1"/>
                </a:solidFill>
                <a:effectLst/>
                <a:latin typeface="Arial" pitchFamily="34" charset="0"/>
                <a:ea typeface="+mn-ea"/>
                <a:cs typeface="Arial" pitchFamily="34" charset="0"/>
              </a:rPr>
              <a:t>TypeList</a:t>
            </a:r>
            <a:r>
              <a:rPr lang="en-US" sz="1200" kern="1200" dirty="0" smtClean="0">
                <a:solidFill>
                  <a:schemeClr val="tx1"/>
                </a:solidFill>
                <a:effectLst/>
                <a:latin typeface="Arial" pitchFamily="34" charset="0"/>
                <a:ea typeface="+mn-ea"/>
                <a:cs typeface="Arial" pitchFamily="34" charset="0"/>
              </a:rPr>
              <a:t> used in </a:t>
            </a:r>
            <a:r>
              <a:rPr lang="en-US" sz="1200" kern="1200" dirty="0" err="1" smtClean="0">
                <a:solidFill>
                  <a:schemeClr val="tx1"/>
                </a:solidFill>
                <a:effectLst/>
                <a:latin typeface="Arial" pitchFamily="34" charset="0"/>
                <a:ea typeface="+mn-ea"/>
                <a:cs typeface="Arial" pitchFamily="34" charset="0"/>
              </a:rPr>
              <a:t>ClaimCenter</a:t>
            </a:r>
            <a:r>
              <a:rPr lang="en-US" sz="1200" kern="1200" dirty="0" smtClean="0">
                <a:solidFill>
                  <a:schemeClr val="tx1"/>
                </a:solidFill>
                <a:effectLst/>
                <a:latin typeface="Arial" pitchFamily="34" charset="0"/>
                <a:ea typeface="+mn-ea"/>
                <a:cs typeface="Arial" pitchFamily="34" charset="0"/>
              </a:rPr>
              <a:t>. Those details are useful to understand how each part of a claim, maintained on separate entities, relates to the others. It is also useful to know the details (fields, arrays, foreign keys) that are on each of the entities. Those aspects are useful when deciding what fields you can add to a view (or screen), use in Business Rules or what you can export for integration or reporting.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976609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view the Data Entities section of the data dictionary, click the "Data Entities" link on the Data Dictionary home page.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589078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Arial" pitchFamily="34" charset="0"/>
              </a:rPr>
              <a:t>The Data Dictionary shows details about the selected entity, showing the name of the entity and the associated database table along with any delegates it may have. A delegate is an abstract entity that defines a set of fields and methods needed by other entities to enable a specific behavior. Any entity that needs that behavior is assigned that delegate entity. For example, </a:t>
            </a:r>
            <a:r>
              <a:rPr lang="en-US" sz="1200" kern="1200" dirty="0" err="1" smtClean="0">
                <a:solidFill>
                  <a:schemeClr val="tx1"/>
                </a:solidFill>
                <a:effectLst/>
                <a:latin typeface="Arial" pitchFamily="34" charset="0"/>
                <a:ea typeface="+mn-ea"/>
                <a:cs typeface="Arial" pitchFamily="34" charset="0"/>
              </a:rPr>
              <a:t>ClaimCenter</a:t>
            </a:r>
            <a:r>
              <a:rPr lang="en-US" sz="1200" kern="1200" dirty="0" smtClean="0">
                <a:solidFill>
                  <a:schemeClr val="tx1"/>
                </a:solidFill>
                <a:effectLst/>
                <a:latin typeface="Arial" pitchFamily="34" charset="0"/>
                <a:ea typeface="+mn-ea"/>
                <a:cs typeface="Arial" pitchFamily="34" charset="0"/>
              </a:rPr>
              <a:t> has four entities that can be assigned to users: claim, exposure, activity and matter. It also has an assignable delegate entity that contains the fields and methods needed for assignment (</a:t>
            </a:r>
            <a:r>
              <a:rPr lang="en-US" sz="1200" kern="1200" dirty="0" err="1" smtClean="0">
                <a:solidFill>
                  <a:schemeClr val="tx1"/>
                </a:solidFill>
                <a:effectLst/>
                <a:latin typeface="Arial" pitchFamily="34" charset="0"/>
                <a:ea typeface="+mn-ea"/>
                <a:cs typeface="Arial" pitchFamily="34" charset="0"/>
              </a:rPr>
              <a:t>AssignedUser</a:t>
            </a:r>
            <a:r>
              <a:rPr lang="en-US" sz="1200" kern="1200" dirty="0" smtClean="0">
                <a:solidFill>
                  <a:schemeClr val="tx1"/>
                </a:solidFill>
                <a:effectLst/>
                <a:latin typeface="Arial" pitchFamily="34" charset="0"/>
                <a:ea typeface="+mn-ea"/>
                <a:cs typeface="Arial" pitchFamily="34" charset="0"/>
              </a:rPr>
              <a:t> and </a:t>
            </a:r>
            <a:r>
              <a:rPr lang="en-US" sz="1200" kern="1200" dirty="0" err="1" smtClean="0">
                <a:solidFill>
                  <a:schemeClr val="tx1"/>
                </a:solidFill>
                <a:effectLst/>
                <a:latin typeface="Arial" pitchFamily="34" charset="0"/>
                <a:ea typeface="+mn-ea"/>
                <a:cs typeface="Arial" pitchFamily="34" charset="0"/>
              </a:rPr>
              <a:t>AssignedGroup</a:t>
            </a:r>
            <a:r>
              <a:rPr lang="en-US" sz="1200" kern="1200" dirty="0" smtClean="0">
                <a:solidFill>
                  <a:schemeClr val="tx1"/>
                </a:solidFill>
                <a:effectLst/>
                <a:latin typeface="Arial" pitchFamily="34" charset="0"/>
                <a:ea typeface="+mn-ea"/>
                <a:cs typeface="Arial" pitchFamily="34" charset="0"/>
              </a:rPr>
              <a:t>). The entities claim, exposure, activity, and matter all delegate to this entity, therefore, all have the fields and methods required for assignment. The dictionary also shows a list of attributes within the entity as well as other entities which have a foreign key reference to the entity.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680297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Arial" pitchFamily="34" charset="0"/>
              </a:rPr>
              <a:t>The full, database, and migration views separate entity subtypes from the main entity </a:t>
            </a:r>
            <a:r>
              <a:rPr lang="en-US" sz="1200" kern="1200" dirty="0" err="1" smtClean="0">
                <a:solidFill>
                  <a:schemeClr val="tx1"/>
                </a:solidFill>
                <a:effectLst/>
                <a:latin typeface="Arial" pitchFamily="34" charset="0"/>
                <a:ea typeface="+mn-ea"/>
                <a:cs typeface="Arial" pitchFamily="34" charset="0"/>
              </a:rPr>
              <a:t>supertype</a:t>
            </a:r>
            <a:r>
              <a:rPr lang="en-US" sz="1200" kern="1200" dirty="0" smtClean="0">
                <a:solidFill>
                  <a:schemeClr val="tx1"/>
                </a:solidFill>
                <a:effectLst/>
                <a:latin typeface="Arial" pitchFamily="34" charset="0"/>
                <a:ea typeface="+mn-ea"/>
                <a:cs typeface="Arial" pitchFamily="34" charset="0"/>
              </a:rPr>
              <a:t>. A </a:t>
            </a:r>
            <a:r>
              <a:rPr lang="en-US" sz="1200" kern="1200" dirty="0" err="1" smtClean="0">
                <a:solidFill>
                  <a:schemeClr val="tx1"/>
                </a:solidFill>
                <a:effectLst/>
                <a:latin typeface="Arial" pitchFamily="34" charset="0"/>
                <a:ea typeface="+mn-ea"/>
                <a:cs typeface="Arial" pitchFamily="34" charset="0"/>
              </a:rPr>
              <a:t>supertype</a:t>
            </a:r>
            <a:r>
              <a:rPr lang="en-US" sz="1200" kern="1200" dirty="0" smtClean="0">
                <a:solidFill>
                  <a:schemeClr val="tx1"/>
                </a:solidFill>
                <a:effectLst/>
                <a:latin typeface="Arial" pitchFamily="34" charset="0"/>
                <a:ea typeface="+mn-ea"/>
                <a:cs typeface="Arial" pitchFamily="34" charset="0"/>
              </a:rPr>
              <a:t> relates to a subtype in a parent-child relationship. This example shows the Contact entity and all of its subtypes. The Contact entity has three (3) subtypes: Company, Person, and Place. Company is subtyped as </a:t>
            </a:r>
            <a:r>
              <a:rPr lang="en-US" sz="1200" kern="1200" dirty="0" err="1" smtClean="0">
                <a:solidFill>
                  <a:schemeClr val="tx1"/>
                </a:solidFill>
                <a:effectLst/>
                <a:latin typeface="Arial" pitchFamily="34" charset="0"/>
                <a:ea typeface="+mn-ea"/>
                <a:cs typeface="Arial" pitchFamily="34" charset="0"/>
              </a:rPr>
              <a:t>CompanyVendor</a:t>
            </a:r>
            <a:r>
              <a:rPr lang="en-US" sz="1200" kern="1200" dirty="0" smtClean="0">
                <a:solidFill>
                  <a:schemeClr val="tx1"/>
                </a:solidFill>
                <a:effectLst/>
                <a:latin typeface="Arial" pitchFamily="34" charset="0"/>
                <a:ea typeface="+mn-ea"/>
                <a:cs typeface="Arial" pitchFamily="34" charset="0"/>
              </a:rPr>
              <a:t>, which is further subtyped. Person is subtyped as Adjudicator, </a:t>
            </a:r>
            <a:r>
              <a:rPr lang="en-US" sz="1200" kern="1200" dirty="0" err="1" smtClean="0">
                <a:solidFill>
                  <a:schemeClr val="tx1"/>
                </a:solidFill>
                <a:effectLst/>
                <a:latin typeface="Arial" pitchFamily="34" charset="0"/>
                <a:ea typeface="+mn-ea"/>
                <a:cs typeface="Arial" pitchFamily="34" charset="0"/>
              </a:rPr>
              <a:t>PersonVendor</a:t>
            </a:r>
            <a:r>
              <a:rPr lang="en-US" sz="1200" kern="1200" dirty="0" smtClean="0">
                <a:solidFill>
                  <a:schemeClr val="tx1"/>
                </a:solidFill>
                <a:effectLst/>
                <a:latin typeface="Arial" pitchFamily="34" charset="0"/>
                <a:ea typeface="+mn-ea"/>
                <a:cs typeface="Arial" pitchFamily="34" charset="0"/>
              </a:rPr>
              <a:t>, and </a:t>
            </a:r>
            <a:r>
              <a:rPr lang="en-US" sz="1200" kern="1200" dirty="0" err="1" smtClean="0">
                <a:solidFill>
                  <a:schemeClr val="tx1"/>
                </a:solidFill>
                <a:effectLst/>
                <a:latin typeface="Arial" pitchFamily="34" charset="0"/>
                <a:ea typeface="+mn-ea"/>
                <a:cs typeface="Arial" pitchFamily="34" charset="0"/>
              </a:rPr>
              <a:t>UserContact</a:t>
            </a:r>
            <a:r>
              <a:rPr lang="en-US" sz="1200" kern="1200" dirty="0" smtClean="0">
                <a:solidFill>
                  <a:schemeClr val="tx1"/>
                </a:solidFill>
                <a:effectLst/>
                <a:latin typeface="Arial" pitchFamily="34" charset="0"/>
                <a:ea typeface="+mn-ea"/>
                <a:cs typeface="Arial" pitchFamily="34" charset="0"/>
              </a:rPr>
              <a:t>.</a:t>
            </a:r>
          </a:p>
          <a:p>
            <a:r>
              <a:rPr lang="en-US" sz="1200" kern="1200" dirty="0" smtClean="0">
                <a:solidFill>
                  <a:schemeClr val="tx1"/>
                </a:solidFill>
                <a:effectLst/>
                <a:latin typeface="Arial" pitchFamily="34" charset="0"/>
                <a:ea typeface="+mn-ea"/>
                <a:cs typeface="Arial" pitchFamily="34" charset="0"/>
              </a:rPr>
              <a:t> </a:t>
            </a:r>
          </a:p>
          <a:p>
            <a:r>
              <a:rPr lang="en-US" sz="1200" kern="1200" dirty="0" smtClean="0">
                <a:solidFill>
                  <a:schemeClr val="tx1"/>
                </a:solidFill>
                <a:effectLst/>
                <a:latin typeface="Arial" pitchFamily="34" charset="0"/>
                <a:ea typeface="+mn-ea"/>
                <a:cs typeface="Arial" pitchFamily="34" charset="0"/>
              </a:rPr>
              <a:t>Subtypes, like </a:t>
            </a:r>
            <a:r>
              <a:rPr lang="en-US" sz="1200" kern="1200" dirty="0" err="1" smtClean="0">
                <a:solidFill>
                  <a:schemeClr val="tx1"/>
                </a:solidFill>
                <a:effectLst/>
                <a:latin typeface="Arial" pitchFamily="34" charset="0"/>
                <a:ea typeface="+mn-ea"/>
                <a:cs typeface="Arial" pitchFamily="34" charset="0"/>
              </a:rPr>
              <a:t>PersonVendor</a:t>
            </a:r>
            <a:r>
              <a:rPr lang="en-US" sz="1200" kern="1200" dirty="0" smtClean="0">
                <a:solidFill>
                  <a:schemeClr val="tx1"/>
                </a:solidFill>
                <a:effectLst/>
                <a:latin typeface="Arial" pitchFamily="34" charset="0"/>
                <a:ea typeface="+mn-ea"/>
                <a:cs typeface="Arial" pitchFamily="34" charset="0"/>
              </a:rPr>
              <a:t>, inherit all of the attributes of their </a:t>
            </a:r>
            <a:r>
              <a:rPr lang="en-US" sz="1200" kern="1200" dirty="0" err="1" smtClean="0">
                <a:solidFill>
                  <a:schemeClr val="tx1"/>
                </a:solidFill>
                <a:effectLst/>
                <a:latin typeface="Arial" pitchFamily="34" charset="0"/>
                <a:ea typeface="+mn-ea"/>
                <a:cs typeface="Arial" pitchFamily="34" charset="0"/>
              </a:rPr>
              <a:t>supertype</a:t>
            </a:r>
            <a:r>
              <a:rPr lang="en-US" sz="1200" kern="1200" dirty="0" smtClean="0">
                <a:solidFill>
                  <a:schemeClr val="tx1"/>
                </a:solidFill>
                <a:effectLst/>
                <a:latin typeface="Arial" pitchFamily="34" charset="0"/>
                <a:ea typeface="+mn-ea"/>
                <a:cs typeface="Arial" pitchFamily="34" charset="0"/>
              </a:rPr>
              <a:t> and have attributes that are specific to that subtype, in this case, </a:t>
            </a:r>
            <a:r>
              <a:rPr lang="en-US" sz="1200" kern="1200" dirty="0" err="1" smtClean="0">
                <a:solidFill>
                  <a:schemeClr val="tx1"/>
                </a:solidFill>
                <a:effectLst/>
                <a:latin typeface="Arial" pitchFamily="34" charset="0"/>
                <a:ea typeface="+mn-ea"/>
                <a:cs typeface="Arial" pitchFamily="34" charset="0"/>
              </a:rPr>
              <a:t>PersonVendor</a:t>
            </a:r>
            <a:endParaRPr lang="en-US" sz="1200" kern="1200" dirty="0" smtClean="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430018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Arial" pitchFamily="34" charset="0"/>
              </a:rPr>
              <a:t>On the entity page, there is a section for Fields which shows information about each field on the entity. It includes columns, foreign keys, type keys and virtual properties. Properties that are part of the base application are shown in dark green, whereas entity extensions are shown in dark blue. If a property is virtual, then its data type is listed as "Derived property returning some data type“. </a:t>
            </a:r>
          </a:p>
          <a:p>
            <a:r>
              <a:rPr lang="en-US" sz="1200" kern="1200" dirty="0" smtClean="0">
                <a:solidFill>
                  <a:schemeClr val="tx1"/>
                </a:solidFill>
                <a:effectLst/>
                <a:latin typeface="Arial" pitchFamily="34" charset="0"/>
                <a:ea typeface="+mn-ea"/>
                <a:cs typeface="Arial" pitchFamily="34" charset="0"/>
              </a:rPr>
              <a:t> </a:t>
            </a:r>
          </a:p>
          <a:p>
            <a:r>
              <a:rPr lang="en-US" sz="1200" kern="1200" dirty="0" smtClean="0">
                <a:solidFill>
                  <a:schemeClr val="tx1"/>
                </a:solidFill>
                <a:effectLst/>
                <a:latin typeface="Arial" pitchFamily="34" charset="0"/>
                <a:ea typeface="+mn-ea"/>
                <a:cs typeface="Arial" pitchFamily="34" charset="0"/>
              </a:rPr>
              <a:t>The dictionary also includes a link to show all of the User Interface (UI) elements that use a specific property. When that link is selected, each field used in the user interface includes a table that shows the specific screen, the label, and the value of the property on the screen.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295269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214064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1178620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view the Typelists section of the data dictionary, click the Typelists link on the Data Dictionary home page.</a:t>
            </a:r>
          </a:p>
          <a:p>
            <a:endParaRPr lang="en-US" dirty="0" smtClean="0"/>
          </a:p>
          <a:p>
            <a:r>
              <a:rPr lang="en-US" dirty="0" smtClean="0"/>
              <a:t>You can view the typecode and name for all elements in the list. You can also access typelists from the main page or from a typekey field.</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1224784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701468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For every data model entity, the application automatically creates an internal Gosu class with the same name. </a:t>
            </a:r>
            <a:r>
              <a:rPr lang="en-US" dirty="0"/>
              <a:t>For every field in the data model entity, there is a field in the corresponding internal Gosu class. For example, the ABContact data model entity has a "</a:t>
            </a:r>
            <a:r>
              <a:rPr lang="en-US" dirty="0" err="1"/>
              <a:t>FaxPhone</a:t>
            </a:r>
            <a:r>
              <a:rPr lang="en-US" dirty="0"/>
              <a:t>" field, and the internal ABContact Gosu class also has a "</a:t>
            </a:r>
            <a:r>
              <a:rPr lang="en-US" dirty="0" err="1"/>
              <a:t>FaxPhone</a:t>
            </a:r>
            <a:r>
              <a:rPr lang="en-US" dirty="0"/>
              <a:t>" field. </a:t>
            </a:r>
          </a:p>
          <a:p>
            <a:endParaRPr lang="en-US" dirty="0" smtClean="0"/>
          </a:p>
          <a:p>
            <a:r>
              <a:rPr lang="en-US" dirty="0"/>
              <a:t>The Gosu classes that map to data model entities are internal and cannot be manipulated directly. However, it is possible to add things to them indirectly.</a:t>
            </a:r>
          </a:p>
          <a:p>
            <a:r>
              <a:rPr lang="en-US" dirty="0"/>
              <a:t>You can add fields to base application entities as discussed in the "Extending Base Entities" lesson.</a:t>
            </a:r>
          </a:p>
          <a:p>
            <a:r>
              <a:rPr lang="en-US" dirty="0"/>
              <a:t>You can add fields to a custom entity as discussed in the "Creating New Entities" lesson.</a:t>
            </a:r>
          </a:p>
          <a:p>
            <a:r>
              <a:rPr lang="en-US" dirty="0"/>
              <a:t>You can add methods to any entity as discussed in the "Enhancements" lesson.</a:t>
            </a:r>
          </a:p>
          <a:p>
            <a:endParaRPr lang="en-US" dirty="0" smtClean="0"/>
          </a:p>
          <a:p>
            <a:r>
              <a:rPr lang="en-US" dirty="0"/>
              <a:t>Gosu classes that are automatically created from data model entities are sometimes referred to as "database-backed </a:t>
            </a:r>
            <a:r>
              <a:rPr lang="en-US" dirty="0" smtClean="0"/>
              <a:t>classes" because </a:t>
            </a:r>
            <a:r>
              <a:rPr lang="en-US" dirty="0"/>
              <a:t>these classes have corresponding database tables, and instances of these classes can be saved to the database</a:t>
            </a:r>
            <a:r>
              <a:rPr lang="en-US" dirty="0" smtClean="0"/>
              <a:t>.  </a:t>
            </a:r>
            <a:r>
              <a:rPr lang="en-US" dirty="0"/>
              <a:t>Whenever </a:t>
            </a:r>
            <a:r>
              <a:rPr lang="en-US" dirty="0" smtClean="0"/>
              <a:t>a row is read from a database table, an instance of the corresponding Gosu class is created, and the data is placed into that instance. The data in this instance can then be displayed in the user interface and modified by the user prior to saving the data. Whenever the data in a run-time instance of a database-backed class is changed and saved, that data gets written to the corresponding database table. If the data was initially read from the database (such as when a user looks for an existing ABContact and then modifies it), the existing database row is updated to reflect the changes. If the data was created entirely in the run-time environment (such as when a user creates a new ABContact), then a new row is inserted into the database table.</a:t>
            </a:r>
          </a:p>
          <a:p>
            <a:endParaRPr lang="en-US" dirty="0" smtClean="0"/>
          </a:p>
          <a:p>
            <a:r>
              <a:rPr lang="en-US" dirty="0" smtClean="0"/>
              <a:t>It is also possible to create Gosu classes that are not database-backed. Instances of those classes can be created and modified during runtime, but they cannot be saved to the database. These types of classes are discussed in detail in the "Gosu Classes" lesson.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3050956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Dot notation is a language syntax used to identify data elements such as text fields, related objects or collections of objects. The syntax is not used in data model configuration itself.  It is useful to mention</a:t>
            </a:r>
            <a:r>
              <a:rPr lang="en-US" baseline="0" dirty="0" smtClean="0"/>
              <a:t> </a:t>
            </a:r>
            <a:r>
              <a:rPr lang="en-US" dirty="0"/>
              <a:t>at this point in </a:t>
            </a:r>
            <a:r>
              <a:rPr lang="en-US" dirty="0" smtClean="0"/>
              <a:t>time because the data model definition informs the possible dot notation expressions for referencing entity data in code.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455414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26213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Referencing fields at the subtype level is discussed in detail in the "Subtypes" lesson and in the "Atomic Widgets"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589850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a:t>
            </a:r>
            <a:r>
              <a:rPr lang="en-US" sz="1200" kern="1200" dirty="0" smtClean="0">
                <a:solidFill>
                  <a:schemeClr val="tx1"/>
                </a:solidFill>
                <a:effectLst/>
                <a:latin typeface="Arial" pitchFamily="34" charset="0"/>
                <a:ea typeface="+mn-ea"/>
                <a:cs typeface="Arial" pitchFamily="34" charset="0"/>
              </a:rPr>
              <a:t>Through the </a:t>
            </a:r>
            <a:r>
              <a:rPr lang="en-US" sz="1200" kern="1200" dirty="0" err="1" smtClean="0">
                <a:solidFill>
                  <a:schemeClr val="tx1"/>
                </a:solidFill>
                <a:effectLst/>
                <a:latin typeface="Arial" pitchFamily="34" charset="0"/>
                <a:ea typeface="+mn-ea"/>
                <a:cs typeface="Arial" pitchFamily="34" charset="0"/>
              </a:rPr>
              <a:t>ClaimContact</a:t>
            </a:r>
            <a:r>
              <a:rPr lang="en-US" sz="1200" kern="1200" dirty="0" smtClean="0">
                <a:solidFill>
                  <a:schemeClr val="tx1"/>
                </a:solidFill>
                <a:effectLst/>
                <a:latin typeface="Arial" pitchFamily="34" charset="0"/>
                <a:ea typeface="+mn-ea"/>
                <a:cs typeface="Arial" pitchFamily="34" charset="0"/>
              </a:rPr>
              <a:t> entity</a:t>
            </a:r>
            <a:endParaRPr lang="en-US" dirty="0" smtClean="0"/>
          </a:p>
          <a:p>
            <a:endParaRPr lang="en-US" dirty="0" smtClean="0"/>
          </a:p>
          <a:p>
            <a:r>
              <a:rPr lang="en-US" dirty="0" smtClean="0"/>
              <a:t>2. </a:t>
            </a:r>
            <a:r>
              <a:rPr lang="en-US" dirty="0" smtClean="0"/>
              <a:t>An incident is an item that was lost or damaged, Such as a vehicle ,property</a:t>
            </a:r>
            <a:r>
              <a:rPr lang="en-US" baseline="0" dirty="0" smtClean="0"/>
              <a:t> or </a:t>
            </a:r>
            <a:r>
              <a:rPr lang="en-US" dirty="0" smtClean="0"/>
              <a:t>person suffering one or more injuries</a:t>
            </a:r>
          </a:p>
          <a:p>
            <a:endParaRPr lang="en-US" dirty="0" smtClean="0"/>
          </a:p>
          <a:p>
            <a:r>
              <a:rPr lang="en-US" dirty="0" smtClean="0"/>
              <a:t>3. Exposures arte the mechanism</a:t>
            </a:r>
            <a:r>
              <a:rPr lang="en-US" baseline="0" dirty="0" smtClean="0"/>
              <a:t> used by </a:t>
            </a:r>
            <a:r>
              <a:rPr lang="en-US" baseline="0" dirty="0" err="1" smtClean="0"/>
              <a:t>ClaimCenter</a:t>
            </a:r>
            <a:r>
              <a:rPr lang="en-US" baseline="0" dirty="0" smtClean="0"/>
              <a:t> to track the progress of each possible payment in compensation for a loss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5697453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897185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Arial" pitchFamily="34" charset="0"/>
              </a:rPr>
              <a:t>The data model in </a:t>
            </a:r>
            <a:r>
              <a:rPr lang="en-US" sz="1200" kern="1200" dirty="0" err="1" smtClean="0">
                <a:solidFill>
                  <a:schemeClr val="tx1"/>
                </a:solidFill>
                <a:effectLst/>
                <a:latin typeface="Arial" pitchFamily="34" charset="0"/>
                <a:ea typeface="+mn-ea"/>
                <a:cs typeface="Arial" pitchFamily="34" charset="0"/>
              </a:rPr>
              <a:t>ClaimCenter</a:t>
            </a:r>
            <a:r>
              <a:rPr lang="en-US" sz="1200" kern="1200" dirty="0" smtClean="0">
                <a:solidFill>
                  <a:schemeClr val="tx1"/>
                </a:solidFill>
                <a:effectLst/>
                <a:latin typeface="Arial" pitchFamily="34" charset="0"/>
                <a:ea typeface="+mn-ea"/>
                <a:cs typeface="Arial" pitchFamily="34" charset="0"/>
              </a:rPr>
              <a:t> is a data structure that </a:t>
            </a:r>
            <a:r>
              <a:rPr lang="en-US" sz="1200" kern="1200" dirty="0" err="1" smtClean="0">
                <a:solidFill>
                  <a:schemeClr val="tx1"/>
                </a:solidFill>
                <a:effectLst/>
                <a:latin typeface="Arial" pitchFamily="34" charset="0"/>
                <a:ea typeface="+mn-ea"/>
                <a:cs typeface="Arial" pitchFamily="34" charset="0"/>
              </a:rPr>
              <a:t>ClaimCenter</a:t>
            </a:r>
            <a:r>
              <a:rPr lang="en-US" sz="1200" kern="1200" dirty="0" smtClean="0">
                <a:solidFill>
                  <a:schemeClr val="tx1"/>
                </a:solidFill>
                <a:effectLst/>
                <a:latin typeface="Arial" pitchFamily="34" charset="0"/>
                <a:ea typeface="+mn-ea"/>
                <a:cs typeface="Arial" pitchFamily="34" charset="0"/>
              </a:rPr>
              <a:t> uses to store, retrieve and use data. The data is logically grouped into objects called entities. Each entity maintains fields or properties specific to the group of data it represents. For example, the activity entity maintains data pertaining to activities. It also maintains relationships to other entities, as needed. An activity may be related to a claim, exposure or a matter. These relationships provide </a:t>
            </a:r>
            <a:r>
              <a:rPr lang="en-US" sz="1200" kern="1200" dirty="0" err="1" smtClean="0">
                <a:solidFill>
                  <a:schemeClr val="tx1"/>
                </a:solidFill>
                <a:effectLst/>
                <a:latin typeface="Arial" pitchFamily="34" charset="0"/>
                <a:ea typeface="+mn-ea"/>
                <a:cs typeface="Arial" pitchFamily="34" charset="0"/>
              </a:rPr>
              <a:t>ClaimCenter</a:t>
            </a:r>
            <a:r>
              <a:rPr lang="en-US" sz="1200" kern="1200" dirty="0" smtClean="0">
                <a:solidFill>
                  <a:schemeClr val="tx1"/>
                </a:solidFill>
                <a:effectLst/>
                <a:latin typeface="Arial" pitchFamily="34" charset="0"/>
                <a:ea typeface="+mn-ea"/>
                <a:cs typeface="Arial" pitchFamily="34" charset="0"/>
              </a:rPr>
              <a:t> the ability to use data from multiple entities in a meaningful way.</a:t>
            </a:r>
          </a:p>
          <a:p>
            <a:r>
              <a:rPr lang="en-US" sz="1200" kern="1200" dirty="0" smtClean="0">
                <a:solidFill>
                  <a:schemeClr val="tx1"/>
                </a:solidFill>
                <a:effectLst/>
                <a:latin typeface="Arial" pitchFamily="34" charset="0"/>
                <a:ea typeface="+mn-ea"/>
                <a:cs typeface="Arial" pitchFamily="34" charset="0"/>
              </a:rPr>
              <a:t> </a:t>
            </a:r>
          </a:p>
          <a:p>
            <a:r>
              <a:rPr lang="en-US" sz="1200" kern="1200" dirty="0" smtClean="0">
                <a:solidFill>
                  <a:schemeClr val="tx1"/>
                </a:solidFill>
                <a:effectLst/>
                <a:latin typeface="Arial" pitchFamily="34" charset="0"/>
                <a:ea typeface="+mn-ea"/>
                <a:cs typeface="Arial" pitchFamily="34" charset="0"/>
              </a:rPr>
              <a:t>A </a:t>
            </a:r>
            <a:r>
              <a:rPr lang="en-US" sz="1200" kern="1200" dirty="0" err="1" smtClean="0">
                <a:solidFill>
                  <a:schemeClr val="tx1"/>
                </a:solidFill>
                <a:effectLst/>
                <a:latin typeface="Arial" pitchFamily="34" charset="0"/>
                <a:ea typeface="+mn-ea"/>
                <a:cs typeface="Arial" pitchFamily="34" charset="0"/>
              </a:rPr>
              <a:t>typelist</a:t>
            </a:r>
            <a:r>
              <a:rPr lang="en-US" sz="1200" kern="1200" dirty="0" smtClean="0">
                <a:solidFill>
                  <a:schemeClr val="tx1"/>
                </a:solidFill>
                <a:effectLst/>
                <a:latin typeface="Arial" pitchFamily="34" charset="0"/>
                <a:ea typeface="+mn-ea"/>
                <a:cs typeface="Arial" pitchFamily="34" charset="0"/>
              </a:rPr>
              <a:t> is similar to a reference or lookup table in other applications. For example, every claim has a status, which is stored as a reference to a </a:t>
            </a:r>
            <a:r>
              <a:rPr lang="en-US" sz="1200" kern="1200" dirty="0" err="1" smtClean="0">
                <a:solidFill>
                  <a:schemeClr val="tx1"/>
                </a:solidFill>
                <a:effectLst/>
                <a:latin typeface="Arial" pitchFamily="34" charset="0"/>
                <a:ea typeface="+mn-ea"/>
                <a:cs typeface="Arial" pitchFamily="34" charset="0"/>
              </a:rPr>
              <a:t>typelist</a:t>
            </a:r>
            <a:r>
              <a:rPr lang="en-US" sz="1200" kern="1200" dirty="0" smtClean="0">
                <a:solidFill>
                  <a:schemeClr val="tx1"/>
                </a:solidFill>
                <a:effectLst/>
                <a:latin typeface="Arial" pitchFamily="34" charset="0"/>
                <a:ea typeface="+mn-ea"/>
                <a:cs typeface="Arial" pitchFamily="34" charset="0"/>
              </a:rPr>
              <a:t>, whose values include draft, open, and closed.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189909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24850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Arial" pitchFamily="34" charset="0"/>
              </a:rPr>
              <a:t> The Contact entity stores information about contacts of interest to the business. Contacts are usually a person, organization or vendor who has a relationship to a claim. Commonly used types of contacts are Person, Company and Place.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807440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a contact on an automobile accident may be an injured party, a witness, or a reporter.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095486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Arial" pitchFamily="34" charset="0"/>
              </a:rPr>
              <a:t>An incident is an item that was lost or damaged, such as a vehicle, property, or person suffering one or more injuries. An incident may belong to the insured or to a third party, which would involve liability coverage. Incidents are typically captured when the claim is first created. Some information about incidents may need to be gathered later, but the most ideal circumstance involves an intake process where all the information about the "what“ or incident is captured. A claim may have multiple incidents. For example, a vehicle accident may have several vehicles involved, each one would be an incident. If there were injured parties, each injured party would also be an additional incident on the claim.</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2734999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Arial" pitchFamily="34" charset="0"/>
              </a:rPr>
              <a:t>Exposures are the mechanism used by </a:t>
            </a:r>
            <a:r>
              <a:rPr lang="en-US" sz="1200" kern="1200" dirty="0" err="1" smtClean="0">
                <a:solidFill>
                  <a:schemeClr val="tx1"/>
                </a:solidFill>
                <a:effectLst/>
                <a:latin typeface="Arial" pitchFamily="34" charset="0"/>
                <a:ea typeface="+mn-ea"/>
                <a:cs typeface="Arial" pitchFamily="34" charset="0"/>
              </a:rPr>
              <a:t>ClaimCenter</a:t>
            </a:r>
            <a:r>
              <a:rPr lang="en-US" sz="1200" kern="1200" dirty="0" smtClean="0">
                <a:solidFill>
                  <a:schemeClr val="tx1"/>
                </a:solidFill>
                <a:effectLst/>
                <a:latin typeface="Arial" pitchFamily="34" charset="0"/>
                <a:ea typeface="+mn-ea"/>
                <a:cs typeface="Arial" pitchFamily="34" charset="0"/>
              </a:rPr>
              <a:t> to track the progress of each possible compensation payment for a loss.</a:t>
            </a:r>
          </a:p>
          <a:p>
            <a:r>
              <a:rPr lang="en-US" sz="1200" kern="1200" dirty="0" smtClean="0">
                <a:solidFill>
                  <a:schemeClr val="tx1"/>
                </a:solidFill>
                <a:effectLst/>
                <a:latin typeface="Arial" pitchFamily="34" charset="0"/>
                <a:ea typeface="+mn-ea"/>
                <a:cs typeface="Arial" pitchFamily="34" charset="0"/>
              </a:rPr>
              <a:t> </a:t>
            </a:r>
          </a:p>
          <a:p>
            <a:r>
              <a:rPr lang="en-US" sz="1200" kern="1200" dirty="0" smtClean="0">
                <a:solidFill>
                  <a:schemeClr val="tx1"/>
                </a:solidFill>
                <a:effectLst/>
                <a:latin typeface="Arial" pitchFamily="34" charset="0"/>
                <a:ea typeface="+mn-ea"/>
                <a:cs typeface="Arial" pitchFamily="34" charset="0"/>
              </a:rPr>
              <a:t>In Policy Administration Systems, an underwriter looks at possible coverages as exposures. In </a:t>
            </a:r>
            <a:r>
              <a:rPr lang="en-US" sz="1200" kern="1200" dirty="0" err="1" smtClean="0">
                <a:solidFill>
                  <a:schemeClr val="tx1"/>
                </a:solidFill>
                <a:effectLst/>
                <a:latin typeface="Arial" pitchFamily="34" charset="0"/>
                <a:ea typeface="+mn-ea"/>
                <a:cs typeface="Arial" pitchFamily="34" charset="0"/>
              </a:rPr>
              <a:t>ClaimCenter</a:t>
            </a:r>
            <a:r>
              <a:rPr lang="en-US" sz="1200" kern="1200" dirty="0" smtClean="0">
                <a:solidFill>
                  <a:schemeClr val="tx1"/>
                </a:solidFill>
                <a:effectLst/>
                <a:latin typeface="Arial" pitchFamily="34" charset="0"/>
                <a:ea typeface="+mn-ea"/>
                <a:cs typeface="Arial" pitchFamily="34" charset="0"/>
              </a:rPr>
              <a:t>, an </a:t>
            </a:r>
            <a:r>
              <a:rPr lang="en-US" sz="1200" i="1" kern="1200" dirty="0" smtClean="0">
                <a:solidFill>
                  <a:schemeClr val="tx1"/>
                </a:solidFill>
                <a:effectLst/>
                <a:latin typeface="Arial" pitchFamily="34" charset="0"/>
                <a:ea typeface="+mn-ea"/>
                <a:cs typeface="Arial" pitchFamily="34" charset="0"/>
              </a:rPr>
              <a:t>exposure</a:t>
            </a:r>
            <a:r>
              <a:rPr lang="en-US" sz="1200" kern="1200" dirty="0" smtClean="0">
                <a:solidFill>
                  <a:schemeClr val="tx1"/>
                </a:solidFill>
                <a:effectLst/>
                <a:latin typeface="Arial" pitchFamily="34" charset="0"/>
                <a:ea typeface="+mn-ea"/>
                <a:cs typeface="Arial" pitchFamily="34" charset="0"/>
              </a:rPr>
              <a:t> is used to track possible payments. Exposures associate a claimant with a particular policy coverage and coverage subtype.</a:t>
            </a:r>
          </a:p>
          <a:p>
            <a:r>
              <a:rPr lang="en-US" sz="1200" kern="1200" dirty="0" smtClean="0">
                <a:solidFill>
                  <a:schemeClr val="tx1"/>
                </a:solidFill>
                <a:effectLst/>
                <a:latin typeface="Arial" pitchFamily="34" charset="0"/>
                <a:ea typeface="+mn-ea"/>
                <a:cs typeface="Arial" pitchFamily="34" charset="0"/>
              </a:rPr>
              <a:t> </a:t>
            </a:r>
          </a:p>
          <a:p>
            <a:r>
              <a:rPr lang="en-US" sz="1200" kern="1200" dirty="0" smtClean="0">
                <a:solidFill>
                  <a:schemeClr val="tx1"/>
                </a:solidFill>
                <a:effectLst/>
                <a:latin typeface="Arial" pitchFamily="34" charset="0"/>
                <a:ea typeface="+mn-ea"/>
                <a:cs typeface="Arial" pitchFamily="34" charset="0"/>
              </a:rPr>
              <a:t>Activities are tasks required to process a claim. Each activity is a single task that can be assigned to a person and completed, including work that cannot be completed directly in </a:t>
            </a:r>
            <a:r>
              <a:rPr lang="en-US" sz="1200" kern="1200" dirty="0" err="1" smtClean="0">
                <a:solidFill>
                  <a:schemeClr val="tx1"/>
                </a:solidFill>
                <a:effectLst/>
                <a:latin typeface="Arial" pitchFamily="34" charset="0"/>
                <a:ea typeface="+mn-ea"/>
                <a:cs typeface="Arial" pitchFamily="34" charset="0"/>
              </a:rPr>
              <a:t>ClaimCenter</a:t>
            </a:r>
            <a:r>
              <a:rPr lang="en-US" sz="1200" kern="1200" dirty="0" smtClean="0">
                <a:solidFill>
                  <a:schemeClr val="tx1"/>
                </a:solidFill>
                <a:effectLst/>
                <a:latin typeface="Arial" pitchFamily="34" charset="0"/>
                <a:ea typeface="+mn-ea"/>
                <a:cs typeface="Arial" pitchFamily="34" charset="0"/>
              </a:rPr>
              <a:t>. </a:t>
            </a:r>
            <a:r>
              <a:rPr lang="en-US" sz="1200" kern="1200" dirty="0" err="1" smtClean="0">
                <a:solidFill>
                  <a:schemeClr val="tx1"/>
                </a:solidFill>
                <a:effectLst/>
                <a:latin typeface="Arial" pitchFamily="34" charset="0"/>
                <a:ea typeface="+mn-ea"/>
                <a:cs typeface="Arial" pitchFamily="34" charset="0"/>
              </a:rPr>
              <a:t>ClaimCenter</a:t>
            </a:r>
            <a:r>
              <a:rPr lang="en-US" sz="1200" kern="1200" dirty="0" smtClean="0">
                <a:solidFill>
                  <a:schemeClr val="tx1"/>
                </a:solidFill>
                <a:effectLst/>
                <a:latin typeface="Arial" pitchFamily="34" charset="0"/>
                <a:ea typeface="+mn-ea"/>
                <a:cs typeface="Arial" pitchFamily="34" charset="0"/>
              </a:rPr>
              <a:t> tracks the assignment and completion of all activities to ensure that the claim is handled correctly. Activities store information about what needs to be done, who does it, and a history of the activity after it is completed. Activities themselves do not store the results of the work. Completing an externally stored, signed agreement document, adding a note to summarize investigation results, and contacting the insured are some common activity examples.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559905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Arial" pitchFamily="34" charset="0"/>
              </a:rPr>
              <a:t>A reserve line is an amount of money set aside for expected payments related to a given exposure. A reserve line can be thought of as an account set aside for one specific aspect of exposure processing containing both credits and debits. Every exposure ultimately has one or more reserve lines. An exposure may have a single reserve line, however, it could also have several reserve lines if there are multiple sets of money for different purposes that must be tracked. For example, an exposure for a collision coverage could have a separate reserve lines for auto body damage to make the claimant whole, and an expense reserve line for the cost of doing business, such as performing inspections.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9466162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Rectangle 3"/>
          <p:cNvSpPr/>
          <p:nvPr userDrawn="1"/>
        </p:nvSpPr>
        <p:spPr>
          <a:xfrm>
            <a:off x="521208" y="914399"/>
            <a:ext cx="8321040" cy="54864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600" b="1" i="0" u="none" strike="noStrike" kern="1200" cap="none" spc="0" normalizeH="0" baseline="0" noProof="0" dirty="0" smtClean="0">
                <a:ln>
                  <a:noFill/>
                </a:ln>
                <a:solidFill>
                  <a:srgbClr val="000000"/>
                </a:solidFill>
                <a:effectLst/>
                <a:uLnTx/>
                <a:uFillTx/>
                <a:latin typeface="+mn-lt"/>
                <a:ea typeface="+mn-ea"/>
                <a:cs typeface="+mn-cs"/>
              </a:rPr>
              <a:t>Copyright © 2001-2014 Guidewire Software, Inc. All rights reserved.</a:t>
            </a:r>
            <a:br>
              <a:rPr kumimoji="0" lang="en-US" sz="1600" b="1" i="0" u="none" strike="noStrike" kern="1200" cap="none" spc="0" normalizeH="0" baseline="0" noProof="0" dirty="0" smtClean="0">
                <a:ln>
                  <a:noFill/>
                </a:ln>
                <a:solidFill>
                  <a:srgbClr val="000000"/>
                </a:solidFill>
                <a:effectLst/>
                <a:uLnTx/>
                <a:uFillTx/>
                <a:latin typeface="+mn-lt"/>
                <a:ea typeface="+mn-ea"/>
                <a:cs typeface="+mn-cs"/>
              </a:rPr>
            </a:b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kumimoji="0" lang="en-US" sz="1400" b="0" i="0" u="none" strike="noStrike" kern="1200" cap="none" spc="0" normalizeH="0" baseline="0" noProof="0" dirty="0" smtClean="0">
                <a:ln>
                  <a:noFill/>
                </a:ln>
                <a:solidFill>
                  <a:srgbClr val="000000"/>
                </a:solidFill>
                <a:effectLst/>
                <a:uLnTx/>
                <a:uFillTx/>
                <a:latin typeface="+mn-lt"/>
                <a:ea typeface="+mn-ea"/>
                <a:cs typeface="+mn-cs"/>
              </a:rPr>
            </a:br>
            <a:endParaRPr kumimoji="0" lang="en-US" sz="1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All other trademarks are the property of their respective owners.</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kumimoji="0" lang="en-US" sz="16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600" b="1" i="0" u="none" strike="noStrike" kern="1200" cap="none" spc="0" normalizeH="0" baseline="0" noProof="0" dirty="0" smtClean="0">
                <a:ln>
                  <a:noFill/>
                </a:ln>
                <a:solidFill>
                  <a:srgbClr val="000000"/>
                </a:solidFill>
                <a:effectLst/>
                <a:uLnTx/>
                <a:uFillTx/>
                <a:latin typeface="+mn-lt"/>
                <a:ea typeface="+mn-ea"/>
                <a:cs typeface="+mn-cs"/>
              </a:rPr>
              <a:t>This material is confidential and proprietary to Guidewire and subject to the confidentiality terms in the applicable license agreement and/or separate nondisclosure agreement.</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kumimoji="0" lang="en-US" sz="16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kumimoji="0" lang="en-US" sz="1400" b="0" i="0" u="none" strike="noStrike" kern="1200" cap="none" spc="0" normalizeH="0" baseline="0" noProof="0" dirty="0" smtClean="0">
                <a:ln>
                  <a:noFill/>
                </a:ln>
                <a:solidFill>
                  <a:srgbClr val="000000"/>
                </a:solidFill>
                <a:effectLst/>
                <a:uLnTx/>
                <a:uFillTx/>
                <a:latin typeface="+mn-lt"/>
                <a:ea typeface="+mn-ea"/>
                <a:cs typeface="+mn-cs"/>
              </a:rPr>
            </a:br>
            <a:endParaRPr kumimoji="0" lang="en-US" sz="1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30.xml"/><Relationship Id="rId5" Type="http://schemas.openxmlformats.org/officeDocument/2006/relationships/image" Target="../media/image25.emf"/><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 20, 2020</a:t>
            </a:r>
            <a:endParaRPr lang="en-US" dirty="0"/>
          </a:p>
        </p:txBody>
      </p:sp>
      <p:sp>
        <p:nvSpPr>
          <p:cNvPr id="3" name="Title 2"/>
          <p:cNvSpPr>
            <a:spLocks noGrp="1"/>
          </p:cNvSpPr>
          <p:nvPr>
            <p:ph type="ctrTitle"/>
          </p:nvPr>
        </p:nvSpPr>
        <p:spPr/>
        <p:txBody>
          <a:bodyPr/>
          <a:lstStyle/>
          <a:p>
            <a:r>
              <a:rPr lang="en-US" dirty="0"/>
              <a:t>Introduction to the Data Model</a:t>
            </a:r>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381000" y="152400"/>
            <a:ext cx="8461375" cy="6096000"/>
          </a:xfrm>
          <a:prstGeom prst="rect">
            <a:avLst/>
          </a:prstGeom>
        </p:spPr>
      </p:pic>
    </p:spTree>
    <p:extLst>
      <p:ext uri="{BB962C8B-B14F-4D97-AF65-F5344CB8AC3E}">
        <p14:creationId xmlns:p14="http://schemas.microsoft.com/office/powerpoint/2010/main" val="88420877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381000" y="76200"/>
            <a:ext cx="8534400" cy="6400799"/>
          </a:xfrm>
          <a:prstGeom prst="rect">
            <a:avLst/>
          </a:prstGeom>
        </p:spPr>
      </p:pic>
    </p:spTree>
    <p:extLst>
      <p:ext uri="{BB962C8B-B14F-4D97-AF65-F5344CB8AC3E}">
        <p14:creationId xmlns:p14="http://schemas.microsoft.com/office/powerpoint/2010/main" val="48213573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52400" y="152400"/>
            <a:ext cx="8839200" cy="6248400"/>
          </a:xfrm>
          <a:prstGeom prst="rect">
            <a:avLst/>
          </a:prstGeom>
        </p:spPr>
      </p:pic>
    </p:spTree>
    <p:extLst>
      <p:ext uri="{BB962C8B-B14F-4D97-AF65-F5344CB8AC3E}">
        <p14:creationId xmlns:p14="http://schemas.microsoft.com/office/powerpoint/2010/main" val="128922644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What is a data model</a:t>
            </a:r>
          </a:p>
          <a:p>
            <a:r>
              <a:rPr lang="en-US" dirty="0" smtClean="0">
                <a:solidFill>
                  <a:schemeClr val="bg1"/>
                </a:solidFill>
              </a:rPr>
              <a:t>The </a:t>
            </a:r>
            <a:r>
              <a:rPr lang="en-US" dirty="0">
                <a:solidFill>
                  <a:schemeClr val="bg1"/>
                </a:solidFill>
              </a:rPr>
              <a:t>Data </a:t>
            </a:r>
            <a:r>
              <a:rPr lang="en-US" dirty="0" smtClean="0">
                <a:solidFill>
                  <a:schemeClr val="bg1"/>
                </a:solidFill>
              </a:rPr>
              <a:t>Dictionary </a:t>
            </a:r>
          </a:p>
          <a:p>
            <a:r>
              <a:rPr lang="en-US" dirty="0" smtClean="0"/>
              <a:t>Objects </a:t>
            </a:r>
            <a:r>
              <a:rPr lang="en-US" dirty="0"/>
              <a:t>and the data model</a:t>
            </a:r>
          </a:p>
          <a:p>
            <a:endParaRPr lang="en-US" dirty="0"/>
          </a:p>
        </p:txBody>
      </p:sp>
    </p:spTree>
    <p:extLst>
      <p:ext uri="{BB962C8B-B14F-4D97-AF65-F5344CB8AC3E}">
        <p14:creationId xmlns:p14="http://schemas.microsoft.com/office/powerpoint/2010/main" val="102281353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stretch>
            <a:fillRect/>
          </a:stretch>
        </p:blipFill>
        <p:spPr>
          <a:xfrm>
            <a:off x="533400" y="152400"/>
            <a:ext cx="7848599" cy="4724400"/>
          </a:xfrm>
          <a:prstGeom prst="rect">
            <a:avLst/>
          </a:prstGeom>
        </p:spPr>
      </p:pic>
    </p:spTree>
    <p:extLst>
      <p:ext uri="{BB962C8B-B14F-4D97-AF65-F5344CB8AC3E}">
        <p14:creationId xmlns:p14="http://schemas.microsoft.com/office/powerpoint/2010/main" val="173551501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1001" y="228601"/>
            <a:ext cx="8382000" cy="6272212"/>
          </a:xfrm>
          <a:prstGeom prst="rect">
            <a:avLst/>
          </a:prstGeom>
        </p:spPr>
      </p:pic>
    </p:spTree>
    <p:extLst>
      <p:ext uri="{BB962C8B-B14F-4D97-AF65-F5344CB8AC3E}">
        <p14:creationId xmlns:p14="http://schemas.microsoft.com/office/powerpoint/2010/main" val="69795104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6386" y="228601"/>
            <a:ext cx="8837614" cy="6159500"/>
          </a:xfrm>
          <a:prstGeom prst="rect">
            <a:avLst/>
          </a:prstGeom>
        </p:spPr>
      </p:pic>
    </p:spTree>
    <p:extLst>
      <p:ext uri="{BB962C8B-B14F-4D97-AF65-F5344CB8AC3E}">
        <p14:creationId xmlns:p14="http://schemas.microsoft.com/office/powerpoint/2010/main" val="371068903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 in the Data Dictionary</a:t>
            </a:r>
          </a:p>
        </p:txBody>
      </p:sp>
      <p:sp>
        <p:nvSpPr>
          <p:cNvPr id="3" name="Content Placeholder 2"/>
          <p:cNvSpPr>
            <a:spLocks noGrp="1"/>
          </p:cNvSpPr>
          <p:nvPr>
            <p:ph idx="1"/>
          </p:nvPr>
        </p:nvSpPr>
        <p:spPr/>
        <p:txBody>
          <a:bodyPr/>
          <a:lstStyle/>
          <a:p>
            <a:r>
              <a:rPr lang="en-US" dirty="0"/>
              <a:t>Entities section lists each entity and information about it</a:t>
            </a:r>
          </a:p>
          <a:p>
            <a:r>
              <a:rPr lang="en-US" dirty="0"/>
              <a:t>To view information about given entity, click its name</a:t>
            </a:r>
          </a:p>
          <a:p>
            <a:r>
              <a:rPr lang="en-US" dirty="0" smtClean="0"/>
              <a:t>Hyperlink document is fully navigable</a:t>
            </a:r>
            <a:endParaRPr lang="en-US" dirty="0"/>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930" b="42181"/>
          <a:stretch/>
        </p:blipFill>
        <p:spPr bwMode="auto">
          <a:xfrm>
            <a:off x="533400" y="3124200"/>
            <a:ext cx="8285715" cy="331039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flipV="1">
            <a:off x="2514600" y="3124200"/>
            <a:ext cx="6304515" cy="3310398"/>
          </a:xfrm>
          <a:prstGeom prst="roundRect">
            <a:avLst>
              <a:gd name="adj" fmla="val 3380"/>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33400" y="4495800"/>
            <a:ext cx="904875" cy="196658"/>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Elbow Connector 6"/>
          <p:cNvCxnSpPr>
            <a:stCxn id="6" idx="3"/>
            <a:endCxn id="5" idx="1"/>
          </p:cNvCxnSpPr>
          <p:nvPr/>
        </p:nvCxnSpPr>
        <p:spPr bwMode="auto">
          <a:xfrm>
            <a:off x="1438275" y="4594129"/>
            <a:ext cx="1076325" cy="185270"/>
          </a:xfrm>
          <a:prstGeom prst="bentConnector3">
            <a:avLst>
              <a:gd name="adj1" fmla="val 50000"/>
            </a:avLst>
          </a:prstGeom>
          <a:noFill/>
          <a:ln w="28575" algn="ctr">
            <a:solidFill>
              <a:srgbClr val="D33941"/>
            </a:solidFill>
            <a:round/>
            <a:headEnd/>
            <a:tailEn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61360426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228600" y="152400"/>
            <a:ext cx="8458199" cy="6096000"/>
          </a:xfrm>
          <a:prstGeom prst="rect">
            <a:avLst/>
          </a:prstGeom>
        </p:spPr>
      </p:pic>
    </p:spTree>
    <p:extLst>
      <p:ext uri="{BB962C8B-B14F-4D97-AF65-F5344CB8AC3E}">
        <p14:creationId xmlns:p14="http://schemas.microsoft.com/office/powerpoint/2010/main" val="294179290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52401" y="152401"/>
            <a:ext cx="8839200" cy="5943600"/>
          </a:xfrm>
          <a:prstGeom prst="rect">
            <a:avLst/>
          </a:prstGeom>
        </p:spPr>
      </p:pic>
    </p:spTree>
    <p:extLst>
      <p:ext uri="{BB962C8B-B14F-4D97-AF65-F5344CB8AC3E}">
        <p14:creationId xmlns:p14="http://schemas.microsoft.com/office/powerpoint/2010/main" val="131269684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81000" y="228600"/>
            <a:ext cx="8537575" cy="4495800"/>
          </a:xfrm>
          <a:prstGeom prst="rect">
            <a:avLst/>
          </a:prstGeom>
        </p:spPr>
      </p:pic>
    </p:spTree>
    <p:extLst>
      <p:ext uri="{BB962C8B-B14F-4D97-AF65-F5344CB8AC3E}">
        <p14:creationId xmlns:p14="http://schemas.microsoft.com/office/powerpoint/2010/main" val="303563745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28599" y="152401"/>
            <a:ext cx="8686801" cy="6248400"/>
          </a:xfrm>
          <a:prstGeom prst="rect">
            <a:avLst/>
          </a:prstGeom>
        </p:spPr>
      </p:pic>
    </p:spTree>
    <p:extLst>
      <p:ext uri="{BB962C8B-B14F-4D97-AF65-F5344CB8AC3E}">
        <p14:creationId xmlns:p14="http://schemas.microsoft.com/office/powerpoint/2010/main" val="24703176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sz="half" idx="1"/>
          </p:nvPr>
        </p:nvSpPr>
        <p:spPr/>
        <p:txBody>
          <a:bodyPr/>
          <a:lstStyle/>
          <a:p>
            <a:r>
              <a:rPr lang="en-US" dirty="0" smtClean="0"/>
              <a:t>Each array </a:t>
            </a:r>
            <a:r>
              <a:rPr lang="en-US" dirty="0"/>
              <a:t>includes </a:t>
            </a:r>
            <a:r>
              <a:rPr lang="en-US" dirty="0" smtClean="0"/>
              <a:t>a link </a:t>
            </a:r>
            <a:r>
              <a:rPr lang="en-US" dirty="0"/>
              <a:t>to </a:t>
            </a:r>
            <a:r>
              <a:rPr lang="en-US" dirty="0" smtClean="0"/>
              <a:t>an entity </a:t>
            </a:r>
            <a:r>
              <a:rPr lang="en-US" dirty="0"/>
              <a:t>stored within </a:t>
            </a:r>
            <a:r>
              <a:rPr lang="en-US" dirty="0" smtClean="0"/>
              <a:t>an array</a:t>
            </a:r>
          </a:p>
          <a:p>
            <a:r>
              <a:rPr lang="en-US" dirty="0" smtClean="0"/>
              <a:t>Data dictionary shows the linkage</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658" y="914400"/>
            <a:ext cx="5466067" cy="4191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4502150"/>
            <a:ext cx="7522930" cy="1905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ounded Rectangle 9"/>
          <p:cNvSpPr/>
          <p:nvPr/>
        </p:nvSpPr>
        <p:spPr bwMode="auto">
          <a:xfrm>
            <a:off x="5429250" y="2508455"/>
            <a:ext cx="838200" cy="259941"/>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2" name="Elbow Connector 11"/>
          <p:cNvCxnSpPr/>
          <p:nvPr/>
        </p:nvCxnSpPr>
        <p:spPr bwMode="auto">
          <a:xfrm flipH="1">
            <a:off x="2943225" y="2758872"/>
            <a:ext cx="3324225" cy="3197225"/>
          </a:xfrm>
          <a:prstGeom prst="bentConnector3">
            <a:avLst>
              <a:gd name="adj1" fmla="val -60459"/>
            </a:avLst>
          </a:prstGeom>
          <a:noFill/>
          <a:ln w="28575">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7" name="Rounded Rectangle 16"/>
          <p:cNvSpPr/>
          <p:nvPr/>
        </p:nvSpPr>
        <p:spPr bwMode="auto">
          <a:xfrm>
            <a:off x="619125" y="5562600"/>
            <a:ext cx="2324100" cy="546101"/>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17080775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2009775"/>
            <a:ext cx="8505194" cy="42481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Typelists in the Data Dictionary</a:t>
            </a:r>
          </a:p>
        </p:txBody>
      </p:sp>
      <p:sp>
        <p:nvSpPr>
          <p:cNvPr id="3" name="Content Placeholder 2"/>
          <p:cNvSpPr>
            <a:spLocks noGrp="1"/>
          </p:cNvSpPr>
          <p:nvPr>
            <p:ph idx="1"/>
          </p:nvPr>
        </p:nvSpPr>
        <p:spPr/>
        <p:txBody>
          <a:bodyPr/>
          <a:lstStyle/>
          <a:p>
            <a:r>
              <a:rPr lang="en-US" dirty="0"/>
              <a:t>Typelists section lists each typelist and its typecodes</a:t>
            </a:r>
          </a:p>
          <a:p>
            <a:pPr lvl="1"/>
            <a:r>
              <a:rPr lang="en-US" dirty="0"/>
              <a:t>To view information about given typelist, click its name</a:t>
            </a:r>
          </a:p>
          <a:p>
            <a:endParaRPr lang="en-US" dirty="0"/>
          </a:p>
        </p:txBody>
      </p:sp>
      <p:sp>
        <p:nvSpPr>
          <p:cNvPr id="5" name="Rounded Rectangle 4"/>
          <p:cNvSpPr/>
          <p:nvPr/>
        </p:nvSpPr>
        <p:spPr bwMode="auto">
          <a:xfrm flipV="1">
            <a:off x="2285999" y="2060196"/>
            <a:ext cx="6695445" cy="4169154"/>
          </a:xfrm>
          <a:prstGeom prst="roundRect">
            <a:avLst>
              <a:gd name="adj" fmla="val 3380"/>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Elbow Connector 5"/>
          <p:cNvCxnSpPr>
            <a:stCxn id="7" idx="3"/>
            <a:endCxn id="5" idx="1"/>
          </p:cNvCxnSpPr>
          <p:nvPr/>
        </p:nvCxnSpPr>
        <p:spPr bwMode="auto">
          <a:xfrm flipV="1">
            <a:off x="1962150" y="4144773"/>
            <a:ext cx="323849" cy="639235"/>
          </a:xfrm>
          <a:prstGeom prst="bentConnector3">
            <a:avLst>
              <a:gd name="adj1" fmla="val 64706"/>
            </a:avLst>
          </a:prstGeom>
          <a:noFill/>
          <a:ln w="28575" algn="ctr">
            <a:solidFill>
              <a:srgbClr val="D33941"/>
            </a:solidFill>
            <a:round/>
            <a:headEnd/>
            <a:tailEnd/>
          </a:ln>
          <a:effectLst>
            <a:outerShdw blurRad="50800" dist="38100" dir="2700000" algn="tl" rotWithShape="0">
              <a:prstClr val="black">
                <a:alpha val="40000"/>
              </a:prstClr>
            </a:outerShdw>
          </a:effectLst>
        </p:spPr>
      </p:cxnSp>
      <p:sp>
        <p:nvSpPr>
          <p:cNvPr id="7" name="Rounded Rectangle 6"/>
          <p:cNvSpPr/>
          <p:nvPr/>
        </p:nvSpPr>
        <p:spPr bwMode="auto">
          <a:xfrm>
            <a:off x="514350" y="4667250"/>
            <a:ext cx="1447800" cy="233515"/>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85129600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is a data </a:t>
            </a:r>
            <a:r>
              <a:rPr lang="en-US" dirty="0"/>
              <a:t>model</a:t>
            </a:r>
          </a:p>
          <a:p>
            <a:r>
              <a:rPr lang="en-US" dirty="0"/>
              <a:t>The Data Dictionary</a:t>
            </a:r>
          </a:p>
          <a:p>
            <a:r>
              <a:rPr lang="en-US" dirty="0">
                <a:solidFill>
                  <a:schemeClr val="bg1"/>
                </a:solidFill>
              </a:rPr>
              <a:t>Objects and the data model</a:t>
            </a:r>
          </a:p>
          <a:p>
            <a:endParaRPr lang="en-US" dirty="0"/>
          </a:p>
        </p:txBody>
      </p:sp>
    </p:spTree>
    <p:extLst>
      <p:ext uri="{BB962C8B-B14F-4D97-AF65-F5344CB8AC3E}">
        <p14:creationId xmlns:p14="http://schemas.microsoft.com/office/powerpoint/2010/main" val="117673582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tbl_ABContact"/>
          <p:cNvGraphicFramePr>
            <a:graphicFrameLocks noGrp="1"/>
          </p:cNvGraphicFramePr>
          <p:nvPr>
            <p:extLst>
              <p:ext uri="{D42A27DB-BD31-4B8C-83A1-F6EECF244321}">
                <p14:modId xmlns:p14="http://schemas.microsoft.com/office/powerpoint/2010/main" val="2410163436"/>
              </p:ext>
            </p:extLst>
          </p:nvPr>
        </p:nvGraphicFramePr>
        <p:xfrm>
          <a:off x="914400" y="5135880"/>
          <a:ext cx="1600200" cy="118872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dirty="0" err="1" smtClean="0"/>
                        <a:t>ab_abcontact</a:t>
                      </a:r>
                      <a:endParaRPr lang="en-US" sz="1600"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11485">
                <a:tc>
                  <a:txBody>
                    <a:bodyPr/>
                    <a:lstStyle/>
                    <a:p>
                      <a:endParaRPr lang="en-US" sz="800" dirty="0"/>
                    </a:p>
                  </a:txBody>
                  <a:tcPr/>
                </a:tc>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10001"/>
                  </a:ext>
                </a:extLst>
              </a:tr>
              <a:tr h="202719">
                <a:tc>
                  <a:txBody>
                    <a:bodyPr/>
                    <a:lstStyle/>
                    <a:p>
                      <a:endParaRPr lang="en-US" sz="800" dirty="0"/>
                    </a:p>
                  </a:txBody>
                  <a:tcPr>
                    <a:solidFill>
                      <a:schemeClr val="accent6">
                        <a:lumMod val="40000"/>
                        <a:lumOff val="60000"/>
                      </a:schemeClr>
                    </a:solidFill>
                  </a:tcPr>
                </a:tc>
                <a:tc>
                  <a:txBody>
                    <a:bodyPr/>
                    <a:lstStyle/>
                    <a:p>
                      <a:endParaRPr lang="en-US" sz="800" dirty="0"/>
                    </a:p>
                  </a:txBody>
                  <a:tcPr>
                    <a:solidFill>
                      <a:schemeClr val="accent6">
                        <a:lumMod val="40000"/>
                        <a:lumOff val="60000"/>
                      </a:schemeClr>
                    </a:solidFill>
                  </a:tcPr>
                </a:tc>
                <a:tc>
                  <a:txBody>
                    <a:bodyPr/>
                    <a:lstStyle/>
                    <a:p>
                      <a:endParaRPr lang="en-US" sz="800" dirty="0"/>
                    </a:p>
                  </a:txBody>
                  <a:tcPr>
                    <a:solidFill>
                      <a:schemeClr val="accent6">
                        <a:lumMod val="40000"/>
                        <a:lumOff val="60000"/>
                      </a:schemeClr>
                    </a:solidFill>
                  </a:tcPr>
                </a:tc>
                <a:extLst>
                  <a:ext uri="{0D108BD9-81ED-4DB2-BD59-A6C34878D82A}">
                    <a16:rowId xmlns:a16="http://schemas.microsoft.com/office/drawing/2014/main" val="10002"/>
                  </a:ext>
                </a:extLst>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a:xfrm>
            <a:off x="493776" y="118872"/>
            <a:ext cx="8726424" cy="742951"/>
          </a:xfrm>
        </p:spPr>
        <p:txBody>
          <a:bodyPr/>
          <a:lstStyle/>
          <a:p>
            <a:r>
              <a:rPr lang="en-US" dirty="0"/>
              <a:t>Data model entities in application architecture</a:t>
            </a:r>
          </a:p>
        </p:txBody>
      </p:sp>
      <p:sp>
        <p:nvSpPr>
          <p:cNvPr id="6" name="Rectangle 13"/>
          <p:cNvSpPr>
            <a:spLocks noChangeArrowheads="1"/>
          </p:cNvSpPr>
          <p:nvPr/>
        </p:nvSpPr>
        <p:spPr bwMode="auto">
          <a:xfrm>
            <a:off x="736600" y="2093913"/>
            <a:ext cx="2070100"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sz="1600">
                <a:solidFill>
                  <a:schemeClr val="bg1"/>
                </a:solidFill>
              </a:rPr>
              <a:t>ABContact</a:t>
            </a:r>
          </a:p>
        </p:txBody>
      </p:sp>
      <p:sp>
        <p:nvSpPr>
          <p:cNvPr id="7" name="Folded Corner 3"/>
          <p:cNvSpPr>
            <a:spLocks noChangeArrowheads="1"/>
          </p:cNvSpPr>
          <p:nvPr/>
        </p:nvSpPr>
        <p:spPr bwMode="auto">
          <a:xfrm flipV="1">
            <a:off x="3468688" y="2020888"/>
            <a:ext cx="2025650" cy="1919287"/>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a:extLst/>
        </p:spPr>
        <p:txBody>
          <a:bodyPr wrap="none" lIns="0" tIns="0" rIns="0" bIns="0" anchor="ctr"/>
          <a:lstStyle/>
          <a:p>
            <a:endParaRPr lang="en-US" sz="1600"/>
          </a:p>
        </p:txBody>
      </p:sp>
      <p:sp>
        <p:nvSpPr>
          <p:cNvPr id="8" name="TextBox 4"/>
          <p:cNvSpPr txBox="1">
            <a:spLocks noChangeArrowheads="1"/>
          </p:cNvSpPr>
          <p:nvPr/>
        </p:nvSpPr>
        <p:spPr bwMode="auto">
          <a:xfrm>
            <a:off x="3481388" y="1982788"/>
            <a:ext cx="1998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030A0"/>
                </a:solidFill>
                <a:latin typeface="+mn-lt"/>
                <a:ea typeface="Calibri" pitchFamily="34" charset="0"/>
                <a:cs typeface="Calibri" pitchFamily="34" charset="0"/>
              </a:rPr>
              <a:t>ABContact</a:t>
            </a:r>
          </a:p>
        </p:txBody>
      </p:sp>
      <p:sp>
        <p:nvSpPr>
          <p:cNvPr id="9" name="Rounded Rectangle 8"/>
          <p:cNvSpPr/>
          <p:nvPr/>
        </p:nvSpPr>
        <p:spPr bwMode="auto">
          <a:xfrm>
            <a:off x="3657600" y="5278438"/>
            <a:ext cx="1717674" cy="730250"/>
          </a:xfrm>
          <a:prstGeom prst="roundRect">
            <a:avLst/>
          </a:prstGeom>
          <a:solidFill>
            <a:schemeClr val="tx1">
              <a:lumMod val="85000"/>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sz="1600" dirty="0">
              <a:latin typeface="Arial" pitchFamily="34" charset="0"/>
              <a:cs typeface="Arial" pitchFamily="34" charset="0"/>
            </a:endParaRPr>
          </a:p>
        </p:txBody>
      </p:sp>
      <p:sp>
        <p:nvSpPr>
          <p:cNvPr id="10" name="TextBox 10"/>
          <p:cNvSpPr txBox="1">
            <a:spLocks noChangeArrowheads="1"/>
          </p:cNvSpPr>
          <p:nvPr/>
        </p:nvSpPr>
        <p:spPr bwMode="auto">
          <a:xfrm>
            <a:off x="3657599" y="5278439"/>
            <a:ext cx="1717675" cy="739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rgbClr val="7030A0"/>
                </a:solidFill>
                <a:latin typeface="+mn-lt"/>
                <a:ea typeface="Calibri" pitchFamily="34" charset="0"/>
                <a:cs typeface="Calibri" pitchFamily="34" charset="0"/>
              </a:rPr>
              <a:t>anABContact</a:t>
            </a:r>
            <a:endParaRPr lang="en-US" sz="1600" dirty="0">
              <a:solidFill>
                <a:srgbClr val="7030A0"/>
              </a:solidFill>
              <a:latin typeface="+mn-lt"/>
              <a:ea typeface="Calibri" pitchFamily="34" charset="0"/>
              <a:cs typeface="Calibri" pitchFamily="34" charset="0"/>
            </a:endParaRPr>
          </a:p>
        </p:txBody>
      </p:sp>
      <p:sp>
        <p:nvSpPr>
          <p:cNvPr id="27" name="TextBox 33"/>
          <p:cNvSpPr txBox="1">
            <a:spLocks noChangeArrowheads="1"/>
          </p:cNvSpPr>
          <p:nvPr/>
        </p:nvSpPr>
        <p:spPr bwMode="auto">
          <a:xfrm rot="16200000">
            <a:off x="15876" y="5389563"/>
            <a:ext cx="1452561"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accent1"/>
                </a:solidFill>
                <a:latin typeface="+mn-lt"/>
                <a:ea typeface="Calibri" pitchFamily="34" charset="0"/>
                <a:cs typeface="Calibri" pitchFamily="34" charset="0"/>
              </a:rPr>
              <a:t>Database </a:t>
            </a:r>
            <a:br>
              <a:rPr lang="en-US" sz="1600" dirty="0" smtClean="0">
                <a:solidFill>
                  <a:schemeClr val="accent1"/>
                </a:solidFill>
                <a:latin typeface="+mn-lt"/>
                <a:ea typeface="Calibri" pitchFamily="34" charset="0"/>
                <a:cs typeface="Calibri" pitchFamily="34" charset="0"/>
              </a:rPr>
            </a:br>
            <a:r>
              <a:rPr lang="en-US" sz="1600" dirty="0" smtClean="0">
                <a:solidFill>
                  <a:schemeClr val="accent1"/>
                </a:solidFill>
                <a:latin typeface="+mn-lt"/>
                <a:ea typeface="Calibri" pitchFamily="34" charset="0"/>
                <a:cs typeface="Calibri" pitchFamily="34" charset="0"/>
              </a:rPr>
              <a:t>table row</a:t>
            </a:r>
            <a:endParaRPr lang="en-US" sz="1600" dirty="0">
              <a:solidFill>
                <a:schemeClr val="accent1"/>
              </a:solidFill>
              <a:latin typeface="+mn-lt"/>
              <a:ea typeface="Calibri" pitchFamily="34" charset="0"/>
              <a:cs typeface="Calibri" pitchFamily="34" charset="0"/>
            </a:endParaRPr>
          </a:p>
        </p:txBody>
      </p:sp>
      <p:sp>
        <p:nvSpPr>
          <p:cNvPr id="28" name="TextBox 34"/>
          <p:cNvSpPr txBox="1">
            <a:spLocks noChangeArrowheads="1"/>
          </p:cNvSpPr>
          <p:nvPr/>
        </p:nvSpPr>
        <p:spPr bwMode="auto">
          <a:xfrm>
            <a:off x="3468689" y="5989638"/>
            <a:ext cx="2011362"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rgbClr val="7030A0"/>
                </a:solidFill>
                <a:latin typeface="+mn-lt"/>
                <a:ea typeface="Calibri" pitchFamily="34" charset="0"/>
                <a:cs typeface="Calibri" pitchFamily="34" charset="0"/>
              </a:rPr>
              <a:t>instance of</a:t>
            </a:r>
            <a:br>
              <a:rPr lang="en-US" sz="1600" dirty="0">
                <a:solidFill>
                  <a:srgbClr val="7030A0"/>
                </a:solidFill>
                <a:latin typeface="+mn-lt"/>
                <a:ea typeface="Calibri" pitchFamily="34" charset="0"/>
                <a:cs typeface="Calibri" pitchFamily="34" charset="0"/>
              </a:rPr>
            </a:br>
            <a:r>
              <a:rPr lang="en-US" sz="1600" dirty="0">
                <a:solidFill>
                  <a:srgbClr val="7030A0"/>
                </a:solidFill>
                <a:latin typeface="+mn-lt"/>
                <a:ea typeface="Calibri" pitchFamily="34" charset="0"/>
                <a:cs typeface="Calibri" pitchFamily="34" charset="0"/>
              </a:rPr>
              <a:t>Gosu class</a:t>
            </a:r>
          </a:p>
        </p:txBody>
      </p:sp>
      <p:sp>
        <p:nvSpPr>
          <p:cNvPr id="29" name="TextBox 35"/>
          <p:cNvSpPr txBox="1">
            <a:spLocks noChangeArrowheads="1"/>
          </p:cNvSpPr>
          <p:nvPr/>
        </p:nvSpPr>
        <p:spPr bwMode="auto">
          <a:xfrm>
            <a:off x="706438" y="1524000"/>
            <a:ext cx="219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accent1"/>
                </a:solidFill>
                <a:latin typeface="+mn-lt"/>
                <a:ea typeface="Calibri" pitchFamily="34" charset="0"/>
                <a:cs typeface="Calibri" pitchFamily="34" charset="0"/>
              </a:rPr>
              <a:t>data model entity</a:t>
            </a:r>
          </a:p>
        </p:txBody>
      </p:sp>
      <p:sp>
        <p:nvSpPr>
          <p:cNvPr id="30" name="TextBox 36"/>
          <p:cNvSpPr txBox="1">
            <a:spLocks noChangeArrowheads="1"/>
          </p:cNvSpPr>
          <p:nvPr/>
        </p:nvSpPr>
        <p:spPr bwMode="auto">
          <a:xfrm>
            <a:off x="3255963" y="1524000"/>
            <a:ext cx="2355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rgbClr val="7030A0"/>
                </a:solidFill>
                <a:latin typeface="+mn-lt"/>
                <a:ea typeface="Calibri" pitchFamily="34" charset="0"/>
                <a:cs typeface="Calibri" pitchFamily="34" charset="0"/>
              </a:rPr>
              <a:t>internal Gosu class</a:t>
            </a:r>
          </a:p>
        </p:txBody>
      </p:sp>
      <p:sp>
        <p:nvSpPr>
          <p:cNvPr id="32" name="Down Arrow 37"/>
          <p:cNvSpPr>
            <a:spLocks noChangeArrowheads="1"/>
          </p:cNvSpPr>
          <p:nvPr/>
        </p:nvSpPr>
        <p:spPr bwMode="auto">
          <a:xfrm>
            <a:off x="1457325" y="3948113"/>
            <a:ext cx="628764" cy="1260475"/>
          </a:xfrm>
          <a:prstGeom prst="downArrow">
            <a:avLst>
              <a:gd name="adj1" fmla="val 50000"/>
              <a:gd name="adj2" fmla="val 49992"/>
            </a:avLst>
          </a:prstGeom>
          <a:ln/>
          <a:effectLst>
            <a:glow rad="63500">
              <a:schemeClr val="accent1">
                <a:alpha val="45000"/>
                <a:satMod val="120000"/>
              </a:schemeClr>
            </a:glow>
            <a:outerShdw blurRad="50800" dist="38100" dir="2700000" algn="tl" rotWithShape="0">
              <a:prstClr val="black">
                <a:alpha val="40000"/>
              </a:prstClr>
            </a:outerShdw>
          </a:effectLst>
          <a:extLst/>
        </p:spPr>
        <p:style>
          <a:lnRef idx="3">
            <a:schemeClr val="lt1"/>
          </a:lnRef>
          <a:fillRef idx="1">
            <a:schemeClr val="accent1"/>
          </a:fillRef>
          <a:effectRef idx="1">
            <a:schemeClr val="accent1"/>
          </a:effectRef>
          <a:fontRef idx="minor">
            <a:schemeClr val="lt1"/>
          </a:fontRef>
        </p:style>
        <p:txBody>
          <a:bodyPr wrap="none" lIns="0" tIns="0" rIns="0" bIns="0" anchor="ctr"/>
          <a:lstStyle/>
          <a:p>
            <a:endParaRPr lang="en-US" sz="1600"/>
          </a:p>
        </p:txBody>
      </p:sp>
      <p:sp>
        <p:nvSpPr>
          <p:cNvPr id="33" name="Down Arrow 38"/>
          <p:cNvSpPr>
            <a:spLocks noChangeArrowheads="1"/>
          </p:cNvSpPr>
          <p:nvPr/>
        </p:nvSpPr>
        <p:spPr bwMode="auto">
          <a:xfrm>
            <a:off x="4167074" y="3948113"/>
            <a:ext cx="628764" cy="1260475"/>
          </a:xfrm>
          <a:prstGeom prst="downArrow">
            <a:avLst>
              <a:gd name="adj1" fmla="val 50000"/>
              <a:gd name="adj2" fmla="val 49992"/>
            </a:avLst>
          </a:prstGeom>
          <a:ln/>
          <a:effectLst>
            <a:glow rad="63500">
              <a:schemeClr val="accent3">
                <a:alpha val="45000"/>
                <a:satMod val="120000"/>
              </a:schemeClr>
            </a:glow>
            <a:outerShdw blurRad="50800" dist="38100" dir="2700000" algn="tl" rotWithShape="0">
              <a:prstClr val="black">
                <a:alpha val="40000"/>
              </a:prstClr>
            </a:outerShdw>
          </a:effectLst>
          <a:extLst/>
        </p:spPr>
        <p:style>
          <a:lnRef idx="3">
            <a:schemeClr val="lt1"/>
          </a:lnRef>
          <a:fillRef idx="1">
            <a:schemeClr val="accent3"/>
          </a:fillRef>
          <a:effectRef idx="1">
            <a:schemeClr val="accent3"/>
          </a:effectRef>
          <a:fontRef idx="minor">
            <a:schemeClr val="lt1"/>
          </a:fontRef>
        </p:style>
        <p:txBody>
          <a:bodyPr wrap="none" lIns="0" tIns="0" rIns="0" bIns="0" anchor="ctr"/>
          <a:lstStyle/>
          <a:p>
            <a:endParaRPr lang="en-US" sz="1600"/>
          </a:p>
        </p:txBody>
      </p:sp>
      <p:cxnSp>
        <p:nvCxnSpPr>
          <p:cNvPr id="34" name="Straight Connector 40"/>
          <p:cNvCxnSpPr>
            <a:cxnSpLocks noChangeShapeType="1"/>
          </p:cNvCxnSpPr>
          <p:nvPr/>
        </p:nvCxnSpPr>
        <p:spPr bwMode="auto">
          <a:xfrm rot="5400000">
            <a:off x="253207" y="3694906"/>
            <a:ext cx="5543550" cy="1587"/>
          </a:xfrm>
          <a:prstGeom prst="line">
            <a:avLst/>
          </a:prstGeom>
          <a:noFill/>
          <a:ln w="28575" algn="ctr">
            <a:solidFill>
              <a:schemeClr val="tx1">
                <a:lumMod val="50000"/>
              </a:schemeClr>
            </a:solidFill>
            <a:prstDash val="dash"/>
            <a:round/>
            <a:headEnd/>
            <a:tailEnd/>
          </a:ln>
          <a:effectLst>
            <a:outerShdw blurRad="50800" dist="38100" dir="2700000" algn="tl" rotWithShape="0">
              <a:prstClr val="black">
                <a:alpha val="40000"/>
              </a:prstClr>
            </a:outerShdw>
          </a:effectLst>
        </p:spPr>
      </p:cxnSp>
      <p:sp>
        <p:nvSpPr>
          <p:cNvPr id="35" name="TextBox 41"/>
          <p:cNvSpPr txBox="1">
            <a:spLocks noChangeArrowheads="1"/>
          </p:cNvSpPr>
          <p:nvPr/>
        </p:nvSpPr>
        <p:spPr bwMode="auto">
          <a:xfrm>
            <a:off x="804863" y="993775"/>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u="sng" dirty="0">
                <a:solidFill>
                  <a:schemeClr val="accent1"/>
                </a:solidFill>
                <a:latin typeface="Calibri" pitchFamily="34" charset="0"/>
                <a:ea typeface="Calibri" pitchFamily="34" charset="0"/>
                <a:cs typeface="Calibri" pitchFamily="34" charset="0"/>
              </a:rPr>
              <a:t>database</a:t>
            </a:r>
          </a:p>
        </p:txBody>
      </p:sp>
      <p:sp>
        <p:nvSpPr>
          <p:cNvPr id="36" name="TextBox 42"/>
          <p:cNvSpPr txBox="1">
            <a:spLocks noChangeArrowheads="1"/>
          </p:cNvSpPr>
          <p:nvPr/>
        </p:nvSpPr>
        <p:spPr bwMode="auto">
          <a:xfrm>
            <a:off x="3117850" y="993775"/>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u="sng">
                <a:solidFill>
                  <a:srgbClr val="7030A0"/>
                </a:solidFill>
                <a:latin typeface="Calibri" pitchFamily="34" charset="0"/>
                <a:ea typeface="Calibri" pitchFamily="34" charset="0"/>
                <a:cs typeface="Calibri" pitchFamily="34" charset="0"/>
              </a:rPr>
              <a:t>application server</a:t>
            </a:r>
          </a:p>
        </p:txBody>
      </p:sp>
      <p:cxnSp>
        <p:nvCxnSpPr>
          <p:cNvPr id="37" name="Straight Arrow Connector 31"/>
          <p:cNvCxnSpPr>
            <a:cxnSpLocks noChangeShapeType="1"/>
          </p:cNvCxnSpPr>
          <p:nvPr/>
        </p:nvCxnSpPr>
        <p:spPr bwMode="auto">
          <a:xfrm>
            <a:off x="2563813" y="5719763"/>
            <a:ext cx="1023937"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8" name="Straight Connector 40"/>
          <p:cNvCxnSpPr>
            <a:cxnSpLocks noChangeShapeType="1"/>
          </p:cNvCxnSpPr>
          <p:nvPr/>
        </p:nvCxnSpPr>
        <p:spPr bwMode="auto">
          <a:xfrm rot="5400000">
            <a:off x="3051969" y="3694906"/>
            <a:ext cx="5543550" cy="1588"/>
          </a:xfrm>
          <a:prstGeom prst="line">
            <a:avLst/>
          </a:prstGeom>
          <a:noFill/>
          <a:ln w="28575" algn="ctr">
            <a:solidFill>
              <a:schemeClr val="tx1">
                <a:lumMod val="50000"/>
              </a:schemeClr>
            </a:solidFill>
            <a:prstDash val="dash"/>
            <a:round/>
            <a:headEnd/>
            <a:tailEnd/>
          </a:ln>
          <a:effectLst>
            <a:outerShdw blurRad="50800" dist="38100" dir="2700000" algn="tl" rotWithShape="0">
              <a:prstClr val="black">
                <a:alpha val="40000"/>
              </a:prstClr>
            </a:outerShdw>
          </a:effectLst>
        </p:spPr>
      </p:cxnSp>
      <p:cxnSp>
        <p:nvCxnSpPr>
          <p:cNvPr id="40" name="Straight Arrow Connector 31"/>
          <p:cNvCxnSpPr>
            <a:cxnSpLocks noChangeShapeType="1"/>
          </p:cNvCxnSpPr>
          <p:nvPr/>
        </p:nvCxnSpPr>
        <p:spPr bwMode="auto">
          <a:xfrm>
            <a:off x="5375275" y="5718175"/>
            <a:ext cx="720725"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1" name="TextBox 42"/>
          <p:cNvSpPr txBox="1">
            <a:spLocks noChangeArrowheads="1"/>
          </p:cNvSpPr>
          <p:nvPr/>
        </p:nvSpPr>
        <p:spPr bwMode="auto">
          <a:xfrm>
            <a:off x="6418263" y="993775"/>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u="sng">
                <a:solidFill>
                  <a:srgbClr val="008000"/>
                </a:solidFill>
                <a:latin typeface="Calibri" pitchFamily="34" charset="0"/>
                <a:ea typeface="Calibri" pitchFamily="34" charset="0"/>
                <a:cs typeface="Calibri" pitchFamily="34" charset="0"/>
              </a:rPr>
              <a:t>user interface</a:t>
            </a:r>
          </a:p>
        </p:txBody>
      </p:sp>
      <p:cxnSp>
        <p:nvCxnSpPr>
          <p:cNvPr id="42" name="Straight Arrow Connector 31"/>
          <p:cNvCxnSpPr>
            <a:cxnSpLocks noChangeShapeType="1"/>
          </p:cNvCxnSpPr>
          <p:nvPr/>
        </p:nvCxnSpPr>
        <p:spPr bwMode="auto">
          <a:xfrm>
            <a:off x="2549525" y="5857875"/>
            <a:ext cx="931863" cy="0"/>
          </a:xfrm>
          <a:prstGeom prst="straightConnector1">
            <a:avLst/>
          </a:prstGeom>
          <a:noFill/>
          <a:ln w="28575" algn="ctr">
            <a:solidFill>
              <a:schemeClr val="accent1"/>
            </a:solidFill>
            <a:round/>
            <a:headEnd type="arrow" w="lg" len="me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3" name="Straight Arrow Connector 31"/>
          <p:cNvCxnSpPr>
            <a:cxnSpLocks noChangeShapeType="1"/>
          </p:cNvCxnSpPr>
          <p:nvPr/>
        </p:nvCxnSpPr>
        <p:spPr bwMode="auto">
          <a:xfrm>
            <a:off x="5375275" y="5854700"/>
            <a:ext cx="704850" cy="0"/>
          </a:xfrm>
          <a:prstGeom prst="straightConnector1">
            <a:avLst/>
          </a:prstGeom>
          <a:noFill/>
          <a:ln w="28575" algn="ctr">
            <a:solidFill>
              <a:schemeClr val="accent1"/>
            </a:solidFill>
            <a:round/>
            <a:headEnd type="arrow" w="lg" len="me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4" name="TextBox 36"/>
          <p:cNvSpPr txBox="1">
            <a:spLocks noChangeArrowheads="1"/>
          </p:cNvSpPr>
          <p:nvPr/>
        </p:nvSpPr>
        <p:spPr bwMode="auto">
          <a:xfrm>
            <a:off x="6070600" y="1524000"/>
            <a:ext cx="30432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rgbClr val="008000"/>
                </a:solidFill>
                <a:latin typeface="+mn-lt"/>
                <a:ea typeface="Calibri" pitchFamily="34" charset="0"/>
                <a:cs typeface="Calibri" pitchFamily="34" charset="0"/>
              </a:rPr>
              <a:t>page configuration file</a:t>
            </a:r>
          </a:p>
        </p:txBody>
      </p:sp>
      <p:sp>
        <p:nvSpPr>
          <p:cNvPr id="45" name="TextBox 36"/>
          <p:cNvSpPr txBox="1">
            <a:spLocks noChangeArrowheads="1"/>
          </p:cNvSpPr>
          <p:nvPr/>
        </p:nvSpPr>
        <p:spPr bwMode="auto">
          <a:xfrm>
            <a:off x="6670675" y="4656138"/>
            <a:ext cx="24733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rgbClr val="008000"/>
                </a:solidFill>
                <a:latin typeface="+mn-lt"/>
                <a:ea typeface="Calibri" pitchFamily="34" charset="0"/>
                <a:cs typeface="Calibri" pitchFamily="34" charset="0"/>
              </a:rPr>
              <a:t>UI form with data</a:t>
            </a:r>
          </a:p>
        </p:txBody>
      </p:sp>
      <p:sp>
        <p:nvSpPr>
          <p:cNvPr id="46" name="TextBox 17"/>
          <p:cNvSpPr txBox="1">
            <a:spLocks noChangeArrowheads="1"/>
          </p:cNvSpPr>
          <p:nvPr/>
        </p:nvSpPr>
        <p:spPr bwMode="auto">
          <a:xfrm>
            <a:off x="3587750" y="2381250"/>
            <a:ext cx="17875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u="sng" dirty="0" smtClean="0">
                <a:solidFill>
                  <a:srgbClr val="7030A0"/>
                </a:solidFill>
                <a:latin typeface="+mn-lt"/>
                <a:ea typeface="Calibri" pitchFamily="34" charset="0"/>
                <a:cs typeface="Calibri" pitchFamily="34" charset="0"/>
              </a:rPr>
              <a:t>Fields</a:t>
            </a:r>
            <a:r>
              <a:rPr lang="en-US" sz="1600" dirty="0">
                <a:solidFill>
                  <a:srgbClr val="7030A0"/>
                </a:solidFill>
                <a:latin typeface="+mn-lt"/>
                <a:ea typeface="Calibri" pitchFamily="34" charset="0"/>
                <a:cs typeface="Calibri" pitchFamily="34" charset="0"/>
              </a:rPr>
              <a:t/>
            </a:r>
            <a:br>
              <a:rPr lang="en-US" sz="1600" dirty="0">
                <a:solidFill>
                  <a:srgbClr val="7030A0"/>
                </a:solidFill>
                <a:latin typeface="+mn-lt"/>
                <a:ea typeface="Calibri" pitchFamily="34" charset="0"/>
                <a:cs typeface="Calibri" pitchFamily="34" charset="0"/>
              </a:rPr>
            </a:br>
            <a:r>
              <a:rPr lang="en-US" sz="1600" dirty="0">
                <a:solidFill>
                  <a:srgbClr val="7030A0"/>
                </a:solidFill>
                <a:latin typeface="+mn-lt"/>
                <a:ea typeface="Calibri" pitchFamily="34" charset="0"/>
                <a:cs typeface="Calibri" pitchFamily="34" charset="0"/>
              </a:rPr>
              <a:t>Name</a:t>
            </a:r>
            <a:br>
              <a:rPr lang="en-US" sz="1600" dirty="0">
                <a:solidFill>
                  <a:srgbClr val="7030A0"/>
                </a:solidFill>
                <a:latin typeface="+mn-lt"/>
                <a:ea typeface="Calibri" pitchFamily="34" charset="0"/>
                <a:cs typeface="Calibri" pitchFamily="34" charset="0"/>
              </a:rPr>
            </a:br>
            <a:r>
              <a:rPr lang="en-US" sz="1600" dirty="0">
                <a:solidFill>
                  <a:srgbClr val="7030A0"/>
                </a:solidFill>
                <a:latin typeface="+mn-lt"/>
                <a:ea typeface="Calibri" pitchFamily="34" charset="0"/>
                <a:cs typeface="Calibri" pitchFamily="34" charset="0"/>
              </a:rPr>
              <a:t>PublicID</a:t>
            </a:r>
            <a:br>
              <a:rPr lang="en-US" sz="1600" dirty="0">
                <a:solidFill>
                  <a:srgbClr val="7030A0"/>
                </a:solidFill>
                <a:latin typeface="+mn-lt"/>
                <a:ea typeface="Calibri" pitchFamily="34" charset="0"/>
                <a:cs typeface="Calibri" pitchFamily="34" charset="0"/>
              </a:rPr>
            </a:br>
            <a:r>
              <a:rPr lang="en-US" sz="1600" dirty="0" err="1">
                <a:solidFill>
                  <a:srgbClr val="7030A0"/>
                </a:solidFill>
                <a:latin typeface="+mn-lt"/>
                <a:ea typeface="Calibri" pitchFamily="34" charset="0"/>
                <a:cs typeface="Calibri" pitchFamily="34" charset="0"/>
              </a:rPr>
              <a:t>CreateTime</a:t>
            </a:r>
            <a:r>
              <a:rPr lang="en-US" sz="1600" dirty="0">
                <a:solidFill>
                  <a:srgbClr val="7030A0"/>
                </a:solidFill>
                <a:latin typeface="+mn-lt"/>
                <a:ea typeface="Calibri" pitchFamily="34" charset="0"/>
                <a:cs typeface="Calibri" pitchFamily="34" charset="0"/>
              </a:rPr>
              <a:t/>
            </a:r>
            <a:br>
              <a:rPr lang="en-US" sz="1600" dirty="0">
                <a:solidFill>
                  <a:srgbClr val="7030A0"/>
                </a:solidFill>
                <a:latin typeface="+mn-lt"/>
                <a:ea typeface="Calibri" pitchFamily="34" charset="0"/>
                <a:cs typeface="Calibri" pitchFamily="34" charset="0"/>
              </a:rPr>
            </a:br>
            <a:r>
              <a:rPr lang="en-US" sz="1600" dirty="0">
                <a:solidFill>
                  <a:srgbClr val="7030A0"/>
                </a:solidFill>
                <a:latin typeface="+mn-lt"/>
                <a:ea typeface="Calibri" pitchFamily="34" charset="0"/>
                <a:cs typeface="Calibri" pitchFamily="34" charset="0"/>
              </a:rPr>
              <a:t>...</a:t>
            </a:r>
          </a:p>
        </p:txBody>
      </p:sp>
      <p:pic>
        <p:nvPicPr>
          <p:cNvPr id="47" name="Picture 2" descr="C:\Users\pniemeyer\Desktop\Draft\Gtc-14-5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6638" y="5048250"/>
            <a:ext cx="2936875" cy="11747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48" name="TextBox 44" hidden="1"/>
          <p:cNvSpPr txBox="1">
            <a:spLocks noChangeArrowheads="1"/>
          </p:cNvSpPr>
          <p:nvPr/>
        </p:nvSpPr>
        <p:spPr bwMode="auto">
          <a:xfrm>
            <a:off x="2522538" y="5056188"/>
            <a:ext cx="1677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latin typeface="+mn-lt"/>
                <a:ea typeface="Calibri" pitchFamily="34" charset="0"/>
                <a:cs typeface="Calibri" pitchFamily="34" charset="0"/>
              </a:rPr>
              <a:t>read</a:t>
            </a:r>
            <a:br>
              <a:rPr lang="en-US" sz="1600" dirty="0">
                <a:solidFill>
                  <a:schemeClr val="bg1"/>
                </a:solidFill>
                <a:latin typeface="+mn-lt"/>
                <a:ea typeface="Calibri" pitchFamily="34" charset="0"/>
                <a:cs typeface="Calibri" pitchFamily="34" charset="0"/>
              </a:rPr>
            </a:br>
            <a:r>
              <a:rPr lang="en-US" sz="1600" dirty="0">
                <a:solidFill>
                  <a:schemeClr val="bg1"/>
                </a:solidFill>
                <a:latin typeface="+mn-lt"/>
                <a:ea typeface="Calibri" pitchFamily="34" charset="0"/>
                <a:cs typeface="Calibri" pitchFamily="34" charset="0"/>
              </a:rPr>
              <a:t>from </a:t>
            </a:r>
            <a:r>
              <a:rPr lang="en-US" sz="1600" dirty="0" err="1">
                <a:solidFill>
                  <a:schemeClr val="bg1"/>
                </a:solidFill>
                <a:latin typeface="+mn-lt"/>
                <a:ea typeface="Calibri" pitchFamily="34" charset="0"/>
                <a:cs typeface="Calibri" pitchFamily="34" charset="0"/>
              </a:rPr>
              <a:t>db</a:t>
            </a:r>
            <a:endParaRPr lang="en-US" sz="1600" dirty="0">
              <a:solidFill>
                <a:schemeClr val="bg1"/>
              </a:solidFill>
              <a:latin typeface="+mn-lt"/>
              <a:ea typeface="Calibri" pitchFamily="34" charset="0"/>
              <a:cs typeface="Calibri" pitchFamily="34" charset="0"/>
            </a:endParaRPr>
          </a:p>
        </p:txBody>
      </p:sp>
      <p:sp>
        <p:nvSpPr>
          <p:cNvPr id="49" name="TextBox 45" hidden="1"/>
          <p:cNvSpPr txBox="1">
            <a:spLocks noChangeArrowheads="1"/>
          </p:cNvSpPr>
          <p:nvPr/>
        </p:nvSpPr>
        <p:spPr bwMode="auto">
          <a:xfrm>
            <a:off x="1916113" y="5757863"/>
            <a:ext cx="1908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a:solidFill>
                  <a:schemeClr val="bg1"/>
                </a:solidFill>
                <a:latin typeface="+mn-lt"/>
                <a:ea typeface="Calibri" pitchFamily="34" charset="0"/>
                <a:cs typeface="Calibri" pitchFamily="34" charset="0"/>
              </a:rPr>
              <a:t>update</a:t>
            </a:r>
            <a:br>
              <a:rPr lang="en-US" sz="1600" dirty="0">
                <a:solidFill>
                  <a:schemeClr val="bg1"/>
                </a:solidFill>
                <a:latin typeface="+mn-lt"/>
                <a:ea typeface="Calibri" pitchFamily="34" charset="0"/>
                <a:cs typeface="Calibri" pitchFamily="34" charset="0"/>
              </a:rPr>
            </a:br>
            <a:r>
              <a:rPr lang="en-US" sz="1600" dirty="0">
                <a:solidFill>
                  <a:schemeClr val="bg1"/>
                </a:solidFill>
                <a:latin typeface="+mn-lt"/>
                <a:ea typeface="Calibri" pitchFamily="34" charset="0"/>
                <a:cs typeface="Calibri" pitchFamily="34" charset="0"/>
              </a:rPr>
              <a:t>to </a:t>
            </a:r>
            <a:r>
              <a:rPr lang="en-US" sz="1600" dirty="0" err="1">
                <a:solidFill>
                  <a:schemeClr val="bg1"/>
                </a:solidFill>
                <a:latin typeface="+mn-lt"/>
                <a:ea typeface="Calibri" pitchFamily="34" charset="0"/>
                <a:cs typeface="Calibri" pitchFamily="34" charset="0"/>
              </a:rPr>
              <a:t>db</a:t>
            </a:r>
            <a:endParaRPr lang="en-US" sz="1600" dirty="0">
              <a:solidFill>
                <a:schemeClr val="bg1"/>
              </a:solidFill>
              <a:latin typeface="+mn-lt"/>
              <a:ea typeface="Calibri" pitchFamily="34" charset="0"/>
              <a:cs typeface="Calibri" pitchFamily="34" charset="0"/>
            </a:endParaRPr>
          </a:p>
        </p:txBody>
      </p:sp>
      <p:sp>
        <p:nvSpPr>
          <p:cNvPr id="50" name="TextBox 44" hidden="1"/>
          <p:cNvSpPr txBox="1">
            <a:spLocks noChangeArrowheads="1"/>
          </p:cNvSpPr>
          <p:nvPr/>
        </p:nvSpPr>
        <p:spPr bwMode="auto">
          <a:xfrm>
            <a:off x="4975225" y="5083175"/>
            <a:ext cx="1677988"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latin typeface="+mn-lt"/>
                <a:ea typeface="Calibri" pitchFamily="34" charset="0"/>
                <a:cs typeface="Calibri" pitchFamily="34" charset="0"/>
              </a:rPr>
              <a:t>display</a:t>
            </a:r>
            <a:br>
              <a:rPr lang="en-US" sz="1600" dirty="0">
                <a:solidFill>
                  <a:schemeClr val="bg1"/>
                </a:solidFill>
                <a:latin typeface="+mn-lt"/>
                <a:ea typeface="Calibri" pitchFamily="34" charset="0"/>
                <a:cs typeface="Calibri" pitchFamily="34" charset="0"/>
              </a:rPr>
            </a:br>
            <a:r>
              <a:rPr lang="en-US" sz="1600" dirty="0">
                <a:solidFill>
                  <a:schemeClr val="bg1"/>
                </a:solidFill>
                <a:latin typeface="+mn-lt"/>
                <a:ea typeface="Calibri" pitchFamily="34" charset="0"/>
                <a:cs typeface="Calibri" pitchFamily="34" charset="0"/>
              </a:rPr>
              <a:t>in UI</a:t>
            </a:r>
          </a:p>
        </p:txBody>
      </p:sp>
      <p:sp>
        <p:nvSpPr>
          <p:cNvPr id="51" name="TextBox 44" hidden="1"/>
          <p:cNvSpPr txBox="1">
            <a:spLocks noChangeArrowheads="1"/>
          </p:cNvSpPr>
          <p:nvPr/>
        </p:nvSpPr>
        <p:spPr bwMode="auto">
          <a:xfrm>
            <a:off x="4435475" y="5789613"/>
            <a:ext cx="1677988"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a:solidFill>
                  <a:schemeClr val="bg1"/>
                </a:solidFill>
                <a:latin typeface="+mn-lt"/>
                <a:ea typeface="Calibri" pitchFamily="34" charset="0"/>
                <a:cs typeface="Calibri" pitchFamily="34" charset="0"/>
              </a:rPr>
              <a:t>modify</a:t>
            </a:r>
            <a:br>
              <a:rPr lang="en-US" sz="1600" dirty="0">
                <a:solidFill>
                  <a:schemeClr val="bg1"/>
                </a:solidFill>
                <a:latin typeface="+mn-lt"/>
                <a:ea typeface="Calibri" pitchFamily="34" charset="0"/>
                <a:cs typeface="Calibri" pitchFamily="34" charset="0"/>
              </a:rPr>
            </a:br>
            <a:r>
              <a:rPr lang="en-US" sz="1600" dirty="0">
                <a:solidFill>
                  <a:schemeClr val="bg1"/>
                </a:solidFill>
                <a:latin typeface="+mn-lt"/>
                <a:ea typeface="Calibri" pitchFamily="34" charset="0"/>
                <a:cs typeface="Calibri" pitchFamily="34" charset="0"/>
              </a:rPr>
              <a:t>in UI</a:t>
            </a:r>
          </a:p>
        </p:txBody>
      </p:sp>
      <p:pic>
        <p:nvPicPr>
          <p:cNvPr id="15366" name="Picture 6" descr="C:\Users\sluersen\AppData\Local\Temp\SNAGHTML2b34f2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5769" y="2054272"/>
            <a:ext cx="3001436" cy="19081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9" name="Down Arrow 37"/>
          <p:cNvSpPr>
            <a:spLocks noChangeArrowheads="1"/>
          </p:cNvSpPr>
          <p:nvPr/>
        </p:nvSpPr>
        <p:spPr bwMode="auto">
          <a:xfrm>
            <a:off x="6237288" y="3940176"/>
            <a:ext cx="628650" cy="1074738"/>
          </a:xfrm>
          <a:prstGeom prst="downArrow">
            <a:avLst>
              <a:gd name="adj1" fmla="val 50000"/>
              <a:gd name="adj2" fmla="val 49929"/>
            </a:avLst>
          </a:prstGeom>
          <a:ln/>
          <a:effectLst>
            <a:glow rad="63500">
              <a:schemeClr val="accent5">
                <a:alpha val="45000"/>
                <a:satMod val="120000"/>
              </a:schemeClr>
            </a:glow>
            <a:outerShdw blurRad="50800" dist="38100" dir="2700000" algn="tl" rotWithShape="0">
              <a:prstClr val="black">
                <a:alpha val="40000"/>
              </a:prstClr>
            </a:outerShdw>
          </a:effectLst>
          <a:extLst/>
        </p:spPr>
        <p:style>
          <a:lnRef idx="3">
            <a:schemeClr val="lt1"/>
          </a:lnRef>
          <a:fillRef idx="1">
            <a:schemeClr val="accent5"/>
          </a:fillRef>
          <a:effectRef idx="1">
            <a:schemeClr val="accent5"/>
          </a:effectRef>
          <a:fontRef idx="minor">
            <a:schemeClr val="lt1"/>
          </a:fontRef>
        </p:style>
        <p:txBody>
          <a:bodyPr wrap="none" lIns="0" tIns="0" rIns="0" bIns="0" anchor="ctr"/>
          <a:lstStyle/>
          <a:p>
            <a:endParaRPr lang="en-US" sz="160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374" y="1982788"/>
            <a:ext cx="2469206" cy="155536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894465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Dot notation</a:t>
            </a:r>
          </a:p>
        </p:txBody>
      </p:sp>
      <p:sp>
        <p:nvSpPr>
          <p:cNvPr id="4" name="Content Placeholder 3"/>
          <p:cNvSpPr>
            <a:spLocks noGrp="1"/>
          </p:cNvSpPr>
          <p:nvPr>
            <p:ph idx="1"/>
          </p:nvPr>
        </p:nvSpPr>
        <p:spPr/>
        <p:txBody>
          <a:bodyPr/>
          <a:lstStyle/>
          <a:p>
            <a:pPr>
              <a:buFont typeface="Arial" charset="0"/>
              <a:buChar char="•"/>
            </a:pPr>
            <a:r>
              <a:rPr lang="en-US" b="1" dirty="0"/>
              <a:t>Dot notation</a:t>
            </a:r>
            <a:r>
              <a:rPr lang="en-US" dirty="0"/>
              <a:t> is a Gosu language syntax used to identify data objects and properties</a:t>
            </a:r>
          </a:p>
          <a:p>
            <a:pPr lvl="1">
              <a:buFont typeface="Arial" charset="0"/>
              <a:buChar char="•"/>
            </a:pPr>
            <a:r>
              <a:rPr lang="en-US" dirty="0"/>
              <a:t>Starts with object and ends</a:t>
            </a:r>
            <a:br>
              <a:rPr lang="en-US" dirty="0"/>
            </a:br>
            <a:r>
              <a:rPr lang="en-US" dirty="0"/>
              <a:t> with field, related object,</a:t>
            </a:r>
            <a:br>
              <a:rPr lang="en-US" dirty="0"/>
            </a:br>
            <a:r>
              <a:rPr lang="en-US" dirty="0"/>
              <a:t>or related array</a:t>
            </a:r>
          </a:p>
          <a:p>
            <a:r>
              <a:rPr lang="en-US" dirty="0"/>
              <a:t>Relies on data model </a:t>
            </a:r>
          </a:p>
          <a:p>
            <a:pPr lvl="1"/>
            <a:r>
              <a:rPr lang="en-US" dirty="0"/>
              <a:t>Not used to configure </a:t>
            </a:r>
            <a:br>
              <a:rPr lang="en-US" dirty="0"/>
            </a:br>
            <a:r>
              <a:rPr lang="en-US" dirty="0"/>
              <a:t>data model</a:t>
            </a:r>
          </a:p>
          <a:p>
            <a:pPr lvl="1"/>
            <a:r>
              <a:rPr lang="en-US" dirty="0"/>
              <a:t>Available for User Interface </a:t>
            </a:r>
            <a:br>
              <a:rPr lang="en-US" dirty="0"/>
            </a:br>
            <a:r>
              <a:rPr lang="en-US" dirty="0"/>
              <a:t>configuration and Gosu classes</a:t>
            </a:r>
          </a:p>
          <a:p>
            <a:pPr>
              <a:buFont typeface="Arial" charset="0"/>
              <a:buChar char="•"/>
            </a:pPr>
            <a:r>
              <a:rPr lang="en-US" dirty="0"/>
              <a:t>Examples include data fields, </a:t>
            </a:r>
            <a:br>
              <a:rPr lang="en-US" dirty="0"/>
            </a:br>
            <a:r>
              <a:rPr lang="en-US" dirty="0"/>
              <a:t>object collections, and methods</a:t>
            </a:r>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5588" y="1719263"/>
            <a:ext cx="3579812" cy="31845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AutoShape 5"/>
          <p:cNvSpPr>
            <a:spLocks noChangeArrowheads="1"/>
          </p:cNvSpPr>
          <p:nvPr/>
        </p:nvSpPr>
        <p:spPr bwMode="auto">
          <a:xfrm>
            <a:off x="5351463" y="3189288"/>
            <a:ext cx="3529012" cy="436563"/>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 name="TextBox 10"/>
          <p:cNvSpPr txBox="1">
            <a:spLocks noChangeArrowheads="1"/>
          </p:cNvSpPr>
          <p:nvPr/>
        </p:nvSpPr>
        <p:spPr bwMode="auto">
          <a:xfrm>
            <a:off x="5105400" y="5318000"/>
            <a:ext cx="3809999"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dirty="0" err="1">
                <a:solidFill>
                  <a:schemeClr val="accent1"/>
                </a:solidFill>
                <a:latin typeface="Arial" pitchFamily="34" charset="0"/>
                <a:ea typeface="Calibri" pitchFamily="34" charset="0"/>
                <a:cs typeface="Arial" pitchFamily="34" charset="0"/>
              </a:rPr>
              <a:t>anABContact.FaxPhone</a:t>
            </a:r>
            <a:endParaRPr lang="en-US" sz="2400" dirty="0">
              <a:solidFill>
                <a:schemeClr val="accent1"/>
              </a:solidFill>
              <a:latin typeface="Arial" pitchFamily="34" charset="0"/>
              <a:ea typeface="Calibri" pitchFamily="34" charset="0"/>
              <a:cs typeface="Arial" pitchFamily="34" charset="0"/>
            </a:endParaRPr>
          </a:p>
        </p:txBody>
      </p:sp>
      <p:cxnSp>
        <p:nvCxnSpPr>
          <p:cNvPr id="8" name="Straight Connector 11"/>
          <p:cNvCxnSpPr>
            <a:cxnSpLocks noChangeShapeType="1"/>
          </p:cNvCxnSpPr>
          <p:nvPr/>
        </p:nvCxnSpPr>
        <p:spPr bwMode="auto">
          <a:xfrm rot="16200000" flipH="1">
            <a:off x="7315994" y="4490119"/>
            <a:ext cx="1758950" cy="14288"/>
          </a:xfrm>
          <a:prstGeom prst="line">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0259388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17"/>
          <p:cNvCxnSpPr>
            <a:cxnSpLocks noChangeShapeType="1"/>
          </p:cNvCxnSpPr>
          <p:nvPr/>
        </p:nvCxnSpPr>
        <p:spPr bwMode="auto">
          <a:xfrm>
            <a:off x="3051175" y="5346700"/>
            <a:ext cx="1165225" cy="1588"/>
          </a:xfrm>
          <a:prstGeom prst="straightConnector1">
            <a:avLst/>
          </a:prstGeom>
          <a:noFill/>
          <a:ln w="28575" algn="ctr">
            <a:solidFill>
              <a:schemeClr val="bg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dirty="0"/>
              <a:t>Dot notation syntax</a:t>
            </a:r>
          </a:p>
        </p:txBody>
      </p:sp>
      <p:sp>
        <p:nvSpPr>
          <p:cNvPr id="3" name="Content Placeholder 2"/>
          <p:cNvSpPr>
            <a:spLocks noGrp="1"/>
          </p:cNvSpPr>
          <p:nvPr>
            <p:ph idx="1"/>
          </p:nvPr>
        </p:nvSpPr>
        <p:spPr/>
        <p:txBody>
          <a:bodyPr/>
          <a:lstStyle/>
          <a:p>
            <a:r>
              <a:rPr lang="en-US" dirty="0"/>
              <a:t>Referencing data field on given object</a:t>
            </a:r>
          </a:p>
          <a:p>
            <a:pPr lvl="1"/>
            <a:r>
              <a:rPr lang="en-US" dirty="0" err="1"/>
              <a:t>object.field</a:t>
            </a:r>
            <a:r>
              <a:rPr lang="en-US" dirty="0"/>
              <a:t/>
            </a:r>
            <a:br>
              <a:rPr lang="en-US" dirty="0"/>
            </a:br>
            <a:r>
              <a:rPr lang="en-US" dirty="0"/>
              <a:t/>
            </a:r>
            <a:br>
              <a:rPr lang="en-US" dirty="0"/>
            </a:br>
            <a:r>
              <a:rPr lang="en-US" dirty="0"/>
              <a:t/>
            </a:r>
            <a:br>
              <a:rPr lang="en-US" dirty="0"/>
            </a:br>
            <a:r>
              <a:rPr lang="en-US" dirty="0" smtClean="0"/>
              <a:t/>
            </a:r>
            <a:br>
              <a:rPr lang="en-US" dirty="0" smtClean="0"/>
            </a:br>
            <a:endParaRPr lang="en-US" dirty="0" smtClean="0"/>
          </a:p>
          <a:p>
            <a:pPr marL="400050" lvl="1" indent="0">
              <a:buNone/>
            </a:pPr>
            <a:r>
              <a:rPr lang="en-US" b="1" dirty="0" err="1">
                <a:latin typeface="Courier New" pitchFamily="49" charset="0"/>
                <a:cs typeface="Courier New" pitchFamily="49" charset="0"/>
              </a:rPr>
              <a:t>anABContact.FaxPhone</a:t>
            </a:r>
            <a:r>
              <a:rPr lang="en-US" dirty="0"/>
              <a:t/>
            </a:r>
            <a:br>
              <a:rPr lang="en-US" dirty="0"/>
            </a:br>
            <a:endParaRPr lang="en-US" dirty="0"/>
          </a:p>
          <a:p>
            <a:r>
              <a:rPr lang="en-US" dirty="0"/>
              <a:t>Referencing field on related object </a:t>
            </a:r>
          </a:p>
          <a:p>
            <a:pPr lvl="1"/>
            <a:r>
              <a:rPr lang="en-US" dirty="0" err="1"/>
              <a:t>object.foreignKey.field</a:t>
            </a:r>
            <a:r>
              <a:rPr lang="en-US" dirty="0"/>
              <a:t/>
            </a:r>
            <a:br>
              <a:rPr lang="en-US" dirty="0"/>
            </a:br>
            <a:endParaRPr lang="en-US" dirty="0" smtClean="0"/>
          </a:p>
          <a:p>
            <a:pPr marL="400050" lvl="1" indent="0">
              <a:buNone/>
            </a:pPr>
            <a:r>
              <a:rPr lang="en-US" dirty="0"/>
              <a:t/>
            </a:r>
            <a:br>
              <a:rPr lang="en-US" dirty="0"/>
            </a:br>
            <a:r>
              <a:rPr lang="en-US" dirty="0"/>
              <a:t/>
            </a:r>
            <a:br>
              <a:rPr lang="en-US" dirty="0"/>
            </a:br>
            <a:r>
              <a:rPr lang="en-US" dirty="0"/>
              <a:t/>
            </a:r>
            <a:br>
              <a:rPr lang="en-US" dirty="0"/>
            </a:br>
            <a:endParaRPr lang="en-US" dirty="0"/>
          </a:p>
          <a:p>
            <a:pPr marL="400050" lvl="1" indent="0">
              <a:buNone/>
            </a:pPr>
            <a:r>
              <a:rPr lang="en-US" b="1" dirty="0" err="1" smtClean="0">
                <a:latin typeface="Courier New" pitchFamily="49" charset="0"/>
                <a:cs typeface="Courier New" pitchFamily="49" charset="0"/>
              </a:rPr>
              <a:t>anABContact.AssignedUser.JobTitle</a:t>
            </a:r>
            <a:endParaRPr lang="en-US" b="1" dirty="0">
              <a:latin typeface="Courier New" pitchFamily="49" charset="0"/>
              <a:cs typeface="Courier New" pitchFamily="49" charset="0"/>
            </a:endParaRPr>
          </a:p>
          <a:p>
            <a:endParaRPr lang="en-US" dirty="0"/>
          </a:p>
        </p:txBody>
      </p:sp>
      <p:sp>
        <p:nvSpPr>
          <p:cNvPr id="4" name="Rounded Rectangle 3"/>
          <p:cNvSpPr/>
          <p:nvPr/>
        </p:nvSpPr>
        <p:spPr bwMode="auto">
          <a:xfrm>
            <a:off x="1128712" y="5064125"/>
            <a:ext cx="1995488" cy="595313"/>
          </a:xfrm>
          <a:prstGeom prst="roundRect">
            <a:avLst/>
          </a:prstGeom>
          <a:solidFill>
            <a:schemeClr val="tx1">
              <a:lumMod val="85000"/>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sz="1600" dirty="0">
              <a:latin typeface="Arial" pitchFamily="34" charset="0"/>
              <a:cs typeface="Arial" pitchFamily="34" charset="0"/>
            </a:endParaRPr>
          </a:p>
        </p:txBody>
      </p:sp>
      <p:sp>
        <p:nvSpPr>
          <p:cNvPr id="5" name="TextBox 10"/>
          <p:cNvSpPr txBox="1">
            <a:spLocks noChangeArrowheads="1"/>
          </p:cNvSpPr>
          <p:nvPr/>
        </p:nvSpPr>
        <p:spPr bwMode="auto">
          <a:xfrm>
            <a:off x="1152525" y="4610100"/>
            <a:ext cx="196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mj-lt"/>
                <a:ea typeface="Calibri" pitchFamily="34" charset="0"/>
                <a:cs typeface="Calibri" pitchFamily="34" charset="0"/>
              </a:rPr>
              <a:t>anABContact</a:t>
            </a:r>
          </a:p>
        </p:txBody>
      </p:sp>
      <p:sp>
        <p:nvSpPr>
          <p:cNvPr id="6" name="TextBox 10"/>
          <p:cNvSpPr txBox="1">
            <a:spLocks noChangeArrowheads="1"/>
          </p:cNvSpPr>
          <p:nvPr/>
        </p:nvSpPr>
        <p:spPr bwMode="auto">
          <a:xfrm>
            <a:off x="1136650" y="5097463"/>
            <a:ext cx="1989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mj-lt"/>
                <a:ea typeface="Calibri" pitchFamily="34" charset="0"/>
                <a:cs typeface="Calibri" pitchFamily="34" charset="0"/>
              </a:rPr>
              <a:t>AssignedUser</a:t>
            </a:r>
          </a:p>
        </p:txBody>
      </p:sp>
      <p:sp>
        <p:nvSpPr>
          <p:cNvPr id="7" name="TextBox 10"/>
          <p:cNvSpPr txBox="1">
            <a:spLocks noChangeArrowheads="1"/>
          </p:cNvSpPr>
          <p:nvPr/>
        </p:nvSpPr>
        <p:spPr bwMode="auto">
          <a:xfrm>
            <a:off x="4210050" y="4610100"/>
            <a:ext cx="196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mj-lt"/>
                <a:ea typeface="Calibri" pitchFamily="34" charset="0"/>
                <a:cs typeface="Calibri" pitchFamily="34" charset="0"/>
              </a:rPr>
              <a:t>(User object)</a:t>
            </a:r>
          </a:p>
        </p:txBody>
      </p:sp>
      <p:sp>
        <p:nvSpPr>
          <p:cNvPr id="8" name="Rounded Rectangle 7"/>
          <p:cNvSpPr/>
          <p:nvPr/>
        </p:nvSpPr>
        <p:spPr bwMode="auto">
          <a:xfrm>
            <a:off x="4216400" y="5064125"/>
            <a:ext cx="1993900" cy="595313"/>
          </a:xfrm>
          <a:prstGeom prst="roundRect">
            <a:avLst/>
          </a:prstGeom>
          <a:solidFill>
            <a:schemeClr val="tx1">
              <a:lumMod val="85000"/>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sz="1600" dirty="0">
              <a:latin typeface="Arial" pitchFamily="34" charset="0"/>
              <a:cs typeface="Arial" pitchFamily="34" charset="0"/>
            </a:endParaRPr>
          </a:p>
        </p:txBody>
      </p:sp>
      <p:sp>
        <p:nvSpPr>
          <p:cNvPr id="9" name="TextBox 10"/>
          <p:cNvSpPr txBox="1">
            <a:spLocks noChangeArrowheads="1"/>
          </p:cNvSpPr>
          <p:nvPr/>
        </p:nvSpPr>
        <p:spPr bwMode="auto">
          <a:xfrm>
            <a:off x="4257675" y="5084763"/>
            <a:ext cx="1573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mj-lt"/>
                <a:ea typeface="Calibri" pitchFamily="34" charset="0"/>
                <a:cs typeface="Calibri" pitchFamily="34" charset="0"/>
              </a:rPr>
              <a:t>JobTitle</a:t>
            </a:r>
          </a:p>
        </p:txBody>
      </p:sp>
      <p:sp>
        <p:nvSpPr>
          <p:cNvPr id="11" name="Rounded Rectangle 10"/>
          <p:cNvSpPr/>
          <p:nvPr/>
        </p:nvSpPr>
        <p:spPr bwMode="auto">
          <a:xfrm>
            <a:off x="1125538" y="2190750"/>
            <a:ext cx="1995487" cy="595313"/>
          </a:xfrm>
          <a:prstGeom prst="roundRect">
            <a:avLst/>
          </a:prstGeom>
          <a:solidFill>
            <a:schemeClr val="tx1">
              <a:lumMod val="85000"/>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sz="1600" dirty="0">
              <a:latin typeface="Arial" pitchFamily="34" charset="0"/>
              <a:cs typeface="Arial" pitchFamily="34" charset="0"/>
            </a:endParaRPr>
          </a:p>
        </p:txBody>
      </p:sp>
      <p:sp>
        <p:nvSpPr>
          <p:cNvPr id="12" name="TextBox 10"/>
          <p:cNvSpPr txBox="1">
            <a:spLocks noChangeArrowheads="1"/>
          </p:cNvSpPr>
          <p:nvPr/>
        </p:nvSpPr>
        <p:spPr bwMode="auto">
          <a:xfrm>
            <a:off x="1116013" y="1795463"/>
            <a:ext cx="196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latin typeface="+mn-lt"/>
                <a:ea typeface="Calibri" pitchFamily="34" charset="0"/>
                <a:cs typeface="Calibri" pitchFamily="34" charset="0"/>
              </a:rPr>
              <a:t>anABContact</a:t>
            </a:r>
          </a:p>
        </p:txBody>
      </p:sp>
      <p:sp>
        <p:nvSpPr>
          <p:cNvPr id="13" name="TextBox 10"/>
          <p:cNvSpPr txBox="1">
            <a:spLocks noChangeArrowheads="1"/>
          </p:cNvSpPr>
          <p:nvPr/>
        </p:nvSpPr>
        <p:spPr bwMode="auto">
          <a:xfrm>
            <a:off x="1125538" y="2222500"/>
            <a:ext cx="1573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mn-lt"/>
                <a:ea typeface="Calibri" pitchFamily="34" charset="0"/>
                <a:cs typeface="Calibri" pitchFamily="34" charset="0"/>
              </a:rPr>
              <a:t>FaxPhone</a:t>
            </a:r>
          </a:p>
        </p:txBody>
      </p:sp>
    </p:spTree>
    <p:extLst>
      <p:ext uri="{BB962C8B-B14F-4D97-AF65-F5344CB8AC3E}">
        <p14:creationId xmlns:p14="http://schemas.microsoft.com/office/powerpoint/2010/main" val="20394063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 notation </a:t>
            </a:r>
            <a:r>
              <a:rPr lang="en-US" dirty="0" smtClean="0"/>
              <a:t>syntax (2)</a:t>
            </a:r>
            <a:endParaRPr lang="en-US" dirty="0"/>
          </a:p>
        </p:txBody>
      </p:sp>
      <p:sp>
        <p:nvSpPr>
          <p:cNvPr id="3" name="Content Placeholder 2"/>
          <p:cNvSpPr>
            <a:spLocks noGrp="1"/>
          </p:cNvSpPr>
          <p:nvPr>
            <p:ph idx="1"/>
          </p:nvPr>
        </p:nvSpPr>
        <p:spPr/>
        <p:txBody>
          <a:bodyPr/>
          <a:lstStyle/>
          <a:p>
            <a:r>
              <a:rPr lang="en-US" dirty="0"/>
              <a:t>Referencing array on given object</a:t>
            </a:r>
          </a:p>
          <a:p>
            <a:pPr lvl="1"/>
            <a:r>
              <a:rPr lang="en-US" dirty="0" err="1"/>
              <a:t>object.array</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smtClean="0"/>
          </a:p>
          <a:p>
            <a:pPr marL="400050" lvl="1" indent="0">
              <a:buNone/>
            </a:pPr>
            <a:r>
              <a:rPr lang="en-US" b="1" dirty="0" err="1" smtClean="0">
                <a:latin typeface="Courier New" pitchFamily="49" charset="0"/>
                <a:cs typeface="Courier New" pitchFamily="49" charset="0"/>
              </a:rPr>
              <a:t>anABContact.BankAccounts</a:t>
            </a:r>
            <a:endParaRPr lang="en-US" b="1" dirty="0">
              <a:latin typeface="Courier New" pitchFamily="49" charset="0"/>
              <a:cs typeface="Courier New" pitchFamily="49" charset="0"/>
            </a:endParaRPr>
          </a:p>
          <a:p>
            <a:r>
              <a:rPr lang="en-US" dirty="0" smtClean="0"/>
              <a:t>Referencing </a:t>
            </a:r>
            <a:r>
              <a:rPr lang="en-US" dirty="0"/>
              <a:t>field at subtype level</a:t>
            </a:r>
          </a:p>
          <a:p>
            <a:pPr lvl="1"/>
            <a:r>
              <a:rPr lang="en-US" dirty="0"/>
              <a:t>(object as subtype).field</a:t>
            </a:r>
            <a:br>
              <a:rPr lang="en-US" dirty="0"/>
            </a:br>
            <a:endParaRPr lang="en-US" dirty="0" smtClean="0"/>
          </a:p>
          <a:p>
            <a:pPr marL="400050" lvl="1" indent="0">
              <a:buNone/>
            </a:pPr>
            <a:r>
              <a:rPr lang="en-US" dirty="0"/>
              <a:t/>
            </a:r>
            <a:br>
              <a:rPr lang="en-US" dirty="0"/>
            </a:br>
            <a:r>
              <a:rPr lang="en-US" dirty="0"/>
              <a:t/>
            </a:r>
            <a:br>
              <a:rPr lang="en-US" dirty="0"/>
            </a:br>
            <a:r>
              <a:rPr lang="en-US" dirty="0"/>
              <a:t/>
            </a:r>
            <a:br>
              <a:rPr lang="en-US" dirty="0"/>
            </a:br>
            <a:endParaRPr lang="en-US" dirty="0" smtClean="0"/>
          </a:p>
          <a:p>
            <a:pPr marL="400050" lvl="1" indent="0">
              <a:buNone/>
            </a:pPr>
            <a:r>
              <a:rPr lang="en-US" b="1" dirty="0" smtClean="0">
                <a:latin typeface="Courier New" pitchFamily="49" charset="0"/>
                <a:cs typeface="Courier New" pitchFamily="49" charset="0"/>
              </a:rPr>
              <a:t>(anABContact </a:t>
            </a:r>
            <a:r>
              <a:rPr lang="en-US" b="1" dirty="0">
                <a:latin typeface="Courier New" pitchFamily="49" charset="0"/>
                <a:cs typeface="Courier New" pitchFamily="49" charset="0"/>
              </a:rPr>
              <a:t>as ABPerson).</a:t>
            </a:r>
            <a:r>
              <a:rPr lang="en-US" b="1" dirty="0" err="1">
                <a:latin typeface="Courier New" pitchFamily="49" charset="0"/>
                <a:cs typeface="Courier New" pitchFamily="49" charset="0"/>
              </a:rPr>
              <a:t>DateOfBirth</a:t>
            </a:r>
            <a:endParaRPr lang="en-US" b="1" dirty="0">
              <a:latin typeface="Courier New" pitchFamily="49" charset="0"/>
              <a:cs typeface="Courier New" pitchFamily="49" charset="0"/>
            </a:endParaRPr>
          </a:p>
          <a:p>
            <a:endParaRPr lang="en-US" dirty="0"/>
          </a:p>
        </p:txBody>
      </p:sp>
      <p:sp>
        <p:nvSpPr>
          <p:cNvPr id="4" name="Rounded Rectangle 3"/>
          <p:cNvSpPr/>
          <p:nvPr/>
        </p:nvSpPr>
        <p:spPr bwMode="auto">
          <a:xfrm>
            <a:off x="1101725" y="2235200"/>
            <a:ext cx="1995488" cy="595313"/>
          </a:xfrm>
          <a:prstGeom prst="roundRect">
            <a:avLst/>
          </a:prstGeom>
          <a:solidFill>
            <a:schemeClr val="tx1">
              <a:lumMod val="85000"/>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sz="1600" dirty="0">
              <a:latin typeface="Arial" pitchFamily="34" charset="0"/>
              <a:cs typeface="Arial" pitchFamily="34" charset="0"/>
            </a:endParaRPr>
          </a:p>
        </p:txBody>
      </p:sp>
      <p:sp>
        <p:nvSpPr>
          <p:cNvPr id="5" name="TextBox 10"/>
          <p:cNvSpPr txBox="1">
            <a:spLocks noChangeArrowheads="1"/>
          </p:cNvSpPr>
          <p:nvPr/>
        </p:nvSpPr>
        <p:spPr bwMode="auto">
          <a:xfrm>
            <a:off x="1116013" y="1781175"/>
            <a:ext cx="196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Arial" pitchFamily="34" charset="0"/>
                <a:ea typeface="Calibri" pitchFamily="34" charset="0"/>
                <a:cs typeface="Arial" pitchFamily="34" charset="0"/>
              </a:rPr>
              <a:t>anABContact</a:t>
            </a:r>
          </a:p>
        </p:txBody>
      </p:sp>
      <p:sp>
        <p:nvSpPr>
          <p:cNvPr id="6" name="TextBox 10"/>
          <p:cNvSpPr txBox="1">
            <a:spLocks noChangeArrowheads="1"/>
          </p:cNvSpPr>
          <p:nvPr/>
        </p:nvSpPr>
        <p:spPr bwMode="auto">
          <a:xfrm>
            <a:off x="1101725" y="2268538"/>
            <a:ext cx="1989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Arial" pitchFamily="34" charset="0"/>
                <a:ea typeface="Calibri" pitchFamily="34" charset="0"/>
                <a:cs typeface="Arial" pitchFamily="34" charset="0"/>
              </a:rPr>
              <a:t>BankAccounts</a:t>
            </a:r>
          </a:p>
        </p:txBody>
      </p:sp>
      <p:sp>
        <p:nvSpPr>
          <p:cNvPr id="7" name="TextBox 10"/>
          <p:cNvSpPr txBox="1">
            <a:spLocks noChangeArrowheads="1"/>
          </p:cNvSpPr>
          <p:nvPr/>
        </p:nvSpPr>
        <p:spPr bwMode="auto">
          <a:xfrm>
            <a:off x="4259822" y="1781175"/>
            <a:ext cx="4244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latin typeface="Arial" pitchFamily="34" charset="0"/>
                <a:ea typeface="Calibri" pitchFamily="34" charset="0"/>
                <a:cs typeface="Arial" pitchFamily="34" charset="0"/>
              </a:rPr>
              <a:t>(array of BankAccount objects)</a:t>
            </a:r>
          </a:p>
        </p:txBody>
      </p:sp>
      <p:sp>
        <p:nvSpPr>
          <p:cNvPr id="8" name="Rounded Rectangle 7"/>
          <p:cNvSpPr/>
          <p:nvPr/>
        </p:nvSpPr>
        <p:spPr bwMode="auto">
          <a:xfrm>
            <a:off x="4179888" y="2235200"/>
            <a:ext cx="1995487" cy="595313"/>
          </a:xfrm>
          <a:prstGeom prst="roundRect">
            <a:avLst/>
          </a:prstGeom>
          <a:solidFill>
            <a:schemeClr val="tx1">
              <a:lumMod val="85000"/>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sz="1600" dirty="0">
              <a:latin typeface="Arial" pitchFamily="34" charset="0"/>
              <a:cs typeface="Arial" pitchFamily="34" charset="0"/>
            </a:endParaRPr>
          </a:p>
        </p:txBody>
      </p:sp>
      <p:sp>
        <p:nvSpPr>
          <p:cNvPr id="9" name="Rounded Rectangle 8"/>
          <p:cNvSpPr/>
          <p:nvPr/>
        </p:nvSpPr>
        <p:spPr bwMode="auto">
          <a:xfrm>
            <a:off x="4332288" y="2387600"/>
            <a:ext cx="1995487" cy="595313"/>
          </a:xfrm>
          <a:prstGeom prst="roundRect">
            <a:avLst/>
          </a:prstGeom>
          <a:solidFill>
            <a:schemeClr val="tx1">
              <a:lumMod val="85000"/>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sz="1600" dirty="0">
              <a:latin typeface="Arial" pitchFamily="34" charset="0"/>
              <a:cs typeface="Arial" pitchFamily="34" charset="0"/>
            </a:endParaRPr>
          </a:p>
        </p:txBody>
      </p:sp>
      <p:sp>
        <p:nvSpPr>
          <p:cNvPr id="10" name="Rounded Rectangle 9"/>
          <p:cNvSpPr/>
          <p:nvPr/>
        </p:nvSpPr>
        <p:spPr bwMode="auto">
          <a:xfrm>
            <a:off x="4484688" y="2540000"/>
            <a:ext cx="1995487" cy="595313"/>
          </a:xfrm>
          <a:prstGeom prst="roundRect">
            <a:avLst/>
          </a:prstGeom>
          <a:solidFill>
            <a:schemeClr val="tx1">
              <a:lumMod val="85000"/>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sz="1600" dirty="0">
              <a:latin typeface="Arial" pitchFamily="34" charset="0"/>
              <a:cs typeface="Arial" pitchFamily="34" charset="0"/>
            </a:endParaRPr>
          </a:p>
        </p:txBody>
      </p:sp>
      <p:sp>
        <p:nvSpPr>
          <p:cNvPr id="11" name="Left Brace 13"/>
          <p:cNvSpPr>
            <a:spLocks/>
          </p:cNvSpPr>
          <p:nvPr/>
        </p:nvSpPr>
        <p:spPr bwMode="auto">
          <a:xfrm>
            <a:off x="3848100" y="1817688"/>
            <a:ext cx="344488" cy="1400175"/>
          </a:xfrm>
          <a:prstGeom prst="leftBrace">
            <a:avLst>
              <a:gd name="adj1" fmla="val 38726"/>
              <a:gd name="adj2" fmla="val 50000"/>
            </a:avLst>
          </a:prstGeom>
          <a:noFill/>
          <a:ln w="28575" algn="ctr">
            <a:solidFill>
              <a:schemeClr val="bg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sz="1600">
              <a:latin typeface="Arial" pitchFamily="34" charset="0"/>
              <a:cs typeface="Arial" pitchFamily="34" charset="0"/>
            </a:endParaRPr>
          </a:p>
        </p:txBody>
      </p:sp>
      <p:cxnSp>
        <p:nvCxnSpPr>
          <p:cNvPr id="12" name="Straight Arrow Connector 10"/>
          <p:cNvCxnSpPr>
            <a:cxnSpLocks noChangeShapeType="1"/>
          </p:cNvCxnSpPr>
          <p:nvPr/>
        </p:nvCxnSpPr>
        <p:spPr bwMode="auto">
          <a:xfrm>
            <a:off x="3052763" y="2519363"/>
            <a:ext cx="758825" cy="1587"/>
          </a:xfrm>
          <a:prstGeom prst="straightConnector1">
            <a:avLst/>
          </a:prstGeom>
          <a:noFill/>
          <a:ln w="28575" algn="ctr">
            <a:solidFill>
              <a:schemeClr val="bg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3" name="Rounded Rectangle 12"/>
          <p:cNvSpPr/>
          <p:nvPr/>
        </p:nvSpPr>
        <p:spPr bwMode="auto">
          <a:xfrm>
            <a:off x="1184275" y="4891087"/>
            <a:ext cx="1995488" cy="839788"/>
          </a:xfrm>
          <a:prstGeom prst="roundRect">
            <a:avLst/>
          </a:prstGeom>
          <a:solidFill>
            <a:schemeClr val="tx1">
              <a:lumMod val="85000"/>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sz="1600" dirty="0">
              <a:latin typeface="Arial" pitchFamily="34" charset="0"/>
              <a:cs typeface="Arial" pitchFamily="34" charset="0"/>
            </a:endParaRPr>
          </a:p>
        </p:txBody>
      </p:sp>
      <p:sp>
        <p:nvSpPr>
          <p:cNvPr id="14" name="TextBox 10"/>
          <p:cNvSpPr txBox="1">
            <a:spLocks noChangeArrowheads="1"/>
          </p:cNvSpPr>
          <p:nvPr/>
        </p:nvSpPr>
        <p:spPr bwMode="auto">
          <a:xfrm>
            <a:off x="1176338" y="4495800"/>
            <a:ext cx="196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Arial" pitchFamily="34" charset="0"/>
                <a:ea typeface="Calibri" pitchFamily="34" charset="0"/>
                <a:cs typeface="Arial" pitchFamily="34" charset="0"/>
              </a:rPr>
              <a:t>anABContact</a:t>
            </a:r>
          </a:p>
        </p:txBody>
      </p:sp>
      <p:sp>
        <p:nvSpPr>
          <p:cNvPr id="15" name="TextBox 10"/>
          <p:cNvSpPr txBox="1">
            <a:spLocks noChangeArrowheads="1"/>
          </p:cNvSpPr>
          <p:nvPr/>
        </p:nvSpPr>
        <p:spPr bwMode="auto">
          <a:xfrm>
            <a:off x="1316038" y="5148262"/>
            <a:ext cx="1997075" cy="400050"/>
          </a:xfrm>
          <a:prstGeom prst="rect">
            <a:avLst/>
          </a:prstGeom>
          <a:noFill/>
          <a:ln w="9525">
            <a:noFill/>
            <a:miter lim="800000"/>
            <a:headEnd/>
            <a:tailEnd/>
          </a:ln>
        </p:spPr>
        <p:txBody>
          <a:bodyPr/>
          <a:lstStyle/>
          <a:p>
            <a:pPr algn="l">
              <a:defRPr/>
            </a:pPr>
            <a:r>
              <a:rPr lang="en-US" sz="1600">
                <a:solidFill>
                  <a:schemeClr val="accent6">
                    <a:lumMod val="75000"/>
                  </a:schemeClr>
                </a:solidFill>
                <a:latin typeface="Arial" pitchFamily="34" charset="0"/>
                <a:ea typeface="Calibri" pitchFamily="34" charset="0"/>
                <a:cs typeface="Arial" pitchFamily="34" charset="0"/>
              </a:rPr>
              <a:t>DateOfBirth</a:t>
            </a:r>
          </a:p>
        </p:txBody>
      </p:sp>
      <p:sp>
        <p:nvSpPr>
          <p:cNvPr id="16" name="Rounded Rectangle 15"/>
          <p:cNvSpPr/>
          <p:nvPr/>
        </p:nvSpPr>
        <p:spPr bwMode="auto">
          <a:xfrm>
            <a:off x="1301750" y="5160962"/>
            <a:ext cx="1785938" cy="465138"/>
          </a:xfrm>
          <a:prstGeom prst="roundRect">
            <a:avLst/>
          </a:prstGeom>
          <a:noFill/>
          <a:ln w="19050" algn="ctr">
            <a:solidFill>
              <a:schemeClr val="accent6">
                <a:lumMod val="75000"/>
              </a:schemeClr>
            </a:solidFill>
            <a:prstDash val="sysDash"/>
            <a:round/>
            <a:headEnd/>
            <a:tailEnd/>
          </a:ln>
        </p:spPr>
        <p:txBody>
          <a:bodyPr wrap="none" lIns="0" tIns="0" rIns="0" bIns="0" anchor="ctr"/>
          <a:lstStyle/>
          <a:p>
            <a:pPr>
              <a:defRPr/>
            </a:pPr>
            <a:endParaRPr lang="en-US" sz="1600" dirty="0">
              <a:latin typeface="Arial" pitchFamily="34" charset="0"/>
              <a:cs typeface="Arial" pitchFamily="34" charset="0"/>
            </a:endParaRPr>
          </a:p>
        </p:txBody>
      </p:sp>
      <p:sp>
        <p:nvSpPr>
          <p:cNvPr id="17" name="TextBox 10"/>
          <p:cNvSpPr txBox="1">
            <a:spLocks noChangeArrowheads="1"/>
          </p:cNvSpPr>
          <p:nvPr/>
        </p:nvSpPr>
        <p:spPr bwMode="auto">
          <a:xfrm>
            <a:off x="1258888" y="4864100"/>
            <a:ext cx="1128712" cy="331787"/>
          </a:xfrm>
          <a:prstGeom prst="rect">
            <a:avLst/>
          </a:prstGeom>
          <a:noFill/>
          <a:ln w="9525">
            <a:noFill/>
            <a:miter lim="800000"/>
            <a:headEnd/>
            <a:tailEnd/>
          </a:ln>
        </p:spPr>
        <p:txBody>
          <a:bodyPr/>
          <a:lstStyle/>
          <a:p>
            <a:pPr algn="l">
              <a:defRPr/>
            </a:pPr>
            <a:r>
              <a:rPr lang="en-US" sz="1600">
                <a:solidFill>
                  <a:schemeClr val="accent6">
                    <a:lumMod val="75000"/>
                  </a:schemeClr>
                </a:solidFill>
                <a:latin typeface="Arial" pitchFamily="34" charset="0"/>
                <a:ea typeface="Calibri" pitchFamily="34" charset="0"/>
                <a:cs typeface="Arial" pitchFamily="34" charset="0"/>
              </a:rPr>
              <a:t>ABPerson</a:t>
            </a:r>
          </a:p>
        </p:txBody>
      </p:sp>
    </p:spTree>
    <p:extLst>
      <p:ext uri="{BB962C8B-B14F-4D97-AF65-F5344CB8AC3E}">
        <p14:creationId xmlns:p14="http://schemas.microsoft.com/office/powerpoint/2010/main" val="226409114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0" y="3105835"/>
            <a:ext cx="4572000" cy="646331"/>
          </a:xfrm>
          <a:prstGeom prst="rect">
            <a:avLst/>
          </a:prstGeom>
        </p:spPr>
        <p:txBody>
          <a:bodyPr>
            <a:spAutoFit/>
          </a:bodyPr>
          <a:lstStyle/>
          <a:p>
            <a:pPr lvl="1"/>
            <a:r>
              <a:rPr lang="en-US" dirty="0"/>
              <a:t>Reference entity fields using dot notation</a:t>
            </a:r>
            <a:endParaRPr lang="en-US" dirty="0"/>
          </a:p>
        </p:txBody>
      </p:sp>
      <p:pic>
        <p:nvPicPr>
          <p:cNvPr id="6" name="Content Placeholder 5"/>
          <p:cNvPicPr>
            <a:picLocks noGrp="1" noChangeAspect="1"/>
          </p:cNvPicPr>
          <p:nvPr>
            <p:ph idx="1"/>
          </p:nvPr>
        </p:nvPicPr>
        <p:blipFill>
          <a:blip r:embed="rId2"/>
          <a:stretch>
            <a:fillRect/>
          </a:stretch>
        </p:blipFill>
        <p:spPr>
          <a:xfrm>
            <a:off x="520700" y="152401"/>
            <a:ext cx="8321675" cy="3599766"/>
          </a:xfrm>
          <a:prstGeom prst="rect">
            <a:avLst/>
          </a:prstGeom>
        </p:spPr>
      </p:pic>
    </p:spTree>
    <p:extLst>
      <p:ext uri="{BB962C8B-B14F-4D97-AF65-F5344CB8AC3E}">
        <p14:creationId xmlns:p14="http://schemas.microsoft.com/office/powerpoint/2010/main" val="140062989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HowdoesClaimCentermanageacontactthathasmultiplerelationshipstoaclaim?</a:t>
            </a:r>
          </a:p>
          <a:p>
            <a:r>
              <a:rPr lang="en-US" dirty="0" smtClean="0"/>
              <a:t>What is an incident ?</a:t>
            </a:r>
          </a:p>
          <a:p>
            <a:r>
              <a:rPr lang="en-US" dirty="0" smtClean="0"/>
              <a:t>What is an exposure ?</a:t>
            </a:r>
            <a:r>
              <a:rPr lang="en-US" dirty="0" smtClean="0"/>
              <a:t/>
            </a:r>
            <a:br>
              <a:rPr lang="en-US" dirty="0" smtClean="0"/>
            </a:br>
            <a:endParaRPr lang="en-US" dirty="0"/>
          </a:p>
          <a:p>
            <a:pPr marL="0" indent="0">
              <a:buNone/>
            </a:pPr>
            <a:endParaRPr lang="en-US" dirty="0"/>
          </a:p>
        </p:txBody>
      </p:sp>
    </p:spTree>
    <p:extLst>
      <p:ext uri="{BB962C8B-B14F-4D97-AF65-F5344CB8AC3E}">
        <p14:creationId xmlns:p14="http://schemas.microsoft.com/office/powerpoint/2010/main" val="220891661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What is a data </a:t>
            </a:r>
            <a:r>
              <a:rPr lang="en-US" dirty="0">
                <a:solidFill>
                  <a:schemeClr val="bg1"/>
                </a:solidFill>
              </a:rPr>
              <a:t>model</a:t>
            </a:r>
          </a:p>
          <a:p>
            <a:r>
              <a:rPr lang="en-US" dirty="0"/>
              <a:t>The Data </a:t>
            </a:r>
            <a:r>
              <a:rPr lang="en-US" dirty="0" smtClean="0"/>
              <a:t>Dictionary</a:t>
            </a:r>
            <a:endParaRPr lang="en-US" dirty="0"/>
          </a:p>
          <a:p>
            <a:r>
              <a:rPr lang="en-US" dirty="0"/>
              <a:t>Objects and the data model</a:t>
            </a:r>
          </a:p>
          <a:p>
            <a:endParaRPr lang="en-US" dirty="0"/>
          </a:p>
        </p:txBody>
      </p:sp>
    </p:spTree>
    <p:extLst>
      <p:ext uri="{BB962C8B-B14F-4D97-AF65-F5344CB8AC3E}">
        <p14:creationId xmlns:p14="http://schemas.microsoft.com/office/powerpoint/2010/main" val="16727209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228600" y="304800"/>
            <a:ext cx="8686800" cy="5867399"/>
          </a:xfrm>
          <a:prstGeom prst="rect">
            <a:avLst/>
          </a:prstGeom>
        </p:spPr>
      </p:pic>
    </p:spTree>
    <p:extLst>
      <p:ext uri="{BB962C8B-B14F-4D97-AF65-F5344CB8AC3E}">
        <p14:creationId xmlns:p14="http://schemas.microsoft.com/office/powerpoint/2010/main" val="12530554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520700" y="228600"/>
            <a:ext cx="8321675" cy="6096000"/>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6" name="Content Placeholder 2"/>
          <p:cNvSpPr txBox="1">
            <a:spLocks/>
          </p:cNvSpPr>
          <p:nvPr/>
        </p:nvSpPr>
        <p:spPr bwMode="auto">
          <a:xfrm>
            <a:off x="381000" y="3276600"/>
            <a:ext cx="83185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40000"/>
              </a:spcBef>
              <a:spcAft>
                <a:spcPct val="0"/>
              </a:spcAft>
              <a:buClr>
                <a:srgbClr val="04628C"/>
              </a:buClr>
              <a:buSzPct val="90000"/>
              <a:buFont typeface="Arial" pitchFamily="34"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Calibri" pitchFamily="34"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Calibri" pitchFamily="34"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Calibri" pitchFamily="34"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4628C"/>
              </a:buClr>
              <a:buSzPct val="120000"/>
              <a:buFont typeface="Calibri" pitchFamily="34" charset="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dirty="0">
                <a:solidFill>
                  <a:schemeClr val="bg2"/>
                </a:solidFill>
                <a:latin typeface="Arial" pitchFamily="34" charset="0"/>
                <a:cs typeface="Arial" pitchFamily="34" charset="0"/>
              </a:rPr>
              <a:t>The main entity in </a:t>
            </a:r>
            <a:r>
              <a:rPr lang="en-US" dirty="0" err="1">
                <a:solidFill>
                  <a:schemeClr val="bg2"/>
                </a:solidFill>
                <a:latin typeface="Arial" pitchFamily="34" charset="0"/>
                <a:cs typeface="Arial" pitchFamily="34" charset="0"/>
              </a:rPr>
              <a:t>ClaimCenter</a:t>
            </a:r>
            <a:r>
              <a:rPr lang="en-US" dirty="0">
                <a:solidFill>
                  <a:schemeClr val="bg2"/>
                </a:solidFill>
                <a:latin typeface="Arial" pitchFamily="34" charset="0"/>
                <a:cs typeface="Arial" pitchFamily="34" charset="0"/>
              </a:rPr>
              <a:t> is the Claim</a:t>
            </a:r>
            <a:r>
              <a:rPr lang="en-US" dirty="0" smtClean="0">
                <a:solidFill>
                  <a:schemeClr val="bg2"/>
                </a:solidFill>
                <a:latin typeface="Arial" pitchFamily="34" charset="0"/>
                <a:cs typeface="Arial" pitchFamily="34" charset="0"/>
              </a:rPr>
              <a:t>.</a:t>
            </a:r>
          </a:p>
          <a:p>
            <a:r>
              <a:rPr lang="en-US" dirty="0" smtClean="0">
                <a:solidFill>
                  <a:schemeClr val="bg2"/>
                </a:solidFill>
                <a:latin typeface="Arial" pitchFamily="34" charset="0"/>
                <a:cs typeface="Arial" pitchFamily="34" charset="0"/>
              </a:rPr>
              <a:t> </a:t>
            </a:r>
            <a:r>
              <a:rPr lang="en-US" dirty="0">
                <a:solidFill>
                  <a:schemeClr val="bg2"/>
                </a:solidFill>
                <a:latin typeface="Arial" pitchFamily="34" charset="0"/>
                <a:cs typeface="Arial" pitchFamily="34" charset="0"/>
              </a:rPr>
              <a:t>Anything of significance that happens in </a:t>
            </a:r>
            <a:r>
              <a:rPr lang="en-US" dirty="0" err="1">
                <a:solidFill>
                  <a:schemeClr val="bg2"/>
                </a:solidFill>
                <a:latin typeface="Arial" pitchFamily="34" charset="0"/>
                <a:cs typeface="Arial" pitchFamily="34" charset="0"/>
              </a:rPr>
              <a:t>ClaimCenter</a:t>
            </a:r>
            <a:r>
              <a:rPr lang="en-US" dirty="0">
                <a:solidFill>
                  <a:schemeClr val="bg2"/>
                </a:solidFill>
                <a:latin typeface="Arial" pitchFamily="34" charset="0"/>
                <a:cs typeface="Arial" pitchFamily="34" charset="0"/>
              </a:rPr>
              <a:t> will somehow relate to the claim entity. </a:t>
            </a:r>
            <a:endParaRPr lang="en-US" dirty="0" smtClean="0">
              <a:solidFill>
                <a:schemeClr val="bg2"/>
              </a:solidFill>
              <a:latin typeface="Arial" pitchFamily="34" charset="0"/>
              <a:cs typeface="Arial" pitchFamily="34" charset="0"/>
            </a:endParaRPr>
          </a:p>
          <a:p>
            <a:r>
              <a:rPr lang="en-US" dirty="0" smtClean="0">
                <a:solidFill>
                  <a:schemeClr val="bg2"/>
                </a:solidFill>
                <a:latin typeface="Arial" pitchFamily="34" charset="0"/>
                <a:cs typeface="Arial" pitchFamily="34" charset="0"/>
              </a:rPr>
              <a:t>Although </a:t>
            </a:r>
            <a:r>
              <a:rPr lang="en-US" dirty="0">
                <a:solidFill>
                  <a:schemeClr val="bg2"/>
                </a:solidFill>
                <a:latin typeface="Arial" pitchFamily="34" charset="0"/>
                <a:cs typeface="Arial" pitchFamily="34" charset="0"/>
              </a:rPr>
              <a:t>the claim is a major entity, most of the information on a claim is derived from relationships to other entities. </a:t>
            </a:r>
            <a:endParaRPr lang="en-US" dirty="0" smtClean="0">
              <a:solidFill>
                <a:schemeClr val="bg2"/>
              </a:solidFill>
              <a:latin typeface="Arial" pitchFamily="34" charset="0"/>
              <a:cs typeface="Arial" pitchFamily="34" charset="0"/>
            </a:endParaRPr>
          </a:p>
          <a:p>
            <a:r>
              <a:rPr lang="en-US" dirty="0" smtClean="0">
                <a:solidFill>
                  <a:schemeClr val="bg2"/>
                </a:solidFill>
                <a:latin typeface="Arial" pitchFamily="34" charset="0"/>
                <a:cs typeface="Arial" pitchFamily="34" charset="0"/>
              </a:rPr>
              <a:t>Some </a:t>
            </a:r>
            <a:r>
              <a:rPr lang="en-US" dirty="0">
                <a:solidFill>
                  <a:schemeClr val="bg2"/>
                </a:solidFill>
                <a:latin typeface="Arial" pitchFamily="34" charset="0"/>
                <a:cs typeface="Arial" pitchFamily="34" charset="0"/>
              </a:rPr>
              <a:t>basic data that relates directly to the claim is the Loss Date, Reported Date, Loss Cause, Description.</a:t>
            </a:r>
          </a:p>
          <a:p>
            <a:pPr marL="0" indent="0">
              <a:buNone/>
            </a:pPr>
            <a:r>
              <a:rPr lang="en-US" dirty="0" smtClean="0">
                <a:solidFill>
                  <a:schemeClr val="tx1"/>
                </a:solidFill>
                <a:latin typeface="Arial" pitchFamily="34" charset="0"/>
                <a:cs typeface="Arial" pitchFamily="34" charset="0"/>
              </a:rPr>
              <a:t>.</a:t>
            </a:r>
            <a:endParaRPr lang="en-US" dirty="0">
              <a:solidFill>
                <a:schemeClr val="tx1"/>
              </a:solidFill>
              <a:latin typeface="Arial" pitchFamily="34" charset="0"/>
              <a:cs typeface="Arial" pitchFamily="34" charset="0"/>
            </a:endParaRPr>
          </a:p>
          <a:p>
            <a:pPr marL="0" indent="0">
              <a:buNone/>
            </a:pPr>
            <a:endParaRPr lang="en-US" kern="0" dirty="0"/>
          </a:p>
        </p:txBody>
      </p:sp>
    </p:spTree>
    <p:extLst>
      <p:ext uri="{BB962C8B-B14F-4D97-AF65-F5344CB8AC3E}">
        <p14:creationId xmlns:p14="http://schemas.microsoft.com/office/powerpoint/2010/main" val="363881249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520700" y="228600"/>
            <a:ext cx="8321675" cy="5943600"/>
          </a:xfrm>
          <a:prstGeom prst="rect">
            <a:avLst/>
          </a:prstGeom>
        </p:spPr>
      </p:pic>
      <p:sp>
        <p:nvSpPr>
          <p:cNvPr id="5" name="Content Placeholder 2"/>
          <p:cNvSpPr txBox="1">
            <a:spLocks/>
          </p:cNvSpPr>
          <p:nvPr/>
        </p:nvSpPr>
        <p:spPr bwMode="auto">
          <a:xfrm>
            <a:off x="4257675" y="838200"/>
            <a:ext cx="45847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40000"/>
              </a:spcBef>
              <a:spcAft>
                <a:spcPct val="0"/>
              </a:spcAft>
              <a:buClr>
                <a:srgbClr val="04628C"/>
              </a:buClr>
              <a:buSzPct val="90000"/>
              <a:buFont typeface="Arial" pitchFamily="34"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Calibri" pitchFamily="34"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Calibri" pitchFamily="34"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Calibri" pitchFamily="34"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4628C"/>
              </a:buClr>
              <a:buSzPct val="120000"/>
              <a:buFont typeface="Calibri" pitchFamily="34" charset="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dirty="0">
                <a:solidFill>
                  <a:schemeClr val="tx1"/>
                </a:solidFill>
                <a:latin typeface="Arial" pitchFamily="34" charset="0"/>
                <a:cs typeface="Arial" pitchFamily="34" charset="0"/>
              </a:rPr>
              <a:t> </a:t>
            </a:r>
            <a:r>
              <a:rPr lang="en-US" dirty="0">
                <a:solidFill>
                  <a:schemeClr val="bg2"/>
                </a:solidFill>
                <a:latin typeface="Arial" pitchFamily="34" charset="0"/>
                <a:cs typeface="Arial" pitchFamily="34" charset="0"/>
              </a:rPr>
              <a:t>The Contact entity stores information about contacts of interest to the business. </a:t>
            </a:r>
            <a:endParaRPr lang="en-US" dirty="0" smtClean="0">
              <a:solidFill>
                <a:schemeClr val="bg2"/>
              </a:solidFill>
              <a:latin typeface="Arial" pitchFamily="34" charset="0"/>
              <a:cs typeface="Arial" pitchFamily="34" charset="0"/>
            </a:endParaRPr>
          </a:p>
          <a:p>
            <a:r>
              <a:rPr lang="en-US" dirty="0" smtClean="0">
                <a:solidFill>
                  <a:schemeClr val="bg2"/>
                </a:solidFill>
                <a:latin typeface="Arial" pitchFamily="34" charset="0"/>
                <a:cs typeface="Arial" pitchFamily="34" charset="0"/>
              </a:rPr>
              <a:t>Contacts </a:t>
            </a:r>
            <a:r>
              <a:rPr lang="en-US" dirty="0">
                <a:solidFill>
                  <a:schemeClr val="bg2"/>
                </a:solidFill>
                <a:latin typeface="Arial" pitchFamily="34" charset="0"/>
                <a:cs typeface="Arial" pitchFamily="34" charset="0"/>
              </a:rPr>
              <a:t>are usually a person, organization or vendor who has a relationship to a claim. </a:t>
            </a:r>
            <a:endParaRPr lang="en-US" dirty="0" smtClean="0">
              <a:solidFill>
                <a:schemeClr val="bg2"/>
              </a:solidFill>
              <a:latin typeface="Arial" pitchFamily="34" charset="0"/>
              <a:cs typeface="Arial" pitchFamily="34" charset="0"/>
            </a:endParaRPr>
          </a:p>
          <a:p>
            <a:r>
              <a:rPr lang="en-US" dirty="0" smtClean="0">
                <a:solidFill>
                  <a:schemeClr val="bg2"/>
                </a:solidFill>
                <a:latin typeface="Arial" pitchFamily="34" charset="0"/>
                <a:cs typeface="Arial" pitchFamily="34" charset="0"/>
              </a:rPr>
              <a:t>Commonly </a:t>
            </a:r>
            <a:r>
              <a:rPr lang="en-US" dirty="0">
                <a:solidFill>
                  <a:schemeClr val="bg2"/>
                </a:solidFill>
                <a:latin typeface="Arial" pitchFamily="34" charset="0"/>
                <a:cs typeface="Arial" pitchFamily="34" charset="0"/>
              </a:rPr>
              <a:t>used types of contacts are Person, Company and Place</a:t>
            </a:r>
            <a:r>
              <a:rPr lang="en-US" dirty="0">
                <a:solidFill>
                  <a:schemeClr val="tx1"/>
                </a:solidFill>
                <a:latin typeface="Arial" pitchFamily="34" charset="0"/>
                <a:cs typeface="Arial" pitchFamily="34" charset="0"/>
              </a:rPr>
              <a:t>.</a:t>
            </a:r>
          </a:p>
          <a:p>
            <a:pPr marL="0" indent="0">
              <a:buNone/>
            </a:pPr>
            <a:r>
              <a:rPr lang="en-US" dirty="0" smtClean="0">
                <a:solidFill>
                  <a:schemeClr val="tx1"/>
                </a:solidFill>
                <a:latin typeface="Arial" pitchFamily="34" charset="0"/>
                <a:cs typeface="Arial" pitchFamily="34" charset="0"/>
              </a:rPr>
              <a:t>.</a:t>
            </a:r>
            <a:endParaRPr lang="en-US" dirty="0">
              <a:solidFill>
                <a:schemeClr val="tx1"/>
              </a:solidFill>
              <a:latin typeface="Arial" pitchFamily="34" charset="0"/>
              <a:cs typeface="Arial" pitchFamily="34" charset="0"/>
            </a:endParaRPr>
          </a:p>
          <a:p>
            <a:pPr marL="0" indent="0">
              <a:buNone/>
            </a:pPr>
            <a:endParaRPr lang="en-US" kern="0" dirty="0"/>
          </a:p>
        </p:txBody>
      </p:sp>
    </p:spTree>
    <p:extLst>
      <p:ext uri="{BB962C8B-B14F-4D97-AF65-F5344CB8AC3E}">
        <p14:creationId xmlns:p14="http://schemas.microsoft.com/office/powerpoint/2010/main" val="296097609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200025"/>
            <a:ext cx="5400675" cy="6200775"/>
          </a:xfrm>
          <a:prstGeom prst="rect">
            <a:avLst/>
          </a:prstGeom>
        </p:spPr>
      </p:pic>
      <p:sp>
        <p:nvSpPr>
          <p:cNvPr id="3" name="Content Placeholder 2"/>
          <p:cNvSpPr>
            <a:spLocks noGrp="1"/>
          </p:cNvSpPr>
          <p:nvPr>
            <p:ph idx="1"/>
          </p:nvPr>
        </p:nvSpPr>
        <p:spPr>
          <a:xfrm>
            <a:off x="4724400" y="914400"/>
            <a:ext cx="4343399" cy="5486400"/>
          </a:xfrm>
        </p:spPr>
        <p:txBody>
          <a:bodyPr/>
          <a:lstStyle/>
          <a:p>
            <a:r>
              <a:rPr lang="en-US" dirty="0" err="1"/>
              <a:t>ClaimContact</a:t>
            </a:r>
            <a:r>
              <a:rPr lang="en-US" dirty="0"/>
              <a:t> exists to manage the multiple relationships a Contact may have with a claim. </a:t>
            </a:r>
            <a:endParaRPr lang="en-US" dirty="0" smtClean="0"/>
          </a:p>
          <a:p>
            <a:r>
              <a:rPr lang="en-US" dirty="0" smtClean="0"/>
              <a:t>The </a:t>
            </a:r>
            <a:r>
              <a:rPr lang="en-US" dirty="0"/>
              <a:t>relationship of Contact to </a:t>
            </a:r>
            <a:r>
              <a:rPr lang="en-US" dirty="0" err="1"/>
              <a:t>ClaimContact</a:t>
            </a:r>
            <a:r>
              <a:rPr lang="en-US" dirty="0"/>
              <a:t> is one to one, which means that a single Contact may be related to only one </a:t>
            </a:r>
            <a:r>
              <a:rPr lang="en-US" dirty="0" err="1"/>
              <a:t>ClaimContact</a:t>
            </a:r>
            <a:r>
              <a:rPr lang="en-US" dirty="0"/>
              <a:t>. </a:t>
            </a:r>
            <a:endParaRPr lang="en-US" dirty="0" smtClean="0"/>
          </a:p>
          <a:p>
            <a:r>
              <a:rPr lang="en-US" dirty="0" smtClean="0"/>
              <a:t>If </a:t>
            </a:r>
            <a:r>
              <a:rPr lang="en-US" dirty="0"/>
              <a:t>a contact has multiple relationships to a claim, there will be multiple </a:t>
            </a:r>
            <a:r>
              <a:rPr lang="en-US" dirty="0" err="1"/>
              <a:t>ClaimContact</a:t>
            </a:r>
            <a:r>
              <a:rPr lang="en-US" dirty="0"/>
              <a:t> rows to reflect those relationships.</a:t>
            </a:r>
            <a:endParaRPr lang="en-US" dirty="0"/>
          </a:p>
        </p:txBody>
      </p:sp>
    </p:spTree>
    <p:extLst>
      <p:ext uri="{BB962C8B-B14F-4D97-AF65-F5344CB8AC3E}">
        <p14:creationId xmlns:p14="http://schemas.microsoft.com/office/powerpoint/2010/main" val="54077251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304799" y="76200"/>
            <a:ext cx="8686801" cy="6353175"/>
          </a:xfrm>
          <a:prstGeom prst="rect">
            <a:avLst/>
          </a:prstGeom>
        </p:spPr>
      </p:pic>
    </p:spTree>
    <p:extLst>
      <p:ext uri="{BB962C8B-B14F-4D97-AF65-F5344CB8AC3E}">
        <p14:creationId xmlns:p14="http://schemas.microsoft.com/office/powerpoint/2010/main" val="3727476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152400" y="228600"/>
            <a:ext cx="8689848" cy="6267450"/>
          </a:xfrm>
          <a:prstGeom prst="rect">
            <a:avLst/>
          </a:prstGeom>
        </p:spPr>
      </p:pic>
    </p:spTree>
    <p:extLst>
      <p:ext uri="{BB962C8B-B14F-4D97-AF65-F5344CB8AC3E}">
        <p14:creationId xmlns:p14="http://schemas.microsoft.com/office/powerpoint/2010/main" val="1217906057"/>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F95E9E-C8CB-4270-B493-01E8665A8C44}"/>
</file>

<file path=customXml/itemProps2.xml><?xml version="1.0" encoding="utf-8"?>
<ds:datastoreItem xmlns:ds="http://schemas.openxmlformats.org/officeDocument/2006/customXml" ds:itemID="{40C663D9-6068-4F49-BDE0-2D1E56EDB54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0BAA554-8E6E-47D5-A3C3-EFB3B548E5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Emerald_Template</Template>
  <TotalTime>2366</TotalTime>
  <Words>2816</Words>
  <Application>Microsoft Office PowerPoint</Application>
  <PresentationFormat>On-screen Show (4:3)</PresentationFormat>
  <Paragraphs>173</Paragraphs>
  <Slides>30</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Courier New</vt:lpstr>
      <vt:lpstr>Times New Roman</vt:lpstr>
      <vt:lpstr>Wingdings</vt:lpstr>
      <vt:lpstr>Wingdings 2</vt:lpstr>
      <vt:lpstr>Wingdings 3</vt:lpstr>
      <vt:lpstr>Emerald_Template</vt:lpstr>
      <vt:lpstr>Introduction to the Data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Entities in the Data Dictionary</vt:lpstr>
      <vt:lpstr>PowerPoint Presentation</vt:lpstr>
      <vt:lpstr>PowerPoint Presentation</vt:lpstr>
      <vt:lpstr>PowerPoint Presentation</vt:lpstr>
      <vt:lpstr>Arrays</vt:lpstr>
      <vt:lpstr>Typelists in the Data Dictionary</vt:lpstr>
      <vt:lpstr>PowerPoint Presentation</vt:lpstr>
      <vt:lpstr>Data model entities in application architecture</vt:lpstr>
      <vt:lpstr>Dot notation</vt:lpstr>
      <vt:lpstr>Dot notation syntax</vt:lpstr>
      <vt:lpstr>Dot notation syntax (2)</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Data Model</dc:title>
  <dc:subject>Configuration Fundamentals: Introduction to the Data Model</dc:subject>
  <dc:creator>Seth Luersen</dc:creator>
  <cp:keywords>Emerald;GA;Configuration Fundamentals;Data model</cp:keywords>
  <cp:lastModifiedBy>George, Dinny Rose (Cognizant)</cp:lastModifiedBy>
  <cp:revision>129</cp:revision>
  <dcterms:created xsi:type="dcterms:W3CDTF">2013-11-19T21:46:36Z</dcterms:created>
  <dcterms:modified xsi:type="dcterms:W3CDTF">2020-10-20T13:55:32Z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