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41"/>
  </p:notesMasterIdLst>
  <p:handoutMasterIdLst>
    <p:handoutMasterId r:id="rId42"/>
  </p:handoutMasterIdLst>
  <p:sldIdLst>
    <p:sldId id="256" r:id="rId5"/>
    <p:sldId id="258" r:id="rId6"/>
    <p:sldId id="260" r:id="rId7"/>
    <p:sldId id="293" r:id="rId8"/>
    <p:sldId id="294" r:id="rId9"/>
    <p:sldId id="298" r:id="rId10"/>
    <p:sldId id="295" r:id="rId11"/>
    <p:sldId id="262" r:id="rId12"/>
    <p:sldId id="280" r:id="rId13"/>
    <p:sldId id="281" r:id="rId14"/>
    <p:sldId id="282" r:id="rId15"/>
    <p:sldId id="283" r:id="rId16"/>
    <p:sldId id="285" r:id="rId17"/>
    <p:sldId id="287" r:id="rId18"/>
    <p:sldId id="284" r:id="rId19"/>
    <p:sldId id="263" r:id="rId20"/>
    <p:sldId id="312" r:id="rId21"/>
    <p:sldId id="331" r:id="rId22"/>
    <p:sldId id="321" r:id="rId23"/>
    <p:sldId id="320" r:id="rId24"/>
    <p:sldId id="324" r:id="rId25"/>
    <p:sldId id="328" r:id="rId26"/>
    <p:sldId id="316" r:id="rId27"/>
    <p:sldId id="317" r:id="rId28"/>
    <p:sldId id="304" r:id="rId29"/>
    <p:sldId id="305" r:id="rId30"/>
    <p:sldId id="306" r:id="rId31"/>
    <p:sldId id="308" r:id="rId32"/>
    <p:sldId id="330" r:id="rId33"/>
    <p:sldId id="310" r:id="rId34"/>
    <p:sldId id="322" r:id="rId35"/>
    <p:sldId id="302" r:id="rId36"/>
    <p:sldId id="303" r:id="rId37"/>
    <p:sldId id="259" r:id="rId38"/>
    <p:sldId id="261" r:id="rId39"/>
    <p:sldId id="25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072E4B-5DD6-4727-8B39-C8666EB706D7}">
          <p14:sldIdLst>
            <p14:sldId id="256"/>
            <p14:sldId id="258"/>
          </p14:sldIdLst>
        </p14:section>
        <p14:section name="Application entities" id="{ECCD0F1B-D3FA-4CB3-92FC-0B4DFCAB4B51}">
          <p14:sldIdLst>
            <p14:sldId id="260"/>
            <p14:sldId id="293"/>
            <p14:sldId id="294"/>
            <p14:sldId id="298"/>
            <p14:sldId id="295"/>
            <p14:sldId id="262"/>
          </p14:sldIdLst>
        </p14:section>
        <p14:section name="Entity Editor" id="{412D7641-CEDB-40BB-8ADD-0772606AD05F}">
          <p14:sldIdLst>
            <p14:sldId id="280"/>
            <p14:sldId id="281"/>
            <p14:sldId id="282"/>
            <p14:sldId id="283"/>
            <p14:sldId id="285"/>
            <p14:sldId id="287"/>
            <p14:sldId id="284"/>
          </p14:sldIdLst>
        </p14:section>
        <p14:section name="Edit entity extension" id="{73953E0F-3A64-4126-A503-4520E3E39657}">
          <p14:sldIdLst>
            <p14:sldId id="263"/>
            <p14:sldId id="312"/>
            <p14:sldId id="331"/>
            <p14:sldId id="321"/>
            <p14:sldId id="320"/>
            <p14:sldId id="324"/>
            <p14:sldId id="328"/>
            <p14:sldId id="316"/>
            <p14:sldId id="317"/>
          </p14:sldIdLst>
        </p14:section>
        <p14:section name="Create an entity extension" id="{2FDC58D1-D49B-4CB4-B092-B6666A6F4696}">
          <p14:sldIdLst>
            <p14:sldId id="304"/>
            <p14:sldId id="305"/>
            <p14:sldId id="306"/>
            <p14:sldId id="308"/>
            <p14:sldId id="330"/>
            <p14:sldId id="310"/>
            <p14:sldId id="322"/>
            <p14:sldId id="302"/>
            <p14:sldId id="303"/>
          </p14:sldIdLst>
        </p14:section>
        <p14:section name="Review" id="{67D32A94-95BC-49B9-B253-7CA4D16830BC}">
          <p14:sldIdLst>
            <p14:sldId id="259"/>
            <p14:sldId id="261"/>
            <p14:sldId id="257"/>
          </p14:sldIdLst>
        </p14:section>
      </p14:sectionLst>
    </p:ext>
    <p:ext uri="{EFAFB233-063F-42B5-8137-9DF3F51BA10A}">
      <p15:sldGuideLst xmlns:p15="http://schemas.microsoft.com/office/powerpoint/2012/main">
        <p15:guide id="1" orient="horz" pos="576">
          <p15:clr>
            <a:srgbClr val="A4A3A4"/>
          </p15:clr>
        </p15:guide>
        <p15:guide id="2" orient="horz" pos="2640">
          <p15:clr>
            <a:srgbClr val="A4A3A4"/>
          </p15:clr>
        </p15:guide>
        <p15:guide id="3" pos="336">
          <p15:clr>
            <a:srgbClr val="A4A3A4"/>
          </p15:clr>
        </p15:guide>
        <p15:guide id="4" pos="3552">
          <p15:clr>
            <a:srgbClr val="A4A3A4"/>
          </p15:clr>
        </p15:guide>
        <p15:guide id="5" pos="3168">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5"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7" autoAdjust="0"/>
    <p:restoredTop sz="68956" autoAdjust="0"/>
  </p:normalViewPr>
  <p:slideViewPr>
    <p:cSldViewPr showGuides="1">
      <p:cViewPr varScale="1">
        <p:scale>
          <a:sx n="47" d="100"/>
          <a:sy n="47" d="100"/>
        </p:scale>
        <p:origin x="1844" y="48"/>
      </p:cViewPr>
      <p:guideLst>
        <p:guide orient="horz" pos="576"/>
        <p:guide orient="horz" pos="2640"/>
        <p:guide pos="336"/>
        <p:guide pos="3552"/>
        <p:guide pos="3168"/>
      </p:guideLst>
    </p:cSldViewPr>
  </p:slideViewPr>
  <p:notesTextViewPr>
    <p:cViewPr>
      <p:scale>
        <a:sx n="200" d="100"/>
        <a:sy n="200" d="100"/>
      </p:scale>
      <p:origin x="0" y="0"/>
    </p:cViewPr>
  </p:notesTextViewPr>
  <p:sorterViewPr>
    <p:cViewPr>
      <p:scale>
        <a:sx n="150" d="100"/>
        <a:sy n="150" d="100"/>
      </p:scale>
      <p:origin x="0" y="0"/>
    </p:cViewPr>
  </p:sorterViewPr>
  <p:notesViewPr>
    <p:cSldViewPr showGuides="1">
      <p:cViewPr varScale="1">
        <p:scale>
          <a:sx n="66" d="100"/>
          <a:sy n="66" d="100"/>
        </p:scale>
        <p:origin x="-2724"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define and edit an entity and entity extension located in the …\configuration\</a:t>
            </a:r>
            <a:r>
              <a:rPr lang="en-US" baseline="0" dirty="0" err="1" smtClean="0"/>
              <a:t>config</a:t>
            </a:r>
            <a:r>
              <a:rPr lang="en-US" baseline="0" dirty="0" smtClean="0"/>
              <a:t>\extensions\entity\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a:t>
            </a:r>
            <a:r>
              <a:rPr lang="en-US" baseline="0" dirty="0" smtClean="0"/>
              <a:t> Editor allows you to view an entity or internal entity extension located in the \configuration\</a:t>
            </a:r>
            <a:r>
              <a:rPr lang="en-US" baseline="0" dirty="0" err="1" smtClean="0"/>
              <a:t>config</a:t>
            </a:r>
            <a:r>
              <a:rPr lang="en-US" baseline="0" dirty="0" smtClean="0"/>
              <a:t>\metadata\entity folder.   Files in the \metadata\</a:t>
            </a:r>
            <a:r>
              <a:rPr lang="en-US" dirty="0" smtClean="0"/>
              <a:t> </a:t>
            </a:r>
            <a:r>
              <a:rPr lang="en-US" baseline="0" dirty="0" smtClean="0"/>
              <a:t>folder are read-only.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23672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Add, duplicate, remove,  and override elements.   The editor is data model / XSD  aware.  Editing with the editor is only available in /extensions/. </a:t>
            </a:r>
          </a:p>
          <a:p>
            <a:endParaRPr lang="en-US" dirty="0"/>
          </a:p>
          <a:p>
            <a:r>
              <a:rPr lang="en-US" dirty="0" smtClean="0"/>
              <a:t>When you define and edit an entity or entity extension located in the \configuration\</a:t>
            </a:r>
            <a:r>
              <a:rPr lang="en-US" dirty="0" err="1" smtClean="0"/>
              <a:t>config</a:t>
            </a:r>
            <a:r>
              <a:rPr lang="en-US" dirty="0" smtClean="0"/>
              <a:t>\extensions\entity folder, the Entity editor toolbar is fully enabled.  Entities and internal entity extension in the located in the </a:t>
            </a:r>
            <a:r>
              <a:rPr lang="en-US" dirty="0"/>
              <a:t>\</a:t>
            </a:r>
            <a:r>
              <a:rPr lang="en-US" dirty="0" smtClean="0"/>
              <a:t>configuration\</a:t>
            </a:r>
            <a:r>
              <a:rPr lang="en-US" dirty="0" err="1" smtClean="0"/>
              <a:t>config</a:t>
            </a:r>
            <a:r>
              <a:rPr lang="en-US" dirty="0" smtClean="0"/>
              <a:t>\metadata\entity folder are read-only and all Edit actions are disabled.  </a:t>
            </a:r>
          </a:p>
          <a:p>
            <a:endParaRPr lang="en-US" dirty="0"/>
          </a:p>
          <a:p>
            <a:r>
              <a:rPr lang="en-US" dirty="0" smtClean="0"/>
              <a:t>Sort, filter, and collapse columns in the element tree pane.  You can also easily navigate to </a:t>
            </a:r>
            <a:r>
              <a:rPr lang="en-US" dirty="0" err="1" smtClean="0"/>
              <a:t>supertype</a:t>
            </a:r>
            <a:r>
              <a:rPr lang="en-US" dirty="0" smtClean="0"/>
              <a:t> and subtype entities.  Lastly, you can quickly validate your entity XML.</a:t>
            </a:r>
          </a:p>
          <a:p>
            <a:endParaRPr lang="en-US" dirty="0" smtClean="0"/>
          </a:p>
          <a:p>
            <a:r>
              <a:rPr lang="en-US" dirty="0" smtClean="0"/>
              <a:t>"Schema</a:t>
            </a:r>
            <a:r>
              <a:rPr lang="en-US" baseline="0" dirty="0" smtClean="0"/>
              <a:t> aware" means that Guidewire Studio only shows the allowed options for a given element or attribute.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17376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Entity editor toolbar view</a:t>
            </a:r>
            <a:r>
              <a:rPr lang="en-US" baseline="0" smtClean="0"/>
              <a:t> actions influence the display of the Element tree pane. By default, the Element tree pane displays the hierarchy of nested elements, including any inherited elements from base entities. For entity extensions, the underlying base entities are entities and internal entity extensions.  The editor is schema aware for elements and attributes.  </a:t>
            </a:r>
            <a:r>
              <a:rPr lang="en-US" smtClean="0"/>
              <a:t>"Schema</a:t>
            </a:r>
            <a:r>
              <a:rPr lang="en-US" baseline="0" smtClean="0"/>
              <a:t> aware" means that Guidewire Studio only shows the allowed options for a given element or attribute.</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42669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creating elements,</a:t>
            </a:r>
            <a:r>
              <a:rPr lang="en-US" baseline="0" smtClean="0"/>
              <a:t> the Entity Editor refers to an Extensible Schema Definition (XSD) file, datamodel.xsd.  The location of the file is &lt;</a:t>
            </a:r>
            <a:r>
              <a:rPr lang="en-US" baseline="0" err="1" smtClean="0"/>
              <a:t>InstallRoot</a:t>
            </a:r>
            <a:r>
              <a:rPr lang="en-US" baseline="0" smtClean="0"/>
              <a:t>&gt;\modules\configuration\</a:t>
            </a:r>
            <a:r>
              <a:rPr lang="en-US" baseline="0" err="1" smtClean="0"/>
              <a:t>xsd</a:t>
            </a:r>
            <a:r>
              <a:rPr lang="en-US" baseline="0" smtClean="0"/>
              <a:t>\metadata\datamodel.xsd.  Not all elements define fields in a database, for example, &lt;events /&gt;. Other elements are specific to database performance such as &lt;index /&gt;.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  You can view the XML</a:t>
            </a:r>
            <a:r>
              <a:rPr lang="en-US" baseline="0" dirty="0" smtClean="0"/>
              <a:t> elements by clicking on the Xml tab.</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"Schema</a:t>
            </a:r>
            <a:r>
              <a:rPr lang="en-US" baseline="0" smtClean="0"/>
              <a:t> aware" means that Guidewire Studio only shows the allowed options for a given element or attribute.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a:t>
            </a:r>
            <a:r>
              <a:rPr lang="en-US" baseline="0" smtClean="0"/>
              <a:t> nullok attribute is not defined with a default value.  You must set a value of either true or false for the nullok attribute.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34586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IMPORTANT: Studio will open an existing extension first, if</a:t>
            </a:r>
            <a:r>
              <a:rPr lang="en-US" baseline="0" smtClean="0"/>
              <a:t> it exists. An existing extension can be an </a:t>
            </a:r>
            <a:r>
              <a:rPr lang="en-US" baseline="0" err="1" smtClean="0"/>
              <a:t>EIX</a:t>
            </a:r>
            <a:r>
              <a:rPr lang="en-US" baseline="0" smtClean="0"/>
              <a:t> or </a:t>
            </a:r>
            <a:r>
              <a:rPr lang="en-US" baseline="0" err="1" smtClean="0"/>
              <a:t>ETX</a:t>
            </a:r>
            <a:r>
              <a:rPr lang="en-US" baseline="0" smtClean="0"/>
              <a:t> file. If the file is an </a:t>
            </a:r>
            <a:r>
              <a:rPr lang="en-US" baseline="0" err="1" smtClean="0"/>
              <a:t>EIX</a:t>
            </a:r>
            <a:r>
              <a:rPr lang="en-US" baseline="0" smtClean="0"/>
              <a:t> file, then you need to create a new entity extension.  If the file is an </a:t>
            </a:r>
            <a:r>
              <a:rPr lang="en-US" baseline="0" err="1" smtClean="0"/>
              <a:t>ETI</a:t>
            </a:r>
            <a:r>
              <a:rPr lang="en-US" baseline="0" smtClean="0"/>
              <a:t> file in \Extensions\Entity\, then you can simply edit the file.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nullok attribute has a default value for nullok is false. A column on a base application entity in which nullok is false may require a default value either because rows in the table exist already, or the application does a test import into the entity during the database upgrade, or both. A column on a custom entity in which nullok is true generally does not require a default value.</a:t>
            </a:r>
          </a:p>
          <a:p>
            <a:endParaRPr lang="en-US" smtClean="0"/>
          </a:p>
          <a:p>
            <a:r>
              <a:rPr lang="en-US" smtClean="0"/>
              <a:t>The </a:t>
            </a:r>
            <a:r>
              <a:rPr lang="en-US" err="1" smtClean="0"/>
              <a:t>columnName</a:t>
            </a:r>
            <a:r>
              <a:rPr lang="en-US" smtClean="0"/>
              <a:t> attribute exists because</a:t>
            </a:r>
            <a:r>
              <a:rPr lang="en-US" baseline="0" smtClean="0"/>
              <a:t> m</a:t>
            </a:r>
            <a:r>
              <a:rPr lang="en-US" smtClean="0"/>
              <a:t>any databases have a restriction on the size of their column names. The lower limit for this maximum is typically 30. This can be a problem when field names are longer than 30 characters, which can occur when descriptive field names are requested by the customer. With the use of the </a:t>
            </a:r>
            <a:r>
              <a:rPr lang="en-US" err="1" smtClean="0"/>
              <a:t>columnName</a:t>
            </a:r>
            <a:r>
              <a:rPr lang="en-US" smtClean="0"/>
              <a:t> attribute, a Guidewire application can accommodate both requirements. The name attribute has no maximum size, so it can be as descriptive as desired. The </a:t>
            </a:r>
            <a:r>
              <a:rPr lang="en-US" err="1" smtClean="0"/>
              <a:t>columnName</a:t>
            </a:r>
            <a:r>
              <a:rPr lang="en-US" smtClean="0"/>
              <a:t> attribute has a 30 character limit, and should be used when the name attribute is greater than 30 characters.</a:t>
            </a:r>
          </a:p>
          <a:p>
            <a:endParaRPr lang="en-US"/>
          </a:p>
          <a:p>
            <a:r>
              <a:rPr lang="en-US" smtClean="0"/>
              <a:t>In the slide example, there </a:t>
            </a:r>
            <a:r>
              <a:rPr lang="en-US" err="1" smtClean="0"/>
              <a:t>TwitterHandle_Ext</a:t>
            </a:r>
            <a:r>
              <a:rPr lang="en-US" smtClean="0"/>
              <a:t> column does not exist in TrainingApp.</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6109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use the &lt;</a:t>
            </a:r>
            <a:r>
              <a:rPr lang="en-US" err="1" smtClean="0"/>
              <a:t>columnParam</a:t>
            </a:r>
            <a:r>
              <a:rPr lang="en-US" smtClean="0"/>
              <a:t>&gt; element to set parameters that a column type requires. The type attribute of a column determines which parameters you can set or modify by using the &lt;</a:t>
            </a:r>
            <a:r>
              <a:rPr lang="en-US" err="1" smtClean="0"/>
              <a:t>columnParam</a:t>
            </a:r>
            <a:r>
              <a:rPr lang="en-US" smtClean="0"/>
              <a:t>&gt;</a:t>
            </a:r>
            <a:r>
              <a:rPr lang="en-US" baseline="0" smtClean="0"/>
              <a:t> </a:t>
            </a:r>
            <a:r>
              <a:rPr lang="en-US" smtClean="0"/>
              <a:t>subelement. </a:t>
            </a:r>
          </a:p>
          <a:p>
            <a:endParaRPr lang="en-US" smtClean="0"/>
          </a:p>
          <a:p>
            <a:r>
              <a:rPr lang="en-US" smtClean="0"/>
              <a:t>You can determine the list of parameters that a column type supports by looking up the type definition in its .</a:t>
            </a:r>
            <a:r>
              <a:rPr lang="en-US" err="1" smtClean="0"/>
              <a:t>dti</a:t>
            </a:r>
            <a:r>
              <a:rPr lang="en-US" smtClean="0"/>
              <a:t> file.  You can find</a:t>
            </a:r>
            <a:r>
              <a:rPr lang="en-US" baseline="0" smtClean="0"/>
              <a:t> the </a:t>
            </a:r>
            <a:r>
              <a:rPr lang="en-US" baseline="0" err="1" smtClean="0"/>
              <a:t>datatypes</a:t>
            </a:r>
            <a:r>
              <a:rPr lang="en-US" baseline="0" smtClean="0"/>
              <a:t> </a:t>
            </a:r>
            <a:r>
              <a:rPr lang="en-US" baseline="0" err="1" smtClean="0"/>
              <a:t>dti</a:t>
            </a:r>
            <a:r>
              <a:rPr lang="en-US" baseline="0" smtClean="0"/>
              <a:t> files in the </a:t>
            </a:r>
            <a:r>
              <a:rPr lang="en-US" baseline="0" err="1" smtClean="0"/>
              <a:t>datatypes</a:t>
            </a:r>
            <a:r>
              <a:rPr lang="en-US" baseline="0" smtClean="0"/>
              <a:t> folder in …\modules\configuration\config\</a:t>
            </a:r>
            <a:r>
              <a:rPr lang="en-US" baseline="0" err="1" smtClean="0"/>
              <a:t>datatypes</a:t>
            </a:r>
            <a:r>
              <a:rPr lang="en-US" baseline="0" smtClean="0"/>
              <a:t>\.   For example, the </a:t>
            </a:r>
            <a:r>
              <a:rPr lang="en-US" baseline="0" err="1" smtClean="0"/>
              <a:t>varchar.dti</a:t>
            </a:r>
            <a:r>
              <a:rPr lang="en-US" baseline="0" smtClean="0"/>
              <a:t> files defines the possible parameters for the </a:t>
            </a:r>
            <a:r>
              <a:rPr lang="en-US" baseline="0" err="1" smtClean="0"/>
              <a:t>varchar</a:t>
            </a:r>
            <a:r>
              <a:rPr lang="en-US" baseline="0" smtClean="0"/>
              <a:t> column type. </a:t>
            </a:r>
          </a:p>
          <a:p>
            <a:endParaRPr lang="en-US" baseline="0" smtClean="0"/>
          </a:p>
          <a:p>
            <a:r>
              <a:rPr lang="en-US" baseline="0" smtClean="0"/>
              <a:t>The Entity Editor is schema aware and displays the available options for you when you select the type.</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the slide example, there </a:t>
            </a:r>
            <a:r>
              <a:rPr lang="en-US" err="1" smtClean="0"/>
              <a:t>TwitterHandle_Ext</a:t>
            </a:r>
            <a:r>
              <a:rPr lang="en-US" smtClean="0"/>
              <a:t> column does not exist in TrainingApp.</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635908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decimal data type works with non-integer numeric values (in other words, decimal values). The precision denotes the total number of digits of the entire value. The scale denotes the number of digits after the decimal point. For example, a decimal with precision 6 and scale 2 could include values from -9999.99 to 9999.99 (6 digits in total with two digits appearing after the decimal point).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425912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certain cases,</a:t>
            </a:r>
            <a:r>
              <a:rPr lang="en-US" baseline="0" smtClean="0"/>
              <a:t> there is no existing entity extension (</a:t>
            </a:r>
            <a:r>
              <a:rPr lang="en-US" baseline="0" err="1" smtClean="0"/>
              <a:t>ETX</a:t>
            </a:r>
            <a:r>
              <a:rPr lang="en-US" baseline="0" smtClean="0"/>
              <a:t>) file for a given entity, but you want to override the attribute of an element or subelement that exists in the internal entity extension or in the entity found in the metadata directory.  In these cases, you need to first create an entity extension file.  Then, in the entity extension file, you can (1) select "Show all" elements, (2) select the element in question, (3) click Override, and (4) make your changes.</a:t>
            </a:r>
          </a:p>
          <a:p>
            <a:endParaRPr lang="en-US" baseline="0" smtClean="0"/>
          </a:p>
          <a:p>
            <a:r>
              <a:rPr lang="en-US" baseline="0" smtClean="0"/>
              <a:t>Only certain elements attributes can be overridden using the override element:</a:t>
            </a:r>
          </a:p>
          <a:p>
            <a:pPr marL="171450" indent="-171450">
              <a:buFont typeface="Arial" pitchFamily="34" charset="0"/>
              <a:buChar char="•"/>
            </a:pPr>
            <a:r>
              <a:rPr lang="en-US" baseline="0" smtClean="0"/>
              <a:t>&lt;array-override&gt; and the </a:t>
            </a:r>
            <a:r>
              <a:rPr lang="en-US" baseline="0" err="1" smtClean="0"/>
              <a:t>triggersValidation</a:t>
            </a:r>
            <a:r>
              <a:rPr lang="en-US" baseline="0" smtClean="0"/>
              <a:t> attribute</a:t>
            </a:r>
          </a:p>
          <a:p>
            <a:pPr marL="171450" indent="-171450">
              <a:buFont typeface="Arial" pitchFamily="34" charset="0"/>
              <a:buChar char="•"/>
            </a:pPr>
            <a:r>
              <a:rPr lang="en-US" baseline="0" smtClean="0"/>
              <a:t>&lt;column-override&gt; and the </a:t>
            </a:r>
            <a:r>
              <a:rPr lang="en-US" baseline="0" err="1" smtClean="0"/>
              <a:t>createhistogram</a:t>
            </a:r>
            <a:r>
              <a:rPr lang="en-US" baseline="0" smtClean="0"/>
              <a:t>, default, nullok, size, </a:t>
            </a:r>
            <a:r>
              <a:rPr lang="en-US" baseline="0" err="1" smtClean="0"/>
              <a:t>supportsLinguisticSearch</a:t>
            </a:r>
            <a:r>
              <a:rPr lang="en-US" baseline="0" smtClean="0"/>
              <a:t>, and type attributes</a:t>
            </a:r>
          </a:p>
          <a:p>
            <a:pPr marL="171450" indent="-171450">
              <a:buFont typeface="Arial" pitchFamily="34" charset="0"/>
              <a:buChar char="•"/>
            </a:pPr>
            <a:r>
              <a:rPr lang="en-US" baseline="0" smtClean="0"/>
              <a:t>&lt;foreignkey-override&gt; </a:t>
            </a:r>
            <a:r>
              <a:rPr lang="en-US"/>
              <a:t>and </a:t>
            </a:r>
            <a:r>
              <a:rPr lang="en-US" smtClean="0"/>
              <a:t>the</a:t>
            </a:r>
            <a:r>
              <a:rPr lang="en-US" baseline="0" smtClean="0"/>
              <a:t> nullok and </a:t>
            </a:r>
            <a:r>
              <a:rPr lang="en-US" baseline="0" err="1" smtClean="0"/>
              <a:t>triggersValidation</a:t>
            </a:r>
            <a:r>
              <a:rPr lang="en-US" baseline="0" smtClean="0"/>
              <a:t> attributes</a:t>
            </a:r>
          </a:p>
          <a:p>
            <a:pPr marL="171450" indent="-171450">
              <a:buFont typeface="Arial" pitchFamily="34" charset="0"/>
              <a:buChar char="•"/>
            </a:pPr>
            <a:r>
              <a:rPr lang="en-US" baseline="0" smtClean="0"/>
              <a:t>&lt;onetoone-override&gt; </a:t>
            </a:r>
            <a:r>
              <a:rPr lang="en-US"/>
              <a:t>and the </a:t>
            </a:r>
            <a:r>
              <a:rPr lang="en-US" err="1"/>
              <a:t>triggersValidation</a:t>
            </a:r>
            <a:r>
              <a:rPr lang="en-US"/>
              <a:t> attribute</a:t>
            </a:r>
          </a:p>
          <a:p>
            <a:pPr marL="171450" indent="-171450">
              <a:buFont typeface="Arial" pitchFamily="34" charset="0"/>
              <a:buChar char="•"/>
            </a:pPr>
            <a:r>
              <a:rPr lang="en-US" baseline="0" smtClean="0"/>
              <a:t>&lt;typekey-override&gt; </a:t>
            </a:r>
            <a:r>
              <a:rPr lang="en-US"/>
              <a:t>and </a:t>
            </a:r>
            <a:r>
              <a:rPr lang="en-US" smtClean="0"/>
              <a:t>the </a:t>
            </a:r>
            <a:r>
              <a:rPr lang="en-US" baseline="0" smtClean="0"/>
              <a:t>default and nullok attributes</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803242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272259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IMPORTANT:  When using CTRL+N,</a:t>
            </a:r>
            <a:r>
              <a:rPr lang="en-US" baseline="0" smtClean="0"/>
              <a:t> </a:t>
            </a:r>
            <a:r>
              <a:rPr lang="en-US" smtClean="0"/>
              <a:t>Studio will open an existing entity extension first, if</a:t>
            </a:r>
            <a:r>
              <a:rPr lang="en-US" baseline="0" smtClean="0"/>
              <a:t> it exists. An existing extension can be an </a:t>
            </a:r>
            <a:r>
              <a:rPr lang="en-US" baseline="0" err="1" smtClean="0"/>
              <a:t>EIX</a:t>
            </a:r>
            <a:r>
              <a:rPr lang="en-US" baseline="0" smtClean="0"/>
              <a:t> or </a:t>
            </a:r>
            <a:r>
              <a:rPr lang="en-US" baseline="0" err="1" smtClean="0"/>
              <a:t>ETX</a:t>
            </a:r>
            <a:r>
              <a:rPr lang="en-US" baseline="0" smtClean="0"/>
              <a:t> file. If the file is an </a:t>
            </a:r>
            <a:r>
              <a:rPr lang="en-US" baseline="0" err="1" smtClean="0"/>
              <a:t>ETX</a:t>
            </a:r>
            <a:r>
              <a:rPr lang="en-US" baseline="0" smtClean="0"/>
              <a:t> file, then d</a:t>
            </a:r>
            <a:r>
              <a:rPr lang="en-US" smtClean="0"/>
              <a:t>o NOT create a new extension</a:t>
            </a:r>
            <a:r>
              <a:rPr lang="en-US" baseline="0" smtClean="0"/>
              <a:t>, but instead, simply </a:t>
            </a:r>
            <a:r>
              <a:rPr lang="en-US" smtClean="0"/>
              <a:t>edit the existing entity extension.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The default Guidewire Studio settings do not allow for you to create an entity extension of an already existing entity extension.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4236297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can also optionally regenerate the data dictionary to add the new entity to the data dictionary and to check for problems</a:t>
            </a:r>
            <a:r>
              <a:rPr lang="en-US" baseline="0" smtClean="0"/>
              <a:t> in the data model.  Regenerating the data dictionary is not required, but doing so can identify flawed XML in the data model that go beyond schema validation such as certain types of referential integrity.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One</a:t>
            </a:r>
            <a:r>
              <a:rPr lang="en-US" baseline="0" dirty="0" smtClean="0"/>
              <a:t> ETX file per entity in most cases.</a:t>
            </a:r>
          </a:p>
          <a:p>
            <a:r>
              <a:rPr lang="en-US" baseline="0" dirty="0" smtClean="0"/>
              <a:t>2) The primary element is </a:t>
            </a:r>
            <a:r>
              <a:rPr lang="en-US" dirty="0" smtClean="0"/>
              <a:t>&lt;extension&gt;</a:t>
            </a:r>
          </a:p>
          <a:p>
            <a:r>
              <a:rPr lang="en-US" dirty="0" smtClean="0"/>
              <a:t>3a) varchar</a:t>
            </a:r>
          </a:p>
          <a:p>
            <a:r>
              <a:rPr lang="en-US" dirty="0" smtClean="0"/>
              <a:t>3b) bit</a:t>
            </a:r>
          </a:p>
          <a:p>
            <a:r>
              <a:rPr lang="en-US" dirty="0" smtClean="0"/>
              <a:t>3c) decimal</a:t>
            </a:r>
          </a:p>
          <a:p>
            <a:r>
              <a:rPr lang="en-US" dirty="0" smtClean="0"/>
              <a:t>4)</a:t>
            </a:r>
            <a:r>
              <a:rPr lang="en-US" baseline="0" dirty="0" smtClean="0"/>
              <a:t> </a:t>
            </a:r>
            <a:r>
              <a:rPr lang="en-US" dirty="0" smtClean="0"/>
              <a:t>varchar requires size and decimal which requires precision and scale</a:t>
            </a:r>
          </a:p>
          <a:p>
            <a:r>
              <a:rPr lang="en-US" dirty="0" smtClean="0"/>
              <a:t>5)</a:t>
            </a:r>
            <a:r>
              <a:rPr lang="en-US" baseline="0" dirty="0" smtClean="0"/>
              <a:t> </a:t>
            </a:r>
            <a:r>
              <a:rPr lang="en-US" dirty="0" smtClean="0"/>
              <a:t>You would want to regenerate the Data Dictionary whenever you extend the data model and are concerned</a:t>
            </a:r>
            <a:r>
              <a:rPr lang="en-US" baseline="0" dirty="0" smtClean="0"/>
              <a:t> with data model validation beyond schema validation in the Entity Editor.  Regenerating the </a:t>
            </a:r>
            <a:r>
              <a:rPr lang="en-US" dirty="0" smtClean="0"/>
              <a:t>Data Dictionary also updates</a:t>
            </a:r>
            <a:r>
              <a:rPr lang="en-US" baseline="0" dirty="0" smtClean="0"/>
              <a:t> the dictionary files to </a:t>
            </a:r>
            <a:r>
              <a:rPr lang="en-US" dirty="0" smtClean="0"/>
              <a:t>include the new fields (or entities) that you have created.</a:t>
            </a:r>
          </a:p>
          <a:p>
            <a:r>
              <a:rPr lang="en-US" dirty="0" smtClean="0"/>
              <a:t>6) The physical structure of the database is modified only during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Activity and User are entities common to all Guidewire applications. Claim is specific to ClaimCenter. Quote is specific to </a:t>
            </a:r>
            <a:r>
              <a:rPr lang="en-US" dirty="0" err="1" smtClean="0"/>
              <a:t>PolicyCenter</a:t>
            </a:r>
            <a:r>
              <a:rPr lang="en-US" dirty="0" smtClean="0"/>
              <a:t>. </a:t>
            </a:r>
            <a:r>
              <a:rPr lang="en-US" sz="1200" kern="1200" dirty="0" smtClean="0">
                <a:solidFill>
                  <a:schemeClr val="tx1"/>
                </a:solidFill>
                <a:effectLst/>
                <a:latin typeface="Arial" pitchFamily="34" charset="0"/>
                <a:ea typeface="+mn-ea"/>
                <a:cs typeface="Arial" pitchFamily="34" charset="0"/>
              </a:rPr>
              <a:t>Account, Policy, and Producer are the three key entities</a:t>
            </a:r>
            <a:r>
              <a:rPr lang="en-US" dirty="0" smtClean="0"/>
              <a:t> to </a:t>
            </a:r>
            <a:r>
              <a:rPr lang="en-US" dirty="0" err="1" smtClean="0"/>
              <a:t>BillingCenter</a:t>
            </a:r>
            <a:r>
              <a:rPr lang="en-US" dirty="0" smtClean="0"/>
              <a:t>.  Entities are defined in XML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9584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Platform</a:t>
            </a:r>
            <a:r>
              <a:rPr lang="en-US" baseline="0" dirty="0" smtClean="0"/>
              <a:t> </a:t>
            </a:r>
            <a:r>
              <a:rPr lang="en-US" dirty="0" smtClean="0"/>
              <a:t>entities</a:t>
            </a:r>
            <a:r>
              <a:rPr lang="en-US" baseline="0" dirty="0" smtClean="0"/>
              <a:t> are always found in the …\modules\configuration\</a:t>
            </a:r>
            <a:r>
              <a:rPr lang="en-US" baseline="0" dirty="0" err="1" smtClean="0"/>
              <a:t>config</a:t>
            </a:r>
            <a:r>
              <a:rPr lang="en-US" baseline="0" dirty="0" smtClean="0"/>
              <a:t>\metadata\entity\ folder.</a:t>
            </a:r>
            <a:r>
              <a:rPr lang="en-US" dirty="0" smtClean="0"/>
              <a:t> </a:t>
            </a:r>
            <a:r>
              <a:rPr lang="en-US" baseline="0" dirty="0" smtClean="0"/>
              <a:t>All ETI and EIX files in the \metadata\entity\ are read-only.  You cannot edit these files directly in Guidewire Studio and should not edit these files in any other application.  Many platform entities have the platform="true" attribute defined in the &lt;entity /&gt; element. Ignore the deprecated base="true" or base="false"  attribute in the &lt;entity /&gt; element.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a:t>The EIX file contains extensions to the platform-level entities that are required for the base application and cannot be modified.  EIX files are extensions to platform-layer entities created by Guidewire development to meet the needs of a given application's base data model. </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95842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Customer can  create or edit entity extensions. Entity extensions  are always found in the …\modules\configuration\config\extensions\entity\ folder.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95842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a base application data model entity, the entity is defined by both its original ETI file and the ETX extending file, if one exists. In certain cases, there</a:t>
            </a:r>
            <a:r>
              <a:rPr lang="en-US" baseline="0" dirty="0" smtClean="0"/>
              <a:t> is an internal entity extension, EIX, file. </a:t>
            </a:r>
            <a:r>
              <a:rPr lang="en-US" dirty="0" smtClean="0"/>
              <a:t>Regardless of which file the field is declared in,</a:t>
            </a:r>
            <a:r>
              <a:rPr lang="en-US" baseline="0" dirty="0" smtClean="0"/>
              <a:t> all fields from all files </a:t>
            </a:r>
            <a:r>
              <a:rPr lang="en-US" dirty="0" smtClean="0"/>
              <a:t>become the internal </a:t>
            </a:r>
            <a:r>
              <a:rPr lang="en-US" dirty="0" err="1" smtClean="0"/>
              <a:t>Gosu</a:t>
            </a:r>
            <a:r>
              <a:rPr lang="en-US" dirty="0" smtClean="0"/>
              <a:t> class.</a:t>
            </a:r>
          </a:p>
          <a:p>
            <a:endParaRPr lang="en-US" dirty="0" smtClean="0"/>
          </a:p>
          <a:p>
            <a:r>
              <a:rPr lang="en-US" dirty="0" smtClean="0"/>
              <a:t>For fields that are added to a base application entity, Guidewire recommends that the field name should end with _Ext (or start with Ext_).</a:t>
            </a:r>
            <a:r>
              <a:rPr lang="en-US" baseline="0" dirty="0" smtClean="0"/>
              <a:t> In the slide example, the </a:t>
            </a:r>
            <a:r>
              <a:rPr lang="en-US" baseline="0" dirty="0" err="1" smtClean="0"/>
              <a:t>ABContact.etx</a:t>
            </a:r>
            <a:r>
              <a:rPr lang="en-US" baseline="0" dirty="0" smtClean="0"/>
              <a:t> entity extension file contains the </a:t>
            </a:r>
            <a:r>
              <a:rPr lang="en-US" dirty="0" err="1" smtClean="0"/>
              <a:t>WebAddress_Ext</a:t>
            </a:r>
            <a:r>
              <a:rPr lang="en-US" baseline="0" dirty="0" smtClean="0"/>
              <a:t> field.</a:t>
            </a:r>
          </a:p>
          <a:p>
            <a:endParaRPr lang="en-US" dirty="0" smtClean="0"/>
          </a:p>
          <a:p>
            <a:r>
              <a:rPr lang="en-US" dirty="0" smtClean="0"/>
              <a:t>Students coming from an Object-Oriented</a:t>
            </a:r>
            <a:r>
              <a:rPr lang="en-US" baseline="0" dirty="0" smtClean="0"/>
              <a:t> Programming (O</a:t>
            </a:r>
            <a:r>
              <a:rPr lang="en-US" dirty="0" smtClean="0"/>
              <a:t>OP) background should be aware that the term "extend" gets used in OOP differently than it does in Guidewire. In OOP, the term "extend" is used to refer to creating a new subclass that extends some parent superclass.  </a:t>
            </a:r>
          </a:p>
          <a:p>
            <a:endParaRPr lang="en-US" dirty="0"/>
          </a:p>
          <a:p>
            <a:r>
              <a:rPr lang="en-US" dirty="0" smtClean="0"/>
              <a:t>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provides certain entity extensions as part of the base application configuration. Many of the extension index definitions address performance issues. Other extensions provide the ability to configure the data model in ways that would not be possible if the extension was part of the base data model. Do not simply overwrite a Guidewire extension with your own extension without understanding the full implications of the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Because EIX (entity internal extension) files are neither created nor modified by configuration developers, this lesson does not discuss their structure. If you need to make multiple extensions to a single entity at different points in time, all extensions for that entity should be added to the same ETX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 customer, you can create customer entities (ETI), create</a:t>
            </a:r>
            <a:r>
              <a:rPr lang="en-US" baseline="0" dirty="0" smtClean="0"/>
              <a:t> extension entities </a:t>
            </a:r>
            <a:r>
              <a:rPr lang="en-US" dirty="0" smtClean="0"/>
              <a:t>(ETX).  You can also </a:t>
            </a:r>
            <a:r>
              <a:rPr lang="en-US" baseline="0" dirty="0" smtClean="0"/>
              <a:t>edit editable e</a:t>
            </a:r>
            <a:r>
              <a:rPr lang="en-US" dirty="0" smtClean="0"/>
              <a:t>ntity (ETI) and entity extension (ETX)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937899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4"/>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4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4" name="Rectangle 3"/>
          <p:cNvSpPr/>
          <p:nvPr userDrawn="1"/>
        </p:nvSpPr>
        <p:spPr>
          <a:xfrm>
            <a:off x="521208" y="914399"/>
            <a:ext cx="8321040" cy="5486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smtClean="0">
                <a:ln>
                  <a:noFill/>
                </a:ln>
                <a:solidFill>
                  <a:srgbClr val="000000"/>
                </a:solidFill>
                <a:effectLst/>
                <a:uLnTx/>
                <a:uFillTx/>
                <a:latin typeface="+mn-lt"/>
                <a:ea typeface="+mn-ea"/>
                <a:cs typeface="+mn-cs"/>
              </a:rPr>
              <a:t>Copyright © 2001-2014 Guidewire Software, Inc. All rights reserved.</a:t>
            </a:r>
            <a:br>
              <a:rPr kumimoji="0" lang="en-US" sz="1600" b="1" i="0" u="none" strike="noStrike" kern="1200" cap="none" spc="0" normalizeH="0" baseline="0" noProof="0" smtClean="0">
                <a:ln>
                  <a:noFill/>
                </a:ln>
                <a:solidFill>
                  <a:srgbClr val="000000"/>
                </a:solidFill>
                <a:effectLst/>
                <a:uLnTx/>
                <a:uFillTx/>
                <a:latin typeface="+mn-lt"/>
                <a:ea typeface="+mn-ea"/>
                <a:cs typeface="+mn-cs"/>
              </a:rPr>
            </a:br>
            <a:endParaRPr kumimoji="0" lang="en-US" sz="1600" b="1" i="0" u="none" strike="noStrike" kern="1200" cap="none" spc="0" normalizeH="0" baseline="0" noProof="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smtClean="0">
                <a:ln>
                  <a:noFill/>
                </a:ln>
                <a:solidFill>
                  <a:srgbClr val="000000"/>
                </a:solidFill>
                <a:effectLst/>
                <a:uLnTx/>
                <a:uFillTx/>
                <a:latin typeface="+mn-lt"/>
                <a:ea typeface="+mn-ea"/>
                <a:cs typeface="+mn-cs"/>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kumimoji="0" lang="en-US" sz="1400" b="0" i="0" u="none" strike="noStrike" kern="1200" cap="none" spc="0" normalizeH="0" baseline="0" noProof="0" smtClean="0">
                <a:ln>
                  <a:noFill/>
                </a:ln>
                <a:solidFill>
                  <a:srgbClr val="000000"/>
                </a:solidFill>
                <a:effectLst/>
                <a:uLnTx/>
                <a:uFillTx/>
                <a:latin typeface="+mn-lt"/>
                <a:ea typeface="+mn-ea"/>
                <a:cs typeface="+mn-cs"/>
              </a:rPr>
            </a:br>
            <a:endParaRPr kumimoji="0" lang="en-US" sz="1400" b="0" i="0" u="none" strike="noStrike" kern="1200" cap="none" spc="0" normalizeH="0" baseline="0" noProof="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smtClean="0">
                <a:ln>
                  <a:noFill/>
                </a:ln>
                <a:solidFill>
                  <a:srgbClr val="000000"/>
                </a:solidFill>
                <a:effectLst/>
                <a:uLnTx/>
                <a:uFillTx/>
                <a:latin typeface="+mn-lt"/>
                <a:ea typeface="+mn-ea"/>
                <a:cs typeface="+mn-cs"/>
              </a:rPr>
              <a:t>All other trademarks are the property of their respective owners.</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smtClean="0">
                <a:ln>
                  <a:noFill/>
                </a:ln>
                <a:solidFill>
                  <a:srgbClr val="000000"/>
                </a:solidFill>
                <a:effectLst/>
                <a:uLnTx/>
                <a:uFillTx/>
                <a:latin typeface="+mn-lt"/>
                <a:ea typeface="+mn-ea"/>
                <a:cs typeface="+mn-cs"/>
              </a:rPr>
              <a:t>This material is confidential and proprietary to Guidewire and subject to the confidentiality terms in the applicable license agreement and/or separate nondisclosure agreement.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smtClean="0">
                <a:ln>
                  <a:noFill/>
                </a:ln>
                <a:solidFill>
                  <a:srgbClr val="000000"/>
                </a:solidFill>
                <a:effectLst/>
                <a:uLnTx/>
                <a:uFillTx/>
                <a:latin typeface="+mn-lt"/>
                <a:ea typeface="+mn-ea"/>
                <a:cs typeface="+mn-cs"/>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kumimoji="0" lang="en-US" sz="1400" b="0" i="0" u="none" strike="noStrike" kern="1200" cap="none" spc="0" normalizeH="0" baseline="0" noProof="0" smtClean="0">
                <a:ln>
                  <a:noFill/>
                </a:ln>
                <a:solidFill>
                  <a:srgbClr val="000000"/>
                </a:solidFill>
                <a:effectLst/>
                <a:uLnTx/>
                <a:uFillTx/>
                <a:latin typeface="+mn-lt"/>
                <a:ea typeface="+mn-ea"/>
                <a:cs typeface="+mn-cs"/>
              </a:rPr>
            </a:br>
            <a:endParaRPr kumimoji="0" lang="en-US" sz="1400" b="0" i="0" u="none" strike="noStrike" kern="1200" cap="none" spc="0" normalizeH="0" baseline="0" noProof="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smtClean="0">
                <a:ln>
                  <a:noFill/>
                </a:ln>
                <a:solidFill>
                  <a:srgbClr val="000000"/>
                </a:solidFill>
                <a:effectLst/>
                <a:uLnTx/>
                <a:uFillTx/>
                <a:latin typeface="+mn-lt"/>
                <a:ea typeface="+mn-ea"/>
                <a:cs typeface="+mn-cs"/>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microsoft.com/office/2007/relationships/hdphoto" Target="../media/hdphoto1.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33.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0.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emf"/><Relationship Id="rId5" Type="http://schemas.openxmlformats.org/officeDocument/2006/relationships/image" Target="../media/image14.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5, 2020</a:t>
            </a:r>
            <a:endParaRPr lang="en-US" dirty="0"/>
          </a:p>
        </p:txBody>
      </p:sp>
      <p:sp>
        <p:nvSpPr>
          <p:cNvPr id="3" name="Title 2"/>
          <p:cNvSpPr>
            <a:spLocks noGrp="1"/>
          </p:cNvSpPr>
          <p:nvPr>
            <p:ph type="ctrTitle"/>
          </p:nvPr>
        </p:nvSpPr>
        <p:spPr/>
        <p:txBody>
          <a:bodyPr/>
          <a:lstStyle/>
          <a:p>
            <a:r>
              <a:rPr lang="en-US"/>
              <a:t>Extending </a:t>
            </a:r>
            <a:r>
              <a:rPr lang="en-US" smtClean="0"/>
              <a:t>Entities</a:t>
            </a:r>
            <a:endParaRPr lang="en-US"/>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editor</a:t>
            </a:r>
            <a:endParaRPr lang="en-US"/>
          </a:p>
        </p:txBody>
      </p:sp>
      <p:sp>
        <p:nvSpPr>
          <p:cNvPr id="3" name="Content Placeholder 2"/>
          <p:cNvSpPr>
            <a:spLocks noGrp="1"/>
          </p:cNvSpPr>
          <p:nvPr>
            <p:ph sz="half" idx="2"/>
          </p:nvPr>
        </p:nvSpPr>
        <p:spPr/>
        <p:txBody>
          <a:bodyPr/>
          <a:lstStyle/>
          <a:p>
            <a:r>
              <a:rPr lang="en-US" smtClean="0"/>
              <a:t>View, define and edit an entity, entity extension, or internal entity extension </a:t>
            </a:r>
          </a:p>
          <a:p>
            <a:pPr lvl="1"/>
            <a:r>
              <a:rPr lang="en-US" sz="2000" b="1" smtClean="0">
                <a:latin typeface="Courier New" pitchFamily="49" charset="0"/>
                <a:cs typeface="Courier New" pitchFamily="49" charset="0"/>
              </a:rPr>
              <a:t>\extensions\entity\</a:t>
            </a:r>
          </a:p>
          <a:p>
            <a:pPr lvl="2"/>
            <a:r>
              <a:rPr lang="en-US" err="1" smtClean="0">
                <a:cs typeface="Courier New" pitchFamily="49" charset="0"/>
              </a:rPr>
              <a:t>ETI</a:t>
            </a:r>
            <a:r>
              <a:rPr lang="en-US" smtClean="0">
                <a:cs typeface="Courier New" pitchFamily="49" charset="0"/>
              </a:rPr>
              <a:t> and </a:t>
            </a:r>
            <a:r>
              <a:rPr lang="en-US" err="1" smtClean="0">
                <a:cs typeface="Courier New" pitchFamily="49" charset="0"/>
              </a:rPr>
              <a:t>ETX</a:t>
            </a:r>
            <a:r>
              <a:rPr lang="en-US" smtClean="0">
                <a:cs typeface="Courier New" pitchFamily="49" charset="0"/>
              </a:rPr>
              <a:t> files</a:t>
            </a:r>
          </a:p>
          <a:p>
            <a:pPr lvl="1"/>
            <a:r>
              <a:rPr lang="en-US" sz="2000" b="1" smtClean="0">
                <a:latin typeface="Courier New" pitchFamily="49" charset="0"/>
                <a:cs typeface="Courier New" pitchFamily="49" charset="0"/>
              </a:rPr>
              <a:t>\metadata\entity</a:t>
            </a:r>
            <a:r>
              <a:rPr lang="en-US" b="1">
                <a:latin typeface="Courier New" pitchFamily="49" charset="0"/>
                <a:cs typeface="Courier New" pitchFamily="49" charset="0"/>
              </a:rPr>
              <a:t>\</a:t>
            </a:r>
            <a:endParaRPr lang="en-US" sz="2000" b="1" smtClean="0">
              <a:latin typeface="Courier New" pitchFamily="49" charset="0"/>
              <a:cs typeface="Courier New" pitchFamily="49" charset="0"/>
            </a:endParaRPr>
          </a:p>
          <a:p>
            <a:pPr lvl="2"/>
            <a:r>
              <a:rPr lang="en-US" err="1" smtClean="0">
                <a:cs typeface="Courier New" pitchFamily="49" charset="0"/>
              </a:rPr>
              <a:t>ETI</a:t>
            </a:r>
            <a:r>
              <a:rPr lang="en-US" smtClean="0">
                <a:cs typeface="Courier New" pitchFamily="49" charset="0"/>
              </a:rPr>
              <a:t> and </a:t>
            </a:r>
            <a:r>
              <a:rPr lang="en-US" err="1" smtClean="0">
                <a:cs typeface="Courier New" pitchFamily="49" charset="0"/>
              </a:rPr>
              <a:t>EIX</a:t>
            </a:r>
            <a:r>
              <a:rPr lang="en-US" smtClean="0">
                <a:cs typeface="Courier New" pitchFamily="49" charset="0"/>
              </a:rPr>
              <a:t> files</a:t>
            </a:r>
          </a:p>
          <a:p>
            <a:r>
              <a:rPr lang="en-US"/>
              <a:t>View file as XML</a:t>
            </a:r>
          </a:p>
          <a:p>
            <a:r>
              <a:rPr lang="en-US" smtClean="0"/>
              <a:t>Consists of</a:t>
            </a:r>
          </a:p>
          <a:p>
            <a:pPr lvl="1"/>
            <a:r>
              <a:rPr lang="en-US" sz="2000" smtClean="0"/>
              <a:t>Editor toolbar</a:t>
            </a:r>
          </a:p>
          <a:p>
            <a:pPr lvl="1"/>
            <a:r>
              <a:rPr lang="en-US" sz="2000" smtClean="0"/>
              <a:t>Element tree pane</a:t>
            </a:r>
          </a:p>
          <a:p>
            <a:pPr lvl="1"/>
            <a:r>
              <a:rPr lang="en-US" sz="2000" smtClean="0"/>
              <a:t>Attribute pane</a:t>
            </a:r>
          </a:p>
          <a:p>
            <a:pPr marL="400050" lvl="1" indent="0">
              <a:buNone/>
            </a:pPr>
            <a:endParaRPr lang="en-US"/>
          </a:p>
        </p:txBody>
      </p:sp>
      <p:pic>
        <p:nvPicPr>
          <p:cNvPr id="5122" name="pic Entity Editor 1" descr="C:\Users\sluersen\AppData\Local\Temp\SNAGHTML192feef.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33400"/>
            <a:ext cx="8382000" cy="762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 Entity Editor 2" descr="C:\Users\sluersen\AppData\Local\Temp\SNAGHTML1972ec5.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72835" y="90589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392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editor: Toolbar reference</a:t>
            </a:r>
            <a:endParaRPr lang="en-US"/>
          </a:p>
        </p:txBody>
      </p:sp>
      <p:graphicFrame>
        <p:nvGraphicFramePr>
          <p:cNvPr id="10" name="tbl Icon"/>
          <p:cNvGraphicFramePr>
            <a:graphicFrameLocks noGrp="1"/>
          </p:cNvGraphicFramePr>
          <p:nvPr>
            <p:extLst>
              <p:ext uri="{D42A27DB-BD31-4B8C-83A1-F6EECF244321}">
                <p14:modId xmlns:p14="http://schemas.microsoft.com/office/powerpoint/2010/main" val="1997556113"/>
              </p:ext>
            </p:extLst>
          </p:nvPr>
        </p:nvGraphicFramePr>
        <p:xfrm>
          <a:off x="457200" y="1749927"/>
          <a:ext cx="8458201" cy="4609554"/>
        </p:xfrm>
        <a:graphic>
          <a:graphicData uri="http://schemas.openxmlformats.org/drawingml/2006/table">
            <a:tbl>
              <a:tblPr firstRow="1" firstCol="1" bandRow="1">
                <a:tableStyleId>{93296810-A885-4BE3-A3E7-6D5BEEA58F35}</a:tableStyleId>
              </a:tblPr>
              <a:tblGrid>
                <a:gridCol w="457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5029201">
                  <a:extLst>
                    <a:ext uri="{9D8B030D-6E8A-4147-A177-3AD203B41FA5}">
                      <a16:colId xmlns:a16="http://schemas.microsoft.com/office/drawing/2014/main" val="20003"/>
                    </a:ext>
                  </a:extLst>
                </a:gridCol>
              </a:tblGrid>
              <a:tr h="387575">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smtClean="0">
                          <a:ln>
                            <a:noFill/>
                          </a:ln>
                          <a:effectLst/>
                        </a:rPr>
                        <a:t>Icon</a:t>
                      </a:r>
                      <a:endParaRPr kumimoji="0" lang="en-US" sz="2000" b="1" u="none" strike="noStrike" kern="1200" cap="none" normalizeH="0" baseline="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smtClean="0">
                          <a:ln>
                            <a:noFill/>
                          </a:ln>
                          <a:effectLst/>
                        </a:rPr>
                        <a:t>Description</a:t>
                      </a:r>
                      <a:endParaRPr kumimoji="0" lang="en-US" sz="2000" b="1" u="none" strike="noStrike" kern="1200" cap="none" normalizeH="0" baseline="0" smtClean="0">
                        <a:ln>
                          <a:noFill/>
                        </a:ln>
                        <a:solidFill>
                          <a:schemeClr val="lt1"/>
                        </a:solidFill>
                        <a:effectLst/>
                        <a:latin typeface="+mn-lt"/>
                        <a:ea typeface="+mn-ea"/>
                        <a:cs typeface="Arial" pitchFamily="34" charset="0"/>
                      </a:endParaRPr>
                    </a:p>
                  </a:txBody>
                  <a:tcPr marL="0" marR="0" marT="0" marB="0" horzOverflow="overflow"/>
                </a:tc>
                <a:extLst>
                  <a:ext uri="{0D108BD9-81ED-4DB2-BD59-A6C34878D82A}">
                    <a16:rowId xmlns:a16="http://schemas.microsoft.com/office/drawing/2014/main" val="10000"/>
                  </a:ext>
                </a:extLst>
              </a:tr>
              <a:tr h="453298">
                <a:tc rowSpan="11">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i="0" u="none" strike="noStrike" cap="none" normalizeH="0" baseline="0" smtClean="0">
                          <a:ln>
                            <a:noFill/>
                          </a:ln>
                          <a:solidFill>
                            <a:schemeClr val="tx1"/>
                          </a:solidFill>
                          <a:effectLst/>
                          <a:latin typeface="+mn-lt"/>
                          <a:cs typeface="Arial" pitchFamily="34" charset="0"/>
                        </a:rPr>
                        <a:t>Actions</a:t>
                      </a:r>
                    </a:p>
                  </a:txBody>
                  <a:tcPr vert="vert270"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smtClean="0">
                          <a:ln>
                            <a:noFill/>
                          </a:ln>
                          <a:solidFill>
                            <a:schemeClr val="lt1"/>
                          </a:solidFill>
                          <a:effectLst/>
                          <a:latin typeface="+mn-lt"/>
                          <a:ea typeface="+mn-ea"/>
                          <a:cs typeface="+mn-cs"/>
                        </a:rPr>
                        <a:t>Edit</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Add an element; Drop-down list is schema aware</a:t>
                      </a:r>
                    </a:p>
                  </a:txBody>
                  <a:tcPr horzOverflow="overflow"/>
                </a:tc>
                <a:extLst>
                  <a:ext uri="{0D108BD9-81ED-4DB2-BD59-A6C34878D82A}">
                    <a16:rowId xmlns:a16="http://schemas.microsoft.com/office/drawing/2014/main" val="10001"/>
                  </a:ext>
                </a:extLst>
              </a:tr>
              <a:tr h="304800">
                <a:tc vMerge="1">
                  <a:txBody>
                    <a:bodyPr/>
                    <a:lstStyle/>
                    <a:p>
                      <a:endParaRPr lang="en-US"/>
                    </a:p>
                  </a:txBody>
                  <a:tcPr/>
                </a:tc>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Duplicate selected element</a:t>
                      </a:r>
                    </a:p>
                  </a:txBody>
                  <a:tcPr horzOverflow="overflow">
                    <a:solidFill>
                      <a:schemeClr val="tx1">
                        <a:lumMod val="95000"/>
                      </a:schemeClr>
                    </a:solidFill>
                  </a:tcPr>
                </a:tc>
                <a:extLst>
                  <a:ext uri="{0D108BD9-81ED-4DB2-BD59-A6C34878D82A}">
                    <a16:rowId xmlns:a16="http://schemas.microsoft.com/office/drawing/2014/main" val="10002"/>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Delete selected element </a:t>
                      </a:r>
                    </a:p>
                  </a:txBody>
                  <a:tcPr horzOverflow="overflow"/>
                </a:tc>
                <a:extLst>
                  <a:ext uri="{0D108BD9-81ED-4DB2-BD59-A6C34878D82A}">
                    <a16:rowId xmlns:a16="http://schemas.microsoft.com/office/drawing/2014/main" val="10003"/>
                  </a:ext>
                </a:extLst>
              </a:tr>
              <a:tr h="328821">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u="none" strike="noStrike" kern="1200" cap="none" normalizeH="0" baseline="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smtClean="0">
                          <a:ln>
                            <a:noFill/>
                          </a:ln>
                          <a:solidFill>
                            <a:schemeClr val="bg1"/>
                          </a:solidFill>
                          <a:effectLst/>
                          <a:latin typeface="+mn-lt"/>
                          <a:ea typeface="+mn-ea"/>
                          <a:cs typeface="Arial" pitchFamily="34" charset="0"/>
                        </a:rPr>
                        <a:t>Override selected element</a:t>
                      </a:r>
                    </a:p>
                  </a:txBody>
                  <a:tcPr horzOverflow="overflow"/>
                </a:tc>
                <a:extLst>
                  <a:ext uri="{0D108BD9-81ED-4DB2-BD59-A6C34878D82A}">
                    <a16:rowId xmlns:a16="http://schemas.microsoft.com/office/drawing/2014/main" val="10004"/>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smtClean="0">
                          <a:ln>
                            <a:noFill/>
                          </a:ln>
                          <a:solidFill>
                            <a:schemeClr val="lt1"/>
                          </a:solidFill>
                          <a:effectLst/>
                          <a:latin typeface="+mn-lt"/>
                          <a:ea typeface="+mn-ea"/>
                          <a:cs typeface="+mn-cs"/>
                        </a:rPr>
                        <a:t>View</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Filter elements by file</a:t>
                      </a:r>
                    </a:p>
                  </a:txBody>
                  <a:tcPr horzOverflow="overflow"/>
                </a:tc>
                <a:extLst>
                  <a:ext uri="{0D108BD9-81ED-4DB2-BD59-A6C34878D82A}">
                    <a16:rowId xmlns:a16="http://schemas.microsoft.com/office/drawing/2014/main" val="10005"/>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Persist sort order</a:t>
                      </a:r>
                    </a:p>
                  </a:txBody>
                  <a:tcPr horzOverflow="overflow"/>
                </a:tc>
                <a:extLst>
                  <a:ext uri="{0D108BD9-81ED-4DB2-BD59-A6C34878D82A}">
                    <a16:rowId xmlns:a16="http://schemas.microsoft.com/office/drawing/2014/main" val="10006"/>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Collapse nested elements</a:t>
                      </a:r>
                    </a:p>
                  </a:txBody>
                  <a:tcPr horzOverflow="overflow"/>
                </a:tc>
                <a:extLst>
                  <a:ext uri="{0D108BD9-81ED-4DB2-BD59-A6C34878D82A}">
                    <a16:rowId xmlns:a16="http://schemas.microsoft.com/office/drawing/2014/main" val="10007"/>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Expand nested elements</a:t>
                      </a:r>
                    </a:p>
                  </a:txBody>
                  <a:tcPr horzOverflow="overflow"/>
                </a:tc>
                <a:extLst>
                  <a:ext uri="{0D108BD9-81ED-4DB2-BD59-A6C34878D82A}">
                    <a16:rowId xmlns:a16="http://schemas.microsoft.com/office/drawing/2014/main" val="10008"/>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2">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smtClean="0">
                          <a:ln>
                            <a:noFill/>
                          </a:ln>
                          <a:solidFill>
                            <a:schemeClr val="lt1"/>
                          </a:solidFill>
                          <a:effectLst/>
                          <a:latin typeface="+mn-lt"/>
                          <a:ea typeface="+mn-ea"/>
                          <a:cs typeface="+mn-cs"/>
                        </a:rPr>
                        <a:t>Navigate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smtClean="0">
                          <a:ln>
                            <a:noFill/>
                          </a:ln>
                          <a:solidFill>
                            <a:schemeClr val="bg1"/>
                          </a:solidFill>
                          <a:effectLst/>
                          <a:latin typeface="+mn-lt"/>
                          <a:cs typeface="Arial" pitchFamily="34" charset="0"/>
                        </a:rPr>
                        <a:t>Navigate to supertype and/or subtype </a:t>
                      </a:r>
                    </a:p>
                  </a:txBody>
                  <a:tcPr horzOverflow="overflow"/>
                </a:tc>
                <a:extLst>
                  <a:ext uri="{0D108BD9-81ED-4DB2-BD59-A6C34878D82A}">
                    <a16:rowId xmlns:a16="http://schemas.microsoft.com/office/drawing/2014/main" val="10009"/>
                  </a:ext>
                </a:extLst>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smtClean="0">
                          <a:ln>
                            <a:noFill/>
                          </a:ln>
                          <a:solidFill>
                            <a:schemeClr val="bg1"/>
                          </a:solidFill>
                          <a:effectLst/>
                          <a:latin typeface="+mn-lt"/>
                          <a:cs typeface="Arial" pitchFamily="34" charset="0"/>
                        </a:rPr>
                        <a:t>Click link to navigate to extension</a:t>
                      </a:r>
                    </a:p>
                  </a:txBody>
                  <a:tcPr horzOverflow="overflow"/>
                </a:tc>
                <a:extLst>
                  <a:ext uri="{0D108BD9-81ED-4DB2-BD59-A6C34878D82A}">
                    <a16:rowId xmlns:a16="http://schemas.microsoft.com/office/drawing/2014/main" val="10010"/>
                  </a:ext>
                </a:extLst>
              </a:tr>
              <a:tr h="388607">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smtClean="0">
                          <a:ln>
                            <a:noFill/>
                          </a:ln>
                          <a:solidFill>
                            <a:schemeClr val="lt1"/>
                          </a:solidFill>
                          <a:effectLst/>
                          <a:latin typeface="+mn-lt"/>
                          <a:ea typeface="+mn-ea"/>
                          <a:cs typeface="+mn-cs"/>
                        </a:rPr>
                        <a:t>Validate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smtClean="0">
                          <a:ln>
                            <a:noFill/>
                          </a:ln>
                          <a:solidFill>
                            <a:schemeClr val="bg1"/>
                          </a:solidFill>
                          <a:effectLst/>
                          <a:latin typeface="+mn-lt"/>
                          <a:cs typeface="Arial" pitchFamily="34" charset="0"/>
                        </a:rPr>
                        <a:t>Validate entity</a:t>
                      </a:r>
                    </a:p>
                  </a:txBody>
                  <a:tcPr horzOverflow="overflow"/>
                </a:tc>
                <a:extLst>
                  <a:ext uri="{0D108BD9-81ED-4DB2-BD59-A6C34878D82A}">
                    <a16:rowId xmlns:a16="http://schemas.microsoft.com/office/drawing/2014/main" val="10011"/>
                  </a:ext>
                </a:extLst>
              </a:tr>
            </a:tbl>
          </a:graphicData>
        </a:graphic>
      </p:graphicFrame>
      <p:pic>
        <p:nvPicPr>
          <p:cNvPr id="2052" name="icn Element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392" y="2209800"/>
            <a:ext cx="81471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Element Overr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392" y="3315907"/>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icn Element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92" y="3697975"/>
            <a:ext cx="1007080"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n S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392" y="4066922"/>
            <a:ext cx="282886"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icn Collp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2392" y="4460308"/>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icn Exap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2392" y="4866815"/>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icn Nav Hiearch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1077" y="5257800"/>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icn Valid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2392" y="6053029"/>
            <a:ext cx="271571" cy="27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053" y="2971800"/>
            <a:ext cx="2762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9368" y="2622550"/>
            <a:ext cx="2381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5624988"/>
            <a:ext cx="712470" cy="30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pic Toolbar"/>
          <p:cNvGrpSpPr/>
          <p:nvPr/>
        </p:nvGrpSpPr>
        <p:grpSpPr>
          <a:xfrm>
            <a:off x="460513" y="915646"/>
            <a:ext cx="8378687" cy="578380"/>
            <a:chOff x="460513" y="915646"/>
            <a:chExt cx="8378687" cy="578380"/>
          </a:xfrm>
        </p:grpSpPr>
        <p:grpSp>
          <p:nvGrpSpPr>
            <p:cNvPr id="5" name="Group 4"/>
            <p:cNvGrpSpPr/>
            <p:nvPr/>
          </p:nvGrpSpPr>
          <p:grpSpPr>
            <a:xfrm>
              <a:off x="460513" y="915646"/>
              <a:ext cx="8378687" cy="578380"/>
              <a:chOff x="460513" y="915646"/>
              <a:chExt cx="7616687" cy="525779"/>
            </a:xfrm>
          </p:grpSpPr>
          <p:pic>
            <p:nvPicPr>
              <p:cNvPr id="3077" name="Picture 5"/>
              <p:cNvPicPr>
                <a:picLocks noChangeAspect="1" noChangeArrowheads="1"/>
              </p:cNvPicPr>
              <p:nvPr/>
            </p:nvPicPr>
            <p:blipFill rotWithShape="1">
              <a:blip r:embed="rId14">
                <a:extLst>
                  <a:ext uri="{28A0092B-C50C-407E-A947-70E740481C1C}">
                    <a14:useLocalDpi xmlns:a14="http://schemas.microsoft.com/office/drawing/2010/main" val="0"/>
                  </a:ext>
                </a:extLst>
              </a:blip>
              <a:srcRect r="10004"/>
              <a:stretch/>
            </p:blipFill>
            <p:spPr bwMode="auto">
              <a:xfrm>
                <a:off x="460513" y="915646"/>
                <a:ext cx="7616687" cy="52577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7474" y="937699"/>
                <a:ext cx="1628598" cy="48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 name="Straight Connector 3"/>
            <p:cNvCxnSpPr/>
            <p:nvPr/>
          </p:nvCxnSpPr>
          <p:spPr bwMode="auto">
            <a:xfrm>
              <a:off x="8837960" y="915646"/>
              <a:ext cx="0" cy="5783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104544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editor: Element tree pane</a:t>
            </a:r>
            <a:endParaRPr lang="en-US"/>
          </a:p>
        </p:txBody>
      </p:sp>
      <p:sp>
        <p:nvSpPr>
          <p:cNvPr id="5" name="Content Placeholder 4"/>
          <p:cNvSpPr>
            <a:spLocks noGrp="1"/>
          </p:cNvSpPr>
          <p:nvPr>
            <p:ph idx="1"/>
          </p:nvPr>
        </p:nvSpPr>
        <p:spPr>
          <a:xfrm>
            <a:off x="519113" y="3733800"/>
            <a:ext cx="8318500" cy="2667000"/>
          </a:xfrm>
        </p:spPr>
        <p:txBody>
          <a:bodyPr/>
          <a:lstStyle/>
          <a:p>
            <a:r>
              <a:rPr lang="en-US" smtClean="0"/>
              <a:t>Displays hierarchy of XML elements</a:t>
            </a:r>
          </a:p>
          <a:p>
            <a:pPr lvl="1"/>
            <a:r>
              <a:rPr lang="en-US" smtClean="0"/>
              <a:t>Elements </a:t>
            </a:r>
            <a:r>
              <a:rPr lang="en-US"/>
              <a:t>merged from </a:t>
            </a:r>
            <a:r>
              <a:rPr lang="en-US" smtClean="0"/>
              <a:t>underlying </a:t>
            </a:r>
            <a:br>
              <a:rPr lang="en-US" smtClean="0"/>
            </a:br>
            <a:r>
              <a:rPr lang="en-US" smtClean="0"/>
              <a:t>base entity are read-only</a:t>
            </a:r>
          </a:p>
          <a:p>
            <a:pPr lvl="1"/>
            <a:r>
              <a:rPr lang="en-US" smtClean="0"/>
              <a:t>Sortable </a:t>
            </a:r>
            <a:r>
              <a:rPr lang="en-US"/>
              <a:t>columns</a:t>
            </a:r>
          </a:p>
          <a:p>
            <a:r>
              <a:rPr lang="en-US" smtClean="0"/>
              <a:t>Context menu is schema aware</a:t>
            </a:r>
          </a:p>
          <a:p>
            <a:pPr lvl="1"/>
            <a:r>
              <a:rPr lang="en-US" smtClean="0"/>
              <a:t>Add new elements as siblings and children</a:t>
            </a:r>
          </a:p>
          <a:p>
            <a:pPr lvl="1"/>
            <a:r>
              <a:rPr lang="en-US" smtClean="0"/>
              <a:t>Remove, cut, copy, and paste elements</a:t>
            </a:r>
          </a:p>
        </p:txBody>
      </p:sp>
      <p:pic>
        <p:nvPicPr>
          <p:cNvPr id="3078" name="pic Element tree pane" descr="C:\Users\sluersen\AppData\Local\Temp\SNAGHTMLf48cf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399"/>
            <a:ext cx="8206073" cy="2676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76400"/>
            <a:ext cx="2448385" cy="294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933966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elements</a:t>
            </a:r>
            <a:endParaRPr lang="en-US"/>
          </a:p>
        </p:txBody>
      </p:sp>
      <p:sp>
        <p:nvSpPr>
          <p:cNvPr id="20" name="Content Placeholder 19"/>
          <p:cNvSpPr>
            <a:spLocks noGrp="1"/>
          </p:cNvSpPr>
          <p:nvPr>
            <p:ph sz="half" idx="1"/>
          </p:nvPr>
        </p:nvSpPr>
        <p:spPr/>
        <p:txBody>
          <a:bodyPr/>
          <a:lstStyle/>
          <a:p>
            <a:r>
              <a:rPr lang="en-US" smtClean="0"/>
              <a:t>Toolbar </a:t>
            </a:r>
          </a:p>
          <a:p>
            <a:pPr lvl="1"/>
            <a:r>
              <a:rPr lang="en-US" smtClean="0"/>
              <a:t>Select option in dropdown</a:t>
            </a:r>
          </a:p>
          <a:p>
            <a:pPr lvl="1"/>
            <a:r>
              <a:rPr lang="en-US" smtClean="0"/>
              <a:t>Click </a:t>
            </a:r>
            <a:r>
              <a:rPr lang="en-US" b="1" smtClean="0"/>
              <a:t>+</a:t>
            </a:r>
            <a:r>
              <a:rPr lang="en-US" smtClean="0"/>
              <a:t> to add more of same</a:t>
            </a:r>
            <a:endParaRPr lang="en-US"/>
          </a:p>
        </p:txBody>
      </p:sp>
      <p:sp>
        <p:nvSpPr>
          <p:cNvPr id="21" name="Content Placeholder 20"/>
          <p:cNvSpPr>
            <a:spLocks noGrp="1"/>
          </p:cNvSpPr>
          <p:nvPr>
            <p:ph sz="half" idx="2"/>
          </p:nvPr>
        </p:nvSpPr>
        <p:spPr/>
        <p:txBody>
          <a:bodyPr/>
          <a:lstStyle/>
          <a:p>
            <a:r>
              <a:rPr lang="en-US" smtClean="0"/>
              <a:t>Context menu</a:t>
            </a:r>
          </a:p>
          <a:p>
            <a:pPr lvl="1"/>
            <a:r>
              <a:rPr lang="en-US" smtClean="0"/>
              <a:t>Add new…</a:t>
            </a:r>
          </a:p>
          <a:p>
            <a:pPr lvl="1"/>
            <a:r>
              <a:rPr lang="en-US"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721703"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69"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798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Common elements to add</a:t>
            </a:r>
            <a:endParaRPr lang="en-US"/>
          </a:p>
        </p:txBody>
      </p:sp>
      <p:sp>
        <p:nvSpPr>
          <p:cNvPr id="4" name="Content Placeholder 5"/>
          <p:cNvSpPr>
            <a:spLocks noGrp="1"/>
          </p:cNvSpPr>
          <p:nvPr>
            <p:ph sz="half" idx="1"/>
          </p:nvPr>
        </p:nvSpPr>
        <p:spPr/>
        <p:txBody>
          <a:bodyPr/>
          <a:lstStyle/>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r>
              <a:rPr lang="en-US" smtClean="0"/>
              <a:t>Xml </a:t>
            </a:r>
            <a:r>
              <a:rPr lang="en-US"/>
              <a:t>tab shows read-only view of elements</a:t>
            </a:r>
          </a:p>
          <a:p>
            <a:endParaRPr lang="en-US" smtClean="0"/>
          </a:p>
        </p:txBody>
      </p:sp>
      <p:sp>
        <p:nvSpPr>
          <p:cNvPr id="2" name="Content Placeholder 1"/>
          <p:cNvSpPr>
            <a:spLocks noGrp="1"/>
          </p:cNvSpPr>
          <p:nvPr>
            <p:ph sz="half" idx="2"/>
          </p:nvPr>
        </p:nvSpPr>
        <p:spPr/>
        <p:txBody>
          <a:bodyPr/>
          <a:lstStyle/>
          <a:p>
            <a:r>
              <a:rPr lang="en-US"/>
              <a:t>Common elements for entity extension, entity, subtype, subtype extension are:</a:t>
            </a:r>
          </a:p>
          <a:p>
            <a:pPr lvl="1"/>
            <a:r>
              <a:rPr lang="en-US"/>
              <a:t>&lt;array …/&gt;</a:t>
            </a:r>
          </a:p>
          <a:p>
            <a:pPr lvl="2"/>
            <a:r>
              <a:rPr lang="en-US"/>
              <a:t>Define array entity and field</a:t>
            </a:r>
          </a:p>
          <a:p>
            <a:pPr lvl="1"/>
            <a:r>
              <a:rPr lang="en-US"/>
              <a:t>&lt;column …/&gt;</a:t>
            </a:r>
          </a:p>
          <a:p>
            <a:pPr lvl="2"/>
            <a:r>
              <a:rPr lang="en-US"/>
              <a:t>Define data field with defined data type</a:t>
            </a:r>
          </a:p>
          <a:p>
            <a:pPr lvl="2"/>
            <a:r>
              <a:rPr lang="en-US"/>
              <a:t>Bit, </a:t>
            </a:r>
            <a:r>
              <a:rPr lang="en-US" err="1"/>
              <a:t>datetime</a:t>
            </a:r>
            <a:r>
              <a:rPr lang="en-US"/>
              <a:t>, integer, </a:t>
            </a:r>
            <a:r>
              <a:rPr lang="en-US" err="1"/>
              <a:t>varchar</a:t>
            </a:r>
            <a:endParaRPr lang="en-US"/>
          </a:p>
          <a:p>
            <a:pPr lvl="1"/>
            <a:r>
              <a:rPr lang="en-US"/>
              <a:t>&lt;</a:t>
            </a:r>
            <a:r>
              <a:rPr lang="en-US" err="1"/>
              <a:t>foreignkey</a:t>
            </a:r>
            <a:r>
              <a:rPr lang="en-US"/>
              <a:t> …/&gt;</a:t>
            </a:r>
          </a:p>
          <a:p>
            <a:pPr lvl="2"/>
            <a:r>
              <a:rPr lang="en-US"/>
              <a:t>Define foreign key field and entity</a:t>
            </a:r>
          </a:p>
          <a:p>
            <a:pPr lvl="1"/>
            <a:r>
              <a:rPr lang="en-US"/>
              <a:t>&lt;typekey …/&gt;</a:t>
            </a:r>
          </a:p>
          <a:p>
            <a:pPr lvl="2"/>
            <a:r>
              <a:rPr lang="en-US"/>
              <a:t>Define typekey and related typelist</a:t>
            </a:r>
          </a:p>
          <a:p>
            <a:endParaRPr lang="en-US"/>
          </a:p>
        </p:txBody>
      </p:sp>
      <p:pic>
        <p:nvPicPr>
          <p:cNvPr id="1028" name="Picture 4" descr="C:\Users\sluersen\AppData\Local\Temp\SNAGHTML463c93.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1714" y="1106548"/>
            <a:ext cx="5497086" cy="3617852"/>
          </a:xfrm>
          <a:prstGeom prst="rect">
            <a:avLst/>
          </a:prstGeom>
          <a:noFill/>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3" name="Rounded Rectangle 2"/>
          <p:cNvSpPr/>
          <p:nvPr/>
        </p:nvSpPr>
        <p:spPr bwMode="auto">
          <a:xfrm>
            <a:off x="1257910" y="4368800"/>
            <a:ext cx="803802" cy="457200"/>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310196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editor: Attribute pane</a:t>
            </a:r>
            <a:endParaRPr lang="en-US"/>
          </a:p>
        </p:txBody>
      </p:sp>
      <p:sp>
        <p:nvSpPr>
          <p:cNvPr id="4" name="Content Placeholder 3"/>
          <p:cNvSpPr>
            <a:spLocks noGrp="1"/>
          </p:cNvSpPr>
          <p:nvPr>
            <p:ph sz="half" idx="2"/>
          </p:nvPr>
        </p:nvSpPr>
        <p:spPr>
          <a:xfrm>
            <a:off x="4953000" y="914401"/>
            <a:ext cx="3870960" cy="5475289"/>
          </a:xfrm>
        </p:spPr>
        <p:txBody>
          <a:bodyPr/>
          <a:lstStyle/>
          <a:p>
            <a:r>
              <a:rPr lang="en-US" smtClean="0"/>
              <a:t>Name Value columns</a:t>
            </a:r>
          </a:p>
          <a:p>
            <a:pPr lvl="1"/>
            <a:r>
              <a:rPr lang="en-US" sz="2000" smtClean="0"/>
              <a:t>For </a:t>
            </a:r>
            <a:r>
              <a:rPr lang="en-US" sz="2000"/>
              <a:t>selected element, define </a:t>
            </a:r>
            <a:r>
              <a:rPr lang="en-US" sz="2000" smtClean="0"/>
              <a:t>attributes</a:t>
            </a:r>
          </a:p>
          <a:p>
            <a:r>
              <a:rPr lang="en-US" smtClean="0"/>
              <a:t>Schema aware values</a:t>
            </a:r>
          </a:p>
          <a:p>
            <a:pPr lvl="1"/>
            <a:r>
              <a:rPr lang="en-US" sz="2000" smtClean="0"/>
              <a:t>Boolean controls</a:t>
            </a:r>
          </a:p>
          <a:p>
            <a:pPr lvl="1"/>
            <a:r>
              <a:rPr lang="en-US" sz="2000" smtClean="0"/>
              <a:t>Dropdown lists</a:t>
            </a:r>
            <a:endParaRPr lang="en-US" sz="2000"/>
          </a:p>
          <a:p>
            <a:r>
              <a:rPr lang="en-US" smtClean="0"/>
              <a:t>Attribute styling</a:t>
            </a:r>
          </a:p>
          <a:p>
            <a:pPr lvl="1"/>
            <a:r>
              <a:rPr lang="en-US" sz="2000"/>
              <a:t>Bold for </a:t>
            </a:r>
            <a:r>
              <a:rPr lang="en-US" sz="2000" smtClean="0"/>
              <a:t>required; Black </a:t>
            </a:r>
            <a:r>
              <a:rPr lang="en-US" sz="2000"/>
              <a:t>for editable</a:t>
            </a:r>
          </a:p>
          <a:p>
            <a:pPr lvl="1"/>
            <a:r>
              <a:rPr lang="en-US" sz="2000" smtClean="0"/>
              <a:t>Grayed-out for non-editable</a:t>
            </a:r>
          </a:p>
          <a:p>
            <a:pPr lvl="2"/>
            <a:r>
              <a:rPr lang="en-US" sz="1800" smtClean="0"/>
              <a:t>Overridden, Inherited, Internal, Default</a:t>
            </a:r>
          </a:p>
          <a:p>
            <a:r>
              <a:rPr lang="en-US" smtClean="0"/>
              <a:t>Set nullok= true in most cases</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172474" cy="5257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66410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Base application entities</a:t>
            </a:r>
          </a:p>
          <a:p>
            <a:r>
              <a:rPr lang="en-US"/>
              <a:t>Entity Editor</a:t>
            </a:r>
          </a:p>
          <a:p>
            <a:r>
              <a:rPr lang="en-US">
                <a:solidFill>
                  <a:schemeClr val="bg1"/>
                </a:solidFill>
              </a:rPr>
              <a:t>Edit an entity extension</a:t>
            </a:r>
          </a:p>
          <a:p>
            <a:r>
              <a:rPr lang="en-US"/>
              <a:t>Create an entity extension</a:t>
            </a:r>
          </a:p>
          <a:p>
            <a:endParaRPr lang="en-US"/>
          </a:p>
        </p:txBody>
      </p:sp>
    </p:spTree>
    <p:extLst>
      <p:ext uri="{BB962C8B-B14F-4D97-AF65-F5344CB8AC3E}">
        <p14:creationId xmlns:p14="http://schemas.microsoft.com/office/powerpoint/2010/main" val="20369804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to edit an entity extension</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Navigate to the </a:t>
            </a:r>
            <a:r>
              <a:rPr lang="en-US" smtClean="0"/>
              <a:t>entity extension</a:t>
            </a:r>
            <a:endParaRPr lang="en-US" b="1">
              <a:latin typeface="Courier New" pitchFamily="49" charset="0"/>
              <a:cs typeface="Courier New" pitchFamily="49" charset="0"/>
            </a:endParaRPr>
          </a:p>
          <a:p>
            <a:pPr marL="457200" indent="-457200">
              <a:buFont typeface="+mj-lt"/>
              <a:buAutoNum type="arabicPeriod"/>
            </a:pPr>
            <a:r>
              <a:rPr lang="en-US" smtClean="0"/>
              <a:t>Add </a:t>
            </a:r>
            <a:r>
              <a:rPr lang="en-US"/>
              <a:t>elements (and subelements) and specify attribute values</a:t>
            </a:r>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a:t>the </a:t>
            </a:r>
            <a:r>
              <a:rPr lang="en-US" smtClean="0"/>
              <a:t>extension entity</a:t>
            </a:r>
            <a:endParaRPr lang="en-US"/>
          </a:p>
          <a:p>
            <a:endParaRPr lang="en-US"/>
          </a:p>
        </p:txBody>
      </p:sp>
    </p:spTree>
    <p:extLst>
      <p:ext uri="{BB962C8B-B14F-4D97-AF65-F5344CB8AC3E}">
        <p14:creationId xmlns:p14="http://schemas.microsoft.com/office/powerpoint/2010/main" val="35673803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Navigate to the entity extension</a:t>
            </a:r>
            <a:endParaRPr lang="en-US"/>
          </a:p>
        </p:txBody>
      </p:sp>
      <p:sp>
        <p:nvSpPr>
          <p:cNvPr id="5" name="Content Placeholder 4"/>
          <p:cNvSpPr>
            <a:spLocks noGrp="1"/>
          </p:cNvSpPr>
          <p:nvPr>
            <p:ph sz="half" idx="2"/>
          </p:nvPr>
        </p:nvSpPr>
        <p:spPr>
          <a:xfrm>
            <a:off x="5943600" y="914400"/>
            <a:ext cx="2880360" cy="2743200"/>
          </a:xfrm>
        </p:spPr>
        <p:txBody>
          <a:bodyPr/>
          <a:lstStyle/>
          <a:p>
            <a:r>
              <a:rPr lang="en-US" b="1" smtClean="0"/>
              <a:t>CTRL+N</a:t>
            </a:r>
          </a:p>
          <a:p>
            <a:r>
              <a:rPr lang="en-US" smtClean="0"/>
              <a:t>Enter entity name in dialog</a:t>
            </a:r>
          </a:p>
          <a:p>
            <a:pPr lvl="1"/>
            <a:endParaRPr lang="en-US"/>
          </a:p>
        </p:txBody>
      </p:sp>
      <p:sp>
        <p:nvSpPr>
          <p:cNvPr id="7" name="Content Placeholder 6"/>
          <p:cNvSpPr>
            <a:spLocks noGrp="1"/>
          </p:cNvSpPr>
          <p:nvPr>
            <p:ph idx="10"/>
          </p:nvPr>
        </p:nvSpPr>
        <p:spPr>
          <a:xfrm>
            <a:off x="521208" y="2971800"/>
            <a:ext cx="5346192" cy="3429000"/>
          </a:xfrm>
        </p:spPr>
        <p:txBody>
          <a:bodyPr/>
          <a:lstStyle/>
          <a:p>
            <a:r>
              <a:rPr lang="en-US" smtClean="0"/>
              <a:t>Verify in Project View the</a:t>
            </a:r>
            <a:br>
              <a:rPr lang="en-US" smtClean="0"/>
            </a:br>
            <a:r>
              <a:rPr lang="en-US" smtClean="0"/>
              <a:t>selection of file in</a:t>
            </a:r>
            <a:br>
              <a:rPr lang="en-US" smtClean="0"/>
            </a:br>
            <a:r>
              <a:rPr lang="en-US" b="1" smtClean="0">
                <a:latin typeface="Courier New" pitchFamily="49" charset="0"/>
                <a:cs typeface="Courier New" pitchFamily="49" charset="0"/>
              </a:rPr>
              <a:t>…\Extensions\Entity\</a:t>
            </a:r>
          </a:p>
          <a:p>
            <a:pPr marL="0" indent="0">
              <a:buNone/>
            </a:pPr>
            <a:endParaRPr lang="en-US" b="1">
              <a:latin typeface="Courier New" pitchFamily="49" charset="0"/>
              <a:cs typeface="Courier New" pitchFamily="49" charset="0"/>
            </a:endParaRPr>
          </a:p>
          <a:p>
            <a:r>
              <a:rPr lang="en-US" smtClean="0"/>
              <a:t>Must be </a:t>
            </a:r>
            <a:r>
              <a:rPr lang="en-US" err="1" smtClean="0"/>
              <a:t>ETX</a:t>
            </a:r>
            <a:r>
              <a:rPr lang="en-US" smtClean="0"/>
              <a:t> file</a:t>
            </a:r>
          </a:p>
          <a:p>
            <a:pPr lvl="1"/>
            <a:r>
              <a:rPr lang="en-US"/>
              <a:t>Top element reads entity (extension)</a:t>
            </a:r>
          </a:p>
          <a:p>
            <a:pPr lvl="1"/>
            <a:r>
              <a:rPr lang="en-US"/>
              <a:t>XML is &lt;extension /&gt;</a:t>
            </a:r>
          </a:p>
          <a:p>
            <a:endParaRPr lang="en-US"/>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72" y="914399"/>
            <a:ext cx="5105006" cy="7370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82972"/>
            <a:ext cx="5145952" cy="11602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514600"/>
            <a:ext cx="3468713" cy="20840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9" descr="C:\Users\sluersen\AppData\Local\Temp\SNAGHTML14c3f4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5542005"/>
            <a:ext cx="2728572" cy="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7" descr="C:\Users\sluersen\AppData\Local\Temp\SNAGHTML14b81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4842005"/>
            <a:ext cx="1885715" cy="140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4013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4a9d2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914400"/>
            <a:ext cx="8294370" cy="2667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2: Add elements and define attributes</a:t>
            </a:r>
            <a:endParaRPr lang="en-US"/>
          </a:p>
        </p:txBody>
      </p:sp>
      <p:sp>
        <p:nvSpPr>
          <p:cNvPr id="3" name="Content Placeholder 2"/>
          <p:cNvSpPr>
            <a:spLocks noGrp="1"/>
          </p:cNvSpPr>
          <p:nvPr>
            <p:ph idx="1"/>
          </p:nvPr>
        </p:nvSpPr>
        <p:spPr>
          <a:xfrm>
            <a:off x="519113" y="4191000"/>
            <a:ext cx="8318500" cy="2209800"/>
          </a:xfrm>
        </p:spPr>
        <p:txBody>
          <a:bodyPr/>
          <a:lstStyle/>
          <a:p>
            <a:r>
              <a:rPr lang="en-US" smtClean="0"/>
              <a:t>Toolbar </a:t>
            </a:r>
            <a:r>
              <a:rPr lang="en-US"/>
              <a:t>to add </a:t>
            </a:r>
            <a:r>
              <a:rPr lang="en-US" smtClean="0"/>
              <a:t>an element for a field, e.g., &lt;column /&gt;</a:t>
            </a:r>
            <a:endParaRPr lang="en-US"/>
          </a:p>
          <a:p>
            <a:r>
              <a:rPr lang="en-US" smtClean="0"/>
              <a:t>Define element attributes</a:t>
            </a:r>
          </a:p>
          <a:p>
            <a:pPr lvl="1"/>
            <a:r>
              <a:rPr lang="en-US" smtClean="0"/>
              <a:t>Name is the name of the field; Use _Ext for field name ending</a:t>
            </a:r>
          </a:p>
          <a:p>
            <a:pPr lvl="1"/>
            <a:r>
              <a:rPr lang="en-US" smtClean="0"/>
              <a:t>Type is the data type </a:t>
            </a:r>
          </a:p>
          <a:p>
            <a:pPr lvl="1"/>
            <a:r>
              <a:rPr lang="en-US" smtClean="0"/>
              <a:t>Nullok defaults to false, so set to true in most cases</a:t>
            </a:r>
          </a:p>
          <a:p>
            <a:endParaRPr lang="en-US"/>
          </a:p>
          <a:p>
            <a:endParaRPr lang="en-US"/>
          </a:p>
        </p:txBody>
      </p:sp>
      <p:sp>
        <p:nvSpPr>
          <p:cNvPr id="6" name="Rounded Rectangle 5"/>
          <p:cNvSpPr/>
          <p:nvPr/>
        </p:nvSpPr>
        <p:spPr bwMode="auto">
          <a:xfrm>
            <a:off x="556641" y="1954958"/>
            <a:ext cx="4545085" cy="302467"/>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8" idx="2"/>
          </p:cNvCxnSpPr>
          <p:nvPr/>
        </p:nvCxnSpPr>
        <p:spPr bwMode="auto">
          <a:xfrm>
            <a:off x="5101726" y="2106192"/>
            <a:ext cx="1858251" cy="789408"/>
          </a:xfrm>
          <a:prstGeom prst="bentConnector4">
            <a:avLst>
              <a:gd name="adj1" fmla="val 6107"/>
              <a:gd name="adj2" fmla="val 142231"/>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ounded Rectangle 7"/>
          <p:cNvSpPr/>
          <p:nvPr/>
        </p:nvSpPr>
        <p:spPr bwMode="auto">
          <a:xfrm>
            <a:off x="5328689" y="1974840"/>
            <a:ext cx="3262575" cy="920760"/>
          </a:xfrm>
          <a:prstGeom prst="roundRect">
            <a:avLst>
              <a:gd name="adj" fmla="val 5133"/>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971100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smtClean="0"/>
              <a:t>Distinguish between platform, application, and customer entities</a:t>
            </a:r>
            <a:endParaRPr lang="en-US"/>
          </a:p>
          <a:p>
            <a:pPr lvl="1"/>
            <a:r>
              <a:rPr lang="en-US" smtClean="0"/>
              <a:t>Edit an entity </a:t>
            </a:r>
            <a:r>
              <a:rPr lang="en-US"/>
              <a:t>extension </a:t>
            </a:r>
          </a:p>
          <a:p>
            <a:pPr lvl="1"/>
            <a:r>
              <a:rPr lang="en-US" smtClean="0"/>
              <a:t>Create an entity extension</a:t>
            </a:r>
            <a:endParaRPr lang="en-US"/>
          </a:p>
          <a:p>
            <a:endParaRPr lang="en-US"/>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sluersen\AppData\Local\Temp\SNAGHTML4b3d7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1"/>
            <a:ext cx="8293334" cy="2746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Add subelements</a:t>
            </a:r>
            <a:endParaRPr lang="en-US"/>
          </a:p>
        </p:txBody>
      </p:sp>
      <p:sp>
        <p:nvSpPr>
          <p:cNvPr id="3" name="Content Placeholder 2"/>
          <p:cNvSpPr>
            <a:spLocks noGrp="1"/>
          </p:cNvSpPr>
          <p:nvPr>
            <p:ph idx="1"/>
          </p:nvPr>
        </p:nvSpPr>
        <p:spPr>
          <a:xfrm>
            <a:off x="519113" y="4191000"/>
            <a:ext cx="8318500" cy="2209800"/>
          </a:xfrm>
        </p:spPr>
        <p:txBody>
          <a:bodyPr/>
          <a:lstStyle/>
          <a:p>
            <a:r>
              <a:rPr lang="en-US" smtClean="0"/>
              <a:t>Use the toolbar to add a </a:t>
            </a:r>
            <a:r>
              <a:rPr lang="en-US" err="1" smtClean="0"/>
              <a:t>columnParam</a:t>
            </a:r>
            <a:endParaRPr lang="en-US" smtClean="0"/>
          </a:p>
          <a:p>
            <a:pPr lvl="1"/>
            <a:r>
              <a:rPr lang="en-US" smtClean="0"/>
              <a:t>Some elements require subelements based on the element and attribute definition and in many cases the </a:t>
            </a:r>
            <a:r>
              <a:rPr lang="en-US" err="1" smtClean="0"/>
              <a:t>subelments</a:t>
            </a:r>
            <a:r>
              <a:rPr lang="en-US" smtClean="0"/>
              <a:t> are optional</a:t>
            </a:r>
          </a:p>
          <a:p>
            <a:pPr lvl="1"/>
            <a:r>
              <a:rPr lang="en-US" smtClean="0"/>
              <a:t>Add </a:t>
            </a:r>
            <a:r>
              <a:rPr lang="en-US" err="1" smtClean="0"/>
              <a:t>columnParam</a:t>
            </a:r>
            <a:r>
              <a:rPr lang="en-US" smtClean="0"/>
              <a:t> child element to a column of type </a:t>
            </a:r>
            <a:r>
              <a:rPr lang="en-US" err="1" smtClean="0"/>
              <a:t>varchar</a:t>
            </a:r>
            <a:r>
              <a:rPr lang="en-US" smtClean="0"/>
              <a:t> to specify size, e.g., </a:t>
            </a:r>
            <a:r>
              <a:rPr lang="en-US" err="1" smtClean="0"/>
              <a:t>varchar</a:t>
            </a:r>
            <a:r>
              <a:rPr lang="en-US" smtClean="0"/>
              <a:t>(15)</a:t>
            </a:r>
          </a:p>
          <a:p>
            <a:pPr marL="0" indent="0">
              <a:buNone/>
            </a:pPr>
            <a:endParaRPr lang="en-US" smtClean="0"/>
          </a:p>
        </p:txBody>
      </p:sp>
      <p:sp>
        <p:nvSpPr>
          <p:cNvPr id="9" name="Rounded Rectangle 8"/>
          <p:cNvSpPr/>
          <p:nvPr/>
        </p:nvSpPr>
        <p:spPr bwMode="auto">
          <a:xfrm>
            <a:off x="1066801" y="2272205"/>
            <a:ext cx="4158047" cy="233981"/>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1" name="Elbow Connector 30"/>
          <p:cNvCxnSpPr>
            <a:stCxn id="9" idx="2"/>
            <a:endCxn id="33" idx="2"/>
          </p:cNvCxnSpPr>
          <p:nvPr/>
        </p:nvCxnSpPr>
        <p:spPr bwMode="auto">
          <a:xfrm rot="16200000" flipH="1">
            <a:off x="5068649" y="583362"/>
            <a:ext cx="57028" cy="3902676"/>
          </a:xfrm>
          <a:prstGeom prst="bentConnector3">
            <a:avLst>
              <a:gd name="adj1" fmla="val 500856"/>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334001" y="1929017"/>
            <a:ext cx="3429000" cy="634197"/>
          </a:xfrm>
          <a:prstGeom prst="roundRect">
            <a:avLst>
              <a:gd name="adj" fmla="val 9158"/>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465861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Column and </a:t>
            </a:r>
            <a:r>
              <a:rPr lang="en-US" err="1" smtClean="0"/>
              <a:t>columnParam</a:t>
            </a:r>
            <a:endParaRPr lang="en-US"/>
          </a:p>
        </p:txBody>
      </p:sp>
      <p:sp>
        <p:nvSpPr>
          <p:cNvPr id="6" name="Subtitle 5"/>
          <p:cNvSpPr>
            <a:spLocks noGrp="1"/>
          </p:cNvSpPr>
          <p:nvPr>
            <p:ph type="subTitle" idx="10"/>
          </p:nvPr>
        </p:nvSpPr>
        <p:spPr/>
        <p:txBody>
          <a:bodyPr/>
          <a:lstStyle/>
          <a:p>
            <a:r>
              <a:rPr lang="en-US" smtClean="0"/>
              <a:t>Strings</a:t>
            </a:r>
            <a:endParaRPr lang="en-US"/>
          </a:p>
        </p:txBody>
      </p:sp>
      <p:sp>
        <p:nvSpPr>
          <p:cNvPr id="7" name="Text Placeholder 6"/>
          <p:cNvSpPr>
            <a:spLocks noGrp="1"/>
          </p:cNvSpPr>
          <p:nvPr>
            <p:ph type="body" sz="quarter" idx="11"/>
          </p:nvPr>
        </p:nvSpPr>
        <p:spPr/>
        <p:txBody>
          <a:bodyPr/>
          <a:lstStyle/>
          <a:p>
            <a:r>
              <a:rPr lang="en-US" smtClean="0"/>
              <a:t>Decimal numbers</a:t>
            </a:r>
            <a:endParaRPr lang="en-US"/>
          </a:p>
        </p:txBody>
      </p:sp>
      <p:sp>
        <p:nvSpPr>
          <p:cNvPr id="5" name="Content Placeholder 4"/>
          <p:cNvSpPr>
            <a:spLocks noGrp="1"/>
          </p:cNvSpPr>
          <p:nvPr>
            <p:ph sz="half" idx="2"/>
          </p:nvPr>
        </p:nvSpPr>
        <p:spPr/>
        <p:txBody>
          <a:bodyPr/>
          <a:lstStyle/>
          <a:p>
            <a:r>
              <a:rPr lang="en-US"/>
              <a:t>Columns used to store </a:t>
            </a:r>
            <a:r>
              <a:rPr lang="en-US" smtClean="0"/>
              <a:t>numbers with decimal values</a:t>
            </a:r>
            <a:endParaRPr lang="en-US"/>
          </a:p>
          <a:p>
            <a:r>
              <a:rPr lang="en-US"/>
              <a:t>Declare </a:t>
            </a:r>
            <a:r>
              <a:rPr lang="en-US" smtClean="0"/>
              <a:t>type as decimal</a:t>
            </a:r>
          </a:p>
          <a:p>
            <a:r>
              <a:rPr lang="en-US"/>
              <a:t>Requires </a:t>
            </a:r>
            <a:r>
              <a:rPr lang="en-US" smtClean="0"/>
              <a:t>two column parameters</a:t>
            </a:r>
          </a:p>
          <a:p>
            <a:pPr lvl="1"/>
            <a:r>
              <a:rPr lang="en-US" smtClean="0"/>
              <a:t>Precision </a:t>
            </a:r>
            <a:r>
              <a:rPr lang="en-US"/>
              <a:t>is the total length of decimal</a:t>
            </a:r>
          </a:p>
          <a:p>
            <a:pPr lvl="1"/>
            <a:r>
              <a:rPr lang="en-US" smtClean="0"/>
              <a:t>Scale is the number of digits right of the decimal point</a:t>
            </a:r>
            <a:endParaRPr lang="en-US"/>
          </a:p>
          <a:p>
            <a:endParaRPr lang="en-US"/>
          </a:p>
        </p:txBody>
      </p:sp>
      <p:sp>
        <p:nvSpPr>
          <p:cNvPr id="3" name="Content Placeholder 2"/>
          <p:cNvSpPr>
            <a:spLocks noGrp="1"/>
          </p:cNvSpPr>
          <p:nvPr>
            <p:ph sz="half" idx="1"/>
          </p:nvPr>
        </p:nvSpPr>
        <p:spPr/>
        <p:txBody>
          <a:bodyPr/>
          <a:lstStyle/>
          <a:p>
            <a:r>
              <a:rPr lang="en-US" smtClean="0"/>
              <a:t>Columns used to store Strings </a:t>
            </a:r>
          </a:p>
          <a:p>
            <a:r>
              <a:rPr lang="en-US" smtClean="0"/>
              <a:t>Declare type as </a:t>
            </a:r>
            <a:r>
              <a:rPr lang="en-US" err="1" smtClean="0"/>
              <a:t>varchar</a:t>
            </a:r>
            <a:endParaRPr lang="en-US" smtClean="0"/>
          </a:p>
          <a:p>
            <a:r>
              <a:rPr lang="en-US" smtClean="0"/>
              <a:t>Requires column parameter</a:t>
            </a:r>
          </a:p>
          <a:p>
            <a:pPr lvl="1"/>
            <a:r>
              <a:rPr lang="en-US" smtClean="0"/>
              <a:t>Size defines length of the string in characters</a:t>
            </a:r>
          </a:p>
        </p:txBody>
      </p:sp>
    </p:spTree>
    <p:extLst>
      <p:ext uri="{BB962C8B-B14F-4D97-AF65-F5344CB8AC3E}">
        <p14:creationId xmlns:p14="http://schemas.microsoft.com/office/powerpoint/2010/main" val="16581840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 Override" descr="C:\Users\sluersen\AppData\Local\Temp\SNAGHTML53f70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4520001" cy="18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rw Down"/>
          <p:cNvSpPr/>
          <p:nvPr/>
        </p:nvSpPr>
        <p:spPr bwMode="auto">
          <a:xfrm>
            <a:off x="2667000" y="2667000"/>
            <a:ext cx="393100" cy="1524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84" name="pic Original" descr="C:\Users\sluersen\AppData\Local\Temp\SNAGHTML53e6a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520001" cy="180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Attribute overrides</a:t>
            </a:r>
            <a:endParaRPr lang="en-US"/>
          </a:p>
        </p:txBody>
      </p:sp>
      <p:sp>
        <p:nvSpPr>
          <p:cNvPr id="3" name="Content Placeholder 2"/>
          <p:cNvSpPr>
            <a:spLocks noGrp="1"/>
          </p:cNvSpPr>
          <p:nvPr>
            <p:ph sz="half" idx="2"/>
          </p:nvPr>
        </p:nvSpPr>
        <p:spPr>
          <a:xfrm>
            <a:off x="5334001" y="914402"/>
            <a:ext cx="3503612" cy="4209932"/>
          </a:xfrm>
        </p:spPr>
        <p:txBody>
          <a:bodyPr/>
          <a:lstStyle/>
          <a:p>
            <a:pPr marL="457200" indent="-457200">
              <a:buFont typeface="+mj-lt"/>
              <a:buAutoNum type="arabicPeriod"/>
            </a:pPr>
            <a:r>
              <a:rPr lang="en-US" smtClean="0"/>
              <a:t>Select </a:t>
            </a:r>
            <a:r>
              <a:rPr lang="en-US" b="1" smtClean="0"/>
              <a:t>Show </a:t>
            </a:r>
            <a:r>
              <a:rPr lang="en-US" b="1"/>
              <a:t>all </a:t>
            </a:r>
            <a:r>
              <a:rPr lang="en-US" smtClean="0"/>
              <a:t>to list all elements</a:t>
            </a:r>
            <a:endParaRPr lang="en-US"/>
          </a:p>
          <a:p>
            <a:pPr marL="457200" indent="-457200">
              <a:buFont typeface="+mj-lt"/>
              <a:buAutoNum type="arabicPeriod"/>
            </a:pPr>
            <a:r>
              <a:rPr lang="en-US" smtClean="0"/>
              <a:t>Select greyed out element</a:t>
            </a:r>
          </a:p>
          <a:p>
            <a:pPr marL="457200" indent="-457200">
              <a:buFont typeface="+mj-lt"/>
              <a:buAutoNum type="arabicPeriod"/>
            </a:pPr>
            <a:r>
              <a:rPr lang="en-US" smtClean="0"/>
              <a:t>Click </a:t>
            </a:r>
            <a:r>
              <a:rPr lang="en-US" b="1" smtClean="0"/>
              <a:t>Override</a:t>
            </a:r>
          </a:p>
          <a:p>
            <a:pPr marL="800100" lvl="1" indent="-457200"/>
            <a:r>
              <a:rPr lang="en-US" smtClean="0"/>
              <a:t>"override" shows in element</a:t>
            </a:r>
          </a:p>
          <a:p>
            <a:pPr marL="457200" indent="-457200">
              <a:buFont typeface="+mj-lt"/>
              <a:buAutoNum type="arabicPeriod"/>
            </a:pPr>
            <a:r>
              <a:rPr lang="en-US" smtClean="0"/>
              <a:t>Change attribute values including subelement attributes</a:t>
            </a:r>
          </a:p>
          <a:p>
            <a:pPr marL="0" indent="0" algn="ctr">
              <a:buNone/>
            </a:pPr>
            <a:r>
              <a:rPr lang="en-US" smtClean="0"/>
              <a:t> </a:t>
            </a:r>
            <a:endParaRPr lang="en-US"/>
          </a:p>
          <a:p>
            <a:pPr marL="0" indent="0">
              <a:buNone/>
            </a:pPr>
            <a:endParaRPr lang="en-US"/>
          </a:p>
        </p:txBody>
      </p:sp>
      <p:sp>
        <p:nvSpPr>
          <p:cNvPr id="16" name="num1"/>
          <p:cNvSpPr/>
          <p:nvPr/>
        </p:nvSpPr>
        <p:spPr bwMode="auto">
          <a:xfrm>
            <a:off x="4800600" y="1524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17" name="num1"/>
          <p:cNvSpPr/>
          <p:nvPr/>
        </p:nvSpPr>
        <p:spPr bwMode="auto">
          <a:xfrm>
            <a:off x="457200" y="2362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8" name="num3"/>
          <p:cNvSpPr/>
          <p:nvPr/>
        </p:nvSpPr>
        <p:spPr bwMode="auto">
          <a:xfrm>
            <a:off x="2863550" y="1143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21" name="num4"/>
          <p:cNvSpPr/>
          <p:nvPr/>
        </p:nvSpPr>
        <p:spPr bwMode="auto">
          <a:xfrm>
            <a:off x="41148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spTree>
    <p:extLst>
      <p:ext uri="{BB962C8B-B14F-4D97-AF65-F5344CB8AC3E}">
        <p14:creationId xmlns:p14="http://schemas.microsoft.com/office/powerpoint/2010/main" val="31659967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9107424" cy="742951"/>
          </a:xfrm>
        </p:spPr>
        <p:txBody>
          <a:bodyPr/>
          <a:lstStyle/>
          <a:p>
            <a:r>
              <a:rPr lang="en-US" smtClean="0"/>
              <a:t>Step 3: Optionally regenerate dictionary</a:t>
            </a:r>
            <a:endParaRPr lang="en-US"/>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gwb genDataDictionary</a:t>
            </a:r>
            <a:endParaRPr lang="en-US" b="1" dirty="0" smtClean="0">
              <a:latin typeface="Courier New" pitchFamily="49" charset="0"/>
              <a:cs typeface="Courier New" pitchFamily="49" charset="0"/>
            </a:endParaRP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smtClean="0">
                <a:solidFill>
                  <a:schemeClr val="bg1"/>
                </a:solidFill>
                <a:latin typeface="Lucida Console" pitchFamily="49" charset="0"/>
              </a:rPr>
              <a:t>C:\Guidewire\TrainingApp&gt;gwb genDataDictionary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Running main class: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[java] --- Guidewire Entity Model In Xml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Errors found in </a:t>
            </a:r>
            <a:r>
              <a:rPr lang="en-US" sz="1600" dirty="0" err="1" smtClean="0">
                <a:solidFill>
                  <a:schemeClr val="bg1"/>
                </a:solidFill>
                <a:latin typeface="Lucida Console" pitchFamily="49" charset="0"/>
              </a:rPr>
              <a:t>ABContact</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Attribute 'value' in element '</a:t>
            </a:r>
            <a:r>
              <a:rPr lang="en-US" sz="1600" dirty="0" err="1" smtClean="0">
                <a:solidFill>
                  <a:schemeClr val="bg1"/>
                </a:solidFill>
                <a:latin typeface="Lucida Console" pitchFamily="49" charset="0"/>
              </a:rPr>
              <a:t>columnParam</a:t>
            </a:r>
            <a:r>
              <a:rPr lang="en-US" sz="1600" dirty="0" smtClean="0">
                <a:solidFill>
                  <a:schemeClr val="bg1"/>
                </a:solidFill>
                <a:latin typeface="Lucida Console" pitchFamily="49" charset="0"/>
              </a:rPr>
              <a:t>' is required.</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ColumnIsValid</a:t>
            </a:r>
            <a:r>
              <a:rPr lang="en-US" sz="1600" dirty="0" smtClean="0">
                <a:solidFill>
                  <a:schemeClr val="bg1"/>
                </a:solidFill>
                <a:latin typeface="Lucida Console" pitchFamily="49" charset="0"/>
              </a:rPr>
              <a:t> - The column "</a:t>
            </a:r>
            <a:r>
              <a:rPr lang="en-US" sz="1600" dirty="0" err="1" smtClean="0">
                <a:solidFill>
                  <a:schemeClr val="bg1"/>
                </a:solidFill>
                <a:latin typeface="Lucida Console" pitchFamily="49" charset="0"/>
              </a:rPr>
              <a:t>WebAddress_Ext</a:t>
            </a:r>
            <a:r>
              <a:rPr lang="en-US" sz="1600" dirty="0" smtClean="0">
                <a:solidFill>
                  <a:schemeClr val="bg1"/>
                </a:solidFill>
                <a:latin typeface="Lucida Console" pitchFamily="49" charset="0"/>
              </a:rPr>
              <a:t>" on entity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ABContact</a:t>
            </a:r>
            <a:r>
              <a:rPr lang="en-US" sz="1600" dirty="0" smtClean="0">
                <a:solidFill>
                  <a:schemeClr val="bg1"/>
                </a:solidFill>
                <a:latin typeface="Lucida Console" pitchFamily="49" charset="0"/>
              </a:rPr>
              <a:t>" declares an invalid data type, "varchar". null</a:t>
            </a: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7696486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smtClean="0"/>
              <a:t>Step 4: Deploy the entity extension </a:t>
            </a:r>
            <a:endParaRPr lang="en-US"/>
          </a:p>
        </p:txBody>
      </p:sp>
      <p:sp>
        <p:nvSpPr>
          <p:cNvPr id="6" name="Subtitle 5"/>
          <p:cNvSpPr>
            <a:spLocks noGrp="1"/>
          </p:cNvSpPr>
          <p:nvPr>
            <p:ph type="subTitle" idx="10"/>
          </p:nvPr>
        </p:nvSpPr>
        <p:spPr/>
        <p:txBody>
          <a:bodyPr/>
          <a:lstStyle/>
          <a:p>
            <a:r>
              <a:rPr lang="en-US" smtClean="0"/>
              <a:t>Restart Server</a:t>
            </a:r>
            <a:endParaRPr lang="en-US"/>
          </a:p>
        </p:txBody>
      </p:sp>
      <p:sp>
        <p:nvSpPr>
          <p:cNvPr id="13" name="Text Placeholder 12" hidden="1"/>
          <p:cNvSpPr>
            <a:spLocks noGrp="1"/>
          </p:cNvSpPr>
          <p:nvPr>
            <p:ph type="body" sz="quarter" idx="11"/>
          </p:nvPr>
        </p:nvSpPr>
        <p:spPr/>
        <p:txBody>
          <a:bodyPr/>
          <a:lstStyle/>
          <a:p>
            <a:endParaRPr lang="en-US"/>
          </a:p>
        </p:txBody>
      </p:sp>
      <p:sp>
        <p:nvSpPr>
          <p:cNvPr id="12" name="Content Placeholder 11"/>
          <p:cNvSpPr>
            <a:spLocks noGrp="1"/>
          </p:cNvSpPr>
          <p:nvPr>
            <p:ph sz="half" idx="2"/>
          </p:nvPr>
        </p:nvSpPr>
        <p:spPr>
          <a:xfrm>
            <a:off x="4754563" y="914400"/>
            <a:ext cx="4083050" cy="5475288"/>
          </a:xfrm>
        </p:spPr>
        <p:txBody>
          <a:bodyPr/>
          <a:lstStyle/>
          <a:p>
            <a:r>
              <a:rPr lang="en-US" dirty="0"/>
              <a:t>a</a:t>
            </a:r>
            <a:r>
              <a:rPr lang="en-US" dirty="0" smtClean="0"/>
              <a:t>pplication folder command </a:t>
            </a:r>
            <a:r>
              <a:rPr lang="en-US" dirty="0"/>
              <a:t>window</a:t>
            </a:r>
          </a:p>
          <a:p>
            <a:pPr lvl="1"/>
            <a:r>
              <a:rPr lang="en-US" b="1" dirty="0" smtClean="0">
                <a:latin typeface="Courier New" pitchFamily="49" charset="0"/>
                <a:cs typeface="Courier New" pitchFamily="49" charset="0"/>
              </a:rPr>
              <a:t>gwb stopServer</a:t>
            </a:r>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gwb runServer</a:t>
            </a:r>
            <a:endParaRPr lang="en-US" b="1" dirty="0">
              <a:latin typeface="Courier New" pitchFamily="49" charset="0"/>
              <a:cs typeface="Courier New" pitchFamily="49" charset="0"/>
            </a:endParaRP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smtClean="0"/>
              <a:t>Entity Extension</a:t>
            </a:r>
            <a:endParaRPr lang="en-US"/>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smtClean="0">
                <a:solidFill>
                  <a:schemeClr val="bg1"/>
                </a:solidFill>
              </a:rPr>
              <a:t>Entity Extension</a:t>
            </a:r>
            <a:endParaRPr lang="en-US" sz="16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25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Base </a:t>
            </a:r>
            <a:r>
              <a:rPr lang="en-US" sz="2800">
                <a:solidFill>
                  <a:srgbClr val="C0C0C0"/>
                </a:solidFill>
              </a:rPr>
              <a:t>application entities</a:t>
            </a:r>
          </a:p>
          <a:p>
            <a:pPr>
              <a:lnSpc>
                <a:spcPct val="150000"/>
              </a:lnSpc>
              <a:buFont typeface="Arial" charset="0"/>
              <a:buChar char="•"/>
            </a:pPr>
            <a:r>
              <a:rPr lang="en-US" sz="2800">
                <a:solidFill>
                  <a:srgbClr val="C0C0C0"/>
                </a:solidFill>
              </a:rPr>
              <a:t>Entity Editor</a:t>
            </a:r>
          </a:p>
          <a:p>
            <a:pPr>
              <a:lnSpc>
                <a:spcPct val="150000"/>
              </a:lnSpc>
              <a:buFont typeface="Arial" charset="0"/>
              <a:buChar char="•"/>
            </a:pPr>
            <a:r>
              <a:rPr lang="en-US" sz="2800">
                <a:solidFill>
                  <a:srgbClr val="C0C0C0"/>
                </a:solidFill>
              </a:rPr>
              <a:t>Edit an entity extension</a:t>
            </a:r>
          </a:p>
          <a:p>
            <a:pPr>
              <a:lnSpc>
                <a:spcPct val="150000"/>
              </a:lnSpc>
              <a:buFont typeface="Arial" charset="0"/>
              <a:buChar char="•"/>
            </a:pPr>
            <a:r>
              <a:rPr lang="en-US" sz="2800"/>
              <a:t>Create an entity </a:t>
            </a:r>
            <a:r>
              <a:rPr lang="en-US" sz="2800" smtClean="0"/>
              <a:t>extension</a:t>
            </a:r>
            <a:endParaRPr lang="en-US" sz="2800"/>
          </a:p>
        </p:txBody>
      </p:sp>
    </p:spTree>
    <p:extLst>
      <p:ext uri="{BB962C8B-B14F-4D97-AF65-F5344CB8AC3E}">
        <p14:creationId xmlns:p14="http://schemas.microsoft.com/office/powerpoint/2010/main" val="33144900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to create an entity extension</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Navigate to the </a:t>
            </a:r>
            <a:r>
              <a:rPr lang="en-US" smtClean="0"/>
              <a:t>entity</a:t>
            </a:r>
            <a:endParaRPr lang="en-US" b="1">
              <a:latin typeface="Courier New" pitchFamily="49" charset="0"/>
              <a:cs typeface="Courier New" pitchFamily="49" charset="0"/>
            </a:endParaRPr>
          </a:p>
          <a:p>
            <a:pPr marL="457200" indent="-457200">
              <a:buFont typeface="+mj-lt"/>
              <a:buAutoNum type="arabicPeriod"/>
            </a:pPr>
            <a:r>
              <a:rPr lang="en-US" smtClean="0"/>
              <a:t>Create an entity extension file</a:t>
            </a:r>
          </a:p>
          <a:p>
            <a:pPr marL="457200" indent="-457200">
              <a:buFont typeface="+mj-lt"/>
              <a:buAutoNum type="arabicPeriod"/>
            </a:pPr>
            <a:r>
              <a:rPr lang="en-US"/>
              <a:t>Add elements (and subelements) and specify attribute values</a:t>
            </a:r>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a:t>the </a:t>
            </a:r>
            <a:r>
              <a:rPr lang="en-US" smtClean="0"/>
              <a:t>extension entity</a:t>
            </a:r>
            <a:endParaRPr lang="en-US"/>
          </a:p>
          <a:p>
            <a:endParaRPr lang="en-US"/>
          </a:p>
        </p:txBody>
      </p:sp>
    </p:spTree>
    <p:extLst>
      <p:ext uri="{BB962C8B-B14F-4D97-AF65-F5344CB8AC3E}">
        <p14:creationId xmlns:p14="http://schemas.microsoft.com/office/powerpoint/2010/main" val="7200992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Navigate to the entity</a:t>
            </a:r>
            <a:endParaRPr lang="en-US"/>
          </a:p>
        </p:txBody>
      </p:sp>
      <p:sp>
        <p:nvSpPr>
          <p:cNvPr id="5" name="Content Placeholder 4"/>
          <p:cNvSpPr>
            <a:spLocks noGrp="1"/>
          </p:cNvSpPr>
          <p:nvPr>
            <p:ph sz="half" idx="2"/>
          </p:nvPr>
        </p:nvSpPr>
        <p:spPr>
          <a:xfrm>
            <a:off x="5943600" y="914400"/>
            <a:ext cx="2880360" cy="2743200"/>
          </a:xfrm>
        </p:spPr>
        <p:txBody>
          <a:bodyPr/>
          <a:lstStyle/>
          <a:p>
            <a:r>
              <a:rPr lang="en-US" b="1" smtClean="0"/>
              <a:t>CTRL+N</a:t>
            </a:r>
          </a:p>
          <a:p>
            <a:r>
              <a:rPr lang="en-US" smtClean="0"/>
              <a:t>Enter entity name in dialog</a:t>
            </a:r>
          </a:p>
          <a:p>
            <a:pPr lvl="1"/>
            <a:endParaRPr lang="en-US"/>
          </a:p>
        </p:txBody>
      </p:sp>
      <p:sp>
        <p:nvSpPr>
          <p:cNvPr id="7" name="Content Placeholder 6"/>
          <p:cNvSpPr>
            <a:spLocks noGrp="1"/>
          </p:cNvSpPr>
          <p:nvPr>
            <p:ph idx="10"/>
          </p:nvPr>
        </p:nvSpPr>
        <p:spPr>
          <a:xfrm>
            <a:off x="521208" y="3810000"/>
            <a:ext cx="5346192" cy="2590800"/>
          </a:xfrm>
        </p:spPr>
        <p:txBody>
          <a:bodyPr/>
          <a:lstStyle/>
          <a:p>
            <a:r>
              <a:rPr lang="en-US" smtClean="0"/>
              <a:t>Verify in </a:t>
            </a:r>
            <a:r>
              <a:rPr lang="en-US"/>
              <a:t>Project </a:t>
            </a:r>
            <a:r>
              <a:rPr lang="en-US" smtClean="0"/>
              <a:t>View the</a:t>
            </a:r>
            <a:br>
              <a:rPr lang="en-US" smtClean="0"/>
            </a:br>
            <a:r>
              <a:rPr lang="en-US" smtClean="0"/>
              <a:t>selection of file in</a:t>
            </a:r>
            <a:r>
              <a:rPr lang="en-US"/>
              <a:t/>
            </a:r>
            <a:br>
              <a:rPr lang="en-US"/>
            </a:br>
            <a:r>
              <a:rPr lang="en-US" b="1">
                <a:latin typeface="Courier New" pitchFamily="49" charset="0"/>
                <a:cs typeface="Courier New" pitchFamily="49" charset="0"/>
              </a:rPr>
              <a:t>…\Metadata\Entity\</a:t>
            </a:r>
          </a:p>
          <a:p>
            <a:r>
              <a:rPr lang="en-US" smtClean="0"/>
              <a:t>Most cases is an </a:t>
            </a:r>
            <a:r>
              <a:rPr lang="en-US" err="1" smtClean="0"/>
              <a:t>ETI</a:t>
            </a:r>
            <a:r>
              <a:rPr lang="en-US" smtClean="0"/>
              <a:t> file</a:t>
            </a:r>
          </a:p>
          <a:p>
            <a:pPr lvl="1"/>
            <a:r>
              <a:rPr lang="en-US" smtClean="0"/>
              <a:t>In certain cases, maybe an </a:t>
            </a:r>
            <a:r>
              <a:rPr lang="en-US" err="1" smtClean="0"/>
              <a:t>EIX</a:t>
            </a:r>
            <a:r>
              <a:rPr lang="en-US" smtClean="0"/>
              <a:t> file</a:t>
            </a:r>
            <a:endParaRPr lang="en-US"/>
          </a:p>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895351"/>
            <a:ext cx="5071430" cy="16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3452382" cy="255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3074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452382" cy="255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an entity extension file (1)</a:t>
            </a:r>
            <a:endParaRPr lang="en-US"/>
          </a:p>
        </p:txBody>
      </p:sp>
      <p:sp>
        <p:nvSpPr>
          <p:cNvPr id="6" name="Text Placeholder 5"/>
          <p:cNvSpPr>
            <a:spLocks noGrp="1"/>
          </p:cNvSpPr>
          <p:nvPr>
            <p:ph idx="1"/>
          </p:nvPr>
        </p:nvSpPr>
        <p:spPr>
          <a:xfrm>
            <a:off x="519113" y="3886200"/>
            <a:ext cx="8318500" cy="2514600"/>
          </a:xfrm>
        </p:spPr>
        <p:txBody>
          <a:bodyPr/>
          <a:lstStyle/>
          <a:p>
            <a:r>
              <a:rPr lang="en-US" smtClean="0"/>
              <a:t>Project View </a:t>
            </a:r>
            <a:r>
              <a:rPr lang="en-US">
                <a:sym typeface="Wingdings" pitchFamily="2" charset="2"/>
              </a:rPr>
              <a:t> </a:t>
            </a:r>
            <a:r>
              <a:rPr lang="en-US" smtClean="0"/>
              <a:t>Context menu </a:t>
            </a:r>
            <a:r>
              <a:rPr lang="en-US" smtClean="0">
                <a:sym typeface="Wingdings" pitchFamily="2" charset="2"/>
              </a:rPr>
              <a:t>  New  Entity Extension</a:t>
            </a:r>
          </a:p>
          <a:p>
            <a:endParaRPr lang="en-US" smtClean="0">
              <a:sym typeface="Wingdings" pitchFamily="2" charset="2"/>
            </a:endParaRPr>
          </a:p>
        </p:txBody>
      </p:sp>
      <p:pic>
        <p:nvPicPr>
          <p:cNvPr id="14" name="pic CM" descr="C:\Users\sluersen\AppData\Local\Temp\SNAGHTML18a05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4640000"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2242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and 2 alternative</a:t>
            </a:r>
            <a:endParaRPr lang="en-US"/>
          </a:p>
        </p:txBody>
      </p:sp>
      <p:sp>
        <p:nvSpPr>
          <p:cNvPr id="3" name="Content Placeholder 2"/>
          <p:cNvSpPr>
            <a:spLocks noGrp="1"/>
          </p:cNvSpPr>
          <p:nvPr>
            <p:ph idx="1"/>
          </p:nvPr>
        </p:nvSpPr>
        <p:spPr/>
        <p:txBody>
          <a:bodyPr/>
          <a:lstStyle/>
          <a:p>
            <a:r>
              <a:rPr lang="en-US" smtClean="0"/>
              <a:t>Select </a:t>
            </a:r>
            <a:r>
              <a:rPr lang="en-US" b="1" smtClean="0">
                <a:latin typeface="Courier New" pitchFamily="49" charset="0"/>
                <a:cs typeface="Courier New" pitchFamily="49" charset="0"/>
              </a:rPr>
              <a:t>…\Extensions\Entity\</a:t>
            </a:r>
          </a:p>
          <a:p>
            <a:r>
              <a:rPr lang="en-US" smtClean="0"/>
              <a:t>Context menu </a:t>
            </a:r>
            <a:r>
              <a:rPr lang="en-US" smtClean="0">
                <a:sym typeface="Wingdings" pitchFamily="2" charset="2"/>
              </a:rPr>
              <a:t>  New  </a:t>
            </a:r>
            <a:br>
              <a:rPr lang="en-US" smtClean="0">
                <a:sym typeface="Wingdings" pitchFamily="2" charset="2"/>
              </a:rPr>
            </a:br>
            <a:r>
              <a:rPr lang="en-US" smtClean="0">
                <a:sym typeface="Wingdings" pitchFamily="2" charset="2"/>
              </a:rPr>
              <a:t>Entity Extension</a:t>
            </a:r>
          </a:p>
          <a:p>
            <a:r>
              <a:rPr lang="en-US" smtClean="0">
                <a:sym typeface="Wingdings" pitchFamily="2" charset="2"/>
              </a:rPr>
              <a:t>In dialog, enter entity name</a:t>
            </a:r>
          </a:p>
          <a:p>
            <a:endParaRPr lang="en-US">
              <a:sym typeface="Wingdings" pitchFamily="2" charset="2"/>
            </a:endParaRPr>
          </a:p>
          <a:p>
            <a:endParaRPr lang="en-US">
              <a:sym typeface="Wingdings"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3493810" cy="156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bac0c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524000"/>
            <a:ext cx="4584762" cy="169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6" name="Picture 8" descr="C:\Users\sluersen\AppData\Local\Temp\SNAGHTMLbad91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743200"/>
            <a:ext cx="3259048" cy="284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466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solidFill>
                  <a:schemeClr val="bg1"/>
                </a:solidFill>
              </a:rPr>
              <a:t>Base application </a:t>
            </a:r>
            <a:r>
              <a:rPr lang="en-US">
                <a:solidFill>
                  <a:schemeClr val="bg1"/>
                </a:solidFill>
              </a:rPr>
              <a:t>entities</a:t>
            </a:r>
          </a:p>
          <a:p>
            <a:r>
              <a:rPr lang="en-US" smtClean="0"/>
              <a:t>Entity Editor</a:t>
            </a:r>
          </a:p>
          <a:p>
            <a:r>
              <a:rPr lang="en-US" smtClean="0"/>
              <a:t>Edit an entity extension</a:t>
            </a:r>
          </a:p>
          <a:p>
            <a:r>
              <a:rPr lang="en-US" smtClean="0"/>
              <a:t>Create an entity extension</a:t>
            </a:r>
            <a:endParaRPr lang="en-US"/>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Create an entity extension file (2)</a:t>
            </a:r>
            <a:endParaRPr lang="en-US"/>
          </a:p>
        </p:txBody>
      </p:sp>
      <p:sp>
        <p:nvSpPr>
          <p:cNvPr id="6" name="Text Placeholder 5"/>
          <p:cNvSpPr>
            <a:spLocks noGrp="1"/>
          </p:cNvSpPr>
          <p:nvPr>
            <p:ph idx="1"/>
          </p:nvPr>
        </p:nvSpPr>
        <p:spPr>
          <a:xfrm>
            <a:off x="521208" y="914400"/>
            <a:ext cx="8317992" cy="5486400"/>
          </a:xfrm>
        </p:spPr>
        <p:txBody>
          <a:bodyPr/>
          <a:lstStyle/>
          <a:p>
            <a:r>
              <a:rPr lang="en-US" smtClean="0"/>
              <a:t>For an entity (</a:t>
            </a:r>
            <a:r>
              <a:rPr lang="en-US" err="1" smtClean="0"/>
              <a:t>ETI</a:t>
            </a:r>
            <a:r>
              <a:rPr lang="en-US" smtClean="0"/>
              <a:t>) in </a:t>
            </a:r>
            <a:r>
              <a:rPr lang="en-US" b="1" smtClean="0">
                <a:latin typeface="Courier New" pitchFamily="49" charset="0"/>
                <a:cs typeface="Courier New" pitchFamily="49" charset="0"/>
              </a:rPr>
              <a:t>…\Extensions\Entity\</a:t>
            </a:r>
            <a:endParaRPr lang="en-US">
              <a:cs typeface="Courier New" pitchFamily="49" charset="0"/>
            </a:endParaRPr>
          </a:p>
          <a:p>
            <a:pPr lvl="1"/>
            <a:r>
              <a:rPr lang="en-US" b="1" smtClean="0"/>
              <a:t>NOT</a:t>
            </a:r>
            <a:r>
              <a:rPr lang="en-US" smtClean="0"/>
              <a:t> possible to create </a:t>
            </a:r>
            <a:br>
              <a:rPr lang="en-US" smtClean="0"/>
            </a:br>
            <a:r>
              <a:rPr lang="en-US" smtClean="0"/>
              <a:t>entity extension (</a:t>
            </a:r>
            <a:r>
              <a:rPr lang="en-US" err="1" smtClean="0"/>
              <a:t>ETX</a:t>
            </a:r>
            <a:r>
              <a:rPr lang="en-US" smtClean="0"/>
              <a:t>) </a:t>
            </a:r>
          </a:p>
          <a:p>
            <a:pPr lvl="1"/>
            <a:r>
              <a:rPr lang="en-US" smtClean="0"/>
              <a:t>Edit the </a:t>
            </a:r>
            <a:r>
              <a:rPr lang="en-US" err="1" smtClean="0"/>
              <a:t>ETI</a:t>
            </a:r>
            <a:r>
              <a:rPr lang="en-US" smtClean="0"/>
              <a:t> file directly</a:t>
            </a:r>
            <a:br>
              <a:rPr lang="en-US" smtClean="0"/>
            </a:br>
            <a:r>
              <a:rPr lang="en-US" smtClean="0"/>
              <a:t>in the Entity Editor</a:t>
            </a:r>
          </a:p>
          <a:p>
            <a:pPr marL="400050" lvl="1" indent="0">
              <a:buNone/>
            </a:pPr>
            <a:endParaRPr lang="en-US" smtClean="0"/>
          </a:p>
          <a:p>
            <a:pPr marL="400050" lvl="1" indent="0">
              <a:buNone/>
            </a:pPr>
            <a:endParaRPr lang="en-US"/>
          </a:p>
          <a:p>
            <a:pPr marL="400050" lvl="1" indent="0">
              <a:buNone/>
            </a:pPr>
            <a:endParaRPr lang="en-US"/>
          </a:p>
          <a:p>
            <a:r>
              <a:rPr lang="en-US" smtClean="0"/>
              <a:t>For an entity extension (</a:t>
            </a:r>
            <a:r>
              <a:rPr lang="en-US" err="1"/>
              <a:t>E</a:t>
            </a:r>
            <a:r>
              <a:rPr lang="en-US" err="1" smtClean="0"/>
              <a:t>TX</a:t>
            </a:r>
            <a:r>
              <a:rPr lang="en-US" smtClean="0"/>
              <a:t>) in </a:t>
            </a:r>
            <a:r>
              <a:rPr lang="en-US" b="1" smtClean="0">
                <a:latin typeface="Courier New" pitchFamily="49" charset="0"/>
                <a:cs typeface="Courier New" pitchFamily="49" charset="0"/>
              </a:rPr>
              <a:t>…\Extensions\Entity</a:t>
            </a:r>
          </a:p>
          <a:p>
            <a:pPr lvl="1"/>
            <a:r>
              <a:rPr lang="en-US" b="1"/>
              <a:t>NOT</a:t>
            </a:r>
            <a:r>
              <a:rPr lang="en-US"/>
              <a:t> possible to create </a:t>
            </a:r>
            <a:br>
              <a:rPr lang="en-US"/>
            </a:br>
            <a:r>
              <a:rPr lang="en-US"/>
              <a:t>entity extension (</a:t>
            </a:r>
            <a:r>
              <a:rPr lang="en-US" err="1"/>
              <a:t>ETX</a:t>
            </a:r>
            <a:r>
              <a:rPr lang="en-US"/>
              <a:t>) </a:t>
            </a:r>
          </a:p>
          <a:p>
            <a:pPr lvl="1"/>
            <a:r>
              <a:rPr lang="en-US" smtClean="0"/>
              <a:t>Edit </a:t>
            </a:r>
            <a:r>
              <a:rPr lang="en-US"/>
              <a:t>the </a:t>
            </a:r>
            <a:r>
              <a:rPr lang="en-US" err="1" smtClean="0"/>
              <a:t>ETX</a:t>
            </a:r>
            <a:r>
              <a:rPr lang="en-US" smtClean="0"/>
              <a:t> </a:t>
            </a:r>
            <a:r>
              <a:rPr lang="en-US"/>
              <a:t>file </a:t>
            </a:r>
            <a:r>
              <a:rPr lang="en-US" smtClean="0"/>
              <a:t>directly </a:t>
            </a:r>
            <a:br>
              <a:rPr lang="en-US" smtClean="0"/>
            </a:br>
            <a:r>
              <a:rPr lang="en-US" smtClean="0"/>
              <a:t>in </a:t>
            </a:r>
            <a:r>
              <a:rPr lang="en-US"/>
              <a:t>the </a:t>
            </a:r>
            <a:r>
              <a:rPr lang="en-US" smtClean="0"/>
              <a:t>Entity </a:t>
            </a:r>
            <a:r>
              <a:rPr lang="en-US"/>
              <a:t>Editor</a:t>
            </a:r>
          </a:p>
          <a:p>
            <a:pPr lvl="1"/>
            <a:endParaRPr lang="en-US"/>
          </a:p>
          <a:p>
            <a:endParaRPr lang="en-US"/>
          </a:p>
        </p:txBody>
      </p:sp>
      <p:pic>
        <p:nvPicPr>
          <p:cNvPr id="14340" name="Picture 4" descr="C:\Users\sluersen\AppData\Local\Temp\SNAGHTML1b700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1600200"/>
            <a:ext cx="4261778" cy="11756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12" descr="C:\Users\sluersen\AppData\Local\Temp\SNAGHTMLbc853c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938" y="4869319"/>
            <a:ext cx="4303093" cy="13028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26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bf0de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4875"/>
            <a:ext cx="8400802" cy="27354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3: Add elements and define attributes</a:t>
            </a:r>
            <a:endParaRPr lang="en-US"/>
          </a:p>
        </p:txBody>
      </p:sp>
      <p:sp>
        <p:nvSpPr>
          <p:cNvPr id="3" name="Content Placeholder 2"/>
          <p:cNvSpPr>
            <a:spLocks noGrp="1"/>
          </p:cNvSpPr>
          <p:nvPr>
            <p:ph idx="1"/>
          </p:nvPr>
        </p:nvSpPr>
        <p:spPr>
          <a:xfrm>
            <a:off x="519113" y="3810000"/>
            <a:ext cx="8318500" cy="2590800"/>
          </a:xfrm>
        </p:spPr>
        <p:txBody>
          <a:bodyPr/>
          <a:lstStyle/>
          <a:p>
            <a:r>
              <a:rPr lang="en-US" smtClean="0"/>
              <a:t>Toolbar </a:t>
            </a:r>
            <a:r>
              <a:rPr lang="en-US"/>
              <a:t>to add </a:t>
            </a:r>
            <a:r>
              <a:rPr lang="en-US" smtClean="0"/>
              <a:t>an element for a field, e.g., &lt;column /&gt;</a:t>
            </a:r>
            <a:endParaRPr lang="en-US"/>
          </a:p>
          <a:p>
            <a:r>
              <a:rPr lang="en-US" smtClean="0"/>
              <a:t>Define element attributes</a:t>
            </a:r>
          </a:p>
          <a:p>
            <a:pPr lvl="1"/>
            <a:r>
              <a:rPr lang="en-US" smtClean="0"/>
              <a:t>Name is the name of the field</a:t>
            </a:r>
          </a:p>
          <a:p>
            <a:pPr lvl="1"/>
            <a:r>
              <a:rPr lang="en-US" smtClean="0"/>
              <a:t>Use _Ext for field name ending</a:t>
            </a:r>
          </a:p>
          <a:p>
            <a:pPr lvl="1"/>
            <a:r>
              <a:rPr lang="en-US" smtClean="0"/>
              <a:t>Type is the data type </a:t>
            </a:r>
          </a:p>
          <a:p>
            <a:pPr lvl="1"/>
            <a:r>
              <a:rPr lang="en-US" smtClean="0"/>
              <a:t>Nullok must be set</a:t>
            </a:r>
            <a:endParaRPr lang="en-US"/>
          </a:p>
          <a:p>
            <a:endParaRPr lang="en-US"/>
          </a:p>
        </p:txBody>
      </p:sp>
      <p:sp>
        <p:nvSpPr>
          <p:cNvPr id="6" name="Rounded Rectangle 5"/>
          <p:cNvSpPr/>
          <p:nvPr/>
        </p:nvSpPr>
        <p:spPr bwMode="auto">
          <a:xfrm>
            <a:off x="533400" y="2669333"/>
            <a:ext cx="4191000" cy="302467"/>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8" idx="1"/>
          </p:cNvCxnSpPr>
          <p:nvPr/>
        </p:nvCxnSpPr>
        <p:spPr bwMode="auto">
          <a:xfrm flipV="1">
            <a:off x="4724400" y="2547582"/>
            <a:ext cx="558047" cy="272985"/>
          </a:xfrm>
          <a:prstGeom prst="bentConnector3">
            <a:avLst>
              <a:gd name="adj1" fmla="val 50000"/>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ounded Rectangle 7"/>
          <p:cNvSpPr/>
          <p:nvPr/>
        </p:nvSpPr>
        <p:spPr bwMode="auto">
          <a:xfrm>
            <a:off x="5282447" y="1970964"/>
            <a:ext cx="3556753" cy="1153236"/>
          </a:xfrm>
          <a:prstGeom prst="roundRect">
            <a:avLst>
              <a:gd name="adj" fmla="val 5133"/>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682847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4: Optionally regenerate dictionary</a:t>
            </a:r>
            <a:endParaRPr lang="en-US"/>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genDataDictionary</a:t>
            </a:r>
            <a:endParaRPr lang="en-US" b="1" dirty="0" smtClean="0">
              <a:latin typeface="Courier New" pitchFamily="49" charset="0"/>
              <a:cs typeface="Courier New" pitchFamily="49" charset="0"/>
            </a:endParaRP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Guidewire\TrainingApp&gt;gwb genDataDictionary</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OfficalID</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NoTwoColumnsWithTheSameName</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property </a:t>
            </a:r>
            <a:r>
              <a:rPr lang="en-US" sz="1600" dirty="0">
                <a:solidFill>
                  <a:schemeClr val="bg1"/>
                </a:solidFill>
                <a:latin typeface="Lucida Console" pitchFamily="49" charset="0"/>
              </a:rPr>
              <a:t>"</a:t>
            </a:r>
            <a:r>
              <a:rPr lang="en-US" sz="1600" dirty="0" err="1">
                <a:solidFill>
                  <a:schemeClr val="bg1"/>
                </a:solidFill>
                <a:latin typeface="Lucida Console" pitchFamily="49" charset="0"/>
              </a:rPr>
              <a:t>IsValidOfficialID_Ext</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found for entity </a:t>
            </a:r>
            <a:r>
              <a:rPr lang="en-US" sz="1600" dirty="0">
                <a:solidFill>
                  <a:schemeClr val="bg1"/>
                </a:solidFill>
                <a:latin typeface="Lucida Console" pitchFamily="49" charset="0"/>
              </a:rPr>
              <a:t>"</a:t>
            </a:r>
            <a:r>
              <a:rPr lang="en-US" sz="1600" dirty="0" err="1">
                <a:solidFill>
                  <a:schemeClr val="bg1"/>
                </a:solidFill>
                <a:latin typeface="Lucida Console" pitchFamily="49" charset="0"/>
              </a:rPr>
              <a:t>OfficialID</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102195587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smtClean="0"/>
              <a:t>Step 5: Deploy the entity extension </a:t>
            </a:r>
            <a:endParaRPr lang="en-US"/>
          </a:p>
        </p:txBody>
      </p:sp>
      <p:sp>
        <p:nvSpPr>
          <p:cNvPr id="6" name="Subtitle 5"/>
          <p:cNvSpPr>
            <a:spLocks noGrp="1"/>
          </p:cNvSpPr>
          <p:nvPr>
            <p:ph type="subTitle" idx="10"/>
          </p:nvPr>
        </p:nvSpPr>
        <p:spPr/>
        <p:txBody>
          <a:bodyPr/>
          <a:lstStyle/>
          <a:p>
            <a:r>
              <a:rPr lang="en-US" smtClean="0"/>
              <a:t>Restart Server</a:t>
            </a:r>
            <a:endParaRPr lang="en-US"/>
          </a:p>
        </p:txBody>
      </p:sp>
      <p:sp>
        <p:nvSpPr>
          <p:cNvPr id="13" name="Text Placeholder 12" hidden="1"/>
          <p:cNvSpPr>
            <a:spLocks noGrp="1"/>
          </p:cNvSpPr>
          <p:nvPr>
            <p:ph type="body" sz="quarter" idx="11"/>
          </p:nvPr>
        </p:nvSpPr>
        <p:spPr/>
        <p:txBody>
          <a:bodyPr/>
          <a:lstStyle/>
          <a:p>
            <a:endParaRPr lang="en-US"/>
          </a:p>
        </p:txBody>
      </p:sp>
      <p:sp>
        <p:nvSpPr>
          <p:cNvPr id="12" name="Content Placeholder 11"/>
          <p:cNvSpPr>
            <a:spLocks noGrp="1"/>
          </p:cNvSpPr>
          <p:nvPr>
            <p:ph sz="half" idx="2"/>
          </p:nvPr>
        </p:nvSpPr>
        <p:spPr>
          <a:xfrm>
            <a:off x="4754563" y="914400"/>
            <a:ext cx="4083050" cy="5475288"/>
          </a:xfrm>
        </p:spPr>
        <p:txBody>
          <a:bodyPr/>
          <a:lstStyle/>
          <a:p>
            <a:r>
              <a:rPr lang="en-US" dirty="0"/>
              <a:t>a</a:t>
            </a:r>
            <a:r>
              <a:rPr lang="en-US" dirty="0" smtClean="0"/>
              <a:t>pplication folder</a:t>
            </a:r>
            <a:r>
              <a:rPr lang="en-US" dirty="0" smtClean="0"/>
              <a:t> </a:t>
            </a:r>
            <a:r>
              <a:rPr lang="en-US" dirty="0"/>
              <a:t>command window</a:t>
            </a:r>
          </a:p>
          <a:p>
            <a:pPr lvl="1"/>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stopServer</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g</a:t>
            </a:r>
            <a:r>
              <a:rPr lang="en-US" b="1" dirty="0" smtClean="0">
                <a:latin typeface="Courier New" pitchFamily="49" charset="0"/>
                <a:cs typeface="Courier New" pitchFamily="49" charset="0"/>
              </a:rPr>
              <a:t>wb runServer</a:t>
            </a:r>
          </a:p>
          <a:p>
            <a:r>
              <a:rPr lang="en-US" dirty="0" smtClean="0"/>
              <a:t>Or, Guidewire Studio</a:t>
            </a:r>
          </a:p>
          <a:p>
            <a:pPr lvl="1"/>
            <a:r>
              <a:rPr lang="en-US" dirty="0" smtClean="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smtClean="0"/>
              <a:t>If </a:t>
            </a:r>
            <a:r>
              <a:rPr lang="en-US" dirty="0" err="1"/>
              <a:t>autoupgrade</a:t>
            </a:r>
            <a:r>
              <a:rPr lang="en-US" dirty="0"/>
              <a:t>=true in </a:t>
            </a:r>
            <a:r>
              <a:rPr lang="en-US" dirty="0" smtClean="0"/>
              <a:t>database-config.xml, then Guidewire attempts to upgrade the database according to the changes in the data model</a:t>
            </a:r>
            <a:endParaRPr lang="en-US" dirty="0"/>
          </a:p>
        </p:txBody>
      </p:sp>
      <p:sp>
        <p:nvSpPr>
          <p:cNvPr id="4" name="Content Placeholder 3"/>
          <p:cNvSpPr>
            <a:spLocks noGrp="1"/>
          </p:cNvSpPr>
          <p:nvPr>
            <p:ph sz="half" idx="1"/>
          </p:nvPr>
        </p:nvSpPr>
        <p:spPr/>
        <p:txBody>
          <a:bodyPr/>
          <a:lstStyle/>
          <a:p>
            <a:r>
              <a:rPr lang="en-US" smtClean="0"/>
              <a:t>Entity Extension</a:t>
            </a:r>
            <a:endParaRPr lang="en-US"/>
          </a:p>
        </p:txBody>
      </p:sp>
      <p:sp>
        <p:nvSpPr>
          <p:cNvPr id="41" name="Rectangle 40"/>
          <p:cNvSpPr/>
          <p:nvPr/>
        </p:nvSpPr>
        <p:spPr>
          <a:xfrm>
            <a:off x="659681" y="5665201"/>
            <a:ext cx="1792478" cy="338554"/>
          </a:xfrm>
          <a:prstGeom prst="rect">
            <a:avLst/>
          </a:prstGeom>
        </p:spPr>
        <p:txBody>
          <a:bodyPr wrap="none">
            <a:spAutoFit/>
          </a:bodyPr>
          <a:lstStyle/>
          <a:p>
            <a:pPr algn="ctr"/>
            <a:r>
              <a:rPr lang="en-US" sz="1600" b="1" smtClean="0">
                <a:solidFill>
                  <a:schemeClr val="bg1"/>
                </a:solidFill>
              </a:rPr>
              <a:t>Entity Extension</a:t>
            </a:r>
            <a:endParaRPr lang="en-US" sz="16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8" y="40386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1337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Distinguish between platform, application, and customer entities</a:t>
            </a:r>
          </a:p>
          <a:p>
            <a:pPr lvl="1"/>
            <a:r>
              <a:rPr lang="en-US"/>
              <a:t>Edit an entity extension </a:t>
            </a:r>
          </a:p>
          <a:p>
            <a:pPr lvl="1"/>
            <a:r>
              <a:rPr lang="en-US"/>
              <a:t>Create an entity extension</a:t>
            </a:r>
          </a:p>
          <a:p>
            <a:endParaRPr lang="en-US"/>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many </a:t>
            </a:r>
            <a:r>
              <a:rPr lang="en-US" dirty="0" smtClean="0"/>
              <a:t>ETX files </a:t>
            </a:r>
            <a:r>
              <a:rPr lang="en-US" dirty="0"/>
              <a:t>can a given entity have?</a:t>
            </a:r>
          </a:p>
          <a:p>
            <a:r>
              <a:rPr lang="en-US" dirty="0"/>
              <a:t>What is the primary </a:t>
            </a:r>
            <a:r>
              <a:rPr lang="en-US" dirty="0" smtClean="0"/>
              <a:t>element </a:t>
            </a:r>
            <a:r>
              <a:rPr lang="en-US" dirty="0"/>
              <a:t>of an </a:t>
            </a:r>
            <a:r>
              <a:rPr lang="en-US" dirty="0" smtClean="0"/>
              <a:t>ETX </a:t>
            </a:r>
            <a:r>
              <a:rPr lang="en-US" dirty="0"/>
              <a:t>file?</a:t>
            </a:r>
          </a:p>
          <a:p>
            <a:r>
              <a:rPr lang="en-US" dirty="0"/>
              <a:t>What datatype do you enter for fields that will </a:t>
            </a:r>
            <a:r>
              <a:rPr lang="en-US" dirty="0" smtClean="0"/>
              <a:t>store….</a:t>
            </a:r>
          </a:p>
          <a:p>
            <a:pPr marL="857250" lvl="1" indent="-457200">
              <a:buFont typeface="+mj-lt"/>
              <a:buAutoNum type="alphaLcParenR"/>
            </a:pPr>
            <a:r>
              <a:rPr lang="en-US" dirty="0" smtClean="0"/>
              <a:t>String </a:t>
            </a:r>
            <a:r>
              <a:rPr lang="en-US" dirty="0"/>
              <a:t>values</a:t>
            </a:r>
            <a:r>
              <a:rPr lang="en-US" dirty="0" smtClean="0"/>
              <a:t>?</a:t>
            </a:r>
          </a:p>
          <a:p>
            <a:pPr marL="857250" lvl="1" indent="-457200">
              <a:buFont typeface="+mj-lt"/>
              <a:buAutoNum type="alphaLcParenR"/>
            </a:pPr>
            <a:r>
              <a:rPr lang="en-US" dirty="0" smtClean="0"/>
              <a:t>Boolean values?</a:t>
            </a:r>
          </a:p>
          <a:p>
            <a:pPr marL="857250" lvl="1" indent="-457200">
              <a:buFont typeface="+mj-lt"/>
              <a:buAutoNum type="alphaLcParenR"/>
            </a:pPr>
            <a:r>
              <a:rPr lang="en-US" dirty="0" smtClean="0"/>
              <a:t>Numbers with decimal values?</a:t>
            </a:r>
          </a:p>
          <a:p>
            <a:r>
              <a:rPr lang="en-US" dirty="0"/>
              <a:t>Which </a:t>
            </a:r>
            <a:r>
              <a:rPr lang="en-US" dirty="0" smtClean="0"/>
              <a:t>datatypes </a:t>
            </a:r>
            <a:r>
              <a:rPr lang="en-US" dirty="0"/>
              <a:t>require </a:t>
            </a:r>
            <a:r>
              <a:rPr lang="en-US" dirty="0" err="1"/>
              <a:t>columnParam</a:t>
            </a:r>
            <a:r>
              <a:rPr lang="en-US" dirty="0"/>
              <a:t> </a:t>
            </a:r>
            <a:r>
              <a:rPr lang="en-US" dirty="0" err="1" smtClean="0"/>
              <a:t>subelements</a:t>
            </a:r>
            <a:r>
              <a:rPr lang="en-US" dirty="0" smtClean="0"/>
              <a:t>?</a:t>
            </a:r>
            <a:endParaRPr lang="en-US" dirty="0"/>
          </a:p>
          <a:p>
            <a:pPr eaLnBrk="1" hangingPunct="1">
              <a:buFont typeface="Arial" charset="0"/>
              <a:buAutoNum type="arabicPeriod"/>
            </a:pPr>
            <a:r>
              <a:rPr lang="en-US" dirty="0"/>
              <a:t>Under what circumstances would you want to regenerate the Data Dictionary?</a:t>
            </a:r>
          </a:p>
          <a:p>
            <a:pPr eaLnBrk="1" hangingPunct="1">
              <a:buFont typeface="Arial" charset="0"/>
              <a:buAutoNum type="arabicPeriod"/>
            </a:pPr>
            <a:r>
              <a:rPr lang="en-US" dirty="0"/>
              <a:t>When does a Guidewire application actually modify the </a:t>
            </a:r>
            <a:r>
              <a:rPr lang="en-US" dirty="0" smtClean="0"/>
              <a:t>physical </a:t>
            </a:r>
            <a:r>
              <a:rPr lang="en-US" dirty="0"/>
              <a:t>structure of the database</a:t>
            </a:r>
            <a:r>
              <a:rPr lang="en-US" dirty="0" smtClean="0"/>
              <a:t>?</a:t>
            </a:r>
          </a:p>
        </p:txBody>
      </p:sp>
    </p:spTree>
    <p:extLst>
      <p:ext uri="{BB962C8B-B14F-4D97-AF65-F5344CB8AC3E}">
        <p14:creationId xmlns:p14="http://schemas.microsoft.com/office/powerpoint/2010/main" val="141883182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Entities </a:t>
            </a:r>
            <a:r>
              <a:rPr lang="en-US" smtClean="0"/>
              <a:t>in applications</a:t>
            </a:r>
            <a:endParaRPr lang="en-US"/>
          </a:p>
        </p:txBody>
      </p:sp>
      <p:sp>
        <p:nvSpPr>
          <p:cNvPr id="8" name="Content Placeholder 7"/>
          <p:cNvSpPr>
            <a:spLocks noGrp="1"/>
          </p:cNvSpPr>
          <p:nvPr>
            <p:ph sz="half" idx="2"/>
          </p:nvPr>
        </p:nvSpPr>
        <p:spPr>
          <a:xfrm>
            <a:off x="6324600" y="914401"/>
            <a:ext cx="2667000" cy="5475289"/>
          </a:xfrm>
        </p:spPr>
        <p:txBody>
          <a:bodyPr/>
          <a:lstStyle/>
          <a:p>
            <a:r>
              <a:rPr lang="en-US" smtClean="0"/>
              <a:t>Application entities </a:t>
            </a:r>
            <a:r>
              <a:rPr lang="en-US"/>
              <a:t>are </a:t>
            </a:r>
            <a:r>
              <a:rPr lang="en-US" smtClean="0"/>
              <a:t>specific to application</a:t>
            </a:r>
          </a:p>
          <a:p>
            <a:pPr lvl="1"/>
            <a:r>
              <a:rPr lang="en-US" smtClean="0"/>
              <a:t>Claim</a:t>
            </a:r>
          </a:p>
          <a:p>
            <a:pPr lvl="1"/>
            <a:r>
              <a:rPr lang="en-US" smtClean="0"/>
              <a:t>Policy</a:t>
            </a:r>
          </a:p>
          <a:p>
            <a:pPr lvl="1"/>
            <a:r>
              <a:rPr lang="en-US" smtClean="0"/>
              <a:t>Producer</a:t>
            </a:r>
            <a:endParaRPr lang="en-US"/>
          </a:p>
          <a:p>
            <a:r>
              <a:rPr lang="en-US" smtClean="0"/>
              <a:t>Platform</a:t>
            </a:r>
            <a:br>
              <a:rPr lang="en-US" smtClean="0"/>
            </a:br>
            <a:r>
              <a:rPr lang="en-US" smtClean="0"/>
              <a:t>entities </a:t>
            </a:r>
            <a:r>
              <a:rPr lang="en-US"/>
              <a:t>are common to all Guidewire </a:t>
            </a:r>
            <a:r>
              <a:rPr lang="en-US" smtClean="0"/>
              <a:t>applications</a:t>
            </a:r>
          </a:p>
          <a:p>
            <a:pPr lvl="1"/>
            <a:r>
              <a:rPr lang="en-US" smtClean="0"/>
              <a:t>Activity</a:t>
            </a:r>
          </a:p>
          <a:p>
            <a:pPr lvl="1"/>
            <a:r>
              <a:rPr lang="en-US" smtClean="0"/>
              <a:t>User</a:t>
            </a:r>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 Guidewire Platform</a:t>
            </a:r>
            <a:endParaRPr lang="en-US" sz="1600" b="1"/>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ClaimCenter</a:t>
            </a:r>
            <a:endParaRPr lang="en-US" sz="1600" b="1"/>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PolicyCenter</a:t>
            </a:r>
            <a:endParaRPr lang="en-US" sz="1600" b="1"/>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BillingCenter</a:t>
            </a:r>
            <a:endParaRPr lang="en-US" sz="1600" b="1"/>
          </a:p>
        </p:txBody>
      </p:sp>
      <p:pic>
        <p:nvPicPr>
          <p:cNvPr id="30" name="pic Clai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 Produc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arw CC"/>
          <p:cNvSpPr/>
          <p:nvPr/>
        </p:nvSpPr>
        <p:spPr bwMode="auto">
          <a:xfrm rot="16200000">
            <a:off x="1083824" y="4267100"/>
            <a:ext cx="572502" cy="420306"/>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3" name="arw BC"/>
          <p:cNvSpPr/>
          <p:nvPr/>
        </p:nvSpPr>
        <p:spPr bwMode="auto">
          <a:xfrm rot="16200000">
            <a:off x="5049202" y="4267099"/>
            <a:ext cx="572502" cy="420306"/>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1" name="arw PC"/>
          <p:cNvSpPr/>
          <p:nvPr/>
        </p:nvSpPr>
        <p:spPr bwMode="auto">
          <a:xfrm rot="16200000">
            <a:off x="3067275" y="4267101"/>
            <a:ext cx="572502" cy="420306"/>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1812122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Entity files</a:t>
            </a:r>
          </a:p>
        </p:txBody>
      </p:sp>
      <p:sp>
        <p:nvSpPr>
          <p:cNvPr id="8" name="Content Placeholder 7"/>
          <p:cNvSpPr>
            <a:spLocks noGrp="1"/>
          </p:cNvSpPr>
          <p:nvPr>
            <p:ph sz="half" idx="2"/>
          </p:nvPr>
        </p:nvSpPr>
        <p:spPr>
          <a:xfrm>
            <a:off x="6324600" y="914401"/>
            <a:ext cx="2590800" cy="5475289"/>
          </a:xfrm>
        </p:spPr>
        <p:txBody>
          <a:bodyPr/>
          <a:lstStyle/>
          <a:p>
            <a:r>
              <a:rPr lang="en-US" smtClean="0"/>
              <a:t>Entities are </a:t>
            </a:r>
            <a:br>
              <a:rPr lang="en-US" smtClean="0"/>
            </a:br>
            <a:r>
              <a:rPr lang="en-US" smtClean="0"/>
              <a:t>XML files</a:t>
            </a:r>
          </a:p>
          <a:p>
            <a:pPr lvl="1"/>
            <a:r>
              <a:rPr lang="en-US" smtClean="0"/>
              <a:t>Entity (</a:t>
            </a:r>
            <a:r>
              <a:rPr lang="en-US" err="1" smtClean="0"/>
              <a:t>ETI</a:t>
            </a:r>
            <a:r>
              <a:rPr lang="en-US" smtClean="0"/>
              <a:t>)</a:t>
            </a:r>
            <a:endParaRPr lang="en-US"/>
          </a:p>
          <a:p>
            <a:pPr lvl="1"/>
            <a:r>
              <a:rPr lang="en-US" smtClean="0"/>
              <a:t>Internal entity </a:t>
            </a:r>
            <a:r>
              <a:rPr lang="en-US"/>
              <a:t>extension </a:t>
            </a:r>
            <a:r>
              <a:rPr lang="en-US" smtClean="0"/>
              <a:t>(</a:t>
            </a:r>
            <a:r>
              <a:rPr lang="en-US" err="1" smtClean="0"/>
              <a:t>EIX</a:t>
            </a:r>
            <a:r>
              <a:rPr lang="en-US" smtClean="0"/>
              <a:t>)</a:t>
            </a:r>
            <a:br>
              <a:rPr lang="en-US" smtClean="0"/>
            </a:br>
            <a:endParaRPr lang="en-US"/>
          </a:p>
          <a:p>
            <a:r>
              <a:rPr lang="fr-FR" smtClean="0"/>
              <a:t>Application</a:t>
            </a:r>
          </a:p>
          <a:p>
            <a:pPr lvl="1"/>
            <a:r>
              <a:rPr lang="fr-FR" err="1" smtClean="0"/>
              <a:t>ETI</a:t>
            </a:r>
            <a:endParaRPr lang="fr-FR" smtClean="0"/>
          </a:p>
          <a:p>
            <a:pPr lvl="1"/>
            <a:r>
              <a:rPr lang="fr-FR" smtClean="0"/>
              <a:t>EIX</a:t>
            </a:r>
          </a:p>
          <a:p>
            <a:pPr lvl="1"/>
            <a:endParaRPr lang="fr-FR"/>
          </a:p>
          <a:p>
            <a:r>
              <a:rPr lang="fr-FR" smtClean="0"/>
              <a:t>Platform</a:t>
            </a:r>
          </a:p>
          <a:p>
            <a:pPr lvl="1"/>
            <a:r>
              <a:rPr lang="fr-FR" err="1" smtClean="0"/>
              <a:t>ETI</a:t>
            </a:r>
            <a:endParaRPr lang="fr-FR"/>
          </a:p>
          <a:p>
            <a:endParaRPr lang="en-US"/>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 Guidewire Platform</a:t>
            </a:r>
            <a:endParaRPr lang="en-US" sz="1600" b="1"/>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ClaimCenter</a:t>
            </a:r>
            <a:endParaRPr lang="en-US" sz="1600" b="1"/>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PolicyCenter</a:t>
            </a:r>
            <a:endParaRPr lang="en-US" sz="1600" b="1"/>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BillingCenter</a:t>
            </a:r>
            <a:endParaRPr lang="en-US" sz="1600" b="1"/>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3622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471"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6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8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3622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325" y="23622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605"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arw CC"/>
          <p:cNvSpPr/>
          <p:nvPr/>
        </p:nvSpPr>
        <p:spPr bwMode="auto">
          <a:xfrm rot="16200000">
            <a:off x="1083824" y="4267100"/>
            <a:ext cx="572502" cy="420306"/>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2" name="arw BC"/>
          <p:cNvSpPr/>
          <p:nvPr/>
        </p:nvSpPr>
        <p:spPr bwMode="auto">
          <a:xfrm rot="16200000">
            <a:off x="5049202" y="4267099"/>
            <a:ext cx="572502" cy="420306"/>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3" name="arw PC"/>
          <p:cNvSpPr/>
          <p:nvPr/>
        </p:nvSpPr>
        <p:spPr bwMode="auto">
          <a:xfrm rot="16200000">
            <a:off x="3067275" y="4267101"/>
            <a:ext cx="572502" cy="420306"/>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918908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smtClean="0"/>
              <a:t>Customer entity extensions</a:t>
            </a:r>
            <a:endParaRPr lang="en-US"/>
          </a:p>
        </p:txBody>
      </p:sp>
      <p:sp>
        <p:nvSpPr>
          <p:cNvPr id="8" name="Content Placeholder 7"/>
          <p:cNvSpPr>
            <a:spLocks noGrp="1"/>
          </p:cNvSpPr>
          <p:nvPr>
            <p:ph sz="half" idx="2"/>
          </p:nvPr>
        </p:nvSpPr>
        <p:spPr>
          <a:xfrm>
            <a:off x="6324600" y="914401"/>
            <a:ext cx="2667000" cy="5475289"/>
          </a:xfrm>
        </p:spPr>
        <p:txBody>
          <a:bodyPr/>
          <a:lstStyle/>
          <a:p>
            <a:r>
              <a:rPr lang="en-US" smtClean="0"/>
              <a:t>Entity </a:t>
            </a:r>
            <a:r>
              <a:rPr lang="en-US"/>
              <a:t>extension (</a:t>
            </a:r>
            <a:r>
              <a:rPr lang="en-US" err="1"/>
              <a:t>ETX</a:t>
            </a:r>
            <a:r>
              <a:rPr lang="en-US" smtClean="0"/>
              <a:t>) files</a:t>
            </a:r>
          </a:p>
          <a:p>
            <a:r>
              <a:rPr lang="en-US"/>
              <a:t>Customers can create and </a:t>
            </a:r>
            <a:r>
              <a:rPr lang="en-US" smtClean="0"/>
              <a:t>edit ETX files</a:t>
            </a:r>
            <a:endParaRPr lang="en-US"/>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 Guidewire Platform</a:t>
            </a:r>
            <a:endParaRPr lang="en-US" sz="1600" b="1"/>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ClaimCenter</a:t>
            </a:r>
            <a:endParaRPr lang="en-US" sz="1600" b="1"/>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PolicyCenter</a:t>
            </a:r>
            <a:endParaRPr lang="en-US" sz="1600" b="1"/>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smtClean="0"/>
              <a:t>BillingCenter</a:t>
            </a:r>
            <a:endParaRPr lang="en-US" sz="1600" b="1"/>
          </a:p>
        </p:txBody>
      </p:sp>
      <p:pic>
        <p:nvPicPr>
          <p:cNvPr id="31" name="pic Clai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533" y="12954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5283" y="132048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6483" y="132048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10954" y="2211380"/>
            <a:ext cx="1447800" cy="457200"/>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Policy.etx</a:t>
            </a:r>
          </a:p>
        </p:txBody>
      </p:sp>
      <p:sp>
        <p:nvSpPr>
          <p:cNvPr id="37" name="TextBox 36"/>
          <p:cNvSpPr txBox="1"/>
          <p:nvPr/>
        </p:nvSpPr>
        <p:spPr>
          <a:xfrm>
            <a:off x="634495" y="2205681"/>
            <a:ext cx="1447800" cy="457200"/>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Claim.etx</a:t>
            </a:r>
          </a:p>
        </p:txBody>
      </p:sp>
      <p:sp>
        <p:nvSpPr>
          <p:cNvPr id="38" name="TextBox 37"/>
          <p:cNvSpPr txBox="1"/>
          <p:nvPr/>
        </p:nvSpPr>
        <p:spPr>
          <a:xfrm>
            <a:off x="4542501" y="2215820"/>
            <a:ext cx="1597293" cy="457200"/>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Producer.etx</a:t>
            </a:r>
          </a:p>
        </p:txBody>
      </p:sp>
      <p:pic>
        <p:nvPicPr>
          <p:cNvPr id="2051" name="pic Produc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arw CC"/>
          <p:cNvSpPr/>
          <p:nvPr/>
        </p:nvSpPr>
        <p:spPr bwMode="auto">
          <a:xfrm rot="16200000">
            <a:off x="1083824" y="4267100"/>
            <a:ext cx="572502" cy="420306"/>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3" name="arw BC"/>
          <p:cNvSpPr/>
          <p:nvPr/>
        </p:nvSpPr>
        <p:spPr bwMode="auto">
          <a:xfrm rot="16200000">
            <a:off x="5049202" y="4267099"/>
            <a:ext cx="572502" cy="420306"/>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4" name="arw PC"/>
          <p:cNvSpPr/>
          <p:nvPr/>
        </p:nvSpPr>
        <p:spPr bwMode="auto">
          <a:xfrm rot="16200000">
            <a:off x="3067275" y="4267101"/>
            <a:ext cx="572502" cy="420306"/>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699165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998" y="5552789"/>
            <a:ext cx="859091" cy="9875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smtClean="0">
                <a:solidFill>
                  <a:schemeClr val="accent3"/>
                </a:solidFill>
                <a:ea typeface="Calibri" pitchFamily="34" charset="0"/>
                <a:cs typeface="Calibri" pitchFamily="34" charset="0"/>
              </a:rPr>
              <a:t>anABContact</a:t>
            </a:r>
            <a:endParaRPr lang="en-US" b="1">
              <a:solidFill>
                <a:schemeClr val="accent3"/>
              </a:solidFill>
              <a:ea typeface="Calibri" pitchFamily="34" charset="0"/>
              <a:cs typeface="Calibri" pitchFamily="34" charset="0"/>
            </a:endParaRPr>
          </a:p>
          <a:p>
            <a:pPr algn="r">
              <a:defRPr/>
            </a:pPr>
            <a:r>
              <a:rPr lang="en-US" b="1" smtClean="0">
                <a:solidFill>
                  <a:schemeClr val="accent3"/>
                </a:solidFill>
                <a:latin typeface="Arial" pitchFamily="34" charset="0"/>
                <a:ea typeface="Calibri" pitchFamily="34" charset="0"/>
                <a:cs typeface="Arial" pitchFamily="34" charset="0"/>
              </a:rPr>
              <a:t>instance</a:t>
            </a:r>
            <a:r>
              <a:rPr lang="en-US" b="1">
                <a:solidFill>
                  <a:schemeClr val="accent3"/>
                </a:solidFill>
                <a:latin typeface="Arial" pitchFamily="34" charset="0"/>
                <a:ea typeface="Calibri" pitchFamily="34" charset="0"/>
                <a:cs typeface="Arial" pitchFamily="34" charset="0"/>
              </a:rPr>
              <a:t/>
            </a:r>
            <a:br>
              <a:rPr lang="en-US" b="1">
                <a:solidFill>
                  <a:schemeClr val="accent3"/>
                </a:solidFill>
                <a:latin typeface="Arial" pitchFamily="34" charset="0"/>
                <a:ea typeface="Calibri" pitchFamily="34" charset="0"/>
                <a:cs typeface="Arial" pitchFamily="34" charset="0"/>
              </a:rPr>
            </a:br>
            <a:r>
              <a:rPr lang="en-US" b="1">
                <a:solidFill>
                  <a:schemeClr val="accent3"/>
                </a:solidFill>
                <a:latin typeface="Arial" pitchFamily="34" charset="0"/>
                <a:ea typeface="Calibri" pitchFamily="34" charset="0"/>
                <a:cs typeface="Arial" pitchFamily="34" charset="0"/>
              </a:rPr>
              <a:t>of Gosu</a:t>
            </a:r>
            <a:br>
              <a:rPr lang="en-US" b="1">
                <a:solidFill>
                  <a:schemeClr val="accent3"/>
                </a:solidFill>
                <a:latin typeface="Arial" pitchFamily="34" charset="0"/>
                <a:ea typeface="Calibri" pitchFamily="34" charset="0"/>
                <a:cs typeface="Arial" pitchFamily="34" charset="0"/>
              </a:rPr>
            </a:br>
            <a:r>
              <a:rPr lang="en-US" b="1">
                <a:solidFill>
                  <a:schemeClr val="accent3"/>
                </a:solidFill>
                <a:latin typeface="Arial" pitchFamily="34" charset="0"/>
                <a:ea typeface="Calibri" pitchFamily="34" charset="0"/>
                <a:cs typeface="Arial" pitchFamily="34" charset="0"/>
              </a:rPr>
              <a:t>class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396" y="1258595"/>
            <a:ext cx="2805319" cy="226187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5" name="Elbow Connector 44"/>
          <p:cNvCxnSpPr/>
          <p:nvPr/>
        </p:nvCxnSpPr>
        <p:spPr bwMode="auto">
          <a:xfrm rot="5400000">
            <a:off x="2814554" y="3975757"/>
            <a:ext cx="1447798" cy="527019"/>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smtClean="0"/>
              <a:t>Custom entities and Gosu classes</a:t>
            </a:r>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890712"/>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25907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smtClean="0">
                <a:solidFill>
                  <a:srgbClr val="7030A0"/>
                </a:solidFill>
                <a:latin typeface="+mn-lt"/>
                <a:ea typeface="Calibri" pitchFamily="34" charset="0"/>
                <a:cs typeface="Calibri" pitchFamily="34" charset="0"/>
              </a:rPr>
              <a:t>ABContact</a:t>
            </a:r>
            <a:endParaRPr lang="en-US" sz="2400">
              <a:solidFill>
                <a:srgbClr val="7030A0"/>
              </a:solidFill>
              <a:latin typeface="+mn-lt"/>
              <a:ea typeface="Calibri" pitchFamily="34" charset="0"/>
              <a:cs typeface="Calibri" pitchFamily="34" charset="0"/>
            </a:endParaRP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u="sng" smtClean="0">
                <a:solidFill>
                  <a:srgbClr val="7030A0"/>
                </a:solidFill>
                <a:latin typeface="+mn-lt"/>
                <a:ea typeface="Calibri" pitchFamily="34" charset="0"/>
                <a:cs typeface="Calibri" pitchFamily="34" charset="0"/>
              </a:rPr>
              <a:t>Fields</a:t>
            </a:r>
            <a:r>
              <a:rPr lang="en-US" sz="1800" smtClean="0">
                <a:solidFill>
                  <a:srgbClr val="7030A0"/>
                </a:solidFill>
                <a:latin typeface="+mn-lt"/>
                <a:ea typeface="Calibri" pitchFamily="34" charset="0"/>
                <a:cs typeface="Calibri" pitchFamily="34" charset="0"/>
              </a:rPr>
              <a:t/>
            </a:r>
            <a:br>
              <a:rPr lang="en-US" sz="1800" smtClean="0">
                <a:solidFill>
                  <a:srgbClr val="7030A0"/>
                </a:solidFill>
                <a:latin typeface="+mn-lt"/>
                <a:ea typeface="Calibri" pitchFamily="34" charset="0"/>
                <a:cs typeface="Calibri" pitchFamily="34" charset="0"/>
              </a:rPr>
            </a:br>
            <a:r>
              <a:rPr lang="en-US" sz="1800" b="0" smtClean="0">
                <a:solidFill>
                  <a:srgbClr val="7030A0"/>
                </a:solidFill>
                <a:latin typeface="+mn-lt"/>
                <a:ea typeface="Calibri" pitchFamily="34" charset="0"/>
                <a:cs typeface="Calibri" pitchFamily="34" charset="0"/>
              </a:rPr>
              <a:t>ID</a:t>
            </a:r>
            <a:r>
              <a:rPr lang="en-US" sz="1800" b="0">
                <a:solidFill>
                  <a:srgbClr val="7030A0"/>
                </a:solidFill>
                <a:latin typeface="+mn-lt"/>
                <a:ea typeface="Calibri" pitchFamily="34" charset="0"/>
                <a:cs typeface="Calibri" pitchFamily="34" charset="0"/>
              </a:rPr>
              <a:t/>
            </a:r>
            <a:br>
              <a:rPr lang="en-US" sz="1800" b="0">
                <a:solidFill>
                  <a:srgbClr val="7030A0"/>
                </a:solidFill>
                <a:latin typeface="+mn-lt"/>
                <a:ea typeface="Calibri" pitchFamily="34" charset="0"/>
                <a:cs typeface="Calibri" pitchFamily="34" charset="0"/>
              </a:rPr>
            </a:br>
            <a:r>
              <a:rPr lang="en-US" sz="1800" b="0" smtClean="0">
                <a:solidFill>
                  <a:srgbClr val="7030A0"/>
                </a:solidFill>
                <a:latin typeface="+mn-lt"/>
                <a:ea typeface="Calibri" pitchFamily="34" charset="0"/>
                <a:cs typeface="Calibri" pitchFamily="34" charset="0"/>
              </a:rPr>
              <a:t>Name</a:t>
            </a:r>
          </a:p>
          <a:p>
            <a:pPr eaLnBrk="1" hangingPunct="1"/>
            <a:r>
              <a:rPr lang="en-US" sz="1800" b="0" err="1" smtClean="0">
                <a:solidFill>
                  <a:srgbClr val="7030A0"/>
                </a:solidFill>
                <a:latin typeface="+mn-lt"/>
                <a:ea typeface="Calibri" pitchFamily="34" charset="0"/>
                <a:cs typeface="Calibri" pitchFamily="34" charset="0"/>
              </a:rPr>
              <a:t>FaxPhone</a:t>
            </a:r>
            <a:endParaRPr lang="en-US" sz="1800" b="0" smtClean="0">
              <a:solidFill>
                <a:srgbClr val="7030A0"/>
              </a:solidFill>
              <a:latin typeface="+mn-lt"/>
              <a:ea typeface="Calibri" pitchFamily="34" charset="0"/>
              <a:cs typeface="Calibri" pitchFamily="34" charset="0"/>
            </a:endParaRPr>
          </a:p>
          <a:p>
            <a:pPr eaLnBrk="1" hangingPunct="1"/>
            <a:r>
              <a:rPr lang="en-US" sz="1800" b="0" err="1" smtClean="0">
                <a:solidFill>
                  <a:srgbClr val="7030A0"/>
                </a:solidFill>
                <a:latin typeface="+mn-lt"/>
                <a:ea typeface="Calibri" pitchFamily="34" charset="0"/>
                <a:cs typeface="Calibri" pitchFamily="34" charset="0"/>
              </a:rPr>
              <a:t>WebAddress_Ext</a:t>
            </a:r>
            <a:endParaRPr lang="en-US" sz="1800" b="0">
              <a:solidFill>
                <a:srgbClr val="7030A0"/>
              </a:solidFill>
              <a:latin typeface="+mn-lt"/>
              <a:ea typeface="Calibri" pitchFamily="34" charset="0"/>
              <a:cs typeface="Calibri" pitchFamily="34" charset="0"/>
            </a:endParaRP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2441904" y="796367"/>
            <a:ext cx="2744259"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smtClean="0">
                <a:solidFill>
                  <a:schemeClr val="accent1"/>
                </a:solidFill>
                <a:latin typeface="+mn-lt"/>
                <a:ea typeface="Calibri" pitchFamily="34" charset="0"/>
                <a:cs typeface="Calibri" pitchFamily="34" charset="0"/>
              </a:rPr>
              <a:t>configuration</a:t>
            </a:r>
            <a:endParaRPr lang="en-US" sz="240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798856"/>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7030A0"/>
                </a:solidFill>
                <a:latin typeface="+mn-lt"/>
                <a:ea typeface="Calibri" pitchFamily="34" charset="0"/>
                <a:cs typeface="Calibri" pitchFamily="34" charset="0"/>
              </a:rPr>
              <a:t>application server</a:t>
            </a:r>
          </a:p>
        </p:txBody>
      </p:sp>
      <p:sp>
        <p:nvSpPr>
          <p:cNvPr id="41" name="TextBox 40"/>
          <p:cNvSpPr txBox="1"/>
          <p:nvPr/>
        </p:nvSpPr>
        <p:spPr>
          <a:xfrm>
            <a:off x="457200" y="3801865"/>
            <a:ext cx="1867506" cy="457200"/>
          </a:xfrm>
          <a:prstGeom prst="rect">
            <a:avLst/>
          </a:prstGeom>
          <a:noFill/>
        </p:spPr>
        <p:txBody>
          <a:bodyPr wrap="square" rtlCol="0">
            <a:noAutofit/>
          </a:bodyPr>
          <a:lstStyle/>
          <a:p>
            <a:r>
              <a:rPr lang="en-US" b="1" err="1" smtClean="0">
                <a:solidFill>
                  <a:schemeClr val="accent5">
                    <a:lumMod val="75000"/>
                  </a:schemeClr>
                </a:solidFill>
                <a:latin typeface="Arial" pitchFamily="32" charset="0"/>
                <a:cs typeface="Arial" pitchFamily="32" charset="0"/>
              </a:rPr>
              <a:t>ABContact.etx</a:t>
            </a:r>
            <a:endParaRPr lang="en-US" b="1" smtClean="0">
              <a:solidFill>
                <a:schemeClr val="accent5">
                  <a:lumMod val="75000"/>
                </a:schemeClr>
              </a:solidFill>
              <a:latin typeface="Arial" pitchFamily="32" charset="0"/>
              <a:cs typeface="Arial" pitchFamily="32" charset="0"/>
            </a:endParaRPr>
          </a:p>
        </p:txBody>
      </p:sp>
      <p:sp>
        <p:nvSpPr>
          <p:cNvPr id="58" name="TextBox 57"/>
          <p:cNvSpPr txBox="1"/>
          <p:nvPr/>
        </p:nvSpPr>
        <p:spPr>
          <a:xfrm>
            <a:off x="443208" y="2286000"/>
            <a:ext cx="1867506" cy="457200"/>
          </a:xfrm>
          <a:prstGeom prst="rect">
            <a:avLst/>
          </a:prstGeom>
          <a:noFill/>
        </p:spPr>
        <p:txBody>
          <a:bodyPr wrap="square" rtlCol="0">
            <a:noAutofit/>
          </a:bodyPr>
          <a:lstStyle/>
          <a:p>
            <a:r>
              <a:rPr lang="en-US" b="1" err="1" smtClean="0">
                <a:solidFill>
                  <a:schemeClr val="accent4"/>
                </a:solidFill>
                <a:latin typeface="Arial" pitchFamily="32" charset="0"/>
                <a:cs typeface="Arial" pitchFamily="32" charset="0"/>
              </a:rPr>
              <a:t>ABContact.eti</a:t>
            </a:r>
            <a:endParaRPr lang="en-US" b="1" smtClean="0">
              <a:solidFill>
                <a:schemeClr val="accent4"/>
              </a:solidFill>
              <a:latin typeface="Arial" pitchFamily="32" charset="0"/>
              <a:cs typeface="Arial" pitchFamily="32" charset="0"/>
            </a:endParaRPr>
          </a:p>
        </p:txBody>
      </p:sp>
      <p:sp>
        <p:nvSpPr>
          <p:cNvPr id="65" name="Rounded Rectangle 64"/>
          <p:cNvSpPr/>
          <p:nvPr/>
        </p:nvSpPr>
        <p:spPr bwMode="auto">
          <a:xfrm>
            <a:off x="2518675" y="2704071"/>
            <a:ext cx="2230439" cy="319232"/>
          </a:xfrm>
          <a:prstGeom prst="roundRect">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6" name="Elbow Connector 65"/>
          <p:cNvCxnSpPr>
            <a:stCxn id="57" idx="3"/>
          </p:cNvCxnSpPr>
          <p:nvPr/>
        </p:nvCxnSpPr>
        <p:spPr bwMode="auto">
          <a:xfrm>
            <a:off x="1485150" y="1794075"/>
            <a:ext cx="932610" cy="606846"/>
          </a:xfrm>
          <a:prstGeom prst="bentConnector3">
            <a:avLst>
              <a:gd name="adj1" fmla="val 73849"/>
            </a:avLst>
          </a:prstGeom>
          <a:noFill/>
          <a:ln w="28575">
            <a:solidFill>
              <a:schemeClr val="accent4"/>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7" name="Rounded Rectangle 66"/>
          <p:cNvSpPr/>
          <p:nvPr/>
        </p:nvSpPr>
        <p:spPr bwMode="auto">
          <a:xfrm>
            <a:off x="2493600" y="2132008"/>
            <a:ext cx="2230800" cy="547350"/>
          </a:xfrm>
          <a:prstGeom prst="roundRect">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8" name="Elbow Connector 67"/>
          <p:cNvCxnSpPr>
            <a:stCxn id="40" idx="3"/>
          </p:cNvCxnSpPr>
          <p:nvPr/>
        </p:nvCxnSpPr>
        <p:spPr bwMode="auto">
          <a:xfrm flipV="1">
            <a:off x="1485150" y="2863417"/>
            <a:ext cx="932610" cy="398030"/>
          </a:xfrm>
          <a:prstGeom prst="bentConnector3">
            <a:avLst>
              <a:gd name="adj1" fmla="val 75174"/>
            </a:avLst>
          </a:prstGeom>
          <a:noFill/>
          <a:ln w="28575">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864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75384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 Hid Blank 1"/>
          <p:cNvSpPr/>
          <p:nvPr/>
        </p:nvSpPr>
        <p:spPr bwMode="auto">
          <a:xfrm>
            <a:off x="2240500" y="4948766"/>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aphicFrame>
        <p:nvGraphicFramePr>
          <p:cNvPr id="69" name="tbl_ABContact"/>
          <p:cNvGraphicFramePr>
            <a:graphicFrameLocks noGrp="1"/>
          </p:cNvGraphicFramePr>
          <p:nvPr>
            <p:extLst>
              <p:ext uri="{D42A27DB-BD31-4B8C-83A1-F6EECF244321}">
                <p14:modId xmlns:p14="http://schemas.microsoft.com/office/powerpoint/2010/main" val="2171852299"/>
              </p:ext>
            </p:extLst>
          </p:nvPr>
        </p:nvGraphicFramePr>
        <p:xfrm>
          <a:off x="1509310" y="4966136"/>
          <a:ext cx="2224490" cy="1464824"/>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444898">
                  <a:extLst>
                    <a:ext uri="{9D8B030D-6E8A-4147-A177-3AD203B41FA5}">
                      <a16:colId xmlns:a16="http://schemas.microsoft.com/office/drawing/2014/main" val="20000"/>
                    </a:ext>
                  </a:extLst>
                </a:gridCol>
                <a:gridCol w="444898">
                  <a:extLst>
                    <a:ext uri="{9D8B030D-6E8A-4147-A177-3AD203B41FA5}">
                      <a16:colId xmlns:a16="http://schemas.microsoft.com/office/drawing/2014/main" val="20001"/>
                    </a:ext>
                  </a:extLst>
                </a:gridCol>
                <a:gridCol w="444898">
                  <a:extLst>
                    <a:ext uri="{9D8B030D-6E8A-4147-A177-3AD203B41FA5}">
                      <a16:colId xmlns:a16="http://schemas.microsoft.com/office/drawing/2014/main" val="20002"/>
                    </a:ext>
                  </a:extLst>
                </a:gridCol>
                <a:gridCol w="444898">
                  <a:extLst>
                    <a:ext uri="{9D8B030D-6E8A-4147-A177-3AD203B41FA5}">
                      <a16:colId xmlns:a16="http://schemas.microsoft.com/office/drawing/2014/main" val="20003"/>
                    </a:ext>
                  </a:extLst>
                </a:gridCol>
                <a:gridCol w="444898">
                  <a:extLst>
                    <a:ext uri="{9D8B030D-6E8A-4147-A177-3AD203B41FA5}">
                      <a16:colId xmlns:a16="http://schemas.microsoft.com/office/drawing/2014/main" val="20004"/>
                    </a:ext>
                  </a:extLst>
                </a:gridCol>
              </a:tblGrid>
              <a:tr h="413156">
                <a:tc gridSpan="5">
                  <a:txBody>
                    <a:bodyPr/>
                    <a:lstStyle/>
                    <a:p>
                      <a:pPr algn="ctr"/>
                      <a:r>
                        <a:rPr lang="en-US" sz="1600" smtClean="0"/>
                        <a:t>ab_abcontact</a:t>
                      </a:r>
                      <a:endParaRPr lang="en-US" sz="1600"/>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tc hMerge="1">
                  <a:txBody>
                    <a:bodyPr/>
                    <a:lstStyle/>
                    <a:p>
                      <a:pPr algn="ctr"/>
                      <a:endParaRPr lang="en-US" sz="1600" dirty="0"/>
                    </a:p>
                  </a:txBody>
                  <a:tcPr/>
                </a:tc>
                <a:extLst>
                  <a:ext uri="{0D108BD9-81ED-4DB2-BD59-A6C34878D82A}">
                    <a16:rowId xmlns:a16="http://schemas.microsoft.com/office/drawing/2014/main" val="10000"/>
                  </a:ext>
                </a:extLst>
              </a:tr>
              <a:tr h="262917">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62917">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extLst>
                  <a:ext uri="{0D108BD9-81ED-4DB2-BD59-A6C34878D82A}">
                    <a16:rowId xmlns:a16="http://schemas.microsoft.com/office/drawing/2014/main" val="10002"/>
                  </a:ext>
                </a:extLst>
              </a:tr>
              <a:tr h="262917">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62917">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bl>
          </a:graphicData>
        </a:graphic>
      </p:graphicFrame>
      <p:sp>
        <p:nvSpPr>
          <p:cNvPr id="70"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mtClean="0">
                <a:solidFill>
                  <a:schemeClr val="accent1"/>
                </a:solidFill>
                <a:latin typeface="+mn-lt"/>
                <a:ea typeface="Calibri" pitchFamily="34" charset="0"/>
                <a:cs typeface="Calibri" pitchFamily="34" charset="0"/>
              </a:rPr>
              <a:t>database </a:t>
            </a:r>
            <a:br>
              <a:rPr lang="en-US" smtClean="0">
                <a:solidFill>
                  <a:schemeClr val="accent1"/>
                </a:solidFill>
                <a:latin typeface="+mn-lt"/>
                <a:ea typeface="Calibri" pitchFamily="34" charset="0"/>
                <a:cs typeface="Calibri" pitchFamily="34" charset="0"/>
              </a:rPr>
            </a:br>
            <a:r>
              <a:rPr lang="en-US" smtClean="0">
                <a:solidFill>
                  <a:schemeClr val="accent1"/>
                </a:solidFill>
                <a:latin typeface="+mn-lt"/>
                <a:ea typeface="Calibri" pitchFamily="34" charset="0"/>
                <a:cs typeface="Calibri" pitchFamily="34" charset="0"/>
              </a:rPr>
              <a:t>table row</a:t>
            </a:r>
            <a:endParaRPr lang="en-US">
              <a:solidFill>
                <a:schemeClr val="accent1"/>
              </a:solidFill>
              <a:latin typeface="+mn-lt"/>
              <a:ea typeface="Calibri" pitchFamily="34" charset="0"/>
              <a:cs typeface="Calibri" pitchFamily="34" charset="0"/>
            </a:endParaRPr>
          </a:p>
        </p:txBody>
      </p:sp>
      <p:cxnSp>
        <p:nvCxnSpPr>
          <p:cNvPr id="72" name="Straight Arrow Connector 31"/>
          <p:cNvCxnSpPr>
            <a:cxnSpLocks noChangeShapeType="1"/>
          </p:cNvCxnSpPr>
          <p:nvPr/>
        </p:nvCxnSpPr>
        <p:spPr bwMode="auto">
          <a:xfrm>
            <a:off x="3792680" y="5753100"/>
            <a:ext cx="2684320" cy="0"/>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3" name="txt Read DB"/>
          <p:cNvSpPr txBox="1">
            <a:spLocks noChangeArrowheads="1"/>
          </p:cNvSpPr>
          <p:nvPr/>
        </p:nvSpPr>
        <p:spPr bwMode="auto">
          <a:xfrm>
            <a:off x="3792680" y="54102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n-lt"/>
                <a:ea typeface="Calibri" pitchFamily="34" charset="0"/>
                <a:cs typeface="Calibri" pitchFamily="34" charset="0"/>
              </a:rPr>
              <a:t>read </a:t>
            </a:r>
            <a:r>
              <a:rPr lang="en-US" sz="1600" smtClean="0">
                <a:solidFill>
                  <a:schemeClr val="bg1"/>
                </a:solidFill>
                <a:latin typeface="+mn-lt"/>
                <a:ea typeface="Calibri" pitchFamily="34" charset="0"/>
                <a:cs typeface="Calibri" pitchFamily="34" charset="0"/>
              </a:rPr>
              <a:t>from database</a:t>
            </a:r>
            <a:endParaRPr lang="en-US" sz="1600">
              <a:solidFill>
                <a:schemeClr val="bg1"/>
              </a:solidFill>
              <a:latin typeface="+mn-lt"/>
              <a:ea typeface="Calibri" pitchFamily="34" charset="0"/>
              <a:cs typeface="Calibri" pitchFamily="34" charset="0"/>
            </a:endParaRPr>
          </a:p>
        </p:txBody>
      </p:sp>
      <p:sp>
        <p:nvSpPr>
          <p:cNvPr id="75" name="txt Save to DB"/>
          <p:cNvSpPr txBox="1">
            <a:spLocks noChangeArrowheads="1"/>
          </p:cNvSpPr>
          <p:nvPr/>
        </p:nvSpPr>
        <p:spPr bwMode="auto">
          <a:xfrm>
            <a:off x="3646667" y="5943600"/>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latin typeface="+mn-lt"/>
                <a:ea typeface="Calibri" pitchFamily="34" charset="0"/>
                <a:cs typeface="Calibri" pitchFamily="34" charset="0"/>
              </a:rPr>
              <a:t>save to </a:t>
            </a:r>
            <a:r>
              <a:rPr lang="en-US" sz="1600" smtClean="0">
                <a:solidFill>
                  <a:schemeClr val="bg1"/>
                </a:solidFill>
                <a:latin typeface="+mn-lt"/>
                <a:ea typeface="Calibri" pitchFamily="34" charset="0"/>
                <a:cs typeface="Calibri" pitchFamily="34" charset="0"/>
              </a:rPr>
              <a:t>database</a:t>
            </a:r>
            <a:endParaRPr lang="en-US" sz="1600">
              <a:solidFill>
                <a:schemeClr val="bg1"/>
              </a:solidFill>
              <a:latin typeface="+mn-lt"/>
              <a:ea typeface="Calibri" pitchFamily="34" charset="0"/>
              <a:cs typeface="Calibri" pitchFamily="34" charset="0"/>
            </a:endParaRPr>
          </a:p>
        </p:txBody>
      </p:sp>
      <p:sp>
        <p:nvSpPr>
          <p:cNvPr id="76" name="arw CC"/>
          <p:cNvSpPr/>
          <p:nvPr/>
        </p:nvSpPr>
        <p:spPr bwMode="auto">
          <a:xfrm rot="5400000">
            <a:off x="6250971" y="5026632"/>
            <a:ext cx="762000" cy="462337"/>
          </a:xfrm>
          <a:prstGeom prst="rightArrow">
            <a:avLst/>
          </a:prstGeom>
          <a:ln>
            <a:headEnd/>
            <a:tailEnd/>
          </a:ln>
          <a:effectLst>
            <a:glow rad="63500">
              <a:schemeClr val="accent3">
                <a:alpha val="45000"/>
                <a:satMod val="120000"/>
              </a:schemeClr>
            </a:glow>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7" name="Straight Arrow Connector 31"/>
          <p:cNvCxnSpPr>
            <a:cxnSpLocks noChangeShapeType="1"/>
          </p:cNvCxnSpPr>
          <p:nvPr/>
        </p:nvCxnSpPr>
        <p:spPr bwMode="auto">
          <a:xfrm flipH="1">
            <a:off x="3777173" y="5905500"/>
            <a:ext cx="2623632" cy="0"/>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635527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view entity files</a:t>
            </a:r>
            <a:endParaRPr lang="en-US"/>
          </a:p>
        </p:txBody>
      </p:sp>
      <p:sp>
        <p:nvSpPr>
          <p:cNvPr id="3" name="Subtitle 2"/>
          <p:cNvSpPr>
            <a:spLocks noGrp="1"/>
          </p:cNvSpPr>
          <p:nvPr>
            <p:ph type="subTitle" idx="10"/>
          </p:nvPr>
        </p:nvSpPr>
        <p:spPr/>
        <p:txBody>
          <a:bodyPr/>
          <a:lstStyle/>
          <a:p>
            <a:r>
              <a:rPr lang="en-US" b="1" smtClean="0">
                <a:latin typeface="Courier New" pitchFamily="49" charset="0"/>
                <a:cs typeface="Courier New" pitchFamily="49" charset="0"/>
              </a:rPr>
              <a:t>…\metadata\entity\</a:t>
            </a:r>
            <a:endParaRPr lang="en-US" b="1">
              <a:latin typeface="Courier New" pitchFamily="49" charset="0"/>
              <a:cs typeface="Courier New" pitchFamily="49" charset="0"/>
            </a:endParaRPr>
          </a:p>
        </p:txBody>
      </p:sp>
      <p:sp>
        <p:nvSpPr>
          <p:cNvPr id="4" name="Text Placeholder 3"/>
          <p:cNvSpPr>
            <a:spLocks noGrp="1"/>
          </p:cNvSpPr>
          <p:nvPr>
            <p:ph type="body" sz="quarter" idx="11"/>
          </p:nvPr>
        </p:nvSpPr>
        <p:spPr/>
        <p:txBody>
          <a:bodyPr/>
          <a:lstStyle/>
          <a:p>
            <a:pPr>
              <a:buClr>
                <a:srgbClr val="800000"/>
              </a:buClr>
            </a:pPr>
            <a:r>
              <a:rPr lang="en-US" b="1">
                <a:latin typeface="Courier New" pitchFamily="49" charset="0"/>
                <a:cs typeface="Courier New" pitchFamily="49" charset="0"/>
              </a:rPr>
              <a:t>…\extensions\entity</a:t>
            </a:r>
          </a:p>
        </p:txBody>
      </p:sp>
      <p:sp>
        <p:nvSpPr>
          <p:cNvPr id="6" name="Content Placeholder 5"/>
          <p:cNvSpPr>
            <a:spLocks noGrp="1"/>
          </p:cNvSpPr>
          <p:nvPr>
            <p:ph sz="half" idx="2"/>
          </p:nvPr>
        </p:nvSpPr>
        <p:spPr>
          <a:xfrm>
            <a:off x="4754563" y="4766546"/>
            <a:ext cx="4083050" cy="1623142"/>
          </a:xfrm>
        </p:spPr>
        <p:txBody>
          <a:bodyPr/>
          <a:lstStyle/>
          <a:p>
            <a:r>
              <a:rPr lang="fr-FR"/>
              <a:t>Editable files</a:t>
            </a:r>
          </a:p>
          <a:p>
            <a:pPr lvl="1"/>
            <a:r>
              <a:rPr lang="en-US"/>
              <a:t>Entity (</a:t>
            </a:r>
            <a:r>
              <a:rPr lang="en-US" err="1"/>
              <a:t>ETI</a:t>
            </a:r>
            <a:r>
              <a:rPr lang="en-US"/>
              <a:t>)</a:t>
            </a:r>
          </a:p>
          <a:p>
            <a:pPr lvl="1"/>
            <a:r>
              <a:rPr lang="en-US" smtClean="0"/>
              <a:t>Entity extension </a:t>
            </a:r>
            <a:br>
              <a:rPr lang="en-US" smtClean="0"/>
            </a:br>
            <a:r>
              <a:rPr lang="en-US" smtClean="0"/>
              <a:t>(</a:t>
            </a:r>
            <a:r>
              <a:rPr lang="en-US" err="1" smtClean="0"/>
              <a:t>ETX</a:t>
            </a:r>
            <a:r>
              <a:rPr lang="en-US"/>
              <a:t>)</a:t>
            </a:r>
          </a:p>
        </p:txBody>
      </p:sp>
      <p:sp>
        <p:nvSpPr>
          <p:cNvPr id="5" name="Content Placeholder 4"/>
          <p:cNvSpPr>
            <a:spLocks noGrp="1"/>
          </p:cNvSpPr>
          <p:nvPr>
            <p:ph sz="half" idx="1"/>
          </p:nvPr>
        </p:nvSpPr>
        <p:spPr>
          <a:xfrm>
            <a:off x="519113" y="4765576"/>
            <a:ext cx="4083050" cy="1624111"/>
          </a:xfrm>
        </p:spPr>
        <p:txBody>
          <a:bodyPr/>
          <a:lstStyle/>
          <a:p>
            <a:r>
              <a:rPr lang="en-US" smtClean="0"/>
              <a:t>Read-only files</a:t>
            </a:r>
          </a:p>
          <a:p>
            <a:pPr lvl="1"/>
            <a:r>
              <a:rPr lang="en-US" smtClean="0"/>
              <a:t>Entity (</a:t>
            </a:r>
            <a:r>
              <a:rPr lang="en-US" err="1" smtClean="0"/>
              <a:t>ETI</a:t>
            </a:r>
            <a:r>
              <a:rPr lang="en-US" smtClean="0"/>
              <a:t>)</a:t>
            </a:r>
          </a:p>
          <a:p>
            <a:pPr lvl="1"/>
            <a:r>
              <a:rPr lang="en-US" smtClean="0"/>
              <a:t>Internal entity </a:t>
            </a:r>
            <a:br>
              <a:rPr lang="en-US" smtClean="0"/>
            </a:br>
            <a:r>
              <a:rPr lang="en-US" smtClean="0"/>
              <a:t>extension (</a:t>
            </a:r>
            <a:r>
              <a:rPr lang="en-US" err="1" smtClean="0"/>
              <a:t>EIX</a:t>
            </a:r>
            <a:r>
              <a:rPr lang="en-US" smtClean="0"/>
              <a:t>)</a:t>
            </a:r>
          </a:p>
          <a:p>
            <a:endParaRPr 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846650" y="1457685"/>
            <a:ext cx="2728571" cy="28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2513" y="4784112"/>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49869"/>
          <a:stretch/>
        </p:blipFill>
        <p:spPr bwMode="auto">
          <a:xfrm>
            <a:off x="5043828" y="1457685"/>
            <a:ext cx="2728572" cy="185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765577"/>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9200" y="53340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8200" y="5334733"/>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Base application entities</a:t>
            </a:r>
          </a:p>
          <a:p>
            <a:r>
              <a:rPr lang="en-US">
                <a:solidFill>
                  <a:schemeClr val="bg1"/>
                </a:solidFill>
              </a:rPr>
              <a:t>Entity Editor</a:t>
            </a:r>
          </a:p>
          <a:p>
            <a:r>
              <a:rPr lang="en-US"/>
              <a:t>Edit an entity extension</a:t>
            </a:r>
          </a:p>
          <a:p>
            <a:r>
              <a:rPr lang="en-US"/>
              <a:t>Create an entity extension</a:t>
            </a:r>
          </a:p>
          <a:p>
            <a:endParaRPr lang="en-US"/>
          </a:p>
        </p:txBody>
      </p:sp>
    </p:spTree>
    <p:extLst>
      <p:ext uri="{BB962C8B-B14F-4D97-AF65-F5344CB8AC3E}">
        <p14:creationId xmlns:p14="http://schemas.microsoft.com/office/powerpoint/2010/main" val="1356614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815BE3-270A-4508-8255-4D7D0BC0EB66}"/>
</file>

<file path=customXml/itemProps2.xml><?xml version="1.0" encoding="utf-8"?>
<ds:datastoreItem xmlns:ds="http://schemas.openxmlformats.org/officeDocument/2006/customXml" ds:itemID="{5E28AD01-BD09-4D6E-BD38-0123382333CE}">
  <ds:schemaRefs>
    <ds:schemaRef ds:uri="http://schemas.microsoft.com/sharepoint/v3/contenttype/forms"/>
  </ds:schemaRefs>
</ds:datastoreItem>
</file>

<file path=customXml/itemProps3.xml><?xml version="1.0" encoding="utf-8"?>
<ds:datastoreItem xmlns:ds="http://schemas.openxmlformats.org/officeDocument/2006/customXml" ds:itemID="{A27AC456-AA92-4B1E-AE18-D5755EEBADF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4359</TotalTime>
  <Words>3554</Words>
  <Application>Microsoft Office PowerPoint</Application>
  <PresentationFormat>On-screen Show (4:3)</PresentationFormat>
  <Paragraphs>396</Paragraphs>
  <Slides>36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Courier New</vt:lpstr>
      <vt:lpstr>Lucida Console</vt:lpstr>
      <vt:lpstr>Times New Roman</vt:lpstr>
      <vt:lpstr>Wingdings</vt:lpstr>
      <vt:lpstr>Wingdings 2</vt:lpstr>
      <vt:lpstr>Wingdings 3</vt:lpstr>
      <vt:lpstr>Emerald_Template</vt:lpstr>
      <vt:lpstr>Extending Entities</vt:lpstr>
      <vt:lpstr>PowerPoint Presentation</vt:lpstr>
      <vt:lpstr>PowerPoint Presentation</vt:lpstr>
      <vt:lpstr>Entities in applications</vt:lpstr>
      <vt:lpstr>Entity files</vt:lpstr>
      <vt:lpstr>Customer entity extensions</vt:lpstr>
      <vt:lpstr>Custom entities and Gosu classes</vt:lpstr>
      <vt:lpstr>Project view entity files</vt:lpstr>
      <vt:lpstr>PowerPoint Presentation</vt:lpstr>
      <vt:lpstr>Entity editor</vt:lpstr>
      <vt:lpstr>Entity editor: Toolbar reference</vt:lpstr>
      <vt:lpstr>Entity editor: Element tree pane</vt:lpstr>
      <vt:lpstr>Adding elements</vt:lpstr>
      <vt:lpstr>Common elements to add</vt:lpstr>
      <vt:lpstr>Entity editor: Attribute pane</vt:lpstr>
      <vt:lpstr>PowerPoint Presentation</vt:lpstr>
      <vt:lpstr>Steps to edit an entity extension</vt:lpstr>
      <vt:lpstr>Step 1: Navigate to the entity extension</vt:lpstr>
      <vt:lpstr>Step 2: Add elements and define attributes</vt:lpstr>
      <vt:lpstr>Add subelements</vt:lpstr>
      <vt:lpstr>Column and columnParam</vt:lpstr>
      <vt:lpstr>Attribute overrides</vt:lpstr>
      <vt:lpstr>Step 3: Optionally regenerate dictionary</vt:lpstr>
      <vt:lpstr>Step 4: Deploy the entity extension </vt:lpstr>
      <vt:lpstr>Lesson outline</vt:lpstr>
      <vt:lpstr>Steps to create an entity extension</vt:lpstr>
      <vt:lpstr>Step 1: Navigate to the entity</vt:lpstr>
      <vt:lpstr>Step 2: Create an entity extension file (1)</vt:lpstr>
      <vt:lpstr>Step 1 and 2 alternative</vt:lpstr>
      <vt:lpstr>Step 2: Create an entity extension file (2)</vt:lpstr>
      <vt:lpstr>Step 3: Add elements and define attributes</vt:lpstr>
      <vt:lpstr>Step 4: Optionally regenerate dictionary</vt:lpstr>
      <vt:lpstr>Step 5: Deploy the entity extension </vt:lpstr>
      <vt:lpstr>PowerPoint Presentation</vt:lpstr>
      <vt:lpstr>PowerPoint Presentation</vt:lpstr>
      <vt:lpstr>PowerPoint Presentation</vt:lpstr>
    </vt:vector>
  </TitlesOfParts>
  <Manager>Hell in a handbag</Manager>
  <Company>Guidewire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Base Entities</dc:title>
  <dc:subject>Extending Base Entities</dc:subject>
  <dc:creator>Seth Luersen</dc:creator>
  <cp:keywords>Emerald;Configuration Fundamentals</cp:keywords>
  <cp:lastModifiedBy>G, Gilara (Cognizant)</cp:lastModifiedBy>
  <cp:revision>219</cp:revision>
  <dcterms:created xsi:type="dcterms:W3CDTF">2013-11-07T18:44:28Z</dcterms:created>
  <dcterms:modified xsi:type="dcterms:W3CDTF">2020-10-07T18:14:29Z</dcterms:modified>
  <cp:category>Configuration Fundamentals</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