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8" r:id="rId11"/>
    <p:sldId id="269" r:id="rId12"/>
    <p:sldId id="270" r:id="rId13"/>
    <p:sldId id="264" r:id="rId14"/>
    <p:sldId id="274" r:id="rId15"/>
    <p:sldId id="271" r:id="rId16"/>
    <p:sldId id="273" r:id="rId17"/>
    <p:sldId id="279" r:id="rId18"/>
    <p:sldId id="272" r:id="rId19"/>
    <p:sldId id="275" r:id="rId20"/>
    <p:sldId id="276" r:id="rId21"/>
    <p:sldId id="278"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88" d="100"/>
          <a:sy n="88" d="100"/>
        </p:scale>
        <p:origin x="-226" y="-8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ibm.com/support/knowledgecenter/SSURRN/com.ibm.cem.doc/index.html" TargetMode="External"/><Relationship Id="rId2" Type="http://schemas.openxmlformats.org/officeDocument/2006/relationships/hyperlink" Target="https://www.ibm.com/support/knowledgecenter/en/SS2L37/product_welcome_cloud_automation_manager.html" TargetMode="External"/><Relationship Id="rId1" Type="http://schemas.openxmlformats.org/officeDocument/2006/relationships/slideLayout" Target="../slideLayouts/slideLayout2.xml"/><Relationship Id="rId4" Type="http://schemas.openxmlformats.org/officeDocument/2006/relationships/hyperlink" Target="https://console.bluemix.net/docs/services/conversation/getting-started.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Automation Manager </a:t>
            </a:r>
            <a:endParaRPr lang="en-US" dirty="0"/>
          </a:p>
        </p:txBody>
      </p:sp>
    </p:spTree>
    <p:extLst>
      <p:ext uri="{BB962C8B-B14F-4D97-AF65-F5344CB8AC3E}">
        <p14:creationId xmlns="" xmlns:p14="http://schemas.microsoft.com/office/powerpoint/2010/main" val="521040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Kubernetes</a:t>
            </a:r>
            <a:endParaRPr lang="en-IN" dirty="0"/>
          </a:p>
        </p:txBody>
      </p:sp>
      <p:sp>
        <p:nvSpPr>
          <p:cNvPr id="3" name="Content Placeholder 2"/>
          <p:cNvSpPr>
            <a:spLocks noGrp="1"/>
          </p:cNvSpPr>
          <p:nvPr>
            <p:ph idx="1"/>
          </p:nvPr>
        </p:nvSpPr>
        <p:spPr>
          <a:xfrm>
            <a:off x="677332" y="1673525"/>
            <a:ext cx="9795135" cy="4367837"/>
          </a:xfrm>
        </p:spPr>
        <p:txBody>
          <a:bodyPr/>
          <a:lstStyle/>
          <a:p>
            <a:r>
              <a:rPr lang="en-IN" dirty="0" err="1" smtClean="0"/>
              <a:t>Kubernetes</a:t>
            </a:r>
            <a:r>
              <a:rPr lang="en-IN" dirty="0" smtClean="0"/>
              <a:t> is an open-source container-orchestration system for automating deployment, scaling and management of containerized applications.</a:t>
            </a:r>
          </a:p>
          <a:p>
            <a:r>
              <a:rPr lang="en-IN" dirty="0" smtClean="0"/>
              <a:t>Software: </a:t>
            </a:r>
          </a:p>
          <a:p>
            <a:pPr lvl="1"/>
            <a:r>
              <a:rPr lang="en-IN" b="1" dirty="0" smtClean="0"/>
              <a:t>Containers: </a:t>
            </a:r>
          </a:p>
          <a:p>
            <a:pPr lvl="2"/>
            <a:r>
              <a:rPr lang="en-IN" dirty="0" smtClean="0"/>
              <a:t>A container is a standard unit of software that packages up code and all its dependencies so the application runs quickly and reliably from one computing environment to another.</a:t>
            </a:r>
          </a:p>
        </p:txBody>
      </p:sp>
      <p:pic>
        <p:nvPicPr>
          <p:cNvPr id="6" name="Picture 5" descr="container.png"/>
          <p:cNvPicPr>
            <a:picLocks noChangeAspect="1"/>
          </p:cNvPicPr>
          <p:nvPr/>
        </p:nvPicPr>
        <p:blipFill>
          <a:blip r:embed="rId2"/>
          <a:stretch>
            <a:fillRect/>
          </a:stretch>
        </p:blipFill>
        <p:spPr>
          <a:xfrm>
            <a:off x="1397480" y="3821502"/>
            <a:ext cx="6702724" cy="277914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Kubernetes</a:t>
            </a:r>
            <a:endParaRPr lang="en-IN" dirty="0"/>
          </a:p>
        </p:txBody>
      </p:sp>
      <p:sp>
        <p:nvSpPr>
          <p:cNvPr id="3" name="Content Placeholder 2"/>
          <p:cNvSpPr>
            <a:spLocks noGrp="1"/>
          </p:cNvSpPr>
          <p:nvPr>
            <p:ph idx="1"/>
          </p:nvPr>
        </p:nvSpPr>
        <p:spPr>
          <a:xfrm>
            <a:off x="677333" y="1673525"/>
            <a:ext cx="9855520" cy="4367837"/>
          </a:xfrm>
        </p:spPr>
        <p:txBody>
          <a:bodyPr/>
          <a:lstStyle/>
          <a:p>
            <a:r>
              <a:rPr lang="en-IN" dirty="0" err="1" smtClean="0"/>
              <a:t>Kubernetes</a:t>
            </a:r>
            <a:r>
              <a:rPr lang="en-IN" dirty="0" smtClean="0"/>
              <a:t> is an open-source container-orchestration system for automating deployment, scaling and management of containerized applications.</a:t>
            </a:r>
          </a:p>
          <a:p>
            <a:r>
              <a:rPr lang="en-IN" dirty="0" smtClean="0"/>
              <a:t>Software: </a:t>
            </a:r>
          </a:p>
          <a:p>
            <a:pPr lvl="1"/>
            <a:r>
              <a:rPr lang="en-IN" b="1" dirty="0" smtClean="0"/>
              <a:t>Pods : </a:t>
            </a:r>
            <a:r>
              <a:rPr lang="en-IN" dirty="0" smtClean="0"/>
              <a:t>unit of replication in </a:t>
            </a:r>
            <a:r>
              <a:rPr lang="en-IN" dirty="0" err="1" smtClean="0"/>
              <a:t>Kubernetes</a:t>
            </a:r>
            <a:r>
              <a:rPr lang="en-IN" dirty="0" smtClean="0"/>
              <a:t>.</a:t>
            </a:r>
          </a:p>
          <a:p>
            <a:pPr lvl="2"/>
            <a:r>
              <a:rPr lang="en-IN" dirty="0" err="1" smtClean="0"/>
              <a:t>Kubernetes</a:t>
            </a:r>
            <a:r>
              <a:rPr lang="en-IN" dirty="0" smtClean="0"/>
              <a:t> doesn’t run containers directly; instead it wraps one or more containers into a higher-level structure called a pod.</a:t>
            </a:r>
          </a:p>
          <a:p>
            <a:pPr lvl="2"/>
            <a:r>
              <a:rPr lang="en-IN" dirty="0" smtClean="0"/>
              <a:t>Containers in the same pod will share the same resources and local network. Containers can easily communicate with other containers in the same pod as though they were on the same machine while maintaining a degree of isolation from others.</a:t>
            </a:r>
          </a:p>
        </p:txBody>
      </p:sp>
      <p:pic>
        <p:nvPicPr>
          <p:cNvPr id="5" name="Picture 4" descr="pods.png"/>
          <p:cNvPicPr>
            <a:picLocks noChangeAspect="1"/>
          </p:cNvPicPr>
          <p:nvPr/>
        </p:nvPicPr>
        <p:blipFill>
          <a:blip r:embed="rId2"/>
          <a:stretch>
            <a:fillRect/>
          </a:stretch>
        </p:blipFill>
        <p:spPr>
          <a:xfrm>
            <a:off x="1768415" y="4390846"/>
            <a:ext cx="6383547" cy="234638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Kubernetes</a:t>
            </a:r>
            <a:endParaRPr lang="en-IN" dirty="0"/>
          </a:p>
        </p:txBody>
      </p:sp>
      <p:sp>
        <p:nvSpPr>
          <p:cNvPr id="3" name="Content Placeholder 2"/>
          <p:cNvSpPr>
            <a:spLocks noGrp="1"/>
          </p:cNvSpPr>
          <p:nvPr>
            <p:ph idx="1"/>
          </p:nvPr>
        </p:nvSpPr>
        <p:spPr>
          <a:xfrm>
            <a:off x="677333" y="1673525"/>
            <a:ext cx="9855520" cy="4367837"/>
          </a:xfrm>
        </p:spPr>
        <p:txBody>
          <a:bodyPr/>
          <a:lstStyle/>
          <a:p>
            <a:r>
              <a:rPr lang="en-IN" dirty="0" err="1" smtClean="0"/>
              <a:t>Kubernetes</a:t>
            </a:r>
            <a:r>
              <a:rPr lang="en-IN" dirty="0" smtClean="0"/>
              <a:t> is an open-source container-orchestration system for automating deployment, scaling and management of containerized applications.</a:t>
            </a:r>
          </a:p>
          <a:p>
            <a:r>
              <a:rPr lang="en-IN" dirty="0" smtClean="0"/>
              <a:t>Software: </a:t>
            </a:r>
          </a:p>
          <a:p>
            <a:pPr lvl="1"/>
            <a:r>
              <a:rPr lang="en-IN" b="1" dirty="0" smtClean="0"/>
              <a:t>Deployments : </a:t>
            </a:r>
          </a:p>
          <a:p>
            <a:pPr lvl="2"/>
            <a:r>
              <a:rPr lang="en-IN" dirty="0" smtClean="0"/>
              <a:t>pods are managed by one more layer of abstraction: the deployment.</a:t>
            </a:r>
          </a:p>
          <a:p>
            <a:pPr lvl="2"/>
            <a:r>
              <a:rPr lang="en-IN" dirty="0" smtClean="0"/>
              <a:t>deployment is added to the cluster to declare how many replicas of a pod should be running at a time.</a:t>
            </a:r>
          </a:p>
          <a:p>
            <a:pPr lvl="2"/>
            <a:r>
              <a:rPr lang="en-IN" dirty="0" smtClean="0"/>
              <a:t>If a pod dies, the deployment will automatically re-create it.</a:t>
            </a:r>
          </a:p>
          <a:p>
            <a:pPr lvl="1"/>
            <a:endParaRPr lang="en-IN" dirty="0" smtClean="0"/>
          </a:p>
        </p:txBody>
      </p:sp>
      <p:pic>
        <p:nvPicPr>
          <p:cNvPr id="6" name="Picture 5" descr="deployment.png"/>
          <p:cNvPicPr>
            <a:picLocks noChangeAspect="1"/>
          </p:cNvPicPr>
          <p:nvPr/>
        </p:nvPicPr>
        <p:blipFill>
          <a:blip r:embed="rId2"/>
          <a:stretch>
            <a:fillRect/>
          </a:stretch>
        </p:blipFill>
        <p:spPr>
          <a:xfrm>
            <a:off x="1777041" y="4146287"/>
            <a:ext cx="6875253" cy="271171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Micro Services</a:t>
            </a:r>
            <a:endParaRPr lang="en-IN" dirty="0"/>
          </a:p>
        </p:txBody>
      </p:sp>
      <p:sp>
        <p:nvSpPr>
          <p:cNvPr id="3" name="Content Placeholder 2"/>
          <p:cNvSpPr>
            <a:spLocks noGrp="1"/>
          </p:cNvSpPr>
          <p:nvPr>
            <p:ph idx="1"/>
          </p:nvPr>
        </p:nvSpPr>
        <p:spPr>
          <a:xfrm>
            <a:off x="657878" y="1528291"/>
            <a:ext cx="8596668" cy="3880773"/>
          </a:xfrm>
        </p:spPr>
        <p:txBody>
          <a:bodyPr/>
          <a:lstStyle/>
          <a:p>
            <a:r>
              <a:rPr lang="en-IN" dirty="0" smtClean="0"/>
              <a:t>The central idea behind </a:t>
            </a:r>
            <a:r>
              <a:rPr lang="en-IN" dirty="0" err="1" smtClean="0"/>
              <a:t>microservices</a:t>
            </a:r>
            <a:r>
              <a:rPr lang="en-IN" dirty="0" smtClean="0"/>
              <a:t> concept:</a:t>
            </a:r>
          </a:p>
          <a:p>
            <a:pPr lvl="1"/>
            <a:r>
              <a:rPr lang="en-IN" dirty="0" smtClean="0"/>
              <a:t>Applications become easier to build and maintain when they are broken down into smaller, </a:t>
            </a:r>
            <a:r>
              <a:rPr lang="en-IN" dirty="0" err="1" smtClean="0"/>
              <a:t>composable</a:t>
            </a:r>
            <a:r>
              <a:rPr lang="en-IN" dirty="0" smtClean="0"/>
              <a:t> pieces which work together. </a:t>
            </a:r>
          </a:p>
          <a:p>
            <a:pPr lvl="1"/>
            <a:r>
              <a:rPr lang="en-IN" dirty="0" smtClean="0"/>
              <a:t>Each component is continuously developed and separately maintained, and the application is then simply the sum of its constituent components. </a:t>
            </a:r>
          </a:p>
          <a:p>
            <a:pPr lvl="1"/>
            <a:endParaRPr lang="en-IN" dirty="0"/>
          </a:p>
        </p:txBody>
      </p:sp>
      <p:pic>
        <p:nvPicPr>
          <p:cNvPr id="4" name="Picture 3" descr="micros_archi.png"/>
          <p:cNvPicPr>
            <a:picLocks noChangeAspect="1"/>
          </p:cNvPicPr>
          <p:nvPr/>
        </p:nvPicPr>
        <p:blipFill>
          <a:blip r:embed="rId2"/>
          <a:stretch>
            <a:fillRect/>
          </a:stretch>
        </p:blipFill>
        <p:spPr>
          <a:xfrm>
            <a:off x="1772454" y="3442308"/>
            <a:ext cx="6271404" cy="324059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IBM </a:t>
            </a:r>
            <a:r>
              <a:rPr lang="en-IN" dirty="0" err="1" smtClean="0"/>
              <a:t>Bluemix</a:t>
            </a:r>
            <a:endParaRPr lang="en-IN" dirty="0"/>
          </a:p>
        </p:txBody>
      </p:sp>
      <p:sp>
        <p:nvSpPr>
          <p:cNvPr id="3" name="Content Placeholder 2"/>
          <p:cNvSpPr>
            <a:spLocks noGrp="1"/>
          </p:cNvSpPr>
          <p:nvPr>
            <p:ph idx="1"/>
          </p:nvPr>
        </p:nvSpPr>
        <p:spPr/>
        <p:txBody>
          <a:bodyPr/>
          <a:lstStyle/>
          <a:p>
            <a:r>
              <a:rPr lang="en-IN" dirty="0" smtClean="0"/>
              <a:t>IBM </a:t>
            </a:r>
            <a:r>
              <a:rPr lang="en-IN" dirty="0" err="1" smtClean="0"/>
              <a:t>Bluemix</a:t>
            </a:r>
            <a:r>
              <a:rPr lang="en-IN" dirty="0" smtClean="0"/>
              <a:t> is a cloud platform as a service developed by IBM. </a:t>
            </a:r>
          </a:p>
          <a:p>
            <a:r>
              <a:rPr lang="en-IN" dirty="0" smtClean="0"/>
              <a:t>Supports several programming languages and services as well as integrated </a:t>
            </a:r>
            <a:r>
              <a:rPr lang="en-IN" dirty="0" err="1" smtClean="0"/>
              <a:t>DevOps</a:t>
            </a:r>
            <a:r>
              <a:rPr lang="en-IN" dirty="0" smtClean="0"/>
              <a:t> to build, run, deploy and manage applications on the cloud. </a:t>
            </a:r>
          </a:p>
          <a:p>
            <a:r>
              <a:rPr lang="en-IN" dirty="0" smtClean="0"/>
              <a:t>Enables to rapidly create, deploy, and manage cloud applications.</a:t>
            </a:r>
          </a:p>
          <a:p>
            <a:r>
              <a:rPr lang="en-IN" dirty="0" err="1" smtClean="0"/>
              <a:t>Bluemix</a:t>
            </a:r>
            <a:r>
              <a:rPr lang="en-IN" dirty="0" smtClean="0"/>
              <a:t> provides a dashboard to create, view, and manage applications and services as well as monitor application's resource usage. </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JavaScript ,</a:t>
            </a:r>
            <a:r>
              <a:rPr lang="en-IN" dirty="0" err="1" smtClean="0"/>
              <a:t>Nodejs</a:t>
            </a:r>
            <a:r>
              <a:rPr lang="en-IN" dirty="0" smtClean="0"/>
              <a:t> And </a:t>
            </a:r>
            <a:r>
              <a:rPr lang="en-IN" dirty="0" err="1" smtClean="0"/>
              <a:t>LoopBack</a:t>
            </a:r>
            <a:endParaRPr lang="en-IN" dirty="0"/>
          </a:p>
        </p:txBody>
      </p:sp>
      <p:sp>
        <p:nvSpPr>
          <p:cNvPr id="3" name="Content Placeholder 2"/>
          <p:cNvSpPr>
            <a:spLocks noGrp="1"/>
          </p:cNvSpPr>
          <p:nvPr>
            <p:ph idx="1"/>
          </p:nvPr>
        </p:nvSpPr>
        <p:spPr>
          <a:xfrm>
            <a:off x="677334" y="1897812"/>
            <a:ext cx="8596668" cy="4425350"/>
          </a:xfrm>
        </p:spPr>
        <p:txBody>
          <a:bodyPr/>
          <a:lstStyle/>
          <a:p>
            <a:pPr fontAlgn="auto"/>
            <a:r>
              <a:rPr lang="en-IN" b="1" dirty="0" smtClean="0"/>
              <a:t>JavaScript : </a:t>
            </a:r>
          </a:p>
          <a:p>
            <a:pPr lvl="1"/>
            <a:r>
              <a:rPr lang="en-US" dirty="0" smtClean="0"/>
              <a:t>an object-oriented computer programming language commonly used to create interactive effects within web browsers.</a:t>
            </a:r>
            <a:endParaRPr lang="en-IN" dirty="0" smtClean="0"/>
          </a:p>
          <a:p>
            <a:pPr fontAlgn="auto"/>
            <a:r>
              <a:rPr lang="en-IN" b="1" dirty="0" smtClean="0"/>
              <a:t>Node Js : </a:t>
            </a:r>
          </a:p>
          <a:p>
            <a:pPr lvl="1"/>
            <a:r>
              <a:rPr lang="en-US" b="1" dirty="0" smtClean="0"/>
              <a:t>Node</a:t>
            </a:r>
            <a:r>
              <a:rPr lang="en-US" dirty="0" smtClean="0"/>
              <a:t>.</a:t>
            </a:r>
            <a:r>
              <a:rPr lang="en-US" b="1" dirty="0" smtClean="0"/>
              <a:t>js</a:t>
            </a:r>
            <a:r>
              <a:rPr lang="en-US" dirty="0" smtClean="0"/>
              <a:t> is a platform built on Chrome's </a:t>
            </a:r>
            <a:r>
              <a:rPr lang="en-US" b="1" dirty="0" smtClean="0"/>
              <a:t>JavaScript</a:t>
            </a:r>
            <a:r>
              <a:rPr lang="en-US" dirty="0" smtClean="0"/>
              <a:t> runtime for easily building fast and scalable network applications. </a:t>
            </a:r>
            <a:endParaRPr lang="en-IN" dirty="0" smtClean="0"/>
          </a:p>
          <a:p>
            <a:pPr fontAlgn="auto"/>
            <a:r>
              <a:rPr lang="en-IN" b="1" dirty="0" smtClean="0"/>
              <a:t>Loopback: </a:t>
            </a:r>
          </a:p>
          <a:p>
            <a:pPr lvl="1"/>
            <a:r>
              <a:rPr lang="en-IN" dirty="0" smtClean="0"/>
              <a:t>It is open source Node.js framework that enables you to quickly create dynamic end to end REST APIs and connect to backend systems such as databases, SOAP or REST services.</a:t>
            </a:r>
            <a:r>
              <a:rPr lang="en-IN" b="1" dirty="0" smtClean="0"/>
              <a:t> </a:t>
            </a:r>
            <a:endParaRPr lang="en-IN" dirty="0" smtClean="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455" y="316302"/>
            <a:ext cx="8596668" cy="1320800"/>
          </a:xfrm>
        </p:spPr>
        <p:txBody>
          <a:bodyPr/>
          <a:lstStyle/>
          <a:p>
            <a:r>
              <a:rPr lang="en-IN" dirty="0" smtClean="0"/>
              <a:t>Architecture</a:t>
            </a:r>
            <a:endParaRPr lang="en-IN" dirty="0"/>
          </a:p>
        </p:txBody>
      </p:sp>
      <p:pic>
        <p:nvPicPr>
          <p:cNvPr id="4" name="Content Placeholder 3" descr="cloud automation manager.png"/>
          <p:cNvPicPr>
            <a:picLocks noGrp="1" noChangeAspect="1"/>
          </p:cNvPicPr>
          <p:nvPr>
            <p:ph idx="1"/>
          </p:nvPr>
        </p:nvPicPr>
        <p:blipFill>
          <a:blip r:embed="rId2"/>
          <a:stretch>
            <a:fillRect/>
          </a:stretch>
        </p:blipFill>
        <p:spPr>
          <a:xfrm>
            <a:off x="457200" y="1040860"/>
            <a:ext cx="9541549" cy="581714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530" y="161027"/>
            <a:ext cx="8596668" cy="718867"/>
          </a:xfrm>
        </p:spPr>
        <p:txBody>
          <a:bodyPr/>
          <a:lstStyle/>
          <a:p>
            <a:r>
              <a:rPr lang="en-IN" dirty="0" smtClean="0"/>
              <a:t>Project Workflow</a:t>
            </a:r>
            <a:endParaRPr lang="en-IN" dirty="0"/>
          </a:p>
        </p:txBody>
      </p:sp>
      <p:sp>
        <p:nvSpPr>
          <p:cNvPr id="6" name="Rectangle 5"/>
          <p:cNvSpPr/>
          <p:nvPr/>
        </p:nvSpPr>
        <p:spPr>
          <a:xfrm>
            <a:off x="2872596" y="862642"/>
            <a:ext cx="4442604" cy="4140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p:cNvSpPr/>
          <p:nvPr/>
        </p:nvSpPr>
        <p:spPr>
          <a:xfrm>
            <a:off x="2889849" y="1535502"/>
            <a:ext cx="4442604" cy="4054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Rectangle 7"/>
          <p:cNvSpPr/>
          <p:nvPr/>
        </p:nvSpPr>
        <p:spPr>
          <a:xfrm>
            <a:off x="2907101" y="2156605"/>
            <a:ext cx="4425351" cy="4140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Rectangle 8"/>
          <p:cNvSpPr/>
          <p:nvPr/>
        </p:nvSpPr>
        <p:spPr>
          <a:xfrm>
            <a:off x="2907102" y="2777706"/>
            <a:ext cx="4425351" cy="4140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ectangle 9"/>
          <p:cNvSpPr/>
          <p:nvPr/>
        </p:nvSpPr>
        <p:spPr>
          <a:xfrm>
            <a:off x="2924354" y="3416061"/>
            <a:ext cx="4425352" cy="4744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 name="Rectangle 10"/>
          <p:cNvSpPr/>
          <p:nvPr/>
        </p:nvSpPr>
        <p:spPr>
          <a:xfrm>
            <a:off x="2924354" y="4088921"/>
            <a:ext cx="4425351" cy="4830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 name="Rectangle 11"/>
          <p:cNvSpPr/>
          <p:nvPr/>
        </p:nvSpPr>
        <p:spPr>
          <a:xfrm>
            <a:off x="2881223" y="4744528"/>
            <a:ext cx="4459857" cy="5003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 name="Rectangle 12"/>
          <p:cNvSpPr/>
          <p:nvPr/>
        </p:nvSpPr>
        <p:spPr>
          <a:xfrm>
            <a:off x="2855343" y="5451894"/>
            <a:ext cx="4520242" cy="9316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 name="Oval 13"/>
          <p:cNvSpPr/>
          <p:nvPr/>
        </p:nvSpPr>
        <p:spPr>
          <a:xfrm>
            <a:off x="4226941" y="301924"/>
            <a:ext cx="1483743" cy="3709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5" name="TextBox 14"/>
          <p:cNvSpPr txBox="1"/>
          <p:nvPr/>
        </p:nvSpPr>
        <p:spPr>
          <a:xfrm>
            <a:off x="3950898" y="905774"/>
            <a:ext cx="2078966" cy="369332"/>
          </a:xfrm>
          <a:prstGeom prst="rect">
            <a:avLst/>
          </a:prstGeom>
          <a:noFill/>
        </p:spPr>
        <p:txBody>
          <a:bodyPr wrap="square" rtlCol="0">
            <a:spAutoFit/>
          </a:bodyPr>
          <a:lstStyle/>
          <a:p>
            <a:r>
              <a:rPr lang="en-IN" dirty="0" smtClean="0"/>
              <a:t>Capturing Events</a:t>
            </a:r>
            <a:endParaRPr lang="en-IN" dirty="0"/>
          </a:p>
        </p:txBody>
      </p:sp>
      <p:sp>
        <p:nvSpPr>
          <p:cNvPr id="16" name="TextBox 15"/>
          <p:cNvSpPr txBox="1"/>
          <p:nvPr/>
        </p:nvSpPr>
        <p:spPr>
          <a:xfrm>
            <a:off x="3286663" y="1544128"/>
            <a:ext cx="3666227" cy="369332"/>
          </a:xfrm>
          <a:prstGeom prst="rect">
            <a:avLst/>
          </a:prstGeom>
          <a:noFill/>
        </p:spPr>
        <p:txBody>
          <a:bodyPr wrap="square" rtlCol="0">
            <a:spAutoFit/>
          </a:bodyPr>
          <a:lstStyle/>
          <a:p>
            <a:r>
              <a:rPr lang="en-IN" dirty="0" smtClean="0"/>
              <a:t>Configuring incoming integrations</a:t>
            </a:r>
            <a:endParaRPr lang="en-IN" dirty="0"/>
          </a:p>
        </p:txBody>
      </p:sp>
      <p:sp>
        <p:nvSpPr>
          <p:cNvPr id="17" name="TextBox 16"/>
          <p:cNvSpPr txBox="1"/>
          <p:nvPr/>
        </p:nvSpPr>
        <p:spPr>
          <a:xfrm>
            <a:off x="3674855" y="2191109"/>
            <a:ext cx="3148642" cy="369332"/>
          </a:xfrm>
          <a:prstGeom prst="rect">
            <a:avLst/>
          </a:prstGeom>
          <a:noFill/>
        </p:spPr>
        <p:txBody>
          <a:bodyPr wrap="square" rtlCol="0">
            <a:spAutoFit/>
          </a:bodyPr>
          <a:lstStyle/>
          <a:p>
            <a:r>
              <a:rPr lang="en-IN" dirty="0" smtClean="0"/>
              <a:t>Managing users and groups</a:t>
            </a:r>
            <a:endParaRPr lang="en-IN" dirty="0"/>
          </a:p>
        </p:txBody>
      </p:sp>
      <p:sp>
        <p:nvSpPr>
          <p:cNvPr id="18" name="TextBox 17"/>
          <p:cNvSpPr txBox="1"/>
          <p:nvPr/>
        </p:nvSpPr>
        <p:spPr>
          <a:xfrm>
            <a:off x="4244196" y="2794959"/>
            <a:ext cx="1846053" cy="369332"/>
          </a:xfrm>
          <a:prstGeom prst="rect">
            <a:avLst/>
          </a:prstGeom>
          <a:noFill/>
        </p:spPr>
        <p:txBody>
          <a:bodyPr wrap="square" rtlCol="0">
            <a:spAutoFit/>
          </a:bodyPr>
          <a:lstStyle/>
          <a:p>
            <a:r>
              <a:rPr lang="en-IN" dirty="0" smtClean="0"/>
              <a:t>Use REST API</a:t>
            </a:r>
            <a:endParaRPr lang="en-IN" dirty="0"/>
          </a:p>
        </p:txBody>
      </p:sp>
      <p:sp>
        <p:nvSpPr>
          <p:cNvPr id="19" name="TextBox 18"/>
          <p:cNvSpPr txBox="1"/>
          <p:nvPr/>
        </p:nvSpPr>
        <p:spPr>
          <a:xfrm>
            <a:off x="3062378" y="3467819"/>
            <a:ext cx="3830128" cy="369332"/>
          </a:xfrm>
          <a:prstGeom prst="rect">
            <a:avLst/>
          </a:prstGeom>
          <a:noFill/>
        </p:spPr>
        <p:txBody>
          <a:bodyPr wrap="square" rtlCol="0">
            <a:spAutoFit/>
          </a:bodyPr>
          <a:lstStyle/>
          <a:p>
            <a:pPr algn="ctr"/>
            <a:r>
              <a:rPr lang="en-IN" dirty="0" smtClean="0"/>
              <a:t>Managing Outgoing integrations</a:t>
            </a:r>
            <a:endParaRPr lang="en-IN" dirty="0"/>
          </a:p>
        </p:txBody>
      </p:sp>
      <p:sp>
        <p:nvSpPr>
          <p:cNvPr id="20" name="TextBox 19"/>
          <p:cNvSpPr txBox="1"/>
          <p:nvPr/>
        </p:nvSpPr>
        <p:spPr>
          <a:xfrm>
            <a:off x="3200400" y="4157932"/>
            <a:ext cx="3804249" cy="369332"/>
          </a:xfrm>
          <a:prstGeom prst="rect">
            <a:avLst/>
          </a:prstGeom>
          <a:noFill/>
        </p:spPr>
        <p:txBody>
          <a:bodyPr wrap="square" rtlCol="0">
            <a:spAutoFit/>
          </a:bodyPr>
          <a:lstStyle/>
          <a:p>
            <a:pPr algn="ctr"/>
            <a:r>
              <a:rPr lang="en-IN" dirty="0" smtClean="0"/>
              <a:t>Managing Schedules</a:t>
            </a:r>
            <a:endParaRPr lang="en-IN" dirty="0"/>
          </a:p>
        </p:txBody>
      </p:sp>
      <p:sp>
        <p:nvSpPr>
          <p:cNvPr id="21" name="TextBox 20"/>
          <p:cNvSpPr txBox="1"/>
          <p:nvPr/>
        </p:nvSpPr>
        <p:spPr>
          <a:xfrm>
            <a:off x="3381555" y="4822166"/>
            <a:ext cx="3666227" cy="369332"/>
          </a:xfrm>
          <a:prstGeom prst="rect">
            <a:avLst/>
          </a:prstGeom>
          <a:noFill/>
        </p:spPr>
        <p:txBody>
          <a:bodyPr wrap="square" rtlCol="0">
            <a:spAutoFit/>
          </a:bodyPr>
          <a:lstStyle/>
          <a:p>
            <a:pPr algn="ctr"/>
            <a:r>
              <a:rPr lang="en-IN" dirty="0" smtClean="0"/>
              <a:t>Managing </a:t>
            </a:r>
            <a:r>
              <a:rPr lang="en-IN" dirty="0" err="1" smtClean="0"/>
              <a:t>Runbooks</a:t>
            </a:r>
            <a:endParaRPr lang="en-IN" dirty="0"/>
          </a:p>
        </p:txBody>
      </p:sp>
      <p:sp>
        <p:nvSpPr>
          <p:cNvPr id="22" name="TextBox 21"/>
          <p:cNvSpPr txBox="1"/>
          <p:nvPr/>
        </p:nvSpPr>
        <p:spPr>
          <a:xfrm>
            <a:off x="2812210" y="5380672"/>
            <a:ext cx="4597881" cy="1477328"/>
          </a:xfrm>
          <a:prstGeom prst="rect">
            <a:avLst/>
          </a:prstGeom>
          <a:noFill/>
          <a:ln>
            <a:solidFill>
              <a:schemeClr val="bg1"/>
            </a:solidFill>
          </a:ln>
        </p:spPr>
        <p:txBody>
          <a:bodyPr wrap="square" rtlCol="0">
            <a:spAutoFit/>
          </a:bodyPr>
          <a:lstStyle/>
          <a:p>
            <a:pPr fontAlgn="base"/>
            <a:r>
              <a:rPr lang="en-US" dirty="0" smtClean="0"/>
              <a:t>Analysis of pattern to predict probable events in future and implement particular policy to avoid it.</a:t>
            </a:r>
            <a:endParaRPr lang="en-IN" dirty="0" smtClean="0"/>
          </a:p>
          <a:p>
            <a:r>
              <a:rPr lang="en-US" dirty="0" smtClean="0"/>
              <a:t> </a:t>
            </a:r>
            <a:endParaRPr lang="en-IN" dirty="0" smtClean="0"/>
          </a:p>
          <a:p>
            <a:endParaRPr lang="en-IN" dirty="0"/>
          </a:p>
        </p:txBody>
      </p:sp>
      <p:cxnSp>
        <p:nvCxnSpPr>
          <p:cNvPr id="29" name="Straight Arrow Connector 28"/>
          <p:cNvCxnSpPr/>
          <p:nvPr/>
        </p:nvCxnSpPr>
        <p:spPr>
          <a:xfrm flipH="1">
            <a:off x="4994694" y="5253487"/>
            <a:ext cx="8627" cy="207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4"/>
          </p:cNvCxnSpPr>
          <p:nvPr/>
        </p:nvCxnSpPr>
        <p:spPr>
          <a:xfrm>
            <a:off x="4968813" y="672860"/>
            <a:ext cx="8627" cy="2156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5" idx="2"/>
          </p:cNvCxnSpPr>
          <p:nvPr/>
        </p:nvCxnSpPr>
        <p:spPr>
          <a:xfrm flipH="1">
            <a:off x="4977443" y="1275106"/>
            <a:ext cx="12938" cy="260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899804" y="4572000"/>
            <a:ext cx="0" cy="181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5003321" y="3191774"/>
            <a:ext cx="0" cy="215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4037162" y="6547449"/>
            <a:ext cx="1639019" cy="31055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4" name="TextBox 43"/>
          <p:cNvSpPr txBox="1"/>
          <p:nvPr/>
        </p:nvSpPr>
        <p:spPr>
          <a:xfrm>
            <a:off x="4451230" y="6488668"/>
            <a:ext cx="845389" cy="369332"/>
          </a:xfrm>
          <a:prstGeom prst="rect">
            <a:avLst/>
          </a:prstGeom>
          <a:noFill/>
        </p:spPr>
        <p:txBody>
          <a:bodyPr wrap="square" rtlCol="0">
            <a:spAutoFit/>
          </a:bodyPr>
          <a:lstStyle/>
          <a:p>
            <a:r>
              <a:rPr lang="en-IN" dirty="0" smtClean="0"/>
              <a:t>End</a:t>
            </a:r>
            <a:endParaRPr lang="en-IN" dirty="0"/>
          </a:p>
        </p:txBody>
      </p:sp>
      <p:cxnSp>
        <p:nvCxnSpPr>
          <p:cNvPr id="47" name="Straight Arrow Connector 46"/>
          <p:cNvCxnSpPr/>
          <p:nvPr/>
        </p:nvCxnSpPr>
        <p:spPr>
          <a:xfrm>
            <a:off x="4951562" y="1940943"/>
            <a:ext cx="8627" cy="241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951562" y="2553419"/>
            <a:ext cx="0" cy="250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4934309" y="3899140"/>
            <a:ext cx="8627" cy="224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4839419" y="6374921"/>
            <a:ext cx="8626" cy="250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554747" y="310551"/>
            <a:ext cx="897148" cy="369332"/>
          </a:xfrm>
          <a:prstGeom prst="rect">
            <a:avLst/>
          </a:prstGeom>
          <a:noFill/>
        </p:spPr>
        <p:txBody>
          <a:bodyPr wrap="square" rtlCol="0">
            <a:spAutoFit/>
          </a:bodyPr>
          <a:lstStyle/>
          <a:p>
            <a:r>
              <a:rPr lang="en-IN" dirty="0" smtClean="0"/>
              <a:t>Start</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a:t>
            </a:r>
            <a:endParaRPr lang="en-IN" dirty="0"/>
          </a:p>
        </p:txBody>
      </p:sp>
      <p:sp>
        <p:nvSpPr>
          <p:cNvPr id="3" name="Content Placeholder 2"/>
          <p:cNvSpPr>
            <a:spLocks noGrp="1"/>
          </p:cNvSpPr>
          <p:nvPr>
            <p:ph idx="1"/>
          </p:nvPr>
        </p:nvSpPr>
        <p:spPr>
          <a:xfrm>
            <a:off x="677334" y="1388853"/>
            <a:ext cx="8596668" cy="4652509"/>
          </a:xfrm>
        </p:spPr>
        <p:txBody>
          <a:bodyPr/>
          <a:lstStyle/>
          <a:p>
            <a:r>
              <a:rPr lang="en-US" b="1" dirty="0" smtClean="0"/>
              <a:t>Identifying Problems</a:t>
            </a:r>
            <a:endParaRPr lang="en-IN" dirty="0" smtClean="0"/>
          </a:p>
          <a:p>
            <a:pPr lvl="1"/>
            <a:r>
              <a:rPr lang="en-US" dirty="0" smtClean="0"/>
              <a:t>Allows users to see how multiple events from different sources are related</a:t>
            </a:r>
            <a:r>
              <a:rPr lang="en-US" b="1" dirty="0" smtClean="0"/>
              <a:t> </a:t>
            </a:r>
            <a:r>
              <a:rPr lang="en-US" dirty="0" smtClean="0"/>
              <a:t>and communicate the client regarding it through </a:t>
            </a:r>
            <a:r>
              <a:rPr lang="en-US" dirty="0" err="1" smtClean="0"/>
              <a:t>chatbot</a:t>
            </a:r>
            <a:r>
              <a:rPr lang="en-US" dirty="0" smtClean="0"/>
              <a:t>.</a:t>
            </a:r>
            <a:endParaRPr lang="en-IN" dirty="0" smtClean="0"/>
          </a:p>
          <a:p>
            <a:pPr>
              <a:buNone/>
            </a:pPr>
            <a:endParaRPr lang="en-IN" dirty="0" smtClean="0"/>
          </a:p>
          <a:p>
            <a:r>
              <a:rPr lang="en-US" b="1" dirty="0" smtClean="0"/>
              <a:t>Incident Prioritization</a:t>
            </a:r>
            <a:endParaRPr lang="en-IN" dirty="0" smtClean="0"/>
          </a:p>
          <a:p>
            <a:pPr lvl="1" fontAlgn="base"/>
            <a:r>
              <a:rPr lang="en-IN" dirty="0" smtClean="0"/>
              <a:t>Seeing the most mission-critical incidents in prioritized order allows your team to focus attention and action effectively.</a:t>
            </a:r>
          </a:p>
          <a:p>
            <a:pPr fontAlgn="base">
              <a:buNone/>
            </a:pPr>
            <a:endParaRPr lang="en-IN" dirty="0" smtClean="0"/>
          </a:p>
          <a:p>
            <a:pPr fontAlgn="base"/>
            <a:r>
              <a:rPr lang="en-US" b="1" dirty="0" smtClean="0"/>
              <a:t>Centralized Knowledge Base for </a:t>
            </a:r>
            <a:r>
              <a:rPr lang="en-US" b="1" dirty="0" err="1" smtClean="0"/>
              <a:t>DevOps</a:t>
            </a:r>
            <a:endParaRPr lang="en-IN" b="1" u="sng" dirty="0" smtClean="0"/>
          </a:p>
          <a:p>
            <a:pPr lvl="1"/>
            <a:r>
              <a:rPr lang="en-US" dirty="0" smtClean="0"/>
              <a:t>Access to </a:t>
            </a:r>
            <a:r>
              <a:rPr lang="en-US" dirty="0" err="1" smtClean="0"/>
              <a:t>runbook</a:t>
            </a:r>
            <a:r>
              <a:rPr lang="en-US" dirty="0" smtClean="0"/>
              <a:t> guidance created by subject matter experts across multiple regions and time zones, empowers your team to solve complex and routine problems faster.</a:t>
            </a:r>
            <a:endParaRPr lang="en-IN" dirty="0" smtClean="0"/>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 </a:t>
            </a:r>
            <a:endParaRPr lang="en-IN" dirty="0"/>
          </a:p>
        </p:txBody>
      </p:sp>
      <p:sp>
        <p:nvSpPr>
          <p:cNvPr id="3" name="Content Placeholder 2"/>
          <p:cNvSpPr>
            <a:spLocks noGrp="1"/>
          </p:cNvSpPr>
          <p:nvPr>
            <p:ph idx="1"/>
          </p:nvPr>
        </p:nvSpPr>
        <p:spPr>
          <a:xfrm>
            <a:off x="677334" y="1663431"/>
            <a:ext cx="8596668" cy="4377932"/>
          </a:xfrm>
        </p:spPr>
        <p:txBody>
          <a:bodyPr/>
          <a:lstStyle/>
          <a:p>
            <a:r>
              <a:rPr lang="en-IN" dirty="0" smtClean="0"/>
              <a:t>Analysis of event data in order to derive pattern and gain meaningful insights.</a:t>
            </a:r>
          </a:p>
          <a:p>
            <a:r>
              <a:rPr lang="en-IN" dirty="0" smtClean="0"/>
              <a:t>A failure prediction based on predictive analytics models can identify an upcoming failure condition in advance</a:t>
            </a:r>
          </a:p>
          <a:p>
            <a:r>
              <a:rPr lang="en-IN" dirty="0" smtClean="0"/>
              <a:t>Based on this, action can be taken to manage the cloud </a:t>
            </a:r>
            <a:r>
              <a:rPr lang="en-IN" dirty="0" err="1" smtClean="0"/>
              <a:t>efficitently</a:t>
            </a:r>
            <a:r>
              <a:rPr lang="en-IN" dirty="0" smtClean="0"/>
              <a:t>.</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Project Objective</a:t>
            </a:r>
            <a:endParaRPr lang="en-IN" sz="4000" dirty="0"/>
          </a:p>
        </p:txBody>
      </p:sp>
      <p:sp>
        <p:nvSpPr>
          <p:cNvPr id="3" name="Content Placeholder 2"/>
          <p:cNvSpPr>
            <a:spLocks noGrp="1"/>
          </p:cNvSpPr>
          <p:nvPr>
            <p:ph idx="1"/>
          </p:nvPr>
        </p:nvSpPr>
        <p:spPr>
          <a:xfrm>
            <a:off x="677334" y="2173857"/>
            <a:ext cx="8596668" cy="3867506"/>
          </a:xfrm>
        </p:spPr>
        <p:txBody>
          <a:bodyPr>
            <a:normAutofit/>
          </a:bodyPr>
          <a:lstStyle/>
          <a:p>
            <a:r>
              <a:rPr lang="en-IN" sz="2800" dirty="0" smtClean="0">
                <a:latin typeface="Microsoft Sans Serif" pitchFamily="34" charset="0"/>
                <a:cs typeface="Microsoft Sans Serif" pitchFamily="34" charset="0"/>
              </a:rPr>
              <a:t>To capture the events , incidence and correlation by using IBM Cloud Automation Manager and convey the same to the clients by using IBM Watson.</a:t>
            </a:r>
            <a:endParaRPr lang="en-IN" sz="2800" dirty="0">
              <a:latin typeface="Microsoft Sans Serif" pitchFamily="34" charset="0"/>
              <a:cs typeface="Microsoft Sans Serif"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677334" y="1955261"/>
            <a:ext cx="8596668" cy="4086102"/>
          </a:xfrm>
        </p:spPr>
        <p:txBody>
          <a:bodyPr/>
          <a:lstStyle/>
          <a:p>
            <a:r>
              <a:rPr lang="en-IN" dirty="0" smtClean="0"/>
              <a:t> The starting point for this solution is the IBM Cloud Automation Manager product on </a:t>
            </a:r>
            <a:r>
              <a:rPr lang="en-IN" dirty="0" err="1" smtClean="0"/>
              <a:t>Bluemix</a:t>
            </a:r>
            <a:r>
              <a:rPr lang="en-IN" dirty="0" smtClean="0"/>
              <a:t>. </a:t>
            </a:r>
          </a:p>
          <a:p>
            <a:r>
              <a:rPr lang="en-IN" dirty="0" smtClean="0"/>
              <a:t>The platforms  includes cognitive capabilities for human-computer interaction and cognitive cloud operations.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677334" y="1975449"/>
            <a:ext cx="8596668" cy="4065913"/>
          </a:xfrm>
          <a:solidFill>
            <a:schemeClr val="bg1"/>
          </a:solidFill>
          <a:ln>
            <a:solidFill>
              <a:schemeClr val="bg1"/>
            </a:solidFill>
          </a:ln>
        </p:spPr>
        <p:txBody>
          <a:bodyPr/>
          <a:lstStyle/>
          <a:p>
            <a:r>
              <a:rPr lang="en-IN" dirty="0" smtClean="0">
                <a:solidFill>
                  <a:schemeClr val="accent1">
                    <a:lumMod val="50000"/>
                  </a:schemeClr>
                </a:solidFill>
              </a:rPr>
              <a:t>1. </a:t>
            </a:r>
            <a:r>
              <a:rPr lang="en-IN" dirty="0" smtClean="0">
                <a:solidFill>
                  <a:schemeClr val="accent1">
                    <a:lumMod val="50000"/>
                  </a:schemeClr>
                </a:solidFill>
                <a:hlinkClick r:id="rId2"/>
              </a:rPr>
              <a:t>https://www.ibm.com/support/knowledgecenter/en/SS2L37/product_welcome_cloud_automation_manager.html</a:t>
            </a:r>
            <a:endParaRPr lang="en-IN" dirty="0" smtClean="0">
              <a:solidFill>
                <a:schemeClr val="accent1">
                  <a:lumMod val="50000"/>
                </a:schemeClr>
              </a:solidFill>
            </a:endParaRPr>
          </a:p>
          <a:p>
            <a:r>
              <a:rPr lang="en-IN" dirty="0" smtClean="0">
                <a:solidFill>
                  <a:schemeClr val="accent1">
                    <a:lumMod val="50000"/>
                  </a:schemeClr>
                </a:solidFill>
              </a:rPr>
              <a:t>2. </a:t>
            </a:r>
            <a:r>
              <a:rPr lang="en-IN" dirty="0" smtClean="0">
                <a:solidFill>
                  <a:schemeClr val="accent1">
                    <a:lumMod val="50000"/>
                  </a:schemeClr>
                </a:solidFill>
                <a:hlinkClick r:id="rId3"/>
              </a:rPr>
              <a:t>https://www.ibm.com/support/knowledgecenter/SSURRN/com.ibm.cem.doc/index.html</a:t>
            </a:r>
            <a:endParaRPr lang="en-IN" dirty="0" smtClean="0">
              <a:solidFill>
                <a:schemeClr val="accent1">
                  <a:lumMod val="50000"/>
                </a:schemeClr>
              </a:solidFill>
            </a:endParaRPr>
          </a:p>
          <a:p>
            <a:r>
              <a:rPr lang="en-IN" dirty="0" smtClean="0">
                <a:solidFill>
                  <a:schemeClr val="accent1">
                    <a:lumMod val="50000"/>
                  </a:schemeClr>
                </a:solidFill>
              </a:rPr>
              <a:t>3. </a:t>
            </a:r>
            <a:r>
              <a:rPr lang="en-IN" dirty="0" smtClean="0">
                <a:solidFill>
                  <a:schemeClr val="accent1">
                    <a:lumMod val="50000"/>
                  </a:schemeClr>
                </a:solidFill>
                <a:hlinkClick r:id="rId4"/>
              </a:rPr>
              <a:t>https://console.bluemix.net/docs/services/conversation/getting-started.html#gettingstarted</a:t>
            </a:r>
            <a:endParaRPr lang="en-IN" dirty="0" smtClean="0">
              <a:solidFill>
                <a:schemeClr val="accent1">
                  <a:lumMod val="50000"/>
                </a:schemeClr>
              </a:solidFill>
            </a:endParaRPr>
          </a:p>
          <a:p>
            <a:pPr>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8800" dirty="0" smtClean="0"/>
              <a:t>Thank You</a:t>
            </a:r>
            <a:endParaRPr lang="en-IN" sz="8800" dirty="0"/>
          </a:p>
        </p:txBody>
      </p:sp>
      <p:sp>
        <p:nvSpPr>
          <p:cNvPr id="3" name="Content Placeholder 2"/>
          <p:cNvSpPr>
            <a:spLocks noGrp="1"/>
          </p:cNvSpPr>
          <p:nvPr>
            <p:ph idx="1"/>
          </p:nvPr>
        </p:nvSpPr>
        <p:spPr>
          <a:xfrm>
            <a:off x="677334" y="2597285"/>
            <a:ext cx="8596668" cy="3444077"/>
          </a:xfrm>
        </p:spPr>
        <p:txBody>
          <a:bodyPr>
            <a:normAutofit/>
          </a:bodyPr>
          <a:lstStyle/>
          <a:p>
            <a:pPr algn="ctr">
              <a:buNone/>
            </a:pPr>
            <a:r>
              <a:rPr lang="en-IN" sz="3200" dirty="0" smtClean="0"/>
              <a:t>B150204380</a:t>
            </a:r>
          </a:p>
          <a:p>
            <a:pPr algn="ctr">
              <a:buNone/>
            </a:pPr>
            <a:r>
              <a:rPr lang="en-IN" sz="3200" dirty="0" smtClean="0"/>
              <a:t>B150204382</a:t>
            </a:r>
          </a:p>
          <a:p>
            <a:pPr algn="ctr">
              <a:buNone/>
            </a:pPr>
            <a:r>
              <a:rPr lang="en-IN" sz="3200" dirty="0" smtClean="0"/>
              <a:t>B150204394</a:t>
            </a:r>
          </a:p>
          <a:p>
            <a:pPr algn="ctr">
              <a:buNone/>
            </a:pPr>
            <a:r>
              <a:rPr lang="en-IN" sz="3200" dirty="0" smtClean="0"/>
              <a:t>B150204400</a:t>
            </a:r>
          </a:p>
          <a:p>
            <a:pPr algn="ct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Functional Requirements</a:t>
            </a:r>
            <a:endParaRPr lang="en-IN" sz="4000" dirty="0"/>
          </a:p>
        </p:txBody>
      </p:sp>
      <p:sp>
        <p:nvSpPr>
          <p:cNvPr id="3" name="Content Placeholder 2"/>
          <p:cNvSpPr>
            <a:spLocks noGrp="1"/>
          </p:cNvSpPr>
          <p:nvPr>
            <p:ph idx="1"/>
          </p:nvPr>
        </p:nvSpPr>
        <p:spPr>
          <a:xfrm>
            <a:off x="677334" y="1889185"/>
            <a:ext cx="8596668" cy="4152177"/>
          </a:xfrm>
        </p:spPr>
        <p:txBody>
          <a:bodyPr/>
          <a:lstStyle/>
          <a:p>
            <a:r>
              <a:rPr lang="en-IN" sz="2400" dirty="0" smtClean="0"/>
              <a:t>Leveraging IBM Cloud Event Manager to capture the events like low storage, thrashing, crashing of containers etc. and direct them to deployed service instances of Cloud Automation Manager.</a:t>
            </a:r>
          </a:p>
          <a:p>
            <a:endParaRPr lang="en-IN" sz="2400" dirty="0" smtClean="0"/>
          </a:p>
          <a:p>
            <a:r>
              <a:rPr lang="en-IN" sz="2400" dirty="0" smtClean="0"/>
              <a:t>Develop a conversation BOT by using IBM Watson API’s that can process natural language queries regarding the health status of the provisioned Virtual Machines, containers. Publishing errors and warnings to the user and respond to different events received from event manager.</a:t>
            </a:r>
            <a:r>
              <a:rPr lang="en-IN" dirty="0" smtClean="0"/>
              <a:t> </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Infrastructure :</a:t>
            </a:r>
            <a:endParaRPr lang="en-IN" dirty="0"/>
          </a:p>
        </p:txBody>
      </p:sp>
      <p:sp>
        <p:nvSpPr>
          <p:cNvPr id="3" name="Content Placeholder 2"/>
          <p:cNvSpPr>
            <a:spLocks noGrp="1"/>
          </p:cNvSpPr>
          <p:nvPr>
            <p:ph idx="1"/>
          </p:nvPr>
        </p:nvSpPr>
        <p:spPr>
          <a:xfrm>
            <a:off x="677334" y="1500997"/>
            <a:ext cx="8596668" cy="4540366"/>
          </a:xfrm>
        </p:spPr>
        <p:txBody>
          <a:bodyPr>
            <a:normAutofit fontScale="92500" lnSpcReduction="10000"/>
          </a:bodyPr>
          <a:lstStyle/>
          <a:p>
            <a:r>
              <a:rPr lang="en-IN" sz="2200" dirty="0" smtClean="0"/>
              <a:t>IBM Cloud Private (ICP): </a:t>
            </a:r>
          </a:p>
          <a:p>
            <a:pPr lvl="1">
              <a:buFont typeface="Wingdings" pitchFamily="2" charset="2"/>
              <a:buChar char="ü"/>
            </a:pPr>
            <a:r>
              <a:rPr lang="en-IN" sz="1800" dirty="0" smtClean="0"/>
              <a:t>IBM Cloud Private is a reliable and scalable cloud platform that runs on infrastructure.</a:t>
            </a:r>
          </a:p>
          <a:p>
            <a:pPr lvl="1">
              <a:buFont typeface="Wingdings" pitchFamily="2" charset="2"/>
              <a:buChar char="ü"/>
            </a:pPr>
            <a:r>
              <a:rPr lang="en-IN" sz="1800" dirty="0" smtClean="0"/>
              <a:t>It’s built on open-source frameworks, like containers, </a:t>
            </a:r>
            <a:r>
              <a:rPr lang="en-IN" sz="1800" dirty="0" err="1" smtClean="0"/>
              <a:t>Kubernetes</a:t>
            </a:r>
            <a:r>
              <a:rPr lang="en-IN" sz="1800" dirty="0" smtClean="0"/>
              <a:t> and Cloud Foundry, with common services for self-service deployment, monitoring, logging and security, as well as a portfolio of middleware, data and analytics.</a:t>
            </a:r>
          </a:p>
          <a:p>
            <a:endParaRPr lang="en-IN" dirty="0" smtClean="0"/>
          </a:p>
          <a:p>
            <a:r>
              <a:rPr lang="en-IN" sz="2200" dirty="0" smtClean="0"/>
              <a:t>Cloud Automation Manager(CAM) :</a:t>
            </a:r>
          </a:p>
          <a:p>
            <a:pPr lvl="1">
              <a:buFont typeface="Wingdings" pitchFamily="2" charset="2"/>
              <a:buChar char="ü"/>
            </a:pPr>
            <a:r>
              <a:rPr lang="en-IN" sz="1800" dirty="0" smtClean="0"/>
              <a:t>IBM Cloud Automation Manager (CAM) is a cloud management solution on IBM Cloud Private (ICP) for deploying cloud infrastructure with an optimised user experience. This infrastructure can be present across different cloud providers.</a:t>
            </a:r>
          </a:p>
          <a:p>
            <a:pPr lvl="1">
              <a:buFont typeface="Wingdings" pitchFamily="2" charset="2"/>
              <a:buChar char="ü"/>
            </a:pPr>
            <a:r>
              <a:rPr lang="en-IN" sz="1800" dirty="0" smtClean="0"/>
              <a:t>CAM helps to create and edit templates and services that implement common business patterns and to deploy them in cloud environment</a:t>
            </a:r>
            <a:r>
              <a:rPr lang="en-IN" dirty="0" smtClean="0"/>
              <a:t>.</a:t>
            </a:r>
          </a:p>
          <a:p>
            <a:pPr lvl="1">
              <a:buFont typeface="Wingdings" pitchFamily="2" charset="2"/>
              <a:buChar char="ü"/>
            </a:pPr>
            <a:endParaRPr lang="en-IN" dirty="0" smtClean="0"/>
          </a:p>
          <a:p>
            <a:pPr lvl="1">
              <a:buFont typeface="Wingdings" pitchFamily="2" charset="2"/>
              <a:buChar char="ü"/>
            </a:pPr>
            <a:endParaRPr lang="en-IN" dirty="0" smtClean="0"/>
          </a:p>
          <a:p>
            <a:pPr>
              <a:buNone/>
            </a:pPr>
            <a:endParaRPr lang="en-I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Infrastructure :</a:t>
            </a:r>
            <a:endParaRPr lang="en-IN" dirty="0"/>
          </a:p>
        </p:txBody>
      </p:sp>
      <p:sp>
        <p:nvSpPr>
          <p:cNvPr id="3" name="Content Placeholder 2"/>
          <p:cNvSpPr>
            <a:spLocks noGrp="1"/>
          </p:cNvSpPr>
          <p:nvPr>
            <p:ph idx="1"/>
          </p:nvPr>
        </p:nvSpPr>
        <p:spPr>
          <a:xfrm>
            <a:off x="677333" y="1716657"/>
            <a:ext cx="8992877" cy="4848045"/>
          </a:xfrm>
        </p:spPr>
        <p:txBody>
          <a:bodyPr>
            <a:normAutofit/>
          </a:bodyPr>
          <a:lstStyle/>
          <a:p>
            <a:r>
              <a:rPr lang="en-IN" dirty="0" smtClean="0"/>
              <a:t>IBM Cloud Event management : </a:t>
            </a:r>
          </a:p>
          <a:p>
            <a:pPr lvl="1"/>
            <a:r>
              <a:rPr lang="en-IN" dirty="0" smtClean="0"/>
              <a:t>Provides the ability to promptly and automatically identify, triage/ assess, events and incidents and used t</a:t>
            </a:r>
            <a:r>
              <a:rPr lang="en-IN" sz="1600" dirty="0" smtClean="0"/>
              <a:t>o investigate, diagnose &amp; resolve prioritized incidents.</a:t>
            </a:r>
          </a:p>
          <a:p>
            <a:pPr lvl="1">
              <a:buNone/>
            </a:pPr>
            <a:endParaRPr lang="en-IN" dirty="0" smtClean="0"/>
          </a:p>
          <a:p>
            <a:r>
              <a:rPr lang="en-IN" dirty="0" smtClean="0"/>
              <a:t>IBM Watson API : </a:t>
            </a:r>
            <a:r>
              <a:rPr lang="en-US" b="1" dirty="0" smtClean="0"/>
              <a:t> </a:t>
            </a:r>
          </a:p>
          <a:p>
            <a:pPr lvl="1"/>
            <a:r>
              <a:rPr lang="en-IN" dirty="0" smtClean="0"/>
              <a:t>IBM Watson Assistant is a question-and-answer system that provides a dialog interaction between the conversation system and users.</a:t>
            </a:r>
            <a:endParaRPr lang="en-US" b="1" dirty="0" smtClean="0"/>
          </a:p>
          <a:p>
            <a:pPr lvl="1">
              <a:buFont typeface="Wingdings" pitchFamily="2" charset="2"/>
              <a:buChar char="ü"/>
            </a:pPr>
            <a:r>
              <a:rPr lang="en-US" dirty="0" smtClean="0"/>
              <a:t>   Simple and easy-to-use interface</a:t>
            </a:r>
            <a:endParaRPr lang="en-IN" dirty="0" smtClean="0"/>
          </a:p>
          <a:p>
            <a:pPr lvl="1" fontAlgn="base">
              <a:buFont typeface="Wingdings" pitchFamily="2" charset="2"/>
              <a:buChar char="ü"/>
            </a:pPr>
            <a:r>
              <a:rPr lang="en-US" dirty="0" smtClean="0"/>
              <a:t>   Connects to messaging channels</a:t>
            </a:r>
            <a:endParaRPr lang="en-IN" dirty="0" smtClean="0"/>
          </a:p>
          <a:p>
            <a:pPr lvl="1" fontAlgn="base">
              <a:buFont typeface="Wingdings" pitchFamily="2" charset="2"/>
              <a:buChar char="ü"/>
            </a:pPr>
            <a:r>
              <a:rPr lang="en-US" dirty="0" smtClean="0"/>
              <a:t>   Knows what your </a:t>
            </a:r>
            <a:r>
              <a:rPr lang="en-US" dirty="0" err="1" smtClean="0"/>
              <a:t>bot</a:t>
            </a:r>
            <a:r>
              <a:rPr lang="en-US" dirty="0" smtClean="0"/>
              <a:t> is missing</a:t>
            </a:r>
            <a:endParaRPr lang="en-IN" dirty="0" smtClean="0"/>
          </a:p>
          <a:p>
            <a:pPr lvl="1" fontAlgn="base">
              <a:buFont typeface="Wingdings" pitchFamily="2" charset="2"/>
              <a:buChar char="ü"/>
            </a:pPr>
            <a:r>
              <a:rPr lang="en-US" dirty="0" smtClean="0"/>
              <a:t>   Provide complex responses</a:t>
            </a:r>
            <a:endParaRPr lang="en-IN" dirty="0" smtClean="0"/>
          </a:p>
          <a:p>
            <a:pPr lvl="1"/>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98430"/>
          </a:xfrm>
        </p:spPr>
        <p:txBody>
          <a:bodyPr/>
          <a:lstStyle/>
          <a:p>
            <a:r>
              <a:rPr lang="en-IN" dirty="0" smtClean="0"/>
              <a:t>Tech Stack</a:t>
            </a:r>
            <a:endParaRPr lang="en-IN" dirty="0"/>
          </a:p>
        </p:txBody>
      </p:sp>
      <p:pic>
        <p:nvPicPr>
          <p:cNvPr id="10" name="Content Placeholder 9" descr="js.jpg"/>
          <p:cNvPicPr>
            <a:picLocks noGrp="1" noChangeAspect="1"/>
          </p:cNvPicPr>
          <p:nvPr>
            <p:ph idx="1"/>
          </p:nvPr>
        </p:nvPicPr>
        <p:blipFill>
          <a:blip r:embed="rId2"/>
          <a:stretch>
            <a:fillRect/>
          </a:stretch>
        </p:blipFill>
        <p:spPr>
          <a:xfrm>
            <a:off x="832105" y="1768939"/>
            <a:ext cx="1714500" cy="1714500"/>
          </a:xfrm>
        </p:spPr>
      </p:pic>
      <p:pic>
        <p:nvPicPr>
          <p:cNvPr id="11" name="Picture 10" descr="k8s.png"/>
          <p:cNvPicPr>
            <a:picLocks noChangeAspect="1"/>
          </p:cNvPicPr>
          <p:nvPr/>
        </p:nvPicPr>
        <p:blipFill>
          <a:blip r:embed="rId3"/>
          <a:stretch>
            <a:fillRect/>
          </a:stretch>
        </p:blipFill>
        <p:spPr>
          <a:xfrm>
            <a:off x="3752490" y="4226943"/>
            <a:ext cx="1949569" cy="1828800"/>
          </a:xfrm>
          <a:prstGeom prst="rect">
            <a:avLst/>
          </a:prstGeom>
        </p:spPr>
      </p:pic>
      <p:pic>
        <p:nvPicPr>
          <p:cNvPr id="12" name="Picture 11" descr="lp.png"/>
          <p:cNvPicPr>
            <a:picLocks noChangeAspect="1"/>
          </p:cNvPicPr>
          <p:nvPr/>
        </p:nvPicPr>
        <p:blipFill>
          <a:blip r:embed="rId4"/>
          <a:stretch>
            <a:fillRect/>
          </a:stretch>
        </p:blipFill>
        <p:spPr>
          <a:xfrm>
            <a:off x="6153868" y="2907604"/>
            <a:ext cx="3162300" cy="922020"/>
          </a:xfrm>
          <a:prstGeom prst="rect">
            <a:avLst/>
          </a:prstGeom>
        </p:spPr>
      </p:pic>
      <p:pic>
        <p:nvPicPr>
          <p:cNvPr id="13" name="Picture 12" descr="ms-logo.png"/>
          <p:cNvPicPr>
            <a:picLocks noChangeAspect="1"/>
          </p:cNvPicPr>
          <p:nvPr/>
        </p:nvPicPr>
        <p:blipFill>
          <a:blip r:embed="rId5"/>
          <a:stretch>
            <a:fillRect/>
          </a:stretch>
        </p:blipFill>
        <p:spPr>
          <a:xfrm>
            <a:off x="5969479" y="1725284"/>
            <a:ext cx="3303916" cy="724618"/>
          </a:xfrm>
          <a:prstGeom prst="rect">
            <a:avLst/>
          </a:prstGeom>
        </p:spPr>
      </p:pic>
      <p:pic>
        <p:nvPicPr>
          <p:cNvPr id="15" name="Picture 14" descr="doc.png"/>
          <p:cNvPicPr>
            <a:picLocks noChangeAspect="1"/>
          </p:cNvPicPr>
          <p:nvPr/>
        </p:nvPicPr>
        <p:blipFill>
          <a:blip r:embed="rId6"/>
          <a:stretch>
            <a:fillRect/>
          </a:stretch>
        </p:blipFill>
        <p:spPr>
          <a:xfrm>
            <a:off x="715993" y="3752492"/>
            <a:ext cx="2756858" cy="1915062"/>
          </a:xfrm>
          <a:prstGeom prst="rect">
            <a:avLst/>
          </a:prstGeom>
        </p:spPr>
      </p:pic>
      <p:pic>
        <p:nvPicPr>
          <p:cNvPr id="16" name="Picture 15" descr="njs.png"/>
          <p:cNvPicPr>
            <a:picLocks noChangeAspect="1"/>
          </p:cNvPicPr>
          <p:nvPr/>
        </p:nvPicPr>
        <p:blipFill>
          <a:blip r:embed="rId7"/>
          <a:stretch>
            <a:fillRect/>
          </a:stretch>
        </p:blipFill>
        <p:spPr>
          <a:xfrm>
            <a:off x="3165104" y="1835414"/>
            <a:ext cx="2186940" cy="1341120"/>
          </a:xfrm>
          <a:prstGeom prst="rect">
            <a:avLst/>
          </a:prstGeom>
        </p:spPr>
      </p:pic>
      <p:pic>
        <p:nvPicPr>
          <p:cNvPr id="14" name="Picture 13" descr="bm.jpg"/>
          <p:cNvPicPr>
            <a:picLocks noChangeAspect="1"/>
          </p:cNvPicPr>
          <p:nvPr/>
        </p:nvPicPr>
        <p:blipFill>
          <a:blip r:embed="rId8"/>
          <a:stretch>
            <a:fillRect/>
          </a:stretch>
        </p:blipFill>
        <p:spPr>
          <a:xfrm>
            <a:off x="6265294" y="4245275"/>
            <a:ext cx="1878042" cy="17145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Docker</a:t>
            </a:r>
            <a:r>
              <a:rPr lang="en-IN" dirty="0" smtClean="0"/>
              <a:t> </a:t>
            </a:r>
            <a:endParaRPr lang="en-IN" dirty="0"/>
          </a:p>
        </p:txBody>
      </p:sp>
      <p:sp>
        <p:nvSpPr>
          <p:cNvPr id="3" name="Content Placeholder 2"/>
          <p:cNvSpPr>
            <a:spLocks noGrp="1"/>
          </p:cNvSpPr>
          <p:nvPr>
            <p:ph idx="1"/>
          </p:nvPr>
        </p:nvSpPr>
        <p:spPr>
          <a:xfrm>
            <a:off x="642828" y="1492370"/>
            <a:ext cx="8596668" cy="4195309"/>
          </a:xfrm>
        </p:spPr>
        <p:txBody>
          <a:bodyPr>
            <a:normAutofit/>
          </a:bodyPr>
          <a:lstStyle/>
          <a:p>
            <a:r>
              <a:rPr lang="en-IN" b="1" dirty="0" err="1" smtClean="0"/>
              <a:t>Docker</a:t>
            </a:r>
            <a:r>
              <a:rPr lang="en-IN" dirty="0" smtClean="0"/>
              <a:t> : A tool designed to make it easier to create, deploy, and run applications by using containers. </a:t>
            </a:r>
          </a:p>
          <a:p>
            <a:r>
              <a:rPr lang="en-IN" b="1" dirty="0" smtClean="0"/>
              <a:t>Containers</a:t>
            </a:r>
            <a:r>
              <a:rPr lang="en-IN" dirty="0" smtClean="0"/>
              <a:t> : allow a developer to package up an application with all of the parts it needs, such as libraries and other dependencies, and ship it all out as one package.</a:t>
            </a:r>
          </a:p>
          <a:p>
            <a:pPr>
              <a:buNone/>
            </a:pPr>
            <a:r>
              <a:rPr lang="en-IN" dirty="0" smtClean="0"/>
              <a:t>	</a:t>
            </a:r>
            <a:r>
              <a:rPr lang="en-IN" dirty="0" err="1" smtClean="0"/>
              <a:t>Docker</a:t>
            </a:r>
            <a:r>
              <a:rPr lang="en-IN" dirty="0" smtClean="0"/>
              <a:t> containers that run on </a:t>
            </a:r>
            <a:r>
              <a:rPr lang="en-IN" dirty="0" err="1" smtClean="0"/>
              <a:t>Docker</a:t>
            </a:r>
            <a:r>
              <a:rPr lang="en-IN" dirty="0" smtClean="0"/>
              <a:t> Engine are:  </a:t>
            </a:r>
          </a:p>
          <a:p>
            <a:pPr lvl="1"/>
            <a:r>
              <a:rPr lang="en-IN" dirty="0" smtClean="0"/>
              <a:t>Standard</a:t>
            </a:r>
          </a:p>
          <a:p>
            <a:pPr lvl="1"/>
            <a:r>
              <a:rPr lang="en-IN" dirty="0" smtClean="0"/>
              <a:t>Lightweight</a:t>
            </a:r>
          </a:p>
          <a:p>
            <a:pPr lvl="1"/>
            <a:r>
              <a:rPr lang="en-IN" dirty="0" smtClean="0"/>
              <a:t>Secure</a:t>
            </a:r>
          </a:p>
        </p:txBody>
      </p:sp>
      <p:pic>
        <p:nvPicPr>
          <p:cNvPr id="6" name="Picture 5" descr="container-what-is-container.png"/>
          <p:cNvPicPr>
            <a:picLocks noChangeAspect="1"/>
          </p:cNvPicPr>
          <p:nvPr/>
        </p:nvPicPr>
        <p:blipFill>
          <a:blip r:embed="rId2"/>
          <a:stretch>
            <a:fillRect/>
          </a:stretch>
        </p:blipFill>
        <p:spPr>
          <a:xfrm>
            <a:off x="3136318" y="3122763"/>
            <a:ext cx="5110535" cy="398540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Kubernetes</a:t>
            </a:r>
            <a:endParaRPr lang="en-IN" dirty="0"/>
          </a:p>
        </p:txBody>
      </p:sp>
      <p:sp>
        <p:nvSpPr>
          <p:cNvPr id="3" name="Content Placeholder 2"/>
          <p:cNvSpPr>
            <a:spLocks noGrp="1"/>
          </p:cNvSpPr>
          <p:nvPr>
            <p:ph idx="1"/>
          </p:nvPr>
        </p:nvSpPr>
        <p:spPr>
          <a:xfrm>
            <a:off x="677333" y="1673525"/>
            <a:ext cx="9536342" cy="4367837"/>
          </a:xfrm>
        </p:spPr>
        <p:txBody>
          <a:bodyPr/>
          <a:lstStyle/>
          <a:p>
            <a:r>
              <a:rPr lang="en-IN" dirty="0" err="1" smtClean="0"/>
              <a:t>Kubernetes</a:t>
            </a:r>
            <a:r>
              <a:rPr lang="en-IN" dirty="0" smtClean="0"/>
              <a:t> is an open-source container-orchestration system for automating deployment, scaling and management of containerized applications.</a:t>
            </a:r>
          </a:p>
          <a:p>
            <a:r>
              <a:rPr lang="en-IN" dirty="0" smtClean="0"/>
              <a:t>Hardware: </a:t>
            </a:r>
          </a:p>
          <a:p>
            <a:pPr lvl="1"/>
            <a:r>
              <a:rPr lang="en-IN" b="1" dirty="0" smtClean="0"/>
              <a:t>Nodes:</a:t>
            </a:r>
          </a:p>
          <a:p>
            <a:pPr lvl="2"/>
            <a:r>
              <a:rPr lang="en-IN" dirty="0" smtClean="0"/>
              <a:t>the smallest unit of computing hardware in </a:t>
            </a:r>
            <a:r>
              <a:rPr lang="en-IN" dirty="0" err="1" smtClean="0"/>
              <a:t>Kubernetes</a:t>
            </a:r>
            <a:r>
              <a:rPr lang="en-IN" dirty="0" smtClean="0"/>
              <a:t>. It is a representation as a single working machine in your cluster. </a:t>
            </a:r>
          </a:p>
          <a:p>
            <a:pPr lvl="2"/>
            <a:r>
              <a:rPr lang="en-IN" dirty="0" smtClean="0"/>
              <a:t>In most production systems, node will likely be either a physical machine in </a:t>
            </a:r>
            <a:r>
              <a:rPr lang="en-IN" dirty="0" err="1" smtClean="0"/>
              <a:t>datacenter</a:t>
            </a:r>
            <a:r>
              <a:rPr lang="en-IN" dirty="0" smtClean="0"/>
              <a:t>, or virtual machine hosted on a cloud provider.</a:t>
            </a:r>
            <a:endParaRPr lang="en-IN" dirty="0"/>
          </a:p>
        </p:txBody>
      </p:sp>
      <p:pic>
        <p:nvPicPr>
          <p:cNvPr id="4" name="Picture 3" descr="k8s nodes.png"/>
          <p:cNvPicPr>
            <a:picLocks noChangeAspect="1"/>
          </p:cNvPicPr>
          <p:nvPr/>
        </p:nvPicPr>
        <p:blipFill>
          <a:blip r:embed="rId2"/>
          <a:stretch>
            <a:fillRect/>
          </a:stretch>
        </p:blipFill>
        <p:spPr>
          <a:xfrm>
            <a:off x="4830791" y="3978935"/>
            <a:ext cx="4856672" cy="287906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Kubernetes</a:t>
            </a:r>
            <a:endParaRPr lang="en-IN" dirty="0"/>
          </a:p>
        </p:txBody>
      </p:sp>
      <p:sp>
        <p:nvSpPr>
          <p:cNvPr id="3" name="Content Placeholder 2"/>
          <p:cNvSpPr>
            <a:spLocks noGrp="1"/>
          </p:cNvSpPr>
          <p:nvPr>
            <p:ph idx="1"/>
          </p:nvPr>
        </p:nvSpPr>
        <p:spPr>
          <a:xfrm>
            <a:off x="677333" y="1673525"/>
            <a:ext cx="9536342" cy="4367837"/>
          </a:xfrm>
        </p:spPr>
        <p:txBody>
          <a:bodyPr/>
          <a:lstStyle/>
          <a:p>
            <a:r>
              <a:rPr lang="en-IN" dirty="0" err="1" smtClean="0"/>
              <a:t>Kubernetes</a:t>
            </a:r>
            <a:r>
              <a:rPr lang="en-IN" dirty="0" smtClean="0"/>
              <a:t> is an open-source container-orchestration system for automating deployment, scaling and management of containerized applications.</a:t>
            </a:r>
          </a:p>
          <a:p>
            <a:r>
              <a:rPr lang="en-IN" dirty="0" smtClean="0"/>
              <a:t>Hardware: </a:t>
            </a:r>
          </a:p>
          <a:p>
            <a:pPr lvl="1"/>
            <a:r>
              <a:rPr lang="en-IN" b="1" dirty="0" smtClean="0"/>
              <a:t>Cluster: </a:t>
            </a:r>
            <a:r>
              <a:rPr lang="en-IN" dirty="0" smtClean="0"/>
              <a:t>Collection of Nodes.</a:t>
            </a:r>
          </a:p>
          <a:p>
            <a:pPr lvl="2"/>
            <a:r>
              <a:rPr lang="en-IN" dirty="0" smtClean="0"/>
              <a:t>Nodes pool together their resources to form a more powerful machine. </a:t>
            </a:r>
          </a:p>
          <a:p>
            <a:pPr lvl="2"/>
            <a:r>
              <a:rPr lang="en-IN" dirty="0" smtClean="0"/>
              <a:t>When you deploy programs onto the cluster, it intelligently handles distributing work to the individual nodes for you. If any nodes are added or removed, the cluster will shift around work as necessary. </a:t>
            </a:r>
          </a:p>
        </p:txBody>
      </p:sp>
      <p:pic>
        <p:nvPicPr>
          <p:cNvPr id="5" name="Picture 4" descr="k8s cluster.png"/>
          <p:cNvPicPr>
            <a:picLocks noChangeAspect="1"/>
          </p:cNvPicPr>
          <p:nvPr/>
        </p:nvPicPr>
        <p:blipFill>
          <a:blip r:embed="rId2"/>
          <a:stretch>
            <a:fillRect/>
          </a:stretch>
        </p:blipFill>
        <p:spPr>
          <a:xfrm>
            <a:off x="1992703" y="4157932"/>
            <a:ext cx="5529532" cy="270006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518</TotalTime>
  <Words>853</Words>
  <Application>Microsoft Office PowerPoint</Application>
  <PresentationFormat>Custom</PresentationFormat>
  <Paragraphs>118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Facet</vt:lpstr>
      <vt:lpstr>Cloud Automation Manager </vt:lpstr>
      <vt:lpstr>Project Objective</vt:lpstr>
      <vt:lpstr>Functional Requirements</vt:lpstr>
      <vt:lpstr>Infrastructure :</vt:lpstr>
      <vt:lpstr>Infrastructure :</vt:lpstr>
      <vt:lpstr>Tech Stack</vt:lpstr>
      <vt:lpstr>Docker </vt:lpstr>
      <vt:lpstr>Kubernetes</vt:lpstr>
      <vt:lpstr>Kubernetes</vt:lpstr>
      <vt:lpstr>Kubernetes</vt:lpstr>
      <vt:lpstr>Kubernetes</vt:lpstr>
      <vt:lpstr>Kubernetes</vt:lpstr>
      <vt:lpstr>Micro Services</vt:lpstr>
      <vt:lpstr>IBM Bluemix</vt:lpstr>
      <vt:lpstr>JavaScript ,Nodejs And LoopBack</vt:lpstr>
      <vt:lpstr>Architecture</vt:lpstr>
      <vt:lpstr>Project Workflow</vt:lpstr>
      <vt:lpstr>Advantages :</vt:lpstr>
      <vt:lpstr>Future Scope </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vidya sonawane</dc:creator>
  <cp:lastModifiedBy>Admin</cp:lastModifiedBy>
  <cp:revision>41</cp:revision>
  <dcterms:created xsi:type="dcterms:W3CDTF">2014-09-12T02:18:09Z</dcterms:created>
  <dcterms:modified xsi:type="dcterms:W3CDTF">2018-10-31T14:52:17Z</dcterms:modified>
</cp:coreProperties>
</file>