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7" r:id="rId4"/>
    <p:sldId id="259" r:id="rId5"/>
    <p:sldId id="260" r:id="rId6"/>
    <p:sldId id="261" r:id="rId7"/>
    <p:sldId id="262" r:id="rId8"/>
    <p:sldId id="263" r:id="rId9"/>
    <p:sldId id="264" r:id="rId10"/>
    <p:sldId id="265" r:id="rId11"/>
    <p:sldId id="266" r:id="rId12"/>
    <p:sldId id="270" r:id="rId13"/>
    <p:sldId id="272" r:id="rId14"/>
    <p:sldId id="268" r:id="rId15"/>
    <p:sldId id="273" r:id="rId16"/>
    <p:sldId id="274" r:id="rId17"/>
    <p:sldId id="275" r:id="rId18"/>
    <p:sldId id="269"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152"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A3A3B9-0256-4DD4-80A2-D3C565844351}" type="datetimeFigureOut">
              <a:rPr lang="en-US" smtClean="0"/>
              <a:pPr/>
              <a:t>07-Jan-24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A077C-0A6D-4C1A-B167-AC020985E4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51A077C-0A6D-4C1A-B167-AC020985E42B}"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F81EB67-8051-4B5D-BFFA-6B235AFA4C2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81EB67-8051-4B5D-BFFA-6B235AFA4C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81EB67-8051-4B5D-BFFA-6B235AFA4C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81EB67-8051-4B5D-BFFA-6B235AFA4C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81EB67-8051-4B5D-BFFA-6B235AFA4C2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81EB67-8051-4B5D-BFFA-6B235AFA4C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F81EB67-8051-4B5D-BFFA-6B235AFA4C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F81EB67-8051-4B5D-BFFA-6B235AFA4C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F81EB67-8051-4B5D-BFFA-6B235AFA4C2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81EB67-8051-4B5D-BFFA-6B235AFA4C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60F3271-9478-4539-9501-98B2578F73F8}" type="datetimeFigureOut">
              <a:rPr lang="en-US" smtClean="0"/>
              <a:pPr/>
              <a:t>07-Jan-24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81EB67-8051-4B5D-BFFA-6B235AFA4C2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60F3271-9478-4539-9501-98B2578F73F8}" type="datetimeFigureOut">
              <a:rPr lang="en-US" smtClean="0"/>
              <a:pPr/>
              <a:t>07-Jan-24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81EB67-8051-4B5D-BFFA-6B235AFA4C2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2000" dirty="0" smtClean="0">
                <a:latin typeface="Times New Roman" pitchFamily="18" charset="0"/>
                <a:cs typeface="Times New Roman" pitchFamily="18" charset="0"/>
              </a:rPr>
              <a:t>BANGALORE INSTITUTE OF TECHNOLOGY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K.R.Road,V.V.Puram,Bangalore-560004</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M.Tech</a:t>
            </a:r>
            <a:r>
              <a:rPr lang="en-US" sz="2000" dirty="0" smtClean="0">
                <a:latin typeface="Times New Roman" pitchFamily="18" charset="0"/>
                <a:cs typeface="Times New Roman" pitchFamily="18" charset="0"/>
              </a:rPr>
              <a:t> ,Department of Computer Science &amp; Engineering</a:t>
            </a:r>
            <a:endParaRPr lang="en-US" sz="2000"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2362200"/>
            <a:ext cx="7406640" cy="2264736"/>
          </a:xfrm>
        </p:spPr>
        <p:txBody>
          <a:bodyPr>
            <a:normAutofit fontScale="77500" lnSpcReduction="20000"/>
          </a:bodyPr>
          <a:lstStyle/>
          <a:p>
            <a:r>
              <a:rPr lang="en-US" sz="2800" b="1" dirty="0" smtClean="0">
                <a:latin typeface="Times New Roman" pitchFamily="18" charset="0"/>
                <a:cs typeface="Times New Roman" pitchFamily="18" charset="0"/>
              </a:rPr>
              <a:t>TITEL:-</a:t>
            </a:r>
            <a:endParaRPr lang="en-US" sz="2800" b="1" u="sng"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Seoul Bike Sharing Demand Prediction</a:t>
            </a:r>
          </a:p>
          <a:p>
            <a:endParaRPr lang="en-US" sz="2400" dirty="0" smtClean="0">
              <a:latin typeface="Times New Roman" pitchFamily="18" charset="0"/>
              <a:cs typeface="Times New Roman" pitchFamily="18" charset="0"/>
            </a:endParaRPr>
          </a:p>
          <a:p>
            <a:pPr algn="r">
              <a:lnSpc>
                <a:spcPct val="120000"/>
              </a:lnSpc>
              <a:spcBef>
                <a:spcPts val="0"/>
              </a:spcBef>
            </a:pPr>
            <a:r>
              <a:rPr lang="en-US" sz="2400" i="1" dirty="0" smtClean="0">
                <a:solidFill>
                  <a:schemeClr val="tx2"/>
                </a:solidFill>
                <a:latin typeface="Times New Roman" panose="02020603050405020304" pitchFamily="18" charset="0"/>
                <a:cs typeface="Times New Roman" panose="02020603050405020304" pitchFamily="18" charset="0"/>
              </a:rPr>
              <a:t> </a:t>
            </a:r>
            <a:r>
              <a:rPr lang="en-US" sz="2400" b="1" dirty="0" smtClean="0">
                <a:solidFill>
                  <a:schemeClr val="tx2"/>
                </a:solidFill>
                <a:latin typeface="Times New Roman" panose="02020603050405020304" pitchFamily="18" charset="0"/>
                <a:cs typeface="Times New Roman" panose="02020603050405020304" pitchFamily="18" charset="0"/>
              </a:rPr>
              <a:t>Presented by </a:t>
            </a:r>
            <a:r>
              <a:rPr lang="en-US" sz="2400" i="1" dirty="0" smtClean="0">
                <a:solidFill>
                  <a:schemeClr val="tx2"/>
                </a:solidFill>
                <a:latin typeface="Times New Roman" panose="02020603050405020304" pitchFamily="18" charset="0"/>
                <a:cs typeface="Times New Roman" panose="02020603050405020304" pitchFamily="18" charset="0"/>
              </a:rPr>
              <a:t/>
            </a:r>
            <a:br>
              <a:rPr lang="en-US" sz="2400" i="1" dirty="0" smtClean="0">
                <a:solidFill>
                  <a:schemeClr val="tx2"/>
                </a:solidFill>
                <a:latin typeface="Times New Roman" panose="02020603050405020304" pitchFamily="18" charset="0"/>
                <a:cs typeface="Times New Roman" panose="02020603050405020304" pitchFamily="18" charset="0"/>
              </a:rPr>
            </a:br>
            <a:r>
              <a:rPr lang="en-US" sz="2400" dirty="0" smtClean="0">
                <a:solidFill>
                  <a:schemeClr val="tx2"/>
                </a:solidFill>
                <a:latin typeface="Times New Roman" panose="02020603050405020304" pitchFamily="18" charset="0"/>
                <a:cs typeface="Times New Roman" panose="02020603050405020304" pitchFamily="18" charset="0"/>
              </a:rPr>
              <a:t>       Vidyasre.N</a:t>
            </a:r>
            <a:br>
              <a:rPr lang="en-US" sz="2400" dirty="0" smtClean="0">
                <a:solidFill>
                  <a:schemeClr val="tx2"/>
                </a:solidFill>
                <a:latin typeface="Times New Roman" panose="02020603050405020304" pitchFamily="18" charset="0"/>
                <a:cs typeface="Times New Roman" panose="02020603050405020304" pitchFamily="18" charset="0"/>
              </a:rPr>
            </a:br>
            <a:r>
              <a:rPr lang="en-US" sz="2400" dirty="0" smtClean="0">
                <a:solidFill>
                  <a:schemeClr val="tx2"/>
                </a:solidFill>
                <a:latin typeface="Times New Roman" panose="02020603050405020304" pitchFamily="18" charset="0"/>
                <a:cs typeface="Times New Roman" panose="02020603050405020304" pitchFamily="18" charset="0"/>
              </a:rPr>
              <a:t>        1BI22SCS07</a:t>
            </a:r>
            <a:br>
              <a:rPr lang="en-US" sz="2400" dirty="0" smtClean="0">
                <a:solidFill>
                  <a:schemeClr val="tx2"/>
                </a:solidFill>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1600" b="1" dirty="0" err="1" smtClean="0">
                <a:latin typeface="Times New Roman" pitchFamily="18" charset="0"/>
                <a:cs typeface="Times New Roman" pitchFamily="18" charset="0"/>
              </a:rPr>
              <a:t>GridSearchCV</a:t>
            </a:r>
            <a:r>
              <a:rPr lang="en-US" sz="1600" b="1" dirty="0" smtClean="0">
                <a:latin typeface="Times New Roman" pitchFamily="18" charset="0"/>
                <a:cs typeface="Times New Roman" pitchFamily="18" charset="0"/>
              </a:rPr>
              <a:t> and </a:t>
            </a:r>
            <a:r>
              <a:rPr lang="en-US" sz="1600" b="1" dirty="0" err="1" smtClean="0">
                <a:latin typeface="Times New Roman" pitchFamily="18" charset="0"/>
                <a:cs typeface="Times New Roman" pitchFamily="18" charset="0"/>
              </a:rPr>
              <a:t>RandomizedSearchCV</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Methods from </a:t>
            </a:r>
            <a:r>
              <a:rPr lang="en-US" sz="1600" dirty="0" err="1" smtClean="0">
                <a:latin typeface="Times New Roman" pitchFamily="18" charset="0"/>
                <a:cs typeface="Times New Roman" pitchFamily="18" charset="0"/>
              </a:rPr>
              <a:t>Scikit</a:t>
            </a:r>
            <a:r>
              <a:rPr lang="en-US" sz="1600" dirty="0" smtClean="0">
                <a:latin typeface="Times New Roman" pitchFamily="18" charset="0"/>
                <a:cs typeface="Times New Roman" pitchFamily="18" charset="0"/>
              </a:rPr>
              <a:t>-learn used for </a:t>
            </a:r>
            <a:r>
              <a:rPr lang="en-US" sz="1600" dirty="0" err="1" smtClean="0">
                <a:latin typeface="Times New Roman" pitchFamily="18" charset="0"/>
                <a:cs typeface="Times New Roman" pitchFamily="18" charset="0"/>
              </a:rPr>
              <a:t>hyperparameter</a:t>
            </a:r>
            <a:r>
              <a:rPr lang="en-US" sz="1600" dirty="0" smtClean="0">
                <a:latin typeface="Times New Roman" pitchFamily="18" charset="0"/>
                <a:cs typeface="Times New Roman" pitchFamily="18" charset="0"/>
              </a:rPr>
              <a:t> tuning through grid search and randomized search.</a:t>
            </a:r>
            <a:endParaRPr lang="en-US" sz="16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normAutofit fontScale="90000"/>
          </a:bodyPr>
          <a:lstStyle/>
          <a:p>
            <a:r>
              <a:rPr lang="en-US" sz="4000" b="1" dirty="0" smtClean="0">
                <a:latin typeface="Times New Roman" pitchFamily="18" charset="0"/>
                <a:cs typeface="Times New Roman" pitchFamily="18" charset="0"/>
              </a:rPr>
              <a:t>ML Techniques used</a:t>
            </a:r>
            <a:r>
              <a:rPr lang="en-US" dirty="0" smtClean="0"/>
              <a:t/>
            </a:r>
            <a:br>
              <a:rPr lang="en-US" dirty="0" smtClean="0"/>
            </a:br>
            <a:endParaRPr lang="en-US" dirty="0"/>
          </a:p>
        </p:txBody>
      </p:sp>
      <p:sp>
        <p:nvSpPr>
          <p:cNvPr id="3" name="Content Placeholder 2"/>
          <p:cNvSpPr>
            <a:spLocks noGrp="1"/>
          </p:cNvSpPr>
          <p:nvPr>
            <p:ph idx="1"/>
          </p:nvPr>
        </p:nvSpPr>
        <p:spPr>
          <a:xfrm>
            <a:off x="1066800" y="1066800"/>
            <a:ext cx="7498080" cy="5105400"/>
          </a:xfrm>
        </p:spPr>
        <p:txBody>
          <a:bodyPr>
            <a:normAutofit fontScale="85000" lnSpcReduction="10000"/>
          </a:bodyPr>
          <a:lstStyle/>
          <a:p>
            <a:pPr algn="just">
              <a:lnSpc>
                <a:spcPct val="120000"/>
              </a:lnSpc>
            </a:pPr>
            <a:r>
              <a:rPr lang="en-US" sz="2000" b="1" dirty="0" smtClean="0">
                <a:latin typeface="Times New Roman" pitchFamily="18" charset="0"/>
                <a:cs typeface="Times New Roman" pitchFamily="18" charset="0"/>
              </a:rPr>
              <a:t>Linear Regression:</a:t>
            </a:r>
            <a:endParaRPr lang="en-US" sz="2000" dirty="0" smtClean="0">
              <a:latin typeface="Times New Roman" pitchFamily="18" charset="0"/>
              <a:cs typeface="Times New Roman" pitchFamily="18" charset="0"/>
            </a:endParaRPr>
          </a:p>
          <a:p>
            <a:pPr lvl="1" algn="just">
              <a:lnSpc>
                <a:spcPct val="120000"/>
              </a:lnSpc>
              <a:buNone/>
            </a:pPr>
            <a:r>
              <a:rPr lang="en-US" sz="2000" dirty="0" smtClean="0">
                <a:latin typeface="Times New Roman" pitchFamily="18" charset="0"/>
                <a:cs typeface="Times New Roman" pitchFamily="18" charset="0"/>
              </a:rPr>
              <a:t>   Simple and interpretable; suitable for linear relationships between features and the target variable.</a:t>
            </a:r>
          </a:p>
          <a:p>
            <a:pPr lvl="1" algn="just">
              <a:lnSpc>
                <a:spcPct val="120000"/>
              </a:lnSpc>
            </a:pPr>
            <a:r>
              <a:rPr lang="en-US" sz="2000" b="1" dirty="0" smtClean="0">
                <a:latin typeface="Times New Roman" pitchFamily="18" charset="0"/>
                <a:cs typeface="Times New Roman" pitchFamily="18" charset="0"/>
              </a:rPr>
              <a:t>Lasso Regression: </a:t>
            </a:r>
            <a:r>
              <a:rPr lang="en-US" sz="2000" dirty="0" smtClean="0">
                <a:latin typeface="Times New Roman" pitchFamily="18" charset="0"/>
                <a:cs typeface="Times New Roman" pitchFamily="18" charset="0"/>
              </a:rPr>
              <a:t>Applies L1 regularization, leading to feature selection by driving some coefficients to zero.</a:t>
            </a:r>
          </a:p>
          <a:p>
            <a:pPr lvl="1" algn="just">
              <a:lnSpc>
                <a:spcPct val="120000"/>
              </a:lnSpc>
            </a:pPr>
            <a:r>
              <a:rPr lang="en-US" sz="2000" b="1" dirty="0" smtClean="0">
                <a:latin typeface="Times New Roman" pitchFamily="18" charset="0"/>
                <a:cs typeface="Times New Roman" pitchFamily="18" charset="0"/>
              </a:rPr>
              <a:t>Ridge Regression</a:t>
            </a:r>
            <a:r>
              <a:rPr lang="en-US" sz="2000" dirty="0" smtClean="0">
                <a:latin typeface="Times New Roman" pitchFamily="18" charset="0"/>
                <a:cs typeface="Times New Roman" pitchFamily="18" charset="0"/>
              </a:rPr>
              <a:t>: Incorporates L2 regularization, preventing over fitting by penalizing large   coefficients.</a:t>
            </a:r>
          </a:p>
          <a:p>
            <a:pPr lvl="1" algn="just">
              <a:lnSpc>
                <a:spcPct val="120000"/>
              </a:lnSpc>
            </a:pPr>
            <a:endParaRPr lang="en-US" sz="2000" dirty="0" smtClean="0">
              <a:latin typeface="Times New Roman" pitchFamily="18" charset="0"/>
              <a:cs typeface="Times New Roman" pitchFamily="18" charset="0"/>
            </a:endParaRPr>
          </a:p>
          <a:p>
            <a:pPr algn="just">
              <a:lnSpc>
                <a:spcPct val="120000"/>
              </a:lnSpc>
            </a:pPr>
            <a:r>
              <a:rPr lang="en-US" sz="2000" b="1" dirty="0" smtClean="0">
                <a:latin typeface="Times New Roman" pitchFamily="18" charset="0"/>
                <a:cs typeface="Times New Roman" pitchFamily="18" charset="0"/>
              </a:rPr>
              <a:t>Gradient Boosting Algorithms (e.g., XG Boost)</a:t>
            </a:r>
            <a:endParaRPr lang="en-US" sz="2000" dirty="0" smtClean="0">
              <a:latin typeface="Times New Roman" pitchFamily="18" charset="0"/>
              <a:cs typeface="Times New Roman" pitchFamily="18" charset="0"/>
            </a:endParaRPr>
          </a:p>
          <a:p>
            <a:pPr lvl="1" algn="just">
              <a:lnSpc>
                <a:spcPct val="120000"/>
              </a:lnSpc>
              <a:buNone/>
            </a:pPr>
            <a:r>
              <a:rPr lang="en-US" sz="2000" dirty="0" smtClean="0">
                <a:latin typeface="Times New Roman" pitchFamily="18" charset="0"/>
                <a:cs typeface="Times New Roman" pitchFamily="18" charset="0"/>
              </a:rPr>
              <a:t>    Build a strong predictive model by combining weak models sequentially; often performs well in various scenarios.</a:t>
            </a:r>
          </a:p>
          <a:p>
            <a:pPr algn="just">
              <a:lnSpc>
                <a:spcPct val="120000"/>
              </a:lnSpc>
            </a:pPr>
            <a:endParaRPr lang="en-US" sz="2000" b="1" dirty="0" smtClean="0">
              <a:latin typeface="Times New Roman" pitchFamily="18" charset="0"/>
              <a:cs typeface="Times New Roman" pitchFamily="18" charset="0"/>
            </a:endParaRPr>
          </a:p>
          <a:p>
            <a:pPr algn="just">
              <a:lnSpc>
                <a:spcPct val="120000"/>
              </a:lnSpc>
            </a:pPr>
            <a:r>
              <a:rPr lang="en-US" sz="2000" b="1" dirty="0" smtClean="0">
                <a:latin typeface="Times New Roman" pitchFamily="18" charset="0"/>
                <a:cs typeface="Times New Roman" pitchFamily="18" charset="0"/>
              </a:rPr>
              <a:t>Random Forest:</a:t>
            </a:r>
            <a:endParaRPr lang="en-US" sz="2000" dirty="0" smtClean="0">
              <a:latin typeface="Times New Roman" pitchFamily="18" charset="0"/>
              <a:cs typeface="Times New Roman" pitchFamily="18" charset="0"/>
            </a:endParaRPr>
          </a:p>
          <a:p>
            <a:pPr lvl="1" algn="just">
              <a:lnSpc>
                <a:spcPct val="120000"/>
              </a:lnSpc>
              <a:buNone/>
            </a:pPr>
            <a:r>
              <a:rPr lang="en-US" sz="2000" dirty="0" smtClean="0">
                <a:latin typeface="Times New Roman" pitchFamily="18" charset="0"/>
                <a:cs typeface="Times New Roman" pitchFamily="18" charset="0"/>
              </a:rPr>
              <a:t>   Ensemble technique using multiple decision trees; robust and handles complex relationships well.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normAutofit/>
          </a:bodyPr>
          <a:lstStyle/>
          <a:p>
            <a:r>
              <a:rPr lang="en-US" sz="3600" b="1" dirty="0" smtClean="0">
                <a:latin typeface="Times New Roman" pitchFamily="18" charset="0"/>
                <a:cs typeface="Times New Roman" pitchFamily="18" charset="0"/>
              </a:rPr>
              <a:t>Methodology</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066800"/>
            <a:ext cx="7620000" cy="5105400"/>
          </a:xfrm>
        </p:spPr>
        <p:txBody>
          <a:bodyPr>
            <a:normAutofit fontScale="40000" lnSpcReduction="20000"/>
          </a:bodyPr>
          <a:lstStyle/>
          <a:p>
            <a:pPr algn="just">
              <a:lnSpc>
                <a:spcPct val="120000"/>
              </a:lnSpc>
            </a:pPr>
            <a:r>
              <a:rPr lang="en-US" sz="4500" dirty="0" smtClean="0">
                <a:latin typeface="Times New Roman" pitchFamily="18" charset="0"/>
                <a:cs typeface="Times New Roman" pitchFamily="18" charset="0"/>
              </a:rPr>
              <a:t>The methodology for the "Seoul Bike Sharing Demand Prediction" project involves several key steps in building and deploying a machine learning model.</a:t>
            </a:r>
          </a:p>
          <a:p>
            <a:pPr lvl="1" algn="just">
              <a:lnSpc>
                <a:spcPct val="120000"/>
              </a:lnSpc>
            </a:pPr>
            <a:r>
              <a:rPr lang="en-US" sz="4500" dirty="0" smtClean="0">
                <a:latin typeface="Times New Roman" pitchFamily="18" charset="0"/>
                <a:cs typeface="Times New Roman" pitchFamily="18" charset="0"/>
              </a:rPr>
              <a:t>Clearly define the problem of predicting bike-sharing demand in Seoul.</a:t>
            </a:r>
          </a:p>
          <a:p>
            <a:pPr lvl="1" algn="just">
              <a:lnSpc>
                <a:spcPct val="120000"/>
              </a:lnSpc>
            </a:pPr>
            <a:r>
              <a:rPr lang="en-US" sz="4500" dirty="0" smtClean="0">
                <a:latin typeface="Times New Roman" pitchFamily="18" charset="0"/>
                <a:cs typeface="Times New Roman" pitchFamily="18" charset="0"/>
              </a:rPr>
              <a:t>Specify the target variable, features, and evaluation metrics.</a:t>
            </a:r>
          </a:p>
          <a:p>
            <a:pPr lvl="1" algn="just">
              <a:lnSpc>
                <a:spcPct val="120000"/>
              </a:lnSpc>
            </a:pPr>
            <a:r>
              <a:rPr lang="en-US" sz="4500" dirty="0" smtClean="0">
                <a:latin typeface="Times New Roman" pitchFamily="18" charset="0"/>
                <a:cs typeface="Times New Roman" pitchFamily="18" charset="0"/>
              </a:rPr>
              <a:t>Identify and gather relevant data sources, including historical bike-sharing records, weather data, and any additional factors influencing demand.</a:t>
            </a:r>
          </a:p>
          <a:p>
            <a:pPr lvl="1" algn="just">
              <a:lnSpc>
                <a:spcPct val="120000"/>
              </a:lnSpc>
            </a:pPr>
            <a:r>
              <a:rPr lang="en-US" sz="4500" dirty="0" smtClean="0">
                <a:latin typeface="Times New Roman" pitchFamily="18" charset="0"/>
                <a:cs typeface="Times New Roman" pitchFamily="18" charset="0"/>
              </a:rPr>
              <a:t>Handle missing values, outliers, and inconsistencies in the collected data.</a:t>
            </a:r>
          </a:p>
          <a:p>
            <a:pPr lvl="1" algn="just">
              <a:lnSpc>
                <a:spcPct val="120000"/>
              </a:lnSpc>
            </a:pPr>
            <a:r>
              <a:rPr lang="en-US" sz="4500" dirty="0" smtClean="0">
                <a:latin typeface="Times New Roman" pitchFamily="18" charset="0"/>
                <a:cs typeface="Times New Roman" pitchFamily="18" charset="0"/>
              </a:rPr>
              <a:t>Perform data cleaning and transformation to prepare the dataset for analysis.</a:t>
            </a:r>
          </a:p>
          <a:p>
            <a:pPr lvl="1" algn="just">
              <a:lnSpc>
                <a:spcPct val="120000"/>
              </a:lnSpc>
            </a:pPr>
            <a:r>
              <a:rPr lang="en-US" sz="4500" dirty="0" smtClean="0">
                <a:latin typeface="Times New Roman" pitchFamily="18" charset="0"/>
                <a:cs typeface="Times New Roman" pitchFamily="18" charset="0"/>
              </a:rPr>
              <a:t>Conduct EDA to gain insights into the data distribution, correlations, and patterns.</a:t>
            </a:r>
          </a:p>
          <a:p>
            <a:pPr lvl="1" algn="just">
              <a:lnSpc>
                <a:spcPct val="120000"/>
              </a:lnSpc>
            </a:pPr>
            <a:r>
              <a:rPr lang="en-US" sz="4500" dirty="0" smtClean="0">
                <a:latin typeface="Times New Roman" pitchFamily="18" charset="0"/>
                <a:cs typeface="Times New Roman" pitchFamily="18" charset="0"/>
              </a:rPr>
              <a:t>Visualize key features and relationships between variables.</a:t>
            </a:r>
          </a:p>
          <a:p>
            <a:pPr lvl="1" algn="just">
              <a:lnSpc>
                <a:spcPct val="120000"/>
              </a:lnSpc>
            </a:pPr>
            <a:r>
              <a:rPr lang="en-US" sz="4500" dirty="0" smtClean="0">
                <a:latin typeface="Times New Roman" pitchFamily="18" charset="0"/>
                <a:cs typeface="Times New Roman" pitchFamily="18" charset="0"/>
              </a:rPr>
              <a:t>Create new features or transform existing ones based on insights from EDA.</a:t>
            </a: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normAutofit/>
          </a:bodyPr>
          <a:lstStyle/>
          <a:p>
            <a:r>
              <a:rPr lang="en-US" sz="3600" b="1" dirty="0" smtClean="0">
                <a:latin typeface="Times New Roman" pitchFamily="18" charset="0"/>
                <a:cs typeface="Times New Roman" pitchFamily="18" charset="0"/>
              </a:rPr>
              <a:t>Cont..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371600"/>
            <a:ext cx="7696200" cy="4800600"/>
          </a:xfrm>
        </p:spPr>
        <p:txBody>
          <a:bodyPr>
            <a:normAutofit fontScale="40000" lnSpcReduction="20000"/>
          </a:bodyPr>
          <a:lstStyle/>
          <a:p>
            <a:pPr lvl="1" algn="just">
              <a:lnSpc>
                <a:spcPct val="120000"/>
              </a:lnSpc>
            </a:pPr>
            <a:r>
              <a:rPr lang="en-US" sz="4500" dirty="0" smtClean="0">
                <a:latin typeface="Times New Roman" pitchFamily="18" charset="0"/>
                <a:cs typeface="Times New Roman" pitchFamily="18" charset="0"/>
              </a:rPr>
              <a:t>Enhance the dataset with relevant information that may impact bike-sharing demand.</a:t>
            </a:r>
          </a:p>
          <a:p>
            <a:pPr lvl="1" algn="just">
              <a:lnSpc>
                <a:spcPct val="120000"/>
              </a:lnSpc>
            </a:pPr>
            <a:r>
              <a:rPr lang="en-US" sz="4500" dirty="0" smtClean="0">
                <a:latin typeface="Times New Roman" pitchFamily="18" charset="0"/>
                <a:cs typeface="Times New Roman" pitchFamily="18" charset="0"/>
              </a:rPr>
              <a:t>Choose appropriate machine learning algorithms for regression or time series forecasting.</a:t>
            </a:r>
          </a:p>
          <a:p>
            <a:pPr lvl="1" algn="just">
              <a:lnSpc>
                <a:spcPct val="120000"/>
              </a:lnSpc>
            </a:pPr>
            <a:r>
              <a:rPr lang="en-US" sz="4500" dirty="0" smtClean="0">
                <a:latin typeface="Times New Roman" pitchFamily="18" charset="0"/>
                <a:cs typeface="Times New Roman" pitchFamily="18" charset="0"/>
              </a:rPr>
              <a:t>Split the dataset into training and testing sets for model evaluation.</a:t>
            </a:r>
          </a:p>
          <a:p>
            <a:pPr lvl="1" algn="just">
              <a:lnSpc>
                <a:spcPct val="120000"/>
              </a:lnSpc>
            </a:pPr>
            <a:r>
              <a:rPr lang="en-US" sz="4500" dirty="0" smtClean="0">
                <a:latin typeface="Times New Roman" pitchFamily="18" charset="0"/>
                <a:cs typeface="Times New Roman" pitchFamily="18" charset="0"/>
              </a:rPr>
              <a:t>Train the selected machine learning model using the training dataset.</a:t>
            </a:r>
          </a:p>
          <a:p>
            <a:pPr lvl="1" algn="just">
              <a:lnSpc>
                <a:spcPct val="120000"/>
              </a:lnSpc>
            </a:pPr>
            <a:r>
              <a:rPr lang="en-US" sz="4500" dirty="0" smtClean="0">
                <a:latin typeface="Times New Roman" pitchFamily="18" charset="0"/>
                <a:cs typeface="Times New Roman" pitchFamily="18" charset="0"/>
              </a:rPr>
              <a:t>Optimize hyper parameters to improve model performance.</a:t>
            </a:r>
          </a:p>
          <a:p>
            <a:pPr lvl="1" algn="just">
              <a:lnSpc>
                <a:spcPct val="120000"/>
              </a:lnSpc>
            </a:pPr>
            <a:r>
              <a:rPr lang="en-US" sz="4500" dirty="0" smtClean="0">
                <a:latin typeface="Times New Roman" pitchFamily="18" charset="0"/>
                <a:cs typeface="Times New Roman" pitchFamily="18" charset="0"/>
              </a:rPr>
              <a:t>Evaluate the model's performance using metrics like Mean Squared Error (MSE) or Root Mean Squared Error (RMSE).</a:t>
            </a:r>
          </a:p>
          <a:p>
            <a:pPr lvl="1" algn="just">
              <a:lnSpc>
                <a:spcPct val="120000"/>
              </a:lnSpc>
            </a:pPr>
            <a:r>
              <a:rPr lang="en-US" sz="4500" dirty="0" smtClean="0">
                <a:latin typeface="Times New Roman" pitchFamily="18" charset="0"/>
                <a:cs typeface="Times New Roman" pitchFamily="18" charset="0"/>
              </a:rPr>
              <a:t>Validate the model on the testing dataset to assess its generalization capability.</a:t>
            </a:r>
          </a:p>
          <a:p>
            <a:pPr lvl="1" algn="just">
              <a:lnSpc>
                <a:spcPct val="120000"/>
              </a:lnSpc>
            </a:pPr>
            <a:r>
              <a:rPr lang="en-US" sz="4500" dirty="0" smtClean="0">
                <a:latin typeface="Times New Roman" pitchFamily="18" charset="0"/>
                <a:cs typeface="Times New Roman" pitchFamily="18" charset="0"/>
              </a:rPr>
              <a:t>Fine-tune the model based on performance evaluations.</a:t>
            </a:r>
          </a:p>
          <a:p>
            <a:pPr lvl="1" algn="just">
              <a:lnSpc>
                <a:spcPct val="120000"/>
              </a:lnSpc>
            </a:pPr>
            <a:r>
              <a:rPr lang="en-US" sz="4500" dirty="0" smtClean="0">
                <a:latin typeface="Times New Roman" pitchFamily="18" charset="0"/>
                <a:cs typeface="Times New Roman" pitchFamily="18" charset="0"/>
              </a:rPr>
              <a:t>Address over fitting or under fitting issues and improve the model's accuracy.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Result</a:t>
            </a:r>
            <a:endParaRPr lang="en-US" sz="40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1676400" y="1447800"/>
            <a:ext cx="3838575" cy="1752600"/>
          </a:xfrm>
          <a:prstGeom prst="rect">
            <a:avLst/>
          </a:prstGeom>
          <a:noFill/>
          <a:ln w="9525">
            <a:noFill/>
            <a:miter lim="800000"/>
            <a:headEnd/>
            <a:tailEnd/>
          </a:ln>
        </p:spPr>
      </p:pic>
      <p:sp>
        <p:nvSpPr>
          <p:cNvPr id="6" name="TextBox 5"/>
          <p:cNvSpPr txBox="1"/>
          <p:nvPr/>
        </p:nvSpPr>
        <p:spPr>
          <a:xfrm>
            <a:off x="6019800" y="2057400"/>
            <a:ext cx="2438400" cy="369332"/>
          </a:xfrm>
          <a:prstGeom prst="rect">
            <a:avLst/>
          </a:prstGeom>
          <a:noFill/>
        </p:spPr>
        <p:txBody>
          <a:bodyPr wrap="square" rtlCol="0">
            <a:spAutoFit/>
          </a:bodyPr>
          <a:lstStyle/>
          <a:p>
            <a:r>
              <a:rPr lang="en-US" dirty="0" smtClean="0"/>
              <a:t> Fig</a:t>
            </a:r>
            <a:r>
              <a:rPr lang="en-US" dirty="0" smtClean="0"/>
              <a:t>: Linear Regression </a:t>
            </a:r>
            <a:endParaRPr lang="en-US" dirty="0"/>
          </a:p>
        </p:txBody>
      </p:sp>
      <p:pic>
        <p:nvPicPr>
          <p:cNvPr id="7" name="Picture 6"/>
          <p:cNvPicPr/>
          <p:nvPr/>
        </p:nvPicPr>
        <p:blipFill>
          <a:blip r:embed="rId3"/>
          <a:srcRect/>
          <a:stretch>
            <a:fillRect/>
          </a:stretch>
        </p:blipFill>
        <p:spPr bwMode="auto">
          <a:xfrm>
            <a:off x="3581400" y="3429000"/>
            <a:ext cx="5259771" cy="3168869"/>
          </a:xfrm>
          <a:prstGeom prst="rect">
            <a:avLst/>
          </a:prstGeom>
          <a:noFill/>
          <a:ln w="9525">
            <a:noFill/>
            <a:miter lim="800000"/>
            <a:headEnd/>
            <a:tailEnd/>
          </a:ln>
        </p:spPr>
      </p:pic>
      <p:sp>
        <p:nvSpPr>
          <p:cNvPr id="8" name="Rectangle 7"/>
          <p:cNvSpPr/>
          <p:nvPr/>
        </p:nvSpPr>
        <p:spPr>
          <a:xfrm>
            <a:off x="1295400" y="4724400"/>
            <a:ext cx="2087623" cy="369332"/>
          </a:xfrm>
          <a:prstGeom prst="rect">
            <a:avLst/>
          </a:prstGeom>
        </p:spPr>
        <p:txBody>
          <a:bodyPr wrap="none">
            <a:spAutoFit/>
          </a:bodyPr>
          <a:lstStyle/>
          <a:p>
            <a:r>
              <a:rPr lang="en-US" dirty="0" err="1" smtClean="0"/>
              <a:t>Fig:Lasso</a:t>
            </a:r>
            <a:r>
              <a:rPr lang="en-US" dirty="0" smtClean="0"/>
              <a:t> Regression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371600" y="228600"/>
            <a:ext cx="4114800" cy="2162175"/>
          </a:xfrm>
          <a:prstGeom prst="rect">
            <a:avLst/>
          </a:prstGeom>
          <a:noFill/>
          <a:ln w="9525">
            <a:noFill/>
            <a:miter lim="800000"/>
            <a:headEnd/>
            <a:tailEnd/>
          </a:ln>
        </p:spPr>
      </p:pic>
      <p:sp>
        <p:nvSpPr>
          <p:cNvPr id="5" name="Rectangle 4"/>
          <p:cNvSpPr/>
          <p:nvPr/>
        </p:nvSpPr>
        <p:spPr>
          <a:xfrm>
            <a:off x="6096000" y="990600"/>
            <a:ext cx="2194383" cy="369332"/>
          </a:xfrm>
          <a:prstGeom prst="rect">
            <a:avLst/>
          </a:prstGeom>
        </p:spPr>
        <p:txBody>
          <a:bodyPr wrap="none">
            <a:spAutoFit/>
          </a:bodyPr>
          <a:lstStyle/>
          <a:p>
            <a:r>
              <a:rPr lang="en-US" dirty="0" smtClean="0"/>
              <a:t>Fig:  Ridge Regression</a:t>
            </a:r>
            <a:endParaRPr lang="en-US" dirty="0"/>
          </a:p>
        </p:txBody>
      </p:sp>
      <p:pic>
        <p:nvPicPr>
          <p:cNvPr id="6" name="Picture 5"/>
          <p:cNvPicPr/>
          <p:nvPr/>
        </p:nvPicPr>
        <p:blipFill>
          <a:blip r:embed="rId3"/>
          <a:srcRect/>
          <a:stretch>
            <a:fillRect/>
          </a:stretch>
        </p:blipFill>
        <p:spPr bwMode="auto">
          <a:xfrm>
            <a:off x="3962400" y="2819400"/>
            <a:ext cx="4905047" cy="3739056"/>
          </a:xfrm>
          <a:prstGeom prst="rect">
            <a:avLst/>
          </a:prstGeom>
          <a:noFill/>
          <a:ln w="9525">
            <a:noFill/>
            <a:miter lim="800000"/>
            <a:headEnd/>
            <a:tailEnd/>
          </a:ln>
        </p:spPr>
      </p:pic>
      <p:sp>
        <p:nvSpPr>
          <p:cNvPr id="7" name="Rectangle 6"/>
          <p:cNvSpPr/>
          <p:nvPr/>
        </p:nvSpPr>
        <p:spPr>
          <a:xfrm>
            <a:off x="914400" y="4038600"/>
            <a:ext cx="4572000" cy="923330"/>
          </a:xfrm>
          <a:prstGeom prst="rect">
            <a:avLst/>
          </a:prstGeom>
        </p:spPr>
        <p:txBody>
          <a:bodyPr>
            <a:spAutoFit/>
          </a:bodyPr>
          <a:lstStyle/>
          <a:p>
            <a:r>
              <a:rPr lang="en-US" dirty="0" smtClean="0"/>
              <a:t> </a:t>
            </a:r>
            <a:r>
              <a:rPr lang="en-US" dirty="0" err="1" smtClean="0"/>
              <a:t>Fig:Random</a:t>
            </a:r>
            <a:r>
              <a:rPr lang="en-US" dirty="0" smtClean="0"/>
              <a:t> Forest Regression </a:t>
            </a:r>
          </a:p>
          <a:p>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2895600" y="609600"/>
            <a:ext cx="4219575" cy="4629150"/>
          </a:xfrm>
          <a:prstGeom prst="rect">
            <a:avLst/>
          </a:prstGeom>
          <a:noFill/>
          <a:ln w="9525">
            <a:noFill/>
            <a:miter lim="800000"/>
            <a:headEnd/>
            <a:tailEnd/>
          </a:ln>
        </p:spPr>
      </p:pic>
      <p:sp>
        <p:nvSpPr>
          <p:cNvPr id="5" name="Rectangle 4"/>
          <p:cNvSpPr/>
          <p:nvPr/>
        </p:nvSpPr>
        <p:spPr>
          <a:xfrm>
            <a:off x="2895600" y="5334000"/>
            <a:ext cx="4572000" cy="923330"/>
          </a:xfrm>
          <a:prstGeom prst="rect">
            <a:avLst/>
          </a:prstGeom>
        </p:spPr>
        <p:txBody>
          <a:bodyPr>
            <a:spAutoFit/>
          </a:bodyPr>
          <a:lstStyle/>
          <a:p>
            <a:r>
              <a:rPr lang="en-US" dirty="0" smtClean="0"/>
              <a:t> Fig: Gradient Boosting Regression</a:t>
            </a:r>
          </a:p>
          <a:p>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2133600" y="1447800"/>
            <a:ext cx="6029325" cy="3876675"/>
          </a:xfrm>
          <a:prstGeom prst="rect">
            <a:avLst/>
          </a:prstGeom>
          <a:noFill/>
          <a:ln w="9525">
            <a:noFill/>
            <a:miter lim="800000"/>
            <a:headEnd/>
            <a:tailEnd/>
          </a:ln>
        </p:spPr>
      </p:pic>
      <p:sp>
        <p:nvSpPr>
          <p:cNvPr id="5" name="Rectangle 4"/>
          <p:cNvSpPr/>
          <p:nvPr/>
        </p:nvSpPr>
        <p:spPr>
          <a:xfrm>
            <a:off x="914400" y="5334000"/>
            <a:ext cx="8686800" cy="1200329"/>
          </a:xfrm>
          <a:prstGeom prst="rect">
            <a:avLst/>
          </a:prstGeom>
        </p:spPr>
        <p:txBody>
          <a:bodyPr wrap="square">
            <a:spAutoFit/>
          </a:bodyPr>
          <a:lstStyle/>
          <a:p>
            <a:r>
              <a:rPr lang="en-US" dirty="0" err="1" smtClean="0"/>
              <a:t>Fig:Random</a:t>
            </a:r>
            <a:r>
              <a:rPr lang="en-US" dirty="0" smtClean="0"/>
              <a:t> Forest Regression and Gradient Boosting Regression </a:t>
            </a:r>
            <a:r>
              <a:rPr lang="en-US" dirty="0" err="1" smtClean="0"/>
              <a:t>modelds</a:t>
            </a:r>
            <a:r>
              <a:rPr lang="en-US" dirty="0" smtClean="0"/>
              <a:t> found strong performers</a:t>
            </a:r>
          </a:p>
          <a:p>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sz="4000" b="1" dirty="0" smtClean="0">
                <a:latin typeface="Times New Roman" pitchFamily="18" charset="0"/>
                <a:cs typeface="Times New Roman" pitchFamily="18" charset="0"/>
              </a:rPr>
              <a:t>Conclusion</a:t>
            </a:r>
            <a:endParaRPr lang="en-US" sz="4000" dirty="0"/>
          </a:p>
        </p:txBody>
      </p:sp>
      <p:sp>
        <p:nvSpPr>
          <p:cNvPr id="3" name="Content Placeholder 2"/>
          <p:cNvSpPr>
            <a:spLocks noGrp="1"/>
          </p:cNvSpPr>
          <p:nvPr>
            <p:ph idx="1"/>
          </p:nvPr>
        </p:nvSpPr>
        <p:spPr>
          <a:xfrm>
            <a:off x="1066800" y="1066800"/>
            <a:ext cx="7498080" cy="4800600"/>
          </a:xfrm>
        </p:spPr>
        <p:txBody>
          <a:bodyPr>
            <a:normAutofit/>
          </a:bodyPr>
          <a:lstStyle/>
          <a:p>
            <a:pPr algn="just">
              <a:lnSpc>
                <a:spcPct val="150000"/>
              </a:lnSpc>
              <a:buNone/>
            </a:pPr>
            <a:r>
              <a:rPr lang="en-US" sz="1800" dirty="0" smtClean="0">
                <a:latin typeface="Times New Roman" pitchFamily="18" charset="0"/>
                <a:cs typeface="Times New Roman" pitchFamily="18" charset="0"/>
              </a:rPr>
              <a:t>     In assessing regression models for bike-sharing demand prediction, Linear, Lasso, and Ridge regressions showed varying results. While Linear and Ridge were comparable, Lasso lagged. Notably, Random Forest and Gradient Boosting excelled, outperforming others with lower errors. Ensemble methods, particularly Random Forest and Gradient Boosting, proved superior for Seoul's bike-sharing demand prediction.</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90800"/>
            <a:ext cx="7498080" cy="1143000"/>
          </a:xfrm>
        </p:spPr>
        <p:txBody>
          <a:bodyPr>
            <a:normAutofit/>
          </a:bodyPr>
          <a:lstStyle/>
          <a:p>
            <a:pPr algn="ctr"/>
            <a:r>
              <a:rPr lang="en-US" sz="4400" b="1" dirty="0" smtClean="0">
                <a:latin typeface="Times New Roman" pitchFamily="18" charset="0"/>
                <a:cs typeface="Times New Roman" pitchFamily="18" charset="0"/>
              </a:rPr>
              <a:t>Thank you</a:t>
            </a:r>
            <a:endParaRPr lang="en-US" sz="44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1143000"/>
          </a:xfrm>
        </p:spPr>
        <p:txBody>
          <a:bodyPr>
            <a:normAutofit/>
          </a:bodyPr>
          <a:lstStyle/>
          <a:p>
            <a:r>
              <a:rPr lang="en-US" sz="3600" b="1" dirty="0" smtClean="0">
                <a:latin typeface="Times New Roman" panose="02020603050405020304" pitchFamily="18" charset="0"/>
                <a:cs typeface="Times New Roman" panose="02020603050405020304" pitchFamily="18" charset="0"/>
              </a:rPr>
              <a:t>Abstract</a:t>
            </a:r>
            <a:endParaRPr lang="en-US" sz="3600" b="1" dirty="0"/>
          </a:p>
        </p:txBody>
      </p:sp>
      <p:sp>
        <p:nvSpPr>
          <p:cNvPr id="3" name="Content Placeholder 2"/>
          <p:cNvSpPr>
            <a:spLocks noGrp="1"/>
          </p:cNvSpPr>
          <p:nvPr>
            <p:ph idx="1"/>
          </p:nvPr>
        </p:nvSpPr>
        <p:spPr>
          <a:xfrm>
            <a:off x="1066800" y="990600"/>
            <a:ext cx="7848600" cy="5562600"/>
          </a:xfrm>
        </p:spPr>
        <p:txBody>
          <a:bodyPr>
            <a:normAutofit fontScale="25000" lnSpcReduction="20000"/>
          </a:bodyPr>
          <a:lstStyle/>
          <a:p>
            <a:pPr algn="just">
              <a:lnSpc>
                <a:spcPct val="170000"/>
              </a:lnSpc>
            </a:pPr>
            <a:r>
              <a:rPr lang="en-US" sz="6400" dirty="0" smtClean="0">
                <a:latin typeface="Times New Roman" pitchFamily="18" charset="0"/>
                <a:cs typeface="Times New Roman" pitchFamily="18" charset="0"/>
              </a:rPr>
              <a:t> The "Seoul Bike Sharing Demand Prediction" project aims to develop a robust predictive model for forecasting bike rental demand in Seoul. Leveraging machine learning and statistical techniques, the project analyzes historical bike rental data, considering factors like weather, time, and events.</a:t>
            </a:r>
          </a:p>
          <a:p>
            <a:pPr algn="just">
              <a:lnSpc>
                <a:spcPct val="120000"/>
              </a:lnSpc>
              <a:buNone/>
            </a:pPr>
            <a:endParaRPr lang="en-US" sz="6400" dirty="0" smtClean="0">
              <a:latin typeface="Times New Roman" pitchFamily="18" charset="0"/>
              <a:cs typeface="Times New Roman" pitchFamily="18" charset="0"/>
            </a:endParaRPr>
          </a:p>
          <a:p>
            <a:pPr algn="just">
              <a:lnSpc>
                <a:spcPct val="170000"/>
              </a:lnSpc>
            </a:pPr>
            <a:r>
              <a:rPr lang="en-US" sz="6400" dirty="0" smtClean="0">
                <a:latin typeface="Times New Roman" pitchFamily="18" charset="0"/>
                <a:cs typeface="Times New Roman" pitchFamily="18" charset="0"/>
              </a:rPr>
              <a:t>The anticipated outcome is an accurate prediction model that enhances the efficiency of bike-sharing programs. By optimizing resource allocation and improving user experience, the project contributes to sustainable urban mobility. </a:t>
            </a:r>
          </a:p>
          <a:p>
            <a:pPr algn="just">
              <a:lnSpc>
                <a:spcPct val="120000"/>
              </a:lnSpc>
            </a:pPr>
            <a:endParaRPr lang="en-US" sz="6400" dirty="0" smtClean="0">
              <a:latin typeface="Times New Roman" pitchFamily="18" charset="0"/>
              <a:cs typeface="Times New Roman" pitchFamily="18" charset="0"/>
            </a:endParaRPr>
          </a:p>
          <a:p>
            <a:pPr algn="just">
              <a:lnSpc>
                <a:spcPct val="170000"/>
              </a:lnSpc>
            </a:pPr>
            <a:r>
              <a:rPr lang="en-US" sz="6400" dirty="0" smtClean="0">
                <a:latin typeface="Times New Roman" pitchFamily="18" charset="0"/>
                <a:cs typeface="Times New Roman" pitchFamily="18" charset="0"/>
              </a:rPr>
              <a:t>The methodology involves data preprocessing, feature engineering, and the application of regression or time series analysis, with a focus on incorporating external factors for better prediction accuracy. </a:t>
            </a:r>
          </a:p>
          <a:p>
            <a:pPr algn="just">
              <a:lnSpc>
                <a:spcPct val="120000"/>
              </a:lnSpc>
            </a:pPr>
            <a:endParaRPr lang="en-US" sz="6400" dirty="0" smtClean="0">
              <a:latin typeface="Times New Roman" pitchFamily="18" charset="0"/>
              <a:cs typeface="Times New Roman" pitchFamily="18" charset="0"/>
            </a:endParaRPr>
          </a:p>
          <a:p>
            <a:pPr algn="just">
              <a:lnSpc>
                <a:spcPct val="120000"/>
              </a:lnSpc>
            </a:pPr>
            <a:r>
              <a:rPr lang="en-US" sz="6400" dirty="0" smtClean="0">
                <a:latin typeface="Times New Roman" pitchFamily="18" charset="0"/>
                <a:cs typeface="Times New Roman" pitchFamily="18" charset="0"/>
              </a:rPr>
              <a:t>The abstract underscores the project's significance in advancing eco-friendly transportation solutions and optimizing urban mobility management</a:t>
            </a:r>
            <a:r>
              <a:rPr lang="en-US" sz="2900" dirty="0" smtClean="0">
                <a:latin typeface="Times New Roman" pitchFamily="18" charset="0"/>
                <a:cs typeface="Times New Roman" pitchFamily="18" charset="0"/>
              </a:rPr>
              <a:t>.</a:t>
            </a:r>
            <a:endParaRPr lang="en-US" sz="2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normAutofit/>
          </a:bodyPr>
          <a:lstStyle/>
          <a:p>
            <a:r>
              <a:rPr lang="en-US" sz="3600" b="1" dirty="0" smtClean="0">
                <a:latin typeface="Times New Roman" pitchFamily="18" charset="0"/>
                <a:cs typeface="Times New Roman" pitchFamily="18" charset="0"/>
              </a:rPr>
              <a:t>Introduction</a:t>
            </a:r>
            <a:endParaRPr lang="en-US" sz="3600" dirty="0"/>
          </a:p>
        </p:txBody>
      </p:sp>
      <p:sp>
        <p:nvSpPr>
          <p:cNvPr id="3" name="Content Placeholder 2"/>
          <p:cNvSpPr>
            <a:spLocks noGrp="1"/>
          </p:cNvSpPr>
          <p:nvPr>
            <p:ph idx="1"/>
          </p:nvPr>
        </p:nvSpPr>
        <p:spPr>
          <a:xfrm>
            <a:off x="1143000" y="1447800"/>
            <a:ext cx="7620000" cy="4876800"/>
          </a:xfrm>
        </p:spPr>
        <p:txBody>
          <a:bodyPr>
            <a:normAutofit/>
          </a:bodyPr>
          <a:lstStyle/>
          <a:p>
            <a:pPr algn="just"/>
            <a:r>
              <a:rPr lang="en-US" sz="1600" dirty="0" smtClean="0">
                <a:latin typeface="Times New Roman" pitchFamily="18" charset="0"/>
                <a:cs typeface="Times New Roman" pitchFamily="18" charset="0"/>
              </a:rPr>
              <a:t>Bike sharing is a popular and eco-friendly way for people to get around in Seoul.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Understanding when and where bikes will be in demand can greatly improve the efficiency of the bike-sharing system.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In this project, we're using machine learning to predict bike rental demand in Seoul.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By analyzing past data, like weather conditions, time of day, and holidays, we aim to create a smart model that can help city planners and bike-sharing providers better manage their resources.</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goal is to build a reliable prediction tool that can anticipate when and where bikes will be needed the most.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normAutofit/>
          </a:bodyPr>
          <a:lstStyle/>
          <a:p>
            <a:r>
              <a:rPr lang="en-US" sz="3600" b="1" dirty="0" smtClean="0">
                <a:latin typeface="Times New Roman" panose="02020603050405020304" pitchFamily="18" charset="0"/>
                <a:cs typeface="Times New Roman" panose="02020603050405020304" pitchFamily="18" charset="0"/>
              </a:rPr>
              <a:t>Objectives</a:t>
            </a:r>
            <a:endParaRPr lang="en-US" sz="3600" b="1" dirty="0"/>
          </a:p>
        </p:txBody>
      </p:sp>
      <p:sp>
        <p:nvSpPr>
          <p:cNvPr id="3" name="Content Placeholder 2"/>
          <p:cNvSpPr>
            <a:spLocks noGrp="1"/>
          </p:cNvSpPr>
          <p:nvPr>
            <p:ph idx="1"/>
          </p:nvPr>
        </p:nvSpPr>
        <p:spPr>
          <a:xfrm>
            <a:off x="1066800" y="1295400"/>
            <a:ext cx="7848600" cy="4953000"/>
          </a:xfrm>
        </p:spPr>
        <p:txBody>
          <a:bodyPr>
            <a:normAutofit/>
          </a:bodyPr>
          <a:lstStyle/>
          <a:p>
            <a:pPr algn="just">
              <a:lnSpc>
                <a:spcPct val="150000"/>
              </a:lnSpc>
            </a:pPr>
            <a:r>
              <a:rPr lang="en-US" sz="1600" dirty="0" smtClean="0">
                <a:latin typeface="Times New Roman" pitchFamily="18" charset="0"/>
                <a:cs typeface="Times New Roman" pitchFamily="18" charset="0"/>
              </a:rPr>
              <a:t>The primary objective is to develop an accurate and reliable machine learning model for predicting hourly rental bike demand in urban settings, facilitating optimal resource planning and ensuring a stable and accessible supply of bikes. This project seeks to empower city planners and bike-sharing providers with actionable insights to enhance the efficiency and user experience of bike-sharing systems.</a:t>
            </a:r>
          </a:p>
          <a:p>
            <a:pPr algn="just">
              <a:lnSpc>
                <a:spcPct val="150000"/>
              </a:lnSpc>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Data Loading and Cleaning</a:t>
            </a:r>
          </a:p>
          <a:p>
            <a:r>
              <a:rPr lang="en-US" sz="1600" dirty="0" smtClean="0">
                <a:latin typeface="Times New Roman" pitchFamily="18" charset="0"/>
                <a:cs typeface="Times New Roman" pitchFamily="18" charset="0"/>
              </a:rPr>
              <a:t>Exploratory Data Analysis EDA</a:t>
            </a:r>
          </a:p>
          <a:p>
            <a:r>
              <a:rPr lang="en-US" sz="1600" dirty="0" smtClean="0">
                <a:latin typeface="Times New Roman" pitchFamily="18" charset="0"/>
                <a:cs typeface="Times New Roman" pitchFamily="18" charset="0"/>
              </a:rPr>
              <a:t>Data Preprocessing:</a:t>
            </a:r>
          </a:p>
          <a:p>
            <a:r>
              <a:rPr lang="en-US" sz="1600" dirty="0" smtClean="0">
                <a:latin typeface="Times New Roman" pitchFamily="18" charset="0"/>
                <a:cs typeface="Times New Roman" pitchFamily="18" charset="0"/>
              </a:rPr>
              <a:t>Feature Engineering</a:t>
            </a:r>
          </a:p>
          <a:p>
            <a:r>
              <a:rPr lang="en-US" sz="1600" dirty="0" smtClean="0">
                <a:latin typeface="Times New Roman" pitchFamily="18" charset="0"/>
                <a:cs typeface="Times New Roman" pitchFamily="18" charset="0"/>
              </a:rPr>
              <a:t>Model Development</a:t>
            </a:r>
          </a:p>
          <a:p>
            <a:r>
              <a:rPr lang="en-US" sz="1600" dirty="0" smtClean="0">
                <a:latin typeface="Times New Roman" pitchFamily="18" charset="0"/>
                <a:cs typeface="Times New Roman" pitchFamily="18" charset="0"/>
              </a:rPr>
              <a:t>Model Evaluation</a:t>
            </a:r>
          </a:p>
          <a:p>
            <a:r>
              <a:rPr lang="en-US" sz="1600" dirty="0" smtClean="0">
                <a:latin typeface="Times New Roman" pitchFamily="18" charset="0"/>
                <a:cs typeface="Times New Roman" pitchFamily="18" charset="0"/>
              </a:rPr>
              <a:t>Optimization</a:t>
            </a:r>
          </a:p>
          <a:p>
            <a:r>
              <a:rPr lang="en-US" sz="1600" dirty="0" smtClean="0">
                <a:latin typeface="Times New Roman" pitchFamily="18" charset="0"/>
                <a:cs typeface="Times New Roman" pitchFamily="18" charset="0"/>
              </a:rPr>
              <a:t>Incorporating External Data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noAutofit/>
          </a:bodyPr>
          <a:lstStyle/>
          <a:p>
            <a:r>
              <a:rPr lang="en-US" sz="3600" b="1" dirty="0" smtClean="0">
                <a:latin typeface="Times New Roman" pitchFamily="18" charset="0"/>
                <a:cs typeface="Times New Roman" pitchFamily="18" charset="0"/>
              </a:rPr>
              <a:t>Dataset description</a:t>
            </a:r>
            <a:br>
              <a:rPr lang="en-US" sz="3600" b="1" dirty="0" smtClean="0">
                <a:latin typeface="Times New Roman" pitchFamily="18" charset="0"/>
                <a:cs typeface="Times New Roman" pitchFamily="18" charset="0"/>
              </a:rPr>
            </a:br>
            <a:endParaRPr lang="en-US" sz="3600" b="1" dirty="0"/>
          </a:p>
        </p:txBody>
      </p:sp>
      <p:sp>
        <p:nvSpPr>
          <p:cNvPr id="3" name="Content Placeholder 2"/>
          <p:cNvSpPr>
            <a:spLocks noGrp="1"/>
          </p:cNvSpPr>
          <p:nvPr>
            <p:ph idx="1"/>
          </p:nvPr>
        </p:nvSpPr>
        <p:spPr>
          <a:xfrm>
            <a:off x="1143000" y="1143000"/>
            <a:ext cx="7498080" cy="4800600"/>
          </a:xfrm>
        </p:spPr>
        <p:txBody>
          <a:bodyPr>
            <a:normAutofit fontScale="62500" lnSpcReduction="20000"/>
          </a:bodyPr>
          <a:lstStyle/>
          <a:p>
            <a:pPr algn="just">
              <a:lnSpc>
                <a:spcPct val="120000"/>
              </a:lnSpc>
              <a:buNone/>
            </a:pPr>
            <a:r>
              <a:rPr lang="en-US" dirty="0" smtClean="0">
                <a:latin typeface="Times New Roman" pitchFamily="18" charset="0"/>
                <a:cs typeface="Times New Roman" pitchFamily="18" charset="0"/>
              </a:rPr>
              <a:t>   The dataset contains weather information (Temperature, Humidity, Wind speed, Visibility, Dew point, Solar radiation, Snowfall, Rainfall), the number of bikes rented per hour and date information.</a:t>
            </a:r>
          </a:p>
          <a:p>
            <a:pPr algn="just">
              <a:buNone/>
            </a:pPr>
            <a:endParaRPr lang="en-US"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Attribute Information:</a:t>
            </a:r>
            <a:endParaRPr lang="en-US" dirty="0" smtClean="0">
              <a:latin typeface="Times New Roman" pitchFamily="18" charset="0"/>
              <a:cs typeface="Times New Roman" pitchFamily="18" charset="0"/>
            </a:endParaRPr>
          </a:p>
          <a:p>
            <a:pPr marL="596646" indent="-514350" algn="just">
              <a:buFont typeface="+mj-lt"/>
              <a:buAutoNum type="arabicPeriod"/>
            </a:pPr>
            <a:r>
              <a:rPr lang="en-US" dirty="0" smtClean="0">
                <a:latin typeface="Times New Roman" pitchFamily="18" charset="0"/>
                <a:cs typeface="Times New Roman" pitchFamily="18" charset="0"/>
              </a:rPr>
              <a:t>Date : year-month-day</a:t>
            </a:r>
          </a:p>
          <a:p>
            <a:pPr marL="596646" indent="-514350" algn="just">
              <a:buFont typeface="+mj-lt"/>
              <a:buAutoNum type="arabicPeriod"/>
            </a:pPr>
            <a:r>
              <a:rPr lang="en-US" dirty="0" smtClean="0">
                <a:latin typeface="Times New Roman" pitchFamily="18" charset="0"/>
                <a:cs typeface="Times New Roman" pitchFamily="18" charset="0"/>
              </a:rPr>
              <a:t>Rented Bike count - Count of bikes rented at each hour</a:t>
            </a:r>
          </a:p>
          <a:p>
            <a:pPr marL="596646" indent="-514350" algn="just">
              <a:buFont typeface="+mj-lt"/>
              <a:buAutoNum type="arabicPeriod"/>
            </a:pPr>
            <a:r>
              <a:rPr lang="en-US" dirty="0" smtClean="0">
                <a:latin typeface="Times New Roman" pitchFamily="18" charset="0"/>
                <a:cs typeface="Times New Roman" pitchFamily="18" charset="0"/>
              </a:rPr>
              <a:t>Hour - Hour of he day</a:t>
            </a:r>
          </a:p>
          <a:p>
            <a:pPr marL="596646" indent="-514350" algn="just">
              <a:buFont typeface="+mj-lt"/>
              <a:buAutoNum type="arabicPeriod"/>
            </a:pPr>
            <a:r>
              <a:rPr lang="en-US" dirty="0" smtClean="0">
                <a:latin typeface="Times New Roman" pitchFamily="18" charset="0"/>
                <a:cs typeface="Times New Roman" pitchFamily="18" charset="0"/>
              </a:rPr>
              <a:t>Temperature-Temperature in Celsius</a:t>
            </a:r>
          </a:p>
          <a:p>
            <a:pPr marL="596646" indent="-514350" algn="just">
              <a:buFont typeface="+mj-lt"/>
              <a:buAutoNum type="arabicPeriod"/>
            </a:pPr>
            <a:r>
              <a:rPr lang="en-US" dirty="0" smtClean="0">
                <a:latin typeface="Times New Roman" pitchFamily="18" charset="0"/>
                <a:cs typeface="Times New Roman" pitchFamily="18" charset="0"/>
              </a:rPr>
              <a:t>Humidity - %</a:t>
            </a:r>
          </a:p>
          <a:p>
            <a:pPr marL="596646" indent="-514350" algn="just">
              <a:buFont typeface="+mj-lt"/>
              <a:buAutoNum type="arabicPeriod"/>
            </a:pPr>
            <a:r>
              <a:rPr lang="en-US" dirty="0" smtClean="0">
                <a:latin typeface="Times New Roman" pitchFamily="18" charset="0"/>
                <a:cs typeface="Times New Roman" pitchFamily="18" charset="0"/>
              </a:rPr>
              <a:t>Wind speed - m/s</a:t>
            </a:r>
          </a:p>
          <a:p>
            <a:pPr marL="596646" indent="-514350" algn="just">
              <a:buFont typeface="+mj-lt"/>
              <a:buAutoNum type="arabicPeriod"/>
            </a:pPr>
            <a:r>
              <a:rPr lang="en-US" dirty="0" smtClean="0">
                <a:latin typeface="Times New Roman" pitchFamily="18" charset="0"/>
                <a:cs typeface="Times New Roman" pitchFamily="18" charset="0"/>
              </a:rPr>
              <a:t>Visibility - 10m</a:t>
            </a:r>
          </a:p>
          <a:p>
            <a:pPr marL="596646" indent="-514350" algn="just">
              <a:buFont typeface="+mj-lt"/>
              <a:buAutoNum type="arabicPeriod"/>
            </a:pPr>
            <a:r>
              <a:rPr lang="en-US" dirty="0" smtClean="0">
                <a:latin typeface="Times New Roman" pitchFamily="18" charset="0"/>
                <a:cs typeface="Times New Roman" pitchFamily="18" charset="0"/>
              </a:rPr>
              <a:t>Dew point temperature - Celsius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Solar radiation - MJ/m2</a:t>
            </a:r>
          </a:p>
          <a:p>
            <a:pPr algn="just"/>
            <a:r>
              <a:rPr lang="en-US" sz="2000" dirty="0" smtClean="0">
                <a:latin typeface="Times New Roman" pitchFamily="18" charset="0"/>
                <a:cs typeface="Times New Roman" pitchFamily="18" charset="0"/>
              </a:rPr>
              <a:t>Rainfall - mm</a:t>
            </a:r>
          </a:p>
          <a:p>
            <a:pPr algn="just"/>
            <a:r>
              <a:rPr lang="en-US" sz="2000" dirty="0" smtClean="0">
                <a:latin typeface="Times New Roman" pitchFamily="18" charset="0"/>
                <a:cs typeface="Times New Roman" pitchFamily="18" charset="0"/>
              </a:rPr>
              <a:t>Snowfall - cm</a:t>
            </a:r>
          </a:p>
          <a:p>
            <a:pPr algn="just"/>
            <a:r>
              <a:rPr lang="en-US" sz="2000" dirty="0" smtClean="0">
                <a:latin typeface="Times New Roman" pitchFamily="18" charset="0"/>
                <a:cs typeface="Times New Roman" pitchFamily="18" charset="0"/>
              </a:rPr>
              <a:t>Seasons - Winter, Spring, Summer, Autumn</a:t>
            </a:r>
          </a:p>
          <a:p>
            <a:pPr algn="just"/>
            <a:r>
              <a:rPr lang="en-US" sz="2000" dirty="0" smtClean="0">
                <a:latin typeface="Times New Roman" pitchFamily="18" charset="0"/>
                <a:cs typeface="Times New Roman" pitchFamily="18" charset="0"/>
              </a:rPr>
              <a:t>Holiday - Holiday/No holiday</a:t>
            </a:r>
          </a:p>
          <a:p>
            <a:pPr algn="just"/>
            <a:r>
              <a:rPr lang="en-US" sz="2000" dirty="0" smtClean="0">
                <a:latin typeface="Times New Roman" pitchFamily="18" charset="0"/>
                <a:cs typeface="Times New Roman" pitchFamily="18" charset="0"/>
              </a:rPr>
              <a:t>Functional Day – No </a:t>
            </a:r>
          </a:p>
          <a:p>
            <a:pPr algn="just"/>
            <a:r>
              <a:rPr lang="en-US" sz="2000" dirty="0" err="1" smtClean="0">
                <a:latin typeface="Times New Roman" pitchFamily="18" charset="0"/>
                <a:cs typeface="Times New Roman" pitchFamily="18" charset="0"/>
              </a:rPr>
              <a:t>Func</a:t>
            </a:r>
            <a:r>
              <a:rPr lang="en-US" sz="2000" dirty="0" smtClean="0">
                <a:latin typeface="Times New Roman" pitchFamily="18" charset="0"/>
                <a:cs typeface="Times New Roman" pitchFamily="18" charset="0"/>
              </a:rPr>
              <a:t>(Non Functional Hours), Fun(Functional hours)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normAutofit/>
          </a:bodyPr>
          <a:lstStyle/>
          <a:p>
            <a:r>
              <a:rPr lang="en-US" sz="3600" b="1" dirty="0" smtClean="0">
                <a:latin typeface="Times New Roman" pitchFamily="18" charset="0"/>
                <a:cs typeface="Times New Roman" pitchFamily="18" charset="0"/>
              </a:rPr>
              <a:t>Snapshot of dataset</a:t>
            </a:r>
            <a:endParaRPr lang="en-US" sz="3600" dirty="0"/>
          </a:p>
        </p:txBody>
      </p:sp>
      <p:pic>
        <p:nvPicPr>
          <p:cNvPr id="4" name="Picture 2" descr="C:\Users\Admin\Desktop\Screenshot 2024-01-03 020746.png"/>
          <p:cNvPicPr>
            <a:picLocks noGrp="1" noChangeAspect="1" noChangeArrowheads="1"/>
          </p:cNvPicPr>
          <p:nvPr>
            <p:ph idx="1"/>
          </p:nvPr>
        </p:nvPicPr>
        <p:blipFill>
          <a:blip r:embed="rId2"/>
          <a:srcRect/>
          <a:stretch>
            <a:fillRect/>
          </a:stretch>
        </p:blipFill>
        <p:spPr bwMode="auto">
          <a:xfrm>
            <a:off x="1295400" y="1600200"/>
            <a:ext cx="7499350" cy="3810000"/>
          </a:xfrm>
          <a:prstGeom prst="rect">
            <a:avLst/>
          </a:prstGeom>
          <a:noFill/>
        </p:spPr>
      </p:pic>
      <p:sp>
        <p:nvSpPr>
          <p:cNvPr id="1025" name="Rectangle 1"/>
          <p:cNvSpPr>
            <a:spLocks noChangeArrowheads="1"/>
          </p:cNvSpPr>
          <p:nvPr/>
        </p:nvSpPr>
        <p:spPr bwMode="auto">
          <a:xfrm>
            <a:off x="3657600" y="5791200"/>
            <a:ext cx="205857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Fig1: Dataset snapshot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normAutofit/>
          </a:bodyPr>
          <a:lstStyle/>
          <a:p>
            <a:r>
              <a:rPr lang="en-US" sz="3200" b="1" dirty="0" smtClean="0">
                <a:latin typeface="Times New Roman" pitchFamily="18" charset="0"/>
                <a:cs typeface="Times New Roman" pitchFamily="18" charset="0"/>
              </a:rPr>
              <a:t>Work flow model</a:t>
            </a:r>
            <a:endParaRPr lang="en-US" sz="3200" b="1" dirty="0"/>
          </a:p>
        </p:txBody>
      </p:sp>
      <p:pic>
        <p:nvPicPr>
          <p:cNvPr id="22530" name="Picture 2" descr="C:\Users\Admin\Desktop\System-flow.png"/>
          <p:cNvPicPr>
            <a:picLocks noGrp="1" noChangeAspect="1" noChangeArrowheads="1"/>
          </p:cNvPicPr>
          <p:nvPr>
            <p:ph idx="1"/>
          </p:nvPr>
        </p:nvPicPr>
        <p:blipFill>
          <a:blip r:embed="rId2"/>
          <a:srcRect/>
          <a:stretch>
            <a:fillRect/>
          </a:stretch>
        </p:blipFill>
        <p:spPr bwMode="auto">
          <a:xfrm>
            <a:off x="1524000" y="1676400"/>
            <a:ext cx="6477000" cy="4191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normAutofit/>
          </a:bodyPr>
          <a:lstStyle/>
          <a:p>
            <a:r>
              <a:rPr lang="en-US" sz="3600" b="1" dirty="0" smtClean="0">
                <a:latin typeface="Times New Roman" pitchFamily="18" charset="0"/>
                <a:cs typeface="Times New Roman" pitchFamily="18" charset="0"/>
              </a:rPr>
              <a:t>Tools used</a:t>
            </a:r>
            <a:endParaRPr lang="en-US" sz="3600" b="1" dirty="0"/>
          </a:p>
        </p:txBody>
      </p:sp>
      <p:sp>
        <p:nvSpPr>
          <p:cNvPr id="3" name="Content Placeholder 2"/>
          <p:cNvSpPr>
            <a:spLocks noGrp="1"/>
          </p:cNvSpPr>
          <p:nvPr>
            <p:ph idx="1"/>
          </p:nvPr>
        </p:nvSpPr>
        <p:spPr>
          <a:xfrm>
            <a:off x="1066800" y="1295400"/>
            <a:ext cx="7620000" cy="5105400"/>
          </a:xfrm>
        </p:spPr>
        <p:txBody>
          <a:bodyPr>
            <a:normAutofit/>
          </a:bodyPr>
          <a:lstStyle/>
          <a:p>
            <a:pPr lvl="0" algn="just"/>
            <a:r>
              <a:rPr lang="en-US" sz="1600" b="1" dirty="0" smtClean="0">
                <a:latin typeface="Times New Roman" pitchFamily="18" charset="0"/>
                <a:cs typeface="Times New Roman" pitchFamily="18" charset="0"/>
              </a:rPr>
              <a:t>Python Programming Language:</a:t>
            </a:r>
            <a:r>
              <a:rPr lang="en-US" sz="1600" dirty="0" smtClean="0">
                <a:latin typeface="Times New Roman" pitchFamily="18" charset="0"/>
                <a:cs typeface="Times New Roman" pitchFamily="18" charset="0"/>
              </a:rPr>
              <a:t> The entire code is written in Python.</a:t>
            </a:r>
          </a:p>
          <a:p>
            <a:pPr lvl="0" algn="just">
              <a:buNone/>
            </a:pPr>
            <a:endParaRPr lang="en-US" sz="1600" dirty="0" smtClean="0">
              <a:latin typeface="Times New Roman" pitchFamily="18" charset="0"/>
              <a:cs typeface="Times New Roman" pitchFamily="18" charset="0"/>
            </a:endParaRPr>
          </a:p>
          <a:p>
            <a:pPr lvl="0" algn="just"/>
            <a:r>
              <a:rPr lang="en-US" sz="1600" b="1" dirty="0" smtClean="0">
                <a:latin typeface="Times New Roman" pitchFamily="18" charset="0"/>
                <a:cs typeface="Times New Roman" pitchFamily="18" charset="0"/>
              </a:rPr>
              <a:t>Pandas:</a:t>
            </a:r>
            <a:r>
              <a:rPr lang="en-US" sz="1600" dirty="0" smtClean="0">
                <a:latin typeface="Times New Roman" pitchFamily="18" charset="0"/>
                <a:cs typeface="Times New Roman" pitchFamily="18" charset="0"/>
              </a:rPr>
              <a:t> Used for data manipulation and analysis. It provides data structures like Data Frame for efficient handling of structured data.</a:t>
            </a:r>
          </a:p>
          <a:p>
            <a:pPr lvl="0" algn="just">
              <a:buNone/>
            </a:pPr>
            <a:endParaRPr lang="en-US" sz="1600" dirty="0" smtClean="0">
              <a:latin typeface="Times New Roman" pitchFamily="18" charset="0"/>
              <a:cs typeface="Times New Roman" pitchFamily="18" charset="0"/>
            </a:endParaRPr>
          </a:p>
          <a:p>
            <a:pPr lvl="0" algn="just"/>
            <a:r>
              <a:rPr lang="en-US" sz="1600" b="1" dirty="0" err="1" smtClean="0">
                <a:latin typeface="Times New Roman" pitchFamily="18" charset="0"/>
                <a:cs typeface="Times New Roman" pitchFamily="18" charset="0"/>
              </a:rPr>
              <a:t>NumPy</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Used for numerical operations and array handling. It provides support for large, multi-dimensional arrays and matrices.</a:t>
            </a:r>
          </a:p>
          <a:p>
            <a:pPr lvl="0" algn="just"/>
            <a:endParaRPr lang="en-US" sz="1600" b="1" dirty="0" smtClean="0">
              <a:latin typeface="Times New Roman" pitchFamily="18" charset="0"/>
              <a:cs typeface="Times New Roman" pitchFamily="18" charset="0"/>
            </a:endParaRPr>
          </a:p>
          <a:p>
            <a:pPr lvl="0" algn="just"/>
            <a:r>
              <a:rPr lang="en-US" sz="1600" b="1" dirty="0" err="1" smtClean="0">
                <a:latin typeface="Times New Roman" pitchFamily="18" charset="0"/>
                <a:cs typeface="Times New Roman" pitchFamily="18" charset="0"/>
              </a:rPr>
              <a:t>Matplotlib</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 2D plotting library used for creating static, animated, and interactive visualizations in Python.</a:t>
            </a:r>
          </a:p>
          <a:p>
            <a:pPr lvl="0" algn="just">
              <a:buNone/>
            </a:pPr>
            <a:endParaRPr lang="en-US" sz="1600" dirty="0" smtClean="0">
              <a:latin typeface="Times New Roman" pitchFamily="18" charset="0"/>
              <a:cs typeface="Times New Roman" pitchFamily="18" charset="0"/>
            </a:endParaRPr>
          </a:p>
          <a:p>
            <a:pPr lvl="0" algn="just"/>
            <a:r>
              <a:rPr lang="en-US" sz="1600" b="1" dirty="0" err="1" smtClean="0">
                <a:latin typeface="Times New Roman" pitchFamily="18" charset="0"/>
                <a:cs typeface="Times New Roman" pitchFamily="18" charset="0"/>
              </a:rPr>
              <a:t>Seaborn</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 statistical data visualization library based on </a:t>
            </a:r>
            <a:r>
              <a:rPr lang="en-US" sz="1600" dirty="0" err="1" smtClean="0">
                <a:latin typeface="Times New Roman" pitchFamily="18" charset="0"/>
                <a:cs typeface="Times New Roman" pitchFamily="18" charset="0"/>
              </a:rPr>
              <a:t>Matplotlib</a:t>
            </a:r>
            <a:r>
              <a:rPr lang="en-US" sz="1600" dirty="0" smtClean="0">
                <a:latin typeface="Times New Roman" pitchFamily="18" charset="0"/>
                <a:cs typeface="Times New Roman" pitchFamily="18" charset="0"/>
              </a:rPr>
              <a:t>. It provides a high-level interface for drawing attractive and informative statistical graphics.</a:t>
            </a:r>
          </a:p>
          <a:p>
            <a:pPr lvl="0" algn="just"/>
            <a:endParaRPr lang="en-US" sz="1600" dirty="0" smtClean="0">
              <a:latin typeface="Times New Roman" pitchFamily="18" charset="0"/>
              <a:cs typeface="Times New Roman" pitchFamily="18" charset="0"/>
            </a:endParaRPr>
          </a:p>
          <a:p>
            <a:r>
              <a:rPr lang="en-US" sz="1700" b="1" dirty="0" err="1" smtClean="0">
                <a:latin typeface="Times New Roman" pitchFamily="18" charset="0"/>
                <a:cs typeface="Times New Roman" pitchFamily="18" charset="0"/>
              </a:rPr>
              <a:t>Scikit</a:t>
            </a:r>
            <a:r>
              <a:rPr lang="en-US" sz="1700" b="1" dirty="0" smtClean="0">
                <a:latin typeface="Times New Roman" pitchFamily="18" charset="0"/>
                <a:cs typeface="Times New Roman" pitchFamily="18" charset="0"/>
              </a:rPr>
              <a:t>-learn (</a:t>
            </a:r>
            <a:r>
              <a:rPr lang="en-US" sz="1700" b="1" dirty="0" err="1" smtClean="0">
                <a:latin typeface="Times New Roman" pitchFamily="18" charset="0"/>
                <a:cs typeface="Times New Roman" pitchFamily="18" charset="0"/>
              </a:rPr>
              <a:t>sklearn</a:t>
            </a:r>
            <a:r>
              <a:rPr lang="en-US" sz="1700" b="1" dirty="0" smtClean="0">
                <a:latin typeface="Times New Roman" pitchFamily="18" charset="0"/>
                <a:cs typeface="Times New Roman" pitchFamily="18" charset="0"/>
              </a:rPr>
              <a:t>):</a:t>
            </a:r>
            <a:r>
              <a:rPr lang="en-US" sz="1700" dirty="0" smtClean="0">
                <a:latin typeface="Times New Roman" pitchFamily="18" charset="0"/>
                <a:cs typeface="Times New Roman" pitchFamily="18" charset="0"/>
              </a:rPr>
              <a:t> A machine learning library for various tools for data mining and data analysis. In this code, it is used for preprocessing, model selection, and evaluation.</a:t>
            </a:r>
          </a:p>
          <a:p>
            <a:pPr lvl="0">
              <a:buNone/>
            </a:pP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619</TotalTime>
  <Words>1066</Words>
  <Application>Microsoft Office PowerPoint</Application>
  <PresentationFormat>On-screen Show (4:3)</PresentationFormat>
  <Paragraphs>117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BANGALORE INSTITUTE OF TECHNOLOGY K.R.Road,V.V.Puram,Bangalore-560004  M.Tech ,Department of Computer Science &amp; Engineering</vt:lpstr>
      <vt:lpstr>Abstract</vt:lpstr>
      <vt:lpstr>Introduction</vt:lpstr>
      <vt:lpstr>Objectives</vt:lpstr>
      <vt:lpstr>Dataset description </vt:lpstr>
      <vt:lpstr>Cont…</vt:lpstr>
      <vt:lpstr>Snapshot of dataset</vt:lpstr>
      <vt:lpstr>Work flow model</vt:lpstr>
      <vt:lpstr>Tools used</vt:lpstr>
      <vt:lpstr>Cont…</vt:lpstr>
      <vt:lpstr>ML Techniques used </vt:lpstr>
      <vt:lpstr>Methodology</vt:lpstr>
      <vt:lpstr>Cont..</vt:lpstr>
      <vt:lpstr>Result</vt:lpstr>
      <vt:lpstr>Slide 15</vt:lpstr>
      <vt:lpstr>Slide 16</vt:lpstr>
      <vt:lpstr>Slide 17</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INSTITUTE OF TECHNOLOGY K.R.Road,V.V.Puram,Bangalore-560004  M.Tech ,Department of Computer Science &amp; Engineering</dc:title>
  <dc:creator>Admin</dc:creator>
  <cp:lastModifiedBy>Admin</cp:lastModifiedBy>
  <cp:revision>44</cp:revision>
  <dcterms:created xsi:type="dcterms:W3CDTF">2024-01-03T08:48:49Z</dcterms:created>
  <dcterms:modified xsi:type="dcterms:W3CDTF">2024-01-06T19:38:04Z</dcterms:modified>
</cp:coreProperties>
</file>