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notesMasterIdLst>
    <p:notesMasterId r:id="rId15"/>
  </p:notesMasterIdLst>
  <p:sldIdLst>
    <p:sldId id="269" r:id="rId2"/>
    <p:sldId id="270" r:id="rId3"/>
    <p:sldId id="271" r:id="rId4"/>
    <p:sldId id="272" r:id="rId5"/>
    <p:sldId id="273" r:id="rId6"/>
    <p:sldId id="274" r:id="rId7"/>
    <p:sldId id="275" r:id="rId8"/>
    <p:sldId id="276" r:id="rId9"/>
    <p:sldId id="277" r:id="rId10"/>
    <p:sldId id="278" r:id="rId11"/>
    <p:sldId id="279" r:id="rId12"/>
    <p:sldId id="280" r:id="rId13"/>
    <p:sldId id="28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97" d="100"/>
          <a:sy n="97" d="100"/>
        </p:scale>
        <p:origin x="-528"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2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7"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08" name="Holder 3"/>
          <p:cNvSpPr>
            <a:spLocks noGrp="1"/>
          </p:cNvSpPr>
          <p:nvPr>
            <p:ph type="body" idx="1"/>
          </p:nvPr>
        </p:nvSpPr>
        <p:spPr/>
        <p:txBody>
          <a:bodyPr lIns="0" tIns="0" rIns="0" bIns="0"/>
          <a:lstStyle/>
          <a:p>
            <a:endParaRPr/>
          </a:p>
        </p:txBody>
      </p:sp>
      <p:sp>
        <p:nvSpPr>
          <p:cNvPr id="1048709"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0"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711"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04"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5"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06"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0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609"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28"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29"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30"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631"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71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vidyasri07/vidyasri.git"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object 2"/>
          <p:cNvGrpSpPr/>
          <p:nvPr/>
        </p:nvGrpSpPr>
        <p:grpSpPr>
          <a:xfrm>
            <a:off x="742950" y="11049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048600" name="object 7"/>
          <p:cNvSpPr txBox="1">
            <a:spLocks noGrp="1"/>
          </p:cNvSpPr>
          <p:nvPr>
            <p:ph type="ctrTitle"/>
          </p:nvPr>
        </p:nvSpPr>
        <p:spPr>
          <a:xfrm>
            <a:off x="2895600" y="2209800"/>
            <a:ext cx="6629400" cy="509114"/>
          </a:xfrm>
          <a:prstGeom prst="rect">
            <a:avLst/>
          </a:prstGeom>
        </p:spPr>
        <p:txBody>
          <a:bodyPr vert="horz" wrap="square" lIns="0" tIns="16510" rIns="0" bIns="0" rtlCol="0">
            <a:spAutoFit/>
          </a:bodyPr>
          <a:lstStyle/>
          <a:p>
            <a:pPr marL="3213735" algn="just">
              <a:lnSpc>
                <a:spcPct val="100000"/>
              </a:lnSpc>
              <a:spcBef>
                <a:spcPts val="130"/>
              </a:spcBef>
            </a:pPr>
            <a:r>
              <a:rPr lang="en-US" spc="15" dirty="0">
                <a:latin typeface="Times New Roman" panose="02020603050405020304" pitchFamily="18" charset="0"/>
                <a:cs typeface="Times New Roman" panose="02020603050405020304" pitchFamily="18" charset="0"/>
              </a:rPr>
              <a:t>Y. VIDYA SRI</a:t>
            </a:r>
          </a:p>
        </p:txBody>
      </p:sp>
      <p:sp>
        <p:nvSpPr>
          <p:cNvPr id="1048601" name="object 8"/>
          <p:cNvSpPr txBox="1"/>
          <p:nvPr/>
        </p:nvSpPr>
        <p:spPr>
          <a:xfrm>
            <a:off x="6484620" y="3317875"/>
            <a:ext cx="3599180" cy="1005840"/>
          </a:xfrm>
          <a:prstGeom prst="rect">
            <a:avLst/>
          </a:prstGeom>
        </p:spPr>
        <p:txBody>
          <a:bodyPr vert="horz" wrap="square" lIns="0" tIns="12700" rIns="0" bIns="0" rtlCol="0">
            <a:noAutofit/>
          </a:bodyPr>
          <a:lstStyle/>
          <a:p>
            <a:pPr marL="12700">
              <a:lnSpc>
                <a:spcPct val="100000"/>
              </a:lnSpc>
              <a:spcBef>
                <a:spcPts val="100"/>
              </a:spcBef>
            </a:pPr>
            <a:r>
              <a:rPr lang="en-US" sz="2400">
                <a:latin typeface="Times New Roman" panose="02020603050405020304" pitchFamily="18" charset="0"/>
                <a:cs typeface="Times New Roman" panose="02020603050405020304" pitchFamily="18" charset="0"/>
              </a:rPr>
              <a:t>KEY LOGGER AND SECURITY</a:t>
            </a:r>
          </a:p>
        </p:txBody>
      </p:sp>
      <p:pic>
        <p:nvPicPr>
          <p:cNvPr id="2097152" name="object 9"/>
          <p:cNvPicPr>
            <a:picLocks/>
          </p:cNvPicPr>
          <p:nvPr/>
        </p:nvPicPr>
        <p:blipFill>
          <a:blip r:embed="rId2" cstate="print"/>
          <a:stretch>
            <a:fillRect/>
          </a:stretch>
        </p:blipFill>
        <p:spPr>
          <a:xfrm>
            <a:off x="676275" y="6467475"/>
            <a:ext cx="2143125" cy="200025"/>
          </a:xfrm>
          <a:prstGeom prst="rect">
            <a:avLst/>
          </a:prstGeom>
        </p:spPr>
      </p:pic>
      <p:sp>
        <p:nvSpPr>
          <p:cNvPr id="1048603" name="object 11"/>
          <p:cNvSpPr txBox="1">
            <a:spLocks noGrp="1"/>
          </p:cNvSpPr>
          <p:nvPr>
            <p:ph type="sldNum" sz="quarter" idx="7"/>
          </p:nvPr>
        </p:nvSpPr>
        <p:spPr>
          <a:xfrm>
            <a:off x="11353418" y="6473337"/>
            <a:ext cx="151129"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latin typeface="Times New Roman" panose="02020603050405020304" pitchFamily="18" charset="0"/>
                <a:cs typeface="Times New Roman" panose="02020603050405020304" pitchFamily="18" charset="0"/>
              </a:rPr>
              <a:t>1</a:t>
            </a:fld>
            <a:endParaRPr spc="1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9"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0"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1" name="object 6"/>
          <p:cNvPicPr>
            <a:picLocks/>
          </p:cNvPicPr>
          <p:nvPr/>
        </p:nvPicPr>
        <p:blipFill>
          <a:blip r:embed="rId2" cstate="print"/>
          <a:stretch>
            <a:fillRect/>
          </a:stretch>
        </p:blipFill>
        <p:spPr>
          <a:xfrm>
            <a:off x="1666875" y="6467475"/>
            <a:ext cx="76200" cy="177800"/>
          </a:xfrm>
          <a:prstGeom prst="rect">
            <a:avLst/>
          </a:prstGeom>
        </p:spPr>
      </p:pic>
      <p:sp>
        <p:nvSpPr>
          <p:cNvPr id="104869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92"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a:latin typeface="Trebuchet MS" panose="020B0603020202020204"/>
              <a:cs typeface="Trebuchet MS" panose="020B0603020202020204"/>
            </a:endParaRPr>
          </a:p>
        </p:txBody>
      </p:sp>
      <p:sp>
        <p:nvSpPr>
          <p:cNvPr id="1048693" name="Text Box 9"/>
          <p:cNvSpPr txBox="1"/>
          <p:nvPr/>
        </p:nvSpPr>
        <p:spPr>
          <a:xfrm>
            <a:off x="381000" y="1368425"/>
            <a:ext cx="8985250" cy="4956175"/>
          </a:xfrm>
          <a:prstGeom prst="rect">
            <a:avLst/>
          </a:prstGeom>
          <a:noFill/>
        </p:spPr>
        <p:txBody>
          <a:bodyPr wrap="square" rtlCol="0">
            <a:noAutofit/>
          </a:bodyPr>
          <a:lstStyle/>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Initialization:</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Set up the main GUI window.</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Initialize global variables for key logging.</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Event Capture:</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Start capturing key events when the "Start"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Log key press and release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Data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Continuously update text and JSON log files with captured key events.</a:t>
            </a:r>
            <a:endParaRPr lang="en-US" sz="2400" dirty="0">
              <a:latin typeface="Times New Roman" panose="02020603050405020304" charset="0"/>
              <a:cs typeface="Times New Roman" panose="02020603050405020304" charset="0"/>
            </a:endParaRPr>
          </a:p>
          <a:p>
            <a:pPr lvl="1">
              <a:buFont typeface="Arial" panose="020B0604020202020204" pitchFamily="34" charset="0"/>
              <a:buChar char="•"/>
            </a:pPr>
            <a:r>
              <a:rPr lang="en-US" sz="2400" b="1" dirty="0">
                <a:latin typeface="Times New Roman" panose="02020603050405020304" charset="0"/>
                <a:cs typeface="Times New Roman" panose="02020603050405020304" charset="0"/>
                <a:sym typeface="+mn-ea"/>
              </a:rPr>
              <a:t>Stop Logging:</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Stop capturing key events when the "Stop" button is pressed.</a:t>
            </a:r>
            <a:endParaRPr lang="en-US" sz="2400" dirty="0">
              <a:latin typeface="Times New Roman" panose="02020603050405020304" charset="0"/>
              <a:cs typeface="Times New Roman" panose="02020603050405020304" charset="0"/>
            </a:endParaRPr>
          </a:p>
          <a:p>
            <a:pPr marL="1200150" lvl="2" indent="-285750">
              <a:buFont typeface="Arial" panose="020B0604020202020204" pitchFamily="34" charset="0"/>
              <a:buChar char="•"/>
            </a:pPr>
            <a:r>
              <a:rPr lang="en-US" sz="2400" dirty="0">
                <a:latin typeface="Times New Roman" panose="02020603050405020304" charset="0"/>
                <a:cs typeface="Times New Roman" panose="02020603050405020304" charset="0"/>
                <a:sym typeface="+mn-ea"/>
              </a:rPr>
              <a:t>Update the GUI status to indicate the keylogger is stopped.</a:t>
            </a:r>
            <a:endParaRPr lang="en-US" sz="2400" dirty="0">
              <a:latin typeface="Times New Roman" panose="02020603050405020304" charset="0"/>
              <a:cs typeface="Times New Roman" panose="02020603050405020304" charset="0"/>
            </a:endParaRPr>
          </a:p>
          <a:p>
            <a:endParaRPr lang="en-US" sz="24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2" name="object 6"/>
          <p:cNvPicPr>
            <a:picLocks/>
          </p:cNvPicPr>
          <p:nvPr/>
        </p:nvPicPr>
        <p:blipFill>
          <a:blip r:embed="rId2" cstate="print"/>
          <a:stretch>
            <a:fillRect/>
          </a:stretch>
        </p:blipFill>
        <p:spPr>
          <a:xfrm>
            <a:off x="1666875" y="6467475"/>
            <a:ext cx="76200" cy="177800"/>
          </a:xfrm>
          <a:prstGeom prst="rect">
            <a:avLst/>
          </a:prstGeom>
        </p:spPr>
      </p:pic>
      <p:sp>
        <p:nvSpPr>
          <p:cNvPr id="1048698" name="object 7"/>
          <p:cNvSpPr txBox="1">
            <a:spLocks noGrp="1"/>
          </p:cNvSpPr>
          <p:nvPr>
            <p:ph type="title"/>
          </p:nvPr>
        </p:nvSpPr>
        <p:spPr>
          <a:xfrm>
            <a:off x="152717" y="76199"/>
            <a:ext cx="10681335"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700" name="Text Box 7"/>
          <p:cNvSpPr txBox="1"/>
          <p:nvPr/>
        </p:nvSpPr>
        <p:spPr>
          <a:xfrm>
            <a:off x="401955" y="1219200"/>
            <a:ext cx="11180445" cy="5253355"/>
          </a:xfrm>
          <a:prstGeom prst="rect">
            <a:avLst/>
          </a:prstGeom>
          <a:noFill/>
        </p:spPr>
        <p:txBody>
          <a:bodyPr wrap="square" rtlCol="0">
            <a:noAutofit/>
          </a:bodyPr>
          <a:lstStyle/>
          <a:p>
            <a:endParaRPr lang="en-US"/>
          </a:p>
        </p:txBody>
      </p:sp>
      <p:pic>
        <p:nvPicPr>
          <p:cNvPr id="2097173" name="Content Placeholder 9"/>
          <p:cNvPicPr>
            <a:picLocks noGrp="1" noChangeAspect="1"/>
          </p:cNvPicPr>
          <p:nvPr>
            <p:ph sz="half" idx="2"/>
          </p:nvPr>
        </p:nvPicPr>
        <p:blipFill>
          <a:blip r:embed="rId3" cstate="print">
            <a:extLst>
              <a:ext uri="{28A0092B-C50C-407E-A947-70E740481C1C}">
                <a14:useLocalDpi xmlns:a14="http://schemas.microsoft.com/office/drawing/2010/main" val="0"/>
              </a:ext>
            </a:extLst>
          </a:blip>
          <a:srcRect/>
          <a:stretch/>
        </p:blipFill>
        <p:spPr>
          <a:xfrm>
            <a:off x="304800" y="843915"/>
            <a:ext cx="4923790" cy="2546985"/>
          </a:xfrm>
          <a:prstGeom prst="rect">
            <a:avLst/>
          </a:prstGeom>
        </p:spPr>
      </p:pic>
      <p:pic>
        <p:nvPicPr>
          <p:cNvPr id="2097174" name="Content Placeholder 11"/>
          <p:cNvPicPr>
            <a:picLocks noGrp="1" noChangeAspect="1"/>
          </p:cNvPicPr>
          <p:nvPr>
            <p:ph sz="half" idx="3"/>
          </p:nvPr>
        </p:nvPicPr>
        <p:blipFill>
          <a:blip r:embed="rId4" cstate="print">
            <a:extLst>
              <a:ext uri="{28A0092B-C50C-407E-A947-70E740481C1C}">
                <a14:useLocalDpi xmlns:a14="http://schemas.microsoft.com/office/drawing/2010/main" val="0"/>
              </a:ext>
            </a:extLst>
          </a:blip>
          <a:srcRect/>
          <a:stretch/>
        </p:blipFill>
        <p:spPr>
          <a:xfrm>
            <a:off x="6003290" y="834390"/>
            <a:ext cx="5167630" cy="2575560"/>
          </a:xfrm>
          <a:prstGeom prst="rect">
            <a:avLst/>
          </a:prstGeom>
        </p:spPr>
      </p:pic>
      <p:pic>
        <p:nvPicPr>
          <p:cNvPr id="2097175" name="Picture 12"/>
          <p:cNvPicPr>
            <a:picLocks noChangeAspect="1"/>
          </p:cNvPicPr>
          <p:nvPr/>
        </p:nvPicPr>
        <p:blipFill>
          <a:blip r:embed="rId5">
            <a:extLst>
              <a:ext uri="{28A0092B-C50C-407E-A947-70E740481C1C}">
                <a14:useLocalDpi xmlns:a14="http://schemas.microsoft.com/office/drawing/2010/main" val="0"/>
              </a:ext>
            </a:extLst>
          </a:blip>
          <a:srcRect/>
          <a:stretch/>
        </p:blipFill>
        <p:spPr>
          <a:xfrm>
            <a:off x="2591082" y="3448685"/>
            <a:ext cx="5928431" cy="333311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Title 1"/>
          <p:cNvSpPr>
            <a:spLocks noGrp="1"/>
          </p:cNvSpPr>
          <p:nvPr>
            <p:ph type="title"/>
          </p:nvPr>
        </p:nvSpPr>
        <p:spPr>
          <a:xfrm>
            <a:off x="755332" y="385444"/>
            <a:ext cx="10681335" cy="738505"/>
          </a:xfrm>
        </p:spPr>
        <p:txBody>
          <a:bodyPr/>
          <a:lstStyle/>
          <a:p>
            <a:r>
              <a:rPr lang="en-US"/>
              <a:t>RESULTS</a:t>
            </a:r>
          </a:p>
        </p:txBody>
      </p:sp>
      <p:sp>
        <p:nvSpPr>
          <p:cNvPr id="1048702" name="Content Placeholder 2"/>
          <p:cNvSpPr>
            <a:spLocks noGrp="1"/>
          </p:cNvSpPr>
          <p:nvPr>
            <p:ph sz="half" idx="2"/>
          </p:nvPr>
        </p:nvSpPr>
        <p:spPr>
          <a:xfrm>
            <a:off x="609600" y="1577340"/>
            <a:ext cx="11277600" cy="4362450"/>
          </a:xfrm>
        </p:spPr>
        <p:txBody>
          <a:bodyPr>
            <a:no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 logger record keystrokes.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dedicated protection can detect that a keylogger is being used for spy purposes.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Legitimate </a:t>
            </a:r>
            <a:r>
              <a:rPr lang="en-US" sz="2400" dirty="0" err="1">
                <a:latin typeface="Times New Roman" panose="02020603050405020304" pitchFamily="18" charset="0"/>
                <a:cs typeface="Times New Roman" panose="02020603050405020304" pitchFamily="18" charset="0"/>
              </a:rPr>
              <a:t>use:monitor</a:t>
            </a:r>
            <a:r>
              <a:rPr lang="en-US" sz="2400" dirty="0">
                <a:latin typeface="Times New Roman" panose="02020603050405020304" pitchFamily="18" charset="0"/>
                <a:cs typeface="Times New Roman" panose="02020603050405020304" pitchFamily="18" charset="0"/>
              </a:rPr>
              <a:t> employee activity.</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 conscious what installed in the computer.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Title 1"/>
          <p:cNvSpPr>
            <a:spLocks noGrp="1"/>
          </p:cNvSpPr>
          <p:nvPr>
            <p:ph type="title"/>
          </p:nvPr>
        </p:nvSpPr>
        <p:spPr>
          <a:xfrm>
            <a:off x="755332" y="385444"/>
            <a:ext cx="10681335" cy="738505"/>
          </a:xfrm>
        </p:spPr>
        <p:txBody>
          <a:bodyPr/>
          <a:lstStyle/>
          <a:p>
            <a:r>
              <a:rPr lang="en-US" dirty="0"/>
              <a:t>PROJECT TITLE</a:t>
            </a:r>
          </a:p>
        </p:txBody>
      </p:sp>
      <p:sp>
        <p:nvSpPr>
          <p:cNvPr id="1048705" name="Content Placeholder 2"/>
          <p:cNvSpPr>
            <a:spLocks noGrp="1"/>
          </p:cNvSpPr>
          <p:nvPr>
            <p:ph sz="half" idx="2"/>
          </p:nvPr>
        </p:nvSpPr>
        <p:spPr>
          <a:xfrm>
            <a:off x="609600" y="1577340"/>
            <a:ext cx="11044555" cy="4543425"/>
          </a:xfrm>
        </p:spPr>
        <p:txBody>
          <a:bodyPr>
            <a:noAutofit/>
          </a:bodyPr>
          <a:lstStyle/>
          <a:p>
            <a:r>
              <a:rPr lang="en-US" dirty="0"/>
              <a:t>   </a:t>
            </a:r>
          </a:p>
          <a:p>
            <a:endParaRPr lang="en-US" dirty="0"/>
          </a:p>
          <a:p>
            <a:endParaRPr lang="en-US" dirty="0"/>
          </a:p>
          <a:p>
            <a:endParaRPr lang="en-US" dirty="0"/>
          </a:p>
          <a:p>
            <a:endParaRPr lang="en-US" dirty="0"/>
          </a:p>
          <a:p>
            <a:r>
              <a:rPr lang="en-US" dirty="0"/>
              <a:t>                                                             </a:t>
            </a:r>
          </a:p>
        </p:txBody>
      </p:sp>
      <p:sp>
        <p:nvSpPr>
          <p:cNvPr id="7" name="Content Placeholder 6">
            <a:extLst>
              <a:ext uri="{FF2B5EF4-FFF2-40B4-BE49-F238E27FC236}">
                <a16:creationId xmlns:a16="http://schemas.microsoft.com/office/drawing/2014/main" id="{A9DE8551-0888-9868-6BAB-DC4EC4B1DE0D}"/>
              </a:ext>
            </a:extLst>
          </p:cNvPr>
          <p:cNvSpPr>
            <a:spLocks noGrp="1"/>
          </p:cNvSpPr>
          <p:nvPr>
            <p:ph sz="half" idx="3"/>
          </p:nvPr>
        </p:nvSpPr>
        <p:spPr>
          <a:xfrm>
            <a:off x="1981200" y="2971800"/>
            <a:ext cx="6781800" cy="369332"/>
          </a:xfrm>
        </p:spPr>
        <p:txBody>
          <a:bodyPr/>
          <a:lstStyle/>
          <a:p>
            <a:r>
              <a:rPr lang="en-IN" sz="2400" dirty="0">
                <a:hlinkClick r:id="rId2"/>
              </a:rPr>
              <a:t>https://github.com/vidyasri07/vidyasri.git</a:t>
            </a:r>
            <a:endParaRPr lang="en-I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5"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1"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2"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3"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4"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5"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6"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7"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8"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19"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0" name="Content Placeholder 24"/>
          <p:cNvSpPr>
            <a:spLocks noGrp="1"/>
          </p:cNvSpPr>
          <p:nvPr>
            <p:ph sz="half" idx="3"/>
          </p:nvPr>
        </p:nvSpPr>
        <p:spPr>
          <a:xfrm>
            <a:off x="6248400" y="2570480"/>
            <a:ext cx="1809750" cy="828675"/>
          </a:xfrm>
        </p:spPr>
        <p:txBody>
          <a:bodyPr>
            <a:noAutofit/>
          </a:bodyPr>
          <a:lstStyle/>
          <a:p>
            <a:endParaRPr lang="en-US"/>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lang="en-US" sz="4250"/>
              <a:t>KEY LOGGER AND SECURITY</a:t>
            </a:r>
          </a:p>
        </p:txBody>
      </p:sp>
      <p:sp>
        <p:nvSpPr>
          <p:cNvPr id="1048626"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7" name="Text Box 22"/>
          <p:cNvSpPr txBox="1"/>
          <p:nvPr/>
        </p:nvSpPr>
        <p:spPr>
          <a:xfrm>
            <a:off x="3657600" y="2405380"/>
            <a:ext cx="4064000" cy="1185545"/>
          </a:xfrm>
          <a:prstGeom prst="rect">
            <a:avLst/>
          </a:prstGeom>
          <a:noFill/>
        </p:spPr>
        <p:txBody>
          <a:bodyPr wrap="square" rtlCol="0">
            <a:noAutofit/>
          </a:bodyPr>
          <a:lstStyle/>
          <a:p>
            <a:endParaRPr lang="en-US" b="1"/>
          </a:p>
        </p:txBody>
      </p:sp>
      <p:pic>
        <p:nvPicPr>
          <p:cNvPr id="2097155" name="Content Placeholder 27" descr="What-is-a-keylogger-04 (1)"/>
          <p:cNvPicPr>
            <a:picLocks noGrp="1" noChangeAspect="1"/>
          </p:cNvPicPr>
          <p:nvPr>
            <p:ph sz="half" idx="2"/>
          </p:nvPr>
        </p:nvPicPr>
        <p:blipFill>
          <a:blip r:embed="rId2"/>
          <a:stretch>
            <a:fillRect/>
          </a:stretch>
        </p:blipFill>
        <p:spPr>
          <a:xfrm>
            <a:off x="1022985" y="1362710"/>
            <a:ext cx="8489315" cy="3991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2" name="object 2"/>
          <p:cNvSpPr/>
          <p:nvPr/>
        </p:nvSpPr>
        <p:spPr>
          <a:xfrm>
            <a:off x="1555750" y="1254760"/>
            <a:ext cx="10636250" cy="560324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Introduction to Key Logger And Security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Problem Statement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Overview Of The Project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Who are the end users?</a:t>
            </a:r>
          </a:p>
          <a:p>
            <a:pPr marL="457200" indent="-457200">
              <a:buFont typeface="Arial" panose="020B0604020202020204" pitchFamily="34" charset="0"/>
              <a:buChar char="•"/>
            </a:pPr>
            <a:r>
              <a:rPr sz="3200" spc="25" dirty="0">
                <a:latin typeface="Times New Roman" panose="02020603050405020304" pitchFamily="18" charset="0"/>
                <a:cs typeface="Times New Roman" panose="02020603050405020304" pitchFamily="18" charset="0"/>
                <a:sym typeface="+mn-ea"/>
              </a:rPr>
              <a:t>S</a:t>
            </a:r>
            <a:r>
              <a:rPr lang="en-US" sz="3200" spc="25" dirty="0">
                <a:latin typeface="Times New Roman" panose="02020603050405020304" pitchFamily="18" charset="0"/>
                <a:cs typeface="Times New Roman" panose="02020603050405020304" pitchFamily="18" charset="0"/>
                <a:sym typeface="+mn-ea"/>
              </a:rPr>
              <a:t>olution </a:t>
            </a:r>
            <a:r>
              <a:rPr sz="3200" spc="-35" dirty="0">
                <a:latin typeface="Times New Roman" panose="02020603050405020304" pitchFamily="18" charset="0"/>
                <a:cs typeface="Times New Roman" panose="02020603050405020304" pitchFamily="18" charset="0"/>
                <a:sym typeface="+mn-ea"/>
              </a:rPr>
              <a:t>A</a:t>
            </a:r>
            <a:r>
              <a:rPr lang="en-US" sz="3200" spc="-35" dirty="0">
                <a:latin typeface="Times New Roman" panose="02020603050405020304" pitchFamily="18" charset="0"/>
                <a:cs typeface="Times New Roman" panose="02020603050405020304" pitchFamily="18" charset="0"/>
                <a:sym typeface="+mn-ea"/>
              </a:rPr>
              <a:t>nd </a:t>
            </a:r>
            <a:r>
              <a:rPr sz="3200" spc="-30" dirty="0">
                <a:latin typeface="Times New Roman" panose="02020603050405020304" pitchFamily="18" charset="0"/>
                <a:cs typeface="Times New Roman" panose="02020603050405020304" pitchFamily="18" charset="0"/>
                <a:sym typeface="+mn-ea"/>
              </a:rPr>
              <a:t>I</a:t>
            </a:r>
            <a:r>
              <a:rPr lang="en-US" sz="3200" spc="-30" dirty="0">
                <a:latin typeface="Times New Roman" panose="02020603050405020304" pitchFamily="18" charset="0"/>
                <a:cs typeface="Times New Roman" panose="02020603050405020304" pitchFamily="18" charset="0"/>
                <a:sym typeface="+mn-ea"/>
              </a:rPr>
              <a:t>ts</a:t>
            </a:r>
            <a:r>
              <a:rPr sz="3200" spc="60" dirty="0">
                <a:latin typeface="Times New Roman" panose="02020603050405020304" pitchFamily="18" charset="0"/>
                <a:cs typeface="Times New Roman" panose="02020603050405020304" pitchFamily="18" charset="0"/>
                <a:sym typeface="+mn-ea"/>
              </a:rPr>
              <a:t> </a:t>
            </a:r>
            <a:r>
              <a:rPr lang="en-US" sz="3200" spc="60" dirty="0">
                <a:latin typeface="Times New Roman" panose="02020603050405020304" pitchFamily="18" charset="0"/>
                <a:cs typeface="Times New Roman" panose="02020603050405020304" pitchFamily="18" charset="0"/>
                <a:sym typeface="+mn-ea"/>
              </a:rPr>
              <a:t>Value Proposition</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The “WOW” Factor In Our Solution</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Modelling Approaches</a:t>
            </a:r>
          </a:p>
          <a:p>
            <a:pPr marL="457200" indent="-457200">
              <a:buFont typeface="Arial" panose="020B0604020202020204" pitchFamily="34" charset="0"/>
              <a:buChar char="•"/>
            </a:pPr>
            <a:r>
              <a:rPr lang="en-US" sz="3200" spc="60" dirty="0">
                <a:latin typeface="Times New Roman" panose="02020603050405020304" pitchFamily="18" charset="0"/>
                <a:cs typeface="Times New Roman" panose="02020603050405020304" pitchFamily="18" charset="0"/>
                <a:sym typeface="+mn-ea"/>
              </a:rPr>
              <a:t>Results</a:t>
            </a:r>
            <a:r>
              <a:rPr lang="en-US" sz="3200" spc="-295" dirty="0">
                <a:latin typeface="Times New Roman" panose="02020603050405020304" pitchFamily="18" charset="0"/>
                <a:cs typeface="Times New Roman" panose="02020603050405020304" pitchFamily="18" charset="0"/>
                <a:sym typeface="+mn-ea"/>
              </a:rPr>
              <a:t> </a:t>
            </a:r>
          </a:p>
          <a:p>
            <a:pPr marL="457200" indent="-457200">
              <a:buFont typeface="Arial" panose="020B0604020202020204" pitchFamily="34" charset="0"/>
              <a:buChar char="•"/>
            </a:pPr>
            <a:endParaRPr lang="en-US" sz="3200" spc="-295" dirty="0">
              <a:sym typeface="+mn-ea"/>
            </a:endParaRP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endParaRPr lang="en-US" sz="3200" dirty="0"/>
          </a:p>
        </p:txBody>
      </p:sp>
      <p:grpSp>
        <p:nvGrpSpPr>
          <p:cNvPr id="29"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4"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5"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6"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7"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8"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9"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40"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41"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2"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3"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44"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5"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6"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5"/>
            <a:ext cx="3496310" cy="3009900"/>
            <a:chOff x="47625" y="3819523"/>
            <a:chExt cx="4124325" cy="3009900"/>
          </a:xfrm>
        </p:grpSpPr>
        <p:pic>
          <p:nvPicPr>
            <p:cNvPr id="2097157" name="object 19"/>
            <p:cNvPicPr>
              <a:picLocks/>
            </p:cNvPicPr>
            <p:nvPr/>
          </p:nvPicPr>
          <p:blipFill>
            <a:blip r:embed="rId3" cstate="print"/>
            <a:stretch>
              <a:fillRect/>
            </a:stretch>
          </p:blipFill>
          <p:spPr>
            <a:xfrm>
              <a:off x="466725" y="6410325"/>
              <a:ext cx="3705225" cy="295275"/>
            </a:xfrm>
            <a:prstGeom prst="rect">
              <a:avLst/>
            </a:prstGeom>
          </p:spPr>
        </p:pic>
        <p:pic>
          <p:nvPicPr>
            <p:cNvPr id="2097158" name="object 20"/>
            <p:cNvPicPr>
              <a:picLocks/>
            </p:cNvPicPr>
            <p:nvPr/>
          </p:nvPicPr>
          <p:blipFill>
            <a:blip r:embed="rId4" cstate="print"/>
            <a:stretch>
              <a:fillRect/>
            </a:stretch>
          </p:blipFill>
          <p:spPr>
            <a:xfrm>
              <a:off x="47625" y="3819523"/>
              <a:ext cx="1779767" cy="3009900"/>
            </a:xfrm>
            <a:prstGeom prst="rect">
              <a:avLst/>
            </a:prstGeom>
          </p:spPr>
        </p:pic>
      </p:grpSp>
      <p:sp>
        <p:nvSpPr>
          <p:cNvPr id="1048646"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7"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Title 1"/>
          <p:cNvSpPr>
            <a:spLocks noGrp="1"/>
          </p:cNvSpPr>
          <p:nvPr>
            <p:ph type="title"/>
          </p:nvPr>
        </p:nvSpPr>
        <p:spPr/>
        <p:txBody>
          <a:bodyPr>
            <a:noAutofit/>
          </a:bodyPr>
          <a:lstStyle/>
          <a:p>
            <a:r>
              <a:rPr lang="en-US" sz="3600">
                <a:latin typeface="Times New Roman" panose="02020603050405020304" charset="0"/>
                <a:cs typeface="Times New Roman" panose="02020603050405020304" charset="0"/>
              </a:rPr>
              <a:t>Introduction To Key Logger And </a:t>
            </a:r>
            <a:br>
              <a:rPr lang="en-US" sz="3600">
                <a:latin typeface="Times New Roman" panose="02020603050405020304" charset="0"/>
                <a:cs typeface="Times New Roman" panose="02020603050405020304" charset="0"/>
              </a:rPr>
            </a:br>
            <a:r>
              <a:rPr lang="en-US" sz="3600">
                <a:latin typeface="Times New Roman" panose="02020603050405020304" charset="0"/>
                <a:cs typeface="Times New Roman" panose="02020603050405020304" charset="0"/>
              </a:rPr>
              <a:t>Security</a:t>
            </a:r>
          </a:p>
        </p:txBody>
      </p:sp>
      <p:sp>
        <p:nvSpPr>
          <p:cNvPr id="1048649" name="Text Box 3"/>
          <p:cNvSpPr txBox="1"/>
          <p:nvPr/>
        </p:nvSpPr>
        <p:spPr>
          <a:xfrm>
            <a:off x="702310" y="1572260"/>
            <a:ext cx="9988550" cy="4936490"/>
          </a:xfrm>
          <a:prstGeom prst="rect">
            <a:avLst/>
          </a:prstGeom>
          <a:noFill/>
        </p:spPr>
        <p:txBody>
          <a:bodyPr wrap="square" rtlCol="0">
            <a:noAutofit/>
          </a:bodyPr>
          <a:lstStyle/>
          <a:p>
            <a:pPr marL="285750" indent="-285750">
              <a:buFont typeface="Arial" panose="020B0604020202020204" pitchFamily="34" charset="0"/>
              <a:buChar char="•"/>
            </a:pPr>
            <a:r>
              <a:rPr lang="en-US" sz="2400">
                <a:latin typeface="Times New Roman" panose="02020603050405020304" charset="0"/>
                <a:cs typeface="Times New Roman" panose="02020603050405020304" charset="0"/>
              </a:rPr>
              <a:t>A keylogger or keyboard capturing is a form of malware or hardware that keeps track of and records your keystrokes as you type. It takes the information and sends it to a hacker using a command-and-control (C&amp;C) server. The hacker then analyzes the keystrokes to locate usernames and passwords and uses them to hack into otherwise secure systems.</a:t>
            </a:r>
          </a:p>
          <a:p>
            <a:pPr indent="0">
              <a:buFont typeface="Arial" panose="020B0604020202020204" pitchFamily="34" charset="0"/>
              <a:buNone/>
            </a:pPr>
            <a:endParaRPr lang="en-US" sz="240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a:latin typeface="Times New Roman" panose="02020603050405020304" charset="0"/>
                <a:cs typeface="Times New Roman" panose="02020603050405020304" charset="0"/>
              </a:rPr>
              <a:t>Types of Keyloggers                  </a:t>
            </a:r>
          </a:p>
          <a:p>
            <a:pPr marL="457200" indent="-457200">
              <a:buFont typeface="+mj-lt"/>
              <a:buAutoNum type="arabicPeriod"/>
            </a:pPr>
            <a:r>
              <a:rPr lang="en-US" sz="2400" b="1">
                <a:latin typeface="Times New Roman" panose="02020603050405020304" charset="0"/>
                <a:cs typeface="Times New Roman" panose="02020603050405020304" charset="0"/>
              </a:rPr>
              <a:t>Software keyloggers</a:t>
            </a:r>
          </a:p>
          <a:p>
            <a:pPr marL="457200" indent="-457200">
              <a:buFont typeface="+mj-lt"/>
              <a:buAutoNum type="arabicPeriod"/>
            </a:pPr>
            <a:r>
              <a:rPr lang="en-US" sz="2400" b="1">
                <a:latin typeface="Times New Roman" panose="02020603050405020304" charset="0"/>
                <a:cs typeface="Times New Roman" panose="02020603050405020304" charset="0"/>
              </a:rPr>
              <a:t>Hardware keyloggers</a:t>
            </a:r>
          </a:p>
        </p:txBody>
      </p:sp>
      <p:pic>
        <p:nvPicPr>
          <p:cNvPr id="2097159" name="Content Placeholder 8" descr="types-keyloggers"/>
          <p:cNvPicPr>
            <a:picLocks noGrp="1" noChangeAspect="1"/>
          </p:cNvPicPr>
          <p:nvPr>
            <p:ph sz="half" idx="3"/>
          </p:nvPr>
        </p:nvPicPr>
        <p:blipFill>
          <a:blip r:embed="rId2"/>
          <a:stretch>
            <a:fillRect/>
          </a:stretch>
        </p:blipFill>
        <p:spPr>
          <a:xfrm>
            <a:off x="4109085" y="3753485"/>
            <a:ext cx="3882390" cy="2510155"/>
          </a:xfrm>
          <a:prstGeom prst="rect">
            <a:avLst/>
          </a:prstGeom>
        </p:spPr>
      </p:pic>
      <p:pic>
        <p:nvPicPr>
          <p:cNvPr id="2097160" name="Content Placeholder 10" descr="What-is-a-keylogger-04"/>
          <p:cNvPicPr>
            <a:picLocks noGrp="1" noChangeAspect="1"/>
          </p:cNvPicPr>
          <p:nvPr>
            <p:ph sz="half" idx="2"/>
          </p:nvPr>
        </p:nvPicPr>
        <p:blipFill>
          <a:blip r:embed="rId3"/>
          <a:stretch>
            <a:fillRect/>
          </a:stretch>
        </p:blipFill>
        <p:spPr>
          <a:xfrm>
            <a:off x="7985125" y="3793490"/>
            <a:ext cx="4091305" cy="24847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9389745" y="2933700"/>
            <a:ext cx="2565400" cy="3257550"/>
            <a:chOff x="7991475" y="2933700"/>
            <a:chExt cx="2762250" cy="325755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1"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2" name="object 8"/>
          <p:cNvPicPr>
            <a:picLocks/>
          </p:cNvPicPr>
          <p:nvPr/>
        </p:nvPicPr>
        <p:blipFill>
          <a:blip r:embed="rId3" cstate="print"/>
          <a:stretch>
            <a:fillRect/>
          </a:stretch>
        </p:blipFill>
        <p:spPr>
          <a:xfrm>
            <a:off x="676275" y="6505575"/>
            <a:ext cx="2143125" cy="200025"/>
          </a:xfrm>
          <a:prstGeom prst="rect">
            <a:avLst/>
          </a:prstGeom>
        </p:spPr>
      </p:pic>
      <p:sp>
        <p:nvSpPr>
          <p:cNvPr id="1048655"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6" name="Text Box 10"/>
          <p:cNvSpPr txBox="1"/>
          <p:nvPr/>
        </p:nvSpPr>
        <p:spPr>
          <a:xfrm>
            <a:off x="442595" y="1431290"/>
            <a:ext cx="8947150" cy="4984750"/>
          </a:xfrm>
          <a:prstGeom prst="rect">
            <a:avLst/>
          </a:prstGeom>
          <a:noFill/>
        </p:spPr>
        <p:txBody>
          <a:bodyPr wrap="square" rtlCol="0">
            <a:noAutofit/>
          </a:bodyPr>
          <a:lstStyle/>
          <a:p>
            <a:pPr marL="571500" indent="-571500">
              <a:buFont typeface="Arial" panose="020B0604020202020204" pitchFamily="34" charset="0"/>
              <a:buChar char="•"/>
            </a:pPr>
            <a:r>
              <a:rPr lang="en-US" sz="3600">
                <a:latin typeface="Times New Roman" panose="02020603050405020304" charset="0"/>
                <a:cs typeface="Times New Roman" panose="02020603050405020304" charset="0"/>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3" name="object 5"/>
          <p:cNvPicPr>
            <a:picLocks/>
          </p:cNvPicPr>
          <p:nvPr/>
        </p:nvPicPr>
        <p:blipFill>
          <a:blip r:embed="rId2" cstate="print"/>
          <a:stretch>
            <a:fillRect/>
          </a:stretch>
        </p:blipFill>
        <p:spPr>
          <a:xfrm>
            <a:off x="8658225" y="2647950"/>
            <a:ext cx="3533775" cy="3810000"/>
          </a:xfrm>
          <a:prstGeom prst="rect">
            <a:avLst/>
          </a:prstGeom>
        </p:spPr>
      </p:pic>
      <p:sp>
        <p:nvSpPr>
          <p:cNvPr id="1048659"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0"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4" name="object 8"/>
          <p:cNvPicPr>
            <a:picLocks/>
          </p:cNvPicPr>
          <p:nvPr/>
        </p:nvPicPr>
        <p:blipFill>
          <a:blip r:embed="rId3" cstate="print"/>
          <a:stretch>
            <a:fillRect/>
          </a:stretch>
        </p:blipFill>
        <p:spPr>
          <a:xfrm>
            <a:off x="676275" y="6467475"/>
            <a:ext cx="2143125" cy="200025"/>
          </a:xfrm>
          <a:prstGeom prst="rect">
            <a:avLst/>
          </a:prstGeom>
        </p:spPr>
      </p:pic>
      <p:sp>
        <p:nvSpPr>
          <p:cNvPr id="104866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3" name="Text Box 10"/>
          <p:cNvSpPr txBox="1"/>
          <p:nvPr/>
        </p:nvSpPr>
        <p:spPr>
          <a:xfrm>
            <a:off x="580390" y="1600835"/>
            <a:ext cx="8680450" cy="4779010"/>
          </a:xfrm>
          <a:prstGeom prst="rect">
            <a:avLst/>
          </a:prstGeom>
          <a:noFill/>
        </p:spPr>
        <p:txBody>
          <a:bodyPr wrap="square" rtlCol="0">
            <a:noAutofit/>
          </a:bodyPr>
          <a:lstStyle/>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Keylogging is the action of capturing and recording keys struck on a keyboard. A keylogger is a program which captures and monitors all </a:t>
            </a:r>
            <a:r>
              <a:rPr lang="en-US" sz="2800" dirty="0" err="1">
                <a:latin typeface="Times New Roman" panose="02020603050405020304" charset="0"/>
                <a:cs typeface="Times New Roman" panose="02020603050405020304" charset="0"/>
              </a:rPr>
              <a:t>keylogs</a:t>
            </a:r>
            <a:r>
              <a:rPr lang="en-US" sz="2800" dirty="0">
                <a:latin typeface="Times New Roman" panose="02020603050405020304" charset="0"/>
                <a:cs typeface="Times New Roman" panose="02020603050405020304" charset="0"/>
              </a:rPr>
              <a:t>. Keyloggers can be both in the form of a built software program or directly downloaded onto a hardware module.</a:t>
            </a:r>
          </a:p>
          <a:p>
            <a:pPr marL="285750" indent="-285750">
              <a:buFont typeface="Arial" panose="020B0604020202020204" pitchFamily="34" charset="0"/>
              <a:buChar char="•"/>
            </a:pPr>
            <a:endParaRPr lang="en-US" sz="28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800" dirty="0">
                <a:latin typeface="Times New Roman" panose="02020603050405020304" charset="0"/>
                <a:cs typeface="Times New Roman" panose="02020603050405020304" charset="0"/>
              </a:rPr>
              <a:t>Build a keylogger in python which logs keys, gathers computer information, network information, gets the clipboard content, records the user microphone, and take screenshots of a computer screen.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6"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7" name="object 5"/>
          <p:cNvSpPr txBox="1">
            <a:spLocks noGrp="1"/>
          </p:cNvSpPr>
          <p:nvPr>
            <p:ph type="title"/>
          </p:nvPr>
        </p:nvSpPr>
        <p:spPr>
          <a:xfrm>
            <a:off x="723900" y="304800"/>
            <a:ext cx="5014595" cy="1188720"/>
          </a:xfrm>
          <a:prstGeom prst="rect">
            <a:avLst/>
          </a:prstGeom>
        </p:spPr>
        <p:txBody>
          <a:bodyPr vert="horz" wrap="square" lIns="0" tIns="16510" rIns="0" bIns="0" rtlCol="0">
            <a:no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2097165" name="object 6"/>
          <p:cNvPicPr>
            <a:picLocks/>
          </p:cNvPicPr>
          <p:nvPr/>
        </p:nvPicPr>
        <p:blipFill>
          <a:blip r:embed="rId2" cstate="print"/>
          <a:stretch>
            <a:fillRect/>
          </a:stretch>
        </p:blipFill>
        <p:spPr>
          <a:xfrm>
            <a:off x="723900" y="6172200"/>
            <a:ext cx="2181225" cy="485775"/>
          </a:xfrm>
          <a:prstGeom prst="rect">
            <a:avLst/>
          </a:prstGeom>
        </p:spPr>
      </p:pic>
      <p:sp>
        <p:nvSpPr>
          <p:cNvPr id="104866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70" name="Text Box 8"/>
          <p:cNvSpPr txBox="1"/>
          <p:nvPr/>
        </p:nvSpPr>
        <p:spPr>
          <a:xfrm>
            <a:off x="1143000" y="1219200"/>
            <a:ext cx="8991600" cy="3276600"/>
          </a:xfrm>
          <a:prstGeom prst="rect">
            <a:avLst/>
          </a:prstGeom>
          <a:noFill/>
        </p:spPr>
        <p:txBody>
          <a:bodyPr wrap="square" rtlCol="0">
            <a:noAutofit/>
          </a:bodyPr>
          <a:lstStyle/>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Legitimate users</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Parents may use keyloggers to monitor their children's screen time or internet usage. Companies may use keyloggers to monitor employee productivity and ensure compliance with policies like data leak prevention and cybersecurity. IT departments may also use keyloggers to troubleshoot issues with computers and networks. Microsoft also built a keylogger into Windows 10 to improve typing and writing services.</a:t>
            </a:r>
          </a:p>
          <a:p>
            <a:endParaRPr lang="en-US" sz="2400" dirty="0">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sz="2400" b="1" dirty="0">
                <a:latin typeface="Times New Roman" panose="02020603050405020304" charset="0"/>
                <a:cs typeface="Times New Roman" panose="02020603050405020304" charset="0"/>
              </a:rPr>
              <a:t>Malicious users</a:t>
            </a:r>
            <a:endParaRPr lang="en-US" sz="2400" dirty="0">
              <a:latin typeface="Times New Roman" panose="02020603050405020304" charset="0"/>
              <a:cs typeface="Times New Roman" panose="02020603050405020304" charset="0"/>
            </a:endParaRPr>
          </a:p>
          <a:p>
            <a:r>
              <a:rPr lang="en-US" sz="2400" dirty="0">
                <a:latin typeface="Times New Roman" panose="02020603050405020304" charset="0"/>
                <a:cs typeface="Times New Roman" panose="02020603050405020304" charset="0"/>
              </a:rPr>
              <a:t>Cybercriminals may use keyloggers to steal passwords, login credentials, and other sensitive information, such as financial data or personally identifiable information. They may also use the information to blackmail their victims.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0" y="1476375"/>
            <a:ext cx="2695574" cy="3248025"/>
          </a:xfrm>
          <a:prstGeom prst="rect">
            <a:avLst/>
          </a:prstGeom>
        </p:spPr>
      </p:pic>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Content Placeholder 11"/>
          <p:cNvSpPr>
            <a:spLocks noGrp="1"/>
          </p:cNvSpPr>
          <p:nvPr>
            <p:ph sz="half" idx="3"/>
          </p:nvPr>
        </p:nvSpPr>
        <p:spPr>
          <a:xfrm>
            <a:off x="6278880" y="2522855"/>
            <a:ext cx="1844040" cy="3580765"/>
          </a:xfrm>
        </p:spPr>
        <p:txBody>
          <a:bodyPr>
            <a:noAutofit/>
          </a:bodyPr>
          <a:lstStyle/>
          <a:p>
            <a:endParaRPr lang="en-US"/>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75" name="object 6"/>
          <p:cNvSpPr txBox="1">
            <a:spLocks noGrp="1"/>
          </p:cNvSpPr>
          <p:nvPr>
            <p:ph type="title"/>
          </p:nvPr>
        </p:nvSpPr>
        <p:spPr>
          <a:prstGeom prst="rect">
            <a:avLst/>
          </a:prstGeom>
        </p:spPr>
        <p:txBody>
          <a:bodyPr vert="horz" wrap="square" lIns="0" tIns="13335" rIns="0" bIns="0" rtlCol="0">
            <a:no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2097167" name="object 7"/>
          <p:cNvPicPr>
            <a:picLocks/>
          </p:cNvPicPr>
          <p:nvPr/>
        </p:nvPicPr>
        <p:blipFill>
          <a:blip r:embed="rId3" cstate="print"/>
          <a:stretch>
            <a:fillRect/>
          </a:stretch>
        </p:blipFill>
        <p:spPr>
          <a:xfrm>
            <a:off x="676275" y="6467475"/>
            <a:ext cx="2143125" cy="200025"/>
          </a:xfrm>
          <a:prstGeom prst="rect">
            <a:avLst/>
          </a:prstGeom>
        </p:spPr>
      </p:pic>
      <p:sp>
        <p:nvSpPr>
          <p:cNvPr id="104867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78" name="Text Box 9"/>
          <p:cNvSpPr txBox="1"/>
          <p:nvPr/>
        </p:nvSpPr>
        <p:spPr>
          <a:xfrm>
            <a:off x="2827020" y="1067435"/>
            <a:ext cx="7301865" cy="5329555"/>
          </a:xfrm>
          <a:prstGeom prst="rect">
            <a:avLst/>
          </a:prstGeom>
          <a:noFill/>
        </p:spPr>
        <p:txBody>
          <a:bodyPr wrap="square" rtlCol="0">
            <a:noAutofit/>
          </a:bodyPr>
          <a:lstStyle/>
          <a:p>
            <a:pPr marL="285750" indent="-285750">
              <a:buFont typeface="Wingdings" panose="05000000000000000000" charset="0"/>
              <a:buChar char="Ø"/>
            </a:pPr>
            <a:r>
              <a:rPr lang="en-US" sz="2800" b="1">
                <a:latin typeface="Times New Roman" panose="02020603050405020304" charset="0"/>
                <a:cs typeface="Times New Roman" panose="02020603050405020304" charset="0"/>
              </a:rPr>
              <a:t>The Solution For Keylogger is :</a:t>
            </a:r>
          </a:p>
        </p:txBody>
      </p:sp>
      <p:pic>
        <p:nvPicPr>
          <p:cNvPr id="2097168" name="Content Placeholder 10" descr="Screenshot 2024-06-12 172641"/>
          <p:cNvPicPr>
            <a:picLocks noGrp="1" noChangeAspect="1"/>
          </p:cNvPicPr>
          <p:nvPr>
            <p:ph sz="half" idx="2"/>
          </p:nvPr>
        </p:nvPicPr>
        <p:blipFill>
          <a:blip r:embed="rId4"/>
          <a:stretch>
            <a:fillRect/>
          </a:stretch>
        </p:blipFill>
        <p:spPr>
          <a:xfrm>
            <a:off x="2825115" y="1676400"/>
            <a:ext cx="7553325" cy="48418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Content Placeholder 10"/>
          <p:cNvSpPr>
            <a:spLocks noGrp="1"/>
          </p:cNvSpPr>
          <p:nvPr>
            <p:ph sz="half" idx="3"/>
          </p:nvPr>
        </p:nvSpPr>
        <p:spPr>
          <a:xfrm>
            <a:off x="6278880" y="4290060"/>
            <a:ext cx="2148840" cy="1813560"/>
          </a:xfrm>
        </p:spPr>
        <p:txBody>
          <a:bodyPr>
            <a:noAutofit/>
          </a:bodyPr>
          <a:lstStyle/>
          <a:p>
            <a:endParaRPr lang="en-US"/>
          </a:p>
        </p:txBody>
      </p:sp>
      <p:sp>
        <p:nvSpPr>
          <p:cNvPr id="104868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66675" y="3381373"/>
            <a:ext cx="2466975" cy="3419475"/>
          </a:xfrm>
          <a:prstGeom prst="rect">
            <a:avLst/>
          </a:prstGeom>
        </p:spPr>
      </p:pic>
      <p:sp>
        <p:nvSpPr>
          <p:cNvPr id="1048684" name="object 7"/>
          <p:cNvSpPr txBox="1">
            <a:spLocks noGrp="1"/>
          </p:cNvSpPr>
          <p:nvPr>
            <p:ph type="title"/>
          </p:nvPr>
        </p:nvSpPr>
        <p:spPr>
          <a:prstGeom prst="rect">
            <a:avLst/>
          </a:prstGeom>
        </p:spPr>
        <p:txBody>
          <a:bodyPr vert="horz" wrap="square" lIns="0" tIns="16510" rIns="0" bIns="0" rtlCol="0">
            <a:no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104868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86" name="Text Box 8"/>
          <p:cNvSpPr txBox="1"/>
          <p:nvPr/>
        </p:nvSpPr>
        <p:spPr>
          <a:xfrm>
            <a:off x="1877060" y="1066800"/>
            <a:ext cx="8437880" cy="5501005"/>
          </a:xfrm>
          <a:prstGeom prst="rect">
            <a:avLst/>
          </a:prstGeom>
          <a:noFill/>
        </p:spPr>
        <p:txBody>
          <a:bodyPr wrap="square" rtlCol="0">
            <a:noAutofit/>
          </a:bodyPr>
          <a:lstStyle/>
          <a:p>
            <a:pPr marL="457200" indent="-457200">
              <a:buFont typeface="Wingdings" panose="05000000000000000000" charset="0"/>
              <a:buChar char="Ø"/>
            </a:pPr>
            <a:r>
              <a:rPr lang="en-US" sz="2800" b="1">
                <a:latin typeface="Times New Roman" panose="02020603050405020304" charset="0"/>
                <a:cs typeface="Times New Roman" panose="02020603050405020304" charset="0"/>
              </a:rPr>
              <a:t>Use Security Software:</a:t>
            </a:r>
            <a:r>
              <a:rPr lang="en-US"/>
              <a:t> </a:t>
            </a:r>
          </a:p>
          <a:p>
            <a:r>
              <a:rPr lang="en-US" sz="3200">
                <a:latin typeface="Times New Roman" panose="02020603050405020304" charset="0"/>
                <a:cs typeface="Times New Roman" panose="02020603050405020304" charset="0"/>
              </a:rPr>
              <a:t>Install reputable antivirus and anti-malware software that can help detect and prevent keyloggers. Or, outsource your security via a managed detection and response provider</a:t>
            </a:r>
            <a:r>
              <a:rPr lang="en-US"/>
              <a:t>.</a:t>
            </a:r>
          </a:p>
        </p:txBody>
      </p:sp>
      <p:pic>
        <p:nvPicPr>
          <p:cNvPr id="2097170" name="Content Placeholder 9" descr="Screen-Shot-2023-12-11-at-8"/>
          <p:cNvPicPr>
            <a:picLocks noGrp="1" noChangeAspect="1"/>
          </p:cNvPicPr>
          <p:nvPr>
            <p:ph sz="half" idx="2"/>
          </p:nvPr>
        </p:nvPicPr>
        <p:blipFill>
          <a:blip r:embed="rId3"/>
          <a:stretch>
            <a:fillRect/>
          </a:stretch>
        </p:blipFill>
        <p:spPr>
          <a:xfrm>
            <a:off x="3429000" y="3707765"/>
            <a:ext cx="5303520" cy="249364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571</Words>
  <Application>Microsoft Office PowerPoint</Application>
  <PresentationFormat>Widescreen</PresentationFormat>
  <Paragraphs>81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Times New Roman</vt:lpstr>
      <vt:lpstr>Trebuchet MS</vt:lpstr>
      <vt:lpstr>Wingdings</vt:lpstr>
      <vt:lpstr>Office Theme</vt:lpstr>
      <vt:lpstr>Y. VIDYA SRI</vt:lpstr>
      <vt:lpstr>KEY LOGGER AND SECURITY</vt:lpstr>
      <vt:lpstr>AGENDA</vt:lpstr>
      <vt:lpstr>Introduction To Key Logger And  Security</vt:lpstr>
      <vt:lpstr>PROBLEM STATEMENT</vt:lpstr>
      <vt:lpstr>PROJECT OVERVIEW</vt:lpstr>
      <vt:lpstr>WHO ARE THE END USERS?</vt:lpstr>
      <vt:lpstr>YOUR SOLUTION AND ITS VALUE PROPOSITION</vt:lpstr>
      <vt:lpstr>THE WOW IN YOUR SOLUTION</vt:lpstr>
      <vt:lpstr>PowerPoint Presentation</vt:lpstr>
      <vt:lpstr>RESULTS</vt:lpstr>
      <vt:lpstr>RESULTS</vt:lpstr>
      <vt:lpstr>PROJECT TITLE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RMX3741</dc:creator>
  <cp:lastModifiedBy>V.N.V. SAINADH</cp:lastModifiedBy>
  <cp:revision>7</cp:revision>
  <dcterms:created xsi:type="dcterms:W3CDTF">2024-06-02T18:48:00Z</dcterms:created>
  <dcterms:modified xsi:type="dcterms:W3CDTF">2024-06-18T05:09:32Z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2024-06-03T11:00:00Z</vt:filetime>
  </property>
  <property fmtid="{D5CDD505-2E9C-101B-9397-08002B2CF9AE}" pid="4" name="ICV">
    <vt:lpwstr>a24b78cc7709461a8cfac62ffcb3b1df</vt:lpwstr>
  </property>
  <property fmtid="{D5CDD505-2E9C-101B-9397-08002B2CF9AE}" pid="5" name="KSOProductBuildVer">
    <vt:lpwstr>1033-12.2.0.17119</vt:lpwstr>
  </property>
</Properties>
</file>