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7" r:id="rId2"/>
    <p:sldId id="259" r:id="rId3"/>
    <p:sldId id="343" r:id="rId4"/>
    <p:sldId id="347" r:id="rId5"/>
    <p:sldId id="335" r:id="rId6"/>
    <p:sldId id="353" r:id="rId7"/>
    <p:sldId id="346" r:id="rId8"/>
    <p:sldId id="348" r:id="rId9"/>
    <p:sldId id="352" r:id="rId10"/>
    <p:sldId id="295" r:id="rId11"/>
    <p:sldId id="354" r:id="rId12"/>
    <p:sldId id="355" r:id="rId13"/>
    <p:sldId id="349" r:id="rId14"/>
    <p:sldId id="356" r:id="rId15"/>
    <p:sldId id="357" r:id="rId16"/>
    <p:sldId id="360" r:id="rId17"/>
    <p:sldId id="358" r:id="rId18"/>
    <p:sldId id="359" r:id="rId19"/>
    <p:sldId id="350" r:id="rId20"/>
    <p:sldId id="364" r:id="rId21"/>
    <p:sldId id="365" r:id="rId22"/>
    <p:sldId id="366" r:id="rId23"/>
    <p:sldId id="367" r:id="rId24"/>
    <p:sldId id="369" r:id="rId25"/>
    <p:sldId id="351" r:id="rId26"/>
    <p:sldId id="363" r:id="rId27"/>
    <p:sldId id="362" r:id="rId28"/>
    <p:sldId id="325" r:id="rId29"/>
  </p:sldIdLst>
  <p:sldSz cx="9144000" cy="5143500" type="screen16x9"/>
  <p:notesSz cx="6858000" cy="9144000"/>
  <p:defaultTextStyle>
    <a:defPPr>
      <a:defRPr lang="pl-P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5D03"/>
    <a:srgbClr val="ABAE1F"/>
    <a:srgbClr val="828415"/>
    <a:srgbClr val="B2B52D"/>
    <a:srgbClr val="8B8E17"/>
    <a:srgbClr val="FFFFFF"/>
    <a:srgbClr val="FF6600"/>
    <a:srgbClr val="0099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8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1065A-B219-4BF3-B913-AFE92A6D614B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064C3-3BEE-4876-A7B4-6B23069B1D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816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6A8F-8510-4561-A7DB-A64949D76EF6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2FBE-A9DA-454B-BEB3-EA4A2FD4A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247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6A8F-8510-4561-A7DB-A64949D76EF6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2FBE-A9DA-454B-BEB3-EA4A2FD4A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8505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6A8F-8510-4561-A7DB-A64949D76EF6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2FBE-A9DA-454B-BEB3-EA4A2FD4A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7027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6A8F-8510-4561-A7DB-A64949D76EF6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2FBE-A9DA-454B-BEB3-EA4A2FD4A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5624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6A8F-8510-4561-A7DB-A64949D76EF6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2FBE-A9DA-454B-BEB3-EA4A2FD4A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244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6A8F-8510-4561-A7DB-A64949D76EF6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2FBE-A9DA-454B-BEB3-EA4A2FD4A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747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6A8F-8510-4561-A7DB-A64949D76EF6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2FBE-A9DA-454B-BEB3-EA4A2FD4A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9181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6A8F-8510-4561-A7DB-A64949D76EF6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2FBE-A9DA-454B-BEB3-EA4A2FD4A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4884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6A8F-8510-4561-A7DB-A64949D76EF6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2FBE-A9DA-454B-BEB3-EA4A2FD4A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4618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6A8F-8510-4561-A7DB-A64949D76EF6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2FBE-A9DA-454B-BEB3-EA4A2FD4A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1953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6A8F-8510-4561-A7DB-A64949D76EF6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2FBE-A9DA-454B-BEB3-EA4A2FD4A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9030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C6A8F-8510-4561-A7DB-A64949D76EF6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42FBE-A9DA-454B-BEB3-EA4A2FD4A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30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iamond 31"/>
          <p:cNvSpPr/>
          <p:nvPr/>
        </p:nvSpPr>
        <p:spPr>
          <a:xfrm rot="13489128">
            <a:off x="4043906" y="3038089"/>
            <a:ext cx="1981695" cy="1902228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1" name="Diamond 10"/>
          <p:cNvSpPr/>
          <p:nvPr/>
        </p:nvSpPr>
        <p:spPr>
          <a:xfrm rot="8077589">
            <a:off x="4988038" y="401176"/>
            <a:ext cx="1941107" cy="1941107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2" name="Diamond 11"/>
          <p:cNvSpPr/>
          <p:nvPr/>
        </p:nvSpPr>
        <p:spPr>
          <a:xfrm rot="8120783">
            <a:off x="6167039" y="1692217"/>
            <a:ext cx="1941107" cy="1941107"/>
          </a:xfrm>
          <a:prstGeom prst="diamond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4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9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01600" dist="76200" dir="5400000">
              <a:prstClr val="black">
                <a:alpha val="23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7083416" y="1097299"/>
            <a:ext cx="676439" cy="1374852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6200000" flipH="1">
            <a:off x="7796777" y="1167253"/>
            <a:ext cx="676439" cy="1085391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9" name="Diamond 8"/>
          <p:cNvSpPr/>
          <p:nvPr/>
        </p:nvSpPr>
        <p:spPr>
          <a:xfrm rot="13489128">
            <a:off x="5408051" y="3031861"/>
            <a:ext cx="1941107" cy="1941107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grpSp>
        <p:nvGrpSpPr>
          <p:cNvPr id="31" name="Group 30"/>
          <p:cNvGrpSpPr/>
          <p:nvPr/>
        </p:nvGrpSpPr>
        <p:grpSpPr>
          <a:xfrm rot="2717761">
            <a:off x="2354796" y="264377"/>
            <a:ext cx="3930923" cy="3884810"/>
            <a:chOff x="2697400" y="648094"/>
            <a:chExt cx="3784260" cy="3784260"/>
          </a:xfrm>
        </p:grpSpPr>
        <p:sp>
          <p:nvSpPr>
            <p:cNvPr id="8" name="Diamond 7"/>
            <p:cNvSpPr/>
            <p:nvPr/>
          </p:nvSpPr>
          <p:spPr>
            <a:xfrm>
              <a:off x="2697400" y="648094"/>
              <a:ext cx="3784260" cy="378426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TextBox 9"/>
            <p:cNvSpPr txBox="1"/>
            <p:nvPr/>
          </p:nvSpPr>
          <p:spPr>
            <a:xfrm rot="18882239">
              <a:off x="3307762" y="1322930"/>
              <a:ext cx="2563691" cy="2311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 smtClean="0">
                  <a:solidFill>
                    <a:schemeClr val="bg1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NETWORK NODE DISCOVERY USING </a:t>
              </a:r>
            </a:p>
            <a:p>
              <a:r>
                <a:rPr lang="en-US" sz="3000" b="1" dirty="0" smtClean="0">
                  <a:solidFill>
                    <a:schemeClr val="bg1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SWITCH CAM</a:t>
              </a:r>
              <a:endParaRPr lang="pl-PL" sz="3000" b="1" dirty="0" smtClean="0">
                <a:solidFill>
                  <a:schemeClr val="bg1"/>
                </a:solidFill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0" name="Diamond 19"/>
          <p:cNvSpPr/>
          <p:nvPr/>
        </p:nvSpPr>
        <p:spPr>
          <a:xfrm rot="8089319" flipH="1" flipV="1">
            <a:off x="763181" y="1568102"/>
            <a:ext cx="1941107" cy="1941107"/>
          </a:xfrm>
          <a:prstGeom prst="diamond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4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9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01600" dist="76200" dir="5400000">
              <a:prstClr val="black">
                <a:alpha val="23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22" name="Rectangle 21"/>
          <p:cNvSpPr/>
          <p:nvPr/>
        </p:nvSpPr>
        <p:spPr>
          <a:xfrm rot="5400000" flipV="1">
            <a:off x="423601" y="2676136"/>
            <a:ext cx="676439" cy="698828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0800000" flipV="1">
            <a:off x="286700" y="3142501"/>
            <a:ext cx="350774" cy="362384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 rot="18900000" flipV="1">
            <a:off x="610221" y="3426099"/>
            <a:ext cx="170727" cy="176378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26" name="Diamond 25"/>
          <p:cNvSpPr/>
          <p:nvPr/>
        </p:nvSpPr>
        <p:spPr>
          <a:xfrm rot="2873379">
            <a:off x="2200069" y="1517257"/>
            <a:ext cx="539450" cy="539450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27" name="Diamond 26"/>
          <p:cNvSpPr/>
          <p:nvPr/>
        </p:nvSpPr>
        <p:spPr>
          <a:xfrm rot="2765618">
            <a:off x="2597832" y="1403295"/>
            <a:ext cx="328015" cy="328015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28" name="Diamond 27"/>
          <p:cNvSpPr/>
          <p:nvPr/>
        </p:nvSpPr>
        <p:spPr>
          <a:xfrm>
            <a:off x="2800595" y="1629497"/>
            <a:ext cx="185079" cy="185079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6713240" y="1226366"/>
            <a:ext cx="218073" cy="218073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36496" y="2061515"/>
            <a:ext cx="11323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Guide, 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Ms. </a:t>
            </a:r>
            <a:r>
              <a:rPr lang="en-IN" b="1" dirty="0" err="1" smtClean="0">
                <a:solidFill>
                  <a:schemeClr val="bg1"/>
                </a:solidFill>
              </a:rPr>
              <a:t>Sagarika</a:t>
            </a: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b="1" dirty="0" err="1" smtClean="0">
                <a:solidFill>
                  <a:schemeClr val="bg1"/>
                </a:solidFill>
              </a:rPr>
              <a:t>Behera</a:t>
            </a:r>
            <a:r>
              <a:rPr lang="en-IN" b="1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Assistant Professor,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CMRIT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324" y="2031927"/>
            <a:ext cx="1240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</a:rPr>
              <a:t>CMR INSTITUTE OF TECHNOLOGY</a:t>
            </a:r>
            <a:endParaRPr lang="en-IN" sz="1400" b="1" dirty="0">
              <a:solidFill>
                <a:schemeClr val="bg1"/>
              </a:solidFill>
            </a:endParaRPr>
          </a:p>
        </p:txBody>
      </p:sp>
      <p:pic>
        <p:nvPicPr>
          <p:cNvPr id="30" name="Picture 2" descr="C:\Users\senthilm\Desktop\CM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6359" y="134992"/>
            <a:ext cx="808188" cy="740839"/>
          </a:xfrm>
          <a:prstGeom prst="rect">
            <a:avLst/>
          </a:prstGeom>
          <a:noFill/>
          <a:ln/>
        </p:spPr>
      </p:pic>
      <p:sp>
        <p:nvSpPr>
          <p:cNvPr id="19" name="Diamond 18"/>
          <p:cNvSpPr/>
          <p:nvPr/>
        </p:nvSpPr>
        <p:spPr>
          <a:xfrm rot="8124555" flipH="1" flipV="1">
            <a:off x="1403881" y="2851201"/>
            <a:ext cx="1941107" cy="1941107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2804" y="3271113"/>
            <a:ext cx="11079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</a:rPr>
              <a:t>Department of Computer Science and Engineering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36463" y="3586757"/>
            <a:ext cx="40032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By, 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Deepika Vasudevan 1CR11CS129</a:t>
            </a:r>
          </a:p>
          <a:p>
            <a:r>
              <a:rPr lang="en-IN" b="1" dirty="0" err="1" smtClean="0">
                <a:solidFill>
                  <a:schemeClr val="bg1"/>
                </a:solidFill>
              </a:rPr>
              <a:t>Sushma</a:t>
            </a:r>
            <a:r>
              <a:rPr lang="en-IN" b="1" dirty="0" smtClean="0">
                <a:solidFill>
                  <a:schemeClr val="bg1"/>
                </a:solidFill>
              </a:rPr>
              <a:t> R 	  1CR11CS104</a:t>
            </a:r>
          </a:p>
          <a:p>
            <a:r>
              <a:rPr lang="en-IN" b="1" dirty="0" err="1" smtClean="0">
                <a:solidFill>
                  <a:schemeClr val="bg1"/>
                </a:solidFill>
              </a:rPr>
              <a:t>Tejaswini</a:t>
            </a:r>
            <a:r>
              <a:rPr lang="en-IN" b="1" dirty="0" smtClean="0">
                <a:solidFill>
                  <a:schemeClr val="bg1"/>
                </a:solidFill>
              </a:rPr>
              <a:t> BS	  1CR11CS108</a:t>
            </a:r>
          </a:p>
          <a:p>
            <a:r>
              <a:rPr lang="en-IN" b="1" dirty="0" err="1" smtClean="0">
                <a:solidFill>
                  <a:schemeClr val="bg1"/>
                </a:solidFill>
              </a:rPr>
              <a:t>Vidya</a:t>
            </a:r>
            <a:r>
              <a:rPr lang="en-IN" b="1" dirty="0" smtClean="0">
                <a:solidFill>
                  <a:schemeClr val="bg1"/>
                </a:solidFill>
              </a:rPr>
              <a:t> Sri M	  1CR11CS118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 rot="5400000">
            <a:off x="2507449" y="2415725"/>
            <a:ext cx="1267212" cy="685529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-259930" y="1388229"/>
            <a:ext cx="719552" cy="714048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57" name="Diamond 56"/>
          <p:cNvSpPr/>
          <p:nvPr/>
        </p:nvSpPr>
        <p:spPr>
          <a:xfrm rot="2700000">
            <a:off x="8152397" y="4503283"/>
            <a:ext cx="315697" cy="315697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58" name="Diamond 57"/>
          <p:cNvSpPr/>
          <p:nvPr/>
        </p:nvSpPr>
        <p:spPr>
          <a:xfrm rot="2700000">
            <a:off x="8388105" y="4743694"/>
            <a:ext cx="191961" cy="191961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41687" y="1253223"/>
            <a:ext cx="2368094" cy="2629084"/>
            <a:chOff x="536937" y="987586"/>
            <a:chExt cx="2368094" cy="2629084"/>
          </a:xfrm>
        </p:grpSpPr>
        <p:sp>
          <p:nvSpPr>
            <p:cNvPr id="39" name="Rectangle 38"/>
            <p:cNvSpPr/>
            <p:nvPr/>
          </p:nvSpPr>
          <p:spPr>
            <a:xfrm>
              <a:off x="552121" y="987586"/>
              <a:ext cx="2352910" cy="2629084"/>
            </a:xfrm>
            <a:prstGeom prst="rect">
              <a:avLst/>
            </a:prstGeom>
            <a:gradFill>
              <a:gsLst>
                <a:gs pos="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Ubuntu" panose="020B0504030602030204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36937" y="1083679"/>
              <a:ext cx="2253889" cy="2378668"/>
              <a:chOff x="536937" y="1083679"/>
              <a:chExt cx="2253889" cy="2378668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536937" y="1892687"/>
                <a:ext cx="212032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Usability</a:t>
                </a:r>
              </a:p>
              <a:p>
                <a:pPr marL="180975" indent="-1809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Performance</a:t>
                </a:r>
              </a:p>
              <a:p>
                <a:pPr marL="180975" indent="-1809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Space </a:t>
                </a:r>
              </a:p>
              <a:p>
                <a:pPr marL="180975" indent="-1809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Portability</a:t>
                </a:r>
                <a:endParaRPr lang="en-US" sz="16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36737" y="1083679"/>
                <a:ext cx="21540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Product </a:t>
                </a:r>
              </a:p>
              <a:p>
                <a:r>
                  <a:rPr lang="en-IN" sz="1600" b="1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Requirements</a:t>
                </a:r>
                <a:endParaRPr lang="en-US" sz="1600" b="1" dirty="0" smtClean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V="1">
                <a:off x="662851" y="1700638"/>
                <a:ext cx="1914136" cy="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/>
          <p:cNvGrpSpPr/>
          <p:nvPr/>
        </p:nvGrpSpPr>
        <p:grpSpPr>
          <a:xfrm>
            <a:off x="3483821" y="1910631"/>
            <a:ext cx="2352910" cy="2629084"/>
            <a:chOff x="552121" y="987586"/>
            <a:chExt cx="2352910" cy="2629084"/>
          </a:xfrm>
        </p:grpSpPr>
        <p:sp>
          <p:nvSpPr>
            <p:cNvPr id="66" name="Rectangle 65"/>
            <p:cNvSpPr/>
            <p:nvPr/>
          </p:nvSpPr>
          <p:spPr>
            <a:xfrm>
              <a:off x="552121" y="987586"/>
              <a:ext cx="2352910" cy="2629084"/>
            </a:xfrm>
            <a:prstGeom prst="rect">
              <a:avLst/>
            </a:prstGeom>
            <a:gradFill>
              <a:gsLst>
                <a:gs pos="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Ubuntu" panose="020B0504030602030204" pitchFamily="34" charset="0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586571" y="1066410"/>
              <a:ext cx="2120323" cy="1474326"/>
              <a:chOff x="586571" y="1066410"/>
              <a:chExt cx="2120323" cy="1474326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86571" y="1732823"/>
                <a:ext cx="2120323" cy="807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1600" dirty="0">
                    <a:solidFill>
                      <a:schemeClr val="bg1"/>
                    </a:solidFill>
                    <a:latin typeface="Baskerville Old Face" panose="02020602080505020303" pitchFamily="18" charset="0"/>
                    <a:cs typeface="Andalus" pitchFamily="18" charset="-78"/>
                  </a:rPr>
                  <a:t>Implementation</a:t>
                </a:r>
              </a:p>
              <a:p>
                <a:pPr marL="180975" indent="-1809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5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29120" y="1066410"/>
                <a:ext cx="19585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Organisational</a:t>
                </a:r>
              </a:p>
              <a:p>
                <a:r>
                  <a:rPr lang="en-IN" sz="1600" b="1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Requirements</a:t>
                </a:r>
                <a:endParaRPr lang="en-US" sz="1600" b="1" dirty="0" smtClean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 flipV="1">
                <a:off x="662851" y="1700638"/>
                <a:ext cx="1914136" cy="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Rectangle 71"/>
          <p:cNvSpPr/>
          <p:nvPr/>
        </p:nvSpPr>
        <p:spPr>
          <a:xfrm rot="5400000">
            <a:off x="5276556" y="2810115"/>
            <a:ext cx="1530019" cy="409669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246400" y="1425346"/>
            <a:ext cx="2352910" cy="2629084"/>
            <a:chOff x="552121" y="987586"/>
            <a:chExt cx="2352910" cy="2629084"/>
          </a:xfrm>
        </p:grpSpPr>
        <p:sp>
          <p:nvSpPr>
            <p:cNvPr id="74" name="Rectangle 73"/>
            <p:cNvSpPr/>
            <p:nvPr/>
          </p:nvSpPr>
          <p:spPr>
            <a:xfrm>
              <a:off x="552121" y="987586"/>
              <a:ext cx="2352910" cy="2629084"/>
            </a:xfrm>
            <a:prstGeom prst="rect">
              <a:avLst/>
            </a:prstGeom>
            <a:gradFill>
              <a:gsLst>
                <a:gs pos="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Ubuntu" panose="020B0504030602030204" pitchFamily="34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586571" y="1093707"/>
              <a:ext cx="2120323" cy="1077698"/>
              <a:chOff x="586571" y="1093707"/>
              <a:chExt cx="2120323" cy="107769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86571" y="1732823"/>
                <a:ext cx="2120323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5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22264" y="1093707"/>
                <a:ext cx="19785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External </a:t>
                </a:r>
              </a:p>
              <a:p>
                <a:r>
                  <a:rPr lang="en-IN" sz="1600" b="1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Requirements</a:t>
                </a:r>
                <a:endParaRPr lang="en-US" sz="1600" b="1" dirty="0" smtClean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 flipV="1">
                <a:off x="662851" y="1700638"/>
                <a:ext cx="1914136" cy="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142241" y="-432648"/>
            <a:ext cx="710104" cy="958393"/>
            <a:chOff x="91441" y="-432648"/>
            <a:chExt cx="710104" cy="958393"/>
          </a:xfrm>
        </p:grpSpPr>
        <p:grpSp>
          <p:nvGrpSpPr>
            <p:cNvPr id="83" name="Group 82"/>
            <p:cNvGrpSpPr/>
            <p:nvPr/>
          </p:nvGrpSpPr>
          <p:grpSpPr>
            <a:xfrm rot="5400000">
              <a:off x="18790" y="-359997"/>
              <a:ext cx="855405" cy="710104"/>
              <a:chOff x="0" y="655300"/>
              <a:chExt cx="1408942" cy="1169615"/>
            </a:xfrm>
          </p:grpSpPr>
          <p:sp>
            <p:nvSpPr>
              <p:cNvPr id="85" name="Diamond 84"/>
              <p:cNvSpPr/>
              <p:nvPr/>
            </p:nvSpPr>
            <p:spPr>
              <a:xfrm rot="5400000">
                <a:off x="0" y="655300"/>
                <a:ext cx="1095150" cy="1095150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86" name="Diamond 85"/>
              <p:cNvSpPr/>
              <p:nvPr/>
            </p:nvSpPr>
            <p:spPr>
              <a:xfrm rot="16200000">
                <a:off x="781357" y="1197330"/>
                <a:ext cx="627585" cy="6275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  <p:sp>
          <p:nvSpPr>
            <p:cNvPr id="84" name="Diamond 83"/>
            <p:cNvSpPr/>
            <p:nvPr/>
          </p:nvSpPr>
          <p:spPr>
            <a:xfrm rot="16200000">
              <a:off x="278360" y="313418"/>
              <a:ext cx="212327" cy="21232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 rot="8100000" flipH="1">
            <a:off x="7384754" y="291172"/>
            <a:ext cx="1665347" cy="1145909"/>
            <a:chOff x="6069574" y="3398352"/>
            <a:chExt cx="2381453" cy="1638654"/>
          </a:xfrm>
        </p:grpSpPr>
        <p:sp>
          <p:nvSpPr>
            <p:cNvPr id="101" name="Diamond 100"/>
            <p:cNvSpPr/>
            <p:nvPr/>
          </p:nvSpPr>
          <p:spPr>
            <a:xfrm flipH="1">
              <a:off x="6069574" y="3494461"/>
              <a:ext cx="1542545" cy="1542545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2" name="Diamond 101"/>
            <p:cNvSpPr/>
            <p:nvPr/>
          </p:nvSpPr>
          <p:spPr>
            <a:xfrm flipH="1">
              <a:off x="7164447" y="3398352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7804421" y="3833495"/>
              <a:ext cx="646606" cy="487898"/>
              <a:chOff x="7606964" y="3833495"/>
              <a:chExt cx="1237647" cy="933868"/>
            </a:xfrm>
          </p:grpSpPr>
          <p:sp>
            <p:nvSpPr>
              <p:cNvPr id="104" name="Diamond 103"/>
              <p:cNvSpPr/>
              <p:nvPr/>
            </p:nvSpPr>
            <p:spPr>
              <a:xfrm flipH="1">
                <a:off x="7606964" y="3833495"/>
                <a:ext cx="870286" cy="87028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5" name="Diamond 104"/>
              <p:cNvSpPr/>
              <p:nvPr/>
            </p:nvSpPr>
            <p:spPr>
              <a:xfrm flipH="1">
                <a:off x="8221833" y="4268638"/>
                <a:ext cx="498725" cy="49872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6" name="Diamond 105"/>
              <p:cNvSpPr/>
              <p:nvPr/>
            </p:nvSpPr>
            <p:spPr>
              <a:xfrm flipH="1">
                <a:off x="8593735" y="4263592"/>
                <a:ext cx="250876" cy="25087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598691" y="135759"/>
            <a:ext cx="6953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NON-FUNCTIONAL REQUIREMENTS</a:t>
            </a:r>
            <a:endParaRPr lang="pl-PL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16543" y="2233246"/>
            <a:ext cx="87876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2878700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16200000">
            <a:off x="64872" y="1285625"/>
            <a:ext cx="719552" cy="849296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7579835" y="3158501"/>
            <a:ext cx="1168647" cy="409669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52343" y="904875"/>
            <a:ext cx="3488739" cy="3781426"/>
            <a:chOff x="552120" y="987586"/>
            <a:chExt cx="3924629" cy="3328302"/>
          </a:xfrm>
        </p:grpSpPr>
        <p:sp>
          <p:nvSpPr>
            <p:cNvPr id="39" name="Rectangle 38"/>
            <p:cNvSpPr/>
            <p:nvPr/>
          </p:nvSpPr>
          <p:spPr>
            <a:xfrm>
              <a:off x="552120" y="987586"/>
              <a:ext cx="3924629" cy="3328302"/>
            </a:xfrm>
            <a:prstGeom prst="rect">
              <a:avLst/>
            </a:prstGeom>
            <a:gradFill>
              <a:gsLst>
                <a:gs pos="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Ubuntu" panose="020B050403060203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9832" y="1732823"/>
              <a:ext cx="3709204" cy="317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42241" y="-432648"/>
            <a:ext cx="710104" cy="958393"/>
            <a:chOff x="91441" y="-432648"/>
            <a:chExt cx="710104" cy="958393"/>
          </a:xfrm>
        </p:grpSpPr>
        <p:grpSp>
          <p:nvGrpSpPr>
            <p:cNvPr id="83" name="Group 82"/>
            <p:cNvGrpSpPr/>
            <p:nvPr/>
          </p:nvGrpSpPr>
          <p:grpSpPr>
            <a:xfrm rot="5400000">
              <a:off x="18790" y="-359997"/>
              <a:ext cx="855405" cy="710104"/>
              <a:chOff x="0" y="655300"/>
              <a:chExt cx="1408942" cy="1169615"/>
            </a:xfrm>
          </p:grpSpPr>
          <p:sp>
            <p:nvSpPr>
              <p:cNvPr id="85" name="Diamond 84"/>
              <p:cNvSpPr/>
              <p:nvPr/>
            </p:nvSpPr>
            <p:spPr>
              <a:xfrm rot="5400000">
                <a:off x="0" y="655300"/>
                <a:ext cx="1095150" cy="1095150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86" name="Diamond 85"/>
              <p:cNvSpPr/>
              <p:nvPr/>
            </p:nvSpPr>
            <p:spPr>
              <a:xfrm rot="16200000">
                <a:off x="781357" y="1197330"/>
                <a:ext cx="627585" cy="6275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  <p:sp>
          <p:nvSpPr>
            <p:cNvPr id="84" name="Diamond 83"/>
            <p:cNvSpPr/>
            <p:nvPr/>
          </p:nvSpPr>
          <p:spPr>
            <a:xfrm rot="16200000">
              <a:off x="278360" y="313418"/>
              <a:ext cx="212327" cy="21232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 rot="2700000">
            <a:off x="7345907" y="3919864"/>
            <a:ext cx="1665347" cy="1145909"/>
            <a:chOff x="6069574" y="3398352"/>
            <a:chExt cx="2381453" cy="1638654"/>
          </a:xfrm>
        </p:grpSpPr>
        <p:sp>
          <p:nvSpPr>
            <p:cNvPr id="101" name="Diamond 100"/>
            <p:cNvSpPr/>
            <p:nvPr/>
          </p:nvSpPr>
          <p:spPr>
            <a:xfrm flipH="1">
              <a:off x="6069574" y="3494461"/>
              <a:ext cx="1542545" cy="1542545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2" name="Diamond 101"/>
            <p:cNvSpPr/>
            <p:nvPr/>
          </p:nvSpPr>
          <p:spPr>
            <a:xfrm flipH="1">
              <a:off x="7164447" y="3398352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7804421" y="3833495"/>
              <a:ext cx="646606" cy="487898"/>
              <a:chOff x="7606964" y="3833495"/>
              <a:chExt cx="1237647" cy="933868"/>
            </a:xfrm>
          </p:grpSpPr>
          <p:sp>
            <p:nvSpPr>
              <p:cNvPr id="104" name="Diamond 103"/>
              <p:cNvSpPr/>
              <p:nvPr/>
            </p:nvSpPr>
            <p:spPr>
              <a:xfrm flipH="1">
                <a:off x="7606964" y="3833495"/>
                <a:ext cx="870286" cy="87028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5" name="Diamond 104"/>
              <p:cNvSpPr/>
              <p:nvPr/>
            </p:nvSpPr>
            <p:spPr>
              <a:xfrm flipH="1">
                <a:off x="8221833" y="4268638"/>
                <a:ext cx="498725" cy="49872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6" name="Diamond 105"/>
              <p:cNvSpPr/>
              <p:nvPr/>
            </p:nvSpPr>
            <p:spPr>
              <a:xfrm flipH="1">
                <a:off x="8593735" y="4263592"/>
                <a:ext cx="250876" cy="25087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4327994" y="904875"/>
            <a:ext cx="3301531" cy="3781426"/>
          </a:xfrm>
          <a:prstGeom prst="rect">
            <a:avLst/>
          </a:prstGeom>
          <a:gradFill>
            <a:gsLst>
              <a:gs pos="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8692" y="135759"/>
            <a:ext cx="658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</a:t>
            </a:r>
            <a:endParaRPr lang="pl-PL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Content Placeholder 3" descr="Component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1612" y="990051"/>
            <a:ext cx="6505038" cy="36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75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16200000">
            <a:off x="64872" y="1285625"/>
            <a:ext cx="719552" cy="849296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7579835" y="3158501"/>
            <a:ext cx="1168647" cy="409669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41264" y="647700"/>
            <a:ext cx="3434581" cy="4373864"/>
          </a:xfrm>
          <a:prstGeom prst="rect">
            <a:avLst/>
          </a:prstGeom>
          <a:gradFill>
            <a:gsLst>
              <a:gs pos="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42241" y="-432648"/>
            <a:ext cx="710104" cy="958393"/>
            <a:chOff x="91441" y="-432648"/>
            <a:chExt cx="710104" cy="958393"/>
          </a:xfrm>
        </p:grpSpPr>
        <p:grpSp>
          <p:nvGrpSpPr>
            <p:cNvPr id="83" name="Group 82"/>
            <p:cNvGrpSpPr/>
            <p:nvPr/>
          </p:nvGrpSpPr>
          <p:grpSpPr>
            <a:xfrm rot="5400000">
              <a:off x="18790" y="-359997"/>
              <a:ext cx="855405" cy="710104"/>
              <a:chOff x="0" y="655300"/>
              <a:chExt cx="1408942" cy="1169615"/>
            </a:xfrm>
          </p:grpSpPr>
          <p:sp>
            <p:nvSpPr>
              <p:cNvPr id="85" name="Diamond 84"/>
              <p:cNvSpPr/>
              <p:nvPr/>
            </p:nvSpPr>
            <p:spPr>
              <a:xfrm rot="5400000">
                <a:off x="0" y="655300"/>
                <a:ext cx="1095150" cy="1095150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86" name="Diamond 85"/>
              <p:cNvSpPr/>
              <p:nvPr/>
            </p:nvSpPr>
            <p:spPr>
              <a:xfrm rot="16200000">
                <a:off x="781357" y="1197330"/>
                <a:ext cx="627585" cy="6275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  <p:sp>
          <p:nvSpPr>
            <p:cNvPr id="84" name="Diamond 83"/>
            <p:cNvSpPr/>
            <p:nvPr/>
          </p:nvSpPr>
          <p:spPr>
            <a:xfrm rot="16200000">
              <a:off x="278360" y="313418"/>
              <a:ext cx="212327" cy="21232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 rot="2700000">
            <a:off x="7345907" y="3919864"/>
            <a:ext cx="1665347" cy="1145909"/>
            <a:chOff x="6069574" y="3398352"/>
            <a:chExt cx="2381453" cy="1638654"/>
          </a:xfrm>
        </p:grpSpPr>
        <p:sp>
          <p:nvSpPr>
            <p:cNvPr id="101" name="Diamond 100"/>
            <p:cNvSpPr/>
            <p:nvPr/>
          </p:nvSpPr>
          <p:spPr>
            <a:xfrm flipH="1">
              <a:off x="6069574" y="3494461"/>
              <a:ext cx="1542545" cy="1542545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2" name="Diamond 101"/>
            <p:cNvSpPr/>
            <p:nvPr/>
          </p:nvSpPr>
          <p:spPr>
            <a:xfrm flipH="1">
              <a:off x="7164447" y="3398352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7804421" y="3833495"/>
              <a:ext cx="646606" cy="487898"/>
              <a:chOff x="7606964" y="3833495"/>
              <a:chExt cx="1237647" cy="933868"/>
            </a:xfrm>
          </p:grpSpPr>
          <p:sp>
            <p:nvSpPr>
              <p:cNvPr id="104" name="Diamond 103"/>
              <p:cNvSpPr/>
              <p:nvPr/>
            </p:nvSpPr>
            <p:spPr>
              <a:xfrm flipH="1">
                <a:off x="7606964" y="3833495"/>
                <a:ext cx="870286" cy="87028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5" name="Diamond 104"/>
              <p:cNvSpPr/>
              <p:nvPr/>
            </p:nvSpPr>
            <p:spPr>
              <a:xfrm flipH="1">
                <a:off x="8221833" y="4268638"/>
                <a:ext cx="498725" cy="49872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6" name="Diamond 105"/>
              <p:cNvSpPr/>
              <p:nvPr/>
            </p:nvSpPr>
            <p:spPr>
              <a:xfrm flipH="1">
                <a:off x="8593735" y="4263592"/>
                <a:ext cx="250876" cy="25087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4280369" y="647700"/>
            <a:ext cx="3301531" cy="4373864"/>
          </a:xfrm>
          <a:prstGeom prst="rect">
            <a:avLst/>
          </a:prstGeom>
          <a:gradFill>
            <a:gsLst>
              <a:gs pos="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8692" y="135759"/>
            <a:ext cx="658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ARCHITECTURE</a:t>
            </a:r>
            <a:endParaRPr lang="pl-PL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51" y="706432"/>
            <a:ext cx="6390849" cy="422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30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2022"/>
            <a:ext cx="9144000" cy="1692439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Ubuntu" panose="020B0504030602030204" pitchFamily="34" charset="0"/>
            </a:endParaRPr>
          </a:p>
        </p:txBody>
      </p:sp>
      <p:sp>
        <p:nvSpPr>
          <p:cNvPr id="5" name="Diamond 4"/>
          <p:cNvSpPr/>
          <p:nvPr/>
        </p:nvSpPr>
        <p:spPr>
          <a:xfrm flipH="1">
            <a:off x="1325692" y="-431067"/>
            <a:ext cx="6303680" cy="6303680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Diamond 5"/>
          <p:cNvSpPr/>
          <p:nvPr/>
        </p:nvSpPr>
        <p:spPr>
          <a:xfrm rot="16200000" flipH="1">
            <a:off x="1841774" y="-104044"/>
            <a:ext cx="1542545" cy="1542545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rPr>
              <a:t> </a:t>
            </a:r>
            <a:endParaRPr lang="pl-PL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7" name="Diamond 6"/>
          <p:cNvSpPr/>
          <p:nvPr/>
        </p:nvSpPr>
        <p:spPr>
          <a:xfrm rot="10800000" flipH="1" flipV="1">
            <a:off x="1408118" y="664847"/>
            <a:ext cx="870286" cy="870286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8" name="Diamond 7"/>
          <p:cNvSpPr/>
          <p:nvPr/>
        </p:nvSpPr>
        <p:spPr>
          <a:xfrm rot="16200000" flipH="1" flipV="1">
            <a:off x="1161819" y="604317"/>
            <a:ext cx="498725" cy="498725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9" name="Diamond 8"/>
          <p:cNvSpPr/>
          <p:nvPr/>
        </p:nvSpPr>
        <p:spPr>
          <a:xfrm rot="16200000" flipH="1" flipV="1">
            <a:off x="1412332" y="480265"/>
            <a:ext cx="250876" cy="250876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0" name="Diamond 9"/>
          <p:cNvSpPr/>
          <p:nvPr/>
        </p:nvSpPr>
        <p:spPr>
          <a:xfrm flipH="1">
            <a:off x="6069574" y="3494461"/>
            <a:ext cx="1542545" cy="1542545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rPr>
              <a:t> </a:t>
            </a:r>
            <a:endParaRPr lang="pl-PL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1" name="Diamond 10"/>
          <p:cNvSpPr/>
          <p:nvPr/>
        </p:nvSpPr>
        <p:spPr>
          <a:xfrm flipH="1">
            <a:off x="7164447" y="3398352"/>
            <a:ext cx="870286" cy="870286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804419" y="3833495"/>
            <a:ext cx="638060" cy="487898"/>
            <a:chOff x="7606964" y="3833495"/>
            <a:chExt cx="1221290" cy="933868"/>
          </a:xfrm>
        </p:grpSpPr>
        <p:sp>
          <p:nvSpPr>
            <p:cNvPr id="13" name="Diamond 12"/>
            <p:cNvSpPr/>
            <p:nvPr/>
          </p:nvSpPr>
          <p:spPr>
            <a:xfrm flipH="1">
              <a:off x="7606964" y="3833495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4" name="Diamond 13"/>
            <p:cNvSpPr/>
            <p:nvPr/>
          </p:nvSpPr>
          <p:spPr>
            <a:xfrm flipH="1">
              <a:off x="8221833" y="4268638"/>
              <a:ext cx="498725" cy="498725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 flipH="1">
              <a:off x="8577377" y="4279950"/>
              <a:ext cx="250877" cy="25087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sp>
        <p:nvSpPr>
          <p:cNvPr id="16" name="Diamond 15"/>
          <p:cNvSpPr/>
          <p:nvPr/>
        </p:nvSpPr>
        <p:spPr>
          <a:xfrm flipH="1">
            <a:off x="853996" y="4181789"/>
            <a:ext cx="315697" cy="315697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7" name="Diamond 16"/>
          <p:cNvSpPr/>
          <p:nvPr/>
        </p:nvSpPr>
        <p:spPr>
          <a:xfrm flipH="1">
            <a:off x="1374945" y="4401505"/>
            <a:ext cx="191961" cy="191961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3506" y="1843610"/>
            <a:ext cx="5066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  <a:cs typeface="Open Sans" panose="020B0606030504020204" pitchFamily="34" charset="0"/>
              </a:rPr>
              <a:t>SYSTEM</a:t>
            </a:r>
          </a:p>
          <a:p>
            <a:pPr algn="ctr"/>
            <a:r>
              <a:rPr lang="en-IN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  <a:cs typeface="Open Sans" panose="020B0606030504020204" pitchFamily="34" charset="0"/>
              </a:rPr>
              <a:t>DESIGN</a:t>
            </a:r>
            <a:endParaRPr lang="pl-PL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306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16200000">
            <a:off x="64872" y="1285625"/>
            <a:ext cx="719552" cy="849296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7551260" y="3158501"/>
            <a:ext cx="1168647" cy="409669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42241" y="-432648"/>
            <a:ext cx="710104" cy="958393"/>
            <a:chOff x="91441" y="-432648"/>
            <a:chExt cx="710104" cy="958393"/>
          </a:xfrm>
        </p:grpSpPr>
        <p:grpSp>
          <p:nvGrpSpPr>
            <p:cNvPr id="83" name="Group 82"/>
            <p:cNvGrpSpPr/>
            <p:nvPr/>
          </p:nvGrpSpPr>
          <p:grpSpPr>
            <a:xfrm rot="5400000">
              <a:off x="18790" y="-359997"/>
              <a:ext cx="855405" cy="710104"/>
              <a:chOff x="0" y="655300"/>
              <a:chExt cx="1408942" cy="1169615"/>
            </a:xfrm>
          </p:grpSpPr>
          <p:sp>
            <p:nvSpPr>
              <p:cNvPr id="85" name="Diamond 84"/>
              <p:cNvSpPr/>
              <p:nvPr/>
            </p:nvSpPr>
            <p:spPr>
              <a:xfrm rot="5400000">
                <a:off x="0" y="655300"/>
                <a:ext cx="1095150" cy="1095150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86" name="Diamond 85"/>
              <p:cNvSpPr/>
              <p:nvPr/>
            </p:nvSpPr>
            <p:spPr>
              <a:xfrm rot="16200000">
                <a:off x="781357" y="1197330"/>
                <a:ext cx="627585" cy="6275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  <p:sp>
          <p:nvSpPr>
            <p:cNvPr id="84" name="Diamond 83"/>
            <p:cNvSpPr/>
            <p:nvPr/>
          </p:nvSpPr>
          <p:spPr>
            <a:xfrm rot="16200000">
              <a:off x="278360" y="313418"/>
              <a:ext cx="212327" cy="21232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 rot="2700000">
            <a:off x="7345907" y="3919864"/>
            <a:ext cx="1665347" cy="1145909"/>
            <a:chOff x="6069574" y="3398352"/>
            <a:chExt cx="2381453" cy="1638654"/>
          </a:xfrm>
        </p:grpSpPr>
        <p:sp>
          <p:nvSpPr>
            <p:cNvPr id="101" name="Diamond 100"/>
            <p:cNvSpPr/>
            <p:nvPr/>
          </p:nvSpPr>
          <p:spPr>
            <a:xfrm flipH="1">
              <a:off x="6069574" y="3494461"/>
              <a:ext cx="1542545" cy="1542545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2" name="Diamond 101"/>
            <p:cNvSpPr/>
            <p:nvPr/>
          </p:nvSpPr>
          <p:spPr>
            <a:xfrm flipH="1">
              <a:off x="7164447" y="3398352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7804421" y="3833495"/>
              <a:ext cx="646606" cy="487898"/>
              <a:chOff x="7606964" y="3833495"/>
              <a:chExt cx="1237647" cy="933868"/>
            </a:xfrm>
          </p:grpSpPr>
          <p:sp>
            <p:nvSpPr>
              <p:cNvPr id="104" name="Diamond 103"/>
              <p:cNvSpPr/>
              <p:nvPr/>
            </p:nvSpPr>
            <p:spPr>
              <a:xfrm flipH="1">
                <a:off x="7606964" y="3833495"/>
                <a:ext cx="870286" cy="87028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5" name="Diamond 104"/>
              <p:cNvSpPr/>
              <p:nvPr/>
            </p:nvSpPr>
            <p:spPr>
              <a:xfrm flipH="1">
                <a:off x="8221833" y="4268638"/>
                <a:ext cx="498725" cy="49872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6" name="Diamond 105"/>
              <p:cNvSpPr/>
              <p:nvPr/>
            </p:nvSpPr>
            <p:spPr>
              <a:xfrm flipH="1">
                <a:off x="8593735" y="4263592"/>
                <a:ext cx="250876" cy="25087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468089" y="764874"/>
            <a:ext cx="7485621" cy="3807029"/>
          </a:xfrm>
          <a:prstGeom prst="rect">
            <a:avLst/>
          </a:prstGeom>
          <a:gradFill>
            <a:gsLst>
              <a:gs pos="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8692" y="135759"/>
            <a:ext cx="658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FLOW DIAGRAM </a:t>
            </a:r>
            <a:endParaRPr lang="pl-PL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398" y="1854191"/>
            <a:ext cx="3732732" cy="9583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458" y="1155417"/>
            <a:ext cx="4194616" cy="28183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21" y="1130994"/>
            <a:ext cx="6118955" cy="341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91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16200000">
            <a:off x="64872" y="1285625"/>
            <a:ext cx="719552" cy="849296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7579835" y="3158501"/>
            <a:ext cx="1168647" cy="409669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-25893" y="-463652"/>
            <a:ext cx="710104" cy="958393"/>
            <a:chOff x="91441" y="-432648"/>
            <a:chExt cx="710104" cy="958393"/>
          </a:xfrm>
        </p:grpSpPr>
        <p:grpSp>
          <p:nvGrpSpPr>
            <p:cNvPr id="83" name="Group 82"/>
            <p:cNvGrpSpPr/>
            <p:nvPr/>
          </p:nvGrpSpPr>
          <p:grpSpPr>
            <a:xfrm rot="5400000">
              <a:off x="18790" y="-359997"/>
              <a:ext cx="855405" cy="710104"/>
              <a:chOff x="0" y="655300"/>
              <a:chExt cx="1408942" cy="1169615"/>
            </a:xfrm>
          </p:grpSpPr>
          <p:sp>
            <p:nvSpPr>
              <p:cNvPr id="85" name="Diamond 84"/>
              <p:cNvSpPr/>
              <p:nvPr/>
            </p:nvSpPr>
            <p:spPr>
              <a:xfrm rot="5400000">
                <a:off x="0" y="655300"/>
                <a:ext cx="1095150" cy="1095150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86" name="Diamond 85"/>
              <p:cNvSpPr/>
              <p:nvPr/>
            </p:nvSpPr>
            <p:spPr>
              <a:xfrm rot="16200000">
                <a:off x="781357" y="1197330"/>
                <a:ext cx="627585" cy="6275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  <p:sp>
          <p:nvSpPr>
            <p:cNvPr id="84" name="Diamond 83"/>
            <p:cNvSpPr/>
            <p:nvPr/>
          </p:nvSpPr>
          <p:spPr>
            <a:xfrm rot="16200000">
              <a:off x="278360" y="313418"/>
              <a:ext cx="212327" cy="21232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 rot="2700000">
            <a:off x="7345907" y="3919864"/>
            <a:ext cx="1665347" cy="1145909"/>
            <a:chOff x="6069574" y="3398352"/>
            <a:chExt cx="2381453" cy="1638654"/>
          </a:xfrm>
        </p:grpSpPr>
        <p:sp>
          <p:nvSpPr>
            <p:cNvPr id="101" name="Diamond 100"/>
            <p:cNvSpPr/>
            <p:nvPr/>
          </p:nvSpPr>
          <p:spPr>
            <a:xfrm flipH="1">
              <a:off x="6069574" y="3494461"/>
              <a:ext cx="1542545" cy="1542545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2" name="Diamond 101"/>
            <p:cNvSpPr/>
            <p:nvPr/>
          </p:nvSpPr>
          <p:spPr>
            <a:xfrm flipH="1">
              <a:off x="7164447" y="3398352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7804421" y="3833495"/>
              <a:ext cx="646606" cy="487898"/>
              <a:chOff x="7606964" y="3833495"/>
              <a:chExt cx="1237647" cy="933868"/>
            </a:xfrm>
          </p:grpSpPr>
          <p:sp>
            <p:nvSpPr>
              <p:cNvPr id="104" name="Diamond 103"/>
              <p:cNvSpPr/>
              <p:nvPr/>
            </p:nvSpPr>
            <p:spPr>
              <a:xfrm flipH="1">
                <a:off x="7606964" y="3833495"/>
                <a:ext cx="870286" cy="87028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5" name="Diamond 104"/>
              <p:cNvSpPr/>
              <p:nvPr/>
            </p:nvSpPr>
            <p:spPr>
              <a:xfrm flipH="1">
                <a:off x="8221833" y="4268638"/>
                <a:ext cx="498725" cy="49872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6" name="Diamond 105"/>
              <p:cNvSpPr/>
              <p:nvPr/>
            </p:nvSpPr>
            <p:spPr>
              <a:xfrm flipH="1">
                <a:off x="8593735" y="4263592"/>
                <a:ext cx="250876" cy="25087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468090" y="764874"/>
            <a:ext cx="2979303" cy="3891209"/>
          </a:xfrm>
          <a:prstGeom prst="rect">
            <a:avLst/>
          </a:prstGeom>
          <a:gradFill>
            <a:gsLst>
              <a:gs pos="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1026" y="167755"/>
            <a:ext cx="3941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DIAGRAM </a:t>
            </a:r>
            <a:endParaRPr lang="pl-PL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09821" y="2035153"/>
            <a:ext cx="1175764" cy="526005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44841" y="871124"/>
            <a:ext cx="3362210" cy="4029834"/>
          </a:xfrm>
          <a:prstGeom prst="rect">
            <a:avLst/>
          </a:prstGeom>
          <a:gradFill>
            <a:gsLst>
              <a:gs pos="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 rot="2700000">
            <a:off x="3530958" y="2334170"/>
            <a:ext cx="1665357" cy="1281690"/>
            <a:chOff x="6069574" y="3494461"/>
            <a:chExt cx="2381467" cy="1832821"/>
          </a:xfrm>
        </p:grpSpPr>
        <p:sp>
          <p:nvSpPr>
            <p:cNvPr id="25" name="Diamond 24"/>
            <p:cNvSpPr/>
            <p:nvPr/>
          </p:nvSpPr>
          <p:spPr>
            <a:xfrm flipH="1">
              <a:off x="6069574" y="3494461"/>
              <a:ext cx="1542545" cy="1542545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26" name="Diamond 25"/>
            <p:cNvSpPr/>
            <p:nvPr/>
          </p:nvSpPr>
          <p:spPr>
            <a:xfrm flipH="1">
              <a:off x="6392943" y="4456996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31" name="Diamond 30"/>
            <p:cNvSpPr/>
            <p:nvPr/>
          </p:nvSpPr>
          <p:spPr>
            <a:xfrm flipH="1">
              <a:off x="8319971" y="4058202"/>
              <a:ext cx="131070" cy="131070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8" y="814088"/>
            <a:ext cx="2782495" cy="378934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71" y="814087"/>
            <a:ext cx="2782495" cy="378934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444841" y="270970"/>
            <a:ext cx="426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 </a:t>
            </a:r>
            <a:endParaRPr lang="pl-PL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91" y="977835"/>
            <a:ext cx="3206817" cy="36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7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16200000">
            <a:off x="64872" y="1285625"/>
            <a:ext cx="719552" cy="849296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4970274" y="3084928"/>
            <a:ext cx="1168647" cy="409669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-25893" y="-463652"/>
            <a:ext cx="710104" cy="958393"/>
            <a:chOff x="91441" y="-432648"/>
            <a:chExt cx="710104" cy="958393"/>
          </a:xfrm>
        </p:grpSpPr>
        <p:grpSp>
          <p:nvGrpSpPr>
            <p:cNvPr id="83" name="Group 82"/>
            <p:cNvGrpSpPr/>
            <p:nvPr/>
          </p:nvGrpSpPr>
          <p:grpSpPr>
            <a:xfrm rot="5400000">
              <a:off x="18790" y="-359997"/>
              <a:ext cx="855405" cy="710104"/>
              <a:chOff x="0" y="655300"/>
              <a:chExt cx="1408942" cy="1169615"/>
            </a:xfrm>
          </p:grpSpPr>
          <p:sp>
            <p:nvSpPr>
              <p:cNvPr id="85" name="Diamond 84"/>
              <p:cNvSpPr/>
              <p:nvPr/>
            </p:nvSpPr>
            <p:spPr>
              <a:xfrm rot="5400000">
                <a:off x="0" y="655300"/>
                <a:ext cx="1095150" cy="1095150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86" name="Diamond 85"/>
              <p:cNvSpPr/>
              <p:nvPr/>
            </p:nvSpPr>
            <p:spPr>
              <a:xfrm rot="16200000">
                <a:off x="781357" y="1197330"/>
                <a:ext cx="627585" cy="6275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  <p:sp>
          <p:nvSpPr>
            <p:cNvPr id="84" name="Diamond 83"/>
            <p:cNvSpPr/>
            <p:nvPr/>
          </p:nvSpPr>
          <p:spPr>
            <a:xfrm rot="16200000">
              <a:off x="278360" y="313418"/>
              <a:ext cx="212327" cy="21232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 rot="2700000">
            <a:off x="5128226" y="3856804"/>
            <a:ext cx="1665347" cy="1145909"/>
            <a:chOff x="6069574" y="3398352"/>
            <a:chExt cx="2381453" cy="1638654"/>
          </a:xfrm>
        </p:grpSpPr>
        <p:sp>
          <p:nvSpPr>
            <p:cNvPr id="101" name="Diamond 100"/>
            <p:cNvSpPr/>
            <p:nvPr/>
          </p:nvSpPr>
          <p:spPr>
            <a:xfrm flipH="1">
              <a:off x="6069574" y="3494461"/>
              <a:ext cx="1542545" cy="1542545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2" name="Diamond 101"/>
            <p:cNvSpPr/>
            <p:nvPr/>
          </p:nvSpPr>
          <p:spPr>
            <a:xfrm flipH="1">
              <a:off x="7164447" y="3398352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7804421" y="3833495"/>
              <a:ext cx="646606" cy="487898"/>
              <a:chOff x="7606964" y="3833495"/>
              <a:chExt cx="1237647" cy="933868"/>
            </a:xfrm>
          </p:grpSpPr>
          <p:sp>
            <p:nvSpPr>
              <p:cNvPr id="104" name="Diamond 103"/>
              <p:cNvSpPr/>
              <p:nvPr/>
            </p:nvSpPr>
            <p:spPr>
              <a:xfrm flipH="1">
                <a:off x="7606964" y="3833495"/>
                <a:ext cx="870286" cy="87028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5" name="Diamond 104"/>
              <p:cNvSpPr/>
              <p:nvPr/>
            </p:nvSpPr>
            <p:spPr>
              <a:xfrm flipH="1">
                <a:off x="8221833" y="4268638"/>
                <a:ext cx="498725" cy="49872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6" name="Diamond 105"/>
              <p:cNvSpPr/>
              <p:nvPr/>
            </p:nvSpPr>
            <p:spPr>
              <a:xfrm flipH="1">
                <a:off x="8593735" y="4263592"/>
                <a:ext cx="250876" cy="25087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802494" y="146891"/>
            <a:ext cx="4547271" cy="4791046"/>
          </a:xfrm>
          <a:prstGeom prst="rect">
            <a:avLst/>
          </a:prstGeom>
          <a:gradFill>
            <a:gsLst>
              <a:gs pos="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732" y="1214957"/>
            <a:ext cx="3578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</a:t>
            </a:r>
          </a:p>
          <a:p>
            <a:r>
              <a:rPr lang="en-I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 </a:t>
            </a:r>
            <a:endParaRPr lang="pl-PL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09821" y="2035153"/>
            <a:ext cx="1175764" cy="526005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3" y="345473"/>
            <a:ext cx="4268449" cy="438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17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16200000">
            <a:off x="154590" y="1195907"/>
            <a:ext cx="719552" cy="1028732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6819243" y="3335200"/>
            <a:ext cx="1168647" cy="409669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42241" y="-432648"/>
            <a:ext cx="710104" cy="958393"/>
            <a:chOff x="91441" y="-432648"/>
            <a:chExt cx="710104" cy="958393"/>
          </a:xfrm>
        </p:grpSpPr>
        <p:grpSp>
          <p:nvGrpSpPr>
            <p:cNvPr id="83" name="Group 82"/>
            <p:cNvGrpSpPr/>
            <p:nvPr/>
          </p:nvGrpSpPr>
          <p:grpSpPr>
            <a:xfrm rot="5400000">
              <a:off x="18790" y="-359997"/>
              <a:ext cx="855405" cy="710104"/>
              <a:chOff x="0" y="655300"/>
              <a:chExt cx="1408942" cy="1169615"/>
            </a:xfrm>
          </p:grpSpPr>
          <p:sp>
            <p:nvSpPr>
              <p:cNvPr id="85" name="Diamond 84"/>
              <p:cNvSpPr/>
              <p:nvPr/>
            </p:nvSpPr>
            <p:spPr>
              <a:xfrm rot="5400000">
                <a:off x="0" y="655300"/>
                <a:ext cx="1095150" cy="1095150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86" name="Diamond 85"/>
              <p:cNvSpPr/>
              <p:nvPr/>
            </p:nvSpPr>
            <p:spPr>
              <a:xfrm rot="16200000">
                <a:off x="781357" y="1197330"/>
                <a:ext cx="627585" cy="6275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  <p:sp>
          <p:nvSpPr>
            <p:cNvPr id="84" name="Diamond 83"/>
            <p:cNvSpPr/>
            <p:nvPr/>
          </p:nvSpPr>
          <p:spPr>
            <a:xfrm rot="16200000">
              <a:off x="278360" y="313418"/>
              <a:ext cx="212327" cy="21232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 rot="2700000">
            <a:off x="7003181" y="4062019"/>
            <a:ext cx="1763646" cy="1279803"/>
            <a:chOff x="6012985" y="3307942"/>
            <a:chExt cx="2522020" cy="1830122"/>
          </a:xfrm>
        </p:grpSpPr>
        <p:sp>
          <p:nvSpPr>
            <p:cNvPr id="101" name="Diamond 100"/>
            <p:cNvSpPr/>
            <p:nvPr/>
          </p:nvSpPr>
          <p:spPr>
            <a:xfrm flipH="1">
              <a:off x="6012985" y="3368113"/>
              <a:ext cx="1833863" cy="1769951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2" name="Diamond 101"/>
            <p:cNvSpPr/>
            <p:nvPr/>
          </p:nvSpPr>
          <p:spPr>
            <a:xfrm flipH="1">
              <a:off x="7254854" y="3307942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7938238" y="3635139"/>
              <a:ext cx="596767" cy="554131"/>
              <a:chOff x="7863093" y="3453827"/>
              <a:chExt cx="1142251" cy="1060641"/>
            </a:xfrm>
          </p:grpSpPr>
          <p:sp>
            <p:nvSpPr>
              <p:cNvPr id="104" name="Diamond 103"/>
              <p:cNvSpPr/>
              <p:nvPr/>
            </p:nvSpPr>
            <p:spPr>
              <a:xfrm flipH="1">
                <a:off x="7863093" y="3453827"/>
                <a:ext cx="870287" cy="8702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5" name="Diamond 104"/>
              <p:cNvSpPr/>
              <p:nvPr/>
            </p:nvSpPr>
            <p:spPr>
              <a:xfrm flipH="1">
                <a:off x="8506619" y="3861802"/>
                <a:ext cx="498725" cy="498722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6" name="Diamond 105"/>
              <p:cNvSpPr/>
              <p:nvPr/>
            </p:nvSpPr>
            <p:spPr>
              <a:xfrm flipH="1">
                <a:off x="8593735" y="4263592"/>
                <a:ext cx="250876" cy="25087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1028730" y="631901"/>
            <a:ext cx="6234311" cy="4393621"/>
          </a:xfrm>
          <a:prstGeom prst="rect">
            <a:avLst/>
          </a:prstGeom>
          <a:gradFill>
            <a:gsLst>
              <a:gs pos="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8693" y="27607"/>
            <a:ext cx="658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DIAGRAM </a:t>
            </a:r>
            <a:endParaRPr lang="pl-PL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98" y="673938"/>
            <a:ext cx="5599782" cy="43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20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16200000">
            <a:off x="149759" y="1200737"/>
            <a:ext cx="719552" cy="1019071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6798223" y="3251120"/>
            <a:ext cx="1168647" cy="409669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42241" y="-432648"/>
            <a:ext cx="710104" cy="958393"/>
            <a:chOff x="91441" y="-432648"/>
            <a:chExt cx="710104" cy="958393"/>
          </a:xfrm>
        </p:grpSpPr>
        <p:grpSp>
          <p:nvGrpSpPr>
            <p:cNvPr id="83" name="Group 82"/>
            <p:cNvGrpSpPr/>
            <p:nvPr/>
          </p:nvGrpSpPr>
          <p:grpSpPr>
            <a:xfrm rot="5400000">
              <a:off x="18790" y="-359997"/>
              <a:ext cx="855405" cy="710104"/>
              <a:chOff x="0" y="655300"/>
              <a:chExt cx="1408942" cy="1169615"/>
            </a:xfrm>
          </p:grpSpPr>
          <p:sp>
            <p:nvSpPr>
              <p:cNvPr id="85" name="Diamond 84"/>
              <p:cNvSpPr/>
              <p:nvPr/>
            </p:nvSpPr>
            <p:spPr>
              <a:xfrm rot="5400000">
                <a:off x="0" y="655300"/>
                <a:ext cx="1095150" cy="1095150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86" name="Diamond 85"/>
              <p:cNvSpPr/>
              <p:nvPr/>
            </p:nvSpPr>
            <p:spPr>
              <a:xfrm rot="16200000">
                <a:off x="781357" y="1197330"/>
                <a:ext cx="627585" cy="6275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  <p:sp>
          <p:nvSpPr>
            <p:cNvPr id="84" name="Diamond 83"/>
            <p:cNvSpPr/>
            <p:nvPr/>
          </p:nvSpPr>
          <p:spPr>
            <a:xfrm rot="16200000">
              <a:off x="278360" y="313418"/>
              <a:ext cx="212327" cy="21232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 rot="2700000">
            <a:off x="6971651" y="3998959"/>
            <a:ext cx="1763646" cy="1279803"/>
            <a:chOff x="6012985" y="3307942"/>
            <a:chExt cx="2522020" cy="1830122"/>
          </a:xfrm>
        </p:grpSpPr>
        <p:sp>
          <p:nvSpPr>
            <p:cNvPr id="101" name="Diamond 100"/>
            <p:cNvSpPr/>
            <p:nvPr/>
          </p:nvSpPr>
          <p:spPr>
            <a:xfrm flipH="1">
              <a:off x="6012985" y="3368113"/>
              <a:ext cx="1833863" cy="1769951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2" name="Diamond 101"/>
            <p:cNvSpPr/>
            <p:nvPr/>
          </p:nvSpPr>
          <p:spPr>
            <a:xfrm flipH="1">
              <a:off x="7254854" y="3307942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7938238" y="3635139"/>
              <a:ext cx="596767" cy="554131"/>
              <a:chOff x="7863093" y="3453827"/>
              <a:chExt cx="1142251" cy="1060641"/>
            </a:xfrm>
          </p:grpSpPr>
          <p:sp>
            <p:nvSpPr>
              <p:cNvPr id="104" name="Diamond 103"/>
              <p:cNvSpPr/>
              <p:nvPr/>
            </p:nvSpPr>
            <p:spPr>
              <a:xfrm flipH="1">
                <a:off x="7863093" y="3453827"/>
                <a:ext cx="870287" cy="8702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5" name="Diamond 104"/>
              <p:cNvSpPr/>
              <p:nvPr/>
            </p:nvSpPr>
            <p:spPr>
              <a:xfrm flipH="1">
                <a:off x="8506619" y="3861802"/>
                <a:ext cx="498725" cy="498722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6" name="Diamond 105"/>
              <p:cNvSpPr/>
              <p:nvPr/>
            </p:nvSpPr>
            <p:spPr>
              <a:xfrm flipH="1">
                <a:off x="8593735" y="4263592"/>
                <a:ext cx="250876" cy="25087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1007710" y="537308"/>
            <a:ext cx="6234311" cy="4393621"/>
          </a:xfrm>
          <a:prstGeom prst="rect">
            <a:avLst/>
          </a:prstGeom>
          <a:gradFill>
            <a:gsLst>
              <a:gs pos="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16982" y="-17772"/>
            <a:ext cx="658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 </a:t>
            </a:r>
            <a:endParaRPr lang="pl-PL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80" y="580621"/>
            <a:ext cx="5939593" cy="438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91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2022"/>
            <a:ext cx="9144000" cy="1692439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Ubuntu" panose="020B0504030602030204" pitchFamily="34" charset="0"/>
            </a:endParaRPr>
          </a:p>
        </p:txBody>
      </p:sp>
      <p:sp>
        <p:nvSpPr>
          <p:cNvPr id="5" name="Diamond 4"/>
          <p:cNvSpPr/>
          <p:nvPr/>
        </p:nvSpPr>
        <p:spPr>
          <a:xfrm flipH="1">
            <a:off x="1325692" y="-431067"/>
            <a:ext cx="6303680" cy="6303680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Diamond 5"/>
          <p:cNvSpPr/>
          <p:nvPr/>
        </p:nvSpPr>
        <p:spPr>
          <a:xfrm rot="16200000" flipH="1">
            <a:off x="1841774" y="-104044"/>
            <a:ext cx="1542545" cy="1542545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rPr>
              <a:t> </a:t>
            </a:r>
            <a:endParaRPr lang="pl-PL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7" name="Diamond 6"/>
          <p:cNvSpPr/>
          <p:nvPr/>
        </p:nvSpPr>
        <p:spPr>
          <a:xfrm rot="10800000" flipH="1" flipV="1">
            <a:off x="1408118" y="664847"/>
            <a:ext cx="870286" cy="870286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8" name="Diamond 7"/>
          <p:cNvSpPr/>
          <p:nvPr/>
        </p:nvSpPr>
        <p:spPr>
          <a:xfrm rot="16200000" flipH="1" flipV="1">
            <a:off x="1161819" y="604317"/>
            <a:ext cx="498725" cy="498725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9" name="Diamond 8"/>
          <p:cNvSpPr/>
          <p:nvPr/>
        </p:nvSpPr>
        <p:spPr>
          <a:xfrm rot="16200000" flipH="1" flipV="1">
            <a:off x="1412332" y="480265"/>
            <a:ext cx="250876" cy="250876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0" name="Diamond 9"/>
          <p:cNvSpPr/>
          <p:nvPr/>
        </p:nvSpPr>
        <p:spPr>
          <a:xfrm flipH="1">
            <a:off x="6069574" y="3494461"/>
            <a:ext cx="1542545" cy="1542545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rPr>
              <a:t> </a:t>
            </a:r>
            <a:endParaRPr lang="pl-PL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1" name="Diamond 10"/>
          <p:cNvSpPr/>
          <p:nvPr/>
        </p:nvSpPr>
        <p:spPr>
          <a:xfrm flipH="1">
            <a:off x="7164447" y="3398352"/>
            <a:ext cx="870286" cy="870286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804419" y="3833495"/>
            <a:ext cx="638060" cy="487898"/>
            <a:chOff x="7606964" y="3833495"/>
            <a:chExt cx="1221290" cy="933868"/>
          </a:xfrm>
        </p:grpSpPr>
        <p:sp>
          <p:nvSpPr>
            <p:cNvPr id="13" name="Diamond 12"/>
            <p:cNvSpPr/>
            <p:nvPr/>
          </p:nvSpPr>
          <p:spPr>
            <a:xfrm flipH="1">
              <a:off x="7606964" y="3833495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4" name="Diamond 13"/>
            <p:cNvSpPr/>
            <p:nvPr/>
          </p:nvSpPr>
          <p:spPr>
            <a:xfrm flipH="1">
              <a:off x="8221833" y="4268638"/>
              <a:ext cx="498725" cy="498725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 flipH="1">
              <a:off x="8577377" y="4279950"/>
              <a:ext cx="250877" cy="25087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sp>
        <p:nvSpPr>
          <p:cNvPr id="16" name="Diamond 15"/>
          <p:cNvSpPr/>
          <p:nvPr/>
        </p:nvSpPr>
        <p:spPr>
          <a:xfrm flipH="1">
            <a:off x="853996" y="4181789"/>
            <a:ext cx="315697" cy="315697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7" name="Diamond 16"/>
          <p:cNvSpPr/>
          <p:nvPr/>
        </p:nvSpPr>
        <p:spPr>
          <a:xfrm flipH="1">
            <a:off x="1374945" y="4401505"/>
            <a:ext cx="191961" cy="191961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1773" y="2186576"/>
            <a:ext cx="5066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  <a:cs typeface="Open Sans" panose="020B0606030504020204" pitchFamily="34" charset="0"/>
              </a:rPr>
              <a:t>TESTING</a:t>
            </a:r>
            <a:endParaRPr lang="pl-PL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23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67808" y="308596"/>
            <a:ext cx="5465379" cy="5182210"/>
            <a:chOff x="3532534" y="656267"/>
            <a:chExt cx="5465379" cy="5182210"/>
          </a:xfrm>
        </p:grpSpPr>
        <p:sp>
          <p:nvSpPr>
            <p:cNvPr id="20" name="Diamond 19"/>
            <p:cNvSpPr/>
            <p:nvPr/>
          </p:nvSpPr>
          <p:spPr>
            <a:xfrm>
              <a:off x="3532534" y="709630"/>
              <a:ext cx="3653544" cy="368702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Diamond 20"/>
            <p:cNvSpPr/>
            <p:nvPr/>
          </p:nvSpPr>
          <p:spPr>
            <a:xfrm rot="10800000">
              <a:off x="6099768" y="2587749"/>
              <a:ext cx="1941107" cy="194110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22" name="Diamond 21"/>
            <p:cNvSpPr/>
            <p:nvPr/>
          </p:nvSpPr>
          <p:spPr>
            <a:xfrm rot="5400000">
              <a:off x="6096302" y="656267"/>
              <a:ext cx="1941107" cy="194110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23" name="Diamond 22"/>
            <p:cNvSpPr/>
            <p:nvPr/>
          </p:nvSpPr>
          <p:spPr>
            <a:xfrm rot="5400000">
              <a:off x="7056806" y="1624455"/>
              <a:ext cx="1941107" cy="1941107"/>
            </a:xfrm>
            <a:prstGeom prst="diamond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34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9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01600" dist="76200" dir="54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13500000">
              <a:off x="6006779" y="4083965"/>
              <a:ext cx="676439" cy="1374852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51000">
                  <a:schemeClr val="accent6">
                    <a:shade val="67500"/>
                    <a:satMod val="115000"/>
                  </a:schemeClr>
                </a:gs>
                <a:gs pos="10000">
                  <a:schemeClr val="accent6">
                    <a:lumMod val="7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Ubuntu" panose="020B0504030602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8100000">
              <a:off x="6242901" y="5153127"/>
              <a:ext cx="676439" cy="685350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51000">
                  <a:schemeClr val="accent6">
                    <a:shade val="67500"/>
                    <a:satMod val="115000"/>
                  </a:schemeClr>
                </a:gs>
                <a:gs pos="10000">
                  <a:schemeClr val="accent6">
                    <a:lumMod val="7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Ubuntu" panose="020B050403060203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99911" y="55704"/>
            <a:ext cx="4881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pl-PL" sz="40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323" y="171716"/>
            <a:ext cx="425166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IN" sz="2400" dirty="0" smtClean="0">
                <a:solidFill>
                  <a:schemeClr val="accent6"/>
                </a:solidFill>
              </a:rPr>
              <a:t>INTRODUCTION</a:t>
            </a:r>
            <a:endParaRPr lang="pl-PL" sz="2400" dirty="0" smtClean="0">
              <a:solidFill>
                <a:schemeClr val="accent6"/>
              </a:solidFill>
            </a:endParaRPr>
          </a:p>
          <a:p>
            <a:pPr>
              <a:lnSpc>
                <a:spcPts val="3200"/>
              </a:lnSpc>
            </a:pPr>
            <a:r>
              <a:rPr lang="en-IN" sz="2400" dirty="0">
                <a:solidFill>
                  <a:schemeClr val="accent6"/>
                </a:solidFill>
              </a:rPr>
              <a:t> </a:t>
            </a:r>
            <a:r>
              <a:rPr lang="en-IN" sz="2400" dirty="0" smtClean="0">
                <a:solidFill>
                  <a:schemeClr val="accent6"/>
                </a:solidFill>
              </a:rPr>
              <a:t>    Abstract</a:t>
            </a:r>
            <a:endParaRPr lang="pl-PL" sz="2400" dirty="0" smtClean="0">
              <a:solidFill>
                <a:schemeClr val="accent6"/>
              </a:solidFill>
            </a:endParaRPr>
          </a:p>
          <a:p>
            <a:pPr>
              <a:lnSpc>
                <a:spcPts val="3200"/>
              </a:lnSpc>
            </a:pPr>
            <a:r>
              <a:rPr lang="en-IN" sz="2400" dirty="0" smtClean="0">
                <a:solidFill>
                  <a:schemeClr val="accent6"/>
                </a:solidFill>
              </a:rPr>
              <a:t>     Literature Survey</a:t>
            </a:r>
          </a:p>
          <a:p>
            <a:pPr>
              <a:lnSpc>
                <a:spcPts val="3200"/>
              </a:lnSpc>
            </a:pPr>
            <a:r>
              <a:rPr lang="en-IN" sz="2400" dirty="0">
                <a:solidFill>
                  <a:schemeClr val="accent6"/>
                </a:solidFill>
              </a:rPr>
              <a:t> </a:t>
            </a:r>
            <a:r>
              <a:rPr lang="en-IN" sz="2400" dirty="0" smtClean="0">
                <a:solidFill>
                  <a:schemeClr val="accent6"/>
                </a:solidFill>
              </a:rPr>
              <a:t>    Existing System</a:t>
            </a:r>
            <a:endParaRPr lang="pl-PL" sz="2400" dirty="0">
              <a:solidFill>
                <a:schemeClr val="accent6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2241" y="-432648"/>
            <a:ext cx="710104" cy="958393"/>
            <a:chOff x="91441" y="-432648"/>
            <a:chExt cx="710104" cy="958393"/>
          </a:xfrm>
        </p:grpSpPr>
        <p:grpSp>
          <p:nvGrpSpPr>
            <p:cNvPr id="7" name="Group 6"/>
            <p:cNvGrpSpPr/>
            <p:nvPr/>
          </p:nvGrpSpPr>
          <p:grpSpPr>
            <a:xfrm rot="5400000">
              <a:off x="18790" y="-359997"/>
              <a:ext cx="855405" cy="710104"/>
              <a:chOff x="0" y="655300"/>
              <a:chExt cx="1408942" cy="1169615"/>
            </a:xfrm>
          </p:grpSpPr>
          <p:sp>
            <p:nvSpPr>
              <p:cNvPr id="39" name="Diamond 38"/>
              <p:cNvSpPr/>
              <p:nvPr/>
            </p:nvSpPr>
            <p:spPr>
              <a:xfrm rot="5400000">
                <a:off x="0" y="655300"/>
                <a:ext cx="1095150" cy="1095150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40" name="Diamond 39"/>
              <p:cNvSpPr/>
              <p:nvPr/>
            </p:nvSpPr>
            <p:spPr>
              <a:xfrm rot="16200000">
                <a:off x="781357" y="1197330"/>
                <a:ext cx="627585" cy="6275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  <p:sp>
          <p:nvSpPr>
            <p:cNvPr id="42" name="Diamond 41"/>
            <p:cNvSpPr/>
            <p:nvPr/>
          </p:nvSpPr>
          <p:spPr>
            <a:xfrm rot="16200000">
              <a:off x="278360" y="313418"/>
              <a:ext cx="212327" cy="21232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sp>
        <p:nvSpPr>
          <p:cNvPr id="41" name="Diamond 40"/>
          <p:cNvSpPr/>
          <p:nvPr/>
        </p:nvSpPr>
        <p:spPr>
          <a:xfrm>
            <a:off x="383887" y="690935"/>
            <a:ext cx="315199" cy="315199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  <p:sp>
        <p:nvSpPr>
          <p:cNvPr id="43" name="Diamond 42"/>
          <p:cNvSpPr/>
          <p:nvPr/>
        </p:nvSpPr>
        <p:spPr>
          <a:xfrm>
            <a:off x="383887" y="1102415"/>
            <a:ext cx="315199" cy="315199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  <p:sp>
        <p:nvSpPr>
          <p:cNvPr id="44" name="Diamond 43"/>
          <p:cNvSpPr/>
          <p:nvPr/>
        </p:nvSpPr>
        <p:spPr>
          <a:xfrm>
            <a:off x="383887" y="1513895"/>
            <a:ext cx="315199" cy="315199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  <p:sp>
        <p:nvSpPr>
          <p:cNvPr id="24" name="TextBox 23"/>
          <p:cNvSpPr txBox="1"/>
          <p:nvPr/>
        </p:nvSpPr>
        <p:spPr>
          <a:xfrm>
            <a:off x="329159" y="1774357"/>
            <a:ext cx="46328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IN" sz="2400" dirty="0" smtClean="0">
                <a:solidFill>
                  <a:schemeClr val="accent6"/>
                </a:solidFill>
              </a:rPr>
              <a:t>PROPOSED SYSTEM     </a:t>
            </a:r>
          </a:p>
          <a:p>
            <a:pPr>
              <a:lnSpc>
                <a:spcPts val="3200"/>
              </a:lnSpc>
            </a:pPr>
            <a:r>
              <a:rPr lang="en-IN" sz="2400" dirty="0" smtClean="0">
                <a:solidFill>
                  <a:schemeClr val="accent6"/>
                </a:solidFill>
              </a:rPr>
              <a:t>      Functional Requirements</a:t>
            </a:r>
          </a:p>
          <a:p>
            <a:pPr>
              <a:lnSpc>
                <a:spcPts val="3200"/>
              </a:lnSpc>
            </a:pPr>
            <a:r>
              <a:rPr lang="en-IN" sz="2400" dirty="0">
                <a:solidFill>
                  <a:schemeClr val="accent6"/>
                </a:solidFill>
              </a:rPr>
              <a:t> </a:t>
            </a:r>
            <a:r>
              <a:rPr lang="en-IN" sz="2400" dirty="0" smtClean="0">
                <a:solidFill>
                  <a:schemeClr val="accent6"/>
                </a:solidFill>
              </a:rPr>
              <a:t>     Non-functional Requirements</a:t>
            </a:r>
          </a:p>
          <a:p>
            <a:pPr>
              <a:lnSpc>
                <a:spcPts val="3200"/>
              </a:lnSpc>
            </a:pPr>
            <a:r>
              <a:rPr lang="en-IN" sz="2400" dirty="0" smtClean="0">
                <a:solidFill>
                  <a:schemeClr val="accent6"/>
                </a:solidFill>
              </a:rPr>
              <a:t>      Software Architecture</a:t>
            </a:r>
          </a:p>
          <a:p>
            <a:pPr>
              <a:lnSpc>
                <a:spcPts val="3200"/>
              </a:lnSpc>
            </a:pPr>
            <a:r>
              <a:rPr lang="en-IN" sz="2400" dirty="0">
                <a:solidFill>
                  <a:schemeClr val="accent6"/>
                </a:solidFill>
              </a:rPr>
              <a:t> </a:t>
            </a:r>
            <a:r>
              <a:rPr lang="en-IN" sz="2400" dirty="0" smtClean="0">
                <a:solidFill>
                  <a:schemeClr val="accent6"/>
                </a:solidFill>
              </a:rPr>
              <a:t>     Hardware Architecture</a:t>
            </a:r>
          </a:p>
          <a:p>
            <a:pPr>
              <a:lnSpc>
                <a:spcPts val="3200"/>
              </a:lnSpc>
            </a:pPr>
            <a:r>
              <a:rPr lang="en-IN" sz="2400" dirty="0" smtClean="0">
                <a:solidFill>
                  <a:schemeClr val="accent6"/>
                </a:solidFill>
              </a:rPr>
              <a:t>       </a:t>
            </a:r>
            <a:endParaRPr lang="pl-PL" sz="2400" dirty="0">
              <a:solidFill>
                <a:schemeClr val="accent6"/>
              </a:solidFill>
            </a:endParaRPr>
          </a:p>
        </p:txBody>
      </p:sp>
      <p:sp>
        <p:nvSpPr>
          <p:cNvPr id="47" name="Diamond 46"/>
          <p:cNvSpPr/>
          <p:nvPr/>
        </p:nvSpPr>
        <p:spPr>
          <a:xfrm>
            <a:off x="4737197" y="2167911"/>
            <a:ext cx="315199" cy="315199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Diamond 24"/>
          <p:cNvSpPr/>
          <p:nvPr/>
        </p:nvSpPr>
        <p:spPr>
          <a:xfrm>
            <a:off x="383887" y="2277666"/>
            <a:ext cx="315199" cy="315199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  <p:sp>
        <p:nvSpPr>
          <p:cNvPr id="27" name="Diamond 26"/>
          <p:cNvSpPr/>
          <p:nvPr/>
        </p:nvSpPr>
        <p:spPr>
          <a:xfrm>
            <a:off x="383887" y="2677716"/>
            <a:ext cx="315199" cy="315199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  <p:sp>
        <p:nvSpPr>
          <p:cNvPr id="28" name="Diamond 27"/>
          <p:cNvSpPr/>
          <p:nvPr/>
        </p:nvSpPr>
        <p:spPr>
          <a:xfrm>
            <a:off x="374362" y="3106341"/>
            <a:ext cx="315199" cy="315199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  <p:sp>
        <p:nvSpPr>
          <p:cNvPr id="29" name="Diamond 28"/>
          <p:cNvSpPr/>
          <p:nvPr/>
        </p:nvSpPr>
        <p:spPr>
          <a:xfrm>
            <a:off x="383887" y="3525441"/>
            <a:ext cx="315199" cy="315199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  <p:sp>
        <p:nvSpPr>
          <p:cNvPr id="32" name="TextBox 31"/>
          <p:cNvSpPr txBox="1"/>
          <p:nvPr/>
        </p:nvSpPr>
        <p:spPr>
          <a:xfrm>
            <a:off x="374362" y="3799761"/>
            <a:ext cx="4161579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IN" sz="2400" dirty="0" smtClean="0">
                <a:solidFill>
                  <a:schemeClr val="accent6"/>
                </a:solidFill>
              </a:rPr>
              <a:t>SYSTEM DESIGN</a:t>
            </a:r>
            <a:endParaRPr lang="pl-PL" sz="2400" dirty="0" smtClean="0">
              <a:solidFill>
                <a:schemeClr val="accent6"/>
              </a:solidFill>
            </a:endParaRPr>
          </a:p>
          <a:p>
            <a:pPr>
              <a:lnSpc>
                <a:spcPts val="3200"/>
              </a:lnSpc>
            </a:pPr>
            <a:r>
              <a:rPr lang="en-IN" sz="2400" dirty="0" smtClean="0">
                <a:solidFill>
                  <a:schemeClr val="accent6"/>
                </a:solidFill>
              </a:rPr>
              <a:t>   Data Flow Diagram </a:t>
            </a:r>
          </a:p>
          <a:p>
            <a:pPr>
              <a:lnSpc>
                <a:spcPts val="3200"/>
              </a:lnSpc>
            </a:pPr>
            <a:r>
              <a:rPr lang="en-IN" sz="2400" dirty="0" smtClean="0">
                <a:solidFill>
                  <a:schemeClr val="accent6"/>
                </a:solidFill>
              </a:rPr>
              <a:t>   Activity Diagram</a:t>
            </a:r>
          </a:p>
          <a:p>
            <a:pPr>
              <a:lnSpc>
                <a:spcPts val="3200"/>
              </a:lnSpc>
            </a:pPr>
            <a:r>
              <a:rPr lang="en-IN" sz="2400" dirty="0" smtClean="0">
                <a:solidFill>
                  <a:schemeClr val="accent6"/>
                </a:solidFill>
              </a:rPr>
              <a:t>   </a:t>
            </a:r>
            <a:endParaRPr lang="pl-PL" sz="2400" dirty="0">
              <a:solidFill>
                <a:schemeClr val="accent6"/>
              </a:solidFill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358597" y="4267728"/>
            <a:ext cx="315199" cy="315199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  <p:sp>
        <p:nvSpPr>
          <p:cNvPr id="34" name="Diamond 33"/>
          <p:cNvSpPr/>
          <p:nvPr/>
        </p:nvSpPr>
        <p:spPr>
          <a:xfrm>
            <a:off x="368122" y="4686828"/>
            <a:ext cx="315199" cy="315199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</p:spTree>
    <p:extLst>
      <p:ext uri="{BB962C8B-B14F-4D97-AF65-F5344CB8AC3E}">
        <p14:creationId xmlns:p14="http://schemas.microsoft.com/office/powerpoint/2010/main" val="99518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8100000" flipH="1">
            <a:off x="3300950" y="355761"/>
            <a:ext cx="1665347" cy="1145909"/>
            <a:chOff x="6069574" y="3398352"/>
            <a:chExt cx="2381453" cy="1638654"/>
          </a:xfrm>
        </p:grpSpPr>
        <p:sp>
          <p:nvSpPr>
            <p:cNvPr id="101" name="Diamond 100"/>
            <p:cNvSpPr/>
            <p:nvPr/>
          </p:nvSpPr>
          <p:spPr>
            <a:xfrm flipH="1">
              <a:off x="6069574" y="3494461"/>
              <a:ext cx="1542545" cy="1542545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2" name="Diamond 101"/>
            <p:cNvSpPr/>
            <p:nvPr/>
          </p:nvSpPr>
          <p:spPr>
            <a:xfrm flipH="1">
              <a:off x="7164447" y="3398352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7804421" y="3833495"/>
              <a:ext cx="646606" cy="487898"/>
              <a:chOff x="7606964" y="3833495"/>
              <a:chExt cx="1237647" cy="933868"/>
            </a:xfrm>
          </p:grpSpPr>
          <p:sp>
            <p:nvSpPr>
              <p:cNvPr id="104" name="Diamond 103"/>
              <p:cNvSpPr/>
              <p:nvPr/>
            </p:nvSpPr>
            <p:spPr>
              <a:xfrm flipH="1">
                <a:off x="7606964" y="3833495"/>
                <a:ext cx="870286" cy="87028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5" name="Diamond 104"/>
              <p:cNvSpPr/>
              <p:nvPr/>
            </p:nvSpPr>
            <p:spPr>
              <a:xfrm flipH="1">
                <a:off x="8221833" y="4268638"/>
                <a:ext cx="498725" cy="49872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6" name="Diamond 105"/>
              <p:cNvSpPr/>
              <p:nvPr/>
            </p:nvSpPr>
            <p:spPr>
              <a:xfrm flipH="1">
                <a:off x="8593735" y="4263592"/>
                <a:ext cx="250876" cy="25087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</p:grpSp>
      <p:sp>
        <p:nvSpPr>
          <p:cNvPr id="52" name="Rectangle 51"/>
          <p:cNvSpPr/>
          <p:nvPr/>
        </p:nvSpPr>
        <p:spPr>
          <a:xfrm rot="5400000">
            <a:off x="2560609" y="1305472"/>
            <a:ext cx="1267212" cy="685529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-188251" y="1924818"/>
            <a:ext cx="719552" cy="714048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57" name="Diamond 56"/>
          <p:cNvSpPr/>
          <p:nvPr/>
        </p:nvSpPr>
        <p:spPr>
          <a:xfrm rot="2700000">
            <a:off x="8152397" y="4503283"/>
            <a:ext cx="315697" cy="315697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58" name="Diamond 57"/>
          <p:cNvSpPr/>
          <p:nvPr/>
        </p:nvSpPr>
        <p:spPr>
          <a:xfrm rot="2700000">
            <a:off x="8388105" y="4743694"/>
            <a:ext cx="191961" cy="191961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1320" y="1765242"/>
            <a:ext cx="2352910" cy="2138873"/>
            <a:chOff x="552121" y="987586"/>
            <a:chExt cx="2352910" cy="2138873"/>
          </a:xfrm>
        </p:grpSpPr>
        <p:sp>
          <p:nvSpPr>
            <p:cNvPr id="39" name="Rectangle 38"/>
            <p:cNvSpPr/>
            <p:nvPr/>
          </p:nvSpPr>
          <p:spPr>
            <a:xfrm>
              <a:off x="552121" y="987586"/>
              <a:ext cx="2352910" cy="2138873"/>
            </a:xfrm>
            <a:prstGeom prst="rect">
              <a:avLst/>
            </a:prstGeom>
            <a:gradFill>
              <a:gsLst>
                <a:gs pos="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Ubuntu" panose="020B0504030602030204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23515" y="1083679"/>
              <a:ext cx="2167311" cy="1864971"/>
              <a:chOff x="623515" y="1083679"/>
              <a:chExt cx="2167311" cy="186497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623515" y="1748321"/>
                <a:ext cx="21203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Functional</a:t>
                </a:r>
              </a:p>
              <a:p>
                <a:pPr marL="180975" indent="-1809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  <a:p>
                <a:pPr marL="180975" indent="-1809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Non-functional</a:t>
                </a:r>
                <a:endParaRPr lang="en-US" sz="16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36737" y="1083679"/>
                <a:ext cx="2154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Types of  Testing</a:t>
                </a:r>
                <a:endParaRPr lang="en-US" sz="1600" b="1" dirty="0" smtClean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V="1">
                <a:off x="662851" y="1595535"/>
                <a:ext cx="1914136" cy="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/>
          <p:cNvGrpSpPr/>
          <p:nvPr/>
        </p:nvGrpSpPr>
        <p:grpSpPr>
          <a:xfrm>
            <a:off x="4255769" y="119598"/>
            <a:ext cx="2352910" cy="1985534"/>
            <a:chOff x="544900" y="1107184"/>
            <a:chExt cx="2352910" cy="1985534"/>
          </a:xfrm>
        </p:grpSpPr>
        <p:sp>
          <p:nvSpPr>
            <p:cNvPr id="66" name="Rectangle 65"/>
            <p:cNvSpPr/>
            <p:nvPr/>
          </p:nvSpPr>
          <p:spPr>
            <a:xfrm>
              <a:off x="544900" y="1107184"/>
              <a:ext cx="2352910" cy="1985534"/>
            </a:xfrm>
            <a:prstGeom prst="rect">
              <a:avLst/>
            </a:prstGeom>
            <a:gradFill>
              <a:gsLst>
                <a:gs pos="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Ubuntu" panose="020B0504030602030204" pitchFamily="34" charset="0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602414" y="1141602"/>
              <a:ext cx="2120323" cy="1896351"/>
              <a:chOff x="602414" y="1141602"/>
              <a:chExt cx="2120323" cy="1896351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602414" y="1837624"/>
                <a:ext cx="21203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3538" indent="-363538">
                  <a:lnSpc>
                    <a:spcPct val="150000"/>
                  </a:lnSpc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IN" sz="1600" dirty="0">
                    <a:solidFill>
                      <a:schemeClr val="bg1"/>
                    </a:solidFill>
                    <a:latin typeface="Baskerville Old Face" panose="02020602080505020303" pitchFamily="18" charset="0"/>
                    <a:cs typeface="Andalus" pitchFamily="18" charset="-78"/>
                  </a:rPr>
                  <a:t>Regression</a:t>
                </a:r>
              </a:p>
              <a:p>
                <a:pPr marL="363538" indent="-363538">
                  <a:lnSpc>
                    <a:spcPct val="150000"/>
                  </a:lnSpc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IN" sz="1600" dirty="0">
                    <a:solidFill>
                      <a:schemeClr val="bg1"/>
                    </a:solidFill>
                    <a:latin typeface="Baskerville Old Face" panose="02020602080505020303" pitchFamily="18" charset="0"/>
                    <a:cs typeface="Andalus" pitchFamily="18" charset="-78"/>
                  </a:rPr>
                  <a:t>Acceptance</a:t>
                </a:r>
              </a:p>
              <a:p>
                <a:pPr marL="363538" indent="-363538">
                  <a:lnSpc>
                    <a:spcPct val="150000"/>
                  </a:lnSpc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IN" sz="1600" dirty="0">
                    <a:solidFill>
                      <a:schemeClr val="bg1"/>
                    </a:solidFill>
                    <a:latin typeface="Baskerville Old Face" panose="02020602080505020303" pitchFamily="18" charset="0"/>
                    <a:cs typeface="Andalus" pitchFamily="18" charset="-78"/>
                  </a:rPr>
                  <a:t>Alpha and Beta 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25185" y="1141602"/>
                <a:ext cx="19585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Functional </a:t>
                </a:r>
              </a:p>
              <a:p>
                <a:r>
                  <a:rPr lang="en-IN" sz="1600" b="1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Testing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 flipV="1">
                <a:off x="662851" y="1700638"/>
                <a:ext cx="1914136" cy="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142241" y="-432648"/>
            <a:ext cx="710104" cy="958393"/>
            <a:chOff x="91441" y="-432648"/>
            <a:chExt cx="710104" cy="958393"/>
          </a:xfrm>
        </p:grpSpPr>
        <p:grpSp>
          <p:nvGrpSpPr>
            <p:cNvPr id="83" name="Group 82"/>
            <p:cNvGrpSpPr/>
            <p:nvPr/>
          </p:nvGrpSpPr>
          <p:grpSpPr>
            <a:xfrm rot="5400000">
              <a:off x="18790" y="-359997"/>
              <a:ext cx="855405" cy="710104"/>
              <a:chOff x="0" y="655300"/>
              <a:chExt cx="1408942" cy="1169615"/>
            </a:xfrm>
          </p:grpSpPr>
          <p:sp>
            <p:nvSpPr>
              <p:cNvPr id="85" name="Diamond 84"/>
              <p:cNvSpPr/>
              <p:nvPr/>
            </p:nvSpPr>
            <p:spPr>
              <a:xfrm rot="5400000">
                <a:off x="0" y="655300"/>
                <a:ext cx="1095150" cy="1095150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86" name="Diamond 85"/>
              <p:cNvSpPr/>
              <p:nvPr/>
            </p:nvSpPr>
            <p:spPr>
              <a:xfrm rot="16200000">
                <a:off x="781357" y="1197330"/>
                <a:ext cx="627585" cy="6275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  <p:sp>
          <p:nvSpPr>
            <p:cNvPr id="84" name="Diamond 83"/>
            <p:cNvSpPr/>
            <p:nvPr/>
          </p:nvSpPr>
          <p:spPr>
            <a:xfrm rot="16200000">
              <a:off x="278360" y="313418"/>
              <a:ext cx="212327" cy="21232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98692" y="135759"/>
            <a:ext cx="218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endParaRPr lang="pl-PL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 rot="8100000" flipH="1">
            <a:off x="3200316" y="3685824"/>
            <a:ext cx="2140986" cy="1078703"/>
            <a:chOff x="5867651" y="3292532"/>
            <a:chExt cx="3061615" cy="1542547"/>
          </a:xfrm>
        </p:grpSpPr>
        <p:sp>
          <p:nvSpPr>
            <p:cNvPr id="40" name="Diamond 39"/>
            <p:cNvSpPr/>
            <p:nvPr/>
          </p:nvSpPr>
          <p:spPr>
            <a:xfrm flipH="1">
              <a:off x="5867651" y="3292532"/>
              <a:ext cx="1542546" cy="154254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41" name="Diamond 40"/>
            <p:cNvSpPr/>
            <p:nvPr/>
          </p:nvSpPr>
          <p:spPr>
            <a:xfrm flipH="1">
              <a:off x="7164447" y="3398352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8282664" y="3419020"/>
              <a:ext cx="646602" cy="456020"/>
              <a:chOff x="8522353" y="3040151"/>
              <a:chExt cx="1237639" cy="872849"/>
            </a:xfrm>
          </p:grpSpPr>
          <p:sp>
            <p:nvSpPr>
              <p:cNvPr id="44" name="Diamond 43"/>
              <p:cNvSpPr/>
              <p:nvPr/>
            </p:nvSpPr>
            <p:spPr>
              <a:xfrm flipH="1">
                <a:off x="8522353" y="3040151"/>
                <a:ext cx="870288" cy="870290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45" name="Diamond 44"/>
              <p:cNvSpPr/>
              <p:nvPr/>
            </p:nvSpPr>
            <p:spPr>
              <a:xfrm flipH="1">
                <a:off x="9076198" y="3414276"/>
                <a:ext cx="498724" cy="498724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46" name="Diamond 45"/>
              <p:cNvSpPr/>
              <p:nvPr/>
            </p:nvSpPr>
            <p:spPr>
              <a:xfrm flipH="1">
                <a:off x="9509116" y="3470257"/>
                <a:ext cx="250876" cy="25087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</p:grpSp>
      <p:sp>
        <p:nvSpPr>
          <p:cNvPr id="47" name="Rectangle 46"/>
          <p:cNvSpPr/>
          <p:nvPr/>
        </p:nvSpPr>
        <p:spPr>
          <a:xfrm rot="5400000">
            <a:off x="2553388" y="3784874"/>
            <a:ext cx="1267212" cy="685529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41051" y="3958585"/>
            <a:ext cx="1267212" cy="685529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138842" y="2900250"/>
            <a:ext cx="2352910" cy="2075161"/>
            <a:chOff x="552121" y="987586"/>
            <a:chExt cx="2352910" cy="2000104"/>
          </a:xfrm>
        </p:grpSpPr>
        <p:sp>
          <p:nvSpPr>
            <p:cNvPr id="49" name="Rectangle 48"/>
            <p:cNvSpPr/>
            <p:nvPr/>
          </p:nvSpPr>
          <p:spPr>
            <a:xfrm>
              <a:off x="552121" y="987586"/>
              <a:ext cx="2352910" cy="2000104"/>
            </a:xfrm>
            <a:prstGeom prst="rect">
              <a:avLst/>
            </a:prstGeom>
            <a:gradFill>
              <a:gsLst>
                <a:gs pos="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Ubuntu" panose="020B0504030602030204" pitchFamily="34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48256" y="1055902"/>
              <a:ext cx="2120323" cy="1901908"/>
              <a:chOff x="648256" y="1055902"/>
              <a:chExt cx="2120323" cy="1901908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48256" y="1757481"/>
                <a:ext cx="21203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3538" indent="-363538">
                  <a:lnSpc>
                    <a:spcPct val="150000"/>
                  </a:lnSpc>
                  <a:buClr>
                    <a:schemeClr val="bg1"/>
                  </a:buClr>
                  <a:buFont typeface="Arial" pitchFamily="34" charset="0"/>
                  <a:buChar char="•"/>
                </a:pPr>
                <a:r>
                  <a:rPr lang="en-IN" sz="1600" dirty="0">
                    <a:solidFill>
                      <a:schemeClr val="bg1"/>
                    </a:solidFill>
                    <a:latin typeface="Baskerville Old Face" panose="02020602080505020303" pitchFamily="18" charset="0"/>
                    <a:cs typeface="Andalus" pitchFamily="18" charset="-78"/>
                  </a:rPr>
                  <a:t>Performance</a:t>
                </a:r>
              </a:p>
              <a:p>
                <a:pPr marL="363538" indent="-363538">
                  <a:lnSpc>
                    <a:spcPct val="150000"/>
                  </a:lnSpc>
                  <a:buClr>
                    <a:schemeClr val="bg1"/>
                  </a:buClr>
                  <a:buFont typeface="Arial" pitchFamily="34" charset="0"/>
                  <a:buChar char="•"/>
                </a:pPr>
                <a:r>
                  <a:rPr lang="en-IN" sz="1600" dirty="0">
                    <a:solidFill>
                      <a:schemeClr val="bg1"/>
                    </a:solidFill>
                    <a:latin typeface="Baskerville Old Face" panose="02020602080505020303" pitchFamily="18" charset="0"/>
                    <a:cs typeface="Andalus" pitchFamily="18" charset="-78"/>
                  </a:rPr>
                  <a:t>Usability</a:t>
                </a:r>
              </a:p>
              <a:p>
                <a:pPr marL="363538" indent="-363538">
                  <a:lnSpc>
                    <a:spcPct val="150000"/>
                  </a:lnSpc>
                  <a:buClr>
                    <a:schemeClr val="bg1"/>
                  </a:buClr>
                  <a:buFont typeface="Arial" pitchFamily="34" charset="0"/>
                  <a:buChar char="•"/>
                </a:pPr>
                <a:r>
                  <a:rPr lang="en-IN" sz="1600" dirty="0">
                    <a:solidFill>
                      <a:schemeClr val="bg1"/>
                    </a:solidFill>
                    <a:latin typeface="Baskerville Old Face" panose="02020602080505020303" pitchFamily="18" charset="0"/>
                    <a:cs typeface="Andalus" pitchFamily="18" charset="-78"/>
                  </a:rPr>
                  <a:t>Security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9120" y="1055902"/>
                <a:ext cx="19585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Non-</a:t>
                </a:r>
                <a:r>
                  <a:rPr lang="en-IN" sz="1600" b="1" dirty="0" err="1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Funtional</a:t>
                </a:r>
                <a:endParaRPr lang="en-IN" sz="1600" b="1" dirty="0" smtClean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  <a:p>
                <a:r>
                  <a:rPr lang="en-IN" sz="1600" b="1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Testing</a:t>
                </a:r>
                <a:endParaRPr lang="en-US" sz="1600" b="1" dirty="0" smtClean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V="1">
                <a:off x="662851" y="1700638"/>
                <a:ext cx="1914136" cy="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573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16200000">
            <a:off x="149759" y="1200737"/>
            <a:ext cx="719552" cy="1019071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7071492" y="3251120"/>
            <a:ext cx="1168647" cy="409669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42241" y="-432648"/>
            <a:ext cx="710104" cy="958393"/>
            <a:chOff x="91441" y="-432648"/>
            <a:chExt cx="710104" cy="958393"/>
          </a:xfrm>
        </p:grpSpPr>
        <p:grpSp>
          <p:nvGrpSpPr>
            <p:cNvPr id="83" name="Group 82"/>
            <p:cNvGrpSpPr/>
            <p:nvPr/>
          </p:nvGrpSpPr>
          <p:grpSpPr>
            <a:xfrm rot="5400000">
              <a:off x="18790" y="-359997"/>
              <a:ext cx="855405" cy="710104"/>
              <a:chOff x="0" y="655300"/>
              <a:chExt cx="1408942" cy="1169615"/>
            </a:xfrm>
          </p:grpSpPr>
          <p:sp>
            <p:nvSpPr>
              <p:cNvPr id="85" name="Diamond 84"/>
              <p:cNvSpPr/>
              <p:nvPr/>
            </p:nvSpPr>
            <p:spPr>
              <a:xfrm rot="5400000">
                <a:off x="0" y="655300"/>
                <a:ext cx="1095150" cy="1095150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86" name="Diamond 85"/>
              <p:cNvSpPr/>
              <p:nvPr/>
            </p:nvSpPr>
            <p:spPr>
              <a:xfrm rot="16200000">
                <a:off x="781357" y="1197330"/>
                <a:ext cx="627585" cy="6275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  <p:sp>
          <p:nvSpPr>
            <p:cNvPr id="84" name="Diamond 83"/>
            <p:cNvSpPr/>
            <p:nvPr/>
          </p:nvSpPr>
          <p:spPr>
            <a:xfrm rot="16200000">
              <a:off x="278360" y="313418"/>
              <a:ext cx="212327" cy="21232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 rot="2700000">
            <a:off x="7192366" y="3998959"/>
            <a:ext cx="1763646" cy="1279803"/>
            <a:chOff x="6012985" y="3307942"/>
            <a:chExt cx="2522020" cy="1830122"/>
          </a:xfrm>
        </p:grpSpPr>
        <p:sp>
          <p:nvSpPr>
            <p:cNvPr id="101" name="Diamond 100"/>
            <p:cNvSpPr/>
            <p:nvPr/>
          </p:nvSpPr>
          <p:spPr>
            <a:xfrm flipH="1">
              <a:off x="6012985" y="3368113"/>
              <a:ext cx="1833863" cy="1769951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2" name="Diamond 101"/>
            <p:cNvSpPr/>
            <p:nvPr/>
          </p:nvSpPr>
          <p:spPr>
            <a:xfrm flipH="1">
              <a:off x="7254854" y="3307942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7938238" y="3635139"/>
              <a:ext cx="596767" cy="554131"/>
              <a:chOff x="7863093" y="3453827"/>
              <a:chExt cx="1142251" cy="1060641"/>
            </a:xfrm>
          </p:grpSpPr>
          <p:sp>
            <p:nvSpPr>
              <p:cNvPr id="104" name="Diamond 103"/>
              <p:cNvSpPr/>
              <p:nvPr/>
            </p:nvSpPr>
            <p:spPr>
              <a:xfrm flipH="1">
                <a:off x="7863093" y="3453827"/>
                <a:ext cx="870287" cy="8702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5" name="Diamond 104"/>
              <p:cNvSpPr/>
              <p:nvPr/>
            </p:nvSpPr>
            <p:spPr>
              <a:xfrm flipH="1">
                <a:off x="8506619" y="3861802"/>
                <a:ext cx="498725" cy="498722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6" name="Diamond 105"/>
              <p:cNvSpPr/>
              <p:nvPr/>
            </p:nvSpPr>
            <p:spPr>
              <a:xfrm flipH="1">
                <a:off x="8593735" y="4263592"/>
                <a:ext cx="250876" cy="25087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1007710" y="537308"/>
            <a:ext cx="6445271" cy="4410964"/>
          </a:xfrm>
          <a:prstGeom prst="rect">
            <a:avLst/>
          </a:prstGeom>
          <a:gradFill>
            <a:gsLst>
              <a:gs pos="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0182" y="-35133"/>
            <a:ext cx="658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TEST CASES</a:t>
            </a:r>
            <a:endParaRPr lang="pl-PL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65817"/>
              </p:ext>
            </p:extLst>
          </p:nvPr>
        </p:nvGraphicFramePr>
        <p:xfrm>
          <a:off x="1162217" y="623306"/>
          <a:ext cx="6121400" cy="4192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9740"/>
                <a:gridCol w="1085215"/>
                <a:gridCol w="2235835"/>
                <a:gridCol w="901700"/>
                <a:gridCol w="1438910"/>
              </a:tblGrid>
              <a:tr h="598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 dirty="0">
                          <a:effectLst/>
                        </a:rPr>
                        <a:t>Sl. No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 dirty="0">
                          <a:effectLst/>
                        </a:rPr>
                        <a:t>Case Description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Input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Pass/Fail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Comments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98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1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Select Home Page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 dirty="0">
                          <a:effectLst/>
                        </a:rPr>
                        <a:t>User Type implicitly taken from database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Pass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Admin/User success page reached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98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2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Navigation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User click on links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Pass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Working Fine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98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3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Display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 dirty="0">
                          <a:effectLst/>
                        </a:rPr>
                        <a:t>Check Display format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 dirty="0">
                          <a:effectLst/>
                        </a:rPr>
                        <a:t>Pass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Working Fine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98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4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Search Contents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 dirty="0">
                          <a:effectLst/>
                        </a:rPr>
                        <a:t>Give MAC/Switch Details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Pass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Results displayed fine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98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5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Initialize Database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Implicit: Timeout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Pass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Database entries initialised to inactive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98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6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Resize Screen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Minimize/Maximize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>
                          <a:effectLst/>
                        </a:rPr>
                        <a:t>Fail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0" dirty="0">
                          <a:effectLst/>
                        </a:rPr>
                        <a:t>Layout changed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008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16200000">
            <a:off x="149759" y="1200737"/>
            <a:ext cx="719552" cy="1019071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7071492" y="3251120"/>
            <a:ext cx="1168647" cy="409669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42241" y="-432648"/>
            <a:ext cx="710104" cy="958393"/>
            <a:chOff x="91441" y="-432648"/>
            <a:chExt cx="710104" cy="958393"/>
          </a:xfrm>
        </p:grpSpPr>
        <p:grpSp>
          <p:nvGrpSpPr>
            <p:cNvPr id="83" name="Group 82"/>
            <p:cNvGrpSpPr/>
            <p:nvPr/>
          </p:nvGrpSpPr>
          <p:grpSpPr>
            <a:xfrm rot="5400000">
              <a:off x="18790" y="-359997"/>
              <a:ext cx="855405" cy="710104"/>
              <a:chOff x="0" y="655300"/>
              <a:chExt cx="1408942" cy="1169615"/>
            </a:xfrm>
          </p:grpSpPr>
          <p:sp>
            <p:nvSpPr>
              <p:cNvPr id="85" name="Diamond 84"/>
              <p:cNvSpPr/>
              <p:nvPr/>
            </p:nvSpPr>
            <p:spPr>
              <a:xfrm rot="5400000">
                <a:off x="0" y="655300"/>
                <a:ext cx="1095150" cy="1095150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86" name="Diamond 85"/>
              <p:cNvSpPr/>
              <p:nvPr/>
            </p:nvSpPr>
            <p:spPr>
              <a:xfrm rot="16200000">
                <a:off x="781357" y="1197330"/>
                <a:ext cx="627585" cy="6275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  <p:sp>
          <p:nvSpPr>
            <p:cNvPr id="84" name="Diamond 83"/>
            <p:cNvSpPr/>
            <p:nvPr/>
          </p:nvSpPr>
          <p:spPr>
            <a:xfrm rot="16200000">
              <a:off x="278360" y="313418"/>
              <a:ext cx="212327" cy="21232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 rot="2700000">
            <a:off x="7192366" y="3998959"/>
            <a:ext cx="1763646" cy="1279803"/>
            <a:chOff x="6012985" y="3307942"/>
            <a:chExt cx="2522020" cy="1830122"/>
          </a:xfrm>
        </p:grpSpPr>
        <p:sp>
          <p:nvSpPr>
            <p:cNvPr id="101" name="Diamond 100"/>
            <p:cNvSpPr/>
            <p:nvPr/>
          </p:nvSpPr>
          <p:spPr>
            <a:xfrm flipH="1">
              <a:off x="6012985" y="3368113"/>
              <a:ext cx="1833863" cy="1769951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2" name="Diamond 101"/>
            <p:cNvSpPr/>
            <p:nvPr/>
          </p:nvSpPr>
          <p:spPr>
            <a:xfrm flipH="1">
              <a:off x="7254854" y="3307942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7938238" y="3635139"/>
              <a:ext cx="596767" cy="554131"/>
              <a:chOff x="7863093" y="3453827"/>
              <a:chExt cx="1142251" cy="1060641"/>
            </a:xfrm>
          </p:grpSpPr>
          <p:sp>
            <p:nvSpPr>
              <p:cNvPr id="104" name="Diamond 103"/>
              <p:cNvSpPr/>
              <p:nvPr/>
            </p:nvSpPr>
            <p:spPr>
              <a:xfrm flipH="1">
                <a:off x="7863093" y="3453827"/>
                <a:ext cx="870287" cy="8702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5" name="Diamond 104"/>
              <p:cNvSpPr/>
              <p:nvPr/>
            </p:nvSpPr>
            <p:spPr>
              <a:xfrm flipH="1">
                <a:off x="8506619" y="3861802"/>
                <a:ext cx="498725" cy="498722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6" name="Diamond 105"/>
              <p:cNvSpPr/>
              <p:nvPr/>
            </p:nvSpPr>
            <p:spPr>
              <a:xfrm flipH="1">
                <a:off x="8593735" y="4263592"/>
                <a:ext cx="250876" cy="25087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923123" y="490492"/>
            <a:ext cx="6541712" cy="4547101"/>
          </a:xfrm>
          <a:prstGeom prst="rect">
            <a:avLst/>
          </a:prstGeom>
          <a:gradFill>
            <a:gsLst>
              <a:gs pos="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0182" y="-35133"/>
            <a:ext cx="658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TEST CASES</a:t>
            </a:r>
            <a:endParaRPr lang="pl-PL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177586"/>
              </p:ext>
            </p:extLst>
          </p:nvPr>
        </p:nvGraphicFramePr>
        <p:xfrm>
          <a:off x="1093678" y="537308"/>
          <a:ext cx="6202463" cy="4410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5206"/>
                <a:gridCol w="1133776"/>
                <a:gridCol w="1717840"/>
                <a:gridCol w="950539"/>
                <a:gridCol w="1775102"/>
              </a:tblGrid>
              <a:tr h="446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Sl. No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Case Description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Input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Pass/Fail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Comments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</a:tr>
              <a:tr h="36994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1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Timer Begin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Implicit: Successful Login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Timer Starts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</a:tr>
              <a:tr h="16562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30mins after successful Login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Timeout Notification sent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</a:tr>
              <a:tr h="649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2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Poll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Specific OID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Successful Community String Indexing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</a:tr>
              <a:tr h="3699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Trigger: Timeout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Polling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</a:tr>
              <a:tr h="8120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3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Data Transformation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OID raw Data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Regular Expression used before database population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</a:tr>
              <a:tr h="487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4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Update  Database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Trigger: Timeout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Update table entries to active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</a:tr>
              <a:tr h="3699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6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Poll Output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Request entry while polling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Fail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Previous Value used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</a:tr>
              <a:tr h="3699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7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Logout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Clicks Logout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Pass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Working Fine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</a:tr>
              <a:tr h="3699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Back Redirection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Fail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Previous Page reached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233" marR="3923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278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16200000">
            <a:off x="149759" y="1200737"/>
            <a:ext cx="719552" cy="1019071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7071492" y="3251120"/>
            <a:ext cx="1168647" cy="409669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42241" y="-432648"/>
            <a:ext cx="710104" cy="958393"/>
            <a:chOff x="91441" y="-432648"/>
            <a:chExt cx="710104" cy="958393"/>
          </a:xfrm>
        </p:grpSpPr>
        <p:grpSp>
          <p:nvGrpSpPr>
            <p:cNvPr id="83" name="Group 82"/>
            <p:cNvGrpSpPr/>
            <p:nvPr/>
          </p:nvGrpSpPr>
          <p:grpSpPr>
            <a:xfrm rot="5400000">
              <a:off x="18790" y="-359997"/>
              <a:ext cx="855405" cy="710104"/>
              <a:chOff x="0" y="655300"/>
              <a:chExt cx="1408942" cy="1169615"/>
            </a:xfrm>
          </p:grpSpPr>
          <p:sp>
            <p:nvSpPr>
              <p:cNvPr id="85" name="Diamond 84"/>
              <p:cNvSpPr/>
              <p:nvPr/>
            </p:nvSpPr>
            <p:spPr>
              <a:xfrm rot="5400000">
                <a:off x="0" y="655300"/>
                <a:ext cx="1095150" cy="1095150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86" name="Diamond 85"/>
              <p:cNvSpPr/>
              <p:nvPr/>
            </p:nvSpPr>
            <p:spPr>
              <a:xfrm rot="16200000">
                <a:off x="781357" y="1197330"/>
                <a:ext cx="627585" cy="6275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  <p:sp>
          <p:nvSpPr>
            <p:cNvPr id="84" name="Diamond 83"/>
            <p:cNvSpPr/>
            <p:nvPr/>
          </p:nvSpPr>
          <p:spPr>
            <a:xfrm rot="16200000">
              <a:off x="278360" y="313418"/>
              <a:ext cx="212327" cy="21232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 rot="2700000">
            <a:off x="7192366" y="3998959"/>
            <a:ext cx="1763646" cy="1279803"/>
            <a:chOff x="6012985" y="3307942"/>
            <a:chExt cx="2522020" cy="1830122"/>
          </a:xfrm>
        </p:grpSpPr>
        <p:sp>
          <p:nvSpPr>
            <p:cNvPr id="101" name="Diamond 100"/>
            <p:cNvSpPr/>
            <p:nvPr/>
          </p:nvSpPr>
          <p:spPr>
            <a:xfrm flipH="1">
              <a:off x="6012985" y="3368113"/>
              <a:ext cx="1833863" cy="1769951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2" name="Diamond 101"/>
            <p:cNvSpPr/>
            <p:nvPr/>
          </p:nvSpPr>
          <p:spPr>
            <a:xfrm flipH="1">
              <a:off x="7254854" y="3307942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7938238" y="3635139"/>
              <a:ext cx="596767" cy="554131"/>
              <a:chOff x="7863093" y="3453827"/>
              <a:chExt cx="1142251" cy="1060641"/>
            </a:xfrm>
          </p:grpSpPr>
          <p:sp>
            <p:nvSpPr>
              <p:cNvPr id="104" name="Diamond 103"/>
              <p:cNvSpPr/>
              <p:nvPr/>
            </p:nvSpPr>
            <p:spPr>
              <a:xfrm flipH="1">
                <a:off x="7863093" y="3453827"/>
                <a:ext cx="870287" cy="8702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5" name="Diamond 104"/>
              <p:cNvSpPr/>
              <p:nvPr/>
            </p:nvSpPr>
            <p:spPr>
              <a:xfrm flipH="1">
                <a:off x="8506619" y="3861802"/>
                <a:ext cx="498725" cy="498722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6" name="Diamond 105"/>
              <p:cNvSpPr/>
              <p:nvPr/>
            </p:nvSpPr>
            <p:spPr>
              <a:xfrm flipH="1">
                <a:off x="8593735" y="4263592"/>
                <a:ext cx="250876" cy="25087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923123" y="490492"/>
            <a:ext cx="6541712" cy="4547101"/>
          </a:xfrm>
          <a:prstGeom prst="rect">
            <a:avLst/>
          </a:prstGeom>
          <a:gradFill>
            <a:gsLst>
              <a:gs pos="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0182" y="-35133"/>
            <a:ext cx="658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TEST CASES</a:t>
            </a:r>
            <a:endParaRPr lang="pl-PL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48518"/>
              </p:ext>
            </p:extLst>
          </p:nvPr>
        </p:nvGraphicFramePr>
        <p:xfrm>
          <a:off x="1125571" y="525745"/>
          <a:ext cx="6170569" cy="44225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1188"/>
                <a:gridCol w="809296"/>
                <a:gridCol w="2112579"/>
                <a:gridCol w="557049"/>
                <a:gridCol w="2030457"/>
              </a:tblGrid>
              <a:tr h="3034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Sl. No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Case Description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Input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Pass/Fail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Comments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</a:tr>
              <a:tr h="251314">
                <a:tc row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1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User Login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Valid username and valid password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Pass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Successful Login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</a:tr>
              <a:tr h="25131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Invalid username and invalid password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Pass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Error: Invalid Entries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</a:tr>
              <a:tr h="33100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Only username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Error requesting password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</a:tr>
              <a:tr h="33100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Only password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Error requesting username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</a:tr>
              <a:tr h="25131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Invalid username and valid password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Error: Invalid Entries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</a:tr>
              <a:tr h="25131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Valid username and invalid password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Error: Invalid Entries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</a:tr>
              <a:tr h="4413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Login redirection entered as URL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Fail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Success page reached when URL entered directly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</a:tr>
              <a:tr h="251314">
                <a:tc>
                  <a:txBody>
                    <a:bodyPr/>
                    <a:lstStyle/>
                    <a:p>
                      <a:endParaRPr lang="en-IN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endParaRPr lang="en-IN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Valid MAC Address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Working Fine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</a:tr>
              <a:tr h="251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 smtClean="0">
                          <a:effectLst/>
                        </a:rPr>
                        <a:t> 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Invalid MAC Address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Error Message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</a:tr>
              <a:tr h="2513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 smtClean="0">
                          <a:effectLst/>
                        </a:rPr>
                        <a:t> 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Valid VLAN No.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Working Fine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</a:tr>
              <a:tr h="2513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2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Search Entries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Invalid VLAN No.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Error Message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</a:tr>
              <a:tr h="251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Valid Switch ID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Working Fine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</a:tr>
              <a:tr h="251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Invalid Switch ID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Error Message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</a:tr>
              <a:tr h="251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Valid Port No.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Working Fine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</a:tr>
              <a:tr h="251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Invalid Port No.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kern="0" dirty="0">
                          <a:effectLst/>
                        </a:rPr>
                        <a:t>Error Message</a:t>
                      </a:r>
                      <a:endParaRPr lang="en-IN" sz="9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9054" marR="1905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497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16200000">
            <a:off x="149759" y="1200737"/>
            <a:ext cx="719552" cy="1019071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7071492" y="3251120"/>
            <a:ext cx="1168647" cy="409669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42241" y="-432648"/>
            <a:ext cx="710104" cy="958393"/>
            <a:chOff x="91441" y="-432648"/>
            <a:chExt cx="710104" cy="958393"/>
          </a:xfrm>
        </p:grpSpPr>
        <p:grpSp>
          <p:nvGrpSpPr>
            <p:cNvPr id="83" name="Group 82"/>
            <p:cNvGrpSpPr/>
            <p:nvPr/>
          </p:nvGrpSpPr>
          <p:grpSpPr>
            <a:xfrm rot="5400000">
              <a:off x="18790" y="-359997"/>
              <a:ext cx="855405" cy="710104"/>
              <a:chOff x="0" y="655300"/>
              <a:chExt cx="1408942" cy="1169615"/>
            </a:xfrm>
          </p:grpSpPr>
          <p:sp>
            <p:nvSpPr>
              <p:cNvPr id="85" name="Diamond 84"/>
              <p:cNvSpPr/>
              <p:nvPr/>
            </p:nvSpPr>
            <p:spPr>
              <a:xfrm rot="5400000">
                <a:off x="0" y="655300"/>
                <a:ext cx="1095150" cy="1095150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86" name="Diamond 85"/>
              <p:cNvSpPr/>
              <p:nvPr/>
            </p:nvSpPr>
            <p:spPr>
              <a:xfrm rot="16200000">
                <a:off x="781357" y="1197330"/>
                <a:ext cx="627585" cy="6275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  <p:sp>
          <p:nvSpPr>
            <p:cNvPr id="84" name="Diamond 83"/>
            <p:cNvSpPr/>
            <p:nvPr/>
          </p:nvSpPr>
          <p:spPr>
            <a:xfrm rot="16200000">
              <a:off x="278360" y="313418"/>
              <a:ext cx="212327" cy="21232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 rot="2700000">
            <a:off x="7192366" y="3998959"/>
            <a:ext cx="1763646" cy="1279803"/>
            <a:chOff x="6012985" y="3307942"/>
            <a:chExt cx="2522020" cy="1830122"/>
          </a:xfrm>
        </p:grpSpPr>
        <p:sp>
          <p:nvSpPr>
            <p:cNvPr id="101" name="Diamond 100"/>
            <p:cNvSpPr/>
            <p:nvPr/>
          </p:nvSpPr>
          <p:spPr>
            <a:xfrm flipH="1">
              <a:off x="6012985" y="3368113"/>
              <a:ext cx="1833863" cy="1769951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2" name="Diamond 101"/>
            <p:cNvSpPr/>
            <p:nvPr/>
          </p:nvSpPr>
          <p:spPr>
            <a:xfrm flipH="1">
              <a:off x="7254854" y="3307942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7938238" y="3635139"/>
              <a:ext cx="596767" cy="554131"/>
              <a:chOff x="7863093" y="3453827"/>
              <a:chExt cx="1142251" cy="1060641"/>
            </a:xfrm>
          </p:grpSpPr>
          <p:sp>
            <p:nvSpPr>
              <p:cNvPr id="104" name="Diamond 103"/>
              <p:cNvSpPr/>
              <p:nvPr/>
            </p:nvSpPr>
            <p:spPr>
              <a:xfrm flipH="1">
                <a:off x="7863093" y="3453827"/>
                <a:ext cx="870287" cy="8702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5" name="Diamond 104"/>
              <p:cNvSpPr/>
              <p:nvPr/>
            </p:nvSpPr>
            <p:spPr>
              <a:xfrm flipH="1">
                <a:off x="8506619" y="3861802"/>
                <a:ext cx="498725" cy="498722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6" name="Diamond 105"/>
              <p:cNvSpPr/>
              <p:nvPr/>
            </p:nvSpPr>
            <p:spPr>
              <a:xfrm flipH="1">
                <a:off x="8593735" y="4263592"/>
                <a:ext cx="250876" cy="25087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923123" y="490492"/>
            <a:ext cx="6541712" cy="4547101"/>
          </a:xfrm>
          <a:prstGeom prst="rect">
            <a:avLst/>
          </a:prstGeom>
          <a:gradFill>
            <a:gsLst>
              <a:gs pos="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0182" y="-35133"/>
            <a:ext cx="658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TEST CASES</a:t>
            </a:r>
            <a:endParaRPr lang="pl-PL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13337"/>
              </p:ext>
            </p:extLst>
          </p:nvPr>
        </p:nvGraphicFramePr>
        <p:xfrm>
          <a:off x="1019071" y="574328"/>
          <a:ext cx="6277070" cy="4373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1432"/>
                <a:gridCol w="1112812"/>
                <a:gridCol w="2292693"/>
                <a:gridCol w="924631"/>
                <a:gridCol w="1475502"/>
              </a:tblGrid>
              <a:tr h="5639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 dirty="0">
                          <a:effectLst/>
                        </a:rPr>
                        <a:t>3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b="0" kern="0" dirty="0">
                          <a:solidFill>
                            <a:schemeClr val="tx1"/>
                          </a:solidFill>
                          <a:effectLst/>
                        </a:rPr>
                        <a:t>Page Refresh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0" kern="0" dirty="0">
                          <a:solidFill>
                            <a:schemeClr val="tx1"/>
                          </a:solidFill>
                          <a:effectLst/>
                        </a:rPr>
                        <a:t>Renter Search entry(Without refresh)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0" kern="0" dirty="0">
                          <a:solidFill>
                            <a:schemeClr val="tx1"/>
                          </a:solidFill>
                          <a:effectLst/>
                        </a:rPr>
                        <a:t>Fail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0" kern="0" dirty="0">
                          <a:solidFill>
                            <a:schemeClr val="tx1"/>
                          </a:solidFill>
                          <a:effectLst/>
                        </a:rPr>
                        <a:t>Needs Improvement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63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 dirty="0">
                          <a:effectLst/>
                        </a:rPr>
                        <a:t>Renter Search entry(With refresh)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 dirty="0">
                          <a:effectLst/>
                        </a:rPr>
                        <a:t>Pass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 dirty="0">
                          <a:effectLst/>
                        </a:rPr>
                        <a:t>Refreshed Page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</a:tr>
              <a:tr h="5639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Add User(Admin)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New username and password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 dirty="0">
                          <a:effectLst/>
                        </a:rPr>
                        <a:t>Working Fine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</a:tr>
              <a:tr h="5639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Change Password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Current and New Password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 dirty="0">
                          <a:effectLst/>
                        </a:rPr>
                        <a:t>Working Fine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</a:tr>
              <a:tr h="9903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Maximum Entries while Database Update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Population of data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Fail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 dirty="0">
                          <a:effectLst/>
                        </a:rPr>
                        <a:t>Not Tested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</a:tr>
              <a:tr h="5639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7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Page Refresh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Renter Search entry(Without refresh)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Fail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 dirty="0">
                          <a:effectLst/>
                        </a:rPr>
                        <a:t>Needs Improvement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</a:tr>
              <a:tr h="5639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Renter Search entry(With refresh)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0" dirty="0">
                          <a:effectLst/>
                        </a:rPr>
                        <a:t>Refreshed Page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4709" marR="6470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885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2022"/>
            <a:ext cx="9144000" cy="1692439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Ubuntu" panose="020B0504030602030204" pitchFamily="34" charset="0"/>
            </a:endParaRPr>
          </a:p>
        </p:txBody>
      </p:sp>
      <p:sp>
        <p:nvSpPr>
          <p:cNvPr id="5" name="Diamond 4"/>
          <p:cNvSpPr/>
          <p:nvPr/>
        </p:nvSpPr>
        <p:spPr>
          <a:xfrm flipH="1">
            <a:off x="1325692" y="-431067"/>
            <a:ext cx="6303680" cy="6303680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Diamond 5"/>
          <p:cNvSpPr/>
          <p:nvPr/>
        </p:nvSpPr>
        <p:spPr>
          <a:xfrm rot="16200000" flipH="1">
            <a:off x="1841774" y="-104044"/>
            <a:ext cx="1542545" cy="1542545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rPr>
              <a:t> </a:t>
            </a:r>
            <a:endParaRPr lang="pl-PL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7" name="Diamond 6"/>
          <p:cNvSpPr/>
          <p:nvPr/>
        </p:nvSpPr>
        <p:spPr>
          <a:xfrm rot="10800000" flipH="1" flipV="1">
            <a:off x="1408118" y="664847"/>
            <a:ext cx="870286" cy="870286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8" name="Diamond 7"/>
          <p:cNvSpPr/>
          <p:nvPr/>
        </p:nvSpPr>
        <p:spPr>
          <a:xfrm rot="16200000" flipH="1" flipV="1">
            <a:off x="1161819" y="604317"/>
            <a:ext cx="498725" cy="498725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9" name="Diamond 8"/>
          <p:cNvSpPr/>
          <p:nvPr/>
        </p:nvSpPr>
        <p:spPr>
          <a:xfrm rot="16200000" flipH="1" flipV="1">
            <a:off x="1412332" y="480265"/>
            <a:ext cx="250876" cy="250876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0" name="Diamond 9"/>
          <p:cNvSpPr/>
          <p:nvPr/>
        </p:nvSpPr>
        <p:spPr>
          <a:xfrm flipH="1">
            <a:off x="6069574" y="3494461"/>
            <a:ext cx="1542545" cy="1542545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rPr>
              <a:t> </a:t>
            </a:r>
            <a:endParaRPr lang="pl-PL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1" name="Diamond 10"/>
          <p:cNvSpPr/>
          <p:nvPr/>
        </p:nvSpPr>
        <p:spPr>
          <a:xfrm flipH="1">
            <a:off x="7164447" y="3398352"/>
            <a:ext cx="870286" cy="870286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804419" y="3833495"/>
            <a:ext cx="638060" cy="487898"/>
            <a:chOff x="7606964" y="3833495"/>
            <a:chExt cx="1221290" cy="933868"/>
          </a:xfrm>
        </p:grpSpPr>
        <p:sp>
          <p:nvSpPr>
            <p:cNvPr id="13" name="Diamond 12"/>
            <p:cNvSpPr/>
            <p:nvPr/>
          </p:nvSpPr>
          <p:spPr>
            <a:xfrm flipH="1">
              <a:off x="7606964" y="3833495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4" name="Diamond 13"/>
            <p:cNvSpPr/>
            <p:nvPr/>
          </p:nvSpPr>
          <p:spPr>
            <a:xfrm flipH="1">
              <a:off x="8221833" y="4268638"/>
              <a:ext cx="498725" cy="498725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 flipH="1">
              <a:off x="8577377" y="4279950"/>
              <a:ext cx="250877" cy="25087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sp>
        <p:nvSpPr>
          <p:cNvPr id="16" name="Diamond 15"/>
          <p:cNvSpPr/>
          <p:nvPr/>
        </p:nvSpPr>
        <p:spPr>
          <a:xfrm flipH="1">
            <a:off x="853996" y="4181789"/>
            <a:ext cx="315697" cy="315697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7" name="Diamond 16"/>
          <p:cNvSpPr/>
          <p:nvPr/>
        </p:nvSpPr>
        <p:spPr>
          <a:xfrm flipH="1">
            <a:off x="1374945" y="4401505"/>
            <a:ext cx="191961" cy="191961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1773" y="2186576"/>
            <a:ext cx="5066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  <a:cs typeface="Open Sans" panose="020B0606030504020204" pitchFamily="34" charset="0"/>
              </a:rPr>
              <a:t>RESULTS</a:t>
            </a:r>
            <a:endParaRPr lang="pl-PL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155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16200000">
            <a:off x="64872" y="1285625"/>
            <a:ext cx="719552" cy="849296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7917044" y="3116243"/>
            <a:ext cx="1168647" cy="409669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42241" y="-432648"/>
            <a:ext cx="710104" cy="958393"/>
            <a:chOff x="91441" y="-432648"/>
            <a:chExt cx="710104" cy="958393"/>
          </a:xfrm>
        </p:grpSpPr>
        <p:grpSp>
          <p:nvGrpSpPr>
            <p:cNvPr id="83" name="Group 82"/>
            <p:cNvGrpSpPr/>
            <p:nvPr/>
          </p:nvGrpSpPr>
          <p:grpSpPr>
            <a:xfrm rot="5400000">
              <a:off x="18790" y="-359997"/>
              <a:ext cx="855405" cy="710104"/>
              <a:chOff x="0" y="655300"/>
              <a:chExt cx="1408942" cy="1169615"/>
            </a:xfrm>
          </p:grpSpPr>
          <p:sp>
            <p:nvSpPr>
              <p:cNvPr id="85" name="Diamond 84"/>
              <p:cNvSpPr/>
              <p:nvPr/>
            </p:nvSpPr>
            <p:spPr>
              <a:xfrm rot="5400000">
                <a:off x="0" y="655300"/>
                <a:ext cx="1095150" cy="1095150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86" name="Diamond 85"/>
              <p:cNvSpPr/>
              <p:nvPr/>
            </p:nvSpPr>
            <p:spPr>
              <a:xfrm rot="16200000">
                <a:off x="781357" y="1197330"/>
                <a:ext cx="627585" cy="6275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  <p:sp>
          <p:nvSpPr>
            <p:cNvPr id="84" name="Diamond 83"/>
            <p:cNvSpPr/>
            <p:nvPr/>
          </p:nvSpPr>
          <p:spPr>
            <a:xfrm rot="16200000">
              <a:off x="278360" y="313418"/>
              <a:ext cx="212327" cy="21232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 rot="2700000">
            <a:off x="8050094" y="3877822"/>
            <a:ext cx="1665347" cy="1145909"/>
            <a:chOff x="6069574" y="3398352"/>
            <a:chExt cx="2381453" cy="1638654"/>
          </a:xfrm>
        </p:grpSpPr>
        <p:sp>
          <p:nvSpPr>
            <p:cNvPr id="101" name="Diamond 100"/>
            <p:cNvSpPr/>
            <p:nvPr/>
          </p:nvSpPr>
          <p:spPr>
            <a:xfrm flipH="1">
              <a:off x="6069574" y="3494461"/>
              <a:ext cx="1542545" cy="1542545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2" name="Diamond 101"/>
            <p:cNvSpPr/>
            <p:nvPr/>
          </p:nvSpPr>
          <p:spPr>
            <a:xfrm flipH="1">
              <a:off x="7164447" y="3398352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7804421" y="3833495"/>
              <a:ext cx="646606" cy="487898"/>
              <a:chOff x="7606964" y="3833495"/>
              <a:chExt cx="1237647" cy="933868"/>
            </a:xfrm>
          </p:grpSpPr>
          <p:sp>
            <p:nvSpPr>
              <p:cNvPr id="104" name="Diamond 103"/>
              <p:cNvSpPr/>
              <p:nvPr/>
            </p:nvSpPr>
            <p:spPr>
              <a:xfrm flipH="1">
                <a:off x="7606964" y="3833495"/>
                <a:ext cx="870286" cy="87028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5" name="Diamond 104"/>
              <p:cNvSpPr/>
              <p:nvPr/>
            </p:nvSpPr>
            <p:spPr>
              <a:xfrm flipH="1">
                <a:off x="8221833" y="4268638"/>
                <a:ext cx="498725" cy="49872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6" name="Diamond 105"/>
              <p:cNvSpPr/>
              <p:nvPr/>
            </p:nvSpPr>
            <p:spPr>
              <a:xfrm flipH="1">
                <a:off x="8593735" y="4263592"/>
                <a:ext cx="250876" cy="25087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772890" y="764874"/>
            <a:ext cx="7523643" cy="3943760"/>
          </a:xfrm>
          <a:prstGeom prst="rect">
            <a:avLst/>
          </a:prstGeom>
          <a:gradFill>
            <a:gsLst>
              <a:gs pos="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3808" y="202579"/>
            <a:ext cx="658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ACCESS</a:t>
            </a:r>
            <a:endParaRPr lang="pl-PL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381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16200000">
            <a:off x="-69707" y="1139763"/>
            <a:ext cx="719552" cy="636524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7945102" y="3198853"/>
            <a:ext cx="1168647" cy="409669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42241" y="-432648"/>
            <a:ext cx="710104" cy="958393"/>
            <a:chOff x="91441" y="-432648"/>
            <a:chExt cx="710104" cy="958393"/>
          </a:xfrm>
        </p:grpSpPr>
        <p:grpSp>
          <p:nvGrpSpPr>
            <p:cNvPr id="83" name="Group 82"/>
            <p:cNvGrpSpPr/>
            <p:nvPr/>
          </p:nvGrpSpPr>
          <p:grpSpPr>
            <a:xfrm rot="5400000">
              <a:off x="18790" y="-359997"/>
              <a:ext cx="855405" cy="710104"/>
              <a:chOff x="0" y="655300"/>
              <a:chExt cx="1408942" cy="1169615"/>
            </a:xfrm>
          </p:grpSpPr>
          <p:sp>
            <p:nvSpPr>
              <p:cNvPr id="85" name="Diamond 84"/>
              <p:cNvSpPr/>
              <p:nvPr/>
            </p:nvSpPr>
            <p:spPr>
              <a:xfrm rot="5400000">
                <a:off x="0" y="655300"/>
                <a:ext cx="1095150" cy="1095150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86" name="Diamond 85"/>
              <p:cNvSpPr/>
              <p:nvPr/>
            </p:nvSpPr>
            <p:spPr>
              <a:xfrm rot="16200000">
                <a:off x="781357" y="1197330"/>
                <a:ext cx="627585" cy="6275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  <p:sp>
          <p:nvSpPr>
            <p:cNvPr id="84" name="Diamond 83"/>
            <p:cNvSpPr/>
            <p:nvPr/>
          </p:nvSpPr>
          <p:spPr>
            <a:xfrm rot="16200000">
              <a:off x="278360" y="313418"/>
              <a:ext cx="212327" cy="21232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 rot="2700000">
            <a:off x="8066040" y="3916857"/>
            <a:ext cx="1763646" cy="1279803"/>
            <a:chOff x="6012985" y="3307942"/>
            <a:chExt cx="2522020" cy="1830122"/>
          </a:xfrm>
        </p:grpSpPr>
        <p:sp>
          <p:nvSpPr>
            <p:cNvPr id="101" name="Diamond 100"/>
            <p:cNvSpPr/>
            <p:nvPr/>
          </p:nvSpPr>
          <p:spPr>
            <a:xfrm flipH="1">
              <a:off x="6012985" y="3368113"/>
              <a:ext cx="1833863" cy="1769951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2" name="Diamond 101"/>
            <p:cNvSpPr/>
            <p:nvPr/>
          </p:nvSpPr>
          <p:spPr>
            <a:xfrm flipH="1">
              <a:off x="7254854" y="3307942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7938238" y="3635139"/>
              <a:ext cx="596767" cy="554131"/>
              <a:chOff x="7863093" y="3453827"/>
              <a:chExt cx="1142251" cy="1060641"/>
            </a:xfrm>
          </p:grpSpPr>
          <p:sp>
            <p:nvSpPr>
              <p:cNvPr id="104" name="Diamond 103"/>
              <p:cNvSpPr/>
              <p:nvPr/>
            </p:nvSpPr>
            <p:spPr>
              <a:xfrm flipH="1">
                <a:off x="7863093" y="3453827"/>
                <a:ext cx="870287" cy="8702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5" name="Diamond 104"/>
              <p:cNvSpPr/>
              <p:nvPr/>
            </p:nvSpPr>
            <p:spPr>
              <a:xfrm flipH="1">
                <a:off x="8506619" y="3861802"/>
                <a:ext cx="498725" cy="498722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6" name="Diamond 105"/>
              <p:cNvSpPr/>
              <p:nvPr/>
            </p:nvSpPr>
            <p:spPr>
              <a:xfrm flipH="1">
                <a:off x="8593735" y="4263592"/>
                <a:ext cx="250876" cy="25087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540526" y="462685"/>
            <a:ext cx="7784065" cy="4499014"/>
          </a:xfrm>
          <a:prstGeom prst="rect">
            <a:avLst/>
          </a:prstGeom>
          <a:gradFill>
            <a:gsLst>
              <a:gs pos="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0182" y="-84465"/>
            <a:ext cx="658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pl-PL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3" y="517370"/>
            <a:ext cx="7708110" cy="43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50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1802022"/>
            <a:ext cx="9144000" cy="1692439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Ubuntu" panose="020B0504030602030204" pitchFamily="34" charset="0"/>
            </a:endParaRPr>
          </a:p>
        </p:txBody>
      </p:sp>
      <p:sp>
        <p:nvSpPr>
          <p:cNvPr id="31" name="Diamond 30"/>
          <p:cNvSpPr/>
          <p:nvPr/>
        </p:nvSpPr>
        <p:spPr>
          <a:xfrm flipH="1">
            <a:off x="2169903" y="200025"/>
            <a:ext cx="4774796" cy="4774796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4" name="Group 3"/>
          <p:cNvGrpSpPr/>
          <p:nvPr/>
        </p:nvGrpSpPr>
        <p:grpSpPr>
          <a:xfrm>
            <a:off x="2045775" y="447732"/>
            <a:ext cx="1683459" cy="1241614"/>
            <a:chOff x="2045775" y="447732"/>
            <a:chExt cx="1683459" cy="1241614"/>
          </a:xfrm>
        </p:grpSpPr>
        <p:sp>
          <p:nvSpPr>
            <p:cNvPr id="32" name="Diamond 31"/>
            <p:cNvSpPr/>
            <p:nvPr/>
          </p:nvSpPr>
          <p:spPr>
            <a:xfrm rot="16200000" flipH="1">
              <a:off x="2560815" y="447732"/>
              <a:ext cx="1168419" cy="1168419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33" name="Diamond 32"/>
            <p:cNvSpPr/>
            <p:nvPr/>
          </p:nvSpPr>
          <p:spPr>
            <a:xfrm rot="10800000" flipH="1" flipV="1">
              <a:off x="2232337" y="1030138"/>
              <a:ext cx="659208" cy="659208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34" name="Diamond 33"/>
            <p:cNvSpPr/>
            <p:nvPr/>
          </p:nvSpPr>
          <p:spPr>
            <a:xfrm rot="16200000" flipH="1" flipV="1">
              <a:off x="2045775" y="984289"/>
              <a:ext cx="377765" cy="377765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35" name="Diamond 34"/>
            <p:cNvSpPr/>
            <p:nvPr/>
          </p:nvSpPr>
          <p:spPr>
            <a:xfrm rot="16200000" flipH="1" flipV="1">
              <a:off x="2235529" y="890324"/>
              <a:ext cx="190029" cy="190029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63212" y="3100663"/>
            <a:ext cx="1803859" cy="1241218"/>
            <a:chOff x="5763212" y="3100663"/>
            <a:chExt cx="1803859" cy="1241218"/>
          </a:xfrm>
        </p:grpSpPr>
        <p:sp>
          <p:nvSpPr>
            <p:cNvPr id="36" name="Diamond 35"/>
            <p:cNvSpPr/>
            <p:nvPr/>
          </p:nvSpPr>
          <p:spPr>
            <a:xfrm flipH="1">
              <a:off x="5763212" y="3173462"/>
              <a:ext cx="1168419" cy="1168419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  <a:endParaRPr lang="pl-PL" dirty="0"/>
            </a:p>
          </p:txBody>
        </p:sp>
        <p:sp>
          <p:nvSpPr>
            <p:cNvPr id="37" name="Diamond 36"/>
            <p:cNvSpPr/>
            <p:nvPr/>
          </p:nvSpPr>
          <p:spPr>
            <a:xfrm flipH="1">
              <a:off x="6592536" y="3100663"/>
              <a:ext cx="659208" cy="659208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077292" y="3430267"/>
              <a:ext cx="489779" cy="369564"/>
              <a:chOff x="7606964" y="3833495"/>
              <a:chExt cx="1237647" cy="933868"/>
            </a:xfrm>
          </p:grpSpPr>
          <p:sp>
            <p:nvSpPr>
              <p:cNvPr id="39" name="Diamond 38"/>
              <p:cNvSpPr/>
              <p:nvPr/>
            </p:nvSpPr>
            <p:spPr>
              <a:xfrm flipH="1">
                <a:off x="7606964" y="3833495"/>
                <a:ext cx="870286" cy="87028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0" name="Diamond 39"/>
              <p:cNvSpPr/>
              <p:nvPr/>
            </p:nvSpPr>
            <p:spPr>
              <a:xfrm flipH="1">
                <a:off x="8221833" y="4268638"/>
                <a:ext cx="498725" cy="49872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1" name="Diamond 40"/>
              <p:cNvSpPr/>
              <p:nvPr/>
            </p:nvSpPr>
            <p:spPr>
              <a:xfrm flipH="1">
                <a:off x="8593735" y="4263592"/>
                <a:ext cx="250876" cy="25087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42" name="Diamond 41"/>
          <p:cNvSpPr/>
          <p:nvPr/>
        </p:nvSpPr>
        <p:spPr>
          <a:xfrm flipH="1">
            <a:off x="853996" y="4181789"/>
            <a:ext cx="315697" cy="315697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43" name="Diamond 42"/>
          <p:cNvSpPr/>
          <p:nvPr/>
        </p:nvSpPr>
        <p:spPr>
          <a:xfrm flipH="1">
            <a:off x="1374945" y="4401505"/>
            <a:ext cx="191961" cy="191961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69902" y="2071323"/>
            <a:ext cx="47747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 smtClean="0">
                <a:solidFill>
                  <a:schemeClr val="bg1"/>
                </a:solidFill>
                <a:ea typeface="Roboto" panose="02000000000000000000" pitchFamily="2" charset="0"/>
                <a:cs typeface="Open Sans" panose="020B0606030504020204" pitchFamily="34" charset="0"/>
              </a:rPr>
              <a:t>THANK YOU!</a:t>
            </a:r>
            <a:endParaRPr lang="pl-PL" sz="5000" dirty="0">
              <a:solidFill>
                <a:schemeClr val="bg1"/>
              </a:solidFill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660687" y="-129020"/>
            <a:ext cx="1861185" cy="999382"/>
            <a:chOff x="411292" y="3262595"/>
            <a:chExt cx="3351815" cy="1799791"/>
          </a:xfrm>
        </p:grpSpPr>
        <p:sp>
          <p:nvSpPr>
            <p:cNvPr id="47" name="Diamond 46"/>
            <p:cNvSpPr/>
            <p:nvPr/>
          </p:nvSpPr>
          <p:spPr>
            <a:xfrm>
              <a:off x="2220562" y="3358704"/>
              <a:ext cx="1542545" cy="1542545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48" name="Diamond 47"/>
            <p:cNvSpPr/>
            <p:nvPr/>
          </p:nvSpPr>
          <p:spPr>
            <a:xfrm>
              <a:off x="1791893" y="4128518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49" name="Diamond 48"/>
            <p:cNvSpPr/>
            <p:nvPr/>
          </p:nvSpPr>
          <p:spPr>
            <a:xfrm>
              <a:off x="1797948" y="3262595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50" name="Diamond 49"/>
            <p:cNvSpPr/>
            <p:nvPr/>
          </p:nvSpPr>
          <p:spPr>
            <a:xfrm>
              <a:off x="1548585" y="4563661"/>
              <a:ext cx="498725" cy="498725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51" name="Diamond 50"/>
            <p:cNvSpPr/>
            <p:nvPr/>
          </p:nvSpPr>
          <p:spPr>
            <a:xfrm>
              <a:off x="1424532" y="4558615"/>
              <a:ext cx="250876" cy="25087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52" name="Diamond 51"/>
            <p:cNvSpPr/>
            <p:nvPr/>
          </p:nvSpPr>
          <p:spPr>
            <a:xfrm>
              <a:off x="808505" y="4585552"/>
              <a:ext cx="315697" cy="315697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53" name="Diamond 52"/>
            <p:cNvSpPr/>
            <p:nvPr/>
          </p:nvSpPr>
          <p:spPr>
            <a:xfrm>
              <a:off x="411292" y="4805268"/>
              <a:ext cx="191961" cy="191961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56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09975" y="369394"/>
            <a:ext cx="5534025" cy="5182210"/>
            <a:chOff x="3463888" y="656267"/>
            <a:chExt cx="5534025" cy="5182210"/>
          </a:xfrm>
        </p:grpSpPr>
        <p:sp>
          <p:nvSpPr>
            <p:cNvPr id="20" name="Diamond 19"/>
            <p:cNvSpPr/>
            <p:nvPr/>
          </p:nvSpPr>
          <p:spPr>
            <a:xfrm>
              <a:off x="3463888" y="705244"/>
              <a:ext cx="3608321" cy="378426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Diamond 20"/>
            <p:cNvSpPr/>
            <p:nvPr/>
          </p:nvSpPr>
          <p:spPr>
            <a:xfrm rot="10800000">
              <a:off x="6099768" y="2587749"/>
              <a:ext cx="1941107" cy="194110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22" name="Diamond 21"/>
            <p:cNvSpPr/>
            <p:nvPr/>
          </p:nvSpPr>
          <p:spPr>
            <a:xfrm rot="5400000">
              <a:off x="6096302" y="656267"/>
              <a:ext cx="1941107" cy="194110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23" name="Diamond 22"/>
            <p:cNvSpPr/>
            <p:nvPr/>
          </p:nvSpPr>
          <p:spPr>
            <a:xfrm rot="5400000">
              <a:off x="7056806" y="1624455"/>
              <a:ext cx="1941107" cy="1941107"/>
            </a:xfrm>
            <a:prstGeom prst="diamond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34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9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01600" dist="76200" dir="54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13500000">
              <a:off x="6006779" y="4083965"/>
              <a:ext cx="676439" cy="1374852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51000">
                  <a:schemeClr val="accent6">
                    <a:shade val="67500"/>
                    <a:satMod val="115000"/>
                  </a:schemeClr>
                </a:gs>
                <a:gs pos="10000">
                  <a:schemeClr val="accent6">
                    <a:lumMod val="7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Ubuntu" panose="020B0504030602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8100000">
              <a:off x="6242901" y="5153127"/>
              <a:ext cx="676439" cy="685350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51000">
                  <a:schemeClr val="accent6">
                    <a:shade val="67500"/>
                    <a:satMod val="115000"/>
                  </a:schemeClr>
                </a:gs>
                <a:gs pos="10000">
                  <a:schemeClr val="accent6">
                    <a:lumMod val="7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Ubuntu" panose="020B050403060203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39645" y="187144"/>
            <a:ext cx="42516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IN" sz="2400" dirty="0" smtClean="0">
                <a:solidFill>
                  <a:schemeClr val="accent6"/>
                </a:solidFill>
              </a:rPr>
              <a:t>SYSTEM DESIGN</a:t>
            </a:r>
            <a:endParaRPr lang="pl-PL" sz="2400" dirty="0" smtClean="0">
              <a:solidFill>
                <a:schemeClr val="accent6"/>
              </a:solidFill>
            </a:endParaRPr>
          </a:p>
          <a:p>
            <a:pPr>
              <a:lnSpc>
                <a:spcPts val="3200"/>
              </a:lnSpc>
            </a:pPr>
            <a:r>
              <a:rPr lang="en-IN" sz="2400" dirty="0" smtClean="0">
                <a:solidFill>
                  <a:schemeClr val="accent6"/>
                </a:solidFill>
              </a:rPr>
              <a:t>    Use Case Diagram</a:t>
            </a:r>
          </a:p>
          <a:p>
            <a:pPr>
              <a:lnSpc>
                <a:spcPts val="3200"/>
              </a:lnSpc>
            </a:pPr>
            <a:r>
              <a:rPr lang="en-IN" sz="2400" dirty="0" smtClean="0">
                <a:solidFill>
                  <a:schemeClr val="accent6"/>
                </a:solidFill>
              </a:rPr>
              <a:t>    Sequence Diagram</a:t>
            </a:r>
          </a:p>
          <a:p>
            <a:pPr>
              <a:lnSpc>
                <a:spcPts val="3200"/>
              </a:lnSpc>
            </a:pPr>
            <a:r>
              <a:rPr lang="en-IN" sz="2400" dirty="0">
                <a:solidFill>
                  <a:schemeClr val="accent6"/>
                </a:solidFill>
              </a:rPr>
              <a:t> </a:t>
            </a:r>
            <a:r>
              <a:rPr lang="en-IN" sz="2400" dirty="0" smtClean="0">
                <a:solidFill>
                  <a:schemeClr val="accent6"/>
                </a:solidFill>
              </a:rPr>
              <a:t>   State Diagram</a:t>
            </a:r>
          </a:p>
          <a:p>
            <a:pPr>
              <a:lnSpc>
                <a:spcPts val="3200"/>
              </a:lnSpc>
            </a:pPr>
            <a:r>
              <a:rPr lang="en-IN" sz="2400" dirty="0">
                <a:solidFill>
                  <a:schemeClr val="accent6"/>
                </a:solidFill>
              </a:rPr>
              <a:t> </a:t>
            </a:r>
            <a:r>
              <a:rPr lang="en-IN" sz="2400" dirty="0" smtClean="0">
                <a:solidFill>
                  <a:schemeClr val="accent6"/>
                </a:solidFill>
              </a:rPr>
              <a:t>   Class Diagram</a:t>
            </a:r>
          </a:p>
          <a:p>
            <a:pPr>
              <a:lnSpc>
                <a:spcPts val="3200"/>
              </a:lnSpc>
            </a:pPr>
            <a:r>
              <a:rPr lang="en-IN" sz="2400" dirty="0" smtClean="0">
                <a:solidFill>
                  <a:schemeClr val="accent6"/>
                </a:solidFill>
              </a:rPr>
              <a:t>    ER Diagram  </a:t>
            </a:r>
            <a:endParaRPr lang="pl-PL" sz="2400" dirty="0">
              <a:solidFill>
                <a:schemeClr val="accent6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2241" y="-432648"/>
            <a:ext cx="710104" cy="958393"/>
            <a:chOff x="91441" y="-432648"/>
            <a:chExt cx="710104" cy="958393"/>
          </a:xfrm>
        </p:grpSpPr>
        <p:grpSp>
          <p:nvGrpSpPr>
            <p:cNvPr id="7" name="Group 6"/>
            <p:cNvGrpSpPr/>
            <p:nvPr/>
          </p:nvGrpSpPr>
          <p:grpSpPr>
            <a:xfrm rot="5400000">
              <a:off x="18790" y="-359997"/>
              <a:ext cx="855405" cy="710104"/>
              <a:chOff x="0" y="655300"/>
              <a:chExt cx="1408942" cy="1169615"/>
            </a:xfrm>
          </p:grpSpPr>
          <p:sp>
            <p:nvSpPr>
              <p:cNvPr id="39" name="Diamond 38"/>
              <p:cNvSpPr/>
              <p:nvPr/>
            </p:nvSpPr>
            <p:spPr>
              <a:xfrm rot="5400000">
                <a:off x="0" y="655300"/>
                <a:ext cx="1095150" cy="1095150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40" name="Diamond 39"/>
              <p:cNvSpPr/>
              <p:nvPr/>
            </p:nvSpPr>
            <p:spPr>
              <a:xfrm rot="16200000">
                <a:off x="781357" y="1197330"/>
                <a:ext cx="627585" cy="6275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  <p:sp>
          <p:nvSpPr>
            <p:cNvPr id="42" name="Diamond 41"/>
            <p:cNvSpPr/>
            <p:nvPr/>
          </p:nvSpPr>
          <p:spPr>
            <a:xfrm rot="16200000">
              <a:off x="278360" y="313418"/>
              <a:ext cx="212327" cy="21232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sp>
        <p:nvSpPr>
          <p:cNvPr id="41" name="Diamond 40"/>
          <p:cNvSpPr/>
          <p:nvPr/>
        </p:nvSpPr>
        <p:spPr>
          <a:xfrm>
            <a:off x="373377" y="715569"/>
            <a:ext cx="315199" cy="315199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  <p:sp>
        <p:nvSpPr>
          <p:cNvPr id="43" name="Diamond 42"/>
          <p:cNvSpPr/>
          <p:nvPr/>
        </p:nvSpPr>
        <p:spPr>
          <a:xfrm>
            <a:off x="373377" y="1136574"/>
            <a:ext cx="315199" cy="315199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  <p:sp>
        <p:nvSpPr>
          <p:cNvPr id="44" name="Diamond 43"/>
          <p:cNvSpPr/>
          <p:nvPr/>
        </p:nvSpPr>
        <p:spPr>
          <a:xfrm>
            <a:off x="373377" y="1548054"/>
            <a:ext cx="315199" cy="315199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  <p:sp>
        <p:nvSpPr>
          <p:cNvPr id="47" name="Diamond 46"/>
          <p:cNvSpPr/>
          <p:nvPr/>
        </p:nvSpPr>
        <p:spPr>
          <a:xfrm>
            <a:off x="4737197" y="2167911"/>
            <a:ext cx="315199" cy="315199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Diamond 31"/>
          <p:cNvSpPr/>
          <p:nvPr/>
        </p:nvSpPr>
        <p:spPr>
          <a:xfrm>
            <a:off x="373377" y="1934769"/>
            <a:ext cx="315199" cy="315199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  <p:sp>
        <p:nvSpPr>
          <p:cNvPr id="33" name="Diamond 32"/>
          <p:cNvSpPr/>
          <p:nvPr/>
        </p:nvSpPr>
        <p:spPr>
          <a:xfrm>
            <a:off x="382902" y="2336724"/>
            <a:ext cx="315199" cy="315199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  <p:sp>
        <p:nvSpPr>
          <p:cNvPr id="35" name="TextBox 34"/>
          <p:cNvSpPr txBox="1"/>
          <p:nvPr/>
        </p:nvSpPr>
        <p:spPr>
          <a:xfrm>
            <a:off x="399911" y="55704"/>
            <a:ext cx="4953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pl-PL" sz="40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8649" y="2721809"/>
            <a:ext cx="4251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IN" sz="2400" dirty="0" smtClean="0">
                <a:solidFill>
                  <a:schemeClr val="accent6"/>
                </a:solidFill>
              </a:rPr>
              <a:t>TESTING</a:t>
            </a:r>
            <a:endParaRPr lang="pl-PL" sz="2400" dirty="0" smtClean="0">
              <a:solidFill>
                <a:schemeClr val="accent6"/>
              </a:solidFill>
            </a:endParaRPr>
          </a:p>
          <a:p>
            <a:pPr>
              <a:lnSpc>
                <a:spcPts val="3200"/>
              </a:lnSpc>
            </a:pPr>
            <a:r>
              <a:rPr lang="en-IN" sz="2400" dirty="0">
                <a:solidFill>
                  <a:schemeClr val="accent6"/>
                </a:solidFill>
              </a:rPr>
              <a:t> </a:t>
            </a:r>
            <a:r>
              <a:rPr lang="en-IN" sz="2400" dirty="0" smtClean="0">
                <a:solidFill>
                  <a:schemeClr val="accent6"/>
                </a:solidFill>
              </a:rPr>
              <a:t>     Types of Testing</a:t>
            </a:r>
            <a:endParaRPr lang="pl-PL" sz="2400" dirty="0" smtClean="0">
              <a:solidFill>
                <a:schemeClr val="accent6"/>
              </a:solidFill>
            </a:endParaRPr>
          </a:p>
          <a:p>
            <a:pPr>
              <a:lnSpc>
                <a:spcPts val="3200"/>
              </a:lnSpc>
            </a:pPr>
            <a:r>
              <a:rPr lang="en-IN" sz="2400" dirty="0" smtClean="0">
                <a:solidFill>
                  <a:schemeClr val="accent6"/>
                </a:solidFill>
              </a:rPr>
              <a:t>      Test Results</a:t>
            </a:r>
          </a:p>
        </p:txBody>
      </p:sp>
      <p:sp>
        <p:nvSpPr>
          <p:cNvPr id="36" name="Diamond 35"/>
          <p:cNvSpPr/>
          <p:nvPr/>
        </p:nvSpPr>
        <p:spPr>
          <a:xfrm>
            <a:off x="373376" y="3207147"/>
            <a:ext cx="315199" cy="315199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  <p:sp>
        <p:nvSpPr>
          <p:cNvPr id="37" name="Diamond 36"/>
          <p:cNvSpPr/>
          <p:nvPr/>
        </p:nvSpPr>
        <p:spPr>
          <a:xfrm>
            <a:off x="373376" y="3618627"/>
            <a:ext cx="315199" cy="315199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  <p:sp>
        <p:nvSpPr>
          <p:cNvPr id="48" name="TextBox 47"/>
          <p:cNvSpPr txBox="1"/>
          <p:nvPr/>
        </p:nvSpPr>
        <p:spPr>
          <a:xfrm>
            <a:off x="260435" y="3810355"/>
            <a:ext cx="4632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IN" sz="2400" dirty="0" smtClean="0">
                <a:solidFill>
                  <a:schemeClr val="accent6"/>
                </a:solidFill>
              </a:rPr>
              <a:t>RESULTS  </a:t>
            </a:r>
          </a:p>
          <a:p>
            <a:pPr>
              <a:lnSpc>
                <a:spcPts val="3200"/>
              </a:lnSpc>
            </a:pPr>
            <a:r>
              <a:rPr lang="en-IN" sz="2400" dirty="0" smtClean="0">
                <a:solidFill>
                  <a:schemeClr val="accent6"/>
                </a:solidFill>
              </a:rPr>
              <a:t>      Database Access</a:t>
            </a:r>
          </a:p>
          <a:p>
            <a:pPr>
              <a:lnSpc>
                <a:spcPts val="3200"/>
              </a:lnSpc>
            </a:pPr>
            <a:r>
              <a:rPr lang="en-IN" sz="2400" dirty="0">
                <a:solidFill>
                  <a:schemeClr val="accent6"/>
                </a:solidFill>
              </a:rPr>
              <a:t> </a:t>
            </a:r>
            <a:r>
              <a:rPr lang="en-IN" sz="2400" dirty="0" smtClean="0">
                <a:solidFill>
                  <a:schemeClr val="accent6"/>
                </a:solidFill>
              </a:rPr>
              <a:t>     Website </a:t>
            </a:r>
          </a:p>
        </p:txBody>
      </p:sp>
      <p:sp>
        <p:nvSpPr>
          <p:cNvPr id="49" name="Diamond 48"/>
          <p:cNvSpPr/>
          <p:nvPr/>
        </p:nvSpPr>
        <p:spPr>
          <a:xfrm>
            <a:off x="315163" y="4335559"/>
            <a:ext cx="315199" cy="315199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  <p:sp>
        <p:nvSpPr>
          <p:cNvPr id="50" name="Diamond 49"/>
          <p:cNvSpPr/>
          <p:nvPr/>
        </p:nvSpPr>
        <p:spPr>
          <a:xfrm>
            <a:off x="315163" y="4735609"/>
            <a:ext cx="315199" cy="315199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</p:spTree>
    <p:extLst>
      <p:ext uri="{BB962C8B-B14F-4D97-AF65-F5344CB8AC3E}">
        <p14:creationId xmlns:p14="http://schemas.microsoft.com/office/powerpoint/2010/main" val="909596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2022"/>
            <a:ext cx="9144000" cy="1692439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Ubuntu" panose="020B0504030602030204" pitchFamily="34" charset="0"/>
            </a:endParaRPr>
          </a:p>
        </p:txBody>
      </p:sp>
      <p:sp>
        <p:nvSpPr>
          <p:cNvPr id="5" name="Diamond 4"/>
          <p:cNvSpPr/>
          <p:nvPr/>
        </p:nvSpPr>
        <p:spPr>
          <a:xfrm flipH="1">
            <a:off x="1325692" y="-431067"/>
            <a:ext cx="6303680" cy="6303680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Diamond 5"/>
          <p:cNvSpPr/>
          <p:nvPr/>
        </p:nvSpPr>
        <p:spPr>
          <a:xfrm rot="16200000" flipH="1">
            <a:off x="1841774" y="-104044"/>
            <a:ext cx="1542545" cy="1542545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rPr>
              <a:t> </a:t>
            </a:r>
            <a:endParaRPr lang="pl-PL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7" name="Diamond 6"/>
          <p:cNvSpPr/>
          <p:nvPr/>
        </p:nvSpPr>
        <p:spPr>
          <a:xfrm rot="10800000" flipH="1" flipV="1">
            <a:off x="1408118" y="664847"/>
            <a:ext cx="870286" cy="870286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8" name="Diamond 7"/>
          <p:cNvSpPr/>
          <p:nvPr/>
        </p:nvSpPr>
        <p:spPr>
          <a:xfrm rot="16200000" flipH="1" flipV="1">
            <a:off x="1161819" y="604317"/>
            <a:ext cx="498725" cy="498725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9" name="Diamond 8"/>
          <p:cNvSpPr/>
          <p:nvPr/>
        </p:nvSpPr>
        <p:spPr>
          <a:xfrm rot="16200000" flipH="1" flipV="1">
            <a:off x="1412332" y="480265"/>
            <a:ext cx="250876" cy="250876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0" name="Diamond 9"/>
          <p:cNvSpPr/>
          <p:nvPr/>
        </p:nvSpPr>
        <p:spPr>
          <a:xfrm flipH="1">
            <a:off x="6069574" y="3494461"/>
            <a:ext cx="1542545" cy="1542545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rPr>
              <a:t> </a:t>
            </a:r>
            <a:endParaRPr lang="pl-PL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1" name="Diamond 10"/>
          <p:cNvSpPr/>
          <p:nvPr/>
        </p:nvSpPr>
        <p:spPr>
          <a:xfrm flipH="1">
            <a:off x="7164447" y="3398352"/>
            <a:ext cx="870286" cy="870286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804419" y="3833495"/>
            <a:ext cx="638060" cy="487898"/>
            <a:chOff x="7606964" y="3833495"/>
            <a:chExt cx="1221290" cy="933868"/>
          </a:xfrm>
        </p:grpSpPr>
        <p:sp>
          <p:nvSpPr>
            <p:cNvPr id="13" name="Diamond 12"/>
            <p:cNvSpPr/>
            <p:nvPr/>
          </p:nvSpPr>
          <p:spPr>
            <a:xfrm flipH="1">
              <a:off x="7606964" y="3833495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4" name="Diamond 13"/>
            <p:cNvSpPr/>
            <p:nvPr/>
          </p:nvSpPr>
          <p:spPr>
            <a:xfrm flipH="1">
              <a:off x="8221833" y="4268638"/>
              <a:ext cx="498725" cy="498725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 flipH="1">
              <a:off x="8577377" y="4279950"/>
              <a:ext cx="250877" cy="25087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sp>
        <p:nvSpPr>
          <p:cNvPr id="16" name="Diamond 15"/>
          <p:cNvSpPr/>
          <p:nvPr/>
        </p:nvSpPr>
        <p:spPr>
          <a:xfrm flipH="1">
            <a:off x="853996" y="4181789"/>
            <a:ext cx="315697" cy="315697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7" name="Diamond 16"/>
          <p:cNvSpPr/>
          <p:nvPr/>
        </p:nvSpPr>
        <p:spPr>
          <a:xfrm flipH="1">
            <a:off x="1374945" y="4401505"/>
            <a:ext cx="191961" cy="191961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44244" y="2186576"/>
            <a:ext cx="5066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  <a:cs typeface="Open Sans" panose="020B0606030504020204" pitchFamily="34" charset="0"/>
              </a:rPr>
              <a:t>INTRODUCTION</a:t>
            </a:r>
            <a:endParaRPr lang="pl-PL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59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16200000">
            <a:off x="55347" y="1295150"/>
            <a:ext cx="719552" cy="830246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7684610" y="3158501"/>
            <a:ext cx="1168647" cy="409669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17157" y="1269928"/>
            <a:ext cx="3523926" cy="3105332"/>
            <a:chOff x="552120" y="987586"/>
            <a:chExt cx="3924629" cy="3328302"/>
          </a:xfrm>
        </p:grpSpPr>
        <p:sp>
          <p:nvSpPr>
            <p:cNvPr id="39" name="Rectangle 38"/>
            <p:cNvSpPr/>
            <p:nvPr/>
          </p:nvSpPr>
          <p:spPr>
            <a:xfrm>
              <a:off x="552120" y="987586"/>
              <a:ext cx="3924629" cy="3328302"/>
            </a:xfrm>
            <a:prstGeom prst="rect">
              <a:avLst/>
            </a:prstGeom>
            <a:gradFill>
              <a:gsLst>
                <a:gs pos="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Ubuntu" panose="020B050403060203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9832" y="1732823"/>
              <a:ext cx="3709204" cy="317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42241" y="-432648"/>
            <a:ext cx="710104" cy="958393"/>
            <a:chOff x="91441" y="-432648"/>
            <a:chExt cx="710104" cy="958393"/>
          </a:xfrm>
        </p:grpSpPr>
        <p:grpSp>
          <p:nvGrpSpPr>
            <p:cNvPr id="83" name="Group 82"/>
            <p:cNvGrpSpPr/>
            <p:nvPr/>
          </p:nvGrpSpPr>
          <p:grpSpPr>
            <a:xfrm rot="5400000">
              <a:off x="18790" y="-359997"/>
              <a:ext cx="855405" cy="710104"/>
              <a:chOff x="0" y="655300"/>
              <a:chExt cx="1408942" cy="1169615"/>
            </a:xfrm>
          </p:grpSpPr>
          <p:sp>
            <p:nvSpPr>
              <p:cNvPr id="85" name="Diamond 84"/>
              <p:cNvSpPr/>
              <p:nvPr/>
            </p:nvSpPr>
            <p:spPr>
              <a:xfrm rot="5400000">
                <a:off x="0" y="655300"/>
                <a:ext cx="1095150" cy="1095150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86" name="Diamond 85"/>
              <p:cNvSpPr/>
              <p:nvPr/>
            </p:nvSpPr>
            <p:spPr>
              <a:xfrm rot="16200000">
                <a:off x="781357" y="1197330"/>
                <a:ext cx="627585" cy="6275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  <p:sp>
          <p:nvSpPr>
            <p:cNvPr id="84" name="Diamond 83"/>
            <p:cNvSpPr/>
            <p:nvPr/>
          </p:nvSpPr>
          <p:spPr>
            <a:xfrm rot="16200000">
              <a:off x="278360" y="313418"/>
              <a:ext cx="212327" cy="21232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 rot="2700000">
            <a:off x="7469797" y="3919865"/>
            <a:ext cx="1665347" cy="1145909"/>
            <a:chOff x="6069574" y="3398352"/>
            <a:chExt cx="2381453" cy="1638654"/>
          </a:xfrm>
        </p:grpSpPr>
        <p:sp>
          <p:nvSpPr>
            <p:cNvPr id="101" name="Diamond 100"/>
            <p:cNvSpPr/>
            <p:nvPr/>
          </p:nvSpPr>
          <p:spPr>
            <a:xfrm flipH="1">
              <a:off x="6069574" y="3494461"/>
              <a:ext cx="1542545" cy="1542545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2" name="Diamond 101"/>
            <p:cNvSpPr/>
            <p:nvPr/>
          </p:nvSpPr>
          <p:spPr>
            <a:xfrm flipH="1">
              <a:off x="7164447" y="3398352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7804421" y="3833495"/>
              <a:ext cx="646606" cy="487898"/>
              <a:chOff x="7606964" y="3833495"/>
              <a:chExt cx="1237647" cy="933868"/>
            </a:xfrm>
          </p:grpSpPr>
          <p:sp>
            <p:nvSpPr>
              <p:cNvPr id="104" name="Diamond 103"/>
              <p:cNvSpPr/>
              <p:nvPr/>
            </p:nvSpPr>
            <p:spPr>
              <a:xfrm flipH="1">
                <a:off x="7606964" y="3833495"/>
                <a:ext cx="870286" cy="87028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5" name="Diamond 104"/>
              <p:cNvSpPr/>
              <p:nvPr/>
            </p:nvSpPr>
            <p:spPr>
              <a:xfrm flipH="1">
                <a:off x="8221833" y="4268638"/>
                <a:ext cx="498725" cy="49872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6" name="Diamond 105"/>
              <p:cNvSpPr/>
              <p:nvPr/>
            </p:nvSpPr>
            <p:spPr>
              <a:xfrm flipH="1">
                <a:off x="8593735" y="4263592"/>
                <a:ext cx="250876" cy="25087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4327994" y="1269929"/>
            <a:ext cx="3749608" cy="3105332"/>
          </a:xfrm>
          <a:prstGeom prst="rect">
            <a:avLst/>
          </a:prstGeom>
          <a:gradFill>
            <a:gsLst>
              <a:gs pos="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8692" y="135759"/>
            <a:ext cx="658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  <a:endParaRPr lang="pl-PL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8122" y="1350497"/>
            <a:ext cx="7233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Tx/>
              <a:buSzPct val="85000"/>
              <a:buFont typeface="Arial" panose="020B0604020202020204" pitchFamily="34" charset="0"/>
              <a:buChar char="•"/>
            </a:pPr>
            <a:r>
              <a:rPr lang="en-IN" altLang="en-US" sz="1500" dirty="0">
                <a:solidFill>
                  <a:schemeClr val="bg1"/>
                </a:solidFill>
                <a:latin typeface="Baskerville Old Face" panose="02020602080505020303" pitchFamily="18" charset="0"/>
                <a:ea typeface="Batang" panose="02030600000101010101" pitchFamily="18" charset="-127"/>
              </a:rPr>
              <a:t>A</a:t>
            </a:r>
            <a:r>
              <a:rPr lang="en-US" altLang="en-US" sz="1500" dirty="0">
                <a:solidFill>
                  <a:schemeClr val="bg1"/>
                </a:solidFill>
                <a:latin typeface="Baskerville Old Face" panose="02020602080505020303" pitchFamily="18" charset="0"/>
                <a:ea typeface="Batang" panose="02030600000101010101" pitchFamily="18" charset="-127"/>
              </a:rPr>
              <a:t> L</a:t>
            </a:r>
            <a:r>
              <a:rPr lang="en-IN" altLang="en-US" sz="1500" dirty="0" err="1">
                <a:solidFill>
                  <a:schemeClr val="bg1"/>
                </a:solidFill>
                <a:latin typeface="Baskerville Old Face" panose="02020602080505020303" pitchFamily="18" charset="0"/>
                <a:ea typeface="Batang" panose="02030600000101010101" pitchFamily="18" charset="-127"/>
              </a:rPr>
              <a:t>ocal</a:t>
            </a:r>
            <a:r>
              <a:rPr lang="en-IN" altLang="en-US" sz="1500" dirty="0">
                <a:solidFill>
                  <a:schemeClr val="bg1"/>
                </a:solidFill>
                <a:latin typeface="Baskerville Old Face" panose="02020602080505020303" pitchFamily="18" charset="0"/>
                <a:ea typeface="Batang" panose="02030600000101010101" pitchFamily="18" charset="-127"/>
              </a:rPr>
              <a:t> </a:t>
            </a:r>
            <a:r>
              <a:rPr lang="en-US" altLang="en-US" sz="1500" dirty="0">
                <a:solidFill>
                  <a:schemeClr val="bg1"/>
                </a:solidFill>
                <a:latin typeface="Baskerville Old Face" panose="02020602080505020303" pitchFamily="18" charset="0"/>
                <a:ea typeface="Batang" panose="02030600000101010101" pitchFamily="18" charset="-127"/>
              </a:rPr>
              <a:t>A</a:t>
            </a:r>
            <a:r>
              <a:rPr lang="en-IN" altLang="en-US" sz="1500" dirty="0">
                <a:solidFill>
                  <a:schemeClr val="bg1"/>
                </a:solidFill>
                <a:latin typeface="Baskerville Old Face" panose="02020602080505020303" pitchFamily="18" charset="0"/>
                <a:ea typeface="Batang" panose="02030600000101010101" pitchFamily="18" charset="-127"/>
              </a:rPr>
              <a:t>rea </a:t>
            </a:r>
            <a:r>
              <a:rPr lang="en-US" altLang="en-US" sz="1500" dirty="0">
                <a:solidFill>
                  <a:schemeClr val="bg1"/>
                </a:solidFill>
                <a:latin typeface="Baskerville Old Face" panose="02020602080505020303" pitchFamily="18" charset="0"/>
                <a:ea typeface="Batang" panose="02030600000101010101" pitchFamily="18" charset="-127"/>
              </a:rPr>
              <a:t>N</a:t>
            </a:r>
            <a:r>
              <a:rPr lang="en-IN" altLang="en-US" sz="1500" dirty="0" err="1">
                <a:solidFill>
                  <a:schemeClr val="bg1"/>
                </a:solidFill>
                <a:latin typeface="Baskerville Old Face" panose="02020602080505020303" pitchFamily="18" charset="0"/>
                <a:ea typeface="Batang" panose="02030600000101010101" pitchFamily="18" charset="-127"/>
              </a:rPr>
              <a:t>etwork</a:t>
            </a:r>
            <a:r>
              <a:rPr lang="en-US" altLang="en-US" sz="1500" dirty="0">
                <a:solidFill>
                  <a:schemeClr val="bg1"/>
                </a:solidFill>
                <a:latin typeface="Baskerville Old Face" panose="02020602080505020303" pitchFamily="18" charset="0"/>
                <a:ea typeface="Batang" panose="02030600000101010101" pitchFamily="18" charset="-127"/>
              </a:rPr>
              <a:t> would normally consist of network switches which are remotely manageable. </a:t>
            </a:r>
          </a:p>
          <a:p>
            <a:pPr marL="342900" indent="-342900">
              <a:lnSpc>
                <a:spcPct val="150000"/>
              </a:lnSpc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altLang="en-US" sz="15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Batang" panose="02030600000101010101" pitchFamily="18" charset="-127"/>
              </a:rPr>
              <a:t>As </a:t>
            </a:r>
            <a:r>
              <a:rPr lang="en-US" altLang="en-US" sz="1500" dirty="0">
                <a:solidFill>
                  <a:schemeClr val="bg1"/>
                </a:solidFill>
                <a:latin typeface="Baskerville Old Face" panose="02020602080505020303" pitchFamily="18" charset="0"/>
                <a:ea typeface="Batang" panose="02030600000101010101" pitchFamily="18" charset="-127"/>
              </a:rPr>
              <a:t>the number of network nodes increases, the complexity of monitoring, maintaining and troubleshooting also increases. </a:t>
            </a:r>
          </a:p>
          <a:p>
            <a:pPr marL="342900" indent="-342900">
              <a:lnSpc>
                <a:spcPct val="150000"/>
              </a:lnSpc>
              <a:buClrTx/>
              <a:buSzPct val="85000"/>
              <a:buFont typeface="Arial" panose="020B0604020202020204" pitchFamily="34" charset="0"/>
              <a:buChar char="•"/>
            </a:pPr>
            <a:r>
              <a:rPr lang="en-IN" altLang="en-US" sz="15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Batang" panose="02030600000101010101" pitchFamily="18" charset="-127"/>
              </a:rPr>
              <a:t>In </a:t>
            </a:r>
            <a:r>
              <a:rPr lang="en-IN" altLang="en-US" sz="1500" dirty="0">
                <a:solidFill>
                  <a:schemeClr val="bg1"/>
                </a:solidFill>
                <a:latin typeface="Baskerville Old Face" panose="02020602080505020303" pitchFamily="18" charset="0"/>
                <a:ea typeface="Batang" panose="02030600000101010101" pitchFamily="18" charset="-127"/>
              </a:rPr>
              <a:t>order to find nodes that have an error,</a:t>
            </a:r>
            <a:r>
              <a:rPr lang="en-US" altLang="en-US" sz="1500" dirty="0">
                <a:solidFill>
                  <a:schemeClr val="bg1"/>
                </a:solidFill>
                <a:latin typeface="Baskerville Old Face" panose="02020602080505020303" pitchFamily="18" charset="0"/>
                <a:ea typeface="Batang" panose="02030600000101010101" pitchFamily="18" charset="-127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Baskerville Old Face" panose="02020602080505020303" pitchFamily="18" charset="0"/>
                <a:ea typeface="Batang" panose="02030600000101010101" pitchFamily="18" charset="-127"/>
              </a:rPr>
              <a:t>locat</a:t>
            </a:r>
            <a:r>
              <a:rPr lang="en-IN" altLang="en-US" sz="1500" dirty="0" err="1">
                <a:solidFill>
                  <a:schemeClr val="bg1"/>
                </a:solidFill>
                <a:latin typeface="Baskerville Old Face" panose="02020602080505020303" pitchFamily="18" charset="0"/>
                <a:ea typeface="Batang" panose="02030600000101010101" pitchFamily="18" charset="-127"/>
              </a:rPr>
              <a:t>ing</a:t>
            </a:r>
            <a:r>
              <a:rPr lang="en-US" altLang="en-US" sz="1500" dirty="0">
                <a:solidFill>
                  <a:schemeClr val="bg1"/>
                </a:solidFill>
                <a:latin typeface="Baskerville Old Face" panose="02020602080505020303" pitchFamily="18" charset="0"/>
                <a:ea typeface="Batang" panose="02030600000101010101" pitchFamily="18" charset="-127"/>
              </a:rPr>
              <a:t> the switch port to which a node is connected</a:t>
            </a:r>
            <a:r>
              <a:rPr lang="en-IN" altLang="en-US" sz="1500" dirty="0">
                <a:solidFill>
                  <a:schemeClr val="bg1"/>
                </a:solidFill>
                <a:latin typeface="Baskerville Old Face" panose="02020602080505020303" pitchFamily="18" charset="0"/>
                <a:ea typeface="Batang" panose="02030600000101010101" pitchFamily="18" charset="-127"/>
              </a:rPr>
              <a:t> is necessary</a:t>
            </a:r>
            <a:r>
              <a:rPr lang="en-US" altLang="en-US" sz="1500" dirty="0">
                <a:solidFill>
                  <a:schemeClr val="bg1"/>
                </a:solidFill>
                <a:latin typeface="Baskerville Old Face" panose="02020602080505020303" pitchFamily="18" charset="0"/>
                <a:ea typeface="Batang" panose="02030600000101010101" pitchFamily="18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ClrTx/>
              <a:buSzPct val="85000"/>
              <a:buFont typeface="Arial" panose="020B0604020202020204" pitchFamily="34" charset="0"/>
              <a:buChar char="•"/>
            </a:pPr>
            <a:r>
              <a:rPr lang="en-IN" altLang="en-US" sz="15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Batang" panose="02030600000101010101" pitchFamily="18" charset="-127"/>
              </a:rPr>
              <a:t>The </a:t>
            </a:r>
            <a:r>
              <a:rPr lang="en-IN" altLang="en-US" sz="1500" dirty="0">
                <a:solidFill>
                  <a:schemeClr val="bg1"/>
                </a:solidFill>
                <a:latin typeface="Baskerville Old Face" panose="02020602080505020303" pitchFamily="18" charset="0"/>
                <a:ea typeface="Batang" panose="02030600000101010101" pitchFamily="18" charset="-127"/>
              </a:rPr>
              <a:t>proposed system maps the Switch Port of the all nodes and finds the status information of each node.</a:t>
            </a:r>
          </a:p>
        </p:txBody>
      </p:sp>
    </p:spTree>
    <p:extLst>
      <p:ext uri="{BB962C8B-B14F-4D97-AF65-F5344CB8AC3E}">
        <p14:creationId xmlns:p14="http://schemas.microsoft.com/office/powerpoint/2010/main" val="2309020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6485" y="1212513"/>
            <a:ext cx="1891624" cy="3073394"/>
            <a:chOff x="737277" y="1350325"/>
            <a:chExt cx="1891624" cy="3073394"/>
          </a:xfrm>
        </p:grpSpPr>
        <p:sp>
          <p:nvSpPr>
            <p:cNvPr id="31" name="Rectangle 30"/>
            <p:cNvSpPr/>
            <p:nvPr/>
          </p:nvSpPr>
          <p:spPr>
            <a:xfrm>
              <a:off x="737277" y="1350325"/>
              <a:ext cx="1891624" cy="3073394"/>
            </a:xfrm>
            <a:prstGeom prst="rect">
              <a:avLst/>
            </a:prstGeom>
            <a:gradFill>
              <a:gsLst>
                <a:gs pos="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Ubuntu" panose="020B0504030602030204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322557" y="1406438"/>
              <a:ext cx="664240" cy="624383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6970" y="2115395"/>
              <a:ext cx="181742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IN" sz="1600" dirty="0">
                  <a:solidFill>
                    <a:schemeClr val="bg1"/>
                  </a:solidFill>
                  <a:latin typeface="Baskerville Old Face" panose="02020602080505020303" pitchFamily="18" charset="0"/>
                  <a:cs typeface="Andalus" pitchFamily="18" charset="-78"/>
                </a:rPr>
                <a:t>Li </a:t>
              </a:r>
              <a:r>
                <a:rPr lang="en-IN" sz="1600" dirty="0" err="1">
                  <a:solidFill>
                    <a:schemeClr val="bg1"/>
                  </a:solidFill>
                  <a:latin typeface="Baskerville Old Face" panose="02020602080505020303" pitchFamily="18" charset="0"/>
                  <a:cs typeface="Andalus" pitchFamily="18" charset="-78"/>
                </a:rPr>
                <a:t>Zichao</a:t>
              </a:r>
              <a:r>
                <a:rPr lang="en-IN" sz="1600" dirty="0">
                  <a:solidFill>
                    <a:schemeClr val="bg1"/>
                  </a:solidFill>
                  <a:latin typeface="Baskerville Old Face" panose="02020602080505020303" pitchFamily="18" charset="0"/>
                  <a:cs typeface="Andalus" pitchFamily="18" charset="-78"/>
                </a:rPr>
                <a:t>, Hu </a:t>
              </a:r>
              <a:r>
                <a:rPr lang="en-IN" sz="1600" dirty="0" err="1">
                  <a:solidFill>
                    <a:schemeClr val="bg1"/>
                  </a:solidFill>
                  <a:latin typeface="Baskerville Old Face" panose="02020602080505020303" pitchFamily="18" charset="0"/>
                  <a:cs typeface="Andalus" pitchFamily="18" charset="-78"/>
                </a:rPr>
                <a:t>Ziwei</a:t>
              </a:r>
              <a:r>
                <a:rPr lang="en-IN" sz="1600" dirty="0">
                  <a:solidFill>
                    <a:schemeClr val="bg1"/>
                  </a:solidFill>
                  <a:latin typeface="Baskerville Old Face" panose="02020602080505020303" pitchFamily="18" charset="0"/>
                  <a:cs typeface="Andalus" pitchFamily="18" charset="-78"/>
                </a:rPr>
                <a:t>, Zhang </a:t>
              </a:r>
              <a:r>
                <a:rPr lang="en-IN" sz="1600" dirty="0" err="1">
                  <a:solidFill>
                    <a:schemeClr val="bg1"/>
                  </a:solidFill>
                  <a:latin typeface="Baskerville Old Face" panose="02020602080505020303" pitchFamily="18" charset="0"/>
                  <a:cs typeface="Andalus" pitchFamily="18" charset="-78"/>
                </a:rPr>
                <a:t>Geng</a:t>
              </a:r>
              <a:r>
                <a:rPr lang="en-IN" sz="1600" dirty="0">
                  <a:solidFill>
                    <a:schemeClr val="bg1"/>
                  </a:solidFill>
                  <a:latin typeface="Baskerville Old Face" panose="02020602080505020303" pitchFamily="18" charset="0"/>
                  <a:cs typeface="Andalus" pitchFamily="18" charset="-78"/>
                </a:rPr>
                <a:t>, Ma Yan, </a:t>
              </a:r>
              <a:r>
                <a:rPr lang="en-IN" sz="1600" b="1" dirty="0">
                  <a:solidFill>
                    <a:schemeClr val="bg1"/>
                  </a:solidFill>
                  <a:latin typeface="Baskerville Old Face" panose="02020602080505020303" pitchFamily="18" charset="0"/>
                  <a:cs typeface="Andalus" pitchFamily="18" charset="-78"/>
                </a:rPr>
                <a:t>Ethernet Topology Discovery for Virtual Local Area Networks with Incomplete Information, </a:t>
              </a:r>
              <a:r>
                <a:rPr lang="en-IN" sz="1600" dirty="0">
                  <a:solidFill>
                    <a:schemeClr val="bg1"/>
                  </a:solidFill>
                  <a:latin typeface="Baskerville Old Face" panose="02020602080505020303" pitchFamily="18" charset="0"/>
                  <a:cs typeface="Andalus" pitchFamily="18" charset="-78"/>
                </a:rPr>
                <a:t>September 2014</a:t>
              </a:r>
              <a:endParaRPr lang="en-IN" sz="1600" b="1" dirty="0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 rot="5400000">
            <a:off x="1888228" y="3063590"/>
            <a:ext cx="1267212" cy="196272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-180315" y="1473157"/>
            <a:ext cx="719552" cy="714048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86941" y="991164"/>
            <a:ext cx="1891624" cy="2793050"/>
            <a:chOff x="7097385" y="1350325"/>
            <a:chExt cx="1891624" cy="2793050"/>
          </a:xfrm>
        </p:grpSpPr>
        <p:sp>
          <p:nvSpPr>
            <p:cNvPr id="86" name="Rectangle 85"/>
            <p:cNvSpPr/>
            <p:nvPr/>
          </p:nvSpPr>
          <p:spPr>
            <a:xfrm>
              <a:off x="7097385" y="1350325"/>
              <a:ext cx="1891624" cy="2793050"/>
            </a:xfrm>
            <a:prstGeom prst="rect">
              <a:avLst/>
            </a:prstGeom>
            <a:gradFill>
              <a:gsLst>
                <a:gs pos="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Ubuntu" panose="020B0504030602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212014" y="2587199"/>
              <a:ext cx="16055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IN" sz="1600" dirty="0">
                  <a:solidFill>
                    <a:schemeClr val="bg1"/>
                  </a:solidFill>
                  <a:latin typeface="Baskerville Old Face" panose="02020602080505020303" pitchFamily="18" charset="0"/>
                  <a:cs typeface="Andalus" pitchFamily="18" charset="-78"/>
                </a:rPr>
                <a:t>Cisco</a:t>
              </a:r>
              <a:r>
                <a:rPr lang="en-IN" sz="1600" b="1" i="1" dirty="0">
                  <a:solidFill>
                    <a:schemeClr val="bg1"/>
                  </a:solidFill>
                  <a:latin typeface="Baskerville Old Face" panose="02020602080505020303" pitchFamily="18" charset="0"/>
                  <a:cs typeface="Andalus" pitchFamily="18" charset="-78"/>
                </a:rPr>
                <a:t>, </a:t>
              </a:r>
              <a:r>
                <a:rPr lang="en-IN" sz="1600" b="1" dirty="0">
                  <a:solidFill>
                    <a:schemeClr val="bg1"/>
                  </a:solidFill>
                  <a:latin typeface="Baskerville Old Face" panose="02020602080505020303" pitchFamily="18" charset="0"/>
                  <a:cs typeface="Andalus" pitchFamily="18" charset="-78"/>
                </a:rPr>
                <a:t>SNMP Community String Indexing</a:t>
              </a:r>
              <a:endParaRPr lang="en-IN" sz="1600" b="1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03455" y="1419127"/>
            <a:ext cx="1891624" cy="2793050"/>
            <a:chOff x="5560885" y="1350325"/>
            <a:chExt cx="1891624" cy="2793050"/>
          </a:xfrm>
        </p:grpSpPr>
        <p:sp>
          <p:nvSpPr>
            <p:cNvPr id="80" name="Rectangle 79"/>
            <p:cNvSpPr/>
            <p:nvPr/>
          </p:nvSpPr>
          <p:spPr>
            <a:xfrm>
              <a:off x="5560885" y="1350325"/>
              <a:ext cx="1891624" cy="2793050"/>
            </a:xfrm>
            <a:prstGeom prst="rect">
              <a:avLst/>
            </a:prstGeom>
            <a:gradFill>
              <a:gsLst>
                <a:gs pos="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Ubuntu" panose="020B050403060203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94633" y="2297736"/>
              <a:ext cx="16055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IN" sz="1600" dirty="0">
                  <a:solidFill>
                    <a:schemeClr val="bg1"/>
                  </a:solidFill>
                  <a:latin typeface="Baskerville Old Face" panose="02020602080505020303" pitchFamily="18" charset="0"/>
                  <a:cs typeface="Andalus" pitchFamily="18" charset="-78"/>
                </a:rPr>
                <a:t>Cisco, </a:t>
              </a:r>
              <a:r>
                <a:rPr lang="en-IN" sz="1600" b="1" dirty="0">
                  <a:solidFill>
                    <a:schemeClr val="bg1"/>
                  </a:solidFill>
                  <a:latin typeface="Baskerville Old Face" panose="02020602080505020303" pitchFamily="18" charset="0"/>
                  <a:cs typeface="Andalus" pitchFamily="18" charset="-78"/>
                </a:rPr>
                <a:t>How to Get Dynamic CAM Entries (CAM Table) for Catalyst Switches Using SNMP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 rot="5400000">
            <a:off x="3974203" y="2758790"/>
            <a:ext cx="1267212" cy="196272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 rot="5400000">
            <a:off x="6060178" y="2139665"/>
            <a:ext cx="1267212" cy="196272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98692" y="135759"/>
            <a:ext cx="658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SURVEY</a:t>
            </a:r>
            <a:endParaRPr lang="pl-PL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42241" y="-432648"/>
            <a:ext cx="710104" cy="958393"/>
            <a:chOff x="91441" y="-432648"/>
            <a:chExt cx="710104" cy="958393"/>
          </a:xfrm>
        </p:grpSpPr>
        <p:grpSp>
          <p:nvGrpSpPr>
            <p:cNvPr id="97" name="Group 96"/>
            <p:cNvGrpSpPr/>
            <p:nvPr/>
          </p:nvGrpSpPr>
          <p:grpSpPr>
            <a:xfrm rot="5400000">
              <a:off x="18790" y="-359997"/>
              <a:ext cx="855405" cy="710104"/>
              <a:chOff x="0" y="655300"/>
              <a:chExt cx="1408942" cy="1169615"/>
            </a:xfrm>
          </p:grpSpPr>
          <p:sp>
            <p:nvSpPr>
              <p:cNvPr id="99" name="Diamond 98"/>
              <p:cNvSpPr/>
              <p:nvPr/>
            </p:nvSpPr>
            <p:spPr>
              <a:xfrm rot="5400000">
                <a:off x="0" y="655300"/>
                <a:ext cx="1095150" cy="1095150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0" name="Diamond 99"/>
              <p:cNvSpPr/>
              <p:nvPr/>
            </p:nvSpPr>
            <p:spPr>
              <a:xfrm rot="16200000">
                <a:off x="781357" y="1197330"/>
                <a:ext cx="627585" cy="6275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  <p:sp>
          <p:nvSpPr>
            <p:cNvPr id="98" name="Diamond 97"/>
            <p:cNvSpPr/>
            <p:nvPr/>
          </p:nvSpPr>
          <p:spPr>
            <a:xfrm rot="16200000">
              <a:off x="278360" y="313418"/>
              <a:ext cx="212327" cy="21232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8900000" flipH="1">
            <a:off x="7140058" y="3773261"/>
            <a:ext cx="1665347" cy="1145909"/>
            <a:chOff x="6069574" y="3398352"/>
            <a:chExt cx="2381453" cy="1638654"/>
          </a:xfrm>
        </p:grpSpPr>
        <p:sp>
          <p:nvSpPr>
            <p:cNvPr id="102" name="Diamond 101"/>
            <p:cNvSpPr/>
            <p:nvPr/>
          </p:nvSpPr>
          <p:spPr>
            <a:xfrm flipH="1">
              <a:off x="6069574" y="3494461"/>
              <a:ext cx="1542545" cy="1542545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3" name="Diamond 102"/>
            <p:cNvSpPr/>
            <p:nvPr/>
          </p:nvSpPr>
          <p:spPr>
            <a:xfrm flipH="1">
              <a:off x="7164447" y="3398352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7804421" y="3833495"/>
              <a:ext cx="646606" cy="487898"/>
              <a:chOff x="7606964" y="3833495"/>
              <a:chExt cx="1237647" cy="933868"/>
            </a:xfrm>
          </p:grpSpPr>
          <p:sp>
            <p:nvSpPr>
              <p:cNvPr id="105" name="Diamond 104"/>
              <p:cNvSpPr/>
              <p:nvPr/>
            </p:nvSpPr>
            <p:spPr>
              <a:xfrm flipH="1">
                <a:off x="7606964" y="3833495"/>
                <a:ext cx="870286" cy="87028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6" name="Diamond 105"/>
              <p:cNvSpPr/>
              <p:nvPr/>
            </p:nvSpPr>
            <p:spPr>
              <a:xfrm flipH="1">
                <a:off x="8221833" y="4268638"/>
                <a:ext cx="498725" cy="49872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7" name="Diamond 106"/>
              <p:cNvSpPr/>
              <p:nvPr/>
            </p:nvSpPr>
            <p:spPr>
              <a:xfrm flipH="1">
                <a:off x="8593735" y="4263592"/>
                <a:ext cx="250876" cy="25087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192496" y="1360561"/>
            <a:ext cx="522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  1 </a:t>
            </a:r>
            <a:endParaRPr lang="en-IN" sz="2000" b="1" dirty="0">
              <a:solidFill>
                <a:schemeClr val="bg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614916" y="1925120"/>
            <a:ext cx="1891624" cy="2793050"/>
            <a:chOff x="737277" y="1350325"/>
            <a:chExt cx="1891624" cy="2793050"/>
          </a:xfrm>
        </p:grpSpPr>
        <p:sp>
          <p:nvSpPr>
            <p:cNvPr id="48" name="Rectangle 47"/>
            <p:cNvSpPr/>
            <p:nvPr/>
          </p:nvSpPr>
          <p:spPr>
            <a:xfrm>
              <a:off x="737277" y="1350325"/>
              <a:ext cx="1891624" cy="2793050"/>
            </a:xfrm>
            <a:prstGeom prst="rect">
              <a:avLst/>
            </a:prstGeom>
            <a:gradFill>
              <a:gsLst>
                <a:gs pos="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Ubuntu" panose="020B0504030602030204" pitchFamily="34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1322557" y="1406438"/>
              <a:ext cx="664240" cy="624383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260909" y="2102894"/>
            <a:ext cx="522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  2 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5288735" y="1507045"/>
            <a:ext cx="664240" cy="624383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TextBox 53"/>
          <p:cNvSpPr txBox="1"/>
          <p:nvPr/>
        </p:nvSpPr>
        <p:spPr>
          <a:xfrm>
            <a:off x="5359466" y="1619181"/>
            <a:ext cx="522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  3 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369893" y="1157379"/>
            <a:ext cx="664240" cy="624383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TextBox 55"/>
          <p:cNvSpPr txBox="1"/>
          <p:nvPr/>
        </p:nvSpPr>
        <p:spPr>
          <a:xfrm>
            <a:off x="7432097" y="1267081"/>
            <a:ext cx="522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  4 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61703" y="2683754"/>
            <a:ext cx="18081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IN" sz="1600" dirty="0" err="1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Suman</a:t>
            </a:r>
            <a:r>
              <a:rPr lang="en-IN" sz="1600" dirty="0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 Pandey, </a:t>
            </a:r>
            <a:r>
              <a:rPr lang="en-IN" sz="1600" dirty="0" err="1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Mi</a:t>
            </a:r>
            <a:r>
              <a:rPr lang="en-IN" sz="1600" dirty="0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-Jung Choi, Sung-</a:t>
            </a:r>
            <a:r>
              <a:rPr lang="en-IN" sz="1600" dirty="0" err="1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Joo</a:t>
            </a:r>
            <a:r>
              <a:rPr lang="en-IN" sz="1600" dirty="0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 Lee, James W. Hong, </a:t>
            </a:r>
            <a:r>
              <a:rPr lang="en-IN" sz="1600" b="1" dirty="0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IP Network Topology Discovery using SNMP</a:t>
            </a:r>
            <a:r>
              <a:rPr lang="en-IN" sz="1600" dirty="0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, May 2011</a:t>
            </a:r>
            <a:endParaRPr lang="en-IN" sz="1600" b="1" dirty="0">
              <a:solidFill>
                <a:schemeClr val="bg1"/>
              </a:solidFill>
              <a:latin typeface="Baskerville Old Face" panose="02020602080505020303" pitchFamily="18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318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 rot="5400000">
            <a:off x="4002008" y="2865514"/>
            <a:ext cx="1168647" cy="409669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85000">
                <a:schemeClr val="accent6">
                  <a:shade val="67500"/>
                  <a:satMod val="115000"/>
                </a:schemeClr>
              </a:gs>
              <a:gs pos="2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-259930" y="1498896"/>
            <a:ext cx="719552" cy="714048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9159" y="1128851"/>
            <a:ext cx="4152900" cy="3502767"/>
            <a:chOff x="552120" y="987586"/>
            <a:chExt cx="3924629" cy="3328302"/>
          </a:xfrm>
        </p:grpSpPr>
        <p:sp>
          <p:nvSpPr>
            <p:cNvPr id="39" name="Rectangle 38"/>
            <p:cNvSpPr/>
            <p:nvPr/>
          </p:nvSpPr>
          <p:spPr>
            <a:xfrm>
              <a:off x="552120" y="987586"/>
              <a:ext cx="3924629" cy="3328302"/>
            </a:xfrm>
            <a:prstGeom prst="rect">
              <a:avLst/>
            </a:prstGeom>
            <a:gradFill>
              <a:gsLst>
                <a:gs pos="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Ubuntu" panose="020B0504030602030204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2851" y="1113281"/>
              <a:ext cx="3759386" cy="617821"/>
              <a:chOff x="662851" y="1113281"/>
              <a:chExt cx="3759386" cy="617821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662851" y="1700640"/>
                <a:ext cx="3632924" cy="304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679566" y="1113281"/>
                <a:ext cx="3742671" cy="438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>
                    <a:solidFill>
                      <a:schemeClr val="bg1"/>
                    </a:solidFill>
                  </a:rPr>
                  <a:t>Commercial Ventures</a:t>
                </a:r>
                <a:endParaRPr lang="pl-PL" sz="2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42241" y="-432648"/>
            <a:ext cx="710104" cy="958393"/>
            <a:chOff x="91441" y="-432648"/>
            <a:chExt cx="710104" cy="958393"/>
          </a:xfrm>
        </p:grpSpPr>
        <p:grpSp>
          <p:nvGrpSpPr>
            <p:cNvPr id="83" name="Group 82"/>
            <p:cNvGrpSpPr/>
            <p:nvPr/>
          </p:nvGrpSpPr>
          <p:grpSpPr>
            <a:xfrm rot="5400000">
              <a:off x="18790" y="-359997"/>
              <a:ext cx="855405" cy="710104"/>
              <a:chOff x="0" y="655300"/>
              <a:chExt cx="1408942" cy="1169615"/>
            </a:xfrm>
          </p:grpSpPr>
          <p:sp>
            <p:nvSpPr>
              <p:cNvPr id="85" name="Diamond 84"/>
              <p:cNvSpPr/>
              <p:nvPr/>
            </p:nvSpPr>
            <p:spPr>
              <a:xfrm rot="5400000">
                <a:off x="0" y="655300"/>
                <a:ext cx="1095150" cy="1095150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86" name="Diamond 85"/>
              <p:cNvSpPr/>
              <p:nvPr/>
            </p:nvSpPr>
            <p:spPr>
              <a:xfrm rot="16200000">
                <a:off x="781357" y="1197330"/>
                <a:ext cx="627585" cy="62758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  <p:sp>
          <p:nvSpPr>
            <p:cNvPr id="84" name="Diamond 83"/>
            <p:cNvSpPr/>
            <p:nvPr/>
          </p:nvSpPr>
          <p:spPr>
            <a:xfrm rot="16200000">
              <a:off x="278360" y="313418"/>
              <a:ext cx="212327" cy="212327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 rot="2700000">
            <a:off x="7469797" y="3919865"/>
            <a:ext cx="1665347" cy="1145909"/>
            <a:chOff x="6069574" y="3398352"/>
            <a:chExt cx="2381453" cy="1638654"/>
          </a:xfrm>
        </p:grpSpPr>
        <p:sp>
          <p:nvSpPr>
            <p:cNvPr id="101" name="Diamond 100"/>
            <p:cNvSpPr/>
            <p:nvPr/>
          </p:nvSpPr>
          <p:spPr>
            <a:xfrm flipH="1">
              <a:off x="6069574" y="3494461"/>
              <a:ext cx="1542545" cy="1542545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endParaRPr lang="pl-PL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02" name="Diamond 101"/>
            <p:cNvSpPr/>
            <p:nvPr/>
          </p:nvSpPr>
          <p:spPr>
            <a:xfrm flipH="1">
              <a:off x="7164447" y="3398352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7804421" y="3833495"/>
              <a:ext cx="646606" cy="487898"/>
              <a:chOff x="7606964" y="3833495"/>
              <a:chExt cx="1237647" cy="933868"/>
            </a:xfrm>
          </p:grpSpPr>
          <p:sp>
            <p:nvSpPr>
              <p:cNvPr id="104" name="Diamond 103"/>
              <p:cNvSpPr/>
              <p:nvPr/>
            </p:nvSpPr>
            <p:spPr>
              <a:xfrm flipH="1">
                <a:off x="7606964" y="3833495"/>
                <a:ext cx="870286" cy="87028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5" name="Diamond 104"/>
              <p:cNvSpPr/>
              <p:nvPr/>
            </p:nvSpPr>
            <p:spPr>
              <a:xfrm flipH="1">
                <a:off x="8221833" y="4268638"/>
                <a:ext cx="498725" cy="498725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  <p:sp>
            <p:nvSpPr>
              <p:cNvPr id="106" name="Diamond 105"/>
              <p:cNvSpPr/>
              <p:nvPr/>
            </p:nvSpPr>
            <p:spPr>
              <a:xfrm flipH="1">
                <a:off x="8593735" y="4263592"/>
                <a:ext cx="250876" cy="250876"/>
              </a:xfrm>
              <a:prstGeom prst="diamond">
                <a:avLst/>
              </a:prstGeom>
              <a:gradFill flip="none" rotWithShape="1">
                <a:gsLst>
                  <a:gs pos="30000">
                    <a:schemeClr val="accent6">
                      <a:lumMod val="75000"/>
                    </a:schemeClr>
                  </a:gs>
                  <a:gs pos="24000">
                    <a:schemeClr val="accent6">
                      <a:lumMod val="50000"/>
                    </a:schemeClr>
                  </a:gs>
                  <a:gs pos="64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0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0" scaled="0"/>
                    <a:tileRect/>
                  </a:gra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790744" y="605722"/>
            <a:ext cx="3924629" cy="3328302"/>
            <a:chOff x="552120" y="987586"/>
            <a:chExt cx="3924629" cy="3328302"/>
          </a:xfrm>
        </p:grpSpPr>
        <p:sp>
          <p:nvSpPr>
            <p:cNvPr id="44" name="Rectangle 43"/>
            <p:cNvSpPr/>
            <p:nvPr/>
          </p:nvSpPr>
          <p:spPr>
            <a:xfrm>
              <a:off x="552120" y="987586"/>
              <a:ext cx="3924629" cy="3328302"/>
            </a:xfrm>
            <a:prstGeom prst="rect">
              <a:avLst/>
            </a:prstGeom>
            <a:gradFill>
              <a:gsLst>
                <a:gs pos="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Ubuntu" panose="020B0504030602030204" pitchFamily="34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62851" y="1700640"/>
              <a:ext cx="3632924" cy="304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35323" y="24936"/>
            <a:ext cx="658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SYSTEMS</a:t>
            </a:r>
            <a:endParaRPr lang="pl-PL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81722" y="768688"/>
            <a:ext cx="383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Research Ventures </a:t>
            </a:r>
            <a:endParaRPr lang="pl-PL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293" y="2138204"/>
            <a:ext cx="4031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>
              <a:lnSpc>
                <a:spcPct val="150000"/>
              </a:lnSpc>
              <a:buClr>
                <a:schemeClr val="bg2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Efforts made by CISCO to standardize Physical Network Topology Identification</a:t>
            </a:r>
          </a:p>
          <a:p>
            <a:pPr marL="180975" indent="-180975" algn="just">
              <a:lnSpc>
                <a:spcPct val="150000"/>
              </a:lnSpc>
              <a:buClr>
                <a:schemeClr val="bg2"/>
              </a:buClr>
              <a:buFont typeface="Arial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  <a:cs typeface="Andalus" pitchFamily="18" charset="-78"/>
            </a:endParaRPr>
          </a:p>
          <a:p>
            <a:pPr marL="180975" indent="-180975" algn="just">
              <a:lnSpc>
                <a:spcPct val="150000"/>
              </a:lnSpc>
              <a:buClr>
                <a:schemeClr val="bg2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HP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OpenView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, IBM’s Tivoli and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AdventNet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OpManager</a:t>
            </a: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  <a:cs typeface="Andalus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5447" y="1722800"/>
            <a:ext cx="3924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00113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Combing ping, </a:t>
            </a:r>
            <a:r>
              <a:rPr lang="en-US" sz="1600" dirty="0" err="1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traceroute</a:t>
            </a: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, DNS and ARP</a:t>
            </a:r>
          </a:p>
          <a:p>
            <a:pPr marL="285750" indent="-285750" algn="just" defTabSz="900113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  <a:cs typeface="Andalus" pitchFamily="18" charset="-78"/>
            </a:endParaRPr>
          </a:p>
          <a:p>
            <a:pPr marL="285750" indent="-285750" algn="just" defTabSz="900113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 ICMP Spoofing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0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2022"/>
            <a:ext cx="9144000" cy="1692439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Ubuntu" panose="020B0504030602030204" pitchFamily="34" charset="0"/>
            </a:endParaRPr>
          </a:p>
        </p:txBody>
      </p:sp>
      <p:sp>
        <p:nvSpPr>
          <p:cNvPr id="5" name="Diamond 4"/>
          <p:cNvSpPr/>
          <p:nvPr/>
        </p:nvSpPr>
        <p:spPr>
          <a:xfrm flipH="1">
            <a:off x="1325692" y="-431067"/>
            <a:ext cx="6303680" cy="6303680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Diamond 5"/>
          <p:cNvSpPr/>
          <p:nvPr/>
        </p:nvSpPr>
        <p:spPr>
          <a:xfrm rot="16200000" flipH="1">
            <a:off x="1841774" y="-104044"/>
            <a:ext cx="1542545" cy="1542545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rPr>
              <a:t> </a:t>
            </a:r>
            <a:endParaRPr lang="pl-PL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7" name="Diamond 6"/>
          <p:cNvSpPr/>
          <p:nvPr/>
        </p:nvSpPr>
        <p:spPr>
          <a:xfrm rot="10800000" flipH="1" flipV="1">
            <a:off x="1408118" y="664847"/>
            <a:ext cx="870286" cy="870286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8" name="Diamond 7"/>
          <p:cNvSpPr/>
          <p:nvPr/>
        </p:nvSpPr>
        <p:spPr>
          <a:xfrm rot="16200000" flipH="1" flipV="1">
            <a:off x="1161819" y="604317"/>
            <a:ext cx="498725" cy="498725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9" name="Diamond 8"/>
          <p:cNvSpPr/>
          <p:nvPr/>
        </p:nvSpPr>
        <p:spPr>
          <a:xfrm rot="16200000" flipH="1" flipV="1">
            <a:off x="1412332" y="480265"/>
            <a:ext cx="250876" cy="250876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0" name="Diamond 9"/>
          <p:cNvSpPr/>
          <p:nvPr/>
        </p:nvSpPr>
        <p:spPr>
          <a:xfrm flipH="1">
            <a:off x="6069574" y="3494461"/>
            <a:ext cx="1542545" cy="1542545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rPr>
              <a:t> </a:t>
            </a:r>
            <a:endParaRPr lang="pl-PL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1" name="Diamond 10"/>
          <p:cNvSpPr/>
          <p:nvPr/>
        </p:nvSpPr>
        <p:spPr>
          <a:xfrm flipH="1">
            <a:off x="7164447" y="3398352"/>
            <a:ext cx="870286" cy="870286"/>
          </a:xfrm>
          <a:prstGeom prst="diamond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24000">
                <a:schemeClr val="accent6">
                  <a:lumMod val="50000"/>
                </a:schemeClr>
              </a:gs>
              <a:gs pos="64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804419" y="3833495"/>
            <a:ext cx="638060" cy="487898"/>
            <a:chOff x="7606964" y="3833495"/>
            <a:chExt cx="1221290" cy="933868"/>
          </a:xfrm>
        </p:grpSpPr>
        <p:sp>
          <p:nvSpPr>
            <p:cNvPr id="13" name="Diamond 12"/>
            <p:cNvSpPr/>
            <p:nvPr/>
          </p:nvSpPr>
          <p:spPr>
            <a:xfrm flipH="1">
              <a:off x="7606964" y="3833495"/>
              <a:ext cx="870286" cy="87028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4" name="Diamond 13"/>
            <p:cNvSpPr/>
            <p:nvPr/>
          </p:nvSpPr>
          <p:spPr>
            <a:xfrm flipH="1">
              <a:off x="8221833" y="4268638"/>
              <a:ext cx="498725" cy="498725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 flipH="1">
              <a:off x="8577377" y="4279950"/>
              <a:ext cx="250877" cy="250876"/>
            </a:xfrm>
            <a:prstGeom prst="diamond">
              <a:avLst/>
            </a:prstGeom>
            <a:gradFill flip="none" rotWithShape="1">
              <a:gsLst>
                <a:gs pos="30000">
                  <a:schemeClr val="accent6">
                    <a:lumMod val="75000"/>
                  </a:schemeClr>
                </a:gs>
                <a:gs pos="24000">
                  <a:schemeClr val="accent6">
                    <a:lumMod val="50000"/>
                  </a:schemeClr>
                </a:gs>
                <a:gs pos="64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0"/>
                  <a:tileRect/>
                </a:gradFill>
              </a:endParaRPr>
            </a:p>
          </p:txBody>
        </p:sp>
      </p:grpSp>
      <p:sp>
        <p:nvSpPr>
          <p:cNvPr id="16" name="Diamond 15"/>
          <p:cNvSpPr/>
          <p:nvPr/>
        </p:nvSpPr>
        <p:spPr>
          <a:xfrm flipH="1">
            <a:off x="853996" y="4181789"/>
            <a:ext cx="315697" cy="315697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7" name="Diamond 16"/>
          <p:cNvSpPr/>
          <p:nvPr/>
        </p:nvSpPr>
        <p:spPr>
          <a:xfrm flipH="1">
            <a:off x="1374945" y="4401505"/>
            <a:ext cx="191961" cy="191961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3506" y="1843610"/>
            <a:ext cx="5066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  <a:cs typeface="Open Sans" panose="020B0606030504020204" pitchFamily="34" charset="0"/>
              </a:rPr>
              <a:t>PROPOSED </a:t>
            </a:r>
          </a:p>
          <a:p>
            <a:pPr algn="ctr"/>
            <a:r>
              <a:rPr lang="en-IN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  <a:cs typeface="Open Sans" panose="020B0606030504020204" pitchFamily="34" charset="0"/>
              </a:rPr>
              <a:t>SYSTEM</a:t>
            </a:r>
            <a:endParaRPr lang="pl-PL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51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 rot="5400000" flipH="1" flipV="1">
            <a:off x="-36161" y="843507"/>
            <a:ext cx="641055" cy="568732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 flipH="1" flipV="1">
            <a:off x="5446496" y="1299400"/>
            <a:ext cx="3211336" cy="3509873"/>
          </a:xfrm>
          <a:prstGeom prst="rect">
            <a:avLst/>
          </a:prstGeom>
          <a:gradFill>
            <a:gsLst>
              <a:gs pos="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5446226" y="1392500"/>
            <a:ext cx="312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Identify the nodes present and collect data associated with it.</a:t>
            </a:r>
          </a:p>
          <a:p>
            <a:pPr marL="180975" indent="-180975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Baskerville Old Face" panose="02020602080505020303" pitchFamily="18" charset="0"/>
              <a:cs typeface="Andalus" pitchFamily="18" charset="-78"/>
            </a:endParaRPr>
          </a:p>
          <a:p>
            <a:pPr marL="180975" indent="-180975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Consolidated information stored into the database.</a:t>
            </a:r>
          </a:p>
          <a:p>
            <a:pPr marL="180975" indent="-180975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Baskerville Old Face" panose="02020602080505020303" pitchFamily="18" charset="0"/>
              <a:cs typeface="Andalus" pitchFamily="18" charset="-78"/>
            </a:endParaRPr>
          </a:p>
          <a:p>
            <a:pPr marL="180975" indent="-180975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Display required information when MAC address of the node is entered.</a:t>
            </a:r>
          </a:p>
        </p:txBody>
      </p:sp>
      <p:sp>
        <p:nvSpPr>
          <p:cNvPr id="42" name="Rectangle 41"/>
          <p:cNvSpPr/>
          <p:nvPr/>
        </p:nvSpPr>
        <p:spPr>
          <a:xfrm flipH="1" flipV="1">
            <a:off x="568729" y="362091"/>
            <a:ext cx="3926800" cy="3411006"/>
          </a:xfrm>
          <a:prstGeom prst="rect">
            <a:avLst/>
          </a:prstGeom>
          <a:gradFill>
            <a:gsLst>
              <a:gs pos="48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 rot="5400000" flipH="1" flipV="1">
            <a:off x="4207426" y="2225134"/>
            <a:ext cx="1530019" cy="953272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  <a:gs pos="88000">
                <a:schemeClr val="accent6">
                  <a:lumMod val="7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695884" y="673364"/>
            <a:ext cx="3699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Authentication of the user by the system.</a:t>
            </a:r>
          </a:p>
          <a:p>
            <a:pPr marL="180975" indent="-180975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Baskerville Old Face" panose="02020602080505020303" pitchFamily="18" charset="0"/>
              <a:cs typeface="Andalus" pitchFamily="18" charset="-78"/>
            </a:endParaRPr>
          </a:p>
          <a:p>
            <a:pPr marL="180975" indent="-180975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Initialize first polling when user successfully logs into system.</a:t>
            </a:r>
          </a:p>
          <a:p>
            <a:pPr marL="180975" indent="-180975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Baskerville Old Face" panose="02020602080505020303" pitchFamily="18" charset="0"/>
              <a:cs typeface="Andalus" pitchFamily="18" charset="-78"/>
            </a:endParaRPr>
          </a:p>
          <a:p>
            <a:pPr marL="180975" indent="-180975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Efficient polling is completed by the manager</a:t>
            </a:r>
            <a:r>
              <a:rPr lang="en-IN" sz="1600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Andalus" pitchFamily="18" charset="-78"/>
              </a:rPr>
              <a:t>.</a:t>
            </a:r>
            <a:endParaRPr lang="en-IN" sz="1600" dirty="0">
              <a:solidFill>
                <a:schemeClr val="bg1"/>
              </a:solidFill>
              <a:latin typeface="Baskerville Old Face" panose="02020602080505020303" pitchFamily="18" charset="0"/>
              <a:cs typeface="Andalus" pitchFamily="18" charset="-78"/>
            </a:endParaRPr>
          </a:p>
        </p:txBody>
      </p:sp>
      <p:sp>
        <p:nvSpPr>
          <p:cNvPr id="49" name="Rectangle 48"/>
          <p:cNvSpPr/>
          <p:nvPr/>
        </p:nvSpPr>
        <p:spPr>
          <a:xfrm rot="16200000" flipH="1" flipV="1">
            <a:off x="8541141" y="3620505"/>
            <a:ext cx="719552" cy="486167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50" name="Diamond 49"/>
          <p:cNvSpPr/>
          <p:nvPr/>
        </p:nvSpPr>
        <p:spPr>
          <a:xfrm rot="2700000" flipH="1" flipV="1">
            <a:off x="8511247" y="536846"/>
            <a:ext cx="315697" cy="315697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51" name="Diamond 50"/>
          <p:cNvSpPr/>
          <p:nvPr/>
        </p:nvSpPr>
        <p:spPr>
          <a:xfrm rot="2700000" flipH="1" flipV="1">
            <a:off x="8086994" y="408679"/>
            <a:ext cx="191961" cy="191961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52" name="Rectangle 51"/>
          <p:cNvSpPr/>
          <p:nvPr/>
        </p:nvSpPr>
        <p:spPr>
          <a:xfrm flipH="1" flipV="1">
            <a:off x="4929079" y="3458896"/>
            <a:ext cx="520262" cy="760114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1000">
                <a:schemeClr val="accent6">
                  <a:shade val="67500"/>
                  <a:satMod val="115000"/>
                </a:schemeClr>
              </a:gs>
              <a:gs pos="10000">
                <a:schemeClr val="accent6">
                  <a:lumMod val="7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Ubuntu" panose="020B05040306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29079" y="192171"/>
            <a:ext cx="4129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REQUIREMENTS</a:t>
            </a:r>
            <a:endParaRPr lang="pl-PL" sz="36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9418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75BDA7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5815</TotalTime>
  <Words>826</Words>
  <Application>Microsoft Office PowerPoint</Application>
  <PresentationFormat>On-screen Show (16:9)</PresentationFormat>
  <Paragraphs>343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Batang</vt:lpstr>
      <vt:lpstr>SimSun</vt:lpstr>
      <vt:lpstr>Andalus</vt:lpstr>
      <vt:lpstr>Arial</vt:lpstr>
      <vt:lpstr>Baskerville Old Face</vt:lpstr>
      <vt:lpstr>Calibri</vt:lpstr>
      <vt:lpstr>Calibri Light</vt:lpstr>
      <vt:lpstr>Open Sans</vt:lpstr>
      <vt:lpstr>Roboto</vt:lpstr>
      <vt:lpstr>Times New Roman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Tomek</dc:creator>
  <cp:lastModifiedBy>Deepika V</cp:lastModifiedBy>
  <cp:revision>930</cp:revision>
  <dcterms:created xsi:type="dcterms:W3CDTF">2013-11-26T09:57:16Z</dcterms:created>
  <dcterms:modified xsi:type="dcterms:W3CDTF">2015-06-10T15:15:03Z</dcterms:modified>
</cp:coreProperties>
</file>