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4.xml" ContentType="application/vnd.openxmlformats-officedocument.presentationml.slide+xml"/>
  <Override PartName="/ppt/slides/slide26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25.xml" ContentType="application/vnd.openxmlformats-officedocument.presentationml.slide+xml"/>
  <Override PartName="/ppt/slides/slide37.xml" ContentType="application/vnd.openxmlformats-officedocument.presentationml.slide+xml"/>
  <Override PartName="/ppt/slides/slide35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6.xml" ContentType="application/vnd.openxmlformats-officedocument.presentationml.slide+xml"/>
  <Override PartName="/ppt/slides/slide30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1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2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3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20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4241" r:id="rId1"/>
    <p:sldMasterId id="2147484256" r:id="rId2"/>
  </p:sldMasterIdLst>
  <p:notesMasterIdLst>
    <p:notesMasterId r:id="rId49"/>
  </p:notesMasterIdLst>
  <p:handoutMasterIdLst>
    <p:handoutMasterId r:id="rId50"/>
  </p:handoutMasterIdLst>
  <p:sldIdLst>
    <p:sldId id="473" r:id="rId3"/>
    <p:sldId id="447" r:id="rId4"/>
    <p:sldId id="437" r:id="rId5"/>
    <p:sldId id="438" r:id="rId6"/>
    <p:sldId id="257" r:id="rId7"/>
    <p:sldId id="258" r:id="rId8"/>
    <p:sldId id="259" r:id="rId9"/>
    <p:sldId id="455" r:id="rId10"/>
    <p:sldId id="460" r:id="rId11"/>
    <p:sldId id="260" r:id="rId12"/>
    <p:sldId id="261" r:id="rId13"/>
    <p:sldId id="262" r:id="rId14"/>
    <p:sldId id="383" r:id="rId15"/>
    <p:sldId id="449" r:id="rId16"/>
    <p:sldId id="263" r:id="rId17"/>
    <p:sldId id="264" r:id="rId18"/>
    <p:sldId id="461" r:id="rId19"/>
    <p:sldId id="388" r:id="rId20"/>
    <p:sldId id="394" r:id="rId21"/>
    <p:sldId id="392" r:id="rId22"/>
    <p:sldId id="457" r:id="rId23"/>
    <p:sldId id="396" r:id="rId24"/>
    <p:sldId id="401" r:id="rId25"/>
    <p:sldId id="397" r:id="rId26"/>
    <p:sldId id="402" r:id="rId27"/>
    <p:sldId id="403" r:id="rId28"/>
    <p:sldId id="399" r:id="rId29"/>
    <p:sldId id="458" r:id="rId30"/>
    <p:sldId id="407" r:id="rId31"/>
    <p:sldId id="409" r:id="rId32"/>
    <p:sldId id="424" r:id="rId33"/>
    <p:sldId id="462" r:id="rId34"/>
    <p:sldId id="425" r:id="rId35"/>
    <p:sldId id="463" r:id="rId36"/>
    <p:sldId id="426" r:id="rId37"/>
    <p:sldId id="464" r:id="rId38"/>
    <p:sldId id="427" r:id="rId39"/>
    <p:sldId id="428" r:id="rId40"/>
    <p:sldId id="429" r:id="rId41"/>
    <p:sldId id="430" r:id="rId42"/>
    <p:sldId id="431" r:id="rId43"/>
    <p:sldId id="465" r:id="rId44"/>
    <p:sldId id="432" r:id="rId45"/>
    <p:sldId id="466" r:id="rId46"/>
    <p:sldId id="467" r:id="rId47"/>
    <p:sldId id="435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6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6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6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6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6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6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6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6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6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C9E4FF"/>
    <a:srgbClr val="000099"/>
    <a:srgbClr val="3B689F"/>
    <a:srgbClr val="00CCFF"/>
    <a:srgbClr val="DDEEFF"/>
    <a:srgbClr val="BDDE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0610" autoAdjust="0"/>
  </p:normalViewPr>
  <p:slideViewPr>
    <p:cSldViewPr>
      <p:cViewPr varScale="1">
        <p:scale>
          <a:sx n="53" d="100"/>
          <a:sy n="53" d="100"/>
        </p:scale>
        <p:origin x="1688" y="3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2222"/>
    </p:cViewPr>
  </p:sorter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175" Type="http://schemas.openxmlformats.org/officeDocument/2006/relationships/customXml" Target="../customXml/item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176" Type="http://schemas.openxmlformats.org/officeDocument/2006/relationships/customXml" Target="../customXml/item2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7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177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86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DA75AE9-C267-41A4-B117-C5AF8388B877}" type="datetimeFigureOut">
              <a:rPr lang="fr-FR"/>
              <a:pPr>
                <a:defRPr/>
              </a:pPr>
              <a:t>18/01/2021</a:t>
            </a:fld>
            <a:endParaRPr lang="fr-FR"/>
          </a:p>
        </p:txBody>
      </p:sp>
      <p:sp>
        <p:nvSpPr>
          <p:cNvPr id="1086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86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70D3DC9-BE1B-4F0E-B76B-5C9AC189ADF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0148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C1D22D0-50CA-49F9-B97C-C4C943067F28}" type="datetimeFigureOut">
              <a:rPr lang="en-US"/>
              <a:pPr>
                <a:defRPr/>
              </a:pPr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AD027D5-78EF-4CBB-B83B-959C34BFF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513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380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CAA8494-A42F-4567-A655-98C8B89BDD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01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01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01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01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ED100D8-C08D-49AF-93F2-D6F47336DC5C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pPr/>
              <a:t>5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59020F8-FED3-4D2F-82D7-C2A7F29FF7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2DFD5CE-9C77-4D71-AA05-D281CF90AC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407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D027D5-78EF-4CBB-B83B-959C34BFFE0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52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D027D5-78EF-4CBB-B83B-959C34BFFE0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19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892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821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4E6C9C84-33DA-4023-B442-CBB83780EA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01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01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01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01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29C349-A72B-4DE6-89C2-79B38B6F79B5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pPr/>
              <a:t>22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D15A7A9A-4432-45E4-9CB6-678FB12ACF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F611E098-1C6F-4440-B99F-9B43C8C2C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055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4E6C9C84-33DA-4023-B442-CBB83780EA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01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01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01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01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29C349-A72B-4DE6-89C2-79B38B6F79B5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pPr/>
              <a:t>23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D15A7A9A-4432-45E4-9CB6-678FB12ACF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F611E098-1C6F-4440-B99F-9B43C8C2C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239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F2FC8-8EAE-4DCB-9BEF-B9E68CE2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2A029-954E-4293-90E4-9E49E7F5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174A9-7070-4F9E-92AF-8617F8D4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6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E036D-6CA9-4752-878A-96D1C137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26CC8-6B90-4954-8A37-08261E5F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6F86F-CE41-48A4-B0DC-E103A94F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FFEB6-14AD-4EFD-BE28-7E20ABDE27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3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5CA6E-6066-412E-AA71-2B40AEB5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8E847-C332-4DF5-8E47-D083F907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E8A3-344B-40B9-B94C-0CD70552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C6DD7-90B1-4C98-BC9F-85B77C394F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4107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C86AD-207A-49B3-8B85-C20B3E1D14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2C6DD7-90B1-4C98-BC9F-85B77C394F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12352-2C1C-4D23-8513-989FBB4A2D9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2BEA7-CAC5-4B44-BFE2-44C65C4F93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3599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696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676400"/>
            <a:ext cx="37719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7719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885502-C2D9-4B9E-B051-96D80775AB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3D329C-7107-44A3-8284-707A70A63C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6125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76400"/>
            <a:ext cx="381000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381000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EE8352-4F35-4885-B092-01C09EB4BC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6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8382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0B529-24CC-416D-ABBE-264FFB62BA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83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599"/>
            <a:ext cx="5486400" cy="4419601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8382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FFEB6-14AD-4EFD-BE28-7E20ABDE27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0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F2FC8-8EAE-4DCB-9BEF-B9E68CE2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2A029-954E-4293-90E4-9E49E7F5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174A9-7070-4F9E-92AF-8617F8D4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633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A894-5F4D-41FA-9AF5-085E2AE1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4A07-AA32-47EB-B839-0B929648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3A75-743E-48E5-BF17-D51891F0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51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A8C8D-DCAC-48E8-B44C-1856BA32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ED1D6-4D09-4FB5-8D1F-13867A55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AC2A6-B44A-4D71-809C-A2173B10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0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A894-5F4D-41FA-9AF5-085E2AE1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4A07-AA32-47EB-B839-0B929648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3A75-743E-48E5-BF17-D51891F0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C6DD7-90B1-4C98-BC9F-85B77C394F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56748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83257-AC3A-41AF-A8B5-A27C8A41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82D5-B86E-45CF-9FBF-19090919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F34E9-163F-46B3-A0E6-2CB14EC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771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EE734-5704-4E85-A3DF-31A03E34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E4103-BB27-44AD-911F-09DE02E4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C0245-09B3-4832-8738-2CD52D2F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708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8F09A-8592-4BDE-ADDA-688B6580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52FDA-E238-4433-BB18-6FECA168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B7A5C-5019-4856-842E-973AE681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452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0FCA-6BEB-450B-8D71-DBD3FF32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DC2324-A4ED-4FC5-918E-A3442C9D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25BB10-F15D-4F22-B3CC-E61B4CC9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B2B533-CBDD-4A44-9E4B-28865F2B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971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C1507-D766-4753-9928-5139C79D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5B5EA-808E-4A1C-9450-33374F7A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6A3B2-DD1E-4AC6-97D5-35B86031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553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5EB9A-FA89-481E-B03C-21809111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67F7-B81F-448E-8FE3-7CE1FFC5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84D60-FB76-464A-A1B4-26E2455A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443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E036D-6CA9-4752-878A-96D1C137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26CC8-6B90-4954-8A37-08261E5F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6F86F-CE41-48A4-B0DC-E103A94F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18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5CA6E-6066-412E-AA71-2B40AEB5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8E847-C332-4DF5-8E47-D083F907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E8A3-344B-40B9-B94C-0CD70552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018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C86AD-207A-49B3-8B85-C20B3E1D14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12352-2C1C-4D23-8513-989FBB4A2D9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2BEA7-CAC5-4B44-BFE2-44C65C4F93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3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A8C8D-DCAC-48E8-B44C-1856BA32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ED1D6-4D09-4FB5-8D1F-13867A55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AC2A6-B44A-4D71-809C-A2173B10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C8756-3B26-4146-A7C7-24F682EEB7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1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83257-AC3A-41AF-A8B5-A27C8A41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82D5-B86E-45CF-9FBF-19090919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F34E9-163F-46B3-A0E6-2CB14EC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681101-023D-40BD-A2D5-1BE569FA9E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1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EE734-5704-4E85-A3DF-31A03E34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E4103-BB27-44AD-911F-09DE02E4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C0245-09B3-4832-8738-2CD52D2F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2A36C7-64AD-493B-A2E3-FF995BB373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7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8F09A-8592-4BDE-ADDA-688B6580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52FDA-E238-4433-BB18-6FECA168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B7A5C-5019-4856-842E-973AE681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B531E3-1644-4945-BBCC-C2869EBB3C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0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0FCA-6BEB-450B-8D71-DBD3FF32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DC2324-A4ED-4FC5-918E-A3442C9D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25BB10-F15D-4F22-B3CC-E61B4CC9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B2B533-CBDD-4A44-9E4B-28865F2B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C6DD7-90B1-4C98-BC9F-85B77C394F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4505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C1507-D766-4753-9928-5139C79D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5B5EA-808E-4A1C-9450-33374F7A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6A3B2-DD1E-4AC6-97D5-35B86031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C6DD7-90B1-4C98-BC9F-85B77C394F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4809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5EB9A-FA89-481E-B03C-21809111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67F7-B81F-448E-8FE3-7CE1FFC5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84D60-FB76-464A-A1B4-26E2455A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C7744-06B4-46BC-A4E7-EEEF0152FA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8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2CCC0-2233-4D49-B90B-9270579AA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2C6DD7-90B1-4C98-BC9F-85B77C394F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BBD59-BBFC-42FB-92B6-E9A5A5F22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EF2E5-B203-4790-BCB1-4BA8A888B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8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2" r:id="rId1"/>
    <p:sldLayoutId id="2147484243" r:id="rId2"/>
    <p:sldLayoutId id="2147484244" r:id="rId3"/>
    <p:sldLayoutId id="2147484245" r:id="rId4"/>
    <p:sldLayoutId id="2147484246" r:id="rId5"/>
    <p:sldLayoutId id="2147484247" r:id="rId6"/>
    <p:sldLayoutId id="2147484248" r:id="rId7"/>
    <p:sldLayoutId id="2147484249" r:id="rId8"/>
    <p:sldLayoutId id="2147484250" r:id="rId9"/>
    <p:sldLayoutId id="2147484251" r:id="rId10"/>
    <p:sldLayoutId id="2147484252" r:id="rId11"/>
    <p:sldLayoutId id="2147484253" r:id="rId12"/>
    <p:sldLayoutId id="2147484254" r:id="rId13"/>
    <p:sldLayoutId id="2147484255" r:id="rId14"/>
    <p:sldLayoutId id="2147484235" r:id="rId15"/>
    <p:sldLayoutId id="2147484237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2CCC0-2233-4D49-B90B-9270579AA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BBD59-BBFC-42FB-92B6-E9A5A5F22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27584-2750-4CC4-AADF-B0C45732AAA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EF2E5-B203-4790-BCB1-4BA8A888B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3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-fp.aw.com/bigcovers/0201726343.jpg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hyperlink" Target="http://www-fp.aw.com/bigcovers/0201558025.jpg" TargetMode="External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4"/>
          <p:cNvSpPr>
            <a:spLocks noGrp="1"/>
          </p:cNvSpPr>
          <p:nvPr>
            <p:ph type="ctrTitle"/>
          </p:nvPr>
        </p:nvSpPr>
        <p:spPr>
          <a:xfrm>
            <a:off x="533400" y="2971800"/>
            <a:ext cx="8077200" cy="860425"/>
          </a:xfrm>
        </p:spPr>
        <p:txBody>
          <a:bodyPr>
            <a:noAutofit/>
          </a:bodyPr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endParaRPr lang="en-US" dirty="0"/>
          </a:p>
        </p:txBody>
      </p:sp>
      <p:pic>
        <p:nvPicPr>
          <p:cNvPr id="1229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513" y="1562100"/>
            <a:ext cx="10255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813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>
            <a:extLst>
              <a:ext uri="{FF2B5EF4-FFF2-40B4-BE49-F238E27FC236}">
                <a16:creationId xmlns:a16="http://schemas.microsoft.com/office/drawing/2014/main" id="{E0D58478-6FA5-49DB-93B4-4EE67595B9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500" dirty="0" smtClean="0">
                <a:ea typeface="新細明體" panose="02020500000000000000" pitchFamily="18" charset="-120"/>
              </a:rPr>
              <a:t>1. </a:t>
            </a:r>
            <a:r>
              <a:rPr lang="en-US" altLang="zh-TW" sz="3500" dirty="0" err="1" smtClean="0">
                <a:ea typeface="新細明體" panose="02020500000000000000" pitchFamily="18" charset="-120"/>
              </a:rPr>
              <a:t>Các</a:t>
            </a:r>
            <a:r>
              <a:rPr lang="en-US" altLang="zh-TW" sz="3500" dirty="0" smtClean="0">
                <a:ea typeface="新細明體" panose="02020500000000000000" pitchFamily="18" charset="-120"/>
              </a:rPr>
              <a:t> </a:t>
            </a:r>
            <a:r>
              <a:rPr lang="en-US" altLang="zh-TW" sz="3500" dirty="0" err="1" smtClean="0">
                <a:ea typeface="新細明體" panose="02020500000000000000" pitchFamily="18" charset="-120"/>
              </a:rPr>
              <a:t>khái</a:t>
            </a:r>
            <a:r>
              <a:rPr lang="en-US" altLang="zh-TW" sz="3500" dirty="0" smtClean="0">
                <a:ea typeface="新細明體" panose="02020500000000000000" pitchFamily="18" charset="-120"/>
              </a:rPr>
              <a:t> </a:t>
            </a:r>
            <a:r>
              <a:rPr lang="en-US" altLang="zh-TW" sz="3500" dirty="0" err="1" smtClean="0">
                <a:ea typeface="新細明體" panose="02020500000000000000" pitchFamily="18" charset="-120"/>
              </a:rPr>
              <a:t>niệm</a:t>
            </a:r>
            <a:r>
              <a:rPr lang="en-US" altLang="zh-TW" sz="3500" dirty="0" smtClean="0">
                <a:ea typeface="新細明體" panose="02020500000000000000" pitchFamily="18" charset="-120"/>
              </a:rPr>
              <a:t> </a:t>
            </a:r>
            <a:r>
              <a:rPr lang="en-US" altLang="zh-TW" sz="3500" dirty="0" err="1" smtClean="0">
                <a:ea typeface="新細明體" panose="02020500000000000000" pitchFamily="18" charset="-120"/>
              </a:rPr>
              <a:t>cơ</a:t>
            </a:r>
            <a:r>
              <a:rPr lang="en-US" altLang="zh-TW" sz="3500" dirty="0" smtClean="0">
                <a:ea typeface="新細明體" panose="02020500000000000000" pitchFamily="18" charset="-120"/>
              </a:rPr>
              <a:t> </a:t>
            </a:r>
            <a:r>
              <a:rPr lang="en-US" altLang="zh-TW" sz="3500" dirty="0" err="1" smtClean="0">
                <a:ea typeface="新細明體" panose="02020500000000000000" pitchFamily="18" charset="-120"/>
              </a:rPr>
              <a:t>bản</a:t>
            </a:r>
            <a:endParaRPr lang="en-US" altLang="zh-TW" sz="3500" dirty="0">
              <a:ea typeface="新細明體" panose="02020500000000000000" pitchFamily="18" charset="-120"/>
            </a:endParaRP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35E03A5A-D6E3-432D-B9F5-B73F88C0AE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824345"/>
            <a:ext cx="9144000" cy="5181600"/>
          </a:xfrm>
        </p:spPr>
        <p:txBody>
          <a:bodyPr/>
          <a:lstStyle/>
          <a:p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Ta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hiểu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: </a:t>
            </a:r>
            <a:r>
              <a:rPr lang="en-US" altLang="zh-TW" sz="1800" b="1" i="1" dirty="0" err="1">
                <a:solidFill>
                  <a:srgbClr val="990000"/>
                </a:solidFill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Tập</a:t>
            </a:r>
            <a:r>
              <a:rPr lang="en-US" altLang="zh-TW" sz="1800" b="1" i="1" dirty="0">
                <a:solidFill>
                  <a:srgbClr val="990000"/>
                </a:solidFill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b="1" i="1" dirty="0" err="1">
                <a:solidFill>
                  <a:srgbClr val="990000"/>
                </a:solidFill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hợp</a:t>
            </a:r>
            <a:r>
              <a:rPr lang="en-US" altLang="zh-TW" sz="1800" b="1" i="1" dirty="0">
                <a:solidFill>
                  <a:srgbClr val="990000"/>
                </a:solidFill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b="1" i="1" dirty="0" err="1">
                <a:solidFill>
                  <a:srgbClr val="990000"/>
                </a:solidFill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như</a:t>
            </a:r>
            <a:r>
              <a:rPr lang="en-US" altLang="zh-TW" sz="1800" b="1" i="1" dirty="0">
                <a:solidFill>
                  <a:srgbClr val="990000"/>
                </a:solidFill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b="1" i="1" dirty="0" err="1">
                <a:solidFill>
                  <a:srgbClr val="990000"/>
                </a:solidFill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là</a:t>
            </a:r>
            <a:r>
              <a:rPr lang="en-US" altLang="zh-TW" sz="1800" b="1" i="1" dirty="0">
                <a:solidFill>
                  <a:srgbClr val="990000"/>
                </a:solidFill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b="1" i="1" dirty="0" err="1">
                <a:solidFill>
                  <a:srgbClr val="990000"/>
                </a:solidFill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sự</a:t>
            </a:r>
            <a:r>
              <a:rPr lang="en-US" altLang="zh-TW" sz="1800" b="1" i="1" dirty="0">
                <a:solidFill>
                  <a:srgbClr val="990000"/>
                </a:solidFill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b="1" i="1" dirty="0" err="1">
                <a:solidFill>
                  <a:srgbClr val="990000"/>
                </a:solidFill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tụ</a:t>
            </a:r>
            <a:r>
              <a:rPr lang="en-US" altLang="zh-TW" sz="1800" b="1" i="1" dirty="0">
                <a:solidFill>
                  <a:srgbClr val="990000"/>
                </a:solidFill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b="1" i="1" dirty="0" err="1">
                <a:solidFill>
                  <a:srgbClr val="990000"/>
                </a:solidFill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tập</a:t>
            </a:r>
            <a:r>
              <a:rPr lang="en-US" altLang="zh-TW" sz="1800" b="1" i="1" dirty="0">
                <a:solidFill>
                  <a:srgbClr val="990000"/>
                </a:solidFill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b="1" i="1" dirty="0" err="1">
                <a:solidFill>
                  <a:srgbClr val="990000"/>
                </a:solidFill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của</a:t>
            </a:r>
            <a:r>
              <a:rPr lang="en-US" altLang="zh-TW" sz="1800" b="1" i="1" dirty="0">
                <a:solidFill>
                  <a:srgbClr val="990000"/>
                </a:solidFill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b="1" i="1" dirty="0" err="1">
                <a:solidFill>
                  <a:srgbClr val="990000"/>
                </a:solidFill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các</a:t>
            </a:r>
            <a:r>
              <a:rPr lang="en-US" altLang="zh-TW" sz="1800" b="1" i="1" dirty="0">
                <a:solidFill>
                  <a:srgbClr val="990000"/>
                </a:solidFill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b="1" i="1" dirty="0" err="1">
                <a:solidFill>
                  <a:srgbClr val="990000"/>
                </a:solidFill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phần</a:t>
            </a:r>
            <a:r>
              <a:rPr lang="en-US" altLang="zh-TW" sz="1800" b="1" i="1" dirty="0">
                <a:solidFill>
                  <a:srgbClr val="990000"/>
                </a:solidFill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b="1" i="1" dirty="0" err="1">
                <a:solidFill>
                  <a:srgbClr val="990000"/>
                </a:solidFill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tử</a:t>
            </a:r>
            <a:r>
              <a:rPr lang="en-US" altLang="zh-TW" sz="1800" b="1" i="1" dirty="0">
                <a:solidFill>
                  <a:srgbClr val="990000"/>
                </a:solidFill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.</a:t>
            </a:r>
          </a:p>
          <a:p>
            <a:pPr lvl="1" algn="just" eaLnBrk="1" hangingPunct="1">
              <a:spcBef>
                <a:spcPts val="600"/>
              </a:spcBef>
            </a:pP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Ta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nói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tập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hợp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chứa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các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phần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tử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của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nó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.</a:t>
            </a:r>
          </a:p>
          <a:p>
            <a:pPr lvl="1" algn="just" eaLnBrk="1" hangingPunct="1">
              <a:spcBef>
                <a:spcPts val="600"/>
              </a:spcBef>
            </a:pP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Các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tập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hợp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được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ký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hiệu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bởi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i="1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A-Z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,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các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phần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tử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i="1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a-z</a:t>
            </a:r>
          </a:p>
          <a:p>
            <a:pPr lvl="1" algn="just" eaLnBrk="1" hangingPunct="1">
              <a:spcBef>
                <a:spcPts val="600"/>
              </a:spcBef>
            </a:pP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Thông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thường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phải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có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một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tập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vũ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trụ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i="1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U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mà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tất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cả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các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phần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tử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được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xét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trong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nó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.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Tập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i="1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U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có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thể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được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chỉ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rõ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hoặc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được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ngầm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định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Các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tập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vũ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trụ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thường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dùng</a:t>
            </a:r>
            <a:endParaRPr lang="en-US" altLang="zh-TW" sz="1800" dirty="0">
              <a:latin typeface="Times" panose="02020603050405020304" pitchFamily="18" charset="0"/>
              <a:ea typeface="新細明體" panose="02020500000000000000" pitchFamily="18" charset="-120"/>
              <a:cs typeface="Times" panose="02020603050405020304" pitchFamily="18" charset="0"/>
            </a:endParaRPr>
          </a:p>
          <a:p>
            <a:pPr lvl="2"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altLang="zh-TW" sz="1800" b="1" i="1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R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=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tập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số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 smtClean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thực</a:t>
            </a:r>
            <a:endParaRPr lang="en-US" altLang="zh-TW" sz="1800" dirty="0" smtClean="0">
              <a:latin typeface="Times" panose="02020603050405020304" pitchFamily="18" charset="0"/>
              <a:ea typeface="新細明體" panose="02020500000000000000" pitchFamily="18" charset="-120"/>
              <a:cs typeface="Times" panose="02020603050405020304" pitchFamily="18" charset="0"/>
            </a:endParaRPr>
          </a:p>
          <a:p>
            <a:pPr lvl="2"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sz="1800" b="1" i="1" dirty="0">
                <a:latin typeface="Times" panose="02020603050405020304" pitchFamily="18" charset="0"/>
                <a:cs typeface="Times" panose="02020603050405020304" pitchFamily="18" charset="0"/>
              </a:rPr>
              <a:t>R</a:t>
            </a:r>
            <a:r>
              <a:rPr lang="en-US" sz="1800" baseline="30000" dirty="0">
                <a:latin typeface="Times" panose="02020603050405020304" pitchFamily="18" charset="0"/>
                <a:cs typeface="Times" panose="02020603050405020304" pitchFamily="18" charset="0"/>
              </a:rPr>
              <a:t>+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 : </a:t>
            </a:r>
            <a:r>
              <a:rPr lang="en-US" sz="18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tập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8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số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8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thực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8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dương</a:t>
            </a:r>
            <a:endParaRPr lang="en-US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2"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altLang="zh-TW" sz="1800" b="1" i="1" dirty="0" smtClean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N</a:t>
            </a:r>
            <a:r>
              <a:rPr lang="en-US" altLang="zh-TW" sz="1800" dirty="0" smtClean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=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tập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số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tự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nhiên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= 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 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0,1, 2, 3, 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 </a:t>
            </a:r>
            <a:endParaRPr lang="en-US" altLang="zh-TW" sz="1800" dirty="0">
              <a:latin typeface="Times" panose="02020603050405020304" pitchFamily="18" charset="0"/>
              <a:ea typeface="新細明體" panose="02020500000000000000" pitchFamily="18" charset="-120"/>
              <a:cs typeface="Times" panose="02020603050405020304" pitchFamily="18" charset="0"/>
            </a:endParaRPr>
          </a:p>
          <a:p>
            <a:pPr lvl="2"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altLang="zh-TW" sz="1800" b="1" i="1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Z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=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tập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các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số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nguyên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= 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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, -3, -2, -1, 0, 1, 2, 3, 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 </a:t>
            </a:r>
            <a:endParaRPr lang="en-US" altLang="zh-TW" sz="1800" dirty="0">
              <a:latin typeface="Times" panose="02020603050405020304" pitchFamily="18" charset="0"/>
              <a:ea typeface="新細明體" panose="02020500000000000000" pitchFamily="18" charset="-120"/>
              <a:cs typeface="Times" panose="02020603050405020304" pitchFamily="18" charset="0"/>
            </a:endParaRPr>
          </a:p>
          <a:p>
            <a:pPr lvl="2"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altLang="zh-TW" sz="1800" b="1" i="1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Z</a:t>
            </a:r>
            <a:r>
              <a:rPr lang="en-US" altLang="zh-TW" sz="1800" baseline="30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+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tập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các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số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nguyên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không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1800" dirty="0" err="1" smtClean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âm</a:t>
            </a:r>
            <a:endParaRPr lang="en-US" altLang="zh-TW" sz="1800" dirty="0" smtClean="0">
              <a:latin typeface="Times" panose="02020603050405020304" pitchFamily="18" charset="0"/>
              <a:ea typeface="新細明體" panose="02020500000000000000" pitchFamily="18" charset="-120"/>
              <a:cs typeface="Times" panose="02020603050405020304" pitchFamily="18" charset="0"/>
            </a:endParaRPr>
          </a:p>
          <a:p>
            <a:pPr lvl="2"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sz="1800" b="1" i="1" dirty="0" smtClean="0">
                <a:latin typeface="Times" panose="02020603050405020304" pitchFamily="18" charset="0"/>
                <a:cs typeface="Times" panose="02020603050405020304" pitchFamily="18" charset="0"/>
              </a:rPr>
              <a:t>Q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= {</a:t>
            </a:r>
            <a:r>
              <a:rPr lang="en-US" sz="1800" i="1" dirty="0">
                <a:latin typeface="Times" panose="02020603050405020304" pitchFamily="18" charset="0"/>
                <a:cs typeface="Times" panose="02020603050405020304" pitchFamily="18" charset="0"/>
              </a:rPr>
              <a:t>p/q 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: </a:t>
            </a:r>
            <a:r>
              <a:rPr lang="en-US" sz="1800" i="1" dirty="0">
                <a:latin typeface="Times" panose="02020603050405020304" pitchFamily="18" charset="0"/>
                <a:cs typeface="Times" panose="02020603050405020304" pitchFamily="18" charset="0"/>
              </a:rPr>
              <a:t>p, q 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 Z </a:t>
            </a:r>
            <a:r>
              <a:rPr lang="en-US" sz="18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và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800" i="1" dirty="0">
                <a:latin typeface="Times" panose="02020603050405020304" pitchFamily="18" charset="0"/>
                <a:cs typeface="Times" panose="02020603050405020304" pitchFamily="18" charset="0"/>
              </a:rPr>
              <a:t>q ≠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 0} </a:t>
            </a:r>
            <a:r>
              <a:rPr lang="en-US" sz="18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tập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8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các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8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số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8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hữu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8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tỉ</a:t>
            </a:r>
            <a:endParaRPr lang="en-US" sz="18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2"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sz="1800" b="1" i="1" dirty="0" smtClean="0">
                <a:latin typeface="Times" panose="02020603050405020304" pitchFamily="18" charset="0"/>
                <a:cs typeface="Times" panose="02020603050405020304" pitchFamily="18" charset="0"/>
              </a:rPr>
              <a:t>C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= {</a:t>
            </a:r>
            <a:r>
              <a:rPr lang="en-US" sz="1800" i="1" dirty="0">
                <a:latin typeface="Times" panose="02020603050405020304" pitchFamily="18" charset="0"/>
                <a:cs typeface="Times" panose="02020603050405020304" pitchFamily="18" charset="0"/>
              </a:rPr>
              <a:t>x 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+ </a:t>
            </a:r>
            <a:r>
              <a:rPr lang="en-US" sz="1800" i="1" dirty="0" err="1">
                <a:latin typeface="Times" panose="02020603050405020304" pitchFamily="18" charset="0"/>
                <a:cs typeface="Times" panose="02020603050405020304" pitchFamily="18" charset="0"/>
              </a:rPr>
              <a:t>iy</a:t>
            </a:r>
            <a:r>
              <a:rPr lang="en-US" sz="1800" i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: </a:t>
            </a:r>
            <a:r>
              <a:rPr lang="en-US" sz="1800" i="1" dirty="0">
                <a:latin typeface="Times" panose="02020603050405020304" pitchFamily="18" charset="0"/>
                <a:cs typeface="Times" panose="02020603050405020304" pitchFamily="18" charset="0"/>
              </a:rPr>
              <a:t>x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,</a:t>
            </a:r>
            <a:r>
              <a:rPr lang="en-US" sz="1800" i="1" dirty="0">
                <a:latin typeface="Times" panose="02020603050405020304" pitchFamily="18" charset="0"/>
                <a:cs typeface="Times" panose="02020603050405020304" pitchFamily="18" charset="0"/>
              </a:rPr>
              <a:t> y 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1800" b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R </a:t>
            </a:r>
            <a:r>
              <a:rPr lang="en-US" sz="18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và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800" i="1" dirty="0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800" baseline="30000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 = −1} </a:t>
            </a:r>
            <a:r>
              <a:rPr lang="en-US" sz="18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tập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8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các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8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số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8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phức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  <a:endParaRPr lang="en-US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2" eaLnBrk="1" hangingPunct="1">
              <a:lnSpc>
                <a:spcPct val="110000"/>
              </a:lnSpc>
              <a:spcBef>
                <a:spcPts val="1200"/>
              </a:spcBef>
            </a:pPr>
            <a:endParaRPr lang="en-US" altLang="zh-TW" sz="1800" dirty="0">
              <a:latin typeface="Times" panose="02020603050405020304" pitchFamily="18" charset="0"/>
              <a:ea typeface="新細明體" panose="02020500000000000000" pitchFamily="18" charset="-120"/>
              <a:cs typeface="Times" panose="02020603050405020304" pitchFamily="18" charset="0"/>
            </a:endParaRPr>
          </a:p>
          <a:p>
            <a:pPr lvl="1" algn="just" eaLnBrk="1" hangingPunct="1">
              <a:spcBef>
                <a:spcPts val="600"/>
              </a:spcBef>
            </a:pPr>
            <a:endParaRPr lang="en-US" altLang="zh-TW" sz="1800" dirty="0">
              <a:latin typeface="Times" panose="02020603050405020304" pitchFamily="18" charset="0"/>
              <a:ea typeface="新細明體" panose="02020500000000000000" pitchFamily="18" charset="-120"/>
              <a:cs typeface="Times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A34B46-BEA4-4E03-8188-B010F6AC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C8756-3B26-4146-A7C7-24F682EEB78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7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>
            <a:extLst>
              <a:ext uri="{FF2B5EF4-FFF2-40B4-BE49-F238E27FC236}">
                <a16:creationId xmlns:a16="http://schemas.microsoft.com/office/drawing/2014/main" id="{E0D58478-6FA5-49DB-93B4-4EE67595B9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868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500" dirty="0" err="1">
                <a:ea typeface="新細明體" panose="02020500000000000000" pitchFamily="18" charset="-120"/>
              </a:rPr>
              <a:t>Một</a:t>
            </a:r>
            <a:r>
              <a:rPr lang="en-US" altLang="zh-TW" sz="3500" dirty="0">
                <a:ea typeface="新細明體" panose="02020500000000000000" pitchFamily="18" charset="-120"/>
              </a:rPr>
              <a:t> </a:t>
            </a:r>
            <a:r>
              <a:rPr lang="en-US" altLang="zh-TW" sz="3500" dirty="0" err="1">
                <a:ea typeface="新細明體" panose="02020500000000000000" pitchFamily="18" charset="-120"/>
              </a:rPr>
              <a:t>số</a:t>
            </a:r>
            <a:r>
              <a:rPr lang="en-US" altLang="zh-TW" sz="3500" dirty="0">
                <a:ea typeface="新細明體" panose="02020500000000000000" pitchFamily="18" charset="-120"/>
              </a:rPr>
              <a:t> </a:t>
            </a:r>
            <a:r>
              <a:rPr lang="en-US" altLang="zh-TW" sz="3500" dirty="0" err="1">
                <a:ea typeface="新細明體" panose="02020500000000000000" pitchFamily="18" charset="-120"/>
              </a:rPr>
              <a:t>cách</a:t>
            </a:r>
            <a:r>
              <a:rPr lang="en-US" altLang="zh-TW" sz="3500" dirty="0">
                <a:ea typeface="新細明體" panose="02020500000000000000" pitchFamily="18" charset="-120"/>
              </a:rPr>
              <a:t> </a:t>
            </a:r>
            <a:r>
              <a:rPr lang="en-US" altLang="zh-TW" sz="3500" dirty="0" err="1">
                <a:ea typeface="新細明體" panose="02020500000000000000" pitchFamily="18" charset="-120"/>
              </a:rPr>
              <a:t>xác</a:t>
            </a:r>
            <a:r>
              <a:rPr lang="en-US" altLang="zh-TW" sz="3500" dirty="0">
                <a:ea typeface="新細明體" panose="02020500000000000000" pitchFamily="18" charset="-120"/>
              </a:rPr>
              <a:t> </a:t>
            </a:r>
            <a:r>
              <a:rPr lang="en-US" altLang="zh-TW" sz="3500" dirty="0" err="1">
                <a:ea typeface="新細明體" panose="02020500000000000000" pitchFamily="18" charset="-120"/>
              </a:rPr>
              <a:t>định</a:t>
            </a:r>
            <a:r>
              <a:rPr lang="en-US" altLang="zh-TW" sz="3500" dirty="0">
                <a:ea typeface="新細明體" panose="02020500000000000000" pitchFamily="18" charset="-120"/>
              </a:rPr>
              <a:t> </a:t>
            </a:r>
            <a:r>
              <a:rPr lang="en-US" altLang="zh-TW" sz="3500" dirty="0" err="1">
                <a:ea typeface="新細明體" panose="02020500000000000000" pitchFamily="18" charset="-120"/>
              </a:rPr>
              <a:t>tập</a:t>
            </a:r>
            <a:r>
              <a:rPr lang="en-US" altLang="zh-TW" sz="3500" dirty="0">
                <a:ea typeface="新細明體" panose="02020500000000000000" pitchFamily="18" charset="-120"/>
              </a:rPr>
              <a:t> </a:t>
            </a:r>
            <a:r>
              <a:rPr lang="en-US" altLang="zh-TW" sz="3500" dirty="0" err="1">
                <a:ea typeface="新細明體" panose="02020500000000000000" pitchFamily="18" charset="-120"/>
              </a:rPr>
              <a:t>hợp</a:t>
            </a:r>
            <a:endParaRPr lang="en-US" altLang="zh-TW" sz="3500" dirty="0">
              <a:ea typeface="新細明體" panose="02020500000000000000" pitchFamily="18" charset="-120"/>
            </a:endParaRP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35E03A5A-D6E3-432D-B9F5-B73F88C0AE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824345"/>
            <a:ext cx="9144000" cy="5181600"/>
          </a:xfrm>
        </p:spPr>
        <p:txBody>
          <a:bodyPr>
            <a:noAutofit/>
          </a:bodyPr>
          <a:lstStyle/>
          <a:p>
            <a:pPr marL="457200" indent="-457200" algn="just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Danh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sách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các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phần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tử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: </a:t>
            </a:r>
          </a:p>
          <a:p>
            <a:pPr lvl="1" algn="just" eaLnBrk="1" hangingPunct="1">
              <a:spcBef>
                <a:spcPts val="600"/>
              </a:spcBef>
              <a:buFontTx/>
              <a:buNone/>
            </a:pP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		</a:t>
            </a:r>
            <a:r>
              <a:rPr lang="en-US" altLang="zh-TW" sz="2000" i="1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S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= 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 </a:t>
            </a:r>
            <a:r>
              <a:rPr lang="en-US" altLang="zh-TW" sz="2000" i="1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a, b, c, d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 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= 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 </a:t>
            </a:r>
            <a:r>
              <a:rPr lang="en-US" altLang="zh-TW" sz="2000" i="1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b, c, a, d, d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 </a:t>
            </a:r>
          </a:p>
          <a:p>
            <a:pPr algn="just" eaLnBrk="1" hangingPunct="1">
              <a:spcBef>
                <a:spcPts val="600"/>
              </a:spcBef>
              <a:buNone/>
            </a:pP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(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Chú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ý: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Việc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liệt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kê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lặp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lại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một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phần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tử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không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dẫn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đến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tập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mới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.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Thứ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tự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 smtClean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liệt</a:t>
            </a:r>
            <a:r>
              <a:rPr lang="en-US" altLang="zh-TW" sz="2000" dirty="0" smtClean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kê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là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 smtClean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không</a:t>
            </a:r>
            <a:endParaRPr lang="en-US" altLang="zh-TW" sz="2000" dirty="0" smtClean="0">
              <a:latin typeface="Times" panose="02020603050405020304" pitchFamily="18" charset="0"/>
              <a:ea typeface="新細明體" panose="02020500000000000000" pitchFamily="18" charset="-120"/>
              <a:cs typeface="Times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buNone/>
            </a:pPr>
            <a:r>
              <a:rPr lang="en-US" altLang="zh-TW" sz="2000" dirty="0" err="1" smtClean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có</a:t>
            </a:r>
            <a:r>
              <a:rPr lang="en-US" altLang="zh-TW" sz="2000" dirty="0" smtClean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vai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trò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)</a:t>
            </a:r>
          </a:p>
          <a:p>
            <a:pPr marL="514350" indent="-514350" algn="just" eaLnBrk="1" hangingPunct="1">
              <a:spcBef>
                <a:spcPts val="600"/>
              </a:spcBef>
              <a:buFont typeface="+mj-lt"/>
              <a:buAutoNum type="arabicPeriod" startAt="2"/>
            </a:pP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Mô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tả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cách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xây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dựng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tập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hợp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bằng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việc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sử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dụng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mệnh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đề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lôgic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: </a:t>
            </a:r>
          </a:p>
          <a:p>
            <a:pPr marL="0" indent="0" algn="just" eaLnBrk="1" hangingPunct="1">
              <a:spcBef>
                <a:spcPts val="600"/>
              </a:spcBef>
              <a:buNone/>
            </a:pP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	</a:t>
            </a:r>
            <a:r>
              <a:rPr lang="en-US" altLang="zh-TW" sz="2000" i="1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S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= 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 </a:t>
            </a:r>
            <a:r>
              <a:rPr lang="en-US" altLang="zh-TW" sz="2000" i="1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x | P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(</a:t>
            </a:r>
            <a:r>
              <a:rPr lang="en-US" altLang="zh-TW" sz="2000" i="1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x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) 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}</a:t>
            </a:r>
            <a:endParaRPr lang="en-US" altLang="zh-TW" sz="2000" dirty="0">
              <a:latin typeface="Times" panose="02020603050405020304" pitchFamily="18" charset="0"/>
              <a:ea typeface="新細明體" panose="02020500000000000000" pitchFamily="18" charset="-120"/>
              <a:cs typeface="Times" panose="02020603050405020304" pitchFamily="18" charset="0"/>
            </a:endParaRPr>
          </a:p>
          <a:p>
            <a:pPr marL="0" indent="0" algn="just" eaLnBrk="1" hangingPunct="1">
              <a:spcBef>
                <a:spcPts val="600"/>
              </a:spcBef>
              <a:buNone/>
            </a:pP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	</a:t>
            </a:r>
            <a:r>
              <a:rPr lang="en-US" altLang="zh-TW" sz="2000" i="1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S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chứa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các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phần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tử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thoả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mãn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mệnh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đề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i="1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P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.</a:t>
            </a:r>
          </a:p>
          <a:p>
            <a:pPr marL="457200" lvl="1" indent="0" algn="just" eaLnBrk="1" hangingPunct="1">
              <a:spcBef>
                <a:spcPts val="600"/>
              </a:spcBef>
              <a:buNone/>
            </a:pP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Ví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dụ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, </a:t>
            </a:r>
            <a:r>
              <a:rPr lang="en-US" altLang="zh-TW" sz="2000" i="1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S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= { </a:t>
            </a:r>
            <a:r>
              <a:rPr lang="en-US" altLang="zh-TW" sz="2000" i="1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x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 </a:t>
            </a:r>
            <a:r>
              <a:rPr lang="en-US" altLang="zh-TW" sz="2000" i="1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là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sinh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viên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 ĐHBK HN} </a:t>
            </a:r>
          </a:p>
          <a:p>
            <a:pPr marL="457200" lvl="1" indent="0" algn="just" eaLnBrk="1" hangingPunct="1">
              <a:spcBef>
                <a:spcPts val="600"/>
              </a:spcBef>
              <a:buNone/>
            </a:pP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đọc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là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 “</a:t>
            </a:r>
            <a:r>
              <a:rPr lang="en-US" altLang="zh-TW" sz="2000" i="1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là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tập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tất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cả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các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phần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tử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000" i="1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sao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cho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000" i="1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là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sinh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viên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 ĐHBK HN.” </a:t>
            </a:r>
            <a:endParaRPr lang="en-US" altLang="zh-TW" sz="2000" dirty="0">
              <a:latin typeface="Times" panose="02020603050405020304" pitchFamily="18" charset="0"/>
              <a:ea typeface="新細明體" panose="02020500000000000000" pitchFamily="18" charset="-120"/>
              <a:cs typeface="Times" panose="02020603050405020304" pitchFamily="18" charset="0"/>
            </a:endParaRPr>
          </a:p>
          <a:p>
            <a:pPr marL="514350" indent="-514350" algn="just" eaLnBrk="1" hangingPunct="1">
              <a:spcBef>
                <a:spcPts val="600"/>
              </a:spcBef>
              <a:buFont typeface="+mj-lt"/>
              <a:buAutoNum type="arabicPeriod" startAt="3"/>
            </a:pP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Liệt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kê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các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phần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tử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: </a:t>
            </a:r>
          </a:p>
          <a:p>
            <a:pPr lvl="2" algn="just" eaLnBrk="1" hangingPunct="1">
              <a:spcBef>
                <a:spcPts val="600"/>
              </a:spcBef>
              <a:buFontTx/>
              <a:buNone/>
            </a:pPr>
            <a:r>
              <a:rPr lang="en-US" altLang="zh-TW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   </a:t>
            </a:r>
            <a:r>
              <a:rPr lang="en-US" altLang="zh-TW" i="1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S</a:t>
            </a:r>
            <a:r>
              <a:rPr lang="en-US" altLang="zh-TW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= </a:t>
            </a:r>
            <a:r>
              <a:rPr lang="en-US" altLang="zh-TW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 </a:t>
            </a:r>
            <a:r>
              <a:rPr lang="en-US" altLang="zh-TW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, -3, -2, -1</a:t>
            </a:r>
            <a:r>
              <a:rPr lang="en-US" altLang="zh-TW" dirty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  <a:sym typeface="Symbol" panose="05050102010706020507" pitchFamily="18" charset="2"/>
              </a:rPr>
              <a:t> </a:t>
            </a:r>
            <a:r>
              <a:rPr lang="en-US" altLang="zh-CN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  <a:sym typeface="Symbol" panose="05050102010706020507" pitchFamily="18" charset="2"/>
              </a:rPr>
              <a:t> - </a:t>
            </a:r>
            <a:r>
              <a:rPr lang="en-US" altLang="zh-CN" dirty="0" err="1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  <a:sym typeface="Symbol" panose="05050102010706020507" pitchFamily="18" charset="2"/>
              </a:rPr>
              <a:t>tập</a:t>
            </a:r>
            <a:r>
              <a:rPr lang="en-US" altLang="zh-CN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 err="1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  <a:sym typeface="Symbol" panose="05050102010706020507" pitchFamily="18" charset="2"/>
              </a:rPr>
              <a:t>các</a:t>
            </a:r>
            <a:r>
              <a:rPr lang="en-US" altLang="zh-CN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 err="1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  <a:sym typeface="Symbol" panose="05050102010706020507" pitchFamily="18" charset="2"/>
              </a:rPr>
              <a:t>số</a:t>
            </a:r>
            <a:r>
              <a:rPr lang="en-US" altLang="zh-CN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 err="1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  <a:sym typeface="Symbol" panose="05050102010706020507" pitchFamily="18" charset="2"/>
              </a:rPr>
              <a:t>nguyên</a:t>
            </a:r>
            <a:r>
              <a:rPr lang="en-US" altLang="zh-CN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 err="1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  <a:sym typeface="Symbol" panose="05050102010706020507" pitchFamily="18" charset="2"/>
              </a:rPr>
              <a:t>âm</a:t>
            </a:r>
            <a:r>
              <a:rPr lang="en-US" altLang="zh-TW" dirty="0" smtClean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.</a:t>
            </a:r>
          </a:p>
          <a:p>
            <a:pPr algn="just" eaLnBrk="1" hangingPunct="1">
              <a:spcBef>
                <a:spcPts val="600"/>
              </a:spcBef>
              <a:buFontTx/>
              <a:buNone/>
            </a:pPr>
            <a:r>
              <a:rPr lang="en-US" altLang="zh-TW" sz="2000" dirty="0" err="1" smtClean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Chú</a:t>
            </a:r>
            <a:r>
              <a:rPr lang="en-US" altLang="zh-TW" sz="2000" dirty="0" smtClean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ý: </a:t>
            </a:r>
            <a:r>
              <a:rPr lang="en-US" altLang="zh-TW" sz="2000" dirty="0" err="1" smtClean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tập</a:t>
            </a:r>
            <a:r>
              <a:rPr lang="en-US" altLang="zh-TW" sz="2000" dirty="0" smtClean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 smtClean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hợp</a:t>
            </a:r>
            <a:r>
              <a:rPr lang="en-US" altLang="zh-TW" sz="2000" dirty="0" smtClean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 smtClean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có</a:t>
            </a:r>
            <a:r>
              <a:rPr lang="en-US" altLang="zh-TW" sz="2000" dirty="0" smtClean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 smtClean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thể</a:t>
            </a:r>
            <a:r>
              <a:rPr lang="en-US" altLang="zh-TW" sz="2000" dirty="0" smtClean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 smtClean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là</a:t>
            </a:r>
            <a:r>
              <a:rPr lang="en-US" altLang="zh-TW" sz="2000" dirty="0" smtClean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 smtClean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phần</a:t>
            </a:r>
            <a:r>
              <a:rPr lang="en-US" altLang="zh-TW" sz="2000" dirty="0" smtClean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 smtClean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tử</a:t>
            </a:r>
            <a:r>
              <a:rPr lang="en-US" altLang="zh-TW" sz="2000" dirty="0" smtClean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 smtClean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của</a:t>
            </a:r>
            <a:r>
              <a:rPr lang="en-US" altLang="zh-TW" sz="2000" dirty="0" smtClean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 smtClean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một</a:t>
            </a:r>
            <a:r>
              <a:rPr lang="en-US" altLang="zh-TW" sz="2000" dirty="0" smtClean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 smtClean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tập</a:t>
            </a:r>
            <a:r>
              <a:rPr lang="en-US" altLang="zh-TW" sz="2000" dirty="0" smtClean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 smtClean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hợp</a:t>
            </a:r>
            <a:r>
              <a:rPr lang="en-US" altLang="zh-TW" sz="2000" dirty="0" smtClean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 </a:t>
            </a:r>
            <a:r>
              <a:rPr lang="en-US" altLang="zh-TW" sz="2000" dirty="0" err="1" smtClean="0">
                <a:latin typeface="Times" panose="02020603050405020304" pitchFamily="18" charset="0"/>
                <a:ea typeface="新細明體" panose="02020500000000000000" pitchFamily="18" charset="-120"/>
                <a:cs typeface="Times" panose="02020603050405020304" pitchFamily="18" charset="0"/>
              </a:rPr>
              <a:t>khác</a:t>
            </a:r>
            <a:endParaRPr lang="en-US" altLang="zh-TW" sz="2000" dirty="0" smtClean="0">
              <a:latin typeface="Times" panose="02020603050405020304" pitchFamily="18" charset="0"/>
              <a:ea typeface="新細明體" panose="02020500000000000000" pitchFamily="18" charset="-120"/>
              <a:cs typeface="Times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Ví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dụ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:</a:t>
            </a:r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US" sz="2000" baseline="-25000" dirty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= {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,{a},{b},{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a,b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},c}</a:t>
            </a:r>
          </a:p>
          <a:p>
            <a:pPr lvl="1"/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US" sz="2000" baseline="-25000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={{1},{2,4,8},{3},{6},4,5,6}</a:t>
            </a:r>
          </a:p>
          <a:p>
            <a:pPr algn="just" eaLnBrk="1" hangingPunct="1">
              <a:spcBef>
                <a:spcPts val="600"/>
              </a:spcBef>
              <a:buFontTx/>
              <a:buNone/>
            </a:pPr>
            <a:endParaRPr lang="zh-TW" altLang="en-US" sz="2000" dirty="0">
              <a:latin typeface="Times" panose="02020603050405020304" pitchFamily="18" charset="0"/>
              <a:ea typeface="新細明體" panose="02020500000000000000" pitchFamily="18" charset="-120"/>
              <a:cs typeface="Times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buNone/>
            </a:pPr>
            <a:endParaRPr lang="zh-TW" altLang="en-US" sz="2000" dirty="0">
              <a:latin typeface="Times" panose="02020603050405020304" pitchFamily="18" charset="0"/>
              <a:ea typeface="新細明體" panose="02020500000000000000" pitchFamily="18" charset="-120"/>
              <a:cs typeface="Times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EAE1DE-F26E-48A1-9E88-A05841E1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C8756-3B26-4146-A7C7-24F682EEB78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1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>
            <a:extLst>
              <a:ext uri="{FF2B5EF4-FFF2-40B4-BE49-F238E27FC236}">
                <a16:creationId xmlns:a16="http://schemas.microsoft.com/office/drawing/2014/main" id="{9F65346B-D91F-41E1-A2C5-8B63DE8990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8314" y="0"/>
            <a:ext cx="9152314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500" dirty="0">
                <a:ea typeface="新細明體" panose="02020500000000000000" pitchFamily="18" charset="-120"/>
              </a:rPr>
              <a:t>So </a:t>
            </a:r>
            <a:r>
              <a:rPr lang="en-US" altLang="zh-TW" sz="3500" dirty="0" err="1">
                <a:ea typeface="新細明體" panose="02020500000000000000" pitchFamily="18" charset="-120"/>
              </a:rPr>
              <a:t>sánh</a:t>
            </a:r>
            <a:r>
              <a:rPr lang="en-US" altLang="zh-TW" sz="3500" dirty="0">
                <a:ea typeface="新細明體" panose="02020500000000000000" pitchFamily="18" charset="-120"/>
              </a:rPr>
              <a:t> </a:t>
            </a:r>
            <a:r>
              <a:rPr lang="en-US" altLang="zh-TW" sz="3500" dirty="0" err="1">
                <a:ea typeface="新細明體" panose="02020500000000000000" pitchFamily="18" charset="-120"/>
              </a:rPr>
              <a:t>hai</a:t>
            </a:r>
            <a:r>
              <a:rPr lang="en-US" altLang="zh-TW" sz="3500" dirty="0">
                <a:ea typeface="新細明體" panose="02020500000000000000" pitchFamily="18" charset="-120"/>
              </a:rPr>
              <a:t> </a:t>
            </a:r>
            <a:r>
              <a:rPr lang="en-US" altLang="zh-TW" sz="3500" dirty="0" err="1">
                <a:ea typeface="新細明體" panose="02020500000000000000" pitchFamily="18" charset="-120"/>
              </a:rPr>
              <a:t>tập</a:t>
            </a:r>
            <a:r>
              <a:rPr lang="en-US" altLang="zh-TW" sz="3500" dirty="0">
                <a:ea typeface="新細明體" panose="02020500000000000000" pitchFamily="18" charset="-120"/>
              </a:rPr>
              <a:t> </a:t>
            </a:r>
            <a:r>
              <a:rPr lang="en-US" altLang="zh-TW" sz="3500" dirty="0" err="1">
                <a:ea typeface="新細明體" panose="02020500000000000000" pitchFamily="18" charset="-120"/>
              </a:rPr>
              <a:t>hợp</a:t>
            </a:r>
            <a:endParaRPr lang="en-US" altLang="zh-TW" sz="3500" dirty="0">
              <a:ea typeface="新細明體" panose="02020500000000000000" pitchFamily="18" charset="-120"/>
            </a:endParaRP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8CCE8863-88A3-4EA9-8C70-3D62BC3AF2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8314" y="838200"/>
            <a:ext cx="9152313" cy="51816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Tập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được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gọi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là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b="1" i="1" dirty="0" err="1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tập</a:t>
            </a:r>
            <a:r>
              <a:rPr lang="en-US" altLang="zh-TW" sz="2200" b="1" i="1" dirty="0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con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của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tập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nếu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mỗi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phần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tử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của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đều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là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phần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tử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của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2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nghĩa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là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2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</a:t>
            </a:r>
            <a:r>
              <a:rPr lang="en-US" altLang="zh-TW" sz="22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 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[</a:t>
            </a:r>
            <a:r>
              <a:rPr lang="en-US" altLang="zh-TW" sz="2200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200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TW" sz="2200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200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]</a:t>
            </a:r>
          </a:p>
          <a:p>
            <a:pPr lvl="1"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altLang="zh-TW" sz="2200" b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Ký</a:t>
            </a:r>
            <a:r>
              <a:rPr lang="en-US" altLang="zh-TW" sz="22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b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hiệu</a:t>
            </a:r>
            <a:r>
              <a:rPr lang="en-US" altLang="zh-TW" sz="2200" b="1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 </a:t>
            </a:r>
            <a:r>
              <a:rPr lang="en-US" altLang="zh-TW" sz="2200" i="1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sz="22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TW" sz="22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	  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hoặc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</a:t>
            </a:r>
            <a:r>
              <a:rPr lang="en-US" altLang="zh-TW" sz="22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 </a:t>
            </a:r>
            <a:r>
              <a:rPr lang="en-US" altLang="zh-TW" sz="22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</a:p>
          <a:p>
            <a:pPr lvl="1"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altLang="zh-TW" sz="2200" b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Ví</a:t>
            </a:r>
            <a:r>
              <a:rPr lang="en-US" altLang="zh-TW" sz="22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b="1" dirty="0" err="1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dụ</a:t>
            </a:r>
            <a:r>
              <a:rPr lang="en-US" altLang="zh-TW" sz="2200" b="1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1: </a:t>
            </a:r>
            <a:r>
              <a:rPr lang="en-US" altLang="zh-TW" sz="2200" dirty="0" err="1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Nếu</a:t>
            </a:r>
            <a:r>
              <a:rPr lang="en-US" altLang="zh-TW" sz="22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= 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 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1, 2,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3,  , 11, 12 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và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2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=  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1, 2,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3, 6 </a:t>
            </a:r>
          </a:p>
          <a:p>
            <a:pPr lvl="2" eaLnBrk="1" hangingPunct="1">
              <a:lnSpc>
                <a:spcPct val="120000"/>
              </a:lnSpc>
              <a:spcBef>
                <a:spcPts val="1200"/>
              </a:spcBef>
              <a:buFontTx/>
              <a:buNone/>
            </a:pP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TW" sz="22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zh-TW" sz="2200" dirty="0" err="1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Thế</a:t>
            </a:r>
            <a:r>
              <a:rPr lang="en-US" altLang="zh-TW" sz="22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thì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2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 </a:t>
            </a:r>
            <a:r>
              <a:rPr lang="en-US" altLang="zh-TW" sz="22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TW" sz="22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lvl="1"/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Ví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dụ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2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 ⊆ Z ⊆ Q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⊆ R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⊆ C.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: </a:t>
            </a:r>
            <a:r>
              <a:rPr lang="en-US" altLang="zh-TW" sz="2200" dirty="0" err="1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một</a:t>
            </a:r>
            <a:r>
              <a:rPr lang="en-US" altLang="zh-TW" sz="22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tập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luôn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là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tập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con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của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chính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nó</a:t>
            </a:r>
            <a:r>
              <a:rPr lang="en-US" altLang="zh-TW" sz="22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B, ta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bất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kì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thì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cũng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thuộc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B.</a:t>
            </a:r>
          </a:p>
          <a:p>
            <a:endParaRPr lang="en-US" altLang="zh-TW" sz="2200" dirty="0" smtClean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sz="22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20000"/>
              </a:lnSpc>
              <a:spcBef>
                <a:spcPts val="1200"/>
              </a:spcBef>
              <a:buFontTx/>
              <a:buNone/>
            </a:pPr>
            <a:endParaRPr lang="en-US" altLang="zh-TW" sz="22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B42F41-0CD9-4DAE-941C-BD035B94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C8756-3B26-4146-A7C7-24F682EEB78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0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>
            <a:extLst>
              <a:ext uri="{FF2B5EF4-FFF2-40B4-BE49-F238E27FC236}">
                <a16:creationId xmlns:a16="http://schemas.microsoft.com/office/drawing/2014/main" id="{0B474A82-E7A6-4B5B-919E-E9D9F44791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500" dirty="0" smtClean="0">
                <a:ea typeface="新細明體" panose="02020500000000000000" pitchFamily="18" charset="-120"/>
              </a:rPr>
              <a:t>So </a:t>
            </a:r>
            <a:r>
              <a:rPr lang="en-US" altLang="zh-TW" sz="3500" dirty="0" err="1" smtClean="0">
                <a:ea typeface="新細明體" panose="02020500000000000000" pitchFamily="18" charset="-120"/>
              </a:rPr>
              <a:t>sánh</a:t>
            </a:r>
            <a:r>
              <a:rPr lang="en-US" altLang="zh-TW" sz="3500" dirty="0" smtClean="0">
                <a:ea typeface="新細明體" panose="02020500000000000000" pitchFamily="18" charset="-120"/>
              </a:rPr>
              <a:t> </a:t>
            </a:r>
            <a:r>
              <a:rPr lang="en-US" altLang="zh-TW" sz="3500" dirty="0" err="1" smtClean="0">
                <a:ea typeface="新細明體" panose="02020500000000000000" pitchFamily="18" charset="-120"/>
              </a:rPr>
              <a:t>hai</a:t>
            </a:r>
            <a:r>
              <a:rPr lang="en-US" altLang="zh-TW" sz="3500" dirty="0" smtClean="0">
                <a:ea typeface="新細明體" panose="02020500000000000000" pitchFamily="18" charset="-120"/>
              </a:rPr>
              <a:t> </a:t>
            </a:r>
            <a:r>
              <a:rPr lang="en-US" altLang="zh-TW" sz="3500" dirty="0" err="1" smtClean="0">
                <a:ea typeface="新細明體" panose="02020500000000000000" pitchFamily="18" charset="-120"/>
              </a:rPr>
              <a:t>tập</a:t>
            </a:r>
            <a:r>
              <a:rPr lang="en-US" altLang="zh-TW" sz="3500" dirty="0" smtClean="0">
                <a:ea typeface="新細明體" panose="02020500000000000000" pitchFamily="18" charset="-120"/>
              </a:rPr>
              <a:t> </a:t>
            </a:r>
            <a:r>
              <a:rPr lang="en-US" altLang="zh-TW" sz="3500" dirty="0" err="1" smtClean="0">
                <a:ea typeface="新細明體" panose="02020500000000000000" pitchFamily="18" charset="-120"/>
              </a:rPr>
              <a:t>hợp</a:t>
            </a:r>
            <a:endParaRPr lang="en-US" altLang="zh-TW" sz="3500" dirty="0">
              <a:ea typeface="新細明體" panose="02020500000000000000" pitchFamily="18" charset="-120"/>
            </a:endParaRP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B65BCB82-8F15-4282-9F5A-9DBB4945D0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840971"/>
            <a:ext cx="9144000" cy="51816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zh-TW" sz="2200" dirty="0" err="1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Nếu</a:t>
            </a:r>
            <a:r>
              <a:rPr lang="en-US" altLang="zh-TW" sz="22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TW" sz="22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nhưng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khi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đó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ta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nói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là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i="1" dirty="0" err="1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tập</a:t>
            </a:r>
            <a:r>
              <a:rPr lang="en-US" altLang="zh-TW" sz="2200" i="1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con </a:t>
            </a:r>
            <a:r>
              <a:rPr lang="en-US" altLang="zh-TW" sz="2200" i="1" dirty="0" err="1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thực</a:t>
            </a:r>
            <a:r>
              <a:rPr lang="en-US" altLang="zh-TW" sz="2200" i="1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i="1" dirty="0" err="1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sự</a:t>
            </a:r>
            <a:r>
              <a:rPr lang="en-US" altLang="zh-TW" sz="2200" i="1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của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Ký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hiệu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 </a:t>
            </a:r>
            <a:r>
              <a:rPr lang="en-US" altLang="zh-TW" sz="22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 </a:t>
            </a:r>
            <a:r>
              <a:rPr lang="en-US" altLang="zh-TW" sz="22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pPr marL="0" indent="0" algn="just" eaLnBrk="1" hangingPunct="1">
              <a:buNone/>
            </a:pPr>
            <a:r>
              <a:rPr lang="en-US" altLang="zh-TW" sz="2200" b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Ví</a:t>
            </a:r>
            <a:r>
              <a:rPr lang="en-US" altLang="zh-TW" sz="22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b="1" dirty="0" err="1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dụ</a:t>
            </a:r>
            <a:r>
              <a:rPr lang="en-US" altLang="zh-TW" sz="2200" b="1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Giả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sử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= { 1, 2, 3 }, </a:t>
            </a:r>
            <a:r>
              <a:rPr lang="en-US" altLang="zh-TW" sz="22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= { 2, 3, 1 }, </a:t>
            </a:r>
            <a:r>
              <a:rPr lang="en-US" altLang="zh-TW" sz="22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= { 3 }.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Khi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đó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</a:t>
            </a:r>
          </a:p>
          <a:p>
            <a:pPr lvl="1" algn="just" eaLnBrk="1" hangingPunct="1">
              <a:buNone/>
            </a:pPr>
            <a:r>
              <a:rPr lang="en-US" altLang="zh-TW" sz="22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         B = A, C </a:t>
            </a:r>
            <a:r>
              <a:rPr lang="en-US" altLang="zh-TW" sz="22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 A, C  B</a:t>
            </a:r>
            <a:r>
              <a:rPr lang="en-US" altLang="zh-TW" sz="22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i="1" dirty="0" err="1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tập</a:t>
            </a:r>
            <a:r>
              <a:rPr lang="en-US" altLang="zh-TW" sz="2200" i="1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con </a:t>
            </a:r>
            <a:r>
              <a:rPr lang="en-US" altLang="zh-TW" sz="2200" i="1" dirty="0" err="1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thực</a:t>
            </a:r>
            <a:r>
              <a:rPr lang="en-US" altLang="zh-TW" sz="2200" i="1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i="1" dirty="0" err="1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sự</a:t>
            </a:r>
            <a:r>
              <a:rPr lang="en-US" altLang="zh-TW" sz="2200" i="1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của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endParaRPr lang="en-US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 (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A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TW" sz="2200" b="1" i="1" dirty="0" err="1" smtClean="0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Tập</a:t>
            </a:r>
            <a:r>
              <a:rPr lang="en-US" altLang="zh-TW" sz="2200" b="1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b="1" i="1" dirty="0" err="1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rỗng</a:t>
            </a:r>
            <a:r>
              <a:rPr lang="en-US" altLang="zh-TW" sz="2200" b="1" i="1" dirty="0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b="1" dirty="0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200" b="1" i="1" dirty="0" err="1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trống</a:t>
            </a:r>
            <a:r>
              <a:rPr lang="en-US" altLang="zh-TW" sz="2200" b="1" dirty="0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en-US" altLang="zh-TW" sz="2200" dirty="0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là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tập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không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có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phần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tử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nào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cả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Ký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hiệu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 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là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tập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con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của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mọi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tập</a:t>
            </a:r>
            <a:endParaRPr lang="en-US" altLang="zh-TW" sz="22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TW" sz="2200" b="1" i="1" dirty="0" err="1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Tập</a:t>
            </a:r>
            <a:r>
              <a:rPr lang="en-US" altLang="zh-TW" sz="2200" b="1" i="1" dirty="0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b="1" i="1" dirty="0" err="1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tất</a:t>
            </a:r>
            <a:r>
              <a:rPr lang="en-US" altLang="zh-TW" sz="2200" b="1" i="1" dirty="0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b="1" i="1" dirty="0" err="1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cả</a:t>
            </a:r>
            <a:r>
              <a:rPr lang="en-US" altLang="zh-TW" sz="2200" b="1" i="1" dirty="0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b="1" i="1" dirty="0" err="1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các</a:t>
            </a:r>
            <a:r>
              <a:rPr lang="en-US" altLang="zh-TW" sz="2200" b="1" i="1" dirty="0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b="1" i="1" dirty="0" err="1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tập</a:t>
            </a:r>
            <a:r>
              <a:rPr lang="en-US" altLang="zh-TW" sz="2200" b="1" i="1" dirty="0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con </a:t>
            </a:r>
            <a:r>
              <a:rPr lang="en-US" altLang="zh-TW" sz="2200" b="1" dirty="0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200" b="1" i="1" dirty="0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Power set</a:t>
            </a:r>
            <a:r>
              <a:rPr lang="en-US" altLang="zh-TW" sz="2200" b="1" dirty="0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en-US" altLang="zh-TW" sz="2200" b="1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của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tập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Ký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hiệu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 2</a:t>
            </a:r>
            <a:r>
              <a:rPr lang="en-US" altLang="zh-TW" sz="2200" i="1" baseline="30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sz="22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đôi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khi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dùng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ký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hiệu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</a:t>
            </a:r>
            <a:r>
              <a:rPr lang="en-US" altLang="zh-TW" sz="22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2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))</a:t>
            </a:r>
          </a:p>
          <a:p>
            <a:pPr lvl="1" algn="just" eaLnBrk="1" hangingPunct="1">
              <a:buNone/>
            </a:pPr>
            <a:endParaRPr lang="en-US" altLang="zh-TW" sz="22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92CD49-CE5A-41F7-86CE-37017B7C4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C8756-3B26-4146-A7C7-24F682EEB78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0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1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1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sz="3500" dirty="0" err="1"/>
              <a:t>Tập</a:t>
            </a:r>
            <a:r>
              <a:rPr lang="en-US" sz="3500" dirty="0"/>
              <a:t> </a:t>
            </a:r>
            <a:r>
              <a:rPr lang="en-US" sz="3500" dirty="0" err="1"/>
              <a:t>tất</a:t>
            </a:r>
            <a:r>
              <a:rPr lang="en-US" sz="3500" dirty="0"/>
              <a:t> </a:t>
            </a:r>
            <a:r>
              <a:rPr lang="en-US" sz="3500" dirty="0" err="1"/>
              <a:t>cả</a:t>
            </a:r>
            <a:r>
              <a:rPr lang="en-US" sz="3500" dirty="0"/>
              <a:t> </a:t>
            </a:r>
            <a:r>
              <a:rPr lang="en-US" sz="3500" dirty="0" err="1"/>
              <a:t>các</a:t>
            </a:r>
            <a:r>
              <a:rPr lang="en-US" sz="3500" dirty="0"/>
              <a:t> </a:t>
            </a:r>
            <a:r>
              <a:rPr lang="en-US" sz="3500" dirty="0" err="1"/>
              <a:t>tập</a:t>
            </a:r>
            <a:r>
              <a:rPr lang="en-US" sz="3500" dirty="0"/>
              <a:t> con (Power Set) 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76200" y="836054"/>
            <a:ext cx="90678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Cho A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|A|=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|P(A)| =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3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3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2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(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(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(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∩ P (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P (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∩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(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(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(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ctr">
              <a:buFont typeface="Arial" panose="020B0604020202020204" pitchFamily="34" charset="0"/>
              <a:buNone/>
            </a:pPr>
            <a:endParaRPr lang="en-US" sz="23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88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>
            <a:extLst>
              <a:ext uri="{FF2B5EF4-FFF2-40B4-BE49-F238E27FC236}">
                <a16:creationId xmlns:a16="http://schemas.microsoft.com/office/drawing/2014/main" id="{0B474A82-E7A6-4B5B-919E-E9D9F44791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500" dirty="0" smtClean="0">
                <a:ea typeface="新細明體" panose="02020500000000000000" pitchFamily="18" charset="-120"/>
              </a:rPr>
              <a:t>So </a:t>
            </a:r>
            <a:r>
              <a:rPr lang="en-US" altLang="zh-TW" sz="3500" dirty="0" err="1" smtClean="0">
                <a:ea typeface="新細明體" panose="02020500000000000000" pitchFamily="18" charset="-120"/>
              </a:rPr>
              <a:t>sánh</a:t>
            </a:r>
            <a:r>
              <a:rPr lang="en-US" altLang="zh-TW" sz="3500" dirty="0" smtClean="0">
                <a:ea typeface="新細明體" panose="02020500000000000000" pitchFamily="18" charset="-120"/>
              </a:rPr>
              <a:t> </a:t>
            </a:r>
            <a:r>
              <a:rPr lang="en-US" altLang="zh-TW" sz="3500" dirty="0" err="1" smtClean="0">
                <a:ea typeface="新細明體" panose="02020500000000000000" pitchFamily="18" charset="-120"/>
              </a:rPr>
              <a:t>hai</a:t>
            </a:r>
            <a:r>
              <a:rPr lang="en-US" altLang="zh-TW" sz="3500" dirty="0" smtClean="0">
                <a:ea typeface="新細明體" panose="02020500000000000000" pitchFamily="18" charset="-120"/>
              </a:rPr>
              <a:t> </a:t>
            </a:r>
            <a:r>
              <a:rPr lang="en-US" altLang="zh-TW" sz="3500" dirty="0" err="1" smtClean="0">
                <a:ea typeface="新細明體" panose="02020500000000000000" pitchFamily="18" charset="-120"/>
              </a:rPr>
              <a:t>tập</a:t>
            </a:r>
            <a:r>
              <a:rPr lang="en-US" altLang="zh-TW" sz="3500" dirty="0" smtClean="0">
                <a:ea typeface="新細明體" panose="02020500000000000000" pitchFamily="18" charset="-120"/>
              </a:rPr>
              <a:t> </a:t>
            </a:r>
            <a:r>
              <a:rPr lang="en-US" altLang="zh-TW" sz="3500" dirty="0" err="1" smtClean="0">
                <a:ea typeface="新細明體" panose="02020500000000000000" pitchFamily="18" charset="-120"/>
              </a:rPr>
              <a:t>hợp</a:t>
            </a:r>
            <a:endParaRPr lang="en-US" altLang="zh-TW" sz="3500" dirty="0">
              <a:ea typeface="新細明體" panose="02020500000000000000" pitchFamily="18" charset="-120"/>
            </a:endParaRP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B65BCB82-8F15-4282-9F5A-9DBB4945D0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840971"/>
            <a:ext cx="9144000" cy="51816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zh-TW" sz="22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Hai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tập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là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bằng</a:t>
            </a:r>
            <a:r>
              <a:rPr lang="en-US" altLang="zh-TW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nhau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khi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và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chỉ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khi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mỗi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phần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tử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của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tập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thứ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nhất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đều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là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phần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tử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của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tập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thứ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hai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và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ngược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lại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nghĩa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là</a:t>
            </a:r>
            <a:endParaRPr lang="en-US" altLang="zh-TW" sz="22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			</a:t>
            </a:r>
            <a:r>
              <a:rPr lang="en-US" altLang="zh-TW" sz="22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= </a:t>
            </a:r>
            <a:r>
              <a:rPr lang="en-US" altLang="zh-TW" sz="22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khi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và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chỉ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khi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</a:t>
            </a:r>
            <a:r>
              <a:rPr lang="en-US" altLang="zh-TW" sz="22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TW" sz="22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và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2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 </a:t>
            </a:r>
            <a:r>
              <a:rPr lang="en-US" altLang="zh-TW" sz="2200" i="1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</a:p>
          <a:p>
            <a:pPr marL="0" indent="0"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{2,3,5,7}={3,2,7,5},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2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{2,3,5,7}={2,2,3,5,3,7} </a:t>
            </a:r>
            <a:r>
              <a:rPr lang="en-US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v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iệc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liệt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kê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lặp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lại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một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phần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tử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không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dẫn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đến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tập</a:t>
            </a:r>
            <a:r>
              <a:rPr lang="en-US" altLang="zh-TW" sz="22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mới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{2,3,5,7}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{2,3}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{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− 4)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25} , B = {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+ 1)(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− 9)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0},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B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endParaRPr lang="en-US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92CD49-CE5A-41F7-86CE-37017B7C4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C8756-3B26-4146-A7C7-24F682EEB78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0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>
            <a:extLst>
              <a:ext uri="{FF2B5EF4-FFF2-40B4-BE49-F238E27FC236}">
                <a16:creationId xmlns:a16="http://schemas.microsoft.com/office/drawing/2014/main" id="{D47F71DD-332F-4FC8-931B-4CE08154E8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500" dirty="0" err="1" smtClean="0">
                <a:ea typeface="新細明體" panose="02020500000000000000" pitchFamily="18" charset="-120"/>
              </a:rPr>
              <a:t>Lực</a:t>
            </a:r>
            <a:r>
              <a:rPr lang="en-US" altLang="zh-TW" sz="3500" dirty="0" smtClean="0">
                <a:ea typeface="新細明體" panose="02020500000000000000" pitchFamily="18" charset="-120"/>
              </a:rPr>
              <a:t> </a:t>
            </a:r>
            <a:r>
              <a:rPr lang="en-US" altLang="zh-TW" sz="3500" dirty="0" err="1" smtClean="0">
                <a:ea typeface="新細明體" panose="02020500000000000000" pitchFamily="18" charset="-120"/>
              </a:rPr>
              <a:t>lượng</a:t>
            </a:r>
            <a:r>
              <a:rPr lang="en-US" altLang="zh-TW" sz="3500" dirty="0">
                <a:ea typeface="新細明體" panose="02020500000000000000" pitchFamily="18" charset="-120"/>
              </a:rPr>
              <a:t> </a:t>
            </a:r>
            <a:r>
              <a:rPr lang="en-US" altLang="zh-TW" sz="3500" dirty="0" err="1" smtClean="0">
                <a:ea typeface="新細明體" panose="02020500000000000000" pitchFamily="18" charset="-120"/>
              </a:rPr>
              <a:t>của</a:t>
            </a:r>
            <a:r>
              <a:rPr lang="en-US" altLang="zh-TW" sz="3500" dirty="0" smtClean="0">
                <a:ea typeface="新細明體" panose="02020500000000000000" pitchFamily="18" charset="-120"/>
              </a:rPr>
              <a:t> </a:t>
            </a:r>
            <a:r>
              <a:rPr lang="en-US" altLang="zh-TW" sz="3500" dirty="0" err="1" smtClean="0">
                <a:ea typeface="新細明體" panose="02020500000000000000" pitchFamily="18" charset="-120"/>
              </a:rPr>
              <a:t>tập</a:t>
            </a:r>
            <a:r>
              <a:rPr lang="en-US" altLang="zh-TW" sz="3500" dirty="0" smtClean="0">
                <a:ea typeface="新細明體" panose="02020500000000000000" pitchFamily="18" charset="-120"/>
              </a:rPr>
              <a:t> </a:t>
            </a:r>
            <a:r>
              <a:rPr lang="en-US" altLang="zh-TW" sz="3500" dirty="0" err="1" smtClean="0">
                <a:ea typeface="新細明體" panose="02020500000000000000" pitchFamily="18" charset="-120"/>
              </a:rPr>
              <a:t>hợp</a:t>
            </a:r>
            <a:endParaRPr lang="zh-TW" altLang="en-US" sz="3500" dirty="0">
              <a:ea typeface="新細明體" panose="02020500000000000000" pitchFamily="18" charset="-120"/>
            </a:endParaRP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E8F7ECE8-0031-4CCE-BA7D-CD0AAD5137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857596"/>
            <a:ext cx="9144000" cy="518160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altLang="zh-TW" sz="2000" b="1" i="1" dirty="0" err="1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Lực</a:t>
            </a:r>
            <a:r>
              <a:rPr lang="en-US" altLang="zh-TW" sz="2000" b="1" i="1" dirty="0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i="1" dirty="0" err="1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lượng</a:t>
            </a:r>
            <a:r>
              <a:rPr lang="en-US" altLang="zh-TW" sz="2000" b="1" i="1" dirty="0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000" b="1" i="1" dirty="0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cardinality</a:t>
            </a:r>
            <a:r>
              <a:rPr lang="en-US" altLang="zh-TW" sz="2000" b="1" dirty="0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en-US" altLang="zh-TW" sz="2000" b="1" i="1" dirty="0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của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tập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sz="20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là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số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phần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tử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trong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pPr lvl="1" algn="just"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Ký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hiệu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 |</a:t>
            </a:r>
            <a:r>
              <a:rPr lang="en-US" altLang="zh-TW" sz="20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| (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đôi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khi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còn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ký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hiệu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là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#</a:t>
            </a:r>
            <a:r>
              <a:rPr lang="en-US" altLang="zh-TW" sz="20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0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)).</a:t>
            </a:r>
          </a:p>
          <a:p>
            <a:pPr lvl="1" algn="just"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Nếu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lực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lượng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của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một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tập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hợp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là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số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tự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nhiên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thì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nó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được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gọi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là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i="1" dirty="0" err="1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tập</a:t>
            </a:r>
            <a:r>
              <a:rPr lang="en-US" altLang="zh-TW" sz="2000" b="1" i="1" dirty="0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i="1" dirty="0" err="1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hữu</a:t>
            </a:r>
            <a:r>
              <a:rPr lang="en-US" altLang="zh-TW" sz="2000" b="1" i="1" dirty="0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i="1" dirty="0" err="1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hạn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nếu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trái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lại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nó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là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i="1" dirty="0" err="1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tập</a:t>
            </a:r>
            <a:r>
              <a:rPr lang="en-US" altLang="zh-TW" sz="2000" b="1" i="1" dirty="0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i="1" dirty="0" err="1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vô</a:t>
            </a:r>
            <a:r>
              <a:rPr lang="en-US" altLang="zh-TW" sz="2000" b="1" i="1" dirty="0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i="1" dirty="0" err="1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hạn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pPr marL="457200" lvl="1" indent="0" algn="just"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TW" sz="20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</a:t>
            </a:r>
            <a:r>
              <a:rPr lang="en-US" altLang="zh-TW" sz="2000" b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Ví</a:t>
            </a:r>
            <a:r>
              <a:rPr lang="en-US" altLang="zh-TW" sz="20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dụ</a:t>
            </a:r>
            <a:r>
              <a:rPr lang="en-US" altLang="zh-TW" sz="20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(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tập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các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số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tự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nhiên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là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vô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hạn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bởi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vì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|</a:t>
            </a:r>
            <a:r>
              <a:rPr lang="en-US" altLang="zh-TW" sz="2000" b="1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|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không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là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số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tự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nhiên</a:t>
            </a:r>
            <a:r>
              <a:rPr lang="en-US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pPr marL="457200" lvl="1" indent="0" algn="just"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altLang="zh-TW" sz="2000" b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Chú</a:t>
            </a:r>
            <a:r>
              <a:rPr lang="en-US" altLang="zh-TW" sz="20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ý: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Nếu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|</a:t>
            </a:r>
            <a:r>
              <a:rPr lang="en-US" altLang="zh-TW" sz="20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| = </a:t>
            </a:r>
            <a:r>
              <a:rPr lang="en-US" altLang="zh-TW" sz="20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thì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|</a:t>
            </a:r>
            <a:r>
              <a:rPr lang="en-US" altLang="zh-TW" sz="20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)| = 2</a:t>
            </a:r>
            <a:r>
              <a:rPr lang="en-US" altLang="zh-TW" sz="2000" i="1" baseline="30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 sz="2000" i="1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pPr marL="57150" indent="0" algn="just"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TW" sz="2000" b="1" dirty="0" err="1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Ví</a:t>
            </a:r>
            <a:r>
              <a:rPr lang="en-US" altLang="zh-TW" sz="2000" b="1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 err="1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dụ</a:t>
            </a:r>
            <a:r>
              <a:rPr lang="en-US" altLang="zh-TW" sz="2000" b="1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endParaRPr lang="en-US" altLang="zh-TW" sz="20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rỗng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|{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Newton}| = 3.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{0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|{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}| = ∞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532A9D-9BE9-4893-9136-897238F0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C8756-3B26-4146-A7C7-24F682EEB78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6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A794B52F-74F4-4D86-A136-ACD59BD0B0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1. </a:t>
            </a:r>
            <a:r>
              <a:rPr lang="en-US" altLang="en-US" dirty="0" err="1" smtClean="0"/>
              <a:t>Tập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hợp</a:t>
            </a:r>
            <a:endParaRPr lang="en-US" altLang="en-US" dirty="0"/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D75923CE-E0BF-4C4E-9468-CAE0CA1B18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26" y="838200"/>
            <a:ext cx="9137073" cy="51816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altLang="zh-TW" sz="4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1.1. </a:t>
            </a:r>
            <a:r>
              <a:rPr lang="en-US" altLang="zh-TW" sz="4000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Các</a:t>
            </a:r>
            <a:r>
              <a:rPr lang="en-US" altLang="zh-TW" sz="4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khái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niệm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cơ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bản</a:t>
            </a:r>
            <a:endParaRPr lang="en-US" altLang="zh-TW" sz="4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altLang="zh-TW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1.2. </a:t>
            </a:r>
            <a:r>
              <a:rPr lang="en-US" altLang="zh-TW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Sơ</a:t>
            </a: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đồ</a:t>
            </a: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Venn </a:t>
            </a:r>
          </a:p>
          <a:p>
            <a:pPr marL="0" indent="0" eaLnBrk="1" hangingPunct="1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altLang="zh-TW" sz="4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1.3. </a:t>
            </a:r>
            <a:r>
              <a:rPr lang="en-US" altLang="zh-TW" sz="4000" dirty="0" err="1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Các</a:t>
            </a:r>
            <a:r>
              <a:rPr lang="en-US" altLang="zh-TW" sz="4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phép</a:t>
            </a:r>
            <a:r>
              <a:rPr lang="en-US" altLang="zh-TW" sz="4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toán</a:t>
            </a:r>
            <a:r>
              <a:rPr lang="en-US" altLang="zh-TW" sz="4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tập</a:t>
            </a:r>
            <a:r>
              <a:rPr lang="en-US" altLang="zh-TW" sz="4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hợp</a:t>
            </a:r>
            <a:endParaRPr lang="en-US" altLang="zh-TW" sz="4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altLang="zh-TW" sz="4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1.4. </a:t>
            </a:r>
            <a:r>
              <a:rPr lang="en-US" altLang="zh-TW" sz="4000" dirty="0" err="1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Các</a:t>
            </a:r>
            <a:r>
              <a:rPr lang="en-US" altLang="zh-TW" sz="4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đẳng</a:t>
            </a:r>
            <a:r>
              <a:rPr lang="en-US" altLang="zh-TW" sz="4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thức</a:t>
            </a:r>
            <a:endParaRPr lang="en-US" altLang="zh-TW" sz="4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6EF7B1-DA3B-4317-A0CA-AE8307A3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C8756-3B26-4146-A7C7-24F682EEB78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1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>
            <a:extLst>
              <a:ext uri="{FF2B5EF4-FFF2-40B4-BE49-F238E27FC236}">
                <a16:creationId xmlns:a16="http://schemas.microsoft.com/office/drawing/2014/main" id="{EF2454D6-1955-4C6C-8550-98A11CF810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625"/>
            <a:ext cx="8686800" cy="838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3500" dirty="0">
                <a:ea typeface="新細明體" panose="02020500000000000000" pitchFamily="18" charset="-120"/>
              </a:rPr>
              <a:t/>
            </a:r>
            <a:br>
              <a:rPr lang="en-US" altLang="zh-TW" sz="3500" dirty="0">
                <a:ea typeface="新細明體" panose="02020500000000000000" pitchFamily="18" charset="-120"/>
              </a:rPr>
            </a:br>
            <a:r>
              <a:rPr lang="en-US" altLang="zh-TW" sz="3500" dirty="0" smtClean="0">
                <a:ea typeface="新細明體" panose="02020500000000000000" pitchFamily="18" charset="-120"/>
              </a:rPr>
              <a:t>1.2. </a:t>
            </a:r>
            <a:r>
              <a:rPr lang="en-US" altLang="zh-TW" sz="3500" dirty="0" err="1" smtClean="0">
                <a:ea typeface="新細明體" panose="02020500000000000000" pitchFamily="18" charset="-120"/>
              </a:rPr>
              <a:t>Sơ</a:t>
            </a:r>
            <a:r>
              <a:rPr lang="en-US" altLang="zh-TW" sz="3500" dirty="0" smtClean="0">
                <a:ea typeface="新細明體" panose="02020500000000000000" pitchFamily="18" charset="-120"/>
              </a:rPr>
              <a:t> </a:t>
            </a:r>
            <a:r>
              <a:rPr lang="en-US" altLang="zh-TW" sz="3500" dirty="0" err="1" smtClean="0">
                <a:ea typeface="新細明體" panose="02020500000000000000" pitchFamily="18" charset="-120"/>
              </a:rPr>
              <a:t>đồ</a:t>
            </a:r>
            <a:r>
              <a:rPr lang="en-US" altLang="zh-TW" sz="3500" dirty="0" smtClean="0">
                <a:ea typeface="新細明體" panose="02020500000000000000" pitchFamily="18" charset="-120"/>
              </a:rPr>
              <a:t> </a:t>
            </a:r>
            <a:r>
              <a:rPr lang="en-US" altLang="zh-TW" sz="3500" dirty="0">
                <a:ea typeface="新細明體" panose="02020500000000000000" pitchFamily="18" charset="-120"/>
              </a:rPr>
              <a:t>VENN</a:t>
            </a:r>
            <a:br>
              <a:rPr lang="en-US" altLang="zh-TW" sz="3500" dirty="0">
                <a:ea typeface="新細明體" panose="02020500000000000000" pitchFamily="18" charset="-120"/>
              </a:rPr>
            </a:br>
            <a:endParaRPr lang="en-US" altLang="zh-TW" sz="3500" b="0" dirty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E656D27D-4B58-4F43-BA6A-CC33DAE772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854825"/>
            <a:ext cx="91440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TW" sz="2700" b="1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Venn diagrams: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10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Là cách biểu diễn rất trực quan giúp chỉ ra mối liên hệ giữa 2 hoặc 3 tập hợp.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TW" sz="210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Tập vũ trụ </a:t>
            </a:r>
            <a:r>
              <a:rPr lang="en-US" altLang="zh-TW" sz="2100" i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</a:t>
            </a:r>
            <a:r>
              <a:rPr lang="en-US" altLang="zh-TW" sz="210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được biểu diễn bởi hình chữ nhật.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TW" sz="210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Mỗi tập con của </a:t>
            </a:r>
            <a:r>
              <a:rPr lang="en-US" altLang="zh-TW" sz="2100" i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</a:t>
            </a:r>
            <a:r>
              <a:rPr lang="en-US" altLang="zh-TW" sz="210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được biểu diễn bởi phần trong của một vòng kín.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100" b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Ví dụ:</a:t>
            </a:r>
            <a:endParaRPr lang="zh-TW" altLang="en-US" sz="2100" b="1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99953E-5870-4534-813D-041F71A8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C8756-3B26-4146-A7C7-24F682EEB78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66565" name="Group 4">
            <a:extLst>
              <a:ext uri="{FF2B5EF4-FFF2-40B4-BE49-F238E27FC236}">
                <a16:creationId xmlns:a16="http://schemas.microsoft.com/office/drawing/2014/main" id="{AABC21E5-31BD-469E-ABB8-9C7613BF9FA0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352800"/>
            <a:ext cx="4100513" cy="1706563"/>
            <a:chOff x="1620" y="2175"/>
            <a:chExt cx="2574" cy="1039"/>
          </a:xfrm>
        </p:grpSpPr>
        <p:pic>
          <p:nvPicPr>
            <p:cNvPr id="66567" name="Picture 5">
              <a:extLst>
                <a:ext uri="{FF2B5EF4-FFF2-40B4-BE49-F238E27FC236}">
                  <a16:creationId xmlns:a16="http://schemas.microsoft.com/office/drawing/2014/main" id="{419CDB08-55F3-4930-94E1-7FC6E1CA0C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" y="2175"/>
              <a:ext cx="2574" cy="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568" name="Text Box 6">
              <a:extLst>
                <a:ext uri="{FF2B5EF4-FFF2-40B4-BE49-F238E27FC236}">
                  <a16:creationId xmlns:a16="http://schemas.microsoft.com/office/drawing/2014/main" id="{D23F457A-C119-40F6-B7FC-71DF87BF8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6" y="2973"/>
              <a:ext cx="942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TW" sz="200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Cho  2 tập</a:t>
              </a:r>
            </a:p>
          </p:txBody>
        </p:sp>
        <p:sp>
          <p:nvSpPr>
            <p:cNvPr id="66569" name="Text Box 7">
              <a:extLst>
                <a:ext uri="{FF2B5EF4-FFF2-40B4-BE49-F238E27FC236}">
                  <a16:creationId xmlns:a16="http://schemas.microsoft.com/office/drawing/2014/main" id="{69BB80C5-796A-4BE1-ACAC-B5E8B6DA60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4" y="2963"/>
              <a:ext cx="942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TW" sz="200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Cho 3 tập</a:t>
              </a:r>
            </a:p>
          </p:txBody>
        </p:sp>
      </p:grpSp>
      <p:pic>
        <p:nvPicPr>
          <p:cNvPr id="66566" name="Picture 8" descr="venn">
            <a:extLst>
              <a:ext uri="{FF2B5EF4-FFF2-40B4-BE49-F238E27FC236}">
                <a16:creationId xmlns:a16="http://schemas.microsoft.com/office/drawing/2014/main" id="{85C4A9BB-DFBD-4595-8187-9D0FF88A8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0"/>
            <a:ext cx="1196975" cy="1423697"/>
          </a:xfrm>
          <a:prstGeom prst="rect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5">
            <a:extLst>
              <a:ext uri="{FF2B5EF4-FFF2-40B4-BE49-F238E27FC236}">
                <a16:creationId xmlns:a16="http://schemas.microsoft.com/office/drawing/2014/main" id="{3D8164E5-5DA7-4C24-9DED-D5C629AD3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6975" y="194639"/>
            <a:ext cx="1670050" cy="646331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" panose="02020603050405020304" pitchFamily="18" charset="0"/>
                <a:cs typeface="Times" panose="02020603050405020304" pitchFamily="18" charset="0"/>
              </a:rPr>
              <a:t>John Venn 1834-1923</a:t>
            </a:r>
          </a:p>
        </p:txBody>
      </p:sp>
    </p:spTree>
    <p:extLst>
      <p:ext uri="{BB962C8B-B14F-4D97-AF65-F5344CB8AC3E}">
        <p14:creationId xmlns:p14="http://schemas.microsoft.com/office/powerpoint/2010/main" val="325705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915400" cy="762000"/>
          </a:xfrm>
        </p:spPr>
        <p:txBody>
          <a:bodyPr>
            <a:noAutofit/>
          </a:bodyPr>
          <a:lstStyle/>
          <a:p>
            <a:r>
              <a:rPr lang="en-US" altLang="zh-TW" sz="3500" dirty="0">
                <a:ea typeface="新細明體" panose="02020500000000000000" pitchFamily="18" charset="-120"/>
              </a:rPr>
              <a:t/>
            </a:r>
            <a:br>
              <a:rPr lang="en-US" altLang="zh-TW" sz="3500" dirty="0">
                <a:ea typeface="新細明體" panose="02020500000000000000" pitchFamily="18" charset="-120"/>
              </a:rPr>
            </a:br>
            <a:r>
              <a:rPr lang="en-US" altLang="zh-TW" sz="3500" dirty="0" smtClean="0">
                <a:ea typeface="新細明體" panose="02020500000000000000" pitchFamily="18" charset="-120"/>
              </a:rPr>
              <a:t>1.2. </a:t>
            </a:r>
            <a:r>
              <a:rPr lang="en-US" altLang="zh-TW" sz="3500" dirty="0" err="1" smtClean="0">
                <a:ea typeface="新細明體" panose="02020500000000000000" pitchFamily="18" charset="-120"/>
              </a:rPr>
              <a:t>Sơ</a:t>
            </a:r>
            <a:r>
              <a:rPr lang="en-US" altLang="zh-TW" sz="3500" dirty="0" smtClean="0">
                <a:ea typeface="新細明體" panose="02020500000000000000" pitchFamily="18" charset="-120"/>
              </a:rPr>
              <a:t> </a:t>
            </a:r>
            <a:r>
              <a:rPr lang="en-US" altLang="zh-TW" sz="3500" dirty="0" err="1" smtClean="0">
                <a:ea typeface="新細明體" panose="02020500000000000000" pitchFamily="18" charset="-120"/>
              </a:rPr>
              <a:t>đồ</a:t>
            </a:r>
            <a:r>
              <a:rPr lang="en-US" altLang="zh-TW" sz="3500" dirty="0" smtClean="0">
                <a:ea typeface="新細明體" panose="02020500000000000000" pitchFamily="18" charset="-120"/>
              </a:rPr>
              <a:t> </a:t>
            </a:r>
            <a:r>
              <a:rPr lang="en-US" altLang="zh-TW" sz="3500" dirty="0" smtClean="0">
                <a:ea typeface="新細明體" panose="02020500000000000000" pitchFamily="18" charset="-120"/>
              </a:rPr>
              <a:t>Venn</a:t>
            </a:r>
            <a:endParaRPr lang="en-US" sz="3500" dirty="0"/>
          </a:p>
        </p:txBody>
      </p:sp>
      <p:sp>
        <p:nvSpPr>
          <p:cNvPr id="17411" name="Content Placeholder 2"/>
          <p:cNvSpPr>
            <a:spLocks noGrp="1"/>
          </p:cNvSpPr>
          <p:nvPr>
            <p:ph type="body" idx="1"/>
          </p:nvPr>
        </p:nvSpPr>
        <p:spPr>
          <a:xfrm>
            <a:off x="228600" y="950354"/>
            <a:ext cx="86868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2" name="Slide Number Placeholder 3"/>
          <p:cNvSpPr txBox="1">
            <a:spLocks noGrp="1"/>
          </p:cNvSpPr>
          <p:nvPr/>
        </p:nvSpPr>
        <p:spPr bwMode="auto">
          <a:xfrm>
            <a:off x="8610600" y="6324600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0033CC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33C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rgbClr val="0033C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rgbClr val="0033C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0033C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0033C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0033C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0033C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BAC2F86-1D60-4A95-B0BC-D85B7B16733F}" type="slidenum">
              <a:rPr lang="en-US" sz="14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sz="14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0588" y="1500854"/>
            <a:ext cx="5715000" cy="31473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295400" y="1676400"/>
            <a:ext cx="47064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4400" b="1" i="1">
                <a:latin typeface="Arial" panose="020B0604020202020204" pitchFamily="34" charset="0"/>
              </a:rPr>
              <a:t>U</a:t>
            </a:r>
            <a:endParaRPr lang="en-US" sz="1800" b="1" i="1">
              <a:latin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003177" y="2359377"/>
            <a:ext cx="1949823" cy="1447800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93167" y="1676400"/>
            <a:ext cx="3350433" cy="2780623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419600" y="3124200"/>
            <a:ext cx="67236" cy="7337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3063942" y="2642858"/>
            <a:ext cx="3361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800" i="1">
                <a:latin typeface="Arial" panose="020B0604020202020204" pitchFamily="34" charset="0"/>
              </a:rPr>
              <a:t>A</a:t>
            </a:r>
            <a:endParaRPr lang="en-US" sz="1800" i="1">
              <a:latin typeface="Arial" panose="020B0604020202020204" pitchFamily="34" charset="0"/>
            </a:endParaRPr>
          </a:p>
        </p:txBody>
      </p:sp>
      <p:sp>
        <p:nvSpPr>
          <p:cNvPr id="21" name="TextBox 17"/>
          <p:cNvSpPr txBox="1">
            <a:spLocks noChangeArrowheads="1"/>
          </p:cNvSpPr>
          <p:nvPr/>
        </p:nvSpPr>
        <p:spPr bwMode="auto">
          <a:xfrm>
            <a:off x="5031822" y="3727196"/>
            <a:ext cx="3361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800" i="1">
                <a:latin typeface="Arial" panose="020B0604020202020204" pitchFamily="34" charset="0"/>
              </a:rPr>
              <a:t>B</a:t>
            </a:r>
            <a:endParaRPr lang="en-US" sz="1800" i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75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2800" dirty="0" err="1" smtClean="0"/>
              <a:t>Tài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liệu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tham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khảo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chính</a:t>
            </a:r>
            <a:endParaRPr lang="en-US" altLang="en-US" sz="2800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69863" y="1600200"/>
            <a:ext cx="47625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/>
              <a:t>    </a:t>
            </a:r>
            <a:r>
              <a:rPr lang="en-US" altLang="en-US" b="1" dirty="0" err="1" smtClean="0"/>
              <a:t>Nguyễn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Đức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Nghĩa</a:t>
            </a:r>
            <a:r>
              <a:rPr lang="en-US" altLang="en-US" b="1" dirty="0" smtClean="0"/>
              <a:t>, </a:t>
            </a:r>
          </a:p>
          <a:p>
            <a:pPr eaLnBrk="1" hangingPunct="1">
              <a:buFontTx/>
              <a:buNone/>
            </a:pPr>
            <a:r>
              <a:rPr lang="en-US" altLang="en-US" b="1" dirty="0" smtClean="0"/>
              <a:t>    </a:t>
            </a:r>
            <a:r>
              <a:rPr lang="en-US" altLang="en-US" b="1" dirty="0" err="1" smtClean="0"/>
              <a:t>Nguyễn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Tô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Thành</a:t>
            </a:r>
            <a:endParaRPr lang="en-US" altLang="en-US" b="1" dirty="0" smtClean="0"/>
          </a:p>
          <a:p>
            <a:pPr eaLnBrk="1" hangingPunct="1">
              <a:buFontTx/>
              <a:buNone/>
            </a:pPr>
            <a:r>
              <a:rPr lang="en-US" altLang="en-US" dirty="0" smtClean="0">
                <a:solidFill>
                  <a:srgbClr val="CC0000"/>
                </a:solidFill>
              </a:rPr>
              <a:t>    </a:t>
            </a:r>
            <a:r>
              <a:rPr lang="en-US" altLang="en-US" b="1" dirty="0" smtClean="0">
                <a:solidFill>
                  <a:srgbClr val="FF0000"/>
                </a:solidFill>
              </a:rPr>
              <a:t>TOÁN RỜI RẠC 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solidFill>
                  <a:srgbClr val="CC0000"/>
                </a:solidFill>
              </a:rPr>
              <a:t>    (in </a:t>
            </a:r>
            <a:r>
              <a:rPr lang="en-US" altLang="en-US" dirty="0" err="1" smtClean="0">
                <a:solidFill>
                  <a:srgbClr val="CC0000"/>
                </a:solidFill>
              </a:rPr>
              <a:t>lần</a:t>
            </a:r>
            <a:r>
              <a:rPr lang="en-US" altLang="en-US" dirty="0" smtClean="0">
                <a:solidFill>
                  <a:srgbClr val="CC0000"/>
                </a:solidFill>
              </a:rPr>
              <a:t> </a:t>
            </a:r>
            <a:r>
              <a:rPr lang="en-US" altLang="en-US" dirty="0" err="1" smtClean="0">
                <a:solidFill>
                  <a:srgbClr val="CC0000"/>
                </a:solidFill>
              </a:rPr>
              <a:t>thứ</a:t>
            </a:r>
            <a:r>
              <a:rPr lang="en-US" altLang="en-US" dirty="0" smtClean="0">
                <a:solidFill>
                  <a:srgbClr val="CC0000"/>
                </a:solidFill>
              </a:rPr>
              <a:t> </a:t>
            </a:r>
            <a:r>
              <a:rPr lang="en-US" altLang="en-US" dirty="0" err="1" smtClean="0">
                <a:solidFill>
                  <a:srgbClr val="CC0000"/>
                </a:solidFill>
              </a:rPr>
              <a:t>ba</a:t>
            </a:r>
            <a:r>
              <a:rPr lang="en-US" altLang="en-US" dirty="0" smtClean="0">
                <a:solidFill>
                  <a:srgbClr val="CC0000"/>
                </a:solidFill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    </a:t>
            </a:r>
            <a:r>
              <a:rPr lang="en-US" altLang="en-US" dirty="0" err="1" smtClean="0"/>
              <a:t>Nhà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xuất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bản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Đại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học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Quốc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Hà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nội</a:t>
            </a:r>
            <a:r>
              <a:rPr lang="en-US" altLang="en-US" dirty="0" smtClean="0"/>
              <a:t>, 2003, 290 </a:t>
            </a:r>
            <a:r>
              <a:rPr lang="en-US" altLang="en-US" dirty="0" err="1" smtClean="0"/>
              <a:t>trang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555750"/>
            <a:ext cx="367347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32750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838200"/>
          </a:xfrm>
        </p:spPr>
        <p:txBody>
          <a:bodyPr>
            <a:normAutofit/>
          </a:bodyPr>
          <a:lstStyle/>
          <a:p>
            <a:r>
              <a:rPr lang="en-US" altLang="zh-TW" sz="3500" dirty="0" smtClean="0">
                <a:ea typeface="新細明體" panose="02020500000000000000" pitchFamily="18" charset="-120"/>
              </a:rPr>
              <a:t>1.2. </a:t>
            </a:r>
            <a:r>
              <a:rPr lang="en-US" altLang="zh-TW" sz="3500" dirty="0" err="1" smtClean="0">
                <a:ea typeface="新細明體" panose="02020500000000000000" pitchFamily="18" charset="-120"/>
              </a:rPr>
              <a:t>Sơ</a:t>
            </a:r>
            <a:r>
              <a:rPr lang="en-US" altLang="zh-TW" sz="3500" dirty="0" smtClean="0">
                <a:ea typeface="新細明體" panose="02020500000000000000" pitchFamily="18" charset="-120"/>
              </a:rPr>
              <a:t> </a:t>
            </a:r>
            <a:r>
              <a:rPr lang="en-US" altLang="zh-TW" sz="3500" dirty="0" err="1">
                <a:ea typeface="新細明體" panose="02020500000000000000" pitchFamily="18" charset="-120"/>
              </a:rPr>
              <a:t>đồ</a:t>
            </a:r>
            <a:r>
              <a:rPr lang="en-US" altLang="zh-TW" sz="3500" dirty="0">
                <a:ea typeface="新細明體" panose="02020500000000000000" pitchFamily="18" charset="-120"/>
              </a:rPr>
              <a:t> Venn</a:t>
            </a:r>
            <a:endParaRPr lang="en-US" sz="3500" dirty="0"/>
          </a:p>
        </p:txBody>
      </p:sp>
      <p:sp>
        <p:nvSpPr>
          <p:cNvPr id="17411" name="Content Placeholder 2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8915400" cy="53699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Venn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{1, 2, …, 10}, </a:t>
            </a: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{2, 4, 6, 8, 12, 13}, </a:t>
            </a: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{2, 3, 5, 7, 11, 13}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  <a:p>
            <a:pPr eaLnBrk="1" hangingPunct="1">
              <a:buFontTx/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2" name="Slide Number Placeholder 3"/>
          <p:cNvSpPr txBox="1">
            <a:spLocks noGrp="1"/>
          </p:cNvSpPr>
          <p:nvPr/>
        </p:nvSpPr>
        <p:spPr bwMode="auto">
          <a:xfrm>
            <a:off x="8610600" y="6324600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0033CC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33C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rgbClr val="0033C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rgbClr val="0033C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0033C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0033C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0033C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0033C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BAC2F86-1D60-4A95-B0BC-D85B7B16733F}" type="slidenum">
              <a:rPr lang="en-US" sz="14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sz="14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3276600"/>
            <a:ext cx="3810000" cy="293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5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A794B52F-74F4-4D86-A136-ACD59BD0B0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1. </a:t>
            </a:r>
            <a:r>
              <a:rPr lang="en-US" altLang="en-US" dirty="0" err="1" smtClean="0"/>
              <a:t>Tập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hợp</a:t>
            </a:r>
            <a:endParaRPr lang="en-US" altLang="en-US" dirty="0"/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D75923CE-E0BF-4C4E-9468-CAE0CA1B18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26" y="838200"/>
            <a:ext cx="9137073" cy="51816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altLang="zh-TW" sz="4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1.1. </a:t>
            </a:r>
            <a:r>
              <a:rPr lang="en-US" altLang="zh-TW" sz="4000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Các</a:t>
            </a:r>
            <a:r>
              <a:rPr lang="en-US" altLang="zh-TW" sz="4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khái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niệm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cơ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bản</a:t>
            </a:r>
            <a:endParaRPr lang="en-US" altLang="zh-TW" sz="4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1.2. 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Sơ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đồ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Venn </a:t>
            </a:r>
          </a:p>
          <a:p>
            <a:pPr marL="0" indent="0" eaLnBrk="1" hangingPunct="1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altLang="zh-TW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1.3. </a:t>
            </a:r>
            <a:r>
              <a:rPr lang="en-US" altLang="zh-TW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Các</a:t>
            </a:r>
            <a:r>
              <a:rPr lang="en-US" altLang="zh-TW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phép</a:t>
            </a: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toán</a:t>
            </a: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tập</a:t>
            </a: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hợp</a:t>
            </a:r>
            <a:endParaRPr lang="en-US" altLang="zh-TW" sz="4000" b="1" dirty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altLang="zh-TW" sz="4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1.4. </a:t>
            </a:r>
            <a:r>
              <a:rPr lang="en-US" altLang="zh-TW" sz="4000" dirty="0" err="1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Các</a:t>
            </a:r>
            <a:r>
              <a:rPr lang="en-US" altLang="zh-TW" sz="4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đẳng</a:t>
            </a:r>
            <a:r>
              <a:rPr lang="en-US" altLang="zh-TW" sz="4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thức</a:t>
            </a:r>
            <a:endParaRPr lang="en-US" altLang="zh-TW" sz="4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6EF7B1-DA3B-4317-A0CA-AE8307A3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C8756-3B26-4146-A7C7-24F682EEB78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0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968" y="5257404"/>
            <a:ext cx="2362200" cy="584817"/>
          </a:xfrm>
          <a:prstGeom prst="rect">
            <a:avLst/>
          </a:prstGeom>
        </p:spPr>
      </p:pic>
      <p:sp>
        <p:nvSpPr>
          <p:cNvPr id="56323" name="Rectangle 2">
            <a:extLst>
              <a:ext uri="{FF2B5EF4-FFF2-40B4-BE49-F238E27FC236}">
                <a16:creationId xmlns:a16="http://schemas.microsoft.com/office/drawing/2014/main" id="{DB08D4E2-62FA-4CE3-BF29-5F7B390A00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500" dirty="0" smtClean="0">
                <a:ea typeface="新細明體" panose="02020500000000000000" pitchFamily="18" charset="-120"/>
              </a:rPr>
              <a:t>1.3. </a:t>
            </a:r>
            <a:r>
              <a:rPr lang="en-US" altLang="zh-TW" sz="3500" dirty="0" err="1" smtClean="0">
                <a:ea typeface="新細明體" panose="02020500000000000000" pitchFamily="18" charset="-120"/>
              </a:rPr>
              <a:t>Các</a:t>
            </a:r>
            <a:r>
              <a:rPr lang="en-US" altLang="zh-TW" sz="3500" dirty="0" smtClean="0">
                <a:ea typeface="新細明體" panose="02020500000000000000" pitchFamily="18" charset="-120"/>
              </a:rPr>
              <a:t> </a:t>
            </a:r>
            <a:r>
              <a:rPr lang="en-US" altLang="zh-TW" sz="3500" dirty="0" err="1">
                <a:ea typeface="新細明體" panose="02020500000000000000" pitchFamily="18" charset="-120"/>
              </a:rPr>
              <a:t>phép</a:t>
            </a:r>
            <a:r>
              <a:rPr lang="en-US" altLang="zh-TW" sz="3500" dirty="0">
                <a:ea typeface="新細明體" panose="02020500000000000000" pitchFamily="18" charset="-120"/>
              </a:rPr>
              <a:t> </a:t>
            </a:r>
            <a:r>
              <a:rPr lang="en-US" altLang="zh-TW" sz="3500" dirty="0" err="1">
                <a:ea typeface="新細明體" panose="02020500000000000000" pitchFamily="18" charset="-120"/>
              </a:rPr>
              <a:t>toán</a:t>
            </a:r>
            <a:r>
              <a:rPr lang="en-US" altLang="zh-TW" sz="3500" dirty="0">
                <a:ea typeface="新細明體" panose="02020500000000000000" pitchFamily="18" charset="-120"/>
              </a:rPr>
              <a:t> </a:t>
            </a:r>
            <a:r>
              <a:rPr lang="en-US" altLang="zh-TW" sz="3500" dirty="0" err="1">
                <a:ea typeface="新細明體" panose="02020500000000000000" pitchFamily="18" charset="-120"/>
              </a:rPr>
              <a:t>tập</a:t>
            </a:r>
            <a:r>
              <a:rPr lang="en-US" altLang="zh-TW" sz="3500" dirty="0">
                <a:ea typeface="新細明體" panose="02020500000000000000" pitchFamily="18" charset="-120"/>
              </a:rPr>
              <a:t> </a:t>
            </a:r>
            <a:r>
              <a:rPr lang="en-US" altLang="zh-TW" sz="3500" dirty="0" err="1">
                <a:ea typeface="新細明體" panose="02020500000000000000" pitchFamily="18" charset="-120"/>
              </a:rPr>
              <a:t>hợp</a:t>
            </a:r>
            <a:endParaRPr lang="zh-TW" altLang="en-US" sz="3500" dirty="0">
              <a:ea typeface="新細明體" panose="02020500000000000000" pitchFamily="18" charset="-120"/>
            </a:endParaRP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7AA02B8E-29E8-4C04-A14D-389BBFEE39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840971"/>
            <a:ext cx="9144000" cy="51816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zh-TW" sz="2000" b="1" i="1" dirty="0" err="1" smtClean="0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Hợp</a:t>
            </a:r>
            <a:r>
              <a:rPr lang="en-US" altLang="zh-TW" sz="2000" b="1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000" b="1" i="1" dirty="0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union</a:t>
            </a:r>
            <a:r>
              <a:rPr lang="en-US" altLang="zh-TW" sz="2000" b="1" dirty="0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en-US" altLang="zh-TW" sz="20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của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2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tập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và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là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tập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tất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cả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các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phần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tử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hoặc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thuộc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hoặc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thuộc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vào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Ký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hiệu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 </a:t>
            </a:r>
            <a:r>
              <a:rPr lang="en-US" altLang="zh-TW" sz="20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en-US" altLang="zh-TW" sz="20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</a:p>
          <a:p>
            <a:pPr lvl="1" eaLnBrk="1" hangingPunct="1">
              <a:spcBef>
                <a:spcPts val="12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zh-TW" sz="20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en-US" altLang="zh-TW" sz="20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=  </a:t>
            </a:r>
            <a:r>
              <a:rPr lang="en-US" altLang="zh-TW" sz="20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 </a:t>
            </a:r>
            <a:r>
              <a:rPr lang="en-US" altLang="zh-TW" sz="2000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000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TW" sz="2000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000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0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</a:t>
            </a:r>
          </a:p>
          <a:p>
            <a:pPr lvl="1" eaLnBrk="1" hangingPunct="1">
              <a:spcBef>
                <a:spcPts val="120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spcBef>
                <a:spcPts val="1200"/>
              </a:spcBef>
              <a:buFontTx/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spcBef>
                <a:spcPts val="120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spcBef>
                <a:spcPts val="1200"/>
              </a:spcBef>
              <a:buFontTx/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ts val="1200"/>
              </a:spcBef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ts val="1200"/>
              </a:spcBef>
              <a:buNone/>
            </a:pPr>
            <a:r>
              <a:rPr lang="en-US" altLang="zh-TW" sz="2000" dirty="0" err="1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Tổng</a:t>
            </a:r>
            <a:r>
              <a:rPr lang="en-US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000" dirty="0" err="1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quát</a:t>
            </a:r>
            <a:r>
              <a:rPr lang="en-US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TW" sz="2000" dirty="0" err="1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Hợp</a:t>
            </a:r>
            <a:r>
              <a:rPr lang="en-US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000" dirty="0" err="1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của</a:t>
            </a:r>
            <a:r>
              <a:rPr lang="en-US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000" i="1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000" dirty="0" err="1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tập</a:t>
            </a:r>
            <a:r>
              <a:rPr lang="en-US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A</a:t>
            </a:r>
            <a:r>
              <a:rPr lang="en-US" altLang="zh-TW" sz="2000" baseline="-25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, A</a:t>
            </a:r>
            <a:r>
              <a:rPr lang="en-US" altLang="zh-TW" sz="2000" baseline="-25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,…,A</a:t>
            </a:r>
            <a:r>
              <a:rPr lang="en-US" altLang="zh-TW" sz="2000" baseline="-25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…</a:t>
            </a:r>
            <a:r>
              <a:rPr lang="en-US" alt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 ((…((</a:t>
            </a:r>
            <a:r>
              <a:rPr lang="en-US" alt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en-US" alt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…) </a:t>
            </a:r>
            <a:r>
              <a:rPr lang="en-US" alt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ghép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nhóm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và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thứ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tự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là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không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quan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trọng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spcBef>
                <a:spcPts val="1200"/>
              </a:spcBef>
            </a:pPr>
            <a:endParaRPr lang="en-US" altLang="zh-TW" sz="2000" i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F0A1E1-1620-4D37-8DBC-A9D1CDC9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C8756-3B26-4146-A7C7-24F682EEB78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29000" y="2438400"/>
            <a:ext cx="4953000" cy="1905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404937" y="2840791"/>
            <a:ext cx="450273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4400" b="1" i="1">
                <a:latin typeface="Arial" panose="020B0604020202020204" pitchFamily="34" charset="0"/>
              </a:rPr>
              <a:t>U</a:t>
            </a:r>
            <a:endParaRPr lang="en-US" sz="1800" b="1" i="1">
              <a:latin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547937" y="2772528"/>
            <a:ext cx="1736766" cy="1524000"/>
          </a:xfrm>
          <a:prstGeom prst="ellipse">
            <a:avLst/>
          </a:prstGeom>
          <a:solidFill>
            <a:srgbClr val="C00000">
              <a:tint val="66000"/>
              <a:satMod val="1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48137" y="2543928"/>
            <a:ext cx="1415143" cy="1600200"/>
          </a:xfrm>
          <a:prstGeom prst="ellipse">
            <a:avLst/>
          </a:prstGeom>
          <a:solidFill>
            <a:srgbClr val="C00000">
              <a:tint val="66000"/>
              <a:satMod val="1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u="sng" dirty="0"/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5309937" y="3544053"/>
            <a:ext cx="32162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800" i="1">
                <a:latin typeface="Arial" panose="020B0604020202020204" pitchFamily="34" charset="0"/>
              </a:rPr>
              <a:t>A</a:t>
            </a:r>
            <a:endParaRPr lang="en-US" sz="1800" i="1">
              <a:latin typeface="Arial" panose="020B0604020202020204" pitchFamily="34" charset="0"/>
            </a:endParaRPr>
          </a:p>
        </p:txBody>
      </p:sp>
      <p:sp>
        <p:nvSpPr>
          <p:cNvPr id="11" name="TextBox 18"/>
          <p:cNvSpPr txBox="1">
            <a:spLocks noChangeArrowheads="1"/>
          </p:cNvSpPr>
          <p:nvPr/>
        </p:nvSpPr>
        <p:spPr bwMode="auto">
          <a:xfrm>
            <a:off x="7024437" y="3267827"/>
            <a:ext cx="32162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800" i="1" dirty="0">
                <a:latin typeface="Arial" panose="020B0604020202020204" pitchFamily="34" charset="0"/>
              </a:rPr>
              <a:t>B</a:t>
            </a:r>
            <a:endParaRPr lang="en-US" sz="1800" i="1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712119" y="5703325"/>
                <a:ext cx="6629400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7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sz="17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17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sz="17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17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sz="1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17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17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7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7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𝒉𝒐</m:t>
                    </m:r>
                    <m:r>
                      <a:rPr lang="en-US" sz="17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ặ</m:t>
                    </m:r>
                    <m:r>
                      <a:rPr lang="en-US" sz="17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𝒄</m:t>
                    </m:r>
                  </m:oMath>
                </a14:m>
                <a:r>
                  <a:rPr lang="en-US" sz="1700" b="1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17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sz="1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17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sz="17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7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𝒉𝒐</m:t>
                    </m:r>
                    <m:r>
                      <a:rPr lang="en-US" sz="17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ặ</m:t>
                    </m:r>
                    <m:r>
                      <a:rPr lang="en-US" sz="17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𝒄</m:t>
                    </m:r>
                    <m:r>
                      <m:rPr>
                        <m:nor/>
                      </m:rPr>
                      <a:rPr lang="en-US" sz="1700" b="1" dirty="0"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7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sz="17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𝒉𝒐</m:t>
                    </m:r>
                    <m:r>
                      <a:rPr lang="en-US" sz="17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ặ</m:t>
                    </m:r>
                    <m:r>
                      <a:rPr lang="en-US" sz="17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𝒄</m:t>
                    </m:r>
                  </m:oMath>
                </a14:m>
                <a:r>
                  <a:rPr lang="en-US" sz="1700" b="1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17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sz="1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17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en-US" sz="17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1700" b="1" dirty="0" smtClean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700" dirty="0" smtClean="0"/>
                  <a:t>= </a:t>
                </a:r>
                <a14:m>
                  <m:oMath xmlns:m="http://schemas.openxmlformats.org/officeDocument/2006/math">
                    <m:r>
                      <a:rPr lang="en-US" sz="17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sz="17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17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sz="17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17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7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𝒕𝒉𝒖</m:t>
                    </m:r>
                    <m:r>
                      <a:rPr lang="en-US" sz="17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ộ</m:t>
                    </m:r>
                    <m:r>
                      <a:rPr lang="en-US" sz="17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𝒄</m:t>
                    </m:r>
                    <m:r>
                      <a:rPr lang="en-US" sz="17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í</m:t>
                    </m:r>
                    <m:r>
                      <a:rPr lang="en-US" sz="17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  <m:r>
                      <a:rPr lang="en-US" sz="17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7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𝒏𝒉</m:t>
                    </m:r>
                    <m:r>
                      <a:rPr lang="en-US" sz="17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ấ</m:t>
                    </m:r>
                    <m:r>
                      <a:rPr lang="en-US" sz="17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  <m:r>
                      <a:rPr lang="en-US" sz="17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7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𝒎</m:t>
                    </m:r>
                    <m:r>
                      <a:rPr lang="en-US" sz="17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ộ</m:t>
                    </m:r>
                    <m:r>
                      <a:rPr lang="en-US" sz="17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  <m:r>
                      <a:rPr lang="en-US" sz="17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7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  <m:r>
                      <a:rPr lang="en-US" sz="17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ậ</m:t>
                    </m:r>
                    <m:r>
                      <a:rPr lang="en-US" sz="17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𝒑</m:t>
                    </m:r>
                    <m:r>
                      <a:rPr lang="en-US" sz="17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17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sz="17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7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sz="17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7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17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,..,</m:t>
                    </m:r>
                    <m:r>
                      <a:rPr lang="en-US" sz="17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sz="17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17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119" y="5703325"/>
                <a:ext cx="6629400" cy="615553"/>
              </a:xfrm>
              <a:prstGeom prst="rect">
                <a:avLst/>
              </a:prstGeom>
              <a:blipFill>
                <a:blip r:embed="rId4"/>
                <a:stretch>
                  <a:fillRect l="-644" b="-12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91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>
            <a:extLst>
              <a:ext uri="{FF2B5EF4-FFF2-40B4-BE49-F238E27FC236}">
                <a16:creationId xmlns:a16="http://schemas.microsoft.com/office/drawing/2014/main" id="{DB08D4E2-62FA-4CE3-BF29-5F7B390A00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500" dirty="0" smtClean="0">
                <a:ea typeface="新細明體" panose="02020500000000000000" pitchFamily="18" charset="-120"/>
              </a:rPr>
              <a:t>1.3. </a:t>
            </a:r>
            <a:r>
              <a:rPr lang="en-US" altLang="zh-TW" sz="3500" dirty="0" err="1" smtClean="0">
                <a:ea typeface="新細明體" panose="02020500000000000000" pitchFamily="18" charset="-120"/>
              </a:rPr>
              <a:t>Các</a:t>
            </a:r>
            <a:r>
              <a:rPr lang="en-US" altLang="zh-TW" sz="3500" dirty="0" smtClean="0">
                <a:ea typeface="新細明體" panose="02020500000000000000" pitchFamily="18" charset="-120"/>
              </a:rPr>
              <a:t> </a:t>
            </a:r>
            <a:r>
              <a:rPr lang="en-US" altLang="zh-TW" sz="3500" dirty="0" err="1">
                <a:ea typeface="新細明體" panose="02020500000000000000" pitchFamily="18" charset="-120"/>
              </a:rPr>
              <a:t>phép</a:t>
            </a:r>
            <a:r>
              <a:rPr lang="en-US" altLang="zh-TW" sz="3500" dirty="0">
                <a:ea typeface="新細明體" panose="02020500000000000000" pitchFamily="18" charset="-120"/>
              </a:rPr>
              <a:t> </a:t>
            </a:r>
            <a:r>
              <a:rPr lang="en-US" altLang="zh-TW" sz="3500" dirty="0" err="1">
                <a:ea typeface="新細明體" panose="02020500000000000000" pitchFamily="18" charset="-120"/>
              </a:rPr>
              <a:t>toán</a:t>
            </a:r>
            <a:r>
              <a:rPr lang="en-US" altLang="zh-TW" sz="3500" dirty="0">
                <a:ea typeface="新細明體" panose="02020500000000000000" pitchFamily="18" charset="-120"/>
              </a:rPr>
              <a:t> </a:t>
            </a:r>
            <a:r>
              <a:rPr lang="en-US" altLang="zh-TW" sz="3500" dirty="0" err="1">
                <a:ea typeface="新細明體" panose="02020500000000000000" pitchFamily="18" charset="-120"/>
              </a:rPr>
              <a:t>tập</a:t>
            </a:r>
            <a:r>
              <a:rPr lang="en-US" altLang="zh-TW" sz="3500" dirty="0">
                <a:ea typeface="新細明體" panose="02020500000000000000" pitchFamily="18" charset="-120"/>
              </a:rPr>
              <a:t> </a:t>
            </a:r>
            <a:r>
              <a:rPr lang="en-US" altLang="zh-TW" sz="3500" dirty="0" err="1">
                <a:ea typeface="新細明體" panose="02020500000000000000" pitchFamily="18" charset="-120"/>
              </a:rPr>
              <a:t>hợp</a:t>
            </a:r>
            <a:endParaRPr lang="zh-TW" altLang="en-US" sz="3500" dirty="0">
              <a:ea typeface="新細明體" panose="02020500000000000000" pitchFamily="18" charset="-120"/>
            </a:endParaRP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7AA02B8E-29E8-4C04-A14D-389BBFEE39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840971"/>
            <a:ext cx="9144000" cy="4834424"/>
          </a:xfrm>
        </p:spPr>
        <p:txBody>
          <a:bodyPr>
            <a:normAutofit/>
          </a:bodyPr>
          <a:lstStyle/>
          <a:p>
            <a:pPr eaLnBrk="1" hangingPunct="1">
              <a:spcBef>
                <a:spcPts val="1200"/>
              </a:spcBef>
            </a:pPr>
            <a:r>
              <a:rPr lang="en-US" altLang="zh-TW" sz="2000" b="1" i="1" dirty="0" err="1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Giao</a:t>
            </a:r>
            <a:r>
              <a:rPr lang="en-US" altLang="zh-TW" sz="2000" b="1" i="1" dirty="0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000" b="1" i="1" dirty="0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intersection</a:t>
            </a:r>
            <a:r>
              <a:rPr lang="en-US" altLang="zh-TW" sz="2000" b="1" dirty="0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của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2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tập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và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là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tập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các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phần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tử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vừa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thuộc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vào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vừa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thuộc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vào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Ký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hiệu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 </a:t>
            </a:r>
            <a:r>
              <a:rPr lang="en-US" altLang="zh-TW" sz="20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 </a:t>
            </a:r>
            <a:r>
              <a:rPr lang="en-US" altLang="zh-TW" sz="20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</a:p>
          <a:p>
            <a:pPr lvl="1" eaLnBrk="1" hangingPunct="1">
              <a:spcBef>
                <a:spcPts val="12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zh-TW" sz="20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 </a:t>
            </a:r>
            <a:r>
              <a:rPr lang="en-US" altLang="zh-TW" sz="20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  <a:r>
              <a:rPr lang="en-US" altLang="zh-TW" sz="20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=  </a:t>
            </a:r>
            <a:r>
              <a:rPr lang="en-US" altLang="zh-TW" sz="20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 </a:t>
            </a:r>
            <a:r>
              <a:rPr lang="en-US" altLang="zh-TW" sz="2000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000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TW" sz="2000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000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</a:t>
            </a: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1200"/>
              </a:spcBef>
            </a:pP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Nếu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giao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là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tập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rỗng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thì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và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được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gọi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là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không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giao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nhau</a:t>
            </a:r>
            <a:r>
              <a:rPr lang="en-US" altLang="zh-TW" sz="2000" i="1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TW" sz="2000" dirty="0" err="1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Tổng</a:t>
            </a:r>
            <a:r>
              <a:rPr lang="en-US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quát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TW" sz="2000" dirty="0" err="1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Giao</a:t>
            </a:r>
            <a:r>
              <a:rPr lang="en-US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của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0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tập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A</a:t>
            </a:r>
            <a:r>
              <a:rPr lang="en-US" altLang="zh-TW" sz="2000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, A</a:t>
            </a:r>
            <a:r>
              <a:rPr lang="en-US" altLang="zh-TW" sz="2000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,…,A</a:t>
            </a:r>
            <a:r>
              <a:rPr lang="en-US" altLang="zh-TW" sz="2000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en-US" sz="2000" i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000" baseline="-250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en-US" sz="2000" i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000" baseline="-250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…</a:t>
            </a:r>
            <a:r>
              <a:rPr lang="en-US" altLang="en-US" sz="2000" i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000" i="1" baseline="-250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sz="20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 ((…((</a:t>
            </a:r>
            <a:r>
              <a:rPr lang="en-US" altLang="en-US" sz="2000" i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000" baseline="-250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en-US" sz="2000" i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000" baseline="-250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)…)</a:t>
            </a:r>
            <a:r>
              <a:rPr lang="en-US" altLang="en-US" sz="2000" i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000" i="1" baseline="-250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br>
              <a:rPr lang="en-US" altLang="en-US" sz="20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ghép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nhóm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và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thứ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tự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là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không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quan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trọng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TW" sz="2000" dirty="0" smtClean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ts val="1200"/>
              </a:spcBef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 A</a:t>
            </a:r>
            <a:r>
              <a:rPr lang="en-US" sz="3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A</a:t>
            </a:r>
            <a:r>
              <a:rPr lang="en-US" sz="3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 A</a:t>
            </a:r>
            <a:r>
              <a:rPr lang="en-US" sz="3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… A</a:t>
            </a:r>
            <a:r>
              <a:rPr lang="en-US" sz="3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1" indent="0" eaLnBrk="1" hangingPunct="1">
              <a:spcBef>
                <a:spcPts val="1200"/>
              </a:spcBef>
              <a:buNone/>
            </a:pPr>
            <a:endParaRPr lang="en-US" altLang="zh-TW" sz="2000" i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F0A1E1-1620-4D37-8DBC-A9D1CDC9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C8756-3B26-4146-A7C7-24F682EEB78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6200" y="4724014"/>
                <a:ext cx="66294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={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𝒗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ớ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𝒊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ọ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𝒊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𝒊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,..,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724014"/>
                <a:ext cx="6629400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31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>
            <a:extLst>
              <a:ext uri="{FF2B5EF4-FFF2-40B4-BE49-F238E27FC236}">
                <a16:creationId xmlns:a16="http://schemas.microsoft.com/office/drawing/2014/main" id="{EB148DF3-3956-4CD9-A715-13FDA54492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500" dirty="0" smtClean="0">
                <a:ea typeface="新細明體" panose="02020500000000000000" pitchFamily="18" charset="-120"/>
              </a:rPr>
              <a:t>1.3. </a:t>
            </a:r>
            <a:r>
              <a:rPr lang="en-US" altLang="zh-TW" sz="3500" dirty="0" err="1" smtClean="0">
                <a:ea typeface="新細明體" panose="02020500000000000000" pitchFamily="18" charset="-120"/>
              </a:rPr>
              <a:t>Các</a:t>
            </a:r>
            <a:r>
              <a:rPr lang="en-US" altLang="zh-TW" sz="3500" dirty="0" smtClean="0">
                <a:ea typeface="新細明體" panose="02020500000000000000" pitchFamily="18" charset="-120"/>
              </a:rPr>
              <a:t> </a:t>
            </a:r>
            <a:r>
              <a:rPr lang="en-US" altLang="zh-TW" sz="3500" dirty="0" err="1">
                <a:ea typeface="新細明體" panose="02020500000000000000" pitchFamily="18" charset="-120"/>
              </a:rPr>
              <a:t>phép</a:t>
            </a:r>
            <a:r>
              <a:rPr lang="en-US" altLang="zh-TW" sz="3500" dirty="0">
                <a:ea typeface="新細明體" panose="02020500000000000000" pitchFamily="18" charset="-120"/>
              </a:rPr>
              <a:t> </a:t>
            </a:r>
            <a:r>
              <a:rPr lang="en-US" altLang="zh-TW" sz="3500" dirty="0" err="1">
                <a:ea typeface="新細明體" panose="02020500000000000000" pitchFamily="18" charset="-120"/>
              </a:rPr>
              <a:t>toán</a:t>
            </a:r>
            <a:r>
              <a:rPr lang="en-US" altLang="zh-TW" sz="3500" dirty="0">
                <a:ea typeface="新細明體" panose="02020500000000000000" pitchFamily="18" charset="-120"/>
              </a:rPr>
              <a:t> </a:t>
            </a:r>
            <a:r>
              <a:rPr lang="en-US" altLang="zh-TW" sz="3500" dirty="0" err="1">
                <a:ea typeface="新細明體" panose="02020500000000000000" pitchFamily="18" charset="-120"/>
              </a:rPr>
              <a:t>tập</a:t>
            </a:r>
            <a:r>
              <a:rPr lang="en-US" altLang="zh-TW" sz="3500" dirty="0">
                <a:ea typeface="新細明體" panose="02020500000000000000" pitchFamily="18" charset="-120"/>
              </a:rPr>
              <a:t> </a:t>
            </a:r>
            <a:r>
              <a:rPr lang="en-US" altLang="zh-TW" sz="3500" dirty="0" err="1">
                <a:ea typeface="新細明體" panose="02020500000000000000" pitchFamily="18" charset="-120"/>
              </a:rPr>
              <a:t>hợp</a:t>
            </a:r>
            <a:endParaRPr lang="zh-TW" altLang="en-US" sz="3500" dirty="0">
              <a:ea typeface="新細明體" panose="02020500000000000000" pitchFamily="18" charset="-120"/>
            </a:endParaRP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1B80E36F-8423-40C2-AC58-F6A570AED2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840971"/>
            <a:ext cx="9144000" cy="5181600"/>
          </a:xfrm>
        </p:spPr>
        <p:txBody>
          <a:bodyPr/>
          <a:lstStyle/>
          <a:p>
            <a:pPr eaLnBrk="1" hangingPunct="1"/>
            <a:r>
              <a:rPr lang="en-US" altLang="zh-TW" sz="2100" b="1" i="1" dirty="0" err="1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Hiệu</a:t>
            </a:r>
            <a:r>
              <a:rPr lang="en-US" altLang="zh-TW" sz="2100" b="1" i="1" dirty="0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100" b="1" dirty="0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100" b="1" i="1" dirty="0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difference</a:t>
            </a:r>
            <a:r>
              <a:rPr lang="en-US" altLang="zh-TW" sz="2100" b="1" dirty="0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en-US" altLang="zh-TW" sz="2100" b="1" i="1" dirty="0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1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của</a:t>
            </a:r>
            <a:r>
              <a:rPr lang="en-US" altLang="zh-TW" sz="2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1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sz="2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1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và</a:t>
            </a:r>
            <a:r>
              <a:rPr lang="en-US" altLang="zh-TW" sz="2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1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  <a:r>
              <a:rPr lang="en-US" altLang="zh-TW" sz="2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</a:t>
            </a:r>
          </a:p>
          <a:p>
            <a:pPr lvl="1" eaLnBrk="1" hangingPunct="1"/>
            <a:r>
              <a:rPr lang="en-US" altLang="zh-TW" sz="21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là</a:t>
            </a:r>
            <a:r>
              <a:rPr lang="en-US" altLang="zh-TW" sz="2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1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tập</a:t>
            </a:r>
            <a:r>
              <a:rPr lang="en-US" altLang="zh-TW" sz="2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1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hợp</a:t>
            </a:r>
            <a:r>
              <a:rPr lang="en-US" altLang="zh-TW" sz="2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1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các</a:t>
            </a:r>
            <a:r>
              <a:rPr lang="en-US" altLang="zh-TW" sz="2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1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phần</a:t>
            </a:r>
            <a:r>
              <a:rPr lang="en-US" altLang="zh-TW" sz="2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1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tử</a:t>
            </a:r>
            <a:r>
              <a:rPr lang="en-US" altLang="zh-TW" sz="2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1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của</a:t>
            </a:r>
            <a:r>
              <a:rPr lang="en-US" altLang="zh-TW" sz="2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1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sz="2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1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không</a:t>
            </a:r>
            <a:r>
              <a:rPr lang="en-US" altLang="zh-TW" sz="2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1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thuộc</a:t>
            </a:r>
            <a:r>
              <a:rPr lang="en-US" altLang="zh-TW" sz="2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1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vào</a:t>
            </a:r>
            <a:r>
              <a:rPr lang="en-US" altLang="zh-TW" sz="2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1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  <a:r>
              <a:rPr lang="en-US" altLang="zh-TW" sz="2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 </a:t>
            </a:r>
          </a:p>
          <a:p>
            <a:pPr lvl="1" eaLnBrk="1" hangingPunct="1"/>
            <a:r>
              <a:rPr lang="en-US" altLang="zh-TW" sz="21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Ký</a:t>
            </a:r>
            <a:r>
              <a:rPr lang="en-US" altLang="zh-TW" sz="2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1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hiệu</a:t>
            </a:r>
            <a:r>
              <a:rPr lang="en-US" altLang="zh-TW" sz="2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 </a:t>
            </a:r>
            <a:r>
              <a:rPr lang="en-US" altLang="zh-TW" sz="21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sz="2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– </a:t>
            </a:r>
            <a:r>
              <a:rPr lang="en-US" altLang="zh-TW" sz="21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  <a:r>
              <a:rPr lang="en-US" altLang="zh-TW" sz="2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1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hoặc</a:t>
            </a:r>
            <a:r>
              <a:rPr lang="en-US" altLang="zh-TW" sz="2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1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sz="2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\ </a:t>
            </a:r>
            <a:r>
              <a:rPr lang="en-US" altLang="zh-TW" sz="21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</a:p>
          <a:p>
            <a:pPr lvl="1" eaLnBrk="1" hangingPunct="1">
              <a:buFontTx/>
              <a:buNone/>
            </a:pPr>
            <a:r>
              <a:rPr lang="en-US" altLang="zh-TW" sz="2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			</a:t>
            </a:r>
            <a:r>
              <a:rPr lang="en-US" altLang="zh-TW" sz="21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 –</a:t>
            </a:r>
            <a:r>
              <a:rPr lang="en-US" altLang="zh-TW" sz="21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1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  <a:r>
              <a:rPr lang="en-US" altLang="zh-TW" sz="21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=  </a:t>
            </a:r>
            <a:r>
              <a:rPr lang="en-US" altLang="zh-TW" sz="21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sz="2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 </a:t>
            </a:r>
            <a:r>
              <a:rPr lang="en-US" altLang="zh-TW" sz="2100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sz="21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100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TW" sz="2100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sz="21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TW" sz="2100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</a:t>
            </a:r>
          </a:p>
          <a:p>
            <a:pPr eaLnBrk="1" hangingPunct="1"/>
            <a:endParaRPr lang="zh-TW" altLang="en-US" sz="21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endParaRPr lang="zh-TW" altLang="en-US" sz="2100" i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30E28B-B97D-4787-BA9F-EC016259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C8756-3B26-4146-A7C7-24F682EEB78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2674937"/>
            <a:ext cx="6858000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143000" y="2667000"/>
            <a:ext cx="5334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4400" b="1" i="1">
                <a:latin typeface="Arial" panose="020B0604020202020204" pitchFamily="34" charset="0"/>
              </a:rPr>
              <a:t>U</a:t>
            </a:r>
            <a:endParaRPr lang="en-US" sz="1800" b="1" i="1">
              <a:latin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286000" y="2903537"/>
            <a:ext cx="2209800" cy="2133600"/>
          </a:xfrm>
          <a:prstGeom prst="ellipse">
            <a:avLst/>
          </a:prstGeom>
          <a:solidFill>
            <a:srgbClr val="C00000">
              <a:tint val="66000"/>
              <a:satMod val="1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86200" y="2903537"/>
            <a:ext cx="2362200" cy="21336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u="sng" dirty="0"/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3048000" y="3294062"/>
            <a:ext cx="381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800" i="1">
                <a:latin typeface="Arial" panose="020B0604020202020204" pitchFamily="34" charset="0"/>
              </a:rPr>
              <a:t>A</a:t>
            </a:r>
            <a:endParaRPr lang="en-US" sz="1800" i="1">
              <a:latin typeface="Arial" panose="020B0604020202020204" pitchFamily="34" charset="0"/>
            </a:endParaRP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5105400" y="3294062"/>
            <a:ext cx="381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800" i="1">
                <a:latin typeface="Arial" panose="020B0604020202020204" pitchFamily="34" charset="0"/>
              </a:rPr>
              <a:t>B</a:t>
            </a:r>
            <a:endParaRPr lang="en-US" sz="1800" i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65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>
            <a:extLst>
              <a:ext uri="{FF2B5EF4-FFF2-40B4-BE49-F238E27FC236}">
                <a16:creationId xmlns:a16="http://schemas.microsoft.com/office/drawing/2014/main" id="{EB148DF3-3956-4CD9-A715-13FDA54492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500" dirty="0" smtClean="0">
                <a:ea typeface="新細明體" panose="02020500000000000000" pitchFamily="18" charset="-120"/>
              </a:rPr>
              <a:t>1.3. </a:t>
            </a:r>
            <a:r>
              <a:rPr lang="en-US" altLang="zh-TW" sz="3500" dirty="0" err="1" smtClean="0">
                <a:ea typeface="新細明體" panose="02020500000000000000" pitchFamily="18" charset="-120"/>
              </a:rPr>
              <a:t>Các</a:t>
            </a:r>
            <a:r>
              <a:rPr lang="en-US" altLang="zh-TW" sz="3500" dirty="0" smtClean="0">
                <a:ea typeface="新細明體" panose="02020500000000000000" pitchFamily="18" charset="-120"/>
              </a:rPr>
              <a:t> </a:t>
            </a:r>
            <a:r>
              <a:rPr lang="en-US" altLang="zh-TW" sz="3500" dirty="0" err="1">
                <a:ea typeface="新細明體" panose="02020500000000000000" pitchFamily="18" charset="-120"/>
              </a:rPr>
              <a:t>phép</a:t>
            </a:r>
            <a:r>
              <a:rPr lang="en-US" altLang="zh-TW" sz="3500" dirty="0">
                <a:ea typeface="新細明體" panose="02020500000000000000" pitchFamily="18" charset="-120"/>
              </a:rPr>
              <a:t> </a:t>
            </a:r>
            <a:r>
              <a:rPr lang="en-US" altLang="zh-TW" sz="3500" dirty="0" err="1">
                <a:ea typeface="新細明體" panose="02020500000000000000" pitchFamily="18" charset="-120"/>
              </a:rPr>
              <a:t>toán</a:t>
            </a:r>
            <a:r>
              <a:rPr lang="en-US" altLang="zh-TW" sz="3500" dirty="0">
                <a:ea typeface="新細明體" panose="02020500000000000000" pitchFamily="18" charset="-120"/>
              </a:rPr>
              <a:t> </a:t>
            </a:r>
            <a:r>
              <a:rPr lang="en-US" altLang="zh-TW" sz="3500" dirty="0" err="1">
                <a:ea typeface="新細明體" panose="02020500000000000000" pitchFamily="18" charset="-120"/>
              </a:rPr>
              <a:t>tập</a:t>
            </a:r>
            <a:r>
              <a:rPr lang="en-US" altLang="zh-TW" sz="3500" dirty="0">
                <a:ea typeface="新細明體" panose="02020500000000000000" pitchFamily="18" charset="-120"/>
              </a:rPr>
              <a:t> </a:t>
            </a:r>
            <a:r>
              <a:rPr lang="en-US" altLang="zh-TW" sz="3500" dirty="0" err="1">
                <a:ea typeface="新細明體" panose="02020500000000000000" pitchFamily="18" charset="-120"/>
              </a:rPr>
              <a:t>hợp</a:t>
            </a:r>
            <a:endParaRPr lang="zh-TW" altLang="en-US" sz="3500" dirty="0">
              <a:ea typeface="新細明體" panose="02020500000000000000" pitchFamily="18" charset="-120"/>
            </a:endParaRP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1B80E36F-8423-40C2-AC58-F6A570AED2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840971"/>
            <a:ext cx="9144000" cy="5181600"/>
          </a:xfrm>
        </p:spPr>
        <p:txBody>
          <a:bodyPr/>
          <a:lstStyle/>
          <a:p>
            <a:pPr eaLnBrk="1" hangingPunct="1"/>
            <a:r>
              <a:rPr lang="en-US" altLang="zh-TW" sz="2100" b="1" i="1" dirty="0" err="1" smtClean="0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Hiệu</a:t>
            </a:r>
            <a:r>
              <a:rPr lang="en-US" altLang="zh-TW" sz="2100" b="1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100" b="1" i="1" dirty="0" err="1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đối</a:t>
            </a:r>
            <a:r>
              <a:rPr lang="en-US" altLang="zh-TW" sz="2100" b="1" i="1" dirty="0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100" b="1" i="1" dirty="0" err="1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xứng</a:t>
            </a:r>
            <a:r>
              <a:rPr lang="en-US" altLang="zh-TW" sz="2100" b="1" i="1" dirty="0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100" b="1" dirty="0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100" b="1" i="1" dirty="0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symmetric difference</a:t>
            </a:r>
            <a:r>
              <a:rPr lang="en-US" altLang="zh-TW" sz="2100" b="1" dirty="0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en-US" altLang="zh-TW" sz="2100" b="1" i="1" dirty="0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100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của</a:t>
            </a:r>
            <a:r>
              <a:rPr lang="en-US" altLang="zh-TW" sz="21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A</a:t>
            </a:r>
            <a:r>
              <a:rPr lang="en-US" altLang="zh-TW" sz="2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1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và</a:t>
            </a:r>
            <a:r>
              <a:rPr lang="en-US" altLang="zh-TW" sz="2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1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  <a:r>
              <a:rPr lang="en-US" altLang="zh-TW" sz="2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</a:p>
          <a:p>
            <a:pPr lvl="1" eaLnBrk="1" hangingPunct="1"/>
            <a:r>
              <a:rPr lang="en-US" altLang="zh-TW" sz="21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là</a:t>
            </a:r>
            <a:r>
              <a:rPr lang="en-US" altLang="zh-TW" sz="2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1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tập</a:t>
            </a:r>
            <a:r>
              <a:rPr lang="en-US" altLang="zh-TW" sz="2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(</a:t>
            </a:r>
            <a:r>
              <a:rPr lang="en-US" altLang="zh-TW" sz="21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sz="2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– </a:t>
            </a:r>
            <a:r>
              <a:rPr lang="en-US" altLang="zh-TW" sz="21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  <a:r>
              <a:rPr lang="en-US" altLang="zh-TW" sz="2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 </a:t>
            </a:r>
            <a:r>
              <a:rPr lang="en-US" altLang="zh-TW" sz="2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en-US" altLang="zh-TW" sz="2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1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  <a:r>
              <a:rPr lang="en-US" altLang="zh-TW" sz="2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– </a:t>
            </a:r>
            <a:r>
              <a:rPr lang="en-US" altLang="zh-TW" sz="21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sz="2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altLang="zh-TW" sz="21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Ký</a:t>
            </a:r>
            <a:r>
              <a:rPr lang="en-US" altLang="zh-TW" sz="2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1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hiệu</a:t>
            </a:r>
            <a:r>
              <a:rPr lang="en-US" altLang="zh-TW" sz="2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 </a:t>
            </a:r>
            <a:r>
              <a:rPr lang="en-US" altLang="zh-TW" sz="21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 </a:t>
            </a:r>
            <a:r>
              <a:rPr lang="en-US" altLang="zh-TW" sz="2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 </a:t>
            </a:r>
            <a:r>
              <a:rPr lang="en-US" altLang="zh-TW" sz="21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</a:p>
          <a:p>
            <a:pPr eaLnBrk="1" hangingPunct="1"/>
            <a:endParaRPr lang="zh-TW" altLang="en-US" sz="21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endParaRPr lang="zh-TW" altLang="en-US" sz="2100" i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30E28B-B97D-4787-BA9F-EC016259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C8756-3B26-4146-A7C7-24F682EEB78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7100" y="2286000"/>
            <a:ext cx="6858000" cy="2514600"/>
            <a:chOff x="927100" y="2895600"/>
            <a:chExt cx="6858000" cy="2514600"/>
          </a:xfrm>
        </p:grpSpPr>
        <p:sp>
          <p:nvSpPr>
            <p:cNvPr id="6" name="Rectangle 5"/>
            <p:cNvSpPr/>
            <p:nvPr/>
          </p:nvSpPr>
          <p:spPr>
            <a:xfrm>
              <a:off x="927100" y="2895600"/>
              <a:ext cx="6858000" cy="2514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60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4"/>
            <p:cNvSpPr txBox="1">
              <a:spLocks noChangeArrowheads="1"/>
            </p:cNvSpPr>
            <p:nvPr/>
          </p:nvSpPr>
          <p:spPr bwMode="auto">
            <a:xfrm>
              <a:off x="1143000" y="3124200"/>
              <a:ext cx="533400" cy="769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4400" b="1" i="1">
                  <a:latin typeface="Arial" panose="020B0604020202020204" pitchFamily="34" charset="0"/>
                </a:rPr>
                <a:t>U</a:t>
              </a:r>
              <a:endParaRPr lang="en-US" sz="1800" b="1" i="1">
                <a:latin typeface="Arial" panose="020B0604020202020204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334683" y="3200400"/>
              <a:ext cx="2209800" cy="21336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886200" y="3115205"/>
              <a:ext cx="2362200" cy="21336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886200" y="3513136"/>
              <a:ext cx="609600" cy="151606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" name="TextBox 5"/>
            <p:cNvSpPr txBox="1">
              <a:spLocks noChangeArrowheads="1"/>
            </p:cNvSpPr>
            <p:nvPr/>
          </p:nvSpPr>
          <p:spPr bwMode="auto">
            <a:xfrm>
              <a:off x="2801409" y="4152900"/>
              <a:ext cx="3810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2800" i="1">
                  <a:latin typeface="Arial" panose="020B0604020202020204" pitchFamily="34" charset="0"/>
                </a:rPr>
                <a:t>A</a:t>
              </a:r>
              <a:endParaRPr lang="en-US" sz="1800" i="1">
                <a:latin typeface="Arial" panose="020B0604020202020204" pitchFamily="34" charset="0"/>
              </a:endParaRPr>
            </a:p>
          </p:txBody>
        </p:sp>
        <p:sp>
          <p:nvSpPr>
            <p:cNvPr id="12" name="TextBox 6"/>
            <p:cNvSpPr txBox="1">
              <a:spLocks noChangeArrowheads="1"/>
            </p:cNvSpPr>
            <p:nvPr/>
          </p:nvSpPr>
          <p:spPr bwMode="auto">
            <a:xfrm>
              <a:off x="5392209" y="4081992"/>
              <a:ext cx="3810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2800" i="1">
                  <a:latin typeface="Arial" panose="020B0604020202020204" pitchFamily="34" charset="0"/>
                </a:rPr>
                <a:t>B</a:t>
              </a:r>
              <a:endParaRPr lang="en-US" sz="1800" i="1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494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>
            <a:extLst>
              <a:ext uri="{FF2B5EF4-FFF2-40B4-BE49-F238E27FC236}">
                <a16:creationId xmlns:a16="http://schemas.microsoft.com/office/drawing/2014/main" id="{EB148DF3-3956-4CD9-A715-13FDA54492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500" dirty="0" smtClean="0">
                <a:ea typeface="新細明體" panose="02020500000000000000" pitchFamily="18" charset="-120"/>
              </a:rPr>
              <a:t>1.3. </a:t>
            </a:r>
            <a:r>
              <a:rPr lang="en-US" altLang="zh-TW" sz="3500" dirty="0" err="1" smtClean="0">
                <a:ea typeface="新細明體" panose="02020500000000000000" pitchFamily="18" charset="-120"/>
              </a:rPr>
              <a:t>Các</a:t>
            </a:r>
            <a:r>
              <a:rPr lang="en-US" altLang="zh-TW" sz="3500" dirty="0" smtClean="0">
                <a:ea typeface="新細明體" panose="02020500000000000000" pitchFamily="18" charset="-120"/>
              </a:rPr>
              <a:t> </a:t>
            </a:r>
            <a:r>
              <a:rPr lang="en-US" altLang="zh-TW" sz="3500" dirty="0" err="1">
                <a:ea typeface="新細明體" panose="02020500000000000000" pitchFamily="18" charset="-120"/>
              </a:rPr>
              <a:t>phép</a:t>
            </a:r>
            <a:r>
              <a:rPr lang="en-US" altLang="zh-TW" sz="3500" dirty="0">
                <a:ea typeface="新細明體" panose="02020500000000000000" pitchFamily="18" charset="-120"/>
              </a:rPr>
              <a:t> </a:t>
            </a:r>
            <a:r>
              <a:rPr lang="en-US" altLang="zh-TW" sz="3500" dirty="0" err="1">
                <a:ea typeface="新細明體" panose="02020500000000000000" pitchFamily="18" charset="-120"/>
              </a:rPr>
              <a:t>toán</a:t>
            </a:r>
            <a:r>
              <a:rPr lang="en-US" altLang="zh-TW" sz="3500" dirty="0">
                <a:ea typeface="新細明體" panose="02020500000000000000" pitchFamily="18" charset="-120"/>
              </a:rPr>
              <a:t> </a:t>
            </a:r>
            <a:r>
              <a:rPr lang="en-US" altLang="zh-TW" sz="3500" dirty="0" err="1">
                <a:ea typeface="新細明體" panose="02020500000000000000" pitchFamily="18" charset="-120"/>
              </a:rPr>
              <a:t>tập</a:t>
            </a:r>
            <a:r>
              <a:rPr lang="en-US" altLang="zh-TW" sz="3500" dirty="0">
                <a:ea typeface="新細明體" panose="02020500000000000000" pitchFamily="18" charset="-120"/>
              </a:rPr>
              <a:t> </a:t>
            </a:r>
            <a:r>
              <a:rPr lang="en-US" altLang="zh-TW" sz="3500" dirty="0" err="1">
                <a:ea typeface="新細明體" panose="02020500000000000000" pitchFamily="18" charset="-120"/>
              </a:rPr>
              <a:t>hợp</a:t>
            </a:r>
            <a:endParaRPr lang="zh-TW" altLang="en-US" sz="3500" dirty="0"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420" name="Rectangle 3">
                <a:extLst>
                  <a:ext uri="{FF2B5EF4-FFF2-40B4-BE49-F238E27FC236}">
                    <a16:creationId xmlns:a16="http://schemas.microsoft.com/office/drawing/2014/main" id="{1B80E36F-8423-40C2-AC58-F6A570AED27A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0" y="840971"/>
                <a:ext cx="9144000" cy="5181600"/>
              </a:xfrm>
            </p:spPr>
            <p:txBody>
              <a:bodyPr>
                <a:normAutofit fontScale="92500" lnSpcReduction="20000"/>
              </a:bodyPr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en-US" altLang="zh-TW" sz="2000" b="1" i="1" dirty="0" smtClean="0">
                    <a:solidFill>
                      <a:srgbClr val="99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Phần </a:t>
                </a:r>
                <a:r>
                  <a:rPr lang="en-US" altLang="zh-TW" sz="2000" b="1" i="1" dirty="0" err="1">
                    <a:solidFill>
                      <a:srgbClr val="99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bù</a:t>
                </a:r>
                <a:r>
                  <a:rPr lang="en-US" altLang="zh-TW" sz="2000" b="1" i="1" dirty="0">
                    <a:solidFill>
                      <a:srgbClr val="99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b="1" dirty="0">
                    <a:solidFill>
                      <a:srgbClr val="99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000" b="1" i="1" dirty="0">
                    <a:solidFill>
                      <a:srgbClr val="99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complement</a:t>
                </a:r>
                <a:r>
                  <a:rPr lang="en-US" altLang="zh-TW" sz="2000" b="1" dirty="0">
                    <a:solidFill>
                      <a:srgbClr val="99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)</a:t>
                </a:r>
                <a:r>
                  <a:rPr lang="en-US" altLang="zh-TW" sz="2000" b="1" i="1" dirty="0">
                    <a:solidFill>
                      <a:srgbClr val="99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 err="1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của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 err="1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tập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i="1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A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: </a:t>
                </a:r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en-US" altLang="zh-CN" sz="2000" dirty="0" err="1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là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err="1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tập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i="1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U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– </a:t>
                </a:r>
                <a:r>
                  <a:rPr lang="en-US" altLang="zh-TW" sz="2000" i="1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A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2000" dirty="0" err="1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trong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 err="1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đó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i="1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U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</a:t>
                </a:r>
                <a:r>
                  <a:rPr lang="en-US" altLang="zh-TW" sz="2000" dirty="0" err="1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là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 err="1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tập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 err="1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vũ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 err="1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trụ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.</a:t>
                </a:r>
                <a:endParaRPr lang="en-US" altLang="zh-CN" sz="2000" dirty="0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en-US" altLang="zh-CN" sz="2000" dirty="0" err="1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phần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err="1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bù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err="1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của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err="1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là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err="1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phụ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err="1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thuộc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err="1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vào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U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!</a:t>
                </a:r>
                <a:endParaRPr lang="en-US" altLang="zh-TW" sz="2000" dirty="0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en-US" altLang="zh-TW" sz="2000" dirty="0" err="1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Ký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 err="1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hiệu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en-US" altLang="zh-TW" sz="2000" i="1" dirty="0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TW" sz="2000" dirty="0" smtClean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 </a:t>
                </a:r>
                <a:r>
                  <a:rPr lang="en-US" altLang="zh-TW" sz="2000" i="1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  (</a:t>
                </a:r>
                <a:r>
                  <a:rPr lang="en-US" altLang="zh-TW" sz="2000" i="1" dirty="0" err="1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TW" sz="2000" dirty="0" err="1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TW" sz="2000" i="1" dirty="0" err="1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) </a:t>
                </a:r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en-US" altLang="zh-TW" sz="2000" dirty="0" err="1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Cách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 err="1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ký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 err="1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hiệu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 err="1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khác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:  </a:t>
                </a:r>
                <a:r>
                  <a:rPr lang="en-US" altLang="zh-TW" sz="2000" i="1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A</a:t>
                </a:r>
                <a:r>
                  <a:rPr lang="en-US" altLang="zh-TW" sz="2000" i="1" baseline="30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c</a:t>
                </a:r>
                <a:r>
                  <a:rPr lang="en-US" altLang="zh-TW" sz="2000" dirty="0" smtClean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.</a:t>
                </a:r>
              </a:p>
              <a:p>
                <a:pPr lvl="1" eaLnBrk="1" hangingPunct="1">
                  <a:lnSpc>
                    <a:spcPct val="150000"/>
                  </a:lnSpc>
                </a:pPr>
                <a:endParaRPr lang="en-US" altLang="zh-TW" sz="2000" dirty="0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:endParaRPr lang="en-US" altLang="zh-TW" sz="2000" dirty="0" smtClean="0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:endParaRPr lang="en-US" altLang="zh-TW" sz="2000" dirty="0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:endParaRPr lang="en-US" altLang="zh-TW" sz="2000" dirty="0" smtClean="0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−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{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|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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=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∩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0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:endParaRPr lang="zh-TW" altLang="en-US" sz="2000" dirty="0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eaLnBrk="1" hangingPunct="1"/>
                <a:endParaRPr lang="zh-TW" altLang="en-US" sz="2000" dirty="0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lvl="1" eaLnBrk="1" hangingPunct="1"/>
                <a:endParaRPr lang="zh-TW" altLang="en-US" sz="2000" i="1" dirty="0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60420" name="Rectangle 3">
                <a:extLst>
                  <a:ext uri="{FF2B5EF4-FFF2-40B4-BE49-F238E27FC236}">
                    <a16:creationId xmlns:a16="http://schemas.microsoft.com/office/drawing/2014/main" id="{1B80E36F-8423-40C2-AC58-F6A570AED2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40971"/>
                <a:ext cx="9144000" cy="5181600"/>
              </a:xfrm>
              <a:blipFill>
                <a:blip r:embed="rId2"/>
                <a:stretch>
                  <a:fillRect l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30E28B-B97D-4787-BA9F-EC016259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C8756-3B26-4146-A7C7-24F682EEB78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3571875"/>
            <a:ext cx="6858000" cy="1752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143000" y="4191000"/>
            <a:ext cx="533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4400" b="1" i="1">
                <a:latin typeface="Arial" panose="020B0604020202020204" pitchFamily="34" charset="0"/>
              </a:rPr>
              <a:t>U</a:t>
            </a:r>
            <a:endParaRPr lang="en-US" sz="1800" b="1" i="1">
              <a:latin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747211" y="3924300"/>
            <a:ext cx="1295400" cy="12954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u="sng" dirty="0"/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3124200" y="4572000"/>
            <a:ext cx="381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800" i="1">
                <a:latin typeface="Arial" panose="020B0604020202020204" pitchFamily="34" charset="0"/>
              </a:rPr>
              <a:t>A</a:t>
            </a:r>
            <a:endParaRPr lang="en-US" sz="1800" i="1">
              <a:latin typeface="Arial" panose="020B0604020202020204" pitchFamily="34" charset="0"/>
            </a:endParaRP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5257800" y="4800600"/>
            <a:ext cx="381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800" i="1">
                <a:latin typeface="Arial" panose="020B0604020202020204" pitchFamily="34" charset="0"/>
              </a:rPr>
              <a:t>A</a:t>
            </a:r>
            <a:endParaRPr lang="en-US" sz="1800" i="1">
              <a:latin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410200" y="4875213"/>
            <a:ext cx="2286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85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>
            <a:extLst>
              <a:ext uri="{FF2B5EF4-FFF2-40B4-BE49-F238E27FC236}">
                <a16:creationId xmlns:a16="http://schemas.microsoft.com/office/drawing/2014/main" id="{7B3E6553-E1EE-481A-81BF-AB4F67C1F6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9144001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500" dirty="0" smtClean="0">
                <a:ea typeface="新細明體" panose="02020500000000000000" pitchFamily="18" charset="-120"/>
              </a:rPr>
              <a:t>1.3</a:t>
            </a:r>
            <a:r>
              <a:rPr lang="en-US" altLang="zh-TW" sz="3500" dirty="0">
                <a:ea typeface="新細明體" panose="02020500000000000000" pitchFamily="18" charset="-120"/>
              </a:rPr>
              <a:t>. </a:t>
            </a:r>
            <a:r>
              <a:rPr lang="en-US" altLang="zh-TW" sz="3500" dirty="0" err="1">
                <a:ea typeface="新細明體" panose="02020500000000000000" pitchFamily="18" charset="-120"/>
              </a:rPr>
              <a:t>Các</a:t>
            </a:r>
            <a:r>
              <a:rPr lang="en-US" altLang="zh-TW" sz="3500" dirty="0">
                <a:ea typeface="新細明體" panose="02020500000000000000" pitchFamily="18" charset="-120"/>
              </a:rPr>
              <a:t> </a:t>
            </a:r>
            <a:r>
              <a:rPr lang="en-US" altLang="zh-TW" sz="3500" dirty="0" err="1">
                <a:ea typeface="新細明體" panose="02020500000000000000" pitchFamily="18" charset="-120"/>
              </a:rPr>
              <a:t>phép</a:t>
            </a:r>
            <a:r>
              <a:rPr lang="en-US" altLang="zh-TW" sz="3500" dirty="0">
                <a:ea typeface="新細明體" panose="02020500000000000000" pitchFamily="18" charset="-120"/>
              </a:rPr>
              <a:t> </a:t>
            </a:r>
            <a:r>
              <a:rPr lang="en-US" altLang="zh-TW" sz="3500" dirty="0" err="1">
                <a:ea typeface="新細明體" panose="02020500000000000000" pitchFamily="18" charset="-120"/>
              </a:rPr>
              <a:t>toán</a:t>
            </a:r>
            <a:r>
              <a:rPr lang="en-US" altLang="zh-TW" sz="3500" dirty="0">
                <a:ea typeface="新細明體" panose="02020500000000000000" pitchFamily="18" charset="-120"/>
              </a:rPr>
              <a:t> </a:t>
            </a:r>
            <a:r>
              <a:rPr lang="en-US" altLang="zh-TW" sz="3500" dirty="0" err="1">
                <a:ea typeface="新細明體" panose="02020500000000000000" pitchFamily="18" charset="-120"/>
              </a:rPr>
              <a:t>tập</a:t>
            </a:r>
            <a:r>
              <a:rPr lang="en-US" altLang="zh-TW" sz="3500" dirty="0">
                <a:ea typeface="新細明體" panose="02020500000000000000" pitchFamily="18" charset="-120"/>
              </a:rPr>
              <a:t> </a:t>
            </a:r>
            <a:r>
              <a:rPr lang="en-US" altLang="zh-TW" sz="3500" dirty="0" err="1">
                <a:ea typeface="新細明體" panose="02020500000000000000" pitchFamily="18" charset="-120"/>
              </a:rPr>
              <a:t>hợp</a:t>
            </a:r>
            <a:endParaRPr lang="en-US" altLang="zh-TW" sz="3500" dirty="0">
              <a:ea typeface="新細明體" panose="02020500000000000000" pitchFamily="18" charset="-120"/>
            </a:endParaRP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2345858E-A7C1-4F14-9393-3D0CAC8083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1" y="838200"/>
            <a:ext cx="9141633" cy="5181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400" b="1" i="1" dirty="0" err="1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Tích</a:t>
            </a:r>
            <a:r>
              <a:rPr lang="en-US" altLang="zh-TW" sz="2400" b="1" i="1" dirty="0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i="1" dirty="0" err="1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Đề-các</a:t>
            </a:r>
            <a:r>
              <a:rPr lang="en-US" altLang="zh-TW" sz="2400" b="1" i="1" dirty="0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400" b="1" i="1" dirty="0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Cartesian product</a:t>
            </a:r>
            <a:r>
              <a:rPr lang="en-US" altLang="zh-TW" sz="2400" b="1" dirty="0">
                <a:solidFill>
                  <a:srgbClr val="99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en-US" altLang="zh-TW" sz="24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của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với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</a:p>
          <a:p>
            <a:pPr lvl="1" eaLnBrk="1" hangingPunct="1"/>
            <a:r>
              <a:rPr lang="en-US" altLang="zh-TW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Là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tập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bao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gồm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tất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cả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các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cặp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có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thứ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tự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(</a:t>
            </a:r>
            <a:r>
              <a:rPr lang="en-US" altLang="zh-TW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a, b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), </a:t>
            </a:r>
            <a:r>
              <a:rPr lang="en-US" altLang="zh-TW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trong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đó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thuộc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và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thuộc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pPr lvl="1" eaLnBrk="1" hangingPunct="1"/>
            <a:r>
              <a:rPr lang="en-US" altLang="zh-TW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Ký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hiệu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</a:t>
            </a:r>
            <a:r>
              <a:rPr lang="en-US" altLang="zh-TW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TW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B. 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Theo </a:t>
            </a:r>
            <a:r>
              <a:rPr lang="en-US" altLang="zh-TW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định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nghĩa</a:t>
            </a:r>
            <a:endParaRPr lang="en-US" altLang="zh-TW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			</a:t>
            </a:r>
            <a:r>
              <a:rPr lang="en-US" altLang="zh-TW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TW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= 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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(</a:t>
            </a:r>
            <a:r>
              <a:rPr lang="en-US" altLang="zh-TW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lang="en-US" altLang="zh-TW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TW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  <a:r>
              <a:rPr lang="en-US" altLang="zh-TW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</a:t>
            </a:r>
          </a:p>
          <a:p>
            <a:pPr lvl="1" eaLnBrk="1" hangingPunct="1"/>
            <a:r>
              <a:rPr lang="en-US" altLang="zh-TW" b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Ví</a:t>
            </a: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dụ</a:t>
            </a: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</a:p>
          <a:p>
            <a:pPr lvl="2" eaLnBrk="1" hangingPunct="1"/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Cho</a:t>
            </a:r>
            <a:r>
              <a:rPr lang="en-US" altLang="zh-TW" sz="24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A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= 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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1, 2, 3 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 </a:t>
            </a:r>
            <a:r>
              <a:rPr lang="en-US" altLang="zh-TW" sz="24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và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4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= 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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3, 4 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. </a:t>
            </a:r>
            <a:r>
              <a:rPr lang="en-US" altLang="zh-TW" sz="24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Khi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đó</a:t>
            </a:r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2" eaLnBrk="1" hangingPunct="1"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zh-TW" sz="24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TW" sz="24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= 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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(1,3), (1,4), (2,3), (2,4), (3,3), (3,4) 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</a:t>
            </a:r>
          </a:p>
          <a:p>
            <a:pPr lvl="2" eaLnBrk="1" hangingPunct="1"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zh-TW" sz="24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 </a:t>
            </a:r>
            <a:r>
              <a:rPr lang="en-US" altLang="zh-TW" sz="24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= 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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(3,1), (3,2), (3,3), (4,1), (4,2), (4,3) 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</a:t>
            </a:r>
          </a:p>
          <a:p>
            <a:pPr lvl="2" eaLnBrk="1" hangingPunct="1"/>
            <a:r>
              <a:rPr lang="en-US" altLang="zh-TW" sz="24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Thông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thường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 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TW" sz="24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altLang="zh-TW" sz="24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TW" sz="24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</a:p>
          <a:p>
            <a:pPr lvl="2" eaLnBrk="1" hangingPunct="1"/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TW" sz="24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 </a:t>
            </a:r>
            <a:r>
              <a:rPr lang="en-US" altLang="zh-TW" sz="24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| = ?</a:t>
            </a:r>
            <a:endParaRPr lang="zh-TW" altLang="en-US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F3A77A-4ABA-4357-8F28-CE881422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C8756-3B26-4146-A7C7-24F682EEB78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63493" name="Picture 4" descr="descartes">
            <a:extLst>
              <a:ext uri="{FF2B5EF4-FFF2-40B4-BE49-F238E27FC236}">
                <a16:creationId xmlns:a16="http://schemas.microsoft.com/office/drawing/2014/main" id="{18AE848D-9013-4CC2-8ED4-47DA428C4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558" y="36715"/>
            <a:ext cx="981075" cy="1216025"/>
          </a:xfrm>
          <a:prstGeom prst="rect">
            <a:avLst/>
          </a:prstGeom>
          <a:noFill/>
          <a:ln w="28575">
            <a:solidFill>
              <a:srgbClr val="99FF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494" name="Text Box 5">
            <a:extLst>
              <a:ext uri="{FF2B5EF4-FFF2-40B4-BE49-F238E27FC236}">
                <a16:creationId xmlns:a16="http://schemas.microsoft.com/office/drawing/2014/main" id="{B0BCA90A-8C68-4440-8266-7D8B80693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0" y="151245"/>
            <a:ext cx="1670050" cy="67945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René Descartes </a:t>
            </a:r>
            <a:br>
              <a:rPr lang="en-US" altLang="en-US" sz="1800" dirty="0">
                <a:latin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</a:rPr>
              <a:t>(1596-1650) </a:t>
            </a:r>
          </a:p>
        </p:txBody>
      </p:sp>
    </p:spTree>
    <p:extLst>
      <p:ext uri="{BB962C8B-B14F-4D97-AF65-F5344CB8AC3E}">
        <p14:creationId xmlns:p14="http://schemas.microsoft.com/office/powerpoint/2010/main" val="423571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A794B52F-74F4-4D86-A136-ACD59BD0B0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1. </a:t>
            </a:r>
            <a:r>
              <a:rPr lang="en-US" altLang="en-US" dirty="0" err="1" smtClean="0"/>
              <a:t>Tập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hợp</a:t>
            </a:r>
            <a:endParaRPr lang="en-US" altLang="en-US" dirty="0"/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D75923CE-E0BF-4C4E-9468-CAE0CA1B18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26" y="838200"/>
            <a:ext cx="9137073" cy="51816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altLang="zh-TW" sz="4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1.1. </a:t>
            </a:r>
            <a:r>
              <a:rPr lang="en-US" altLang="zh-TW" sz="4000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Các</a:t>
            </a:r>
            <a:r>
              <a:rPr lang="en-US" altLang="zh-TW" sz="4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khái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niệm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cơ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bản</a:t>
            </a:r>
            <a:endParaRPr lang="en-US" altLang="zh-TW" sz="4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1.2. 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Sơ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đồ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Venn </a:t>
            </a:r>
          </a:p>
          <a:p>
            <a:pPr marL="0" indent="0" eaLnBrk="1" hangingPunct="1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altLang="zh-TW" sz="4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1.3. </a:t>
            </a:r>
            <a:r>
              <a:rPr lang="en-US" altLang="zh-TW" sz="4000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Các</a:t>
            </a:r>
            <a:r>
              <a:rPr lang="en-US" altLang="zh-TW" sz="4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phép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toán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tập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hợp</a:t>
            </a:r>
            <a:endParaRPr lang="en-US" altLang="zh-TW" sz="4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altLang="zh-TW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1.4. </a:t>
            </a:r>
            <a:r>
              <a:rPr lang="en-US" altLang="zh-TW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Các</a:t>
            </a:r>
            <a:r>
              <a:rPr lang="en-US" altLang="zh-TW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đẳng</a:t>
            </a: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thức</a:t>
            </a:r>
            <a:endParaRPr lang="en-US" altLang="zh-TW" sz="4000" b="1" dirty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6EF7B1-DA3B-4317-A0CA-AE8307A3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C8756-3B26-4146-A7C7-24F682EEB78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500" dirty="0" smtClean="0">
                <a:ea typeface="新細明體" pitchFamily="18" charset="-120"/>
              </a:rPr>
              <a:t>1.4. </a:t>
            </a:r>
            <a:r>
              <a:rPr lang="en-US" altLang="zh-TW" sz="3500" dirty="0" err="1" smtClean="0">
                <a:ea typeface="新細明體" pitchFamily="18" charset="-120"/>
              </a:rPr>
              <a:t>Các</a:t>
            </a:r>
            <a:r>
              <a:rPr lang="en-US" altLang="zh-TW" sz="3500" dirty="0" smtClean="0">
                <a:ea typeface="新細明體" pitchFamily="18" charset="-120"/>
              </a:rPr>
              <a:t> </a:t>
            </a:r>
            <a:r>
              <a:rPr lang="en-US" altLang="zh-TW" sz="3500" dirty="0" err="1" smtClean="0">
                <a:ea typeface="新細明體" pitchFamily="18" charset="-120"/>
              </a:rPr>
              <a:t>đẳng</a:t>
            </a:r>
            <a:r>
              <a:rPr lang="en-US" altLang="zh-TW" sz="3500" dirty="0" smtClean="0">
                <a:ea typeface="新細明體" pitchFamily="18" charset="-120"/>
              </a:rPr>
              <a:t> </a:t>
            </a:r>
            <a:r>
              <a:rPr lang="en-US" altLang="zh-TW" sz="3500" dirty="0" err="1" smtClean="0">
                <a:ea typeface="新細明體" pitchFamily="18" charset="-120"/>
              </a:rPr>
              <a:t>thức</a:t>
            </a:r>
            <a:r>
              <a:rPr lang="en-US" altLang="zh-TW" sz="3500" dirty="0" smtClean="0">
                <a:ea typeface="新細明體" pitchFamily="18" charset="-120"/>
              </a:rPr>
              <a:t> </a:t>
            </a:r>
            <a:r>
              <a:rPr lang="en-US" altLang="zh-TW" sz="3500" dirty="0" err="1" smtClean="0">
                <a:ea typeface="新細明體" pitchFamily="18" charset="-120"/>
              </a:rPr>
              <a:t>tập</a:t>
            </a:r>
            <a:r>
              <a:rPr lang="en-US" altLang="zh-TW" sz="3500" dirty="0" smtClean="0">
                <a:ea typeface="新細明體" pitchFamily="18" charset="-120"/>
              </a:rPr>
              <a:t> </a:t>
            </a:r>
            <a:r>
              <a:rPr lang="en-US" altLang="zh-TW" sz="3500" dirty="0" err="1" smtClean="0">
                <a:ea typeface="新細明體" pitchFamily="18" charset="-120"/>
              </a:rPr>
              <a:t>hợp</a:t>
            </a:r>
            <a:endParaRPr lang="zh-TW" altLang="en-US" sz="3500" dirty="0" smtClean="0">
              <a:ea typeface="新細明體" pitchFamily="18" charset="-120"/>
            </a:endParaRPr>
          </a:p>
        </p:txBody>
      </p:sp>
      <p:graphicFrame>
        <p:nvGraphicFramePr>
          <p:cNvPr id="550940" name="Group 28">
            <a:extLst>
              <a:ext uri="{FF2B5EF4-FFF2-40B4-BE49-F238E27FC236}">
                <a16:creationId xmlns:a16="http://schemas.microsoft.com/office/drawing/2014/main" id="{754ECE11-E244-4AC0-A59A-A24FBA95E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260393"/>
              </p:ext>
            </p:extLst>
          </p:nvPr>
        </p:nvGraphicFramePr>
        <p:xfrm>
          <a:off x="228600" y="990600"/>
          <a:ext cx="6623050" cy="3079749"/>
        </p:xfrm>
        <a:graphic>
          <a:graphicData uri="http://schemas.openxmlformats.org/drawingml/2006/table">
            <a:tbl>
              <a:tblPr/>
              <a:tblGrid>
                <a:gridCol w="3313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9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Đẳng thức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Tên gọi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86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  = </a:t>
                      </a:r>
                      <a:r>
                        <a:rPr kumimoji="0" lang="en-US" altLang="zh-TW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  <a:endParaRPr kumimoji="0" lang="en-US" altLang="zh-TW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 </a:t>
                      </a:r>
                      <a:r>
                        <a:rPr kumimoji="0" lang="en-US" altLang="zh-TW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U</a:t>
                      </a: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 = </a:t>
                      </a:r>
                      <a:r>
                        <a:rPr kumimoji="0" lang="en-US" altLang="zh-TW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Đồng</a:t>
                      </a: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TW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nhất</a:t>
                      </a:r>
                      <a:endParaRPr kumimoji="0" lang="en-US" altLang="zh-TW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(Identity laws)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86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 </a:t>
                      </a:r>
                      <a:r>
                        <a:rPr kumimoji="0" lang="en-US" altLang="zh-TW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U </a:t>
                      </a: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= </a:t>
                      </a:r>
                      <a:r>
                        <a:rPr kumimoji="0" lang="en-US" altLang="zh-TW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U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  = 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Trội</a:t>
                      </a:r>
                      <a:endParaRPr kumimoji="0" lang="en-US" altLang="zh-TW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(Domination laws)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86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 </a:t>
                      </a:r>
                      <a:r>
                        <a:rPr kumimoji="0" lang="en-US" altLang="zh-TW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 = </a:t>
                      </a:r>
                      <a:r>
                        <a:rPr kumimoji="0" lang="en-US" altLang="zh-TW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  <a:endParaRPr kumimoji="0" lang="en-US" altLang="zh-TW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 </a:t>
                      </a:r>
                      <a:r>
                        <a:rPr kumimoji="0" lang="en-US" altLang="zh-TW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 = </a:t>
                      </a:r>
                      <a:r>
                        <a:rPr kumimoji="0" lang="en-US" altLang="zh-TW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Lũy</a:t>
                      </a: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TW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đẳng</a:t>
                      </a:r>
                      <a:endParaRPr kumimoji="0" lang="en-US" altLang="zh-TW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Idempotent laws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4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TW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Bù</a:t>
                      </a: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(Complementation laws)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2729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089562"/>
              </p:ext>
            </p:extLst>
          </p:nvPr>
        </p:nvGraphicFramePr>
        <p:xfrm>
          <a:off x="304800" y="3635374"/>
          <a:ext cx="86836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1" name="Equation" r:id="rId3" imgW="507780" imgH="253890" progId="Equation.DSMT4">
                  <p:embed/>
                </p:oleObj>
              </mc:Choice>
              <mc:Fallback>
                <p:oleObj name="Equation" r:id="rId3" imgW="507780" imgH="253890" progId="Equation.DSMT4">
                  <p:embed/>
                  <p:pic>
                    <p:nvPicPr>
                      <p:cNvPr id="72729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635374"/>
                        <a:ext cx="86836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694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Tài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liệu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tham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khảo</a:t>
            </a:r>
            <a:endParaRPr lang="en-US" altLang="en-US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457200" indent="-457200" algn="just" eaLnBrk="1" hangingPunct="1">
              <a:lnSpc>
                <a:spcPct val="120000"/>
              </a:lnSpc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en-GB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Rosen K.H.</a:t>
            </a:r>
            <a:r>
              <a:rPr lang="en-GB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2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Mathematics and its Applications (8</a:t>
            </a:r>
            <a:r>
              <a:rPr lang="en-GB" altLang="en-US" sz="2200" i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altLang="en-US" sz="22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Editions)</a:t>
            </a:r>
            <a:r>
              <a:rPr lang="en-GB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McGraw - Hill Book Company, 2019.</a:t>
            </a:r>
          </a:p>
          <a:p>
            <a:pPr marL="457200" indent="-457200" algn="just" eaLnBrk="1" hangingPunct="1">
              <a:lnSpc>
                <a:spcPct val="120000"/>
              </a:lnSpc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en-GB" alt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Johnsonbaugh</a:t>
            </a:r>
            <a:r>
              <a:rPr lang="en-GB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R.</a:t>
            </a:r>
            <a:r>
              <a:rPr lang="en-GB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Mathematics.</a:t>
            </a:r>
            <a:r>
              <a:rPr lang="en-GB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Prentice Hall Inc., N. J., 1997.</a:t>
            </a:r>
          </a:p>
          <a:p>
            <a:pPr marL="457200" indent="-457200" algn="just" eaLnBrk="1" hangingPunct="1">
              <a:lnSpc>
                <a:spcPct val="120000"/>
              </a:lnSpc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en-US" alt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Grimaldi</a:t>
            </a:r>
            <a:r>
              <a:rPr lang="en-US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R.P.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and Combinatorial Mathematics (an Applied Introduction),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Addison-Wesley,  5th edition, 2004. </a:t>
            </a:r>
          </a:p>
          <a:p>
            <a:pPr marL="457200" indent="-457200" algn="just" eaLnBrk="1" hangingPunct="1">
              <a:lnSpc>
                <a:spcPct val="120000"/>
              </a:lnSpc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en-US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R. Graham, O. </a:t>
            </a:r>
            <a:r>
              <a:rPr lang="en-US" alt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Patashnik</a:t>
            </a:r>
            <a:r>
              <a:rPr lang="en-US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D.E. Knuth.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Concrete Mathematics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Second Edition. Addison-Wesley, 1994. </a:t>
            </a:r>
            <a:endParaRPr lang="en-GB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 descr="co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065" y="4116734"/>
            <a:ext cx="1898822" cy="2613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View Larger Cover Image">
            <a:hlinkClick r:id="rId3" tooltip="View Larger Cover Imag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489" y="4124491"/>
            <a:ext cx="2124678" cy="263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View Larger Cover Image">
            <a:hlinkClick r:id="rId5" tooltip="View Larger Cover Imag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372" y="4133800"/>
            <a:ext cx="2013828" cy="2611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872" y="4116734"/>
            <a:ext cx="2107802" cy="261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2633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500" dirty="0" smtClean="0">
                <a:ea typeface="新細明體" pitchFamily="18" charset="-120"/>
              </a:rPr>
              <a:t>1.4. </a:t>
            </a:r>
            <a:r>
              <a:rPr lang="en-US" altLang="zh-TW" sz="3500" dirty="0" err="1" smtClean="0">
                <a:ea typeface="新細明體" pitchFamily="18" charset="-120"/>
              </a:rPr>
              <a:t>Các</a:t>
            </a:r>
            <a:r>
              <a:rPr lang="en-US" altLang="zh-TW" sz="3500" dirty="0" smtClean="0">
                <a:ea typeface="新細明體" pitchFamily="18" charset="-120"/>
              </a:rPr>
              <a:t> </a:t>
            </a:r>
            <a:r>
              <a:rPr lang="en-US" altLang="zh-TW" sz="3500" dirty="0" err="1" smtClean="0">
                <a:ea typeface="新細明體" pitchFamily="18" charset="-120"/>
              </a:rPr>
              <a:t>đẳng</a:t>
            </a:r>
            <a:r>
              <a:rPr lang="en-US" altLang="zh-TW" sz="3500" dirty="0" smtClean="0">
                <a:ea typeface="新細明體" pitchFamily="18" charset="-120"/>
              </a:rPr>
              <a:t> </a:t>
            </a:r>
            <a:r>
              <a:rPr lang="en-US" altLang="zh-TW" sz="3500" dirty="0" err="1" smtClean="0">
                <a:ea typeface="新細明體" pitchFamily="18" charset="-120"/>
              </a:rPr>
              <a:t>thức</a:t>
            </a:r>
            <a:r>
              <a:rPr lang="en-US" altLang="zh-TW" sz="3500" dirty="0" smtClean="0">
                <a:ea typeface="新細明體" pitchFamily="18" charset="-120"/>
              </a:rPr>
              <a:t> </a:t>
            </a:r>
            <a:r>
              <a:rPr lang="en-US" altLang="zh-TW" sz="3500" dirty="0" err="1" smtClean="0">
                <a:ea typeface="新細明體" pitchFamily="18" charset="-120"/>
              </a:rPr>
              <a:t>tập</a:t>
            </a:r>
            <a:r>
              <a:rPr lang="en-US" altLang="zh-TW" sz="3500" dirty="0" smtClean="0">
                <a:ea typeface="新細明體" pitchFamily="18" charset="-120"/>
              </a:rPr>
              <a:t> </a:t>
            </a:r>
            <a:r>
              <a:rPr lang="en-US" altLang="zh-TW" sz="3500" dirty="0" err="1" smtClean="0">
                <a:ea typeface="新細明體" pitchFamily="18" charset="-120"/>
              </a:rPr>
              <a:t>hợp</a:t>
            </a:r>
            <a:endParaRPr lang="zh-TW" altLang="en-US" sz="3500" dirty="0" smtClean="0">
              <a:ea typeface="新細明體" pitchFamily="18" charset="-120"/>
            </a:endParaRPr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73E65DA6-6D81-4711-B0F2-07117E2E1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057344"/>
              </p:ext>
            </p:extLst>
          </p:nvPr>
        </p:nvGraphicFramePr>
        <p:xfrm>
          <a:off x="198437" y="1027111"/>
          <a:ext cx="6735763" cy="3392489"/>
        </p:xfrm>
        <a:graphic>
          <a:graphicData uri="http://schemas.openxmlformats.org/drawingml/2006/table">
            <a:tbl>
              <a:tblPr/>
              <a:tblGrid>
                <a:gridCol w="401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Đẳng thức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Tên gọi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85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 </a:t>
                      </a:r>
                      <a:r>
                        <a:rPr kumimoji="0" lang="en-US" altLang="zh-TW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 = </a:t>
                      </a:r>
                      <a:r>
                        <a:rPr kumimoji="0" lang="en-US" altLang="zh-TW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  </a:t>
                      </a:r>
                      <a:r>
                        <a:rPr kumimoji="0" lang="en-US" altLang="zh-TW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  <a:endParaRPr kumimoji="0" lang="en-US" altLang="zh-TW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 </a:t>
                      </a:r>
                      <a:r>
                        <a:rPr kumimoji="0" lang="en-US" altLang="zh-TW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 = </a:t>
                      </a:r>
                      <a:r>
                        <a:rPr kumimoji="0" lang="en-US" altLang="zh-TW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B </a:t>
                      </a: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 A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Giao hoán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Commutative laws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85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 (</a:t>
                      </a:r>
                      <a:r>
                        <a:rPr kumimoji="0" lang="en-US" altLang="zh-TW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  </a:t>
                      </a:r>
                      <a:r>
                        <a:rPr kumimoji="0" lang="en-US" altLang="zh-TW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C</a:t>
                      </a: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)</a:t>
                      </a:r>
                      <a:r>
                        <a:rPr kumimoji="0" lang="en-US" altLang="zh-TW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= (</a:t>
                      </a:r>
                      <a:r>
                        <a:rPr kumimoji="0" lang="en-US" altLang="zh-TW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  </a:t>
                      </a:r>
                      <a:r>
                        <a:rPr kumimoji="0" lang="en-US" altLang="zh-TW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)  </a:t>
                      </a:r>
                      <a:r>
                        <a:rPr kumimoji="0" lang="en-US" altLang="zh-TW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 (</a:t>
                      </a:r>
                      <a:r>
                        <a:rPr kumimoji="0" lang="en-US" altLang="zh-TW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  </a:t>
                      </a:r>
                      <a:r>
                        <a:rPr kumimoji="0" lang="en-US" altLang="zh-TW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C</a:t>
                      </a: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)</a:t>
                      </a:r>
                      <a:r>
                        <a:rPr kumimoji="0" lang="en-US" altLang="zh-TW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= (</a:t>
                      </a:r>
                      <a:r>
                        <a:rPr kumimoji="0" lang="en-US" altLang="zh-TW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  </a:t>
                      </a:r>
                      <a:r>
                        <a:rPr kumimoji="0" lang="en-US" altLang="zh-TW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)  </a:t>
                      </a:r>
                      <a:r>
                        <a:rPr kumimoji="0" lang="en-US" altLang="zh-TW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Kết hợp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Associative laws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85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 (</a:t>
                      </a:r>
                      <a:r>
                        <a:rPr kumimoji="0" lang="en-US" altLang="zh-TW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B </a:t>
                      </a: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 </a:t>
                      </a:r>
                      <a:r>
                        <a:rPr kumimoji="0" lang="en-US" altLang="zh-TW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C</a:t>
                      </a: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) = (</a:t>
                      </a:r>
                      <a:r>
                        <a:rPr kumimoji="0" lang="en-US" altLang="zh-TW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 </a:t>
                      </a: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 </a:t>
                      </a:r>
                      <a:r>
                        <a:rPr kumimoji="0" lang="en-US" altLang="zh-TW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)  (</a:t>
                      </a:r>
                      <a:r>
                        <a:rPr kumimoji="0" lang="en-US" altLang="zh-TW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 </a:t>
                      </a: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 </a:t>
                      </a:r>
                      <a:r>
                        <a:rPr kumimoji="0" lang="en-US" altLang="zh-TW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C</a:t>
                      </a: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 (</a:t>
                      </a:r>
                      <a:r>
                        <a:rPr kumimoji="0" lang="en-US" altLang="zh-TW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B </a:t>
                      </a: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 </a:t>
                      </a:r>
                      <a:r>
                        <a:rPr kumimoji="0" lang="en-US" altLang="zh-TW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C</a:t>
                      </a: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) = (</a:t>
                      </a:r>
                      <a:r>
                        <a:rPr kumimoji="0" lang="en-US" altLang="zh-TW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 </a:t>
                      </a: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 </a:t>
                      </a:r>
                      <a:r>
                        <a:rPr kumimoji="0" lang="en-US" altLang="zh-TW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)  (</a:t>
                      </a:r>
                      <a:r>
                        <a:rPr kumimoji="0" lang="en-US" altLang="zh-TW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 </a:t>
                      </a: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 </a:t>
                      </a:r>
                      <a:r>
                        <a:rPr kumimoji="0" lang="en-US" altLang="zh-TW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C</a:t>
                      </a: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Phân phối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Distributive laws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0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TW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Luật De Morgan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De Morgan’s laws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450772"/>
              </p:ext>
            </p:extLst>
          </p:nvPr>
        </p:nvGraphicFramePr>
        <p:xfrm>
          <a:off x="266700" y="3643311"/>
          <a:ext cx="1651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4" name="Equation" r:id="rId3" imgW="1651000" imgH="711200" progId="Equation.3">
                  <p:embed/>
                </p:oleObj>
              </mc:Choice>
              <mc:Fallback>
                <p:oleObj name="Equation" r:id="rId3" imgW="1651000" imgH="711200" progId="Equation.3">
                  <p:embed/>
                  <p:pic>
                    <p:nvPicPr>
                      <p:cNvPr id="73753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3643311"/>
                        <a:ext cx="16510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406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500" dirty="0" err="1" smtClean="0"/>
              <a:t>Phân</a:t>
            </a:r>
            <a:r>
              <a:rPr lang="en-US" altLang="en-US" sz="3500" dirty="0" smtClean="0"/>
              <a:t> </a:t>
            </a:r>
            <a:r>
              <a:rPr lang="en-US" altLang="en-US" sz="3500" dirty="0" err="1" smtClean="0"/>
              <a:t>hoạch</a:t>
            </a:r>
            <a:endParaRPr lang="en-US" altLang="en-US" sz="3500" dirty="0" smtClean="0"/>
          </a:p>
        </p:txBody>
      </p:sp>
      <p:sp>
        <p:nvSpPr>
          <p:cNvPr id="87044" name="Rectangle 3"/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9144000" cy="60960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n-US" alt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Ta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n-US" alt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n-US" alt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X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lvl="1"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X</a:t>
            </a:r>
            <a:r>
              <a:rPr lang="en-US" altLang="en-US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 </a:t>
            </a:r>
            <a:r>
              <a:rPr lang="en-US" alt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, </a:t>
            </a:r>
            <a:r>
              <a:rPr lang="en-US" alt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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  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lvl="1"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≠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, </a:t>
            </a:r>
            <a:r>
              <a:rPr lang="en-US" alt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,..,m</a:t>
            </a:r>
            <a:endParaRPr lang="en-US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Một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phân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hoạch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của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tập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X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là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một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tập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các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tập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con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khác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rỗng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không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giao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nhau</a:t>
            </a:r>
            <a:endParaRPr lang="en-US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của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X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và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hợp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của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chúng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là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tập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X)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Ví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dụ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X = {1, 2, 3, 4}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 = {{1, 2}, {3, 4}}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là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một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phân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hoạch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của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tập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</a:p>
          <a:p>
            <a:pPr eaLnBrk="1" hangingPunct="1">
              <a:buNone/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{{1,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2, 3},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{3, 4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}}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không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là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phân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hoạch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của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tập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8090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A794B52F-74F4-4D86-A136-ACD59BD0B0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Chương</a:t>
            </a:r>
            <a:r>
              <a:rPr lang="en-US" altLang="en-US" dirty="0"/>
              <a:t> 0. </a:t>
            </a:r>
            <a:r>
              <a:rPr lang="en-US" altLang="en-US" dirty="0" err="1" smtClean="0"/>
              <a:t>Mở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đầu</a:t>
            </a:r>
            <a:endParaRPr lang="en-US" altLang="en-US" dirty="0"/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D75923CE-E0BF-4C4E-9468-CAE0CA1B18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26" y="838200"/>
            <a:ext cx="9137073" cy="5181600"/>
          </a:xfrm>
        </p:spPr>
        <p:txBody>
          <a:bodyPr/>
          <a:lstStyle/>
          <a:p>
            <a:pPr marL="742950" indent="-742950" eaLnBrk="1" hangingPunct="1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zh-TW" sz="4000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Tập</a:t>
            </a:r>
            <a:r>
              <a:rPr lang="en-US" altLang="zh-TW" sz="4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hợp</a:t>
            </a:r>
            <a:endParaRPr lang="en-US" altLang="zh-TW" sz="4000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indent="-742950" eaLnBrk="1" hangingPunct="1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zh-TW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Ánh</a:t>
            </a:r>
            <a:r>
              <a:rPr lang="en-US" altLang="zh-TW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xạ</a:t>
            </a:r>
            <a:endParaRPr lang="en-US" altLang="zh-TW" sz="4000" b="1" dirty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indent="-742950" eaLnBrk="1" hangingPunct="1">
              <a:buFont typeface="+mj-lt"/>
              <a:buAutoNum type="arabicPeriod"/>
              <a:defRPr/>
            </a:pPr>
            <a:endParaRPr lang="en-US" sz="3800" dirty="0">
              <a:solidFill>
                <a:srgbClr val="6A74F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6EF7B1-DA3B-4317-A0CA-AE8307A3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C8756-3B26-4146-A7C7-24F682EEB78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1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en-US" dirty="0" smtClean="0"/>
              <a:t>2. </a:t>
            </a:r>
            <a:r>
              <a:rPr lang="en-US" altLang="en-US" dirty="0" err="1" smtClean="0"/>
              <a:t>Ánh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xạ</a:t>
            </a:r>
            <a:endParaRPr lang="en-US" altLang="en-US" dirty="0" smtClean="0"/>
          </a:p>
        </p:txBody>
      </p:sp>
      <p:sp>
        <p:nvSpPr>
          <p:cNvPr id="8806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alt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US" altLang="en-US" sz="3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alt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endParaRPr lang="en-US" altLang="en-US" sz="3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2.3</a:t>
            </a:r>
            <a:r>
              <a:rPr lang="en-US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endParaRPr lang="en-US" altLang="en-US" sz="3300" dirty="0" smtClean="0"/>
          </a:p>
        </p:txBody>
      </p:sp>
    </p:spTree>
    <p:extLst>
      <p:ext uri="{BB962C8B-B14F-4D97-AF65-F5344CB8AC3E}">
        <p14:creationId xmlns:p14="http://schemas.microsoft.com/office/powerpoint/2010/main" val="18901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en-US" dirty="0" smtClean="0"/>
              <a:t>2. </a:t>
            </a:r>
            <a:r>
              <a:rPr lang="en-US" altLang="en-US" dirty="0" err="1" smtClean="0"/>
              <a:t>Ánh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xạ</a:t>
            </a:r>
            <a:endParaRPr lang="en-US" altLang="en-US" dirty="0" smtClean="0"/>
          </a:p>
        </p:txBody>
      </p:sp>
      <p:sp>
        <p:nvSpPr>
          <p:cNvPr id="8806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33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altLang="en-US" sz="33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33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3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US" altLang="en-US" sz="33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alt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endParaRPr lang="en-US" altLang="en-US" sz="3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alt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endParaRPr lang="en-US" altLang="en-US" sz="3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300" dirty="0" smtClean="0"/>
          </a:p>
        </p:txBody>
      </p:sp>
    </p:spTree>
    <p:extLst>
      <p:ext uri="{BB962C8B-B14F-4D97-AF65-F5344CB8AC3E}">
        <p14:creationId xmlns:p14="http://schemas.microsoft.com/office/powerpoint/2010/main" val="7333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0678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3500" dirty="0" smtClean="0">
                <a:ea typeface="굴림" pitchFamily="50" charset="-128"/>
              </a:rPr>
              <a:t>2.1. </a:t>
            </a:r>
            <a:r>
              <a:rPr lang="en-US" altLang="ko-KR" sz="3500" dirty="0" err="1" smtClean="0">
                <a:ea typeface="굴림" pitchFamily="50" charset="-128"/>
              </a:rPr>
              <a:t>Định</a:t>
            </a:r>
            <a:r>
              <a:rPr lang="en-US" altLang="ko-KR" sz="3500" dirty="0" smtClean="0">
                <a:ea typeface="굴림" pitchFamily="50" charset="-128"/>
              </a:rPr>
              <a:t> </a:t>
            </a:r>
            <a:r>
              <a:rPr lang="en-US" altLang="ko-KR" sz="3500" dirty="0" err="1" smtClean="0">
                <a:ea typeface="굴림" pitchFamily="50" charset="-128"/>
              </a:rPr>
              <a:t>nghĩa</a:t>
            </a:r>
            <a:r>
              <a:rPr lang="en-US" altLang="ko-KR" sz="3500" dirty="0" smtClean="0">
                <a:ea typeface="굴림" pitchFamily="50" charset="-128"/>
              </a:rPr>
              <a:t> </a:t>
            </a:r>
            <a:r>
              <a:rPr lang="en-US" altLang="ko-KR" sz="3500" dirty="0" err="1" smtClean="0">
                <a:ea typeface="굴림" pitchFamily="50" charset="-128"/>
              </a:rPr>
              <a:t>ánh</a:t>
            </a:r>
            <a:r>
              <a:rPr lang="en-US" altLang="ko-KR" sz="3500" dirty="0" smtClean="0">
                <a:ea typeface="굴림" pitchFamily="50" charset="-128"/>
              </a:rPr>
              <a:t> </a:t>
            </a:r>
            <a:r>
              <a:rPr lang="en-US" altLang="ko-KR" sz="3500" dirty="0" err="1" smtClean="0">
                <a:ea typeface="굴림" pitchFamily="50" charset="-128"/>
              </a:rPr>
              <a:t>xạ</a:t>
            </a:r>
            <a:endParaRPr lang="en-US" altLang="ko-KR" sz="3500" dirty="0" smtClean="0">
              <a:ea typeface="굴림" pitchFamily="50" charset="-128"/>
            </a:endParaRPr>
          </a:p>
        </p:txBody>
      </p:sp>
      <p:sp>
        <p:nvSpPr>
          <p:cNvPr id="89092" name="Rectangle 3"/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9144000" cy="48768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Ta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nói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i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f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là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ánh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xạ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từ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tập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i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X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vào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tập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i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Y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nếu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nó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đặt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tương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ứng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mỗi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một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phần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tử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i="1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x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ko-KR" sz="2800" i="1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với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một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phần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tử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ko-KR" sz="2800" i="1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ko-KR" sz="2800" i="1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nào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đó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Ký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hiệu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ko-KR" sz="2800" i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 f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ko-KR" sz="2800" i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en-US" altLang="ko-KR" sz="2800" i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hoặc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ko-KR" sz="2800" i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ko-KR" sz="2800" i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ko-KR" sz="2800" i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ko-KR" sz="2800" i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gọi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là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gốc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ko-KR" sz="2800" i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gọi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là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ảnh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Trong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giáo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trình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giải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tích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chúng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ta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đã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làm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quen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với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hàm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số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thực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i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f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đặt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tương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ứng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mỗi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số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thực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i="1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x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ko-KR" sz="2800" b="1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R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với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một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giá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trị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thực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b="1" i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y </a:t>
            </a:r>
            <a:r>
              <a:rPr lang="en-US" altLang="ko-KR" sz="2800" b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= </a:t>
            </a:r>
            <a:r>
              <a:rPr lang="en-US" altLang="ko-KR" sz="2800" b="1" i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f</a:t>
            </a:r>
            <a:r>
              <a:rPr lang="en-US" altLang="ko-KR" sz="2800" b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(</a:t>
            </a:r>
            <a:r>
              <a:rPr lang="en-US" altLang="ko-KR" sz="2800" b="1" i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x</a:t>
            </a:r>
            <a:r>
              <a:rPr lang="en-US" altLang="ko-KR" sz="2800" b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).</a:t>
            </a:r>
            <a:endParaRPr lang="en-US" altLang="ko-KR" sz="2800" dirty="0" smtClean="0">
              <a:latin typeface="Times New Roman" panose="02020603050405020304" pitchFamily="18" charset="0"/>
              <a:ea typeface="굴림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66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en-US" dirty="0" smtClean="0"/>
              <a:t>2. </a:t>
            </a:r>
            <a:r>
              <a:rPr lang="en-US" altLang="en-US" dirty="0" err="1" smtClean="0"/>
              <a:t>Ánh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xạ</a:t>
            </a:r>
            <a:endParaRPr lang="en-US" altLang="en-US" dirty="0" smtClean="0"/>
          </a:p>
        </p:txBody>
      </p:sp>
      <p:sp>
        <p:nvSpPr>
          <p:cNvPr id="8806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33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altLang="en-US" sz="3300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33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300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US" altLang="en-US" sz="3300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33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altLang="en-US" sz="33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altLang="en-US" sz="33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3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altLang="en-US" sz="33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3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33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3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altLang="en-US" sz="33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3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endParaRPr lang="en-US" altLang="en-US" sz="33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alt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endParaRPr lang="en-US" altLang="en-US" sz="3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300" dirty="0" smtClean="0"/>
          </a:p>
        </p:txBody>
      </p:sp>
    </p:spTree>
    <p:extLst>
      <p:ext uri="{BB962C8B-B14F-4D97-AF65-F5344CB8AC3E}">
        <p14:creationId xmlns:p14="http://schemas.microsoft.com/office/powerpoint/2010/main" val="112361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3500" dirty="0" smtClean="0">
                <a:ea typeface="굴림" pitchFamily="50" charset="-128"/>
              </a:rPr>
              <a:t>2.2. </a:t>
            </a:r>
            <a:r>
              <a:rPr lang="en-US" altLang="ko-KR" sz="3500" dirty="0" err="1" smtClean="0">
                <a:ea typeface="굴림" pitchFamily="50" charset="-128"/>
              </a:rPr>
              <a:t>Cách</a:t>
            </a:r>
            <a:r>
              <a:rPr lang="en-US" altLang="ko-KR" sz="3500" dirty="0" smtClean="0">
                <a:ea typeface="굴림" pitchFamily="50" charset="-128"/>
              </a:rPr>
              <a:t> </a:t>
            </a:r>
            <a:r>
              <a:rPr lang="en-US" altLang="ko-KR" sz="3500" dirty="0" err="1" smtClean="0">
                <a:ea typeface="굴림" pitchFamily="50" charset="-128"/>
              </a:rPr>
              <a:t>xác</a:t>
            </a:r>
            <a:r>
              <a:rPr lang="en-US" altLang="ko-KR" sz="3500" dirty="0" smtClean="0">
                <a:ea typeface="굴림" pitchFamily="50" charset="-128"/>
              </a:rPr>
              <a:t> </a:t>
            </a:r>
            <a:r>
              <a:rPr lang="en-US" altLang="ko-KR" sz="3500" dirty="0" err="1" smtClean="0">
                <a:ea typeface="굴림" pitchFamily="50" charset="-128"/>
              </a:rPr>
              <a:t>định</a:t>
            </a:r>
            <a:r>
              <a:rPr lang="en-US" altLang="ko-KR" sz="3500" dirty="0" smtClean="0">
                <a:ea typeface="굴림" pitchFamily="50" charset="-128"/>
              </a:rPr>
              <a:t> </a:t>
            </a:r>
            <a:r>
              <a:rPr lang="en-US" altLang="ko-KR" sz="3500" dirty="0" err="1" smtClean="0">
                <a:ea typeface="굴림" pitchFamily="50" charset="-128"/>
              </a:rPr>
              <a:t>ánh</a:t>
            </a:r>
            <a:r>
              <a:rPr lang="en-US" altLang="ko-KR" sz="3500" dirty="0" smtClean="0">
                <a:ea typeface="굴림" pitchFamily="50" charset="-128"/>
              </a:rPr>
              <a:t> </a:t>
            </a:r>
            <a:r>
              <a:rPr lang="en-US" altLang="ko-KR" sz="3500" dirty="0" err="1" smtClean="0">
                <a:ea typeface="굴림" pitchFamily="50" charset="-128"/>
              </a:rPr>
              <a:t>xạ</a:t>
            </a:r>
            <a:endParaRPr lang="en-US" altLang="ko-KR" sz="3500" dirty="0" smtClean="0">
              <a:ea typeface="굴림" pitchFamily="50" charset="-128"/>
            </a:endParaRPr>
          </a:p>
        </p:txBody>
      </p:sp>
      <p:sp>
        <p:nvSpPr>
          <p:cNvPr id="90116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838200"/>
            <a:ext cx="9067800" cy="6019800"/>
          </a:xfrm>
        </p:spPr>
        <p:txBody>
          <a:bodyPr/>
          <a:lstStyle/>
          <a:p>
            <a:pPr marL="0" indent="0" algn="just" eaLnBrk="1" hangingPunct="1">
              <a:spcBef>
                <a:spcPts val="1200"/>
              </a:spcBef>
              <a:buNone/>
            </a:pP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Cho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hai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tập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hữu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hạn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i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X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và</a:t>
            </a:r>
            <a:r>
              <a:rPr lang="en-US" altLang="ko-KR" sz="2800" i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Y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. </a:t>
            </a:r>
          </a:p>
          <a:p>
            <a:pPr marL="0" indent="0" algn="just" eaLnBrk="1" hangingPunct="1">
              <a:spcBef>
                <a:spcPts val="1200"/>
              </a:spcBef>
              <a:buNone/>
            </a:pP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Để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xác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định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một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ánh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xạ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 </a:t>
            </a:r>
            <a:r>
              <a:rPr lang="en-US" altLang="ko-KR" sz="2800" i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f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từ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i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X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vào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i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Y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(</a:t>
            </a:r>
            <a:r>
              <a:rPr lang="en-US" altLang="ko-KR" sz="2800" i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f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: </a:t>
            </a:r>
            <a:r>
              <a:rPr lang="en-US" altLang="ko-KR" sz="2800" i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X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ko-KR" sz="2800" i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) ta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có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thể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sử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dụng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một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trong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các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cách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sau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: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Bảng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giá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trị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đầy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đủ</a:t>
            </a:r>
            <a:endParaRPr lang="en-US" altLang="ko-KR" sz="2800" dirty="0" smtClean="0">
              <a:latin typeface="Times New Roman" panose="02020603050405020304" pitchFamily="18" charset="0"/>
              <a:ea typeface="굴림" pitchFamily="50" charset="-128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ts val="1200"/>
              </a:spcBef>
            </a:pP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Sơ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đồ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ánh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xạ</a:t>
            </a:r>
            <a:endParaRPr lang="en-US" altLang="ko-KR" sz="2800" dirty="0" smtClean="0">
              <a:latin typeface="Times New Roman" panose="02020603050405020304" pitchFamily="18" charset="0"/>
              <a:ea typeface="굴림" pitchFamily="50" charset="-128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ts val="1200"/>
              </a:spcBef>
            </a:pP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Ma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trận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ánh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xạ</a:t>
            </a:r>
            <a:endParaRPr lang="en-US" altLang="ko-KR" i="1" dirty="0" smtClean="0">
              <a:latin typeface="Times New Roman" panose="02020603050405020304" pitchFamily="18" charset="0"/>
              <a:ea typeface="굴림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76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3500" dirty="0" err="1" smtClean="0">
                <a:ea typeface="굴림" pitchFamily="50" charset="-128"/>
              </a:rPr>
              <a:t>Xác</a:t>
            </a:r>
            <a:r>
              <a:rPr lang="en-US" altLang="ko-KR" sz="3500" dirty="0" smtClean="0">
                <a:ea typeface="굴림" pitchFamily="50" charset="-128"/>
              </a:rPr>
              <a:t> </a:t>
            </a:r>
            <a:r>
              <a:rPr lang="en-US" altLang="ko-KR" sz="3500" dirty="0" err="1" smtClean="0">
                <a:ea typeface="굴림" pitchFamily="50" charset="-128"/>
              </a:rPr>
              <a:t>định</a:t>
            </a:r>
            <a:r>
              <a:rPr lang="en-US" altLang="ko-KR" sz="3500" dirty="0" smtClean="0">
                <a:ea typeface="굴림" pitchFamily="50" charset="-128"/>
              </a:rPr>
              <a:t> </a:t>
            </a:r>
            <a:r>
              <a:rPr lang="en-US" altLang="ko-KR" sz="3500" dirty="0" err="1" smtClean="0">
                <a:ea typeface="굴림" pitchFamily="50" charset="-128"/>
              </a:rPr>
              <a:t>ánh</a:t>
            </a:r>
            <a:r>
              <a:rPr lang="en-US" altLang="ko-KR" sz="3500" dirty="0" smtClean="0">
                <a:ea typeface="굴림" pitchFamily="50" charset="-128"/>
              </a:rPr>
              <a:t> </a:t>
            </a:r>
            <a:r>
              <a:rPr lang="en-US" altLang="ko-KR" sz="3500" dirty="0" err="1" smtClean="0">
                <a:ea typeface="굴림" pitchFamily="50" charset="-128"/>
              </a:rPr>
              <a:t>xạ</a:t>
            </a:r>
            <a:r>
              <a:rPr lang="en-US" altLang="ko-KR" sz="3500" dirty="0" smtClean="0">
                <a:ea typeface="굴림" pitchFamily="50" charset="-128"/>
              </a:rPr>
              <a:t>: </a:t>
            </a:r>
            <a:r>
              <a:rPr lang="en-US" altLang="ko-KR" sz="3500" dirty="0" err="1" smtClean="0">
                <a:ea typeface="굴림" pitchFamily="50" charset="-128"/>
              </a:rPr>
              <a:t>Bảng</a:t>
            </a:r>
            <a:r>
              <a:rPr lang="en-US" altLang="ko-KR" sz="3500" dirty="0" smtClean="0">
                <a:ea typeface="굴림" pitchFamily="50" charset="-128"/>
              </a:rPr>
              <a:t> </a:t>
            </a:r>
            <a:r>
              <a:rPr lang="en-US" altLang="ko-KR" sz="3500" dirty="0" err="1" smtClean="0">
                <a:ea typeface="굴림" pitchFamily="50" charset="-128"/>
              </a:rPr>
              <a:t>giá</a:t>
            </a:r>
            <a:r>
              <a:rPr lang="en-US" altLang="ko-KR" sz="3500" dirty="0" smtClean="0">
                <a:ea typeface="굴림" pitchFamily="50" charset="-128"/>
              </a:rPr>
              <a:t> </a:t>
            </a:r>
            <a:r>
              <a:rPr lang="en-US" altLang="ko-KR" sz="3500" dirty="0" err="1" smtClean="0">
                <a:ea typeface="굴림" pitchFamily="50" charset="-128"/>
              </a:rPr>
              <a:t>trị</a:t>
            </a:r>
            <a:r>
              <a:rPr lang="en-US" altLang="ko-KR" sz="3500" dirty="0" smtClean="0">
                <a:ea typeface="굴림" pitchFamily="50" charset="-128"/>
              </a:rPr>
              <a:t> </a:t>
            </a:r>
            <a:r>
              <a:rPr lang="en-US" altLang="ko-KR" sz="3500" dirty="0" err="1" smtClean="0">
                <a:ea typeface="굴림" pitchFamily="50" charset="-128"/>
              </a:rPr>
              <a:t>đầy</a:t>
            </a:r>
            <a:r>
              <a:rPr lang="en-US" altLang="ko-KR" sz="3500" dirty="0" smtClean="0">
                <a:ea typeface="굴림" pitchFamily="50" charset="-128"/>
              </a:rPr>
              <a:t> </a:t>
            </a:r>
            <a:r>
              <a:rPr lang="en-US" altLang="ko-KR" sz="3500" dirty="0" err="1" smtClean="0">
                <a:ea typeface="굴림" pitchFamily="50" charset="-128"/>
              </a:rPr>
              <a:t>đủ</a:t>
            </a:r>
            <a:endParaRPr lang="en-US" altLang="ko-KR" sz="3500" dirty="0" smtClean="0">
              <a:ea typeface="굴림" pitchFamily="50" charset="-128"/>
            </a:endParaRPr>
          </a:p>
        </p:txBody>
      </p:sp>
      <p:sp>
        <p:nvSpPr>
          <p:cNvPr id="91140" name="Rectangle 3"/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9144000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7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Giả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7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sử</a:t>
            </a:r>
            <a:endParaRPr lang="en-US" altLang="ko-KR" sz="2700" dirty="0" smtClean="0">
              <a:latin typeface="Times New Roman" panose="02020603050405020304" pitchFamily="18" charset="0"/>
              <a:ea typeface="굴림" pitchFamily="50" charset="-128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1200"/>
              </a:spcBef>
            </a:pPr>
            <a:r>
              <a:rPr lang="en-US" altLang="ko-KR" sz="2200" i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X</a:t>
            </a:r>
            <a:r>
              <a:rPr lang="en-US" altLang="ko-KR" sz="22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= {</a:t>
            </a:r>
            <a:r>
              <a:rPr lang="en-US" altLang="ko-KR" sz="2200" i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x</a:t>
            </a:r>
            <a:r>
              <a:rPr lang="en-US" altLang="ko-KR" sz="2200" baseline="-250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1</a:t>
            </a:r>
            <a:r>
              <a:rPr lang="en-US" altLang="ko-KR" sz="22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, </a:t>
            </a:r>
            <a:r>
              <a:rPr lang="en-US" altLang="ko-KR" sz="2200" i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x</a:t>
            </a:r>
            <a:r>
              <a:rPr lang="en-US" altLang="ko-KR" sz="2200" baseline="-250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2</a:t>
            </a:r>
            <a:r>
              <a:rPr lang="en-US" altLang="ko-KR" sz="22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,..., </a:t>
            </a:r>
            <a:r>
              <a:rPr lang="en-US" altLang="ko-KR" sz="2200" i="1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x</a:t>
            </a:r>
            <a:r>
              <a:rPr lang="en-US" altLang="ko-KR" sz="2200" i="1" baseline="-250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m</a:t>
            </a:r>
            <a:r>
              <a:rPr lang="en-US" altLang="ko-KR" sz="22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},  </a:t>
            </a:r>
            <a:r>
              <a:rPr lang="en-US" altLang="ko-KR" sz="2200" i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Y</a:t>
            </a:r>
            <a:r>
              <a:rPr lang="en-US" altLang="ko-KR" sz="22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= {</a:t>
            </a:r>
            <a:r>
              <a:rPr lang="en-US" altLang="ko-KR" sz="2200" i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y</a:t>
            </a:r>
            <a:r>
              <a:rPr lang="en-US" altLang="ko-KR" sz="2200" baseline="-250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1</a:t>
            </a:r>
            <a:r>
              <a:rPr lang="en-US" altLang="ko-KR" sz="22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, </a:t>
            </a:r>
            <a:r>
              <a:rPr lang="en-US" altLang="ko-KR" sz="2200" i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y</a:t>
            </a:r>
            <a:r>
              <a:rPr lang="en-US" altLang="ko-KR" sz="2200" baseline="-250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2</a:t>
            </a:r>
            <a:r>
              <a:rPr lang="en-US" altLang="ko-KR" sz="22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,..., </a:t>
            </a:r>
            <a:r>
              <a:rPr lang="en-US" altLang="ko-KR" sz="2200" i="1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y</a:t>
            </a:r>
            <a:r>
              <a:rPr lang="en-US" altLang="ko-KR" sz="2200" i="1" baseline="-250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n</a:t>
            </a:r>
            <a:r>
              <a:rPr lang="en-US" altLang="ko-KR" sz="22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}, </a:t>
            </a:r>
          </a:p>
          <a:p>
            <a:pPr algn="just" eaLnBrk="1" hangingPunct="1">
              <a:spcBef>
                <a:spcPts val="1200"/>
              </a:spcBef>
            </a:pPr>
            <a:r>
              <a:rPr lang="en-US" altLang="ko-KR" sz="27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Một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7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ánh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7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xạ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700" i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f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7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từ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700" i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X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7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vào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700" i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Y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(</a:t>
            </a:r>
            <a:r>
              <a:rPr lang="en-US" altLang="ko-KR" sz="2700" i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f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: </a:t>
            </a:r>
            <a:r>
              <a:rPr lang="en-US" altLang="ko-KR" sz="2700" i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X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ko-KR" sz="2700" i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) </a:t>
            </a:r>
            <a:r>
              <a:rPr lang="en-US" altLang="ko-KR" sz="27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có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7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thể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7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xác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7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định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7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bởi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7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bảng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7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giá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7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trị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7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đầy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7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đủ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7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sau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7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đây</a:t>
            </a:r>
            <a:endParaRPr lang="en-US" altLang="ko-KR" sz="2700" dirty="0" smtClean="0">
              <a:latin typeface="Times New Roman" panose="02020603050405020304" pitchFamily="18" charset="0"/>
              <a:ea typeface="굴림" pitchFamily="50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632858" name="Group 26">
            <a:extLst>
              <a:ext uri="{FF2B5EF4-FFF2-40B4-BE49-F238E27FC236}">
                <a16:creationId xmlns:a16="http://schemas.microsoft.com/office/drawing/2014/main" id="{FF9A519B-5C5B-48A9-A5FD-5CB09060E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387897"/>
              </p:ext>
            </p:extLst>
          </p:nvPr>
        </p:nvGraphicFramePr>
        <p:xfrm>
          <a:off x="1143000" y="2895600"/>
          <a:ext cx="6096000" cy="103505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30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...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7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kumimoji="0" lang="en-US" sz="27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y=f</a:t>
                      </a: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7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...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7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7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1161" name="Text Box 27"/>
          <p:cNvSpPr txBox="1">
            <a:spLocks noChangeArrowheads="1"/>
          </p:cNvSpPr>
          <p:nvPr/>
        </p:nvSpPr>
        <p:spPr bwMode="auto">
          <a:xfrm>
            <a:off x="28074" y="4145213"/>
            <a:ext cx="9115926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 err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2400" b="1" dirty="0" err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en-US" sz="2400" b="1" dirty="0" err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i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i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="1" baseline="-250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en-US" sz="2400" b="1" i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i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="1" baseline="-250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..., </a:t>
            </a:r>
            <a:r>
              <a:rPr lang="en-US" altLang="en-US" sz="2400" b="1" i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i="1" dirty="0" err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="1" i="1" baseline="-25000" dirty="0" err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1367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3500" dirty="0" err="1">
                <a:ea typeface="굴림" pitchFamily="50" charset="-128"/>
              </a:rPr>
              <a:t>Xác</a:t>
            </a:r>
            <a:r>
              <a:rPr lang="en-US" altLang="ko-KR" sz="3500" dirty="0">
                <a:ea typeface="굴림" pitchFamily="50" charset="-128"/>
              </a:rPr>
              <a:t> </a:t>
            </a:r>
            <a:r>
              <a:rPr lang="en-US" altLang="ko-KR" sz="3500" dirty="0" err="1">
                <a:ea typeface="굴림" pitchFamily="50" charset="-128"/>
              </a:rPr>
              <a:t>định</a:t>
            </a:r>
            <a:r>
              <a:rPr lang="en-US" altLang="ko-KR" sz="3500" dirty="0">
                <a:ea typeface="굴림" pitchFamily="50" charset="-128"/>
              </a:rPr>
              <a:t> </a:t>
            </a:r>
            <a:r>
              <a:rPr lang="en-US" altLang="ko-KR" sz="3500" dirty="0" err="1">
                <a:ea typeface="굴림" pitchFamily="50" charset="-128"/>
              </a:rPr>
              <a:t>ánh</a:t>
            </a:r>
            <a:r>
              <a:rPr lang="en-US" altLang="ko-KR" sz="3500" dirty="0">
                <a:ea typeface="굴림" pitchFamily="50" charset="-128"/>
              </a:rPr>
              <a:t> </a:t>
            </a:r>
            <a:r>
              <a:rPr lang="en-US" altLang="ko-KR" sz="3500" dirty="0" err="1">
                <a:ea typeface="굴림" pitchFamily="50" charset="-128"/>
              </a:rPr>
              <a:t>xạ</a:t>
            </a:r>
            <a:r>
              <a:rPr lang="en-US" altLang="ko-KR" sz="3500" dirty="0">
                <a:ea typeface="굴림" pitchFamily="50" charset="-128"/>
              </a:rPr>
              <a:t>: </a:t>
            </a:r>
            <a:r>
              <a:rPr lang="en-US" altLang="ko-KR" sz="3500" dirty="0" err="1">
                <a:ea typeface="굴림" pitchFamily="50" charset="-128"/>
              </a:rPr>
              <a:t>Sơ</a:t>
            </a:r>
            <a:r>
              <a:rPr lang="en-US" altLang="ko-KR" sz="3500" dirty="0">
                <a:ea typeface="굴림" pitchFamily="50" charset="-128"/>
              </a:rPr>
              <a:t> </a:t>
            </a:r>
            <a:r>
              <a:rPr lang="en-US" altLang="ko-KR" sz="3500" dirty="0" err="1" smtClean="0">
                <a:ea typeface="굴림" pitchFamily="50" charset="-128"/>
              </a:rPr>
              <a:t>đồ</a:t>
            </a:r>
            <a:r>
              <a:rPr lang="en-US" altLang="ko-KR" sz="3500" dirty="0" smtClean="0">
                <a:ea typeface="굴림" pitchFamily="50" charset="-128"/>
              </a:rPr>
              <a:t> </a:t>
            </a:r>
            <a:r>
              <a:rPr lang="en-US" altLang="ko-KR" sz="3500" dirty="0" err="1" smtClean="0">
                <a:ea typeface="굴림" pitchFamily="50" charset="-128"/>
              </a:rPr>
              <a:t>ánh</a:t>
            </a:r>
            <a:r>
              <a:rPr lang="en-US" altLang="ko-KR" sz="3500" dirty="0" smtClean="0">
                <a:ea typeface="굴림" pitchFamily="50" charset="-128"/>
              </a:rPr>
              <a:t> </a:t>
            </a:r>
            <a:r>
              <a:rPr lang="en-US" altLang="ko-KR" sz="3500" dirty="0" err="1" smtClean="0">
                <a:ea typeface="굴림" pitchFamily="50" charset="-128"/>
              </a:rPr>
              <a:t>xạ</a:t>
            </a:r>
            <a:endParaRPr lang="en-US" altLang="ko-KR" sz="3500" dirty="0" smtClean="0">
              <a:ea typeface="굴림" pitchFamily="50" charset="-128"/>
            </a:endParaRPr>
          </a:p>
        </p:txBody>
      </p:sp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>
          <a:xfrm>
            <a:off x="0" y="876300"/>
            <a:ext cx="8229600" cy="5181600"/>
          </a:xfrm>
        </p:spPr>
        <p:txBody>
          <a:bodyPr/>
          <a:lstStyle/>
          <a:p>
            <a:pPr eaLnBrk="1" hangingPunct="1"/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Ánh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xạ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có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thể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xác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định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bởi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sơ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đồ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như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sau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92165" name="Oval 4"/>
          <p:cNvSpPr>
            <a:spLocks noChangeArrowheads="1"/>
          </p:cNvSpPr>
          <p:nvPr/>
        </p:nvSpPr>
        <p:spPr bwMode="auto">
          <a:xfrm>
            <a:off x="914400" y="2209800"/>
            <a:ext cx="990600" cy="15240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2166" name="Oval 5"/>
          <p:cNvSpPr>
            <a:spLocks noChangeArrowheads="1"/>
          </p:cNvSpPr>
          <p:nvPr/>
        </p:nvSpPr>
        <p:spPr bwMode="auto">
          <a:xfrm>
            <a:off x="2209800" y="2286000"/>
            <a:ext cx="990600" cy="16002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2167" name="Text Box 6"/>
          <p:cNvSpPr txBox="1">
            <a:spLocks noChangeArrowheads="1"/>
          </p:cNvSpPr>
          <p:nvPr/>
        </p:nvSpPr>
        <p:spPr bwMode="auto">
          <a:xfrm>
            <a:off x="1189038" y="2590800"/>
            <a:ext cx="290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92168" name="Text Box 7"/>
          <p:cNvSpPr txBox="1">
            <a:spLocks noChangeArrowheads="1"/>
          </p:cNvSpPr>
          <p:nvPr/>
        </p:nvSpPr>
        <p:spPr bwMode="auto">
          <a:xfrm>
            <a:off x="2514600" y="25908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92169" name="Freeform 8"/>
          <p:cNvSpPr>
            <a:spLocks/>
          </p:cNvSpPr>
          <p:nvPr/>
        </p:nvSpPr>
        <p:spPr bwMode="auto">
          <a:xfrm>
            <a:off x="1295400" y="2349500"/>
            <a:ext cx="1295400" cy="469900"/>
          </a:xfrm>
          <a:custGeom>
            <a:avLst/>
            <a:gdLst>
              <a:gd name="T0" fmla="*/ 0 w 816"/>
              <a:gd name="T1" fmla="*/ 2147483646 h 296"/>
              <a:gd name="T2" fmla="*/ 2147483646 w 816"/>
              <a:gd name="T3" fmla="*/ 2147483646 h 296"/>
              <a:gd name="T4" fmla="*/ 2147483646 w 816"/>
              <a:gd name="T5" fmla="*/ 2147483646 h 296"/>
              <a:gd name="T6" fmla="*/ 0 60000 65536"/>
              <a:gd name="T7" fmla="*/ 0 60000 65536"/>
              <a:gd name="T8" fmla="*/ 0 60000 65536"/>
              <a:gd name="T9" fmla="*/ 0 w 816"/>
              <a:gd name="T10" fmla="*/ 0 h 296"/>
              <a:gd name="T11" fmla="*/ 816 w 816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96">
                <a:moveTo>
                  <a:pt x="0" y="296"/>
                </a:moveTo>
                <a:cubicBezTo>
                  <a:pt x="172" y="156"/>
                  <a:pt x="344" y="16"/>
                  <a:pt x="480" y="8"/>
                </a:cubicBezTo>
                <a:cubicBezTo>
                  <a:pt x="616" y="0"/>
                  <a:pt x="716" y="124"/>
                  <a:pt x="816" y="2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0" name="Text Box 9"/>
          <p:cNvSpPr txBox="1">
            <a:spLocks noChangeArrowheads="1"/>
          </p:cNvSpPr>
          <p:nvPr/>
        </p:nvSpPr>
        <p:spPr bwMode="auto">
          <a:xfrm>
            <a:off x="1143000" y="373380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71" name="Text Box 10"/>
          <p:cNvSpPr txBox="1">
            <a:spLocks noChangeArrowheads="1"/>
          </p:cNvSpPr>
          <p:nvPr/>
        </p:nvSpPr>
        <p:spPr bwMode="auto">
          <a:xfrm>
            <a:off x="2527300" y="39243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Y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72" name="Freeform 11"/>
          <p:cNvSpPr>
            <a:spLocks/>
          </p:cNvSpPr>
          <p:nvPr/>
        </p:nvSpPr>
        <p:spPr bwMode="auto">
          <a:xfrm>
            <a:off x="1447800" y="1755775"/>
            <a:ext cx="1190625" cy="528638"/>
          </a:xfrm>
          <a:custGeom>
            <a:avLst/>
            <a:gdLst>
              <a:gd name="T0" fmla="*/ 0 w 750"/>
              <a:gd name="T1" fmla="*/ 2147483646 h 333"/>
              <a:gd name="T2" fmla="*/ 2147483646 w 750"/>
              <a:gd name="T3" fmla="*/ 2147483646 h 333"/>
              <a:gd name="T4" fmla="*/ 2147483646 w 750"/>
              <a:gd name="T5" fmla="*/ 2147483646 h 333"/>
              <a:gd name="T6" fmla="*/ 0 60000 65536"/>
              <a:gd name="T7" fmla="*/ 0 60000 65536"/>
              <a:gd name="T8" fmla="*/ 0 60000 65536"/>
              <a:gd name="T9" fmla="*/ 0 w 750"/>
              <a:gd name="T10" fmla="*/ 0 h 333"/>
              <a:gd name="T11" fmla="*/ 750 w 750"/>
              <a:gd name="T12" fmla="*/ 333 h 3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50" h="333">
                <a:moveTo>
                  <a:pt x="0" y="294"/>
                </a:moveTo>
                <a:cubicBezTo>
                  <a:pt x="172" y="154"/>
                  <a:pt x="355" y="0"/>
                  <a:pt x="480" y="6"/>
                </a:cubicBezTo>
                <a:cubicBezTo>
                  <a:pt x="605" y="12"/>
                  <a:pt x="694" y="265"/>
                  <a:pt x="750" y="333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3" name="Text Box 12"/>
          <p:cNvSpPr txBox="1">
            <a:spLocks noChangeArrowheads="1"/>
          </p:cNvSpPr>
          <p:nvPr/>
        </p:nvSpPr>
        <p:spPr bwMode="auto">
          <a:xfrm>
            <a:off x="1152525" y="27432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74" name="Text Box 13"/>
          <p:cNvSpPr txBox="1">
            <a:spLocks noChangeArrowheads="1"/>
          </p:cNvSpPr>
          <p:nvPr/>
        </p:nvSpPr>
        <p:spPr bwMode="auto">
          <a:xfrm>
            <a:off x="2508250" y="28194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y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75" name="Text Box 14"/>
          <p:cNvSpPr txBox="1">
            <a:spLocks noChangeArrowheads="1"/>
          </p:cNvSpPr>
          <p:nvPr/>
        </p:nvSpPr>
        <p:spPr bwMode="auto">
          <a:xfrm>
            <a:off x="1981200" y="22860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f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76" name="Text Box 15"/>
          <p:cNvSpPr txBox="1">
            <a:spLocks noChangeArrowheads="1"/>
          </p:cNvSpPr>
          <p:nvPr/>
        </p:nvSpPr>
        <p:spPr bwMode="auto">
          <a:xfrm>
            <a:off x="2057400" y="17526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f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77" name="Text Box 16"/>
          <p:cNvSpPr txBox="1">
            <a:spLocks noChangeArrowheads="1"/>
          </p:cNvSpPr>
          <p:nvPr/>
        </p:nvSpPr>
        <p:spPr bwMode="auto">
          <a:xfrm>
            <a:off x="3581400" y="3048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92178" name="Text Box 17"/>
          <p:cNvSpPr txBox="1">
            <a:spLocks noChangeArrowheads="1"/>
          </p:cNvSpPr>
          <p:nvPr/>
        </p:nvSpPr>
        <p:spPr bwMode="auto">
          <a:xfrm>
            <a:off x="3581400" y="2667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92179" name="Text Box 18"/>
          <p:cNvSpPr txBox="1">
            <a:spLocks noChangeArrowheads="1"/>
          </p:cNvSpPr>
          <p:nvPr/>
        </p:nvSpPr>
        <p:spPr bwMode="auto">
          <a:xfrm>
            <a:off x="3581400" y="23622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92180" name="Text Box 19"/>
          <p:cNvSpPr txBox="1">
            <a:spLocks noChangeArrowheads="1"/>
          </p:cNvSpPr>
          <p:nvPr/>
        </p:nvSpPr>
        <p:spPr bwMode="auto">
          <a:xfrm>
            <a:off x="3581400" y="2057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92181" name="Text Box 20"/>
          <p:cNvSpPr txBox="1">
            <a:spLocks noChangeArrowheads="1"/>
          </p:cNvSpPr>
          <p:nvPr/>
        </p:nvSpPr>
        <p:spPr bwMode="auto">
          <a:xfrm>
            <a:off x="4724400" y="2819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92182" name="Text Box 21"/>
          <p:cNvSpPr txBox="1">
            <a:spLocks noChangeArrowheads="1"/>
          </p:cNvSpPr>
          <p:nvPr/>
        </p:nvSpPr>
        <p:spPr bwMode="auto">
          <a:xfrm>
            <a:off x="4724400" y="3276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92183" name="Text Box 22"/>
          <p:cNvSpPr txBox="1">
            <a:spLocks noChangeArrowheads="1"/>
          </p:cNvSpPr>
          <p:nvPr/>
        </p:nvSpPr>
        <p:spPr bwMode="auto">
          <a:xfrm>
            <a:off x="4724400" y="2438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92184" name="Text Box 23"/>
          <p:cNvSpPr txBox="1">
            <a:spLocks noChangeArrowheads="1"/>
          </p:cNvSpPr>
          <p:nvPr/>
        </p:nvSpPr>
        <p:spPr bwMode="auto">
          <a:xfrm>
            <a:off x="4724400" y="2057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92185" name="Line 24"/>
          <p:cNvSpPr>
            <a:spLocks noChangeShapeType="1"/>
          </p:cNvSpPr>
          <p:nvPr/>
        </p:nvSpPr>
        <p:spPr bwMode="auto">
          <a:xfrm>
            <a:off x="3733800" y="22860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6" name="Line 25"/>
          <p:cNvSpPr>
            <a:spLocks noChangeShapeType="1"/>
          </p:cNvSpPr>
          <p:nvPr/>
        </p:nvSpPr>
        <p:spPr bwMode="auto">
          <a:xfrm flipV="1">
            <a:off x="3733800" y="3505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7" name="Line 26"/>
          <p:cNvSpPr>
            <a:spLocks noChangeShapeType="1"/>
          </p:cNvSpPr>
          <p:nvPr/>
        </p:nvSpPr>
        <p:spPr bwMode="auto">
          <a:xfrm flipV="1">
            <a:off x="3733800" y="22860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8" name="Line 27"/>
          <p:cNvSpPr>
            <a:spLocks noChangeShapeType="1"/>
          </p:cNvSpPr>
          <p:nvPr/>
        </p:nvSpPr>
        <p:spPr bwMode="auto">
          <a:xfrm>
            <a:off x="3733800" y="28956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9" name="Line 28"/>
          <p:cNvSpPr>
            <a:spLocks noChangeShapeType="1"/>
          </p:cNvSpPr>
          <p:nvPr/>
        </p:nvSpPr>
        <p:spPr bwMode="auto">
          <a:xfrm flipV="1">
            <a:off x="3733800" y="30480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0" name="Text Box 29"/>
          <p:cNvSpPr txBox="1">
            <a:spLocks noChangeArrowheads="1"/>
          </p:cNvSpPr>
          <p:nvPr/>
        </p:nvSpPr>
        <p:spPr bwMode="auto">
          <a:xfrm>
            <a:off x="3581400" y="3429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92191" name="Line 30"/>
          <p:cNvSpPr>
            <a:spLocks noChangeShapeType="1"/>
          </p:cNvSpPr>
          <p:nvPr/>
        </p:nvSpPr>
        <p:spPr bwMode="auto">
          <a:xfrm>
            <a:off x="5638800" y="35814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2" name="Line 31"/>
          <p:cNvSpPr>
            <a:spLocks noChangeShapeType="1"/>
          </p:cNvSpPr>
          <p:nvPr/>
        </p:nvSpPr>
        <p:spPr bwMode="auto">
          <a:xfrm flipV="1">
            <a:off x="5638800" y="16764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3" name="Freeform 32"/>
          <p:cNvSpPr>
            <a:spLocks/>
          </p:cNvSpPr>
          <p:nvPr/>
        </p:nvSpPr>
        <p:spPr bwMode="auto">
          <a:xfrm>
            <a:off x="5638800" y="2108200"/>
            <a:ext cx="2057400" cy="1473200"/>
          </a:xfrm>
          <a:custGeom>
            <a:avLst/>
            <a:gdLst>
              <a:gd name="T0" fmla="*/ 0 w 1296"/>
              <a:gd name="T1" fmla="*/ 2147483646 h 928"/>
              <a:gd name="T2" fmla="*/ 2147483646 w 1296"/>
              <a:gd name="T3" fmla="*/ 2147483646 h 928"/>
              <a:gd name="T4" fmla="*/ 2147483646 w 1296"/>
              <a:gd name="T5" fmla="*/ 2147483646 h 928"/>
              <a:gd name="T6" fmla="*/ 2147483646 w 1296"/>
              <a:gd name="T7" fmla="*/ 2147483646 h 928"/>
              <a:gd name="T8" fmla="*/ 2147483646 w 1296"/>
              <a:gd name="T9" fmla="*/ 2147483646 h 9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928"/>
              <a:gd name="T17" fmla="*/ 1296 w 1296"/>
              <a:gd name="T18" fmla="*/ 928 h 9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928">
                <a:moveTo>
                  <a:pt x="0" y="928"/>
                </a:moveTo>
                <a:cubicBezTo>
                  <a:pt x="100" y="892"/>
                  <a:pt x="200" y="856"/>
                  <a:pt x="288" y="736"/>
                </a:cubicBezTo>
                <a:cubicBezTo>
                  <a:pt x="376" y="616"/>
                  <a:pt x="424" y="328"/>
                  <a:pt x="528" y="208"/>
                </a:cubicBezTo>
                <a:cubicBezTo>
                  <a:pt x="632" y="88"/>
                  <a:pt x="784" y="0"/>
                  <a:pt x="912" y="16"/>
                </a:cubicBezTo>
                <a:cubicBezTo>
                  <a:pt x="1040" y="32"/>
                  <a:pt x="1168" y="168"/>
                  <a:pt x="1296" y="3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4" name="Text Box 33"/>
          <p:cNvSpPr txBox="1">
            <a:spLocks noChangeArrowheads="1"/>
          </p:cNvSpPr>
          <p:nvPr/>
        </p:nvSpPr>
        <p:spPr bwMode="auto">
          <a:xfrm>
            <a:off x="6621463" y="35814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95" name="Text Box 34"/>
          <p:cNvSpPr txBox="1">
            <a:spLocks noChangeArrowheads="1"/>
          </p:cNvSpPr>
          <p:nvPr/>
        </p:nvSpPr>
        <p:spPr bwMode="auto">
          <a:xfrm>
            <a:off x="5334000" y="25908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y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96" name="Text Box 35"/>
          <p:cNvSpPr txBox="1">
            <a:spLocks noChangeArrowheads="1"/>
          </p:cNvSpPr>
          <p:nvPr/>
        </p:nvSpPr>
        <p:spPr bwMode="auto">
          <a:xfrm>
            <a:off x="5873750" y="4038600"/>
            <a:ext cx="1901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Đồ thị hàm số</a:t>
            </a:r>
          </a:p>
        </p:txBody>
      </p:sp>
      <p:sp>
        <p:nvSpPr>
          <p:cNvPr id="92197" name="Text Box 36"/>
          <p:cNvSpPr txBox="1">
            <a:spLocks noChangeArrowheads="1"/>
          </p:cNvSpPr>
          <p:nvPr/>
        </p:nvSpPr>
        <p:spPr bwMode="auto">
          <a:xfrm>
            <a:off x="4070350" y="3886200"/>
            <a:ext cx="896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Sơ đồ</a:t>
            </a:r>
          </a:p>
        </p:txBody>
      </p:sp>
      <p:sp>
        <p:nvSpPr>
          <p:cNvPr id="92198" name="Text Box 38"/>
          <p:cNvSpPr txBox="1">
            <a:spLocks noChangeArrowheads="1"/>
          </p:cNvSpPr>
          <p:nvPr/>
        </p:nvSpPr>
        <p:spPr bwMode="auto">
          <a:xfrm>
            <a:off x="3581400" y="167640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92199" name="Text Box 39"/>
          <p:cNvSpPr txBox="1">
            <a:spLocks noChangeArrowheads="1"/>
          </p:cNvSpPr>
          <p:nvPr/>
        </p:nvSpPr>
        <p:spPr bwMode="auto">
          <a:xfrm>
            <a:off x="4659313" y="16764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00622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Tài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liệu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tham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khảo</a:t>
            </a:r>
            <a:endParaRPr lang="en-US" altLang="en-US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457200" indent="-457200" algn="just" eaLnBrk="1" hangingPunct="1">
              <a:lnSpc>
                <a:spcPct val="120000"/>
              </a:lnSpc>
              <a:spcBef>
                <a:spcPct val="35000"/>
              </a:spcBef>
              <a:buClrTx/>
              <a:buSzPct val="100000"/>
              <a:buFontTx/>
              <a:buAutoNum type="arabicPeriod" startAt="5"/>
            </a:pPr>
            <a:r>
              <a:rPr lang="en-GB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GB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GB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GB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rời</a:t>
            </a:r>
            <a:r>
              <a:rPr lang="en-GB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rạc</a:t>
            </a: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NXB </a:t>
            </a:r>
            <a:r>
              <a:rPr lang="en-GB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dục,1999.</a:t>
            </a:r>
          </a:p>
          <a:p>
            <a:pPr marL="457200" indent="-457200" algn="just" eaLnBrk="1" hangingPunct="1">
              <a:lnSpc>
                <a:spcPct val="120000"/>
              </a:lnSpc>
              <a:spcBef>
                <a:spcPct val="35000"/>
              </a:spcBef>
              <a:buClrTx/>
              <a:buSzPct val="100000"/>
              <a:buFontTx/>
              <a:buAutoNum type="arabicPeriod" startAt="5"/>
            </a:pP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Quỳnh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rời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rạc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NXB KHKT,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1996.</a:t>
            </a:r>
          </a:p>
          <a:p>
            <a:pPr marL="457200" indent="-457200" algn="just" eaLnBrk="1" hangingPunct="1">
              <a:lnSpc>
                <a:spcPct val="120000"/>
              </a:lnSpc>
              <a:spcBef>
                <a:spcPct val="35000"/>
              </a:spcBef>
              <a:buClrTx/>
              <a:buSzPct val="100000"/>
              <a:buFontTx/>
              <a:buAutoNum type="arabicPeriod" startAt="5"/>
            </a:pP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rời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rạc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NXB KHKT,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2001.</a:t>
            </a:r>
          </a:p>
        </p:txBody>
      </p:sp>
    </p:spTree>
    <p:extLst>
      <p:ext uri="{BB962C8B-B14F-4D97-AF65-F5344CB8AC3E}">
        <p14:creationId xmlns:p14="http://schemas.microsoft.com/office/powerpoint/2010/main" val="3073930949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701"/>
            <a:ext cx="76962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3500" dirty="0" err="1">
                <a:ea typeface="굴림" pitchFamily="50" charset="-128"/>
              </a:rPr>
              <a:t>Xác</a:t>
            </a:r>
            <a:r>
              <a:rPr lang="en-US" altLang="ko-KR" sz="3500" dirty="0">
                <a:ea typeface="굴림" pitchFamily="50" charset="-128"/>
              </a:rPr>
              <a:t> </a:t>
            </a:r>
            <a:r>
              <a:rPr lang="en-US" altLang="ko-KR" sz="3500" dirty="0" err="1">
                <a:ea typeface="굴림" pitchFamily="50" charset="-128"/>
              </a:rPr>
              <a:t>định</a:t>
            </a:r>
            <a:r>
              <a:rPr lang="en-US" altLang="ko-KR" sz="3500" dirty="0">
                <a:ea typeface="굴림" pitchFamily="50" charset="-128"/>
              </a:rPr>
              <a:t> </a:t>
            </a:r>
            <a:r>
              <a:rPr lang="en-US" altLang="ko-KR" sz="3500" dirty="0" err="1">
                <a:ea typeface="굴림" pitchFamily="50" charset="-128"/>
              </a:rPr>
              <a:t>ánh</a:t>
            </a:r>
            <a:r>
              <a:rPr lang="en-US" altLang="ko-KR" sz="3500" dirty="0">
                <a:ea typeface="굴림" pitchFamily="50" charset="-128"/>
              </a:rPr>
              <a:t> </a:t>
            </a:r>
            <a:r>
              <a:rPr lang="en-US" altLang="ko-KR" sz="3500" dirty="0" err="1">
                <a:ea typeface="굴림" pitchFamily="50" charset="-128"/>
              </a:rPr>
              <a:t>xạ</a:t>
            </a:r>
            <a:r>
              <a:rPr lang="en-US" altLang="ko-KR" sz="3500" dirty="0">
                <a:ea typeface="굴림" pitchFamily="50" charset="-128"/>
              </a:rPr>
              <a:t>: Ma </a:t>
            </a:r>
            <a:r>
              <a:rPr lang="en-US" altLang="ko-KR" sz="3500" dirty="0" err="1" smtClean="0">
                <a:ea typeface="굴림" pitchFamily="50" charset="-128"/>
              </a:rPr>
              <a:t>trận</a:t>
            </a:r>
            <a:r>
              <a:rPr lang="en-US" altLang="ko-KR" sz="3500" dirty="0" smtClean="0">
                <a:ea typeface="굴림" pitchFamily="50" charset="-128"/>
              </a:rPr>
              <a:t> </a:t>
            </a:r>
            <a:r>
              <a:rPr lang="en-US" altLang="ko-KR" sz="3500" dirty="0" err="1" smtClean="0">
                <a:ea typeface="굴림" pitchFamily="50" charset="-128"/>
              </a:rPr>
              <a:t>ánh</a:t>
            </a:r>
            <a:r>
              <a:rPr lang="en-US" altLang="ko-KR" sz="3500" dirty="0" smtClean="0">
                <a:ea typeface="굴림" pitchFamily="50" charset="-128"/>
              </a:rPr>
              <a:t> </a:t>
            </a:r>
            <a:r>
              <a:rPr lang="en-US" altLang="ko-KR" sz="3500" dirty="0" err="1" smtClean="0">
                <a:ea typeface="굴림" pitchFamily="50" charset="-128"/>
              </a:rPr>
              <a:t>xạ</a:t>
            </a:r>
            <a:endParaRPr lang="en-US" altLang="ko-KR" sz="3500" dirty="0" smtClean="0">
              <a:ea typeface="굴림" pitchFamily="50" charset="-128"/>
            </a:endParaRP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838200"/>
            <a:ext cx="8780463" cy="3582988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ko-KR" sz="27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Giả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7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sử</a:t>
            </a:r>
            <a:endParaRPr lang="en-US" altLang="ko-KR" sz="2700" dirty="0" smtClean="0">
              <a:latin typeface="Times New Roman" panose="02020603050405020304" pitchFamily="18" charset="0"/>
              <a:ea typeface="굴림" pitchFamily="50" charset="-128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1200"/>
              </a:spcBef>
            </a:pPr>
            <a:r>
              <a:rPr lang="en-US" altLang="ko-KR" sz="2200" i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X</a:t>
            </a:r>
            <a:r>
              <a:rPr lang="en-US" altLang="ko-KR" sz="22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= {</a:t>
            </a:r>
            <a:r>
              <a:rPr lang="en-US" altLang="ko-KR" sz="2200" i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x</a:t>
            </a:r>
            <a:r>
              <a:rPr lang="en-US" altLang="ko-KR" sz="2200" baseline="-250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1</a:t>
            </a:r>
            <a:r>
              <a:rPr lang="en-US" altLang="ko-KR" sz="22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, </a:t>
            </a:r>
            <a:r>
              <a:rPr lang="en-US" altLang="ko-KR" sz="2200" i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x</a:t>
            </a:r>
            <a:r>
              <a:rPr lang="en-US" altLang="ko-KR" sz="2200" baseline="-250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2</a:t>
            </a:r>
            <a:r>
              <a:rPr lang="en-US" altLang="ko-KR" sz="22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,..., </a:t>
            </a:r>
            <a:r>
              <a:rPr lang="en-US" altLang="ko-KR" sz="2200" i="1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x</a:t>
            </a:r>
            <a:r>
              <a:rPr lang="en-US" altLang="ko-KR" sz="2200" i="1" baseline="-250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m</a:t>
            </a:r>
            <a:r>
              <a:rPr lang="en-US" altLang="ko-KR" sz="22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},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ko-KR" sz="2200" i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Y</a:t>
            </a:r>
            <a:r>
              <a:rPr lang="en-US" altLang="ko-KR" sz="22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= {</a:t>
            </a:r>
            <a:r>
              <a:rPr lang="en-US" altLang="ko-KR" sz="2200" i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y</a:t>
            </a:r>
            <a:r>
              <a:rPr lang="en-US" altLang="ko-KR" sz="2200" baseline="-250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1</a:t>
            </a:r>
            <a:r>
              <a:rPr lang="en-US" altLang="ko-KR" sz="22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, </a:t>
            </a:r>
            <a:r>
              <a:rPr lang="en-US" altLang="ko-KR" sz="2200" i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y</a:t>
            </a:r>
            <a:r>
              <a:rPr lang="en-US" altLang="ko-KR" sz="2200" baseline="-250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2</a:t>
            </a:r>
            <a:r>
              <a:rPr lang="en-US" altLang="ko-KR" sz="22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,..., </a:t>
            </a:r>
            <a:r>
              <a:rPr lang="en-US" altLang="ko-KR" sz="2200" i="1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y</a:t>
            </a:r>
            <a:r>
              <a:rPr lang="en-US" altLang="ko-KR" sz="2200" i="1" baseline="-250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n</a:t>
            </a:r>
            <a:r>
              <a:rPr lang="en-US" altLang="ko-KR" sz="22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}, </a:t>
            </a:r>
          </a:p>
          <a:p>
            <a:pPr algn="just" eaLnBrk="1" hangingPunct="1">
              <a:spcBef>
                <a:spcPts val="1200"/>
              </a:spcBef>
            </a:pPr>
            <a:r>
              <a:rPr lang="en-US" altLang="ko-KR" sz="27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Một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7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ánh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7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xạ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700" i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f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7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từ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700" i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X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7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vào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700" i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Y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(</a:t>
            </a:r>
            <a:r>
              <a:rPr lang="en-US" altLang="ko-KR" sz="2700" i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f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: </a:t>
            </a:r>
            <a:r>
              <a:rPr lang="en-US" altLang="ko-KR" sz="2700" i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X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ko-KR" sz="2700" i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) </a:t>
            </a:r>
            <a:r>
              <a:rPr lang="en-US" altLang="ko-KR" sz="27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có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7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thể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7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xác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7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định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7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bởi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ma </a:t>
            </a:r>
            <a:r>
              <a:rPr lang="en-US" altLang="ko-KR" sz="27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trận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700" i="1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A</a:t>
            </a:r>
            <a:r>
              <a:rPr lang="en-US" altLang="ko-KR" sz="2700" i="1" baseline="-250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f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= {</a:t>
            </a:r>
            <a:r>
              <a:rPr lang="en-US" altLang="ko-KR" sz="2700" i="1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a</a:t>
            </a:r>
            <a:r>
              <a:rPr lang="en-US" altLang="ko-KR" sz="2700" i="1" baseline="-250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ij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} </a:t>
            </a:r>
            <a:r>
              <a:rPr lang="en-US" altLang="ko-KR" sz="27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kích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7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thước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700" i="1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m</a:t>
            </a:r>
            <a:r>
              <a:rPr lang="en-US" altLang="ko-KR" sz="2700" i="1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ko-KR" sz="2700" i="1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n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7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với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7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các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7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phần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7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tử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7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được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7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xác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7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định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7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theo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qui </a:t>
            </a:r>
            <a:r>
              <a:rPr lang="en-US" altLang="ko-KR" sz="27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tắc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7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sau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2700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đây</a:t>
            </a:r>
            <a:r>
              <a:rPr lang="en-US" altLang="ko-KR" sz="27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:</a:t>
            </a:r>
          </a:p>
          <a:p>
            <a:pPr eaLnBrk="1" hangingPunct="1"/>
            <a:endParaRPr lang="en-US" altLang="ko-KR" sz="2700" dirty="0" smtClean="0">
              <a:ea typeface="굴림" pitchFamily="50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93189" name="Object 2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3595840"/>
              </p:ext>
            </p:extLst>
          </p:nvPr>
        </p:nvGraphicFramePr>
        <p:xfrm>
          <a:off x="915988" y="3810000"/>
          <a:ext cx="7686675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6" name="Equation" r:id="rId3" imgW="3441700" imgH="482600" progId="Equation.DSMT4">
                  <p:embed/>
                </p:oleObj>
              </mc:Choice>
              <mc:Fallback>
                <p:oleObj name="Equation" r:id="rId3" imgW="3441700" imgH="482600" progId="Equation.DSMT4">
                  <p:embed/>
                  <p:pic>
                    <p:nvPicPr>
                      <p:cNvPr id="93189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3810000"/>
                        <a:ext cx="7686675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257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3988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500" dirty="0" err="1" smtClean="0"/>
              <a:t>Ví</a:t>
            </a:r>
            <a:r>
              <a:rPr lang="en-US" altLang="en-US" sz="3500" dirty="0" smtClean="0"/>
              <a:t> </a:t>
            </a:r>
            <a:r>
              <a:rPr lang="en-US" altLang="en-US" sz="3500" dirty="0" err="1" smtClean="0"/>
              <a:t>dụ</a:t>
            </a:r>
            <a:endParaRPr lang="en-US" altLang="en-US" sz="3500" dirty="0" smtClean="0"/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879059"/>
            <a:ext cx="8391525" cy="1517650"/>
          </a:xfrm>
        </p:spPr>
        <p:txBody>
          <a:bodyPr/>
          <a:lstStyle/>
          <a:p>
            <a:pPr lvl="1" eaLnBrk="1" hangingPunct="1"/>
            <a:r>
              <a:rPr lang="en-US" altLang="zh-TW" sz="20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X = { </a:t>
            </a:r>
            <a:r>
              <a:rPr lang="en-US" altLang="zh-TW" sz="2000" dirty="0" err="1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Thắng</a:t>
            </a:r>
            <a:r>
              <a:rPr lang="en-US" altLang="zh-TW" sz="20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000" dirty="0" err="1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Mạnh</a:t>
            </a:r>
            <a:r>
              <a:rPr lang="en-US" altLang="zh-TW" sz="20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000" dirty="0" err="1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Hùng</a:t>
            </a:r>
            <a:r>
              <a:rPr lang="en-US" altLang="zh-TW" sz="20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000" dirty="0" err="1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Cường</a:t>
            </a:r>
            <a:r>
              <a:rPr lang="en-US" altLang="zh-TW" sz="20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};</a:t>
            </a:r>
          </a:p>
          <a:p>
            <a:pPr lvl="1" eaLnBrk="1" hangingPunct="1"/>
            <a:r>
              <a:rPr lang="en-US" altLang="zh-TW" sz="20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Y = { Mai, </a:t>
            </a:r>
            <a:r>
              <a:rPr lang="en-US" altLang="zh-TW" sz="2000" dirty="0" err="1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Mơ</a:t>
            </a:r>
            <a:r>
              <a:rPr lang="en-US" altLang="zh-TW" sz="20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000" dirty="0" err="1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Mận</a:t>
            </a:r>
            <a:r>
              <a:rPr lang="en-US" altLang="zh-TW" sz="20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, Me, </a:t>
            </a:r>
            <a:r>
              <a:rPr lang="en-US" altLang="zh-TW" sz="2000" dirty="0" err="1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Muỗm</a:t>
            </a:r>
            <a:r>
              <a:rPr lang="en-US" altLang="zh-TW" sz="20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}</a:t>
            </a:r>
          </a:p>
          <a:p>
            <a:pPr eaLnBrk="1" hangingPunct="1"/>
            <a:r>
              <a:rPr lang="en-US" altLang="zh-TW" sz="2300" dirty="0" err="1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Xét</a:t>
            </a:r>
            <a:r>
              <a:rPr lang="en-US" altLang="zh-TW" sz="23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300" dirty="0" err="1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ánh</a:t>
            </a:r>
            <a:r>
              <a:rPr lang="en-US" altLang="zh-TW" sz="23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300" dirty="0" err="1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xạ</a:t>
            </a:r>
            <a:r>
              <a:rPr lang="en-US" altLang="zh-TW" sz="23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f </a:t>
            </a:r>
            <a:r>
              <a:rPr lang="en-US" altLang="zh-TW" sz="2300" dirty="0" err="1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từ</a:t>
            </a:r>
            <a:r>
              <a:rPr lang="en-US" altLang="zh-TW" sz="23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X </a:t>
            </a:r>
            <a:r>
              <a:rPr lang="en-US" altLang="zh-TW" sz="2300" dirty="0" err="1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vào</a:t>
            </a:r>
            <a:r>
              <a:rPr lang="en-US" altLang="zh-TW" sz="23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Y </a:t>
            </a:r>
            <a:r>
              <a:rPr lang="en-US" altLang="zh-TW" sz="2300" dirty="0" err="1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xác</a:t>
            </a:r>
            <a:r>
              <a:rPr lang="en-US" altLang="zh-TW" sz="23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300" dirty="0" err="1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định</a:t>
            </a:r>
            <a:r>
              <a:rPr lang="en-US" altLang="zh-TW" sz="23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300" dirty="0" err="1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bởi</a:t>
            </a:r>
            <a:r>
              <a:rPr lang="en-US" altLang="zh-TW" sz="23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300" dirty="0" err="1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bảng</a:t>
            </a:r>
            <a:r>
              <a:rPr lang="en-US" altLang="zh-TW" sz="23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300" dirty="0" err="1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giá</a:t>
            </a:r>
            <a:r>
              <a:rPr lang="en-US" altLang="zh-TW" sz="23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300" dirty="0" err="1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trị</a:t>
            </a:r>
            <a:r>
              <a:rPr lang="en-US" altLang="zh-TW" sz="23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300" dirty="0" err="1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đầy</a:t>
            </a:r>
            <a:r>
              <a:rPr lang="en-US" altLang="zh-TW" sz="23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300" dirty="0" err="1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đủ</a:t>
            </a:r>
            <a:r>
              <a:rPr lang="en-US" altLang="zh-TW" sz="23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300" dirty="0" err="1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sau</a:t>
            </a:r>
            <a:r>
              <a:rPr lang="en-US" altLang="zh-TW" sz="23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</a:t>
            </a:r>
            <a:endParaRPr lang="en-US" altLang="en-US" sz="2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37010" name="Group 82">
            <a:extLst>
              <a:ext uri="{FF2B5EF4-FFF2-40B4-BE49-F238E27FC236}">
                <a16:creationId xmlns:a16="http://schemas.microsoft.com/office/drawing/2014/main" id="{CB8A89FD-1F77-48B4-A193-C525C8625887}"/>
              </a:ext>
            </a:extLst>
          </p:cNvPr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408122543"/>
              </p:ext>
            </p:extLst>
          </p:nvPr>
        </p:nvGraphicFramePr>
        <p:xfrm>
          <a:off x="1340644" y="2245593"/>
          <a:ext cx="6140450" cy="822628"/>
        </p:xfrm>
        <a:graphic>
          <a:graphicData uri="http://schemas.openxmlformats.org/drawingml/2006/table">
            <a:tbl>
              <a:tblPr/>
              <a:tblGrid>
                <a:gridCol w="1227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7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45637" marB="456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Thắng</a:t>
                      </a:r>
                    </a:p>
                  </a:txBody>
                  <a:tcPr marT="45637" marB="45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Mạnh</a:t>
                      </a:r>
                    </a:p>
                  </a:txBody>
                  <a:tcPr marT="45637" marB="45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Hùng</a:t>
                      </a:r>
                    </a:p>
                  </a:txBody>
                  <a:tcPr marT="45637" marB="45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Cường</a:t>
                      </a:r>
                    </a:p>
                  </a:txBody>
                  <a:tcPr marT="45637" marB="45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y=f(x)</a:t>
                      </a:r>
                    </a:p>
                  </a:txBody>
                  <a:tcPr marT="45637" marB="456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Mai</a:t>
                      </a:r>
                    </a:p>
                  </a:txBody>
                  <a:tcPr marT="45637" marB="45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Mai</a:t>
                      </a:r>
                    </a:p>
                  </a:txBody>
                  <a:tcPr marT="45637" marB="45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Mận</a:t>
                      </a:r>
                    </a:p>
                  </a:txBody>
                  <a:tcPr marT="45637" marB="45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Muỗm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37" marB="45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247" name="Object 74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932730310"/>
              </p:ext>
            </p:extLst>
          </p:nvPr>
        </p:nvGraphicFramePr>
        <p:xfrm>
          <a:off x="5135563" y="3810000"/>
          <a:ext cx="3000375" cy="177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0" name="Equation" r:id="rId3" imgW="1930400" imgH="1143000" progId="Equation.DSMT4">
                  <p:embed/>
                </p:oleObj>
              </mc:Choice>
              <mc:Fallback>
                <p:oleObj name="Equation" r:id="rId3" imgW="1930400" imgH="1143000" progId="Equation.DSMT4">
                  <p:embed/>
                  <p:pic>
                    <p:nvPicPr>
                      <p:cNvPr id="94247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5563" y="3810000"/>
                        <a:ext cx="3000375" cy="177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0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smtClean="0"/>
              <a:t>Toán rời rạc</a:t>
            </a:r>
            <a:endParaRPr lang="en-US" altLang="zh-TW" sz="1200" smtClean="0">
              <a:ea typeface="新細明體" pitchFamily="18" charset="-120"/>
            </a:endParaRPr>
          </a:p>
        </p:txBody>
      </p:sp>
      <p:sp>
        <p:nvSpPr>
          <p:cNvPr id="94233" name="Text Box 30"/>
          <p:cNvSpPr txBox="1">
            <a:spLocks noChangeArrowheads="1"/>
          </p:cNvSpPr>
          <p:nvPr/>
        </p:nvSpPr>
        <p:spPr bwMode="auto">
          <a:xfrm>
            <a:off x="-205581" y="3321635"/>
            <a:ext cx="83962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18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 </a:t>
            </a:r>
            <a:r>
              <a:rPr lang="en-US" altLang="zh-TW" sz="2400" dirty="0" err="1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Ánh</a:t>
            </a:r>
            <a:r>
              <a:rPr lang="en-US" altLang="zh-TW" sz="24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xạ</a:t>
            </a:r>
            <a:r>
              <a:rPr lang="en-US" altLang="zh-TW" sz="24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nói</a:t>
            </a:r>
            <a:r>
              <a:rPr lang="en-US" altLang="zh-TW" sz="24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trên</a:t>
            </a:r>
            <a:r>
              <a:rPr lang="en-US" altLang="zh-TW" sz="24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có</a:t>
            </a:r>
            <a:r>
              <a:rPr lang="en-US" altLang="zh-TW" sz="24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thể</a:t>
            </a:r>
            <a:r>
              <a:rPr lang="en-US" altLang="zh-TW" sz="24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cho</a:t>
            </a:r>
            <a:r>
              <a:rPr lang="en-US" altLang="zh-TW" sz="24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bởi</a:t>
            </a:r>
            <a:r>
              <a:rPr lang="en-US" altLang="zh-TW" sz="24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sơ</a:t>
            </a:r>
            <a:r>
              <a:rPr lang="en-US" altLang="zh-TW" sz="24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đồ</a:t>
            </a:r>
            <a:r>
              <a:rPr lang="en-US" altLang="zh-TW" sz="24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và</a:t>
            </a:r>
            <a:r>
              <a:rPr lang="en-US" altLang="zh-TW" sz="24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ma </a:t>
            </a:r>
            <a:r>
              <a:rPr lang="en-US" altLang="zh-TW" sz="2400" dirty="0" err="1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trận</a:t>
            </a:r>
            <a:r>
              <a:rPr lang="en-US" altLang="zh-TW" sz="24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như</a:t>
            </a:r>
            <a:r>
              <a:rPr lang="en-US" altLang="zh-TW" sz="24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sau</a:t>
            </a:r>
            <a:r>
              <a:rPr lang="en-US" altLang="zh-TW" sz="24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4234" name="Group 33"/>
          <p:cNvGrpSpPr>
            <a:grpSpLocks/>
          </p:cNvGrpSpPr>
          <p:nvPr/>
        </p:nvGrpSpPr>
        <p:grpSpPr bwMode="auto">
          <a:xfrm>
            <a:off x="758825" y="4075113"/>
            <a:ext cx="1276350" cy="366712"/>
            <a:chOff x="478" y="2861"/>
            <a:chExt cx="804" cy="231"/>
          </a:xfrm>
        </p:grpSpPr>
        <p:sp>
          <p:nvSpPr>
            <p:cNvPr id="94265" name="Oval 31"/>
            <p:cNvSpPr>
              <a:spLocks noChangeArrowheads="1"/>
            </p:cNvSpPr>
            <p:nvPr/>
          </p:nvSpPr>
          <p:spPr bwMode="auto">
            <a:xfrm>
              <a:off x="1183" y="2928"/>
              <a:ext cx="99" cy="1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4266" name="Text Box 32"/>
            <p:cNvSpPr txBox="1">
              <a:spLocks noChangeArrowheads="1"/>
            </p:cNvSpPr>
            <p:nvPr/>
          </p:nvSpPr>
          <p:spPr bwMode="auto">
            <a:xfrm>
              <a:off x="478" y="2861"/>
              <a:ext cx="5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Thắng</a:t>
              </a:r>
            </a:p>
          </p:txBody>
        </p:sp>
      </p:grpSp>
      <p:grpSp>
        <p:nvGrpSpPr>
          <p:cNvPr id="94235" name="Group 34"/>
          <p:cNvGrpSpPr>
            <a:grpSpLocks/>
          </p:cNvGrpSpPr>
          <p:nvPr/>
        </p:nvGrpSpPr>
        <p:grpSpPr bwMode="auto">
          <a:xfrm>
            <a:off x="744538" y="4543425"/>
            <a:ext cx="1276350" cy="366713"/>
            <a:chOff x="478" y="2861"/>
            <a:chExt cx="804" cy="231"/>
          </a:xfrm>
        </p:grpSpPr>
        <p:sp>
          <p:nvSpPr>
            <p:cNvPr id="94263" name="Oval 35"/>
            <p:cNvSpPr>
              <a:spLocks noChangeArrowheads="1"/>
            </p:cNvSpPr>
            <p:nvPr/>
          </p:nvSpPr>
          <p:spPr bwMode="auto">
            <a:xfrm>
              <a:off x="1183" y="2928"/>
              <a:ext cx="99" cy="1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4264" name="Text Box 36"/>
            <p:cNvSpPr txBox="1">
              <a:spLocks noChangeArrowheads="1"/>
            </p:cNvSpPr>
            <p:nvPr/>
          </p:nvSpPr>
          <p:spPr bwMode="auto">
            <a:xfrm>
              <a:off x="478" y="2861"/>
              <a:ext cx="5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Mạnh</a:t>
              </a:r>
            </a:p>
          </p:txBody>
        </p:sp>
      </p:grpSp>
      <p:grpSp>
        <p:nvGrpSpPr>
          <p:cNvPr id="94236" name="Group 37"/>
          <p:cNvGrpSpPr>
            <a:grpSpLocks/>
          </p:cNvGrpSpPr>
          <p:nvPr/>
        </p:nvGrpSpPr>
        <p:grpSpPr bwMode="auto">
          <a:xfrm>
            <a:off x="750888" y="4970463"/>
            <a:ext cx="1276350" cy="366712"/>
            <a:chOff x="478" y="2861"/>
            <a:chExt cx="804" cy="231"/>
          </a:xfrm>
        </p:grpSpPr>
        <p:sp>
          <p:nvSpPr>
            <p:cNvPr id="94261" name="Oval 38"/>
            <p:cNvSpPr>
              <a:spLocks noChangeArrowheads="1"/>
            </p:cNvSpPr>
            <p:nvPr/>
          </p:nvSpPr>
          <p:spPr bwMode="auto">
            <a:xfrm>
              <a:off x="1183" y="2928"/>
              <a:ext cx="99" cy="1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4262" name="Text Box 39"/>
            <p:cNvSpPr txBox="1">
              <a:spLocks noChangeArrowheads="1"/>
            </p:cNvSpPr>
            <p:nvPr/>
          </p:nvSpPr>
          <p:spPr bwMode="auto">
            <a:xfrm>
              <a:off x="478" y="2861"/>
              <a:ext cx="5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Hùng</a:t>
              </a:r>
            </a:p>
          </p:txBody>
        </p:sp>
      </p:grpSp>
      <p:grpSp>
        <p:nvGrpSpPr>
          <p:cNvPr id="94237" name="Group 40"/>
          <p:cNvGrpSpPr>
            <a:grpSpLocks/>
          </p:cNvGrpSpPr>
          <p:nvPr/>
        </p:nvGrpSpPr>
        <p:grpSpPr bwMode="auto">
          <a:xfrm>
            <a:off x="561975" y="5446713"/>
            <a:ext cx="1463675" cy="366712"/>
            <a:chOff x="478" y="2861"/>
            <a:chExt cx="804" cy="231"/>
          </a:xfrm>
        </p:grpSpPr>
        <p:sp>
          <p:nvSpPr>
            <p:cNvPr id="94259" name="Oval 41"/>
            <p:cNvSpPr>
              <a:spLocks noChangeArrowheads="1"/>
            </p:cNvSpPr>
            <p:nvPr/>
          </p:nvSpPr>
          <p:spPr bwMode="auto">
            <a:xfrm>
              <a:off x="1183" y="2928"/>
              <a:ext cx="99" cy="1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4260" name="Text Box 42"/>
            <p:cNvSpPr txBox="1">
              <a:spLocks noChangeArrowheads="1"/>
            </p:cNvSpPr>
            <p:nvPr/>
          </p:nvSpPr>
          <p:spPr bwMode="auto">
            <a:xfrm>
              <a:off x="478" y="2861"/>
              <a:ext cx="62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Cường</a:t>
              </a:r>
            </a:p>
          </p:txBody>
        </p:sp>
      </p:grpSp>
      <p:grpSp>
        <p:nvGrpSpPr>
          <p:cNvPr id="94238" name="Group 52"/>
          <p:cNvGrpSpPr>
            <a:grpSpLocks/>
          </p:cNvGrpSpPr>
          <p:nvPr/>
        </p:nvGrpSpPr>
        <p:grpSpPr bwMode="auto">
          <a:xfrm>
            <a:off x="3641725" y="3871913"/>
            <a:ext cx="1208088" cy="366712"/>
            <a:chOff x="2342" y="2739"/>
            <a:chExt cx="761" cy="231"/>
          </a:xfrm>
        </p:grpSpPr>
        <p:sp>
          <p:nvSpPr>
            <p:cNvPr id="94257" name="Oval 50"/>
            <p:cNvSpPr>
              <a:spLocks noChangeArrowheads="1"/>
            </p:cNvSpPr>
            <p:nvPr/>
          </p:nvSpPr>
          <p:spPr bwMode="auto">
            <a:xfrm>
              <a:off x="2342" y="2788"/>
              <a:ext cx="99" cy="1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4258" name="Text Box 51"/>
            <p:cNvSpPr txBox="1">
              <a:spLocks noChangeArrowheads="1"/>
            </p:cNvSpPr>
            <p:nvPr/>
          </p:nvSpPr>
          <p:spPr bwMode="auto">
            <a:xfrm>
              <a:off x="2534" y="2739"/>
              <a:ext cx="5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Mai</a:t>
              </a:r>
            </a:p>
          </p:txBody>
        </p:sp>
      </p:grpSp>
      <p:grpSp>
        <p:nvGrpSpPr>
          <p:cNvPr id="94239" name="Group 53"/>
          <p:cNvGrpSpPr>
            <a:grpSpLocks/>
          </p:cNvGrpSpPr>
          <p:nvPr/>
        </p:nvGrpSpPr>
        <p:grpSpPr bwMode="auto">
          <a:xfrm>
            <a:off x="3654425" y="4270375"/>
            <a:ext cx="1208088" cy="366713"/>
            <a:chOff x="2342" y="2739"/>
            <a:chExt cx="761" cy="231"/>
          </a:xfrm>
        </p:grpSpPr>
        <p:sp>
          <p:nvSpPr>
            <p:cNvPr id="94255" name="Oval 54"/>
            <p:cNvSpPr>
              <a:spLocks noChangeArrowheads="1"/>
            </p:cNvSpPr>
            <p:nvPr/>
          </p:nvSpPr>
          <p:spPr bwMode="auto">
            <a:xfrm>
              <a:off x="2342" y="2788"/>
              <a:ext cx="99" cy="1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4256" name="Text Box 55"/>
            <p:cNvSpPr txBox="1">
              <a:spLocks noChangeArrowheads="1"/>
            </p:cNvSpPr>
            <p:nvPr/>
          </p:nvSpPr>
          <p:spPr bwMode="auto">
            <a:xfrm>
              <a:off x="2534" y="2739"/>
              <a:ext cx="5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Mơ</a:t>
              </a:r>
            </a:p>
          </p:txBody>
        </p:sp>
      </p:grpSp>
      <p:grpSp>
        <p:nvGrpSpPr>
          <p:cNvPr id="94240" name="Group 56"/>
          <p:cNvGrpSpPr>
            <a:grpSpLocks/>
          </p:cNvGrpSpPr>
          <p:nvPr/>
        </p:nvGrpSpPr>
        <p:grpSpPr bwMode="auto">
          <a:xfrm>
            <a:off x="3668713" y="4668838"/>
            <a:ext cx="1208087" cy="366712"/>
            <a:chOff x="2342" y="2739"/>
            <a:chExt cx="761" cy="231"/>
          </a:xfrm>
        </p:grpSpPr>
        <p:sp>
          <p:nvSpPr>
            <p:cNvPr id="94253" name="Oval 57"/>
            <p:cNvSpPr>
              <a:spLocks noChangeArrowheads="1"/>
            </p:cNvSpPr>
            <p:nvPr/>
          </p:nvSpPr>
          <p:spPr bwMode="auto">
            <a:xfrm>
              <a:off x="2342" y="2788"/>
              <a:ext cx="99" cy="1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4254" name="Text Box 58"/>
            <p:cNvSpPr txBox="1">
              <a:spLocks noChangeArrowheads="1"/>
            </p:cNvSpPr>
            <p:nvPr/>
          </p:nvSpPr>
          <p:spPr bwMode="auto">
            <a:xfrm>
              <a:off x="2534" y="2739"/>
              <a:ext cx="5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Mận</a:t>
              </a:r>
            </a:p>
          </p:txBody>
        </p:sp>
      </p:grpSp>
      <p:grpSp>
        <p:nvGrpSpPr>
          <p:cNvPr id="94241" name="Group 59"/>
          <p:cNvGrpSpPr>
            <a:grpSpLocks/>
          </p:cNvGrpSpPr>
          <p:nvPr/>
        </p:nvGrpSpPr>
        <p:grpSpPr bwMode="auto">
          <a:xfrm>
            <a:off x="3673475" y="5076825"/>
            <a:ext cx="1208088" cy="366713"/>
            <a:chOff x="2342" y="2739"/>
            <a:chExt cx="761" cy="231"/>
          </a:xfrm>
        </p:grpSpPr>
        <p:sp>
          <p:nvSpPr>
            <p:cNvPr id="94251" name="Oval 60"/>
            <p:cNvSpPr>
              <a:spLocks noChangeArrowheads="1"/>
            </p:cNvSpPr>
            <p:nvPr/>
          </p:nvSpPr>
          <p:spPr bwMode="auto">
            <a:xfrm>
              <a:off x="2342" y="2788"/>
              <a:ext cx="99" cy="1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4252" name="Text Box 61"/>
            <p:cNvSpPr txBox="1">
              <a:spLocks noChangeArrowheads="1"/>
            </p:cNvSpPr>
            <p:nvPr/>
          </p:nvSpPr>
          <p:spPr bwMode="auto">
            <a:xfrm>
              <a:off x="2534" y="2739"/>
              <a:ext cx="5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Me</a:t>
              </a:r>
            </a:p>
          </p:txBody>
        </p:sp>
      </p:grpSp>
      <p:grpSp>
        <p:nvGrpSpPr>
          <p:cNvPr id="94242" name="Group 62"/>
          <p:cNvGrpSpPr>
            <a:grpSpLocks/>
          </p:cNvGrpSpPr>
          <p:nvPr/>
        </p:nvGrpSpPr>
        <p:grpSpPr bwMode="auto">
          <a:xfrm>
            <a:off x="3687763" y="5545138"/>
            <a:ext cx="1208087" cy="366713"/>
            <a:chOff x="2342" y="2740"/>
            <a:chExt cx="761" cy="231"/>
          </a:xfrm>
        </p:grpSpPr>
        <p:sp>
          <p:nvSpPr>
            <p:cNvPr id="94249" name="Oval 63"/>
            <p:cNvSpPr>
              <a:spLocks noChangeArrowheads="1"/>
            </p:cNvSpPr>
            <p:nvPr/>
          </p:nvSpPr>
          <p:spPr bwMode="auto">
            <a:xfrm>
              <a:off x="2342" y="2788"/>
              <a:ext cx="99" cy="1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4250" name="Text Box 64"/>
            <p:cNvSpPr txBox="1">
              <a:spLocks noChangeArrowheads="1"/>
            </p:cNvSpPr>
            <p:nvPr/>
          </p:nvSpPr>
          <p:spPr bwMode="auto">
            <a:xfrm>
              <a:off x="2534" y="2740"/>
              <a:ext cx="5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dirty="0" err="1"/>
                <a:t>Muỗm</a:t>
              </a:r>
              <a:endParaRPr lang="en-US" altLang="en-US" sz="1800" dirty="0"/>
            </a:p>
          </p:txBody>
        </p:sp>
      </p:grpSp>
      <p:cxnSp>
        <p:nvCxnSpPr>
          <p:cNvPr id="94243" name="AutoShape 70"/>
          <p:cNvCxnSpPr>
            <a:cxnSpLocks noChangeShapeType="1"/>
            <a:stCxn id="94265" idx="6"/>
            <a:endCxn id="94257" idx="2"/>
          </p:cNvCxnSpPr>
          <p:nvPr/>
        </p:nvCxnSpPr>
        <p:spPr bwMode="auto">
          <a:xfrm flipV="1">
            <a:off x="2035175" y="4033838"/>
            <a:ext cx="1606550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244" name="AutoShape 71"/>
          <p:cNvCxnSpPr>
            <a:cxnSpLocks noChangeShapeType="1"/>
            <a:stCxn id="94263" idx="6"/>
            <a:endCxn id="94257" idx="3"/>
          </p:cNvCxnSpPr>
          <p:nvPr/>
        </p:nvCxnSpPr>
        <p:spPr bwMode="auto">
          <a:xfrm flipV="1">
            <a:off x="2020888" y="4092575"/>
            <a:ext cx="1643062" cy="641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245" name="AutoShape 72"/>
          <p:cNvCxnSpPr>
            <a:cxnSpLocks noChangeShapeType="1"/>
            <a:stCxn id="94261" idx="6"/>
            <a:endCxn id="94253" idx="2"/>
          </p:cNvCxnSpPr>
          <p:nvPr/>
        </p:nvCxnSpPr>
        <p:spPr bwMode="auto">
          <a:xfrm flipV="1">
            <a:off x="2027238" y="4830763"/>
            <a:ext cx="1641475" cy="330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246" name="AutoShape 73"/>
          <p:cNvCxnSpPr>
            <a:cxnSpLocks noChangeShapeType="1"/>
            <a:stCxn id="94259" idx="6"/>
            <a:endCxn id="94249" idx="2"/>
          </p:cNvCxnSpPr>
          <p:nvPr/>
        </p:nvCxnSpPr>
        <p:spPr bwMode="auto">
          <a:xfrm>
            <a:off x="2025650" y="5637213"/>
            <a:ext cx="1662113" cy="682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248" name="Text Box 83"/>
          <p:cNvSpPr txBox="1">
            <a:spLocks noChangeArrowheads="1"/>
          </p:cNvSpPr>
          <p:nvPr/>
        </p:nvSpPr>
        <p:spPr bwMode="auto">
          <a:xfrm>
            <a:off x="7897813" y="4203700"/>
            <a:ext cx="944562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en-US" sz="1600"/>
              <a:t>Thắng</a:t>
            </a:r>
          </a:p>
          <a:p>
            <a:pPr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en-US" sz="1600"/>
              <a:t>Mạnh</a:t>
            </a:r>
          </a:p>
          <a:p>
            <a:pPr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en-US" sz="1600"/>
              <a:t>Hùng</a:t>
            </a:r>
          </a:p>
          <a:p>
            <a:pPr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en-US" sz="1600"/>
              <a:t>Cường</a:t>
            </a:r>
          </a:p>
        </p:txBody>
      </p:sp>
    </p:spTree>
    <p:extLst>
      <p:ext uri="{BB962C8B-B14F-4D97-AF65-F5344CB8AC3E}">
        <p14:creationId xmlns:p14="http://schemas.microsoft.com/office/powerpoint/2010/main" val="197634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en-US" dirty="0" smtClean="0"/>
              <a:t>2. </a:t>
            </a:r>
            <a:r>
              <a:rPr lang="en-US" altLang="en-US" dirty="0" err="1" smtClean="0"/>
              <a:t>Ánh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xạ</a:t>
            </a:r>
            <a:endParaRPr lang="en-US" altLang="en-US" dirty="0" smtClean="0"/>
          </a:p>
        </p:txBody>
      </p:sp>
      <p:sp>
        <p:nvSpPr>
          <p:cNvPr id="8806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33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altLang="en-US" sz="3300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33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300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US" altLang="en-US" sz="3300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33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altLang="en-US" sz="3300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altLang="en-US" sz="33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300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altLang="en-US" sz="33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300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33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300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altLang="en-US" sz="33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300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endParaRPr lang="en-US" altLang="en-US" sz="3300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33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</a:t>
            </a:r>
            <a:r>
              <a:rPr lang="en-US" altLang="en-US" sz="3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33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3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3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3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3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altLang="en-US" sz="3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3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altLang="en-US" sz="3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3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endParaRPr lang="en-US" altLang="en-US" sz="33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77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500" dirty="0" smtClean="0"/>
              <a:t>2.3. </a:t>
            </a:r>
            <a:r>
              <a:rPr lang="en-US" altLang="en-US" sz="3500" dirty="0" err="1" smtClean="0"/>
              <a:t>Một</a:t>
            </a:r>
            <a:r>
              <a:rPr lang="en-US" altLang="en-US" sz="3500" dirty="0" smtClean="0"/>
              <a:t> </a:t>
            </a:r>
            <a:r>
              <a:rPr lang="en-US" altLang="en-US" sz="3500" dirty="0" err="1" smtClean="0"/>
              <a:t>số</a:t>
            </a:r>
            <a:r>
              <a:rPr lang="en-US" altLang="en-US" sz="3500" dirty="0" smtClean="0"/>
              <a:t> </a:t>
            </a:r>
            <a:r>
              <a:rPr lang="en-US" altLang="en-US" sz="3500" dirty="0" err="1" smtClean="0"/>
              <a:t>loại</a:t>
            </a:r>
            <a:r>
              <a:rPr lang="en-US" altLang="en-US" sz="3500" dirty="0" smtClean="0"/>
              <a:t> </a:t>
            </a:r>
            <a:r>
              <a:rPr lang="en-US" altLang="en-US" sz="3500" dirty="0" err="1" smtClean="0"/>
              <a:t>ánh</a:t>
            </a:r>
            <a:r>
              <a:rPr lang="en-US" altLang="en-US" sz="3500" dirty="0" smtClean="0"/>
              <a:t> </a:t>
            </a:r>
            <a:r>
              <a:rPr lang="en-US" altLang="en-US" sz="3500" dirty="0" err="1" smtClean="0"/>
              <a:t>xạ</a:t>
            </a:r>
            <a:r>
              <a:rPr lang="en-US" altLang="en-US" sz="3500" dirty="0" smtClean="0"/>
              <a:t> hay </a:t>
            </a:r>
            <a:r>
              <a:rPr lang="en-US" altLang="en-US" sz="3500" dirty="0" err="1" smtClean="0"/>
              <a:t>dùng</a:t>
            </a:r>
            <a:endParaRPr lang="en-US" altLang="en-US" sz="3500" dirty="0" smtClean="0"/>
          </a:p>
        </p:txBody>
      </p:sp>
      <p:sp>
        <p:nvSpPr>
          <p:cNvPr id="95236" name="Rectangle 3"/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9144000" cy="5410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 Y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/>
            <a:r>
              <a:rPr lang="en-US" altLang="en-US" sz="2200" b="1" dirty="0" err="1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altLang="en-US" sz="2200" b="1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altLang="en-US" sz="2200" b="1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X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ko-KR" sz="2200" i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injection </a:t>
            </a:r>
            <a:r>
              <a:rPr lang="en-US" altLang="ko-KR" sz="2200" i="1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hoặc</a:t>
            </a:r>
            <a:r>
              <a:rPr lang="en-US" altLang="ko-KR" sz="2200" i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 one-to-one</a:t>
            </a:r>
            <a:r>
              <a:rPr lang="en-US" altLang="ko-KR" sz="22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</a:rPr>
              <a:t>)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 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 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 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</a:t>
            </a:r>
          </a:p>
        </p:txBody>
      </p:sp>
      <p:pic>
        <p:nvPicPr>
          <p:cNvPr id="49" name="Picture 48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2743200"/>
            <a:ext cx="5791200" cy="259080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304800" y="475357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ea typeface="MS Mincho" panose="02020609040205080304" pitchFamily="49" charset="-128"/>
              </a:rPr>
              <a:t>Ánh</a:t>
            </a:r>
            <a:r>
              <a:rPr lang="en-US" sz="24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MS Mincho" panose="02020609040205080304" pitchFamily="49" charset="-128"/>
              </a:rPr>
              <a:t>xạ</a:t>
            </a:r>
            <a:r>
              <a:rPr lang="en-US" sz="24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 f </a:t>
            </a:r>
            <a:r>
              <a:rPr lang="en-US" sz="2400" dirty="0" err="1" smtClean="0">
                <a:latin typeface="Times New Roman" panose="02020603050405020304" pitchFamily="18" charset="0"/>
                <a:ea typeface="MS Mincho" panose="02020609040205080304" pitchFamily="49" charset="-128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MS Mincho" panose="02020609040205080304" pitchFamily="49" charset="-128"/>
              </a:rPr>
              <a:t>phải</a:t>
            </a:r>
            <a:r>
              <a:rPr lang="en-US" sz="24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MS Mincho" panose="02020609040205080304" pitchFamily="49" charset="-128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MS Mincho" panose="02020609040205080304" pitchFamily="49" charset="-128"/>
              </a:rPr>
              <a:t>đơn</a:t>
            </a:r>
            <a:r>
              <a:rPr lang="en-US" sz="24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MS Mincho" panose="02020609040205080304" pitchFamily="49" charset="-128"/>
              </a:rPr>
              <a:t>ánh</a:t>
            </a:r>
            <a:endParaRPr lang="en-US" sz="2400" dirty="0"/>
          </a:p>
        </p:txBody>
      </p:sp>
      <p:sp>
        <p:nvSpPr>
          <p:cNvPr id="51" name="Rectangle 50"/>
          <p:cNvSpPr/>
          <p:nvPr/>
        </p:nvSpPr>
        <p:spPr>
          <a:xfrm>
            <a:off x="5334000" y="51816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ea typeface="MS Mincho" panose="02020609040205080304" pitchFamily="49" charset="-128"/>
              </a:rPr>
              <a:t>Ánh</a:t>
            </a:r>
            <a:r>
              <a:rPr lang="en-US" sz="24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MS Mincho" panose="02020609040205080304" pitchFamily="49" charset="-128"/>
              </a:rPr>
              <a:t>xạ</a:t>
            </a:r>
            <a:r>
              <a:rPr lang="en-US" sz="24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i="1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g</a:t>
            </a:r>
            <a:r>
              <a:rPr lang="en-US" sz="24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MS Mincho" panose="02020609040205080304" pitchFamily="49" charset="-128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MS Mincho" panose="02020609040205080304" pitchFamily="49" charset="-128"/>
              </a:rPr>
              <a:t>đơn</a:t>
            </a:r>
            <a:r>
              <a:rPr lang="en-US" sz="24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MS Mincho" panose="02020609040205080304" pitchFamily="49" charset="-128"/>
              </a:rPr>
              <a:t>ánh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657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/>
          <p:nvPr/>
        </p:nvPicPr>
        <p:blipFill>
          <a:blip r:embed="rId2"/>
          <a:stretch>
            <a:fillRect/>
          </a:stretch>
        </p:blipFill>
        <p:spPr>
          <a:xfrm>
            <a:off x="2057400" y="4038600"/>
            <a:ext cx="4343400" cy="2133600"/>
          </a:xfrm>
          <a:prstGeom prst="rect">
            <a:avLst/>
          </a:prstGeom>
        </p:spPr>
      </p:pic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500" dirty="0" smtClean="0"/>
              <a:t>2.3. </a:t>
            </a:r>
            <a:r>
              <a:rPr lang="en-US" altLang="en-US" sz="3500" dirty="0" err="1" smtClean="0"/>
              <a:t>Một</a:t>
            </a:r>
            <a:r>
              <a:rPr lang="en-US" altLang="en-US" sz="3500" dirty="0" smtClean="0"/>
              <a:t> </a:t>
            </a:r>
            <a:r>
              <a:rPr lang="en-US" altLang="en-US" sz="3500" dirty="0" err="1" smtClean="0"/>
              <a:t>số</a:t>
            </a:r>
            <a:r>
              <a:rPr lang="en-US" altLang="en-US" sz="3500" dirty="0" smtClean="0"/>
              <a:t> </a:t>
            </a:r>
            <a:r>
              <a:rPr lang="en-US" altLang="en-US" sz="3500" dirty="0" err="1" smtClean="0"/>
              <a:t>loại</a:t>
            </a:r>
            <a:r>
              <a:rPr lang="en-US" altLang="en-US" sz="3500" dirty="0" smtClean="0"/>
              <a:t> </a:t>
            </a:r>
            <a:r>
              <a:rPr lang="en-US" altLang="en-US" sz="3500" dirty="0" err="1" smtClean="0"/>
              <a:t>ánh</a:t>
            </a:r>
            <a:r>
              <a:rPr lang="en-US" altLang="en-US" sz="3500" dirty="0" smtClean="0"/>
              <a:t> </a:t>
            </a:r>
            <a:r>
              <a:rPr lang="en-US" altLang="en-US" sz="3500" dirty="0" err="1" smtClean="0"/>
              <a:t>xạ</a:t>
            </a:r>
            <a:r>
              <a:rPr lang="en-US" altLang="en-US" sz="3500" dirty="0" smtClean="0"/>
              <a:t> hay </a:t>
            </a:r>
            <a:r>
              <a:rPr lang="en-US" altLang="en-US" sz="3500" dirty="0" err="1" smtClean="0"/>
              <a:t>dùng</a:t>
            </a:r>
            <a:endParaRPr lang="en-US" altLang="en-US" sz="3500" dirty="0" smtClean="0"/>
          </a:p>
        </p:txBody>
      </p:sp>
      <p:sp>
        <p:nvSpPr>
          <p:cNvPr id="95236" name="Rectangle 3"/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9144000" cy="32766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 Y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altLang="en-US" sz="2200" b="1" dirty="0" err="1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altLang="en-US" sz="2200" b="1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altLang="en-US" sz="22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2200" i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surjection </a:t>
            </a:r>
            <a:r>
              <a:rPr lang="en-US" altLang="ko-KR" sz="2200" i="1" dirty="0" err="1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hoặc</a:t>
            </a:r>
            <a:r>
              <a:rPr lang="en-US" altLang="ko-KR" sz="2200" i="1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 onto</a:t>
            </a:r>
            <a:r>
              <a:rPr lang="en-US" altLang="ko-KR" sz="2200" dirty="0" smtClean="0">
                <a:latin typeface="Times New Roman" panose="02020603050405020304" pitchFamily="18" charset="0"/>
                <a:ea typeface="굴림" pitchFamily="50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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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)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marR="0" lvl="0" indent="0" algn="just">
              <a:lnSpc>
                <a:spcPct val="115000"/>
              </a:lnSpc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2200" dirty="0" err="1" smtClean="0">
                <a:latin typeface="Times New Roman" panose="02020603050405020304" pitchFamily="18" charset="0"/>
                <a:ea typeface="MS Mincho" panose="02020609040205080304" pitchFamily="49" charset="-128"/>
              </a:rPr>
              <a:t>Ví</a:t>
            </a:r>
            <a:r>
              <a:rPr lang="en-US" sz="22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MS Mincho" panose="02020609040205080304" pitchFamily="49" charset="-128"/>
              </a:rPr>
              <a:t>dụ</a:t>
            </a:r>
            <a:r>
              <a:rPr lang="en-US" sz="2200" i="1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: </a:t>
            </a: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</a:rPr>
              <a:t>A =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</a:rPr>
              <a:t> {1</a:t>
            </a: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</a:rPr>
              <a:t>, 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</a:rPr>
              <a:t>, 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</a:rPr>
              <a:t>3</a:t>
            </a: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</a:rPr>
              <a:t>, 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</a:rPr>
              <a:t>4} </a:t>
            </a:r>
            <a:r>
              <a:rPr lang="en-US" sz="2200" dirty="0" err="1" smtClean="0">
                <a:latin typeface="Times New Roman" panose="02020603050405020304" pitchFamily="18" charset="0"/>
                <a:ea typeface="MS Mincho" panose="02020609040205080304" pitchFamily="49" charset="-128"/>
              </a:rPr>
              <a:t>và</a:t>
            </a:r>
            <a:r>
              <a:rPr lang="en-US" sz="22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</a:rPr>
              <a:t>B =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</a:rPr>
              <a:t> {</a:t>
            </a: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</a:rPr>
              <a:t>x, y, z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</a:rPr>
              <a:t>}. </a:t>
            </a:r>
            <a:r>
              <a:rPr lang="en-US" sz="2200" dirty="0" err="1" smtClean="0">
                <a:latin typeface="Times New Roman" panose="02020603050405020304" pitchFamily="18" charset="0"/>
                <a:ea typeface="MS Mincho" panose="02020609040205080304" pitchFamily="49" charset="-128"/>
              </a:rPr>
              <a:t>Ánh</a:t>
            </a:r>
            <a:r>
              <a:rPr lang="en-US" sz="22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MS Mincho" panose="02020609040205080304" pitchFamily="49" charset="-128"/>
              </a:rPr>
              <a:t>xạ</a:t>
            </a:r>
            <a:r>
              <a:rPr lang="en-US" sz="22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: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0" marR="0" indent="0" algn="just">
              <a:lnSpc>
                <a:spcPct val="115000"/>
              </a:lnSpc>
              <a:spcBef>
                <a:spcPts val="600"/>
              </a:spcBef>
              <a:spcAft>
                <a:spcPts val="200"/>
              </a:spcAft>
            </a:pP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</a:rPr>
              <a:t>    f</a:t>
            </a:r>
            <a:r>
              <a:rPr lang="en-US" sz="22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{(1</a:t>
            </a: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</a:rPr>
              <a:t>, z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</a:rPr>
              <a:t>)</a:t>
            </a: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</a:rPr>
              <a:t>, 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</a:rPr>
              <a:t>(2</a:t>
            </a: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</a:rPr>
              <a:t>, y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</a:rPr>
              <a:t>)</a:t>
            </a: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</a:rPr>
              <a:t>, 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</a:rPr>
              <a:t>(3</a:t>
            </a: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</a:rPr>
              <a:t>, x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</a:rPr>
              <a:t>)</a:t>
            </a: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</a:rPr>
              <a:t>, 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</a:rPr>
              <a:t>(4</a:t>
            </a: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</a:rPr>
              <a:t>, y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</a:rPr>
              <a:t>)} ;    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{(1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1348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500" dirty="0" smtClean="0"/>
              <a:t>2.3. </a:t>
            </a:r>
            <a:r>
              <a:rPr lang="en-US" altLang="en-US" sz="3500" dirty="0" err="1" smtClean="0"/>
              <a:t>Một</a:t>
            </a:r>
            <a:r>
              <a:rPr lang="en-US" altLang="en-US" sz="3500" dirty="0" smtClean="0"/>
              <a:t> </a:t>
            </a:r>
            <a:r>
              <a:rPr lang="en-US" altLang="en-US" sz="3500" dirty="0" err="1" smtClean="0"/>
              <a:t>số</a:t>
            </a:r>
            <a:r>
              <a:rPr lang="en-US" altLang="en-US" sz="3500" dirty="0" smtClean="0"/>
              <a:t> </a:t>
            </a:r>
            <a:r>
              <a:rPr lang="en-US" altLang="en-US" sz="3500" dirty="0" err="1" smtClean="0"/>
              <a:t>loại</a:t>
            </a:r>
            <a:r>
              <a:rPr lang="en-US" altLang="en-US" sz="3500" dirty="0" smtClean="0"/>
              <a:t> </a:t>
            </a:r>
            <a:r>
              <a:rPr lang="en-US" altLang="en-US" sz="3500" dirty="0" err="1" smtClean="0"/>
              <a:t>ánh</a:t>
            </a:r>
            <a:r>
              <a:rPr lang="en-US" altLang="en-US" sz="3500" dirty="0" smtClean="0"/>
              <a:t> </a:t>
            </a:r>
            <a:r>
              <a:rPr lang="en-US" altLang="en-US" sz="3500" dirty="0" err="1" smtClean="0"/>
              <a:t>xạ</a:t>
            </a:r>
            <a:r>
              <a:rPr lang="en-US" altLang="en-US" sz="3500" dirty="0" smtClean="0"/>
              <a:t> hay </a:t>
            </a:r>
            <a:r>
              <a:rPr lang="en-US" altLang="en-US" sz="3500" dirty="0" err="1" smtClean="0"/>
              <a:t>dùng</a:t>
            </a:r>
            <a:endParaRPr lang="en-US" altLang="en-US" sz="3500" dirty="0" smtClean="0"/>
          </a:p>
        </p:txBody>
      </p:sp>
      <p:sp>
        <p:nvSpPr>
          <p:cNvPr id="95236" name="Rectangle 3"/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9144000" cy="5410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 Y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altLang="en-US" sz="2200" b="1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Song </a:t>
            </a:r>
            <a:r>
              <a:rPr lang="en-US" altLang="en-US" sz="2200" b="1" dirty="0" err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ánh</a:t>
            </a:r>
            <a:r>
              <a:rPr lang="en-US" altLang="en-US" sz="22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song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bijection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2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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209800"/>
            <a:ext cx="89725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9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500" dirty="0" err="1" smtClean="0"/>
              <a:t>Ứng</a:t>
            </a:r>
            <a:r>
              <a:rPr lang="en-US" altLang="en-US" sz="3500" dirty="0" smtClean="0"/>
              <a:t> </a:t>
            </a:r>
            <a:r>
              <a:rPr lang="en-US" altLang="en-US" sz="3500" dirty="0" err="1" smtClean="0"/>
              <a:t>dụng</a:t>
            </a:r>
            <a:r>
              <a:rPr lang="en-US" altLang="en-US" sz="3500" dirty="0" smtClean="0"/>
              <a:t> 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9144000" cy="5410200"/>
          </a:xfrm>
        </p:spPr>
        <p:txBody>
          <a:bodyPr/>
          <a:lstStyle/>
          <a:p>
            <a:pPr algn="just" eaLnBrk="1" hangingPunct="1">
              <a:spcBef>
                <a:spcPts val="1200"/>
              </a:spcBef>
            </a:pP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</a:t>
            </a: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|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|.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Giả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sử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ta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có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thể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xây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dựng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được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ánh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xạ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từ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vào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Khi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đó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algn="just" eaLnBrk="1" hangingPunct="1">
              <a:spcBef>
                <a:spcPts val="1200"/>
              </a:spcBef>
            </a:pP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Nếu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là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đơn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ánh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thì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ta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có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|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 </a:t>
            </a: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endParaRPr lang="en-US" altLang="en-US" sz="2400" i="1" baseline="-250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algn="just" eaLnBrk="1" hangingPunct="1">
              <a:spcBef>
                <a:spcPts val="1200"/>
              </a:spcBef>
            </a:pP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Nếu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là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toàn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ánh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thì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ta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có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|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 </a:t>
            </a: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endParaRPr lang="en-US" altLang="en-US" sz="2400" i="1" baseline="-250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algn="just" eaLnBrk="1" hangingPunct="1">
              <a:spcBef>
                <a:spcPts val="1200"/>
              </a:spcBef>
            </a:pP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Nếu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là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song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ánh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thì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ta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có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|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= </a:t>
            </a: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endParaRPr lang="en-US" altLang="en-US" sz="2400" i="1" baseline="-250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ts val="1200"/>
              </a:spcBef>
            </a:pPr>
            <a:r>
              <a:rPr lang="en-US" altLang="en-US" sz="2400" dirty="0" err="1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Trong</a:t>
            </a:r>
            <a:r>
              <a:rPr lang="en-US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tình</a:t>
            </a:r>
            <a:r>
              <a:rPr lang="en-US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huống</a:t>
            </a:r>
            <a:r>
              <a:rPr lang="en-US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thứ</a:t>
            </a:r>
            <a:r>
              <a:rPr lang="en-US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ba</a:t>
            </a:r>
            <a:r>
              <a:rPr lang="en-US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ta </a:t>
            </a:r>
            <a:r>
              <a:rPr lang="en-US" altLang="en-US" sz="2400" dirty="0" err="1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giải</a:t>
            </a:r>
            <a:r>
              <a:rPr lang="en-US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được</a:t>
            </a:r>
            <a:r>
              <a:rPr lang="en-US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bài</a:t>
            </a:r>
            <a:r>
              <a:rPr lang="en-US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toán</a:t>
            </a:r>
            <a:r>
              <a:rPr lang="en-US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đếm</a:t>
            </a:r>
            <a:r>
              <a:rPr lang="en-US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đặt</a:t>
            </a:r>
            <a:r>
              <a:rPr lang="en-US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ra</a:t>
            </a:r>
            <a:r>
              <a:rPr lang="en-US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en-US" sz="2400" dirty="0" err="1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nhờ</a:t>
            </a:r>
            <a:r>
              <a:rPr lang="en-US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xây</a:t>
            </a:r>
            <a:r>
              <a:rPr lang="en-US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dựng</a:t>
            </a:r>
            <a:r>
              <a:rPr lang="en-US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được</a:t>
            </a:r>
            <a:r>
              <a:rPr lang="en-US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song </a:t>
            </a:r>
            <a:r>
              <a:rPr lang="en-US" altLang="en-US" sz="2400" dirty="0" err="1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ánh</a:t>
            </a:r>
            <a:r>
              <a:rPr lang="en-US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từ</a:t>
            </a:r>
            <a:r>
              <a:rPr lang="en-US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tập</a:t>
            </a:r>
            <a:r>
              <a:rPr lang="en-US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các</a:t>
            </a:r>
            <a:r>
              <a:rPr lang="en-US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cấu</a:t>
            </a:r>
            <a:r>
              <a:rPr lang="en-US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hình</a:t>
            </a:r>
            <a:r>
              <a:rPr lang="en-US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tổ</a:t>
            </a:r>
            <a:r>
              <a:rPr lang="en-US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hợp</a:t>
            </a:r>
            <a:r>
              <a:rPr lang="en-US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cần</a:t>
            </a:r>
            <a:r>
              <a:rPr lang="en-US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đếm</a:t>
            </a:r>
            <a:r>
              <a:rPr lang="en-US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en-US" sz="2400" dirty="0" err="1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tập</a:t>
            </a:r>
            <a:r>
              <a:rPr lang="en-US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i="1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400" dirty="0" err="1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vào</a:t>
            </a:r>
            <a:r>
              <a:rPr lang="en-US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tập</a:t>
            </a:r>
            <a:r>
              <a:rPr lang="en-US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các</a:t>
            </a:r>
            <a:r>
              <a:rPr lang="en-US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cấu</a:t>
            </a:r>
            <a:r>
              <a:rPr lang="en-US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hình</a:t>
            </a:r>
            <a:r>
              <a:rPr lang="en-US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tổ</a:t>
            </a:r>
            <a:r>
              <a:rPr lang="en-US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hợp</a:t>
            </a:r>
            <a:r>
              <a:rPr lang="en-US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mà</a:t>
            </a:r>
            <a:r>
              <a:rPr lang="en-US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ta </a:t>
            </a:r>
            <a:r>
              <a:rPr lang="en-US" altLang="en-US" sz="2400" dirty="0" err="1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đã</a:t>
            </a:r>
            <a:r>
              <a:rPr lang="en-US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biết</a:t>
            </a:r>
            <a:r>
              <a:rPr lang="en-US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trước</a:t>
            </a:r>
            <a:r>
              <a:rPr lang="en-US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số</a:t>
            </a:r>
            <a:r>
              <a:rPr lang="en-US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phần</a:t>
            </a:r>
            <a:r>
              <a:rPr lang="en-US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tử</a:t>
            </a:r>
            <a:r>
              <a:rPr lang="en-US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en-US" sz="2400" dirty="0" err="1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tập</a:t>
            </a:r>
            <a:r>
              <a:rPr lang="en-US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i="1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8247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8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8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8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8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8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8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8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558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>
            <a:extLst>
              <a:ext uri="{FF2B5EF4-FFF2-40B4-BE49-F238E27FC236}">
                <a16:creationId xmlns:a16="http://schemas.microsoft.com/office/drawing/2014/main" id="{B339C5C2-6E63-4C1A-BC4C-6299980099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9144000" cy="476885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z="4500" dirty="0">
              <a:solidFill>
                <a:srgbClr val="660066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4500" b="1" dirty="0">
                <a:solidFill>
                  <a:srgbClr val="000099"/>
                </a:solidFill>
              </a:rPr>
              <a:t>PHẦN 1: LÝ THUYẾT TỔ HỢP</a:t>
            </a:r>
            <a:endParaRPr lang="en-US" altLang="en-US" sz="4500" dirty="0">
              <a:solidFill>
                <a:srgbClr val="000099"/>
              </a:solidFill>
              <a:latin typeface=".VnTifani HeavyH" panose="020B7200000000000000" pitchFamily="34" charset="0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TW" sz="45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(Combinatorial Theory)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4500" dirty="0">
              <a:solidFill>
                <a:srgbClr val="660066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4500" b="1" dirty="0">
                <a:solidFill>
                  <a:srgbClr val="000099"/>
                </a:solidFill>
              </a:rPr>
              <a:t>PHẦN 2: LÝ THUYẾT ĐỒ </a:t>
            </a:r>
            <a:r>
              <a:rPr lang="en-US" altLang="en-US" sz="4500" b="1" dirty="0" smtClean="0">
                <a:solidFill>
                  <a:srgbClr val="000099"/>
                </a:solidFill>
              </a:rPr>
              <a:t>THỊ</a:t>
            </a:r>
            <a:endParaRPr lang="en-US" altLang="en-US" sz="4500" dirty="0">
              <a:solidFill>
                <a:srgbClr val="000099"/>
              </a:solidFill>
              <a:latin typeface=".VnTifani HeavyH" panose="020B7200000000000000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4500" b="1" dirty="0">
                <a:solidFill>
                  <a:srgbClr val="000099"/>
                </a:solidFill>
                <a:latin typeface=".VnTifani HeavyH" panose="020B7200000000000000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4500" b="1" dirty="0" smtClean="0">
                <a:solidFill>
                  <a:srgbClr val="000099"/>
                </a:solidFill>
                <a:latin typeface=".VnTifani HeavyH" panose="020B7200000000000000" pitchFamily="34" charset="0"/>
                <a:ea typeface="新細明體" panose="02020500000000000000" pitchFamily="18" charset="-120"/>
              </a:rPr>
              <a:t>      </a:t>
            </a:r>
            <a:r>
              <a:rPr lang="en-US" altLang="zh-TW" sz="4500" b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(Graph </a:t>
            </a:r>
            <a:r>
              <a:rPr lang="en-US" altLang="zh-TW" sz="45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Theory)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3300" b="1" dirty="0">
              <a:solidFill>
                <a:schemeClr val="accent2"/>
              </a:solidFill>
              <a:ea typeface="新細明體" panose="02020500000000000000" pitchFamily="18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3300" b="1" dirty="0">
              <a:solidFill>
                <a:schemeClr val="accent2"/>
              </a:solidFill>
              <a:ea typeface="新細明體" panose="02020500000000000000" pitchFamily="18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3300" dirty="0">
              <a:solidFill>
                <a:schemeClr val="accent1"/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DD913D-4164-466E-B285-F5C24D15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C8756-3B26-4146-A7C7-24F682EEB78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4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CD748DE6-5523-46E6-9BA6-E9438EC18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Nội dung phần 1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A35E7D86-9C22-4691-B13B-6310862AFD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447799"/>
            <a:ext cx="9144000" cy="4574771"/>
          </a:xfrm>
        </p:spPr>
        <p:txBody>
          <a:bodyPr/>
          <a:lstStyle/>
          <a:p>
            <a:pPr marL="590550" indent="-590550" eaLnBrk="1" hangingPunct="1">
              <a:buFont typeface="Wingdings" panose="05000000000000000000" pitchFamily="2" charset="2"/>
              <a:buNone/>
            </a:pPr>
            <a:r>
              <a:rPr lang="en-US" alt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 </a:t>
            </a:r>
            <a:r>
              <a:rPr lang="en-US" alt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alt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0550" indent="-590550" eaLnBrk="1" hangingPunct="1">
              <a:buFont typeface="Wingdings" panose="05000000000000000000" pitchFamily="2" charset="2"/>
              <a:buNone/>
            </a:pP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</a:t>
            </a: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0550" indent="-590550" eaLnBrk="1" hangingPunct="1">
              <a:buFont typeface="Wingdings" panose="05000000000000000000" pitchFamily="2" charset="2"/>
              <a:buNone/>
            </a:pP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</a:t>
            </a: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90550" indent="-590550" eaLnBrk="1" hangingPunct="1">
              <a:buFont typeface="Wingdings" panose="05000000000000000000" pitchFamily="2" charset="2"/>
              <a:buNone/>
            </a:pP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 </a:t>
            </a: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liệt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0550" indent="-590550" eaLnBrk="1" hangingPunct="1">
              <a:buFont typeface="Wingdings" panose="05000000000000000000" pitchFamily="2" charset="2"/>
              <a:buNone/>
            </a:pP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 </a:t>
            </a: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7B19EE-09B2-4D3A-A7ED-6E9306A1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C8756-3B26-4146-A7C7-24F682EEB78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8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A794B52F-74F4-4D86-A136-ACD59BD0B0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Chương</a:t>
            </a:r>
            <a:r>
              <a:rPr lang="en-US" altLang="en-US" dirty="0"/>
              <a:t> 0. </a:t>
            </a:r>
            <a:r>
              <a:rPr lang="en-US" altLang="en-US" dirty="0" err="1" smtClean="0"/>
              <a:t>Mở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đầu</a:t>
            </a:r>
            <a:endParaRPr lang="en-US" altLang="en-US" dirty="0"/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D75923CE-E0BF-4C4E-9468-CAE0CA1B18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26" y="838200"/>
            <a:ext cx="9137073" cy="5181600"/>
          </a:xfrm>
        </p:spPr>
        <p:txBody>
          <a:bodyPr/>
          <a:lstStyle/>
          <a:p>
            <a:pPr marL="742950" indent="-742950" eaLnBrk="1" hangingPunct="1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zh-TW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Tập</a:t>
            </a:r>
            <a:r>
              <a:rPr lang="en-US" altLang="zh-TW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hợp</a:t>
            </a:r>
            <a:endParaRPr lang="en-US" altLang="zh-TW" sz="4000" b="1" dirty="0" smtClean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indent="-742950" eaLnBrk="1" hangingPunct="1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zh-TW" sz="4000" dirty="0" err="1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Ánh</a:t>
            </a:r>
            <a:r>
              <a:rPr lang="en-US" altLang="zh-TW" sz="4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err="1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xạ</a:t>
            </a:r>
            <a:endParaRPr lang="en-US" altLang="zh-TW" sz="4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indent="-742950" eaLnBrk="1" hangingPunct="1">
              <a:buFont typeface="+mj-lt"/>
              <a:buAutoNum type="arabicPeriod"/>
              <a:defRPr/>
            </a:pPr>
            <a:endParaRPr lang="en-US" sz="3800" dirty="0">
              <a:solidFill>
                <a:srgbClr val="6A74F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6EF7B1-DA3B-4317-A0CA-AE8307A3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C8756-3B26-4146-A7C7-24F682EEB78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6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A794B52F-74F4-4D86-A136-ACD59BD0B0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1. </a:t>
            </a:r>
            <a:r>
              <a:rPr lang="en-US" altLang="en-US" dirty="0" err="1" smtClean="0"/>
              <a:t>Tập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hợp</a:t>
            </a:r>
            <a:endParaRPr lang="en-US" altLang="en-US" dirty="0"/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D75923CE-E0BF-4C4E-9468-CAE0CA1B18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26" y="838200"/>
            <a:ext cx="9137073" cy="51816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altLang="zh-TW" sz="4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1.1. </a:t>
            </a:r>
            <a:r>
              <a:rPr lang="en-US" altLang="zh-TW" sz="4000" dirty="0" err="1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Các</a:t>
            </a:r>
            <a:r>
              <a:rPr lang="en-US" altLang="zh-TW" sz="4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khái</a:t>
            </a:r>
            <a:r>
              <a:rPr lang="en-US" altLang="zh-TW" sz="4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niệm</a:t>
            </a:r>
            <a:r>
              <a:rPr lang="en-US" altLang="zh-TW" sz="4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cơ</a:t>
            </a:r>
            <a:r>
              <a:rPr lang="en-US" altLang="zh-TW" sz="4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bản</a:t>
            </a:r>
            <a:endParaRPr lang="en-US" altLang="zh-TW" sz="4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altLang="zh-TW" sz="4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1.2. </a:t>
            </a:r>
            <a:r>
              <a:rPr lang="en-US" altLang="zh-TW" sz="4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Sơ</a:t>
            </a:r>
            <a:r>
              <a:rPr lang="en-US" altLang="zh-TW" sz="4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đồ</a:t>
            </a:r>
            <a:r>
              <a:rPr lang="en-US" altLang="zh-TW" sz="4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Venn </a:t>
            </a:r>
          </a:p>
          <a:p>
            <a:pPr marL="0" indent="0" eaLnBrk="1" hangingPunct="1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altLang="zh-TW" sz="4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1.3. </a:t>
            </a:r>
            <a:r>
              <a:rPr lang="en-US" altLang="zh-TW" sz="4000" dirty="0" err="1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Các</a:t>
            </a:r>
            <a:r>
              <a:rPr lang="en-US" altLang="zh-TW" sz="4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phép</a:t>
            </a:r>
            <a:r>
              <a:rPr lang="en-US" altLang="zh-TW" sz="4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toán</a:t>
            </a:r>
            <a:r>
              <a:rPr lang="en-US" altLang="zh-TW" sz="4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tập</a:t>
            </a:r>
            <a:r>
              <a:rPr lang="en-US" altLang="zh-TW" sz="4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hợp</a:t>
            </a:r>
            <a:endParaRPr lang="en-US" altLang="zh-TW" sz="4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altLang="zh-TW" sz="4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1.4. </a:t>
            </a:r>
            <a:r>
              <a:rPr lang="en-US" altLang="zh-TW" sz="4000" dirty="0" err="1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Các</a:t>
            </a:r>
            <a:r>
              <a:rPr lang="en-US" altLang="zh-TW" sz="4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đẳng</a:t>
            </a:r>
            <a:r>
              <a:rPr lang="en-US" altLang="zh-TW" sz="4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thức</a:t>
            </a:r>
            <a:endParaRPr lang="en-US" altLang="zh-TW" sz="4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6EF7B1-DA3B-4317-A0CA-AE8307A3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C8756-3B26-4146-A7C7-24F682EEB78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5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A794B52F-74F4-4D86-A136-ACD59BD0B0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1. </a:t>
            </a:r>
            <a:r>
              <a:rPr lang="en-US" altLang="en-US" dirty="0" err="1" smtClean="0"/>
              <a:t>Tập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hợp</a:t>
            </a:r>
            <a:endParaRPr lang="en-US" altLang="en-US" dirty="0"/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D75923CE-E0BF-4C4E-9468-CAE0CA1B18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26" y="838200"/>
            <a:ext cx="9137073" cy="51816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altLang="zh-TW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1.1. </a:t>
            </a:r>
            <a:r>
              <a:rPr lang="en-US" altLang="zh-TW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Các</a:t>
            </a:r>
            <a:r>
              <a:rPr lang="en-US" altLang="zh-TW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khái</a:t>
            </a: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niệm</a:t>
            </a: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cơ</a:t>
            </a: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bản</a:t>
            </a:r>
            <a:endParaRPr lang="en-US" altLang="zh-TW" sz="4000" b="1" dirty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altLang="zh-TW" sz="4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1.2. </a:t>
            </a:r>
            <a:r>
              <a:rPr lang="en-US" altLang="zh-TW" sz="4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Sơ</a:t>
            </a:r>
            <a:r>
              <a:rPr lang="en-US" altLang="zh-TW" sz="4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đồ</a:t>
            </a:r>
            <a:r>
              <a:rPr lang="en-US" altLang="zh-TW" sz="4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Venn </a:t>
            </a:r>
          </a:p>
          <a:p>
            <a:pPr marL="0" indent="0" eaLnBrk="1" hangingPunct="1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altLang="zh-TW" sz="4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1.3. </a:t>
            </a:r>
            <a:r>
              <a:rPr lang="en-US" altLang="zh-TW" sz="4000" dirty="0" err="1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Các</a:t>
            </a:r>
            <a:r>
              <a:rPr lang="en-US" altLang="zh-TW" sz="4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phép</a:t>
            </a:r>
            <a:r>
              <a:rPr lang="en-US" altLang="zh-TW" sz="4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toán</a:t>
            </a:r>
            <a:r>
              <a:rPr lang="en-US" altLang="zh-TW" sz="4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tập</a:t>
            </a:r>
            <a:r>
              <a:rPr lang="en-US" altLang="zh-TW" sz="4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hợp</a:t>
            </a:r>
            <a:endParaRPr lang="en-US" altLang="zh-TW" sz="4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altLang="zh-TW" sz="4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1.4. </a:t>
            </a:r>
            <a:r>
              <a:rPr lang="en-US" altLang="zh-TW" sz="4000" dirty="0" err="1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Các</a:t>
            </a:r>
            <a:r>
              <a:rPr lang="en-US" altLang="zh-TW" sz="4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đẳng</a:t>
            </a:r>
            <a:r>
              <a:rPr lang="en-US" altLang="zh-TW" sz="4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thức</a:t>
            </a:r>
            <a:endParaRPr lang="en-US" altLang="zh-TW" sz="4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6EF7B1-DA3B-4317-A0CA-AE8307A3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C8756-3B26-4146-A7C7-24F682EEB78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7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ICT-PPT-template(official) - Eng&amp;Vie (4x3) (1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E55C2232A79E44B0EA37ED77E03E5D" ma:contentTypeVersion="0" ma:contentTypeDescription="Create a new document." ma:contentTypeScope="" ma:versionID="669450fd8fbd1f5d713ccf4623455eb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E26F63-26B3-4B12-B6FD-C21EDF5754D8}"/>
</file>

<file path=customXml/itemProps2.xml><?xml version="1.0" encoding="utf-8"?>
<ds:datastoreItem xmlns:ds="http://schemas.openxmlformats.org/officeDocument/2006/customXml" ds:itemID="{3F77B7C2-D3E4-4989-AAEA-935DC8A60115}"/>
</file>

<file path=customXml/itemProps3.xml><?xml version="1.0" encoding="utf-8"?>
<ds:datastoreItem xmlns:ds="http://schemas.openxmlformats.org/officeDocument/2006/customXml" ds:itemID="{50DDC64C-ECA8-46D9-8B68-00B32232DA1A}"/>
</file>

<file path=docProps/app.xml><?xml version="1.0" encoding="utf-8"?>
<Properties xmlns="http://schemas.openxmlformats.org/officeDocument/2006/extended-properties" xmlns:vt="http://schemas.openxmlformats.org/officeDocument/2006/docPropsVTypes">
  <Template>SoICT-PPT-template(official) - Eng&amp;Vie (4x3) (1)</Template>
  <TotalTime>28889</TotalTime>
  <Words>2833</Words>
  <Application>Microsoft Office PowerPoint</Application>
  <PresentationFormat>On-screen Show (4:3)</PresentationFormat>
  <Paragraphs>441</Paragraphs>
  <Slides>46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67" baseType="lpstr">
      <vt:lpstr>ＭＳ Ｐゴシック</vt:lpstr>
      <vt:lpstr>ＭＳ Ｐゴシック</vt:lpstr>
      <vt:lpstr>宋体</vt:lpstr>
      <vt:lpstr>.VnTifani HeavyH</vt:lpstr>
      <vt:lpstr>Arial</vt:lpstr>
      <vt:lpstr>Arial Unicode MS</vt:lpstr>
      <vt:lpstr>Calibri</vt:lpstr>
      <vt:lpstr>Cambria Math</vt:lpstr>
      <vt:lpstr>Courier New</vt:lpstr>
      <vt:lpstr>等线</vt:lpstr>
      <vt:lpstr>等线 Light</vt:lpstr>
      <vt:lpstr>굴림</vt:lpstr>
      <vt:lpstr>MS Mincho</vt:lpstr>
      <vt:lpstr>新細明體</vt:lpstr>
      <vt:lpstr>Symbol</vt:lpstr>
      <vt:lpstr>Times</vt:lpstr>
      <vt:lpstr>Times New Roman</vt:lpstr>
      <vt:lpstr>Wingdings</vt:lpstr>
      <vt:lpstr>SoICT-PPT-template(official) - Eng&amp;Vie (4x3) (1)</vt:lpstr>
      <vt:lpstr>1_Office Theme</vt:lpstr>
      <vt:lpstr>Equation</vt:lpstr>
      <vt:lpstr>Toán rời rạc</vt:lpstr>
      <vt:lpstr>Tài liệu tham khảo chính</vt:lpstr>
      <vt:lpstr>Tài liệu tham khảo</vt:lpstr>
      <vt:lpstr>Tài liệu tham khảo</vt:lpstr>
      <vt:lpstr>PowerPoint Presentation</vt:lpstr>
      <vt:lpstr>Nội dung phần 1</vt:lpstr>
      <vt:lpstr>Chương 0. Mở đầu</vt:lpstr>
      <vt:lpstr>1. Tập hợp</vt:lpstr>
      <vt:lpstr>1. Tập hợp</vt:lpstr>
      <vt:lpstr>1. Các khái niệm cơ bản</vt:lpstr>
      <vt:lpstr>Một số cách xác định tập hợp</vt:lpstr>
      <vt:lpstr>So sánh hai tập hợp</vt:lpstr>
      <vt:lpstr>So sánh hai tập hợp</vt:lpstr>
      <vt:lpstr>Tập tất cả các tập con (Power Set) </vt:lpstr>
      <vt:lpstr>So sánh hai tập hợp</vt:lpstr>
      <vt:lpstr>Lực lượng của tập hợp</vt:lpstr>
      <vt:lpstr>1. Tập hợp</vt:lpstr>
      <vt:lpstr> 1.2. Sơ đồ VENN </vt:lpstr>
      <vt:lpstr> 1.2. Sơ đồ Venn</vt:lpstr>
      <vt:lpstr>1.2. Sơ đồ Venn</vt:lpstr>
      <vt:lpstr>1. Tập hợp</vt:lpstr>
      <vt:lpstr>1.3. Các phép toán tập hợp</vt:lpstr>
      <vt:lpstr>1.3. Các phép toán tập hợp</vt:lpstr>
      <vt:lpstr>1.3. Các phép toán tập hợp</vt:lpstr>
      <vt:lpstr>1.3. Các phép toán tập hợp</vt:lpstr>
      <vt:lpstr>1.3. Các phép toán tập hợp</vt:lpstr>
      <vt:lpstr>1.3. Các phép toán tập hợp</vt:lpstr>
      <vt:lpstr>1. Tập hợp</vt:lpstr>
      <vt:lpstr>1.4. Các đẳng thức tập hợp</vt:lpstr>
      <vt:lpstr>1.4. Các đẳng thức tập hợp</vt:lpstr>
      <vt:lpstr>Phân hoạch</vt:lpstr>
      <vt:lpstr>Chương 0. Mở đầu</vt:lpstr>
      <vt:lpstr>2. Ánh xạ</vt:lpstr>
      <vt:lpstr>2. Ánh xạ</vt:lpstr>
      <vt:lpstr>2.1. Định nghĩa ánh xạ</vt:lpstr>
      <vt:lpstr>2. Ánh xạ</vt:lpstr>
      <vt:lpstr>2.2. Cách xác định ánh xạ</vt:lpstr>
      <vt:lpstr>Xác định ánh xạ: Bảng giá trị đầy đủ</vt:lpstr>
      <vt:lpstr>Xác định ánh xạ: Sơ đồ ánh xạ</vt:lpstr>
      <vt:lpstr>Xác định ánh xạ: Ma trận ánh xạ</vt:lpstr>
      <vt:lpstr>Ví dụ</vt:lpstr>
      <vt:lpstr>2. Ánh xạ</vt:lpstr>
      <vt:lpstr>2.3. Một số loại ánh xạ hay dùng</vt:lpstr>
      <vt:lpstr>2.3. Một số loại ánh xạ hay dùng</vt:lpstr>
      <vt:lpstr>2.3. Một số loại ánh xạ hay dùng</vt:lpstr>
      <vt:lpstr>Ứng dụng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Nguyen Khanh Phuong</dc:creator>
  <cp:lastModifiedBy>Nguyen Khanh Phuong</cp:lastModifiedBy>
  <cp:revision>688</cp:revision>
  <dcterms:created xsi:type="dcterms:W3CDTF">2010-05-30T15:59:25Z</dcterms:created>
  <dcterms:modified xsi:type="dcterms:W3CDTF">2021-01-18T05:03:16Z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0x010100F8E55C2232A79E44B0EA37ED77E03E5D</vt:lpwstr>
  </property>
</Properties>
</file>