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4"/>
    <p:sldMasterId id="2147483674" r:id="rId5"/>
    <p:sldMasterId id="2147483687" r:id="rId6"/>
    <p:sldMasterId id="2147483700" r:id="rId7"/>
    <p:sldMasterId id="2147483739" r:id="rId8"/>
  </p:sldMasterIdLst>
  <p:sldIdLst>
    <p:sldId id="257" r:id="rId9"/>
    <p:sldId id="258" r:id="rId10"/>
    <p:sldId id="261" r:id="rId11"/>
    <p:sldId id="270" r:id="rId12"/>
    <p:sldId id="277" r:id="rId13"/>
    <p:sldId id="276" r:id="rId14"/>
    <p:sldId id="269" r:id="rId15"/>
    <p:sldId id="275" r:id="rId16"/>
    <p:sldId id="271" r:id="rId17"/>
    <p:sldId id="266" r:id="rId18"/>
    <p:sldId id="273" r:id="rId19"/>
    <p:sldId id="274" r:id="rId20"/>
    <p:sldId id="280" r:id="rId21"/>
    <p:sldId id="279" r:id="rId22"/>
    <p:sldId id="260" r:id="rId23"/>
    <p:sldId id="264" r:id="rId2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A81F7F-F512-4D65-AA48-EACD310AC67A}" v="422" dt="2024-12-19T02:48:11.9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5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5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5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body"/>
          </p:nvPr>
        </p:nvSpPr>
        <p:spPr>
          <a:xfrm>
            <a:off x="338760" y="1058760"/>
            <a:ext cx="11514240" cy="490860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
        <p:nvSpPr>
          <p:cNvPr id="77" name="PlaceHolder 2"/>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1:……………………………………..</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4" name="PlaceHolder 1"/>
          <p:cNvSpPr>
            <a:spLocks noGrp="1"/>
          </p:cNvSpPr>
          <p:nvPr>
            <p:ph type="body"/>
          </p:nvPr>
        </p:nvSpPr>
        <p:spPr>
          <a:xfrm>
            <a:off x="330120" y="1406880"/>
            <a:ext cx="5765400" cy="4655520"/>
          </a:xfrm>
          <a:prstGeom prst="rect">
            <a:avLst/>
          </a:prstGeom>
        </p:spPr>
        <p:txBody>
          <a:bodyPr lIns="90000" tIns="45000" rIns="90000" bIns="45000">
            <a:noAutofit/>
          </a:bodyPr>
          <a:lstStyle/>
          <a:p>
            <a:pPr>
              <a:lnSpc>
                <a:spcPct val="100000"/>
              </a:lnSpc>
            </a:pPr>
            <a:r>
              <a:rPr lang="en-US" sz="1800" b="0" strike="noStrike" spc="-1">
                <a:solidFill>
                  <a:srgbClr val="000000"/>
                </a:solidFill>
                <a:latin typeface="Lato"/>
                <a:ea typeface="Lato"/>
              </a:rPr>
              <a:t>Chart</a:t>
            </a:r>
            <a:endParaRPr lang="en-US" sz="1800" b="0" strike="noStrike" spc="-1">
              <a:solidFill>
                <a:srgbClr val="000000"/>
              </a:solidFill>
              <a:latin typeface="Calibri"/>
            </a:endParaRPr>
          </a:p>
        </p:txBody>
      </p:sp>
      <p:sp>
        <p:nvSpPr>
          <p:cNvPr id="115" name="PlaceHolder 2"/>
          <p:cNvSpPr>
            <a:spLocks noGrp="1"/>
          </p:cNvSpPr>
          <p:nvPr>
            <p:ph type="body"/>
          </p:nvPr>
        </p:nvSpPr>
        <p:spPr>
          <a:xfrm>
            <a:off x="6238800" y="1414440"/>
            <a:ext cx="5444640" cy="4655880"/>
          </a:xfrm>
          <a:prstGeom prst="rect">
            <a:avLst/>
          </a:prstGeom>
        </p:spPr>
        <p:txBody>
          <a:bodyPr lIns="90000" tIns="45000" rIns="90000" bIns="45000">
            <a:noAutofit/>
          </a:bodyPr>
          <a:lstStyle/>
          <a:p>
            <a:pPr>
              <a:lnSpc>
                <a:spcPct val="100000"/>
              </a:lnSpc>
            </a:pPr>
            <a:r>
              <a:rPr lang="en-US" sz="1800" b="0" strike="noStrike" spc="-1">
                <a:solidFill>
                  <a:srgbClr val="000000"/>
                </a:solidFill>
                <a:latin typeface="Lato"/>
                <a:ea typeface="Lato"/>
              </a:rPr>
              <a:t>Picture</a:t>
            </a:r>
            <a:endParaRPr lang="en-US" sz="1800" b="0" strike="noStrike" spc="-1">
              <a:solidFill>
                <a:srgbClr val="000000"/>
              </a:solidFill>
              <a:latin typeface="Calibri"/>
            </a:endParaRPr>
          </a:p>
        </p:txBody>
      </p:sp>
      <p:sp>
        <p:nvSpPr>
          <p:cNvPr id="116" name="PlaceHolder 3"/>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2:……………………………………..</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3:……………………………………..</a:t>
            </a:r>
            <a:endParaRPr lang="en-US" sz="2800" b="0" strike="noStrike" spc="-1">
              <a:solidFill>
                <a:srgbClr val="000000"/>
              </a:solidFill>
              <a:latin typeface="Calibri"/>
            </a:endParaRPr>
          </a:p>
        </p:txBody>
      </p:sp>
      <p:sp>
        <p:nvSpPr>
          <p:cNvPr id="154" name="PlaceHolder 2"/>
          <p:cNvSpPr>
            <a:spLocks noGrp="1"/>
          </p:cNvSpPr>
          <p:nvPr>
            <p:ph type="body"/>
          </p:nvPr>
        </p:nvSpPr>
        <p:spPr>
          <a:xfrm>
            <a:off x="337680" y="1032480"/>
            <a:ext cx="11515320" cy="493848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26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8.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8.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8.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 name="Picture 3" descr="Text&#10;&#10;Description automatically generated"/>
          <p:cNvPicPr/>
          <p:nvPr/>
        </p:nvPicPr>
        <p:blipFill>
          <a:blip r:embed="rId2"/>
          <a:stretch/>
        </p:blipFill>
        <p:spPr>
          <a:xfrm>
            <a:off x="392040" y="271440"/>
            <a:ext cx="3174120" cy="1153080"/>
          </a:xfrm>
          <a:prstGeom prst="rect">
            <a:avLst/>
          </a:prstGeom>
          <a:ln>
            <a:noFill/>
          </a:ln>
        </p:spPr>
      </p:pic>
      <p:sp>
        <p:nvSpPr>
          <p:cNvPr id="307" name="CustomShape 1"/>
          <p:cNvSpPr/>
          <p:nvPr/>
        </p:nvSpPr>
        <p:spPr>
          <a:xfrm>
            <a:off x="-1375080" y="3244926"/>
            <a:ext cx="8251560" cy="84852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308" name="CustomShape 2"/>
          <p:cNvSpPr/>
          <p:nvPr/>
        </p:nvSpPr>
        <p:spPr>
          <a:xfrm>
            <a:off x="695040" y="2981766"/>
            <a:ext cx="7908187" cy="2223360"/>
          </a:xfrm>
          <a:prstGeom prst="rect">
            <a:avLst/>
          </a:prstGeom>
          <a:noFill/>
          <a:ln>
            <a:noFill/>
          </a:ln>
        </p:spPr>
        <p:style>
          <a:lnRef idx="0">
            <a:scrgbClr r="0" g="0" b="0"/>
          </a:lnRef>
          <a:fillRef idx="0">
            <a:scrgbClr r="0" g="0" b="0"/>
          </a:fillRef>
          <a:effectRef idx="0">
            <a:scrgbClr r="0" g="0" b="0"/>
          </a:effectRef>
          <a:fontRef idx="minor"/>
        </p:style>
        <p:txBody>
          <a:bodyPr/>
          <a:lstStyle/>
          <a:p>
            <a:r>
              <a:rPr lang="vi-VN" sz="380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Đề tài: </a:t>
            </a:r>
            <a:r>
              <a:rPr lang="vi-VN" sz="3800" dirty="0">
                <a:solidFill>
                  <a:srgbClr val="C00000"/>
                </a:solidFill>
                <a:latin typeface="Times New Roman" panose="02020603050405020304" pitchFamily="18" charset="0"/>
                <a:cs typeface="Times New Roman" panose="02020603050405020304" pitchFamily="18" charset="0"/>
              </a:rPr>
              <a:t>Dự báo thời tiết</a:t>
            </a:r>
            <a:endParaRPr lang="vi-VN" sz="380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4000" dirty="0"/>
          </a:p>
        </p:txBody>
      </p:sp>
      <p:sp>
        <p:nvSpPr>
          <p:cNvPr id="309" name="CustomShape 3"/>
          <p:cNvSpPr/>
          <p:nvPr/>
        </p:nvSpPr>
        <p:spPr>
          <a:xfrm>
            <a:off x="6962400" y="3269880"/>
            <a:ext cx="4329000" cy="13694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4" name="TextBox 3">
            <a:extLst>
              <a:ext uri="{FF2B5EF4-FFF2-40B4-BE49-F238E27FC236}">
                <a16:creationId xmlns:a16="http://schemas.microsoft.com/office/drawing/2014/main" id="{7A2F2181-7F0C-3CA1-97A2-E5DE997FFD31}"/>
              </a:ext>
            </a:extLst>
          </p:cNvPr>
          <p:cNvSpPr txBox="1"/>
          <p:nvPr/>
        </p:nvSpPr>
        <p:spPr>
          <a:xfrm>
            <a:off x="695040" y="2133334"/>
            <a:ext cx="7750870" cy="769441"/>
          </a:xfrm>
          <a:prstGeom prst="rect">
            <a:avLst/>
          </a:prstGeom>
          <a:noFill/>
        </p:spPr>
        <p:txBody>
          <a:bodyPr wrap="square">
            <a:spAutoFit/>
          </a:bodyPr>
          <a:lstStyle/>
          <a:p>
            <a:r>
              <a:rPr lang="vi-VN" sz="4400" b="1" dirty="0">
                <a:solidFill>
                  <a:srgbClr val="C00000"/>
                </a:solidFill>
                <a:latin typeface="Times New Roman" panose="02020603050405020304" pitchFamily="18" charset="0"/>
                <a:cs typeface="Times New Roman" panose="02020603050405020304" pitchFamily="18" charset="0"/>
              </a:rPr>
              <a:t>Nhập môn trí tuệ nhân tạo </a:t>
            </a:r>
          </a:p>
        </p:txBody>
      </p:sp>
      <p:sp>
        <p:nvSpPr>
          <p:cNvPr id="3" name="TextBox 2">
            <a:extLst>
              <a:ext uri="{FF2B5EF4-FFF2-40B4-BE49-F238E27FC236}">
                <a16:creationId xmlns:a16="http://schemas.microsoft.com/office/drawing/2014/main" id="{EBA325FD-D819-1AA2-BB2D-9CF9DAB4A6DF}"/>
              </a:ext>
            </a:extLst>
          </p:cNvPr>
          <p:cNvSpPr txBox="1"/>
          <p:nvPr/>
        </p:nvSpPr>
        <p:spPr>
          <a:xfrm>
            <a:off x="695040" y="3806789"/>
            <a:ext cx="6784258" cy="1477328"/>
          </a:xfrm>
          <a:prstGeom prst="rect">
            <a:avLst/>
          </a:prstGeom>
          <a:noFill/>
        </p:spPr>
        <p:txBody>
          <a:bodyPr wrap="square">
            <a:spAutoFit/>
          </a:bodyPr>
          <a:lstStyle/>
          <a:p>
            <a:r>
              <a:rPr lang="en-US" sz="1800" b="1" dirty="0" err="1">
                <a:solidFill>
                  <a:srgbClr val="000000"/>
                </a:solidFill>
                <a:effectLst/>
                <a:latin typeface="TimesNewRomanPS-BoldMT"/>
              </a:rPr>
              <a:t>Nhóm</a:t>
            </a:r>
            <a:r>
              <a:rPr lang="en-US" sz="1800" b="1" dirty="0">
                <a:solidFill>
                  <a:srgbClr val="000000"/>
                </a:solidFill>
                <a:effectLst/>
                <a:latin typeface="TimesNewRomanPS-BoldMT"/>
              </a:rPr>
              <a:t> 8 - 154016 - IT3160 </a:t>
            </a:r>
            <a:endParaRPr lang="en-US" dirty="0"/>
          </a:p>
          <a:p>
            <a:r>
              <a:rPr lang="en-US" sz="1800" dirty="0" err="1">
                <a:solidFill>
                  <a:srgbClr val="000000"/>
                </a:solidFill>
                <a:effectLst/>
                <a:latin typeface="Times New Roman" panose="02020603050405020304" pitchFamily="18" charset="0"/>
              </a:rPr>
              <a:t>Hoả</a:t>
            </a:r>
            <a:r>
              <a:rPr lang="en-US" sz="1800" dirty="0">
                <a:solidFill>
                  <a:srgbClr val="000000"/>
                </a:solidFill>
                <a:effectLst/>
                <a:latin typeface="Times New Roman" panose="02020603050405020304" pitchFamily="18" charset="0"/>
              </a:rPr>
              <a:t> </a:t>
            </a:r>
            <a:r>
              <a:rPr lang="en-US" sz="1800" dirty="0" err="1">
                <a:solidFill>
                  <a:srgbClr val="000000"/>
                </a:solidFill>
                <a:effectLst/>
                <a:latin typeface="Times New Roman" panose="02020603050405020304" pitchFamily="18" charset="0"/>
              </a:rPr>
              <a:t>Đức</a:t>
            </a:r>
            <a:r>
              <a:rPr lang="en-US" sz="1800" dirty="0">
                <a:solidFill>
                  <a:srgbClr val="000000"/>
                </a:solidFill>
                <a:effectLst/>
                <a:latin typeface="Times New Roman" panose="02020603050405020304" pitchFamily="18" charset="0"/>
              </a:rPr>
              <a:t> </a:t>
            </a:r>
            <a:r>
              <a:rPr lang="en-US" sz="1800" dirty="0" err="1">
                <a:solidFill>
                  <a:srgbClr val="000000"/>
                </a:solidFill>
                <a:effectLst/>
                <a:latin typeface="Times New Roman" panose="02020603050405020304" pitchFamily="18" charset="0"/>
              </a:rPr>
              <a:t>Việt</a:t>
            </a:r>
            <a:r>
              <a:rPr lang="en-US" sz="1800" dirty="0">
                <a:solidFill>
                  <a:srgbClr val="000000"/>
                </a:solidFill>
                <a:effectLst/>
                <a:latin typeface="Times New Roman" panose="02020603050405020304" pitchFamily="18" charset="0"/>
              </a:rPr>
              <a:t> 20205046 </a:t>
            </a:r>
            <a:endParaRPr lang="en-US" dirty="0"/>
          </a:p>
          <a:p>
            <a:r>
              <a:rPr lang="en-US" sz="1800" dirty="0">
                <a:solidFill>
                  <a:srgbClr val="000000"/>
                </a:solidFill>
                <a:effectLst/>
                <a:latin typeface="Times New Roman" panose="02020603050405020304" pitchFamily="18" charset="0"/>
              </a:rPr>
              <a:t>Lê Duy </a:t>
            </a:r>
            <a:r>
              <a:rPr lang="en-US" sz="1800" dirty="0" err="1">
                <a:solidFill>
                  <a:srgbClr val="000000"/>
                </a:solidFill>
                <a:effectLst/>
                <a:latin typeface="Times New Roman" panose="02020603050405020304" pitchFamily="18" charset="0"/>
              </a:rPr>
              <a:t>Quý</a:t>
            </a:r>
            <a:r>
              <a:rPr lang="en-US" sz="1800" dirty="0">
                <a:solidFill>
                  <a:srgbClr val="000000"/>
                </a:solidFill>
                <a:effectLst/>
                <a:latin typeface="Times New Roman" panose="02020603050405020304" pitchFamily="18" charset="0"/>
              </a:rPr>
              <a:t> 20205018 </a:t>
            </a:r>
            <a:endParaRPr lang="en-US" dirty="0"/>
          </a:p>
          <a:p>
            <a:r>
              <a:rPr lang="en-US" sz="1800" dirty="0">
                <a:solidFill>
                  <a:srgbClr val="000000"/>
                </a:solidFill>
                <a:effectLst/>
                <a:latin typeface="Times New Roman" panose="02020603050405020304" pitchFamily="18" charset="0"/>
              </a:rPr>
              <a:t>Nhuien Tkhi Kam Tu 20210988 </a:t>
            </a:r>
            <a:endParaRPr lang="en-US" dirty="0"/>
          </a:p>
          <a:p>
            <a:r>
              <a:rPr lang="en-US" sz="1800" dirty="0" err="1">
                <a:solidFill>
                  <a:srgbClr val="000000"/>
                </a:solidFill>
                <a:effectLst/>
                <a:latin typeface="Times New Roman" panose="02020603050405020304" pitchFamily="18" charset="0"/>
              </a:rPr>
              <a:t>Nguyễn</a:t>
            </a:r>
            <a:r>
              <a:rPr lang="en-US" sz="1800" dirty="0">
                <a:solidFill>
                  <a:srgbClr val="000000"/>
                </a:solidFill>
                <a:effectLst/>
                <a:latin typeface="Times New Roman" panose="02020603050405020304" pitchFamily="18" charset="0"/>
              </a:rPr>
              <a:t> </a:t>
            </a:r>
            <a:r>
              <a:rPr lang="en-US" sz="1800" dirty="0" err="1">
                <a:solidFill>
                  <a:srgbClr val="000000"/>
                </a:solidFill>
                <a:effectLst/>
                <a:latin typeface="Times New Roman" panose="02020603050405020304" pitchFamily="18" charset="0"/>
              </a:rPr>
              <a:t>Việt</a:t>
            </a:r>
            <a:r>
              <a:rPr lang="en-US" sz="1800" dirty="0">
                <a:solidFill>
                  <a:srgbClr val="000000"/>
                </a:solidFill>
                <a:effectLst/>
                <a:latin typeface="Times New Roman" panose="02020603050405020304" pitchFamily="18" charset="0"/>
              </a:rPr>
              <a:t> Anh 20215307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6573A5-F204-31CE-F7E5-E705C961B2A2}"/>
              </a:ext>
            </a:extLst>
          </p:cNvPr>
          <p:cNvSpPr txBox="1"/>
          <p:nvPr/>
        </p:nvSpPr>
        <p:spPr>
          <a:xfrm>
            <a:off x="294968" y="110301"/>
            <a:ext cx="6096000" cy="461665"/>
          </a:xfrm>
          <a:prstGeom prst="rect">
            <a:avLst/>
          </a:prstGeom>
          <a:noFill/>
        </p:spPr>
        <p:txBody>
          <a:bodyPr wrap="square">
            <a:spAutoFit/>
          </a:bodyPr>
          <a:lstStyle/>
          <a:p>
            <a:r>
              <a:rPr lang="en-US" sz="2400" b="1" i="0" u="none" strike="noStrike" dirty="0" err="1">
                <a:solidFill>
                  <a:schemeClr val="bg1"/>
                </a:solidFill>
                <a:effectLst/>
                <a:latin typeface="Arial" panose="020B0604020202020204" pitchFamily="34" charset="0"/>
              </a:rPr>
              <a:t>Đánh</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giá</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mô</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hình</a:t>
            </a:r>
            <a:endParaRPr lang="en-US" sz="2400" dirty="0">
              <a:solidFill>
                <a:schemeClr val="bg1"/>
              </a:solidFill>
            </a:endParaRPr>
          </a:p>
        </p:txBody>
      </p:sp>
      <p:sp>
        <p:nvSpPr>
          <p:cNvPr id="7" name="TextBox 6">
            <a:extLst>
              <a:ext uri="{FF2B5EF4-FFF2-40B4-BE49-F238E27FC236}">
                <a16:creationId xmlns:a16="http://schemas.microsoft.com/office/drawing/2014/main" id="{4C98BBD7-1B55-3C5A-8374-4EB97F165CF9}"/>
              </a:ext>
            </a:extLst>
          </p:cNvPr>
          <p:cNvSpPr txBox="1"/>
          <p:nvPr/>
        </p:nvSpPr>
        <p:spPr>
          <a:xfrm>
            <a:off x="570271" y="930368"/>
            <a:ext cx="6096000" cy="400110"/>
          </a:xfrm>
          <a:prstGeom prst="rect">
            <a:avLst/>
          </a:prstGeom>
          <a:noFill/>
        </p:spPr>
        <p:txBody>
          <a:bodyPr wrap="square">
            <a:spAutoFit/>
          </a:bodyPr>
          <a:lstStyle/>
          <a:p>
            <a:pPr rtl="0">
              <a:spcBef>
                <a:spcPts val="1800"/>
              </a:spcBef>
              <a:spcAft>
                <a:spcPts val="600"/>
              </a:spcAft>
            </a:pPr>
            <a:r>
              <a:rPr lang="vi-VN" sz="2000" i="0" u="none" strike="noStrike" dirty="0">
                <a:effectLst/>
                <a:latin typeface="Arial" panose="020B0604020202020204" pitchFamily="34" charset="0"/>
              </a:rPr>
              <a:t>1. Đánh giá thuật toán K-NN:</a:t>
            </a:r>
            <a:endParaRPr lang="vi-VN" sz="2000" dirty="0">
              <a:effectLst/>
            </a:endParaRPr>
          </a:p>
        </p:txBody>
      </p:sp>
      <p:sp>
        <p:nvSpPr>
          <p:cNvPr id="9" name="TextBox 8">
            <a:extLst>
              <a:ext uri="{FF2B5EF4-FFF2-40B4-BE49-F238E27FC236}">
                <a16:creationId xmlns:a16="http://schemas.microsoft.com/office/drawing/2014/main" id="{281CD670-5F25-1577-3E56-3C945A72E3C6}"/>
              </a:ext>
            </a:extLst>
          </p:cNvPr>
          <p:cNvSpPr txBox="1"/>
          <p:nvPr/>
        </p:nvSpPr>
        <p:spPr>
          <a:xfrm>
            <a:off x="884902" y="1330478"/>
            <a:ext cx="6096000" cy="2144177"/>
          </a:xfrm>
          <a:prstGeom prst="rect">
            <a:avLst/>
          </a:prstGeom>
          <a:noFill/>
        </p:spPr>
        <p:txBody>
          <a:bodyPr wrap="square">
            <a:spAutoFit/>
          </a:bodyPr>
          <a:lstStyle/>
          <a:p>
            <a:pPr rtl="0">
              <a:spcBef>
                <a:spcPts val="1200"/>
              </a:spcBef>
              <a:spcAft>
                <a:spcPts val="200"/>
              </a:spcAft>
            </a:pPr>
            <a:r>
              <a:rPr lang="vi-VN" sz="1800" b="1" i="0" u="none" strike="noStrike" dirty="0">
                <a:effectLst/>
                <a:latin typeface="Arial" panose="020B0604020202020204" pitchFamily="34" charset="0"/>
              </a:rPr>
              <a:t>Ưu điểm</a:t>
            </a:r>
            <a:r>
              <a:rPr lang="vi-VN" sz="1800" b="1" i="0" u="none" strike="noStrike" dirty="0">
                <a:solidFill>
                  <a:srgbClr val="000000"/>
                </a:solidFill>
                <a:effectLst/>
                <a:latin typeface="Arial" panose="020B0604020202020204" pitchFamily="34" charset="0"/>
              </a:rPr>
              <a:t>: </a:t>
            </a:r>
          </a:p>
          <a:p>
            <a:pPr marL="285750" indent="-285750" rtl="0">
              <a:spcBef>
                <a:spcPts val="1200"/>
              </a:spcBef>
              <a:spcAft>
                <a:spcPts val="200"/>
              </a:spcAft>
              <a:buFontTx/>
              <a:buChar char="-"/>
            </a:pPr>
            <a:r>
              <a:rPr lang="vi-VN" sz="1800" i="0" u="none" strike="noStrike" dirty="0">
                <a:solidFill>
                  <a:srgbClr val="000000"/>
                </a:solidFill>
                <a:effectLst/>
                <a:latin typeface="Arial" panose="020B0604020202020204" pitchFamily="34" charset="0"/>
              </a:rPr>
              <a:t>Dễ triển khai và hiểu rõ</a:t>
            </a:r>
          </a:p>
          <a:p>
            <a:pPr marL="285750" indent="-285750" rtl="0" fontAlgn="base">
              <a:spcBef>
                <a:spcPts val="1200"/>
              </a:spcBef>
              <a:buFontTx/>
              <a:buChar char="-"/>
            </a:pPr>
            <a:r>
              <a:rPr lang="vi-VN" sz="1800" i="0" u="none" strike="noStrike" dirty="0">
                <a:solidFill>
                  <a:srgbClr val="000000"/>
                </a:solidFill>
                <a:effectLst/>
                <a:latin typeface="Arial" panose="020B0604020202020204" pitchFamily="34" charset="0"/>
              </a:rPr>
              <a:t>Không cần huấn luyện</a:t>
            </a:r>
          </a:p>
          <a:p>
            <a:pPr marL="285750" indent="-285750" rtl="0" fontAlgn="base">
              <a:spcBef>
                <a:spcPts val="1200"/>
              </a:spcBef>
              <a:buFontTx/>
              <a:buChar char="-"/>
            </a:pPr>
            <a:r>
              <a:rPr lang="vi-VN" sz="1800" i="0" u="none" strike="noStrike" dirty="0">
                <a:solidFill>
                  <a:srgbClr val="000000"/>
                </a:solidFill>
                <a:effectLst/>
                <a:latin typeface="Arial" panose="020B0604020202020204" pitchFamily="34" charset="0"/>
              </a:rPr>
              <a:t>Hiệu quả cho dữ liệu nhỏ và vừa</a:t>
            </a:r>
          </a:p>
          <a:p>
            <a:pPr marL="285750" indent="-285750" rtl="0" fontAlgn="base">
              <a:spcBef>
                <a:spcPts val="1200"/>
              </a:spcBef>
              <a:buFontTx/>
              <a:buChar char="-"/>
            </a:pPr>
            <a:r>
              <a:rPr lang="vi-VN" sz="1800" i="0" u="none" strike="noStrike" dirty="0">
                <a:solidFill>
                  <a:srgbClr val="000000"/>
                </a:solidFill>
                <a:effectLst/>
                <a:latin typeface="Arial" panose="020B0604020202020204" pitchFamily="34" charset="0"/>
              </a:rPr>
              <a:t>Linh hoạt với các loại dữ liệu</a:t>
            </a:r>
          </a:p>
        </p:txBody>
      </p:sp>
      <p:sp>
        <p:nvSpPr>
          <p:cNvPr id="11" name="TextBox 10">
            <a:extLst>
              <a:ext uri="{FF2B5EF4-FFF2-40B4-BE49-F238E27FC236}">
                <a16:creationId xmlns:a16="http://schemas.microsoft.com/office/drawing/2014/main" id="{97D8E0E0-D183-58D2-A8E2-5C31D3C4D414}"/>
              </a:ext>
            </a:extLst>
          </p:cNvPr>
          <p:cNvSpPr txBox="1"/>
          <p:nvPr/>
        </p:nvSpPr>
        <p:spPr>
          <a:xfrm>
            <a:off x="914399" y="3569966"/>
            <a:ext cx="10953137" cy="2918748"/>
          </a:xfrm>
          <a:prstGeom prst="rect">
            <a:avLst/>
          </a:prstGeom>
          <a:noFill/>
        </p:spPr>
        <p:txBody>
          <a:bodyPr wrap="square">
            <a:spAutoFit/>
          </a:bodyPr>
          <a:lstStyle/>
          <a:p>
            <a:pPr rtl="0">
              <a:spcBef>
                <a:spcPts val="1200"/>
              </a:spcBef>
              <a:spcAft>
                <a:spcPts val="200"/>
              </a:spcAft>
            </a:pPr>
            <a:r>
              <a:rPr lang="vi-VN" sz="1800" b="1" i="0" u="none" strike="noStrike" dirty="0">
                <a:solidFill>
                  <a:srgbClr val="000000"/>
                </a:solidFill>
                <a:effectLst/>
                <a:latin typeface="Arial" panose="020B0604020202020204" pitchFamily="34" charset="0"/>
              </a:rPr>
              <a:t>Nhược điểm:</a:t>
            </a:r>
            <a:endParaRPr lang="vi-VN" b="1" dirty="0">
              <a:effectLst/>
            </a:endParaRPr>
          </a:p>
          <a:p>
            <a:pPr marL="285750" indent="-285750" rtl="0" fontAlgn="base">
              <a:spcBef>
                <a:spcPts val="1200"/>
              </a:spcBef>
              <a:buFontTx/>
              <a:buChar char="-"/>
            </a:pPr>
            <a:r>
              <a:rPr lang="vi-VN" sz="1800" i="0" u="none" strike="noStrike" dirty="0">
                <a:solidFill>
                  <a:srgbClr val="000000"/>
                </a:solidFill>
                <a:effectLst/>
                <a:latin typeface="Arial" panose="020B0604020202020204" pitchFamily="34" charset="0"/>
              </a:rPr>
              <a:t>Nhạy cảm với lựa chọn </a:t>
            </a:r>
            <a:r>
              <a:rPr lang="vi-VN" sz="1800" i="0" u="none" strike="noStrike" dirty="0">
                <a:solidFill>
                  <a:srgbClr val="000000"/>
                </a:solidFill>
                <a:effectLst/>
                <a:latin typeface="Roboto Mono" panose="00000009000000000000" pitchFamily="49" charset="0"/>
              </a:rPr>
              <a:t>k</a:t>
            </a:r>
            <a:r>
              <a:rPr lang="vi-VN" sz="1800" i="0" u="none" strike="noStrike" dirty="0">
                <a:solidFill>
                  <a:srgbClr val="000000"/>
                </a:solidFill>
                <a:effectLst/>
                <a:latin typeface="Arial" panose="020B0604020202020204" pitchFamily="34" charset="0"/>
              </a:rPr>
              <a:t>: Giá trị </a:t>
            </a:r>
            <a:r>
              <a:rPr lang="vi-VN" sz="1800" i="0" u="none" strike="noStrike" dirty="0">
                <a:solidFill>
                  <a:srgbClr val="000000"/>
                </a:solidFill>
                <a:effectLst/>
                <a:latin typeface="Roboto Mono" panose="00000009000000000000" pitchFamily="49" charset="0"/>
              </a:rPr>
              <a:t>k</a:t>
            </a:r>
            <a:r>
              <a:rPr lang="vi-VN" sz="1800" i="0" u="none" strike="noStrike" dirty="0">
                <a:solidFill>
                  <a:srgbClr val="000000"/>
                </a:solidFill>
                <a:effectLst/>
                <a:latin typeface="Arial" panose="020B0604020202020204" pitchFamily="34" charset="0"/>
              </a:rPr>
              <a:t> ảnh hưởng mạnh đến độ chính xác. Chọn </a:t>
            </a:r>
            <a:r>
              <a:rPr lang="vi-VN" sz="1800" i="0" u="none" strike="noStrike" dirty="0">
                <a:solidFill>
                  <a:srgbClr val="000000"/>
                </a:solidFill>
                <a:effectLst/>
                <a:latin typeface="Roboto Mono" panose="00000009000000000000" pitchFamily="49" charset="0"/>
              </a:rPr>
              <a:t>k</a:t>
            </a:r>
            <a:r>
              <a:rPr lang="vi-VN" sz="1800" i="0" u="none" strike="noStrike" dirty="0">
                <a:solidFill>
                  <a:srgbClr val="000000"/>
                </a:solidFill>
                <a:effectLst/>
                <a:latin typeface="Arial" panose="020B0604020202020204" pitchFamily="34" charset="0"/>
              </a:rPr>
              <a:t> nhỏ sẽ làm tăng độ nhiễu, chọn </a:t>
            </a:r>
            <a:r>
              <a:rPr lang="vi-VN" sz="1800" i="0" u="none" strike="noStrike" dirty="0">
                <a:solidFill>
                  <a:srgbClr val="000000"/>
                </a:solidFill>
                <a:effectLst/>
                <a:latin typeface="Roboto Mono" panose="00000009000000000000" pitchFamily="49" charset="0"/>
              </a:rPr>
              <a:t>k</a:t>
            </a:r>
            <a:r>
              <a:rPr lang="vi-VN" sz="1800" i="0" u="none" strike="noStrike" dirty="0">
                <a:solidFill>
                  <a:srgbClr val="000000"/>
                </a:solidFill>
                <a:effectLst/>
                <a:latin typeface="Arial" panose="020B0604020202020204" pitchFamily="34" charset="0"/>
              </a:rPr>
              <a:t> lớn có thể làm mất đi các đặc trưng cục bộ.</a:t>
            </a:r>
          </a:p>
          <a:p>
            <a:pPr marL="285750" indent="-285750" fontAlgn="base">
              <a:spcBef>
                <a:spcPts val="1200"/>
              </a:spcBef>
              <a:buFontTx/>
              <a:buChar char="-"/>
            </a:pPr>
            <a:r>
              <a:rPr lang="vi-VN" sz="1800" i="0" u="none" strike="noStrike" dirty="0">
                <a:solidFill>
                  <a:srgbClr val="000000"/>
                </a:solidFill>
                <a:effectLst/>
                <a:latin typeface="Arial" panose="020B0604020202020204" pitchFamily="34" charset="0"/>
              </a:rPr>
              <a:t>Tính toán chậm với dữ liệu lớn: Thuật toán phải tính khoảng cách với mọi điểm trong tập huấn luyện, gây tốn thời gian khi dữ liệu lớn.</a:t>
            </a:r>
          </a:p>
          <a:p>
            <a:pPr marL="285750" indent="-285750" rtl="0" fontAlgn="base">
              <a:buFontTx/>
              <a:buChar char="-"/>
            </a:pPr>
            <a:r>
              <a:rPr lang="vi-VN" sz="1800" i="0" u="none" strike="noStrike" dirty="0">
                <a:solidFill>
                  <a:srgbClr val="000000"/>
                </a:solidFill>
                <a:effectLst/>
                <a:latin typeface="Arial" panose="020B0604020202020204" pitchFamily="34" charset="0"/>
              </a:rPr>
              <a:t>Nhạy cảm với outliers (điểm ngoại lai)</a:t>
            </a:r>
          </a:p>
          <a:p>
            <a:pPr marL="285750" indent="-285750" fontAlgn="base">
              <a:buFontTx/>
              <a:buChar char="-"/>
            </a:pPr>
            <a:r>
              <a:rPr lang="vi-VN" sz="1800" i="0" u="none" strike="noStrike" dirty="0">
                <a:solidFill>
                  <a:srgbClr val="000000"/>
                </a:solidFill>
                <a:effectLst/>
                <a:latin typeface="Arial" panose="020B0604020202020204" pitchFamily="34" charset="0"/>
              </a:rPr>
              <a:t>Không thể tự động tối ưu hóa: Không có cơ chế tự học; giá trị </a:t>
            </a:r>
            <a:r>
              <a:rPr lang="vi-VN" sz="1800" i="0" u="none" strike="noStrike" dirty="0">
                <a:solidFill>
                  <a:srgbClr val="000000"/>
                </a:solidFill>
                <a:effectLst/>
                <a:latin typeface="Roboto Mono" panose="00000009000000000000" pitchFamily="49" charset="0"/>
              </a:rPr>
              <a:t>k</a:t>
            </a:r>
            <a:r>
              <a:rPr lang="vi-VN" sz="1800" i="0" u="none" strike="noStrike" dirty="0">
                <a:solidFill>
                  <a:srgbClr val="000000"/>
                </a:solidFill>
                <a:effectLst/>
                <a:latin typeface="Arial" panose="020B0604020202020204" pitchFamily="34" charset="0"/>
              </a:rPr>
              <a:t> phải được lựa chọn thủ công qua thử nghiệm.</a:t>
            </a:r>
          </a:p>
          <a:p>
            <a:pPr marL="285750" indent="-285750" rtl="0" fontAlgn="base">
              <a:buFontTx/>
              <a:buChar char="-"/>
            </a:pPr>
            <a:endParaRPr lang="vi-VN" sz="180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54102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1D0CB-52DF-44FB-47BD-68FB7ACE0BF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9AD318C-C52D-A35B-FEBA-5AB91CAE1C78}"/>
              </a:ext>
            </a:extLst>
          </p:cNvPr>
          <p:cNvSpPr txBox="1"/>
          <p:nvPr/>
        </p:nvSpPr>
        <p:spPr>
          <a:xfrm>
            <a:off x="294968" y="110301"/>
            <a:ext cx="6096000" cy="461665"/>
          </a:xfrm>
          <a:prstGeom prst="rect">
            <a:avLst/>
          </a:prstGeom>
          <a:noFill/>
        </p:spPr>
        <p:txBody>
          <a:bodyPr wrap="square">
            <a:spAutoFit/>
          </a:bodyPr>
          <a:lstStyle/>
          <a:p>
            <a:r>
              <a:rPr lang="en-US" sz="2400" b="1" i="0" u="none" strike="noStrike" dirty="0" err="1">
                <a:solidFill>
                  <a:schemeClr val="bg1"/>
                </a:solidFill>
                <a:effectLst/>
                <a:latin typeface="Arial" panose="020B0604020202020204" pitchFamily="34" charset="0"/>
              </a:rPr>
              <a:t>Đánh</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giá</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mô</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hình</a:t>
            </a:r>
            <a:endParaRPr lang="en-US" sz="2400" dirty="0">
              <a:solidFill>
                <a:schemeClr val="bg1"/>
              </a:solidFill>
            </a:endParaRPr>
          </a:p>
        </p:txBody>
      </p:sp>
      <p:sp>
        <p:nvSpPr>
          <p:cNvPr id="7" name="TextBox 6">
            <a:extLst>
              <a:ext uri="{FF2B5EF4-FFF2-40B4-BE49-F238E27FC236}">
                <a16:creationId xmlns:a16="http://schemas.microsoft.com/office/drawing/2014/main" id="{8B29ABE8-7515-EF3C-284B-36CBC471BADA}"/>
              </a:ext>
            </a:extLst>
          </p:cNvPr>
          <p:cNvSpPr txBox="1"/>
          <p:nvPr/>
        </p:nvSpPr>
        <p:spPr>
          <a:xfrm>
            <a:off x="540773" y="930368"/>
            <a:ext cx="10854813" cy="1015663"/>
          </a:xfrm>
          <a:prstGeom prst="rect">
            <a:avLst/>
          </a:prstGeom>
          <a:noFill/>
        </p:spPr>
        <p:txBody>
          <a:bodyPr wrap="square">
            <a:spAutoFit/>
          </a:bodyPr>
          <a:lstStyle/>
          <a:p>
            <a:pPr>
              <a:spcBef>
                <a:spcPts val="1800"/>
              </a:spcBef>
              <a:spcAft>
                <a:spcPts val="600"/>
              </a:spcAft>
            </a:pPr>
            <a:r>
              <a:rPr lang="vi-VN" sz="2000" dirty="0">
                <a:latin typeface="+mj-lt"/>
              </a:rPr>
              <a:t>2</a:t>
            </a:r>
            <a:r>
              <a:rPr lang="vi-VN" sz="2000" i="0" u="none" strike="noStrike" dirty="0">
                <a:effectLst/>
                <a:latin typeface="+mj-lt"/>
              </a:rPr>
              <a:t>. </a:t>
            </a:r>
            <a:r>
              <a:rPr lang="en-US" sz="2000" i="0" u="none" strike="noStrike" dirty="0">
                <a:solidFill>
                  <a:srgbClr val="000000"/>
                </a:solidFill>
                <a:effectLst/>
                <a:latin typeface="+mj-lt"/>
              </a:rPr>
              <a:t> </a:t>
            </a:r>
            <a:r>
              <a:rPr lang="en-US" sz="2000" i="0" u="none" strike="noStrike" dirty="0" err="1">
                <a:solidFill>
                  <a:srgbClr val="000000"/>
                </a:solidFill>
                <a:effectLst/>
                <a:latin typeface="+mj-lt"/>
              </a:rPr>
              <a:t>Đánh</a:t>
            </a:r>
            <a:r>
              <a:rPr lang="en-US" sz="2000" i="0" u="none" strike="noStrike" dirty="0">
                <a:solidFill>
                  <a:srgbClr val="000000"/>
                </a:solidFill>
                <a:effectLst/>
                <a:latin typeface="+mj-lt"/>
              </a:rPr>
              <a:t> </a:t>
            </a:r>
            <a:r>
              <a:rPr lang="en-US" sz="2000" i="0" u="none" strike="noStrike" dirty="0" err="1">
                <a:solidFill>
                  <a:srgbClr val="000000"/>
                </a:solidFill>
                <a:effectLst/>
                <a:latin typeface="+mj-lt"/>
              </a:rPr>
              <a:t>giá</a:t>
            </a:r>
            <a:r>
              <a:rPr lang="en-US" sz="2000" i="0" u="none" strike="noStrike" dirty="0">
                <a:solidFill>
                  <a:srgbClr val="000000"/>
                </a:solidFill>
                <a:effectLst/>
                <a:latin typeface="+mj-lt"/>
              </a:rPr>
              <a:t> </a:t>
            </a:r>
            <a:r>
              <a:rPr lang="en-US" sz="2000" i="0" u="none" strike="noStrike" dirty="0" err="1">
                <a:solidFill>
                  <a:srgbClr val="000000"/>
                </a:solidFill>
                <a:effectLst/>
                <a:latin typeface="+mj-lt"/>
              </a:rPr>
              <a:t>về</a:t>
            </a:r>
            <a:r>
              <a:rPr lang="en-US" sz="2000" i="0" u="none" strike="noStrike" dirty="0">
                <a:solidFill>
                  <a:srgbClr val="000000"/>
                </a:solidFill>
                <a:effectLst/>
                <a:latin typeface="+mj-lt"/>
              </a:rPr>
              <a:t> </a:t>
            </a:r>
            <a:r>
              <a:rPr lang="en-US" sz="2000" i="0" u="none" strike="noStrike" dirty="0" err="1">
                <a:solidFill>
                  <a:srgbClr val="000000"/>
                </a:solidFill>
                <a:effectLst/>
                <a:latin typeface="+mj-lt"/>
              </a:rPr>
              <a:t>sự</a:t>
            </a:r>
            <a:r>
              <a:rPr lang="en-US" sz="2000" i="0" u="none" strike="noStrike" dirty="0">
                <a:solidFill>
                  <a:srgbClr val="000000"/>
                </a:solidFill>
                <a:effectLst/>
                <a:latin typeface="+mj-lt"/>
              </a:rPr>
              <a:t> </a:t>
            </a:r>
            <a:r>
              <a:rPr lang="en-US" sz="2000" i="0" u="none" strike="noStrike" dirty="0" err="1">
                <a:solidFill>
                  <a:srgbClr val="000000"/>
                </a:solidFill>
                <a:effectLst/>
                <a:latin typeface="+mj-lt"/>
              </a:rPr>
              <a:t>thay</a:t>
            </a:r>
            <a:r>
              <a:rPr lang="en-US" sz="2000" i="0" u="none" strike="noStrike" dirty="0">
                <a:solidFill>
                  <a:srgbClr val="000000"/>
                </a:solidFill>
                <a:effectLst/>
                <a:latin typeface="+mj-lt"/>
              </a:rPr>
              <a:t> </a:t>
            </a:r>
            <a:r>
              <a:rPr lang="en-US" sz="2000" i="0" u="none" strike="noStrike" dirty="0" err="1">
                <a:solidFill>
                  <a:srgbClr val="000000"/>
                </a:solidFill>
                <a:effectLst/>
                <a:latin typeface="+mj-lt"/>
              </a:rPr>
              <a:t>đổi</a:t>
            </a:r>
            <a:r>
              <a:rPr lang="en-US" sz="2000" i="0" u="none" strike="noStrike" dirty="0">
                <a:solidFill>
                  <a:srgbClr val="000000"/>
                </a:solidFill>
                <a:effectLst/>
                <a:latin typeface="+mj-lt"/>
              </a:rPr>
              <a:t> </a:t>
            </a:r>
            <a:r>
              <a:rPr lang="en-US" sz="2000" i="0" u="none" strike="noStrike" dirty="0" err="1">
                <a:solidFill>
                  <a:srgbClr val="000000"/>
                </a:solidFill>
                <a:effectLst/>
                <a:latin typeface="+mj-lt"/>
              </a:rPr>
              <a:t>của</a:t>
            </a:r>
            <a:r>
              <a:rPr lang="en-US" sz="2000" i="0" u="none" strike="noStrike" dirty="0">
                <a:solidFill>
                  <a:srgbClr val="000000"/>
                </a:solidFill>
                <a:effectLst/>
                <a:latin typeface="+mj-lt"/>
              </a:rPr>
              <a:t> k </a:t>
            </a:r>
            <a:r>
              <a:rPr lang="en-US" sz="2000" i="0" u="none" strike="noStrike" dirty="0" err="1">
                <a:solidFill>
                  <a:srgbClr val="000000"/>
                </a:solidFill>
                <a:effectLst/>
                <a:latin typeface="+mj-lt"/>
              </a:rPr>
              <a:t>và</a:t>
            </a:r>
            <a:r>
              <a:rPr lang="en-US" sz="2000" i="0" u="none" strike="noStrike" dirty="0">
                <a:solidFill>
                  <a:srgbClr val="000000"/>
                </a:solidFill>
                <a:effectLst/>
                <a:latin typeface="+mj-lt"/>
              </a:rPr>
              <a:t> </a:t>
            </a:r>
            <a:r>
              <a:rPr lang="en-US" sz="2000" i="0" u="none" strike="noStrike" dirty="0" err="1">
                <a:solidFill>
                  <a:srgbClr val="000000"/>
                </a:solidFill>
                <a:effectLst/>
                <a:latin typeface="+mj-lt"/>
              </a:rPr>
              <a:t>độ</a:t>
            </a:r>
            <a:r>
              <a:rPr lang="en-US" sz="2000" i="0" u="none" strike="noStrike" dirty="0">
                <a:solidFill>
                  <a:srgbClr val="000000"/>
                </a:solidFill>
                <a:effectLst/>
                <a:latin typeface="+mj-lt"/>
              </a:rPr>
              <a:t> </a:t>
            </a:r>
            <a:r>
              <a:rPr lang="en-US" sz="2000" i="0" u="none" strike="noStrike" dirty="0" err="1">
                <a:solidFill>
                  <a:srgbClr val="000000"/>
                </a:solidFill>
                <a:effectLst/>
                <a:latin typeface="+mj-lt"/>
              </a:rPr>
              <a:t>chính</a:t>
            </a:r>
            <a:r>
              <a:rPr lang="en-US" sz="2000" i="0" u="none" strike="noStrike" dirty="0">
                <a:solidFill>
                  <a:srgbClr val="000000"/>
                </a:solidFill>
                <a:effectLst/>
                <a:latin typeface="+mj-lt"/>
              </a:rPr>
              <a:t> </a:t>
            </a:r>
            <a:r>
              <a:rPr lang="en-US" sz="2000" i="0" u="none" strike="noStrike" dirty="0" err="1">
                <a:solidFill>
                  <a:srgbClr val="000000"/>
                </a:solidFill>
                <a:effectLst/>
                <a:latin typeface="+mj-lt"/>
              </a:rPr>
              <a:t>xác</a:t>
            </a:r>
            <a:r>
              <a:rPr lang="en-US" sz="2000" i="0" u="none" strike="noStrike" dirty="0">
                <a:solidFill>
                  <a:srgbClr val="000000"/>
                </a:solidFill>
                <a:effectLst/>
                <a:latin typeface="+mj-lt"/>
              </a:rPr>
              <a:t> (accuracy)</a:t>
            </a:r>
            <a:endParaRPr lang="en-US" sz="2000" dirty="0">
              <a:effectLst/>
              <a:latin typeface="+mj-lt"/>
            </a:endParaRPr>
          </a:p>
          <a:p>
            <a:pPr rtl="0">
              <a:spcBef>
                <a:spcPts val="1800"/>
              </a:spcBef>
              <a:spcAft>
                <a:spcPts val="600"/>
              </a:spcAft>
            </a:pPr>
            <a:endParaRPr lang="vi-VN" sz="2000" dirty="0">
              <a:effectLst/>
              <a:latin typeface="+mj-lt"/>
            </a:endParaRPr>
          </a:p>
        </p:txBody>
      </p:sp>
      <p:sp>
        <p:nvSpPr>
          <p:cNvPr id="3" name="TextBox 2">
            <a:extLst>
              <a:ext uri="{FF2B5EF4-FFF2-40B4-BE49-F238E27FC236}">
                <a16:creationId xmlns:a16="http://schemas.microsoft.com/office/drawing/2014/main" id="{604D8325-9247-BFE7-DD6D-AD1694035C66}"/>
              </a:ext>
            </a:extLst>
          </p:cNvPr>
          <p:cNvSpPr txBox="1"/>
          <p:nvPr/>
        </p:nvSpPr>
        <p:spPr>
          <a:xfrm>
            <a:off x="688257" y="1438199"/>
            <a:ext cx="10707329" cy="1200329"/>
          </a:xfrm>
          <a:prstGeom prst="rect">
            <a:avLst/>
          </a:prstGeom>
          <a:noFill/>
        </p:spPr>
        <p:txBody>
          <a:bodyPr wrap="square">
            <a:spAutoFit/>
          </a:bodyPr>
          <a:lstStyle/>
          <a:p>
            <a:pPr fontAlgn="base"/>
            <a:r>
              <a:rPr lang="vi-VN"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Sử</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dụng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dữ</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liệu</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đã</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lấy</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theo</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tỷ</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lệ</a:t>
            </a:r>
            <a:r>
              <a:rPr lang="en-US" sz="1800" b="0" i="0" u="none" strike="noStrike" dirty="0">
                <a:solidFill>
                  <a:srgbClr val="000000"/>
                </a:solidFill>
                <a:effectLst/>
                <a:latin typeface="Arial" panose="020B0604020202020204" pitchFamily="34" charset="0"/>
              </a:rPr>
              <a:t> training-testing </a:t>
            </a:r>
            <a:r>
              <a:rPr lang="en-US" sz="1800" b="0" i="0" u="none" strike="noStrike" dirty="0" err="1">
                <a:solidFill>
                  <a:srgbClr val="000000"/>
                </a:solidFill>
                <a:effectLst/>
                <a:latin typeface="Arial" panose="020B0604020202020204" pitchFamily="34" charset="0"/>
              </a:rPr>
              <a:t>là</a:t>
            </a:r>
            <a:r>
              <a:rPr lang="en-US" sz="1800" b="0" i="0" u="none" strike="noStrike" dirty="0">
                <a:solidFill>
                  <a:srgbClr val="000000"/>
                </a:solidFill>
                <a:effectLst/>
                <a:latin typeface="Arial" panose="020B0604020202020204" pitchFamily="34" charset="0"/>
              </a:rPr>
              <a:t> 80% - 20% </a:t>
            </a:r>
            <a:r>
              <a:rPr lang="en-US" sz="1800" b="0" i="0" u="none" strike="noStrike" dirty="0" err="1">
                <a:solidFill>
                  <a:srgbClr val="000000"/>
                </a:solidFill>
                <a:effectLst/>
                <a:latin typeface="Arial" panose="020B0604020202020204" pitchFamily="34" charset="0"/>
              </a:rPr>
              <a:t>để</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đánh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giá</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và</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kiểm</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thử</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mô</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hình</a:t>
            </a:r>
            <a:r>
              <a:rPr lang="en-US" sz="1800" b="0" i="0" u="none" strike="noStrike" dirty="0">
                <a:solidFill>
                  <a:srgbClr val="000000"/>
                </a:solidFill>
                <a:effectLst/>
                <a:latin typeface="Arial" panose="020B0604020202020204" pitchFamily="34" charset="0"/>
              </a:rPr>
              <a:t>.</a:t>
            </a:r>
            <a:endParaRPr lang="vi-VN" sz="1800" i="0" u="none" strike="noStrike" dirty="0"/>
          </a:p>
          <a:p>
            <a:pPr fontAlgn="base"/>
            <a:r>
              <a:rPr lang="vi-VN"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Dữ</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liệu</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huấn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luyện</a:t>
            </a:r>
            <a:r>
              <a:rPr lang="en-US" sz="1800" b="0" i="0" u="none" strike="noStrike" dirty="0">
                <a:solidFill>
                  <a:srgbClr val="000000"/>
                </a:solidFill>
                <a:effectLst/>
                <a:latin typeface="Arial" panose="020B0604020202020204" pitchFamily="34" charset="0"/>
              </a:rPr>
              <a:t> / </a:t>
            </a:r>
            <a:r>
              <a:rPr lang="en-US" sz="1800" b="0" i="0" u="none" strike="noStrike" dirty="0" err="1">
                <a:solidFill>
                  <a:srgbClr val="000000"/>
                </a:solidFill>
                <a:effectLst/>
                <a:latin typeface="Arial" panose="020B0604020202020204" pitchFamily="34" charset="0"/>
              </a:rPr>
              <a:t>dữ</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liệu</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kiểm</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tra</a:t>
            </a:r>
            <a:r>
              <a:rPr lang="en-US" sz="1800" b="0" i="0" u="none" strike="noStrike" dirty="0">
                <a:solidFill>
                  <a:srgbClr val="000000"/>
                </a:solidFill>
                <a:effectLst/>
                <a:latin typeface="Arial" panose="020B0604020202020204" pitchFamily="34" charset="0"/>
              </a:rPr>
              <a:t>: 9935 / 2484.</a:t>
            </a:r>
            <a:endParaRPr lang="en-US" b="0" dirty="0">
              <a:effectLst/>
            </a:endParaRPr>
          </a:p>
          <a:p>
            <a:pPr rtl="0" fontAlgn="base"/>
            <a:endParaRPr lang="vi-VN" sz="1800" b="0" i="0" u="none" strike="noStrike" dirty="0">
              <a:solidFill>
                <a:srgbClr val="000000"/>
              </a:solidFill>
              <a:effectLst/>
              <a:latin typeface="Arial" panose="020B0604020202020204" pitchFamily="34" charset="0"/>
            </a:endParaRPr>
          </a:p>
          <a:p>
            <a:pPr rtl="0" fontAlgn="base"/>
            <a:r>
              <a:rPr lang="en-US" sz="1800" b="0" i="0" u="none" strike="noStrike" dirty="0" err="1">
                <a:solidFill>
                  <a:srgbClr val="000000"/>
                </a:solidFill>
                <a:effectLst/>
                <a:latin typeface="Arial" panose="020B0604020202020204" pitchFamily="34" charset="0"/>
              </a:rPr>
              <a:t>Kết</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quả</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chạy</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thử</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nghiệm</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mô</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hình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với</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các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khoảng</a:t>
            </a:r>
            <a:r>
              <a:rPr lang="en-US" sz="1800" b="0" i="0" u="none" strike="noStrike" dirty="0">
                <a:solidFill>
                  <a:srgbClr val="000000"/>
                </a:solidFill>
                <a:effectLst/>
                <a:latin typeface="Arial" panose="020B0604020202020204" pitchFamily="34" charset="0"/>
              </a:rPr>
              <a:t> k:</a:t>
            </a:r>
          </a:p>
        </p:txBody>
      </p:sp>
      <p:pic>
        <p:nvPicPr>
          <p:cNvPr id="5122" name="Picture 2">
            <a:extLst>
              <a:ext uri="{FF2B5EF4-FFF2-40B4-BE49-F238E27FC236}">
                <a16:creationId xmlns:a16="http://schemas.microsoft.com/office/drawing/2014/main" id="{E8E6DF4D-150F-71DB-DCEF-F19B078D2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178" y="2828823"/>
            <a:ext cx="6600888" cy="309880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C28985-9392-01C5-6FA2-CC0275BD7473}"/>
              </a:ext>
            </a:extLst>
          </p:cNvPr>
          <p:cNvSpPr txBox="1"/>
          <p:nvPr/>
        </p:nvSpPr>
        <p:spPr>
          <a:xfrm>
            <a:off x="766916" y="3015033"/>
            <a:ext cx="3805084" cy="2726387"/>
          </a:xfrm>
          <a:prstGeom prst="rect">
            <a:avLst/>
          </a:prstGeom>
          <a:noFill/>
        </p:spPr>
        <p:txBody>
          <a:bodyPr wrap="square">
            <a:spAutoFit/>
          </a:bodyPr>
          <a:lstStyle/>
          <a:p>
            <a:pPr algn="just" rtl="0" fontAlgn="base">
              <a:spcBef>
                <a:spcPts val="110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rPr>
              <a:t>Khi </a:t>
            </a:r>
            <a:r>
              <a:rPr lang="en-US" sz="1800" b="0" i="0" u="none" strike="noStrike" dirty="0" err="1">
                <a:solidFill>
                  <a:srgbClr val="000000"/>
                </a:solidFill>
                <a:effectLst/>
                <a:latin typeface="Arial" panose="020B0604020202020204" pitchFamily="34" charset="0"/>
              </a:rPr>
              <a:t>giá</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trị</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0000"/>
                </a:solidFill>
                <a:effectLst/>
                <a:latin typeface="Roboto Mono" panose="00000009000000000000" pitchFamily="49" charset="0"/>
              </a:rPr>
              <a:t>k</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nhỏ</a:t>
            </a:r>
            <a:r>
              <a:rPr lang="en-US" sz="1800" b="0" i="0" u="none" strike="noStrike" dirty="0">
                <a:solidFill>
                  <a:srgbClr val="000000"/>
                </a:solidFill>
                <a:effectLst/>
                <a:latin typeface="Arial" panose="020B0604020202020204" pitchFamily="34" charset="0"/>
              </a:rPr>
              <a:t> (k=25), </a:t>
            </a:r>
            <a:r>
              <a:rPr lang="en-US" sz="1800" b="0" i="0" u="none" strike="noStrike" dirty="0" err="1">
                <a:solidFill>
                  <a:srgbClr val="000000"/>
                </a:solidFill>
                <a:effectLst/>
                <a:latin typeface="Arial" panose="020B0604020202020204" pitchFamily="34" charset="0"/>
              </a:rPr>
              <a:t>độ</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chính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xác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của</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mô</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hình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đạt</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khoảng</a:t>
            </a:r>
            <a:r>
              <a:rPr lang="en-US" sz="1800" b="0" i="0" u="none" strike="noStrike" dirty="0">
                <a:solidFill>
                  <a:srgbClr val="000000"/>
                </a:solidFill>
                <a:effectLst/>
                <a:latin typeface="Arial" panose="020B0604020202020204" pitchFamily="34" charset="0"/>
              </a:rPr>
              <a:t> 0.678.</a:t>
            </a:r>
            <a:endParaRPr lang="vi-VN" sz="1800" b="0" i="0" u="none" strike="noStrike" dirty="0">
              <a:solidFill>
                <a:srgbClr val="000000"/>
              </a:solidFill>
              <a:effectLst/>
              <a:latin typeface="Arial" panose="020B0604020202020204" pitchFamily="34" charset="0"/>
            </a:endParaRPr>
          </a:p>
          <a:p>
            <a:pPr algn="just" rtl="0" fontAlgn="base">
              <a:spcBef>
                <a:spcPts val="1100"/>
              </a:spcBef>
            </a:pPr>
            <a:endParaRPr lang="en-US"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0" i="0" u="none" strike="noStrike" dirty="0">
                <a:solidFill>
                  <a:srgbClr val="000000"/>
                </a:solidFill>
                <a:effectLst/>
                <a:latin typeface="Arial" panose="020B0604020202020204" pitchFamily="34" charset="0"/>
              </a:rPr>
              <a:t>Khi </a:t>
            </a:r>
            <a:r>
              <a:rPr lang="en-US" sz="1800" b="0" i="0" u="none" strike="noStrike" dirty="0" err="1">
                <a:solidFill>
                  <a:srgbClr val="000000"/>
                </a:solidFill>
                <a:effectLst/>
                <a:latin typeface="Arial" panose="020B0604020202020204" pitchFamily="34" charset="0"/>
              </a:rPr>
              <a:t>tăng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dần</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0000"/>
                </a:solidFill>
                <a:effectLst/>
                <a:latin typeface="Roboto Mono" panose="00000009000000000000" pitchFamily="49" charset="0"/>
              </a:rPr>
              <a:t>k</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lên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đến</a:t>
            </a:r>
            <a:r>
              <a:rPr lang="en-US" sz="1800" b="0" i="0" u="none" strike="noStrike" dirty="0">
                <a:solidFill>
                  <a:srgbClr val="000000"/>
                </a:solidFill>
                <a:effectLst/>
                <a:latin typeface="Arial" panose="020B0604020202020204" pitchFamily="34" charset="0"/>
              </a:rPr>
              <a:t> 55, </a:t>
            </a:r>
            <a:r>
              <a:rPr lang="en-US" sz="1800" b="0" i="0" u="none" strike="noStrike" dirty="0" err="1">
                <a:solidFill>
                  <a:srgbClr val="000000"/>
                </a:solidFill>
                <a:effectLst/>
                <a:latin typeface="Arial" panose="020B0604020202020204" pitchFamily="34" charset="0"/>
              </a:rPr>
              <a:t>độ</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chính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xác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tăng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nhẹ</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và</a:t>
            </a:r>
            <a:r>
              <a:rPr lang="en-US" sz="1800" b="0" i="0" u="none" strike="noStrike" dirty="0">
                <a:solidFill>
                  <a:srgbClr val="000000"/>
                </a:solidFill>
                <a:effectLst/>
                <a:latin typeface="Arial" panose="020B0604020202020204" pitchFamily="34" charset="0"/>
              </a:rPr>
              <a:t> </a:t>
            </a:r>
            <a:r>
              <a:rPr lang="en-US" sz="1800" b="1" i="0" u="none" strike="noStrike" dirty="0" err="1">
                <a:solidFill>
                  <a:srgbClr val="000000"/>
                </a:solidFill>
                <a:effectLst/>
                <a:latin typeface="Arial" panose="020B0604020202020204" pitchFamily="34" charset="0"/>
              </a:rPr>
              <a:t>đạt</a:t>
            </a:r>
            <a:r>
              <a:rPr lang="en-US" sz="1800" b="1" i="0" u="none" strike="noStrike" dirty="0">
                <a:solidFill>
                  <a:srgbClr val="000000"/>
                </a:solidFill>
                <a:effectLst/>
                <a:latin typeface="Arial" panose="020B0604020202020204" pitchFamily="34" charset="0"/>
              </a:rPr>
              <a:t> </a:t>
            </a:r>
            <a:r>
              <a:rPr lang="en-US" sz="1800" b="1" i="0" u="none" strike="noStrike" dirty="0" err="1">
                <a:solidFill>
                  <a:srgbClr val="000000"/>
                </a:solidFill>
                <a:effectLst/>
                <a:latin typeface="Arial" panose="020B0604020202020204" pitchFamily="34" charset="0"/>
              </a:rPr>
              <a:t>đỉnh</a:t>
            </a:r>
            <a:r>
              <a:rPr lang="en-US" sz="1800" b="1" i="0" u="none" strike="noStrike" dirty="0">
                <a:solidFill>
                  <a:srgbClr val="000000"/>
                </a:solidFill>
                <a:effectLst/>
                <a:latin typeface="Arial" panose="020B0604020202020204" pitchFamily="34" charset="0"/>
              </a:rPr>
              <a:t> </a:t>
            </a:r>
            <a:r>
              <a:rPr lang="en-US" sz="1800" b="1" i="0" u="none" strike="noStrike" dirty="0" err="1">
                <a:solidFill>
                  <a:srgbClr val="000000"/>
                </a:solidFill>
                <a:effectLst/>
                <a:latin typeface="Arial" panose="020B0604020202020204" pitchFamily="34" charset="0"/>
              </a:rPr>
              <a:t>tại</a:t>
            </a:r>
            <a:r>
              <a:rPr lang="en-US" sz="1800" b="1" i="0" u="none" strike="noStrike" dirty="0">
                <a:solidFill>
                  <a:srgbClr val="000000"/>
                </a:solidFill>
                <a:effectLst/>
                <a:latin typeface="Arial" panose="020B0604020202020204" pitchFamily="34" charset="0"/>
              </a:rPr>
              <a:t> k=55 (~0.682)</a:t>
            </a:r>
            <a:r>
              <a:rPr lang="en-US" sz="1800" b="0" i="0" u="none" strike="noStrike" dirty="0">
                <a:solidFill>
                  <a:srgbClr val="000000"/>
                </a:solidFill>
                <a:effectLst/>
                <a:latin typeface="Arial" panose="020B0604020202020204" pitchFamily="34" charset="0"/>
              </a:rPr>
              <a:t>.</a:t>
            </a:r>
            <a:endParaRPr lang="vi-VN" sz="1800" b="0" i="0" u="none" strike="noStrike" dirty="0">
              <a:solidFill>
                <a:srgbClr val="000000"/>
              </a:solidFill>
              <a:effectLst/>
              <a:latin typeface="Arial" panose="020B0604020202020204" pitchFamily="34" charset="0"/>
            </a:endParaRPr>
          </a:p>
          <a:p>
            <a:pPr algn="just" rtl="0" fontAlgn="base">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algn="just" rtl="0" fontAlgn="base">
              <a:spcAft>
                <a:spcPts val="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Khi </a:t>
            </a:r>
            <a:r>
              <a:rPr lang="en-US" sz="1800" b="0" i="0" u="none" strike="noStrike" dirty="0">
                <a:solidFill>
                  <a:srgbClr val="000000"/>
                </a:solidFill>
                <a:effectLst/>
                <a:latin typeface="Roboto Mono" panose="00000009000000000000" pitchFamily="49" charset="0"/>
              </a:rPr>
              <a:t>k</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tiếp</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tục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tăng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lên</a:t>
            </a:r>
            <a:r>
              <a:rPr lang="en-US" sz="1800" b="0" i="0" u="none" strike="noStrike" dirty="0">
                <a:solidFill>
                  <a:srgbClr val="000000"/>
                </a:solidFill>
                <a:effectLst/>
                <a:latin typeface="Arial" panose="020B0604020202020204" pitchFamily="34" charset="0"/>
              </a:rPr>
              <a:t> 65, 75, 85...115, </a:t>
            </a:r>
            <a:r>
              <a:rPr lang="en-US" sz="1800" b="0" i="0" u="none" strike="noStrike" dirty="0" err="1">
                <a:solidFill>
                  <a:srgbClr val="000000"/>
                </a:solidFill>
                <a:effectLst/>
                <a:latin typeface="Arial" panose="020B0604020202020204" pitchFamily="34" charset="0"/>
              </a:rPr>
              <a:t>độ</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chính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xác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giảm</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dần</a:t>
            </a:r>
            <a:r>
              <a:rPr lang="en-US" sz="1800" b="0" i="0" u="none" strike="noStrike" dirty="0">
                <a:solidFill>
                  <a:srgbClr val="000000"/>
                </a:solidFill>
                <a:effectLst/>
                <a:latin typeface="Arial" panose="020B0604020202020204" pitchFamily="34" charset="0"/>
              </a:rPr>
              <a:t>.</a:t>
            </a:r>
          </a:p>
        </p:txBody>
      </p:sp>
    </p:spTree>
    <p:extLst>
      <p:ext uri="{BB962C8B-B14F-4D97-AF65-F5344CB8AC3E}">
        <p14:creationId xmlns:p14="http://schemas.microsoft.com/office/powerpoint/2010/main" val="144594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09FA9-9090-7ABE-EC22-1AB39D279E7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A9F634E-5AB4-63BA-25B5-A82C32B86B39}"/>
              </a:ext>
            </a:extLst>
          </p:cNvPr>
          <p:cNvSpPr txBox="1"/>
          <p:nvPr/>
        </p:nvSpPr>
        <p:spPr>
          <a:xfrm>
            <a:off x="294968" y="110301"/>
            <a:ext cx="6096000" cy="461665"/>
          </a:xfrm>
          <a:prstGeom prst="rect">
            <a:avLst/>
          </a:prstGeom>
          <a:noFill/>
        </p:spPr>
        <p:txBody>
          <a:bodyPr wrap="square">
            <a:spAutoFit/>
          </a:bodyPr>
          <a:lstStyle/>
          <a:p>
            <a:r>
              <a:rPr lang="en-US" sz="2400" b="1" i="0" u="none" strike="noStrike" dirty="0" err="1">
                <a:solidFill>
                  <a:schemeClr val="bg1"/>
                </a:solidFill>
                <a:effectLst/>
                <a:latin typeface="Arial" panose="020B0604020202020204" pitchFamily="34" charset="0"/>
              </a:rPr>
              <a:t>Đánh</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giá</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mô</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hình</a:t>
            </a:r>
            <a:endParaRPr lang="en-US" sz="2400" dirty="0">
              <a:solidFill>
                <a:schemeClr val="bg1"/>
              </a:solidFill>
            </a:endParaRPr>
          </a:p>
        </p:txBody>
      </p:sp>
      <p:pic>
        <p:nvPicPr>
          <p:cNvPr id="6146" name="Picture 2">
            <a:extLst>
              <a:ext uri="{FF2B5EF4-FFF2-40B4-BE49-F238E27FC236}">
                <a16:creationId xmlns:a16="http://schemas.microsoft.com/office/drawing/2014/main" id="{6665548A-F81D-0126-6746-B366A0A81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016" y="1082121"/>
            <a:ext cx="3878274" cy="32572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BE6D062-1FBF-F6B2-BA0D-47CF52813A66}"/>
              </a:ext>
            </a:extLst>
          </p:cNvPr>
          <p:cNvSpPr txBox="1"/>
          <p:nvPr/>
        </p:nvSpPr>
        <p:spPr>
          <a:xfrm>
            <a:off x="347819" y="4470480"/>
            <a:ext cx="6096000" cy="338554"/>
          </a:xfrm>
          <a:prstGeom prst="rect">
            <a:avLst/>
          </a:prstGeom>
          <a:noFill/>
        </p:spPr>
        <p:txBody>
          <a:bodyPr wrap="square">
            <a:spAutoFit/>
          </a:bodyPr>
          <a:lstStyle/>
          <a:p>
            <a:r>
              <a:rPr lang="vi-VN" sz="1600" dirty="0">
                <a:solidFill>
                  <a:srgbClr val="000000"/>
                </a:solidFill>
                <a:effectLst/>
                <a:latin typeface="Arial" panose="020B0604020202020204" pitchFamily="34" charset="0"/>
              </a:rPr>
              <a:t>Ma trận nhầm lẫn trong hình được tổ chức như sau:</a:t>
            </a:r>
            <a:endParaRPr lang="en-US" sz="1600" dirty="0"/>
          </a:p>
        </p:txBody>
      </p:sp>
      <p:graphicFrame>
        <p:nvGraphicFramePr>
          <p:cNvPr id="9" name="Table 8">
            <a:extLst>
              <a:ext uri="{FF2B5EF4-FFF2-40B4-BE49-F238E27FC236}">
                <a16:creationId xmlns:a16="http://schemas.microsoft.com/office/drawing/2014/main" id="{C41E160D-0791-B2C6-6EE2-F9C6367C0DD1}"/>
              </a:ext>
            </a:extLst>
          </p:cNvPr>
          <p:cNvGraphicFramePr>
            <a:graphicFrameLocks noGrp="1"/>
          </p:cNvGraphicFramePr>
          <p:nvPr>
            <p:extLst>
              <p:ext uri="{D42A27DB-BD31-4B8C-83A1-F6EECF244321}">
                <p14:modId xmlns:p14="http://schemas.microsoft.com/office/powerpoint/2010/main" val="3009429738"/>
              </p:ext>
            </p:extLst>
          </p:nvPr>
        </p:nvGraphicFramePr>
        <p:xfrm>
          <a:off x="347819" y="4907638"/>
          <a:ext cx="5143091" cy="1072633"/>
        </p:xfrm>
        <a:graphic>
          <a:graphicData uri="http://schemas.openxmlformats.org/drawingml/2006/table">
            <a:tbl>
              <a:tblPr firstRow="1" bandRow="1">
                <a:tableStyleId>{5C22544A-7EE6-4342-B048-85BDC9FD1C3A}</a:tableStyleId>
              </a:tblPr>
              <a:tblGrid>
                <a:gridCol w="1593646">
                  <a:extLst>
                    <a:ext uri="{9D8B030D-6E8A-4147-A177-3AD203B41FA5}">
                      <a16:colId xmlns:a16="http://schemas.microsoft.com/office/drawing/2014/main" val="2648452078"/>
                    </a:ext>
                  </a:extLst>
                </a:gridCol>
                <a:gridCol w="1917290">
                  <a:extLst>
                    <a:ext uri="{9D8B030D-6E8A-4147-A177-3AD203B41FA5}">
                      <a16:colId xmlns:a16="http://schemas.microsoft.com/office/drawing/2014/main" val="19440761"/>
                    </a:ext>
                  </a:extLst>
                </a:gridCol>
                <a:gridCol w="1632155">
                  <a:extLst>
                    <a:ext uri="{9D8B030D-6E8A-4147-A177-3AD203B41FA5}">
                      <a16:colId xmlns:a16="http://schemas.microsoft.com/office/drawing/2014/main" val="4133881992"/>
                    </a:ext>
                  </a:extLst>
                </a:gridCol>
              </a:tblGrid>
              <a:tr h="40207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kern="1200" dirty="0">
                          <a:solidFill>
                            <a:schemeClr val="tx1"/>
                          </a:solidFill>
                          <a:effectLst/>
                          <a:latin typeface="+mn-lt"/>
                          <a:ea typeface="+mn-ea"/>
                          <a:cs typeface="+mn-cs"/>
                        </a:rPr>
                        <a:t>Predicted: No Rain</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kern="1200" dirty="0">
                          <a:solidFill>
                            <a:schemeClr val="tx1"/>
                          </a:solidFill>
                          <a:effectLst/>
                          <a:latin typeface="+mn-lt"/>
                          <a:ea typeface="+mn-ea"/>
                          <a:cs typeface="+mn-cs"/>
                        </a:rPr>
                        <a:t>Predicted: Rain</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7403400"/>
                  </a:ext>
                </a:extLst>
              </a:tr>
              <a:tr h="229756">
                <a:tc>
                  <a:txBody>
                    <a:bodyPr/>
                    <a:lstStyle/>
                    <a:p>
                      <a:r>
                        <a:rPr lang="en-US" sz="1600" kern="1200" dirty="0">
                          <a:solidFill>
                            <a:schemeClr val="dk1"/>
                          </a:solidFill>
                          <a:effectLst/>
                          <a:latin typeface="+mn-lt"/>
                          <a:ea typeface="+mn-ea"/>
                          <a:cs typeface="+mn-cs"/>
                        </a:rPr>
                        <a:t>Actual: No Rain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kern="1200" dirty="0">
                          <a:solidFill>
                            <a:schemeClr val="dk1"/>
                          </a:solidFill>
                          <a:effectLst/>
                          <a:latin typeface="+mn-lt"/>
                          <a:ea typeface="+mn-ea"/>
                          <a:cs typeface="+mn-cs"/>
                        </a:rPr>
                        <a:t>878 (TN)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kern="1200" dirty="0">
                          <a:solidFill>
                            <a:schemeClr val="dk1"/>
                          </a:solidFill>
                          <a:effectLst/>
                          <a:latin typeface="+mn-lt"/>
                          <a:ea typeface="+mn-ea"/>
                          <a:cs typeface="+mn-cs"/>
                        </a:rPr>
                        <a:t>466 (FP)</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527521"/>
                  </a:ext>
                </a:extLst>
              </a:tr>
              <a:tr h="229756">
                <a:tc>
                  <a:txBody>
                    <a:bodyPr/>
                    <a:lstStyle/>
                    <a:p>
                      <a:r>
                        <a:rPr lang="en-US" sz="1600" kern="1200" dirty="0">
                          <a:solidFill>
                            <a:schemeClr val="dk1"/>
                          </a:solidFill>
                          <a:effectLst/>
                          <a:latin typeface="+mn-lt"/>
                          <a:ea typeface="+mn-ea"/>
                          <a:cs typeface="+mn-cs"/>
                        </a:rPr>
                        <a:t>Actual: Rain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kern="1200" dirty="0">
                          <a:solidFill>
                            <a:schemeClr val="dk1"/>
                          </a:solidFill>
                          <a:effectLst/>
                          <a:latin typeface="+mn-lt"/>
                          <a:ea typeface="+mn-ea"/>
                          <a:cs typeface="+mn-cs"/>
                        </a:rPr>
                        <a:t>330 (FN)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kern="1200" dirty="0">
                          <a:solidFill>
                            <a:schemeClr val="dk1"/>
                          </a:solidFill>
                          <a:effectLst/>
                          <a:latin typeface="+mn-lt"/>
                          <a:ea typeface="+mn-ea"/>
                          <a:cs typeface="+mn-cs"/>
                        </a:rPr>
                        <a:t>810 (TP)</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5424832"/>
                  </a:ext>
                </a:extLst>
              </a:tr>
            </a:tbl>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5F49352-6982-5168-148A-59AA94E848DB}"/>
                  </a:ext>
                </a:extLst>
              </p:cNvPr>
              <p:cNvSpPr txBox="1"/>
              <p:nvPr/>
            </p:nvSpPr>
            <p:spPr>
              <a:xfrm>
                <a:off x="6390968" y="1926206"/>
                <a:ext cx="3720570" cy="434158"/>
              </a:xfrm>
              <a:prstGeom prst="rect">
                <a:avLst/>
              </a:prstGeom>
              <a:noFill/>
            </p:spPr>
            <p:txBody>
              <a:bodyPr wrap="none" lIns="0" tIns="0" rIns="0" bIns="0" rtlCol="0">
                <a:spAutoFit/>
              </a:bodyPr>
              <a:lstStyle/>
              <a:p>
                <a14:m>
                  <m:oMath xmlns:m="http://schemas.openxmlformats.org/officeDocument/2006/math">
                    <m:r>
                      <m:rPr>
                        <m:sty m:val="p"/>
                      </m:rPr>
                      <a:rPr lang="vi-VN" i="1" smtClean="0">
                        <a:latin typeface="Cambria Math" panose="02040503050406030204" pitchFamily="18" charset="0"/>
                      </a:rPr>
                      <m:t>Accuracy</m:t>
                    </m:r>
                    <m:r>
                      <a:rPr lang="pt-BR" i="1" smtClean="0">
                        <a:latin typeface="Cambria Math" panose="02040503050406030204" pitchFamily="18" charset="0"/>
                      </a:rPr>
                      <m:t>=</m:t>
                    </m:r>
                    <m:f>
                      <m:fPr>
                        <m:ctrlPr>
                          <a:rPr lang="pt-BR" i="1" smtClean="0">
                            <a:latin typeface="Cambria Math" panose="02040503050406030204" pitchFamily="18" charset="0"/>
                          </a:rPr>
                        </m:ctrlPr>
                      </m:fPr>
                      <m:num>
                        <m:r>
                          <m:rPr>
                            <m:sty m:val="p"/>
                          </m:rPr>
                          <a:rPr lang="vi-VN" i="1">
                            <a:latin typeface="Cambria Math" panose="02040503050406030204" pitchFamily="18" charset="0"/>
                          </a:rPr>
                          <m:t>TP</m:t>
                        </m:r>
                        <m:r>
                          <a:rPr lang="vi-VN" b="0" i="1" smtClean="0">
                            <a:latin typeface="Cambria Math" panose="02040503050406030204" pitchFamily="18" charset="0"/>
                          </a:rPr>
                          <m:t>+ </m:t>
                        </m:r>
                        <m:r>
                          <m:rPr>
                            <m:sty m:val="p"/>
                          </m:rPr>
                          <a:rPr lang="vi-VN" i="1">
                            <a:latin typeface="Cambria Math" panose="02040503050406030204" pitchFamily="18" charset="0"/>
                          </a:rPr>
                          <m:t>TN</m:t>
                        </m:r>
                      </m:num>
                      <m:den>
                        <m:r>
                          <m:rPr>
                            <m:sty m:val="p"/>
                          </m:rPr>
                          <a:rPr lang="vi-VN" i="1">
                            <a:latin typeface="Cambria Math" panose="02040503050406030204" pitchFamily="18" charset="0"/>
                          </a:rPr>
                          <m:t>T</m:t>
                        </m:r>
                        <m:r>
                          <a:rPr lang="vi-VN" i="1">
                            <a:latin typeface="Cambria Math" panose="02040503050406030204" pitchFamily="18" charset="0"/>
                          </a:rPr>
                          <m:t>ổ</m:t>
                        </m:r>
                        <m:r>
                          <m:rPr>
                            <m:sty m:val="p"/>
                          </m:rPr>
                          <a:rPr lang="vi-VN" i="1">
                            <a:latin typeface="Cambria Math" panose="02040503050406030204" pitchFamily="18" charset="0"/>
                          </a:rPr>
                          <m:t>ng</m:t>
                        </m:r>
                        <m:r>
                          <a:rPr lang="vi-VN" b="0" i="1" smtClean="0">
                            <a:latin typeface="Cambria Math" panose="02040503050406030204" pitchFamily="18" charset="0"/>
                          </a:rPr>
                          <m:t> </m:t>
                        </m:r>
                        <m:r>
                          <m:rPr>
                            <m:sty m:val="p"/>
                          </m:rPr>
                          <a:rPr lang="vi-VN" i="1">
                            <a:latin typeface="Cambria Math" panose="02040503050406030204" pitchFamily="18" charset="0"/>
                          </a:rPr>
                          <m:t>s</m:t>
                        </m:r>
                        <m:r>
                          <a:rPr lang="vi-VN" i="1">
                            <a:latin typeface="Cambria Math" panose="02040503050406030204" pitchFamily="18" charset="0"/>
                          </a:rPr>
                          <m:t>ố </m:t>
                        </m:r>
                        <m:r>
                          <m:rPr>
                            <m:sty m:val="p"/>
                          </m:rPr>
                          <a:rPr lang="vi-VN" i="1">
                            <a:latin typeface="Cambria Math" panose="02040503050406030204" pitchFamily="18" charset="0"/>
                          </a:rPr>
                          <m:t>m</m:t>
                        </m:r>
                        <m:r>
                          <a:rPr lang="vi-VN" i="1">
                            <a:latin typeface="Cambria Math" panose="02040503050406030204" pitchFamily="18" charset="0"/>
                          </a:rPr>
                          <m:t>ẫ</m:t>
                        </m:r>
                        <m:r>
                          <m:rPr>
                            <m:sty m:val="p"/>
                          </m:rPr>
                          <a:rPr lang="vi-VN" i="1">
                            <a:latin typeface="Cambria Math" panose="02040503050406030204" pitchFamily="18" charset="0"/>
                          </a:rPr>
                          <m:t>u</m:t>
                        </m:r>
                      </m:den>
                    </m:f>
                    <m:r>
                      <a:rPr lang="vi-VN" b="0" i="1"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i="1">
                        <a:latin typeface="Cambria Math" panose="02040503050406030204" pitchFamily="18" charset="0"/>
                        <a:ea typeface="Cambria Math" panose="02040503050406030204" pitchFamily="18" charset="0"/>
                      </a:rPr>
                      <m:t>0</m:t>
                    </m:r>
                    <m:r>
                      <a:rPr lang="vi-VN" b="0" i="1" smtClean="0">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68</m:t>
                    </m:r>
                  </m:oMath>
                </a14:m>
                <a:r>
                  <a:rPr lang="vi-VN" dirty="0"/>
                  <a:t> (68</a:t>
                </a:r>
                <a14:m>
                  <m:oMath xmlns:m="http://schemas.openxmlformats.org/officeDocument/2006/math">
                    <m:r>
                      <a:rPr lang="vi-VN"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12" name="TextBox 11">
                <a:extLst>
                  <a:ext uri="{FF2B5EF4-FFF2-40B4-BE49-F238E27FC236}">
                    <a16:creationId xmlns:a16="http://schemas.microsoft.com/office/drawing/2014/main" id="{75F49352-6982-5168-148A-59AA94E848DB}"/>
                  </a:ext>
                </a:extLst>
              </p:cNvPr>
              <p:cNvSpPr txBox="1">
                <a:spLocks noRot="1" noChangeAspect="1" noMove="1" noResize="1" noEditPoints="1" noAdjustHandles="1" noChangeArrowheads="1" noChangeShapeType="1" noTextEdit="1"/>
              </p:cNvSpPr>
              <p:nvPr/>
            </p:nvSpPr>
            <p:spPr>
              <a:xfrm>
                <a:off x="6390968" y="1926206"/>
                <a:ext cx="3720570" cy="434158"/>
              </a:xfrm>
              <a:prstGeom prst="rect">
                <a:avLst/>
              </a:prstGeom>
              <a:blipFill>
                <a:blip r:embed="rId3"/>
                <a:stretch>
                  <a:fillRect l="-2782" t="-4225" r="-2128" b="-19718"/>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24098090-3174-49AA-816D-64890720444E}"/>
              </a:ext>
            </a:extLst>
          </p:cNvPr>
          <p:cNvSpPr txBox="1"/>
          <p:nvPr/>
        </p:nvSpPr>
        <p:spPr>
          <a:xfrm>
            <a:off x="6096000" y="1487487"/>
            <a:ext cx="4021394" cy="369332"/>
          </a:xfrm>
          <a:prstGeom prst="rect">
            <a:avLst/>
          </a:prstGeom>
          <a:noFill/>
        </p:spPr>
        <p:txBody>
          <a:bodyPr wrap="square" rtlCol="0">
            <a:spAutoFit/>
          </a:bodyPr>
          <a:lstStyle/>
          <a:p>
            <a:r>
              <a:rPr lang="vi-VN" dirty="0"/>
              <a:t>- Độ chính xác của mô hình</a:t>
            </a:r>
            <a:endParaRPr lang="en-US" dirty="0"/>
          </a:p>
        </p:txBody>
      </p:sp>
      <p:sp>
        <p:nvSpPr>
          <p:cNvPr id="14" name="TextBox 13">
            <a:extLst>
              <a:ext uri="{FF2B5EF4-FFF2-40B4-BE49-F238E27FC236}">
                <a16:creationId xmlns:a16="http://schemas.microsoft.com/office/drawing/2014/main" id="{E01E87AF-AC60-EE04-16B7-A493BD11408E}"/>
              </a:ext>
            </a:extLst>
          </p:cNvPr>
          <p:cNvSpPr txBox="1"/>
          <p:nvPr/>
        </p:nvSpPr>
        <p:spPr>
          <a:xfrm>
            <a:off x="6085491" y="2710743"/>
            <a:ext cx="5536238" cy="646331"/>
          </a:xfrm>
          <a:prstGeom prst="rect">
            <a:avLst/>
          </a:prstGeom>
          <a:noFill/>
        </p:spPr>
        <p:txBody>
          <a:bodyPr wrap="square" rtlCol="0">
            <a:spAutoFit/>
          </a:bodyPr>
          <a:lstStyle/>
          <a:p>
            <a:r>
              <a:rPr lang="vi-VN" dirty="0"/>
              <a:t>- Độ chính xác trong lớp “Rain”: Tỷ lệ dự đoán “Rain” đúng trên tổng số dự đoán “Rain” </a:t>
            </a:r>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7854C87-F3F9-0769-1C99-321FC59D1AD4}"/>
                  </a:ext>
                </a:extLst>
              </p:cNvPr>
              <p:cNvSpPr txBox="1"/>
              <p:nvPr/>
            </p:nvSpPr>
            <p:spPr>
              <a:xfrm>
                <a:off x="6390968" y="3429000"/>
                <a:ext cx="3690113" cy="398892"/>
              </a:xfrm>
              <a:prstGeom prst="rect">
                <a:avLst/>
              </a:prstGeom>
              <a:noFill/>
            </p:spPr>
            <p:txBody>
              <a:bodyPr wrap="none" lIns="0" tIns="0" rIns="0" bIns="0" rtlCol="0">
                <a:spAutoFit/>
              </a:bodyPr>
              <a:lstStyle/>
              <a:p>
                <a14:m>
                  <m:oMath xmlns:m="http://schemas.openxmlformats.org/officeDocument/2006/math">
                    <m:r>
                      <m:rPr>
                        <m:sty m:val="p"/>
                      </m:rPr>
                      <a:rPr lang="vi-VN" i="1" smtClean="0">
                        <a:latin typeface="Cambria Math" panose="02040503050406030204" pitchFamily="18" charset="0"/>
                      </a:rPr>
                      <m:t>Precision</m:t>
                    </m:r>
                    <m:r>
                      <a:rPr lang="pt-BR" i="1" smtClean="0">
                        <a:latin typeface="Cambria Math" panose="02040503050406030204" pitchFamily="18" charset="0"/>
                      </a:rPr>
                      <m:t>=</m:t>
                    </m:r>
                    <m:f>
                      <m:fPr>
                        <m:ctrlPr>
                          <a:rPr lang="pt-BR" i="1" smtClean="0">
                            <a:latin typeface="Cambria Math" panose="02040503050406030204" pitchFamily="18" charset="0"/>
                          </a:rPr>
                        </m:ctrlPr>
                      </m:fPr>
                      <m:num>
                        <m:r>
                          <m:rPr>
                            <m:sty m:val="p"/>
                          </m:rPr>
                          <a:rPr lang="vi-VN" i="1">
                            <a:latin typeface="Cambria Math" panose="02040503050406030204" pitchFamily="18" charset="0"/>
                          </a:rPr>
                          <m:t>TP</m:t>
                        </m:r>
                      </m:num>
                      <m:den>
                        <m:r>
                          <m:rPr>
                            <m:sty m:val="p"/>
                          </m:rPr>
                          <a:rPr lang="vi-VN" i="1">
                            <a:latin typeface="Cambria Math" panose="02040503050406030204" pitchFamily="18" charset="0"/>
                          </a:rPr>
                          <m:t>TP</m:t>
                        </m:r>
                        <m:r>
                          <a:rPr lang="vi-VN" b="0" i="1" smtClean="0">
                            <a:latin typeface="Cambria Math" panose="02040503050406030204" pitchFamily="18" charset="0"/>
                          </a:rPr>
                          <m:t>+ </m:t>
                        </m:r>
                        <m:r>
                          <m:rPr>
                            <m:sty m:val="p"/>
                          </m:rPr>
                          <a:rPr lang="vi-VN" i="1">
                            <a:latin typeface="Cambria Math" panose="02040503050406030204" pitchFamily="18" charset="0"/>
                          </a:rPr>
                          <m:t>FP</m:t>
                        </m:r>
                      </m:den>
                    </m:f>
                    <m:r>
                      <a:rPr lang="vi-VN" b="0" i="1"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i="1">
                        <a:latin typeface="Cambria Math" panose="02040503050406030204" pitchFamily="18" charset="0"/>
                        <a:ea typeface="Cambria Math" panose="02040503050406030204" pitchFamily="18" charset="0"/>
                      </a:rPr>
                      <m:t>0</m:t>
                    </m:r>
                    <m:r>
                      <a:rPr lang="vi-VN" b="0" i="1" smtClean="0">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635</m:t>
                    </m:r>
                  </m:oMath>
                </a14:m>
                <a:r>
                  <a:rPr lang="vi-VN" dirty="0"/>
                  <a:t> (63</a:t>
                </a:r>
                <a14:m>
                  <m:oMath xmlns:m="http://schemas.openxmlformats.org/officeDocument/2006/math">
                    <m:r>
                      <a:rPr lang="vi-VN" b="0" i="0" smtClean="0">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5</m:t>
                    </m:r>
                    <m:r>
                      <a:rPr lang="vi-VN" b="0" i="1" smtClean="0">
                        <a:latin typeface="Cambria Math" panose="02040503050406030204" pitchFamily="18" charset="0"/>
                        <a:ea typeface="Cambria Math" panose="02040503050406030204" pitchFamily="18" charset="0"/>
                      </a:rPr>
                      <m:t> %)</m:t>
                    </m:r>
                  </m:oMath>
                </a14:m>
                <a:endParaRPr lang="en-US" dirty="0"/>
              </a:p>
            </p:txBody>
          </p:sp>
        </mc:Choice>
        <mc:Fallback xmlns="">
          <p:sp>
            <p:nvSpPr>
              <p:cNvPr id="15" name="TextBox 14">
                <a:extLst>
                  <a:ext uri="{FF2B5EF4-FFF2-40B4-BE49-F238E27FC236}">
                    <a16:creationId xmlns:a16="http://schemas.microsoft.com/office/drawing/2014/main" id="{F7854C87-F3F9-0769-1C99-321FC59D1AD4}"/>
                  </a:ext>
                </a:extLst>
              </p:cNvPr>
              <p:cNvSpPr txBox="1">
                <a:spLocks noRot="1" noChangeAspect="1" noMove="1" noResize="1" noEditPoints="1" noAdjustHandles="1" noChangeArrowheads="1" noChangeShapeType="1" noTextEdit="1"/>
              </p:cNvSpPr>
              <p:nvPr/>
            </p:nvSpPr>
            <p:spPr>
              <a:xfrm>
                <a:off x="6390968" y="3429000"/>
                <a:ext cx="3690113" cy="398892"/>
              </a:xfrm>
              <a:prstGeom prst="rect">
                <a:avLst/>
              </a:prstGeom>
              <a:blipFill>
                <a:blip r:embed="rId4"/>
                <a:stretch>
                  <a:fillRect l="-2145" t="-4615" r="-1980" b="-20000"/>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8BD25D72-A5CB-A12B-BF8B-3E9837B973E2}"/>
              </a:ext>
            </a:extLst>
          </p:cNvPr>
          <p:cNvSpPr txBox="1"/>
          <p:nvPr/>
        </p:nvSpPr>
        <p:spPr>
          <a:xfrm>
            <a:off x="6085491" y="4128285"/>
            <a:ext cx="5923384" cy="646331"/>
          </a:xfrm>
          <a:prstGeom prst="rect">
            <a:avLst/>
          </a:prstGeom>
          <a:noFill/>
        </p:spPr>
        <p:txBody>
          <a:bodyPr wrap="square">
            <a:spAutoFit/>
          </a:bodyPr>
          <a:lstStyle/>
          <a:p>
            <a:r>
              <a:rPr lang="vi-VN" dirty="0"/>
              <a:t>- Độ nhạy (TPR- True Positive Rate): Tỷ lệ mô hình đoán đúng “Rain” trên tổng số thực tế “Rain”</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03D87CF-21F0-A905-36BB-75B2A5051A6C}"/>
                  </a:ext>
                </a:extLst>
              </p:cNvPr>
              <p:cNvSpPr txBox="1"/>
              <p:nvPr/>
            </p:nvSpPr>
            <p:spPr>
              <a:xfrm>
                <a:off x="6443819" y="4976436"/>
                <a:ext cx="3095399" cy="398892"/>
              </a:xfrm>
              <a:prstGeom prst="rect">
                <a:avLst/>
              </a:prstGeom>
              <a:noFill/>
            </p:spPr>
            <p:txBody>
              <a:bodyPr wrap="none" lIns="0" tIns="0" rIns="0" bIns="0" rtlCol="0">
                <a:spAutoFit/>
              </a:bodyPr>
              <a:lstStyle/>
              <a:p>
                <a14:m>
                  <m:oMath xmlns:m="http://schemas.openxmlformats.org/officeDocument/2006/math">
                    <m:r>
                      <m:rPr>
                        <m:sty m:val="p"/>
                      </m:rPr>
                      <a:rPr lang="vi-VN" i="1">
                        <a:latin typeface="Cambria Math" panose="02040503050406030204" pitchFamily="18" charset="0"/>
                      </a:rPr>
                      <m:t>Recall</m:t>
                    </m:r>
                    <m:r>
                      <a:rPr lang="pt-BR" i="1" smtClean="0">
                        <a:latin typeface="Cambria Math" panose="02040503050406030204" pitchFamily="18" charset="0"/>
                      </a:rPr>
                      <m:t>=</m:t>
                    </m:r>
                    <m:f>
                      <m:fPr>
                        <m:ctrlPr>
                          <a:rPr lang="pt-BR" i="1" smtClean="0">
                            <a:latin typeface="Cambria Math" panose="02040503050406030204" pitchFamily="18" charset="0"/>
                          </a:rPr>
                        </m:ctrlPr>
                      </m:fPr>
                      <m:num>
                        <m:r>
                          <m:rPr>
                            <m:sty m:val="p"/>
                          </m:rPr>
                          <a:rPr lang="vi-VN" i="1">
                            <a:latin typeface="Cambria Math" panose="02040503050406030204" pitchFamily="18" charset="0"/>
                          </a:rPr>
                          <m:t>TP</m:t>
                        </m:r>
                      </m:num>
                      <m:den>
                        <m:r>
                          <m:rPr>
                            <m:sty m:val="p"/>
                          </m:rPr>
                          <a:rPr lang="vi-VN" i="1">
                            <a:latin typeface="Cambria Math" panose="02040503050406030204" pitchFamily="18" charset="0"/>
                          </a:rPr>
                          <m:t>TP</m:t>
                        </m:r>
                        <m:r>
                          <a:rPr lang="vi-VN" b="0" i="1" smtClean="0">
                            <a:latin typeface="Cambria Math" panose="02040503050406030204" pitchFamily="18" charset="0"/>
                          </a:rPr>
                          <m:t>+ </m:t>
                        </m:r>
                        <m:r>
                          <m:rPr>
                            <m:sty m:val="p"/>
                          </m:rPr>
                          <a:rPr lang="vi-VN" i="1">
                            <a:latin typeface="Cambria Math" panose="02040503050406030204" pitchFamily="18" charset="0"/>
                          </a:rPr>
                          <m:t>FN</m:t>
                        </m:r>
                      </m:den>
                    </m:f>
                    <m:r>
                      <a:rPr lang="vi-VN" b="0" i="1"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i="1">
                        <a:latin typeface="Cambria Math" panose="02040503050406030204" pitchFamily="18" charset="0"/>
                        <a:ea typeface="Cambria Math" panose="02040503050406030204" pitchFamily="18" charset="0"/>
                      </a:rPr>
                      <m:t>0</m:t>
                    </m:r>
                  </m:oMath>
                </a14:m>
                <a:r>
                  <a:rPr lang="vi-VN" dirty="0"/>
                  <a:t>.71 (71</a:t>
                </a:r>
                <a14:m>
                  <m:oMath xmlns:m="http://schemas.openxmlformats.org/officeDocument/2006/math">
                    <m:r>
                      <a:rPr lang="vi-VN" b="0" i="1" smtClean="0">
                        <a:latin typeface="Cambria Math" panose="02040503050406030204" pitchFamily="18" charset="0"/>
                        <a:ea typeface="Cambria Math" panose="02040503050406030204" pitchFamily="18" charset="0"/>
                      </a:rPr>
                      <m:t> %)</m:t>
                    </m:r>
                  </m:oMath>
                </a14:m>
                <a:endParaRPr lang="en-US" dirty="0"/>
              </a:p>
            </p:txBody>
          </p:sp>
        </mc:Choice>
        <mc:Fallback xmlns="">
          <p:sp>
            <p:nvSpPr>
              <p:cNvPr id="18" name="TextBox 17">
                <a:extLst>
                  <a:ext uri="{FF2B5EF4-FFF2-40B4-BE49-F238E27FC236}">
                    <a16:creationId xmlns:a16="http://schemas.microsoft.com/office/drawing/2014/main" id="{F03D87CF-21F0-A905-36BB-75B2A5051A6C}"/>
                  </a:ext>
                </a:extLst>
              </p:cNvPr>
              <p:cNvSpPr txBox="1">
                <a:spLocks noRot="1" noChangeAspect="1" noMove="1" noResize="1" noEditPoints="1" noAdjustHandles="1" noChangeArrowheads="1" noChangeShapeType="1" noTextEdit="1"/>
              </p:cNvSpPr>
              <p:nvPr/>
            </p:nvSpPr>
            <p:spPr>
              <a:xfrm>
                <a:off x="6443819" y="4976436"/>
                <a:ext cx="3095399" cy="398892"/>
              </a:xfrm>
              <a:prstGeom prst="rect">
                <a:avLst/>
              </a:prstGeom>
              <a:blipFill>
                <a:blip r:embed="rId5"/>
                <a:stretch>
                  <a:fillRect l="-2756" t="-4545" r="-2756" b="-19697"/>
                </a:stretch>
              </a:blipFill>
            </p:spPr>
            <p:txBody>
              <a:bodyPr/>
              <a:lstStyle/>
              <a:p>
                <a:r>
                  <a:rPr lang="en-US">
                    <a:noFill/>
                  </a:rPr>
                  <a:t> </a:t>
                </a:r>
              </a:p>
            </p:txBody>
          </p:sp>
        </mc:Fallback>
      </mc:AlternateContent>
    </p:spTree>
    <p:extLst>
      <p:ext uri="{BB962C8B-B14F-4D97-AF65-F5344CB8AC3E}">
        <p14:creationId xmlns:p14="http://schemas.microsoft.com/office/powerpoint/2010/main" val="3245478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AA2E9-7FB0-6E08-864F-7A99E6B01AB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1477123-44D5-EDFE-1229-5F7B1E72BC43}"/>
              </a:ext>
            </a:extLst>
          </p:cNvPr>
          <p:cNvSpPr txBox="1"/>
          <p:nvPr/>
        </p:nvSpPr>
        <p:spPr>
          <a:xfrm>
            <a:off x="294968" y="110301"/>
            <a:ext cx="6096000" cy="461665"/>
          </a:xfrm>
          <a:prstGeom prst="rect">
            <a:avLst/>
          </a:prstGeom>
          <a:noFill/>
        </p:spPr>
        <p:txBody>
          <a:bodyPr wrap="square">
            <a:spAutoFit/>
          </a:bodyPr>
          <a:lstStyle/>
          <a:p>
            <a:r>
              <a:rPr lang="en-US" sz="2400" b="1" i="0" u="none" strike="noStrike" dirty="0" err="1">
                <a:solidFill>
                  <a:schemeClr val="bg1"/>
                </a:solidFill>
                <a:effectLst/>
                <a:latin typeface="Arial" panose="020B0604020202020204" pitchFamily="34" charset="0"/>
              </a:rPr>
              <a:t>Đánh</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giá</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mô</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hình</a:t>
            </a:r>
            <a:endParaRPr lang="en-US" sz="2400" dirty="0">
              <a:solidFill>
                <a:schemeClr val="bg1"/>
              </a:solidFill>
            </a:endParaRPr>
          </a:p>
        </p:txBody>
      </p:sp>
      <p:sp>
        <p:nvSpPr>
          <p:cNvPr id="4" name="TextBox 3">
            <a:extLst>
              <a:ext uri="{FF2B5EF4-FFF2-40B4-BE49-F238E27FC236}">
                <a16:creationId xmlns:a16="http://schemas.microsoft.com/office/drawing/2014/main" id="{E0565094-C3BB-701C-951A-72200A18209F}"/>
              </a:ext>
            </a:extLst>
          </p:cNvPr>
          <p:cNvSpPr txBox="1"/>
          <p:nvPr/>
        </p:nvSpPr>
        <p:spPr>
          <a:xfrm>
            <a:off x="373626" y="965708"/>
            <a:ext cx="6096000" cy="400110"/>
          </a:xfrm>
          <a:prstGeom prst="rect">
            <a:avLst/>
          </a:prstGeom>
          <a:noFill/>
        </p:spPr>
        <p:txBody>
          <a:bodyPr wrap="square">
            <a:spAutoFit/>
          </a:bodyPr>
          <a:lstStyle/>
          <a:p>
            <a:pPr marL="228600" indent="-228600" rtl="0">
              <a:spcBef>
                <a:spcPts val="1800"/>
              </a:spcBef>
              <a:spcAft>
                <a:spcPts val="600"/>
              </a:spcAft>
            </a:pPr>
            <a:r>
              <a:rPr lang="en-US" sz="2000" i="0" u="none" strike="noStrike" dirty="0" err="1">
                <a:solidFill>
                  <a:srgbClr val="000000"/>
                </a:solidFill>
                <a:effectLst/>
                <a:latin typeface="Arial" panose="020B0604020202020204" pitchFamily="34" charset="0"/>
              </a:rPr>
              <a:t>Các</a:t>
            </a:r>
            <a:r>
              <a:rPr lang="en-US" sz="2000" i="0" u="none" strike="noStrike" dirty="0">
                <a:solidFill>
                  <a:srgbClr val="000000"/>
                </a:solidFill>
                <a:effectLst/>
                <a:latin typeface="Arial" panose="020B0604020202020204" pitchFamily="34" charset="0"/>
              </a:rPr>
              <a:t> </a:t>
            </a:r>
            <a:r>
              <a:rPr lang="en-US" sz="2000" i="0" u="none" strike="noStrike" dirty="0" err="1">
                <a:solidFill>
                  <a:srgbClr val="000000"/>
                </a:solidFill>
                <a:effectLst/>
                <a:latin typeface="Arial" panose="020B0604020202020204" pitchFamily="34" charset="0"/>
              </a:rPr>
              <a:t>biểu</a:t>
            </a:r>
            <a:r>
              <a:rPr lang="en-US" sz="2000" i="0" u="none" strike="noStrike" dirty="0">
                <a:solidFill>
                  <a:srgbClr val="000000"/>
                </a:solidFill>
                <a:effectLst/>
                <a:latin typeface="Arial" panose="020B0604020202020204" pitchFamily="34" charset="0"/>
              </a:rPr>
              <a:t> </a:t>
            </a:r>
            <a:r>
              <a:rPr lang="en-US" sz="2000" i="0" u="none" strike="noStrike" dirty="0" err="1">
                <a:solidFill>
                  <a:srgbClr val="000000"/>
                </a:solidFill>
                <a:effectLst/>
                <a:latin typeface="Arial" panose="020B0604020202020204" pitchFamily="34" charset="0"/>
              </a:rPr>
              <a:t>đồ</a:t>
            </a:r>
            <a:r>
              <a:rPr lang="en-US" sz="2000" i="0" u="none" strike="noStrike" dirty="0">
                <a:solidFill>
                  <a:srgbClr val="000000"/>
                </a:solidFill>
                <a:effectLst/>
                <a:latin typeface="Arial" panose="020B0604020202020204" pitchFamily="34" charset="0"/>
              </a:rPr>
              <a:t> </a:t>
            </a:r>
            <a:r>
              <a:rPr lang="en-US" sz="2000" i="0" u="none" strike="noStrike" dirty="0" err="1">
                <a:solidFill>
                  <a:srgbClr val="000000"/>
                </a:solidFill>
                <a:effectLst/>
                <a:latin typeface="Arial" panose="020B0604020202020204" pitchFamily="34" charset="0"/>
              </a:rPr>
              <a:t>đánh</a:t>
            </a:r>
            <a:r>
              <a:rPr lang="en-US" sz="2000" i="0" u="none" strike="noStrike" dirty="0">
                <a:solidFill>
                  <a:srgbClr val="000000"/>
                </a:solidFill>
                <a:effectLst/>
                <a:latin typeface="Arial" panose="020B0604020202020204" pitchFamily="34" charset="0"/>
              </a:rPr>
              <a:t> </a:t>
            </a:r>
            <a:r>
              <a:rPr lang="en-US" sz="2000" i="0" u="none" strike="noStrike" dirty="0" err="1">
                <a:solidFill>
                  <a:srgbClr val="000000"/>
                </a:solidFill>
                <a:effectLst/>
                <a:latin typeface="Arial" panose="020B0604020202020204" pitchFamily="34" charset="0"/>
              </a:rPr>
              <a:t>giá</a:t>
            </a:r>
            <a:r>
              <a:rPr lang="en-US" sz="2000" i="0" u="none" strike="noStrike" dirty="0">
                <a:solidFill>
                  <a:srgbClr val="000000"/>
                </a:solidFill>
                <a:effectLst/>
                <a:latin typeface="Arial" panose="020B0604020202020204" pitchFamily="34" charset="0"/>
              </a:rPr>
              <a:t> </a:t>
            </a:r>
            <a:r>
              <a:rPr lang="en-US" sz="2000" i="0" u="none" strike="noStrike" dirty="0" err="1">
                <a:solidFill>
                  <a:srgbClr val="000000"/>
                </a:solidFill>
                <a:effectLst/>
                <a:latin typeface="Arial" panose="020B0604020202020204" pitchFamily="34" charset="0"/>
              </a:rPr>
              <a:t>mô</a:t>
            </a:r>
            <a:r>
              <a:rPr lang="en-US" sz="2000" i="0" u="none" strike="noStrike" dirty="0">
                <a:solidFill>
                  <a:srgbClr val="000000"/>
                </a:solidFill>
                <a:effectLst/>
                <a:latin typeface="Arial" panose="020B0604020202020204" pitchFamily="34" charset="0"/>
              </a:rPr>
              <a:t> </a:t>
            </a:r>
            <a:r>
              <a:rPr lang="en-US" sz="2000" i="0" u="none" strike="noStrike" dirty="0" err="1">
                <a:solidFill>
                  <a:srgbClr val="000000"/>
                </a:solidFill>
                <a:effectLst/>
                <a:latin typeface="Arial" panose="020B0604020202020204" pitchFamily="34" charset="0"/>
              </a:rPr>
              <a:t>hình</a:t>
            </a:r>
            <a:r>
              <a:rPr lang="en-US" sz="2000" i="0" u="none" strike="noStrike" dirty="0">
                <a:solidFill>
                  <a:srgbClr val="000000"/>
                </a:solidFill>
                <a:effectLst/>
                <a:latin typeface="Arial" panose="020B0604020202020204" pitchFamily="34" charset="0"/>
              </a:rPr>
              <a:t> (</a:t>
            </a:r>
            <a:r>
              <a:rPr lang="en-US" sz="2000" i="0" u="none" strike="noStrike" dirty="0" err="1">
                <a:solidFill>
                  <a:srgbClr val="000000"/>
                </a:solidFill>
                <a:effectLst/>
                <a:latin typeface="Arial" panose="020B0604020202020204" pitchFamily="34" charset="0"/>
              </a:rPr>
              <a:t>với</a:t>
            </a:r>
            <a:r>
              <a:rPr lang="en-US" sz="2000" i="0" u="none" strike="noStrike" dirty="0">
                <a:solidFill>
                  <a:srgbClr val="000000"/>
                </a:solidFill>
                <a:effectLst/>
                <a:latin typeface="Arial" panose="020B0604020202020204" pitchFamily="34" charset="0"/>
              </a:rPr>
              <a:t> k =55)</a:t>
            </a:r>
            <a:endParaRPr lang="en-US" sz="2000" dirty="0">
              <a:effectLst/>
            </a:endParaRPr>
          </a:p>
        </p:txBody>
      </p:sp>
      <p:pic>
        <p:nvPicPr>
          <p:cNvPr id="6148" name="Picture 4">
            <a:extLst>
              <a:ext uri="{FF2B5EF4-FFF2-40B4-BE49-F238E27FC236}">
                <a16:creationId xmlns:a16="http://schemas.microsoft.com/office/drawing/2014/main" id="{DD781054-CBCA-B702-7F24-F6D86459D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705" y="2738019"/>
            <a:ext cx="295275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BB2FD678-8C9C-EB24-DB1A-FFC9DC17C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01" y="2738019"/>
            <a:ext cx="3062442" cy="23741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78F5B6D-F7B2-2682-B383-D3B97643E182}"/>
              </a:ext>
            </a:extLst>
          </p:cNvPr>
          <p:cNvPicPr>
            <a:picLocks noChangeAspect="1"/>
          </p:cNvPicPr>
          <p:nvPr/>
        </p:nvPicPr>
        <p:blipFill>
          <a:blip r:embed="rId4"/>
          <a:stretch>
            <a:fillRect/>
          </a:stretch>
        </p:blipFill>
        <p:spPr>
          <a:xfrm>
            <a:off x="8176971" y="2728165"/>
            <a:ext cx="3099910" cy="2383995"/>
          </a:xfrm>
          <a:prstGeom prst="rect">
            <a:avLst/>
          </a:prstGeom>
        </p:spPr>
      </p:pic>
    </p:spTree>
    <p:extLst>
      <p:ext uri="{BB962C8B-B14F-4D97-AF65-F5344CB8AC3E}">
        <p14:creationId xmlns:p14="http://schemas.microsoft.com/office/powerpoint/2010/main" val="93947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742CC-2630-8EEF-287A-683B0C11341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E095D65-ED21-BA10-77C0-C227891E8668}"/>
              </a:ext>
            </a:extLst>
          </p:cNvPr>
          <p:cNvSpPr txBox="1"/>
          <p:nvPr/>
        </p:nvSpPr>
        <p:spPr>
          <a:xfrm>
            <a:off x="294968" y="110301"/>
            <a:ext cx="6096000" cy="461665"/>
          </a:xfrm>
          <a:prstGeom prst="rect">
            <a:avLst/>
          </a:prstGeom>
          <a:noFill/>
        </p:spPr>
        <p:txBody>
          <a:bodyPr wrap="square">
            <a:spAutoFit/>
          </a:bodyPr>
          <a:lstStyle/>
          <a:p>
            <a:r>
              <a:rPr lang="en-US" sz="2400" b="1" i="0" u="none" strike="noStrike" dirty="0" err="1">
                <a:solidFill>
                  <a:schemeClr val="bg1"/>
                </a:solidFill>
                <a:effectLst/>
                <a:latin typeface="Arial" panose="020B0604020202020204" pitchFamily="34" charset="0"/>
              </a:rPr>
              <a:t>Đánh</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giá</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mô</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hình</a:t>
            </a:r>
            <a:endParaRPr lang="en-US" sz="2400" dirty="0">
              <a:solidFill>
                <a:schemeClr val="bg1"/>
              </a:solidFill>
            </a:endParaRPr>
          </a:p>
        </p:txBody>
      </p:sp>
      <p:sp>
        <p:nvSpPr>
          <p:cNvPr id="4" name="TextBox 3">
            <a:extLst>
              <a:ext uri="{FF2B5EF4-FFF2-40B4-BE49-F238E27FC236}">
                <a16:creationId xmlns:a16="http://schemas.microsoft.com/office/drawing/2014/main" id="{DB582835-6A1E-341B-F843-F6B53D7F0950}"/>
              </a:ext>
            </a:extLst>
          </p:cNvPr>
          <p:cNvSpPr txBox="1"/>
          <p:nvPr/>
        </p:nvSpPr>
        <p:spPr>
          <a:xfrm>
            <a:off x="373626" y="965708"/>
            <a:ext cx="6096000" cy="400110"/>
          </a:xfrm>
          <a:prstGeom prst="rect">
            <a:avLst/>
          </a:prstGeom>
          <a:noFill/>
        </p:spPr>
        <p:txBody>
          <a:bodyPr wrap="square">
            <a:spAutoFit/>
          </a:bodyPr>
          <a:lstStyle/>
          <a:p>
            <a:pPr marL="228600" indent="-228600" rtl="0">
              <a:spcBef>
                <a:spcPts val="1800"/>
              </a:spcBef>
              <a:spcAft>
                <a:spcPts val="600"/>
              </a:spcAft>
            </a:pPr>
            <a:r>
              <a:rPr lang="en-US" sz="2000" i="0" u="none" strike="noStrike" dirty="0" err="1">
                <a:solidFill>
                  <a:srgbClr val="000000"/>
                </a:solidFill>
                <a:effectLst/>
                <a:latin typeface="Arial" panose="020B0604020202020204" pitchFamily="34" charset="0"/>
              </a:rPr>
              <a:t>Các</a:t>
            </a:r>
            <a:r>
              <a:rPr lang="en-US" sz="2000" i="0" u="none" strike="noStrike" dirty="0">
                <a:solidFill>
                  <a:srgbClr val="000000"/>
                </a:solidFill>
                <a:effectLst/>
                <a:latin typeface="Arial" panose="020B0604020202020204" pitchFamily="34" charset="0"/>
              </a:rPr>
              <a:t> </a:t>
            </a:r>
            <a:r>
              <a:rPr lang="en-US" sz="2000" i="0" u="none" strike="noStrike" dirty="0" err="1">
                <a:solidFill>
                  <a:srgbClr val="000000"/>
                </a:solidFill>
                <a:effectLst/>
                <a:latin typeface="Arial" panose="020B0604020202020204" pitchFamily="34" charset="0"/>
              </a:rPr>
              <a:t>biểu</a:t>
            </a:r>
            <a:r>
              <a:rPr lang="en-US" sz="2000" i="0" u="none" strike="noStrike" dirty="0">
                <a:solidFill>
                  <a:srgbClr val="000000"/>
                </a:solidFill>
                <a:effectLst/>
                <a:latin typeface="Arial" panose="020B0604020202020204" pitchFamily="34" charset="0"/>
              </a:rPr>
              <a:t> </a:t>
            </a:r>
            <a:r>
              <a:rPr lang="en-US" sz="2000" i="0" u="none" strike="noStrike" dirty="0" err="1">
                <a:solidFill>
                  <a:srgbClr val="000000"/>
                </a:solidFill>
                <a:effectLst/>
                <a:latin typeface="Arial" panose="020B0604020202020204" pitchFamily="34" charset="0"/>
              </a:rPr>
              <a:t>đồ</a:t>
            </a:r>
            <a:r>
              <a:rPr lang="en-US" sz="2000" i="0" u="none" strike="noStrike" dirty="0">
                <a:solidFill>
                  <a:srgbClr val="000000"/>
                </a:solidFill>
                <a:effectLst/>
                <a:latin typeface="Arial" panose="020B0604020202020204" pitchFamily="34" charset="0"/>
              </a:rPr>
              <a:t> </a:t>
            </a:r>
            <a:r>
              <a:rPr lang="en-US" sz="2000" i="0" u="none" strike="noStrike" dirty="0" err="1">
                <a:solidFill>
                  <a:srgbClr val="000000"/>
                </a:solidFill>
                <a:effectLst/>
                <a:latin typeface="Arial" panose="020B0604020202020204" pitchFamily="34" charset="0"/>
              </a:rPr>
              <a:t>đánh</a:t>
            </a:r>
            <a:r>
              <a:rPr lang="en-US" sz="2000" i="0" u="none" strike="noStrike" dirty="0">
                <a:solidFill>
                  <a:srgbClr val="000000"/>
                </a:solidFill>
                <a:effectLst/>
                <a:latin typeface="Arial" panose="020B0604020202020204" pitchFamily="34" charset="0"/>
              </a:rPr>
              <a:t> </a:t>
            </a:r>
            <a:r>
              <a:rPr lang="en-US" sz="2000" i="0" u="none" strike="noStrike" dirty="0" err="1">
                <a:solidFill>
                  <a:srgbClr val="000000"/>
                </a:solidFill>
                <a:effectLst/>
                <a:latin typeface="Arial" panose="020B0604020202020204" pitchFamily="34" charset="0"/>
              </a:rPr>
              <a:t>giá</a:t>
            </a:r>
            <a:r>
              <a:rPr lang="en-US" sz="2000" i="0" u="none" strike="noStrike" dirty="0">
                <a:solidFill>
                  <a:srgbClr val="000000"/>
                </a:solidFill>
                <a:effectLst/>
                <a:latin typeface="Arial" panose="020B0604020202020204" pitchFamily="34" charset="0"/>
              </a:rPr>
              <a:t> </a:t>
            </a:r>
            <a:r>
              <a:rPr lang="en-US" sz="2000" i="0" u="none" strike="noStrike" dirty="0" err="1">
                <a:solidFill>
                  <a:srgbClr val="000000"/>
                </a:solidFill>
                <a:effectLst/>
                <a:latin typeface="Arial" panose="020B0604020202020204" pitchFamily="34" charset="0"/>
              </a:rPr>
              <a:t>mô</a:t>
            </a:r>
            <a:r>
              <a:rPr lang="en-US" sz="2000" i="0" u="none" strike="noStrike" dirty="0">
                <a:solidFill>
                  <a:srgbClr val="000000"/>
                </a:solidFill>
                <a:effectLst/>
                <a:latin typeface="Arial" panose="020B0604020202020204" pitchFamily="34" charset="0"/>
              </a:rPr>
              <a:t> </a:t>
            </a:r>
            <a:r>
              <a:rPr lang="en-US" sz="2000" i="0" u="none" strike="noStrike" dirty="0" err="1">
                <a:solidFill>
                  <a:srgbClr val="000000"/>
                </a:solidFill>
                <a:effectLst/>
                <a:latin typeface="Arial" panose="020B0604020202020204" pitchFamily="34" charset="0"/>
              </a:rPr>
              <a:t>hình</a:t>
            </a:r>
            <a:r>
              <a:rPr lang="en-US" sz="2000" i="0" u="none" strike="noStrike" dirty="0">
                <a:solidFill>
                  <a:srgbClr val="000000"/>
                </a:solidFill>
                <a:effectLst/>
                <a:latin typeface="Arial" panose="020B0604020202020204" pitchFamily="34" charset="0"/>
              </a:rPr>
              <a:t> (</a:t>
            </a:r>
            <a:r>
              <a:rPr lang="en-US" sz="2000" i="0" u="none" strike="noStrike" dirty="0" err="1">
                <a:solidFill>
                  <a:srgbClr val="000000"/>
                </a:solidFill>
                <a:effectLst/>
                <a:latin typeface="Arial" panose="020B0604020202020204" pitchFamily="34" charset="0"/>
              </a:rPr>
              <a:t>với</a:t>
            </a:r>
            <a:r>
              <a:rPr lang="en-US" sz="2000" i="0" u="none" strike="noStrike" dirty="0">
                <a:solidFill>
                  <a:srgbClr val="000000"/>
                </a:solidFill>
                <a:effectLst/>
                <a:latin typeface="Arial" panose="020B0604020202020204" pitchFamily="34" charset="0"/>
              </a:rPr>
              <a:t> k =55)</a:t>
            </a:r>
            <a:endParaRPr lang="en-US" sz="2000" dirty="0">
              <a:effectLst/>
            </a:endParaRPr>
          </a:p>
        </p:txBody>
      </p:sp>
      <p:pic>
        <p:nvPicPr>
          <p:cNvPr id="6" name="Picture 5">
            <a:extLst>
              <a:ext uri="{FF2B5EF4-FFF2-40B4-BE49-F238E27FC236}">
                <a16:creationId xmlns:a16="http://schemas.microsoft.com/office/drawing/2014/main" id="{795A4816-892F-5F78-87E6-A7DE9F4B037D}"/>
              </a:ext>
            </a:extLst>
          </p:cNvPr>
          <p:cNvPicPr>
            <a:picLocks noChangeAspect="1"/>
          </p:cNvPicPr>
          <p:nvPr/>
        </p:nvPicPr>
        <p:blipFill>
          <a:blip r:embed="rId2"/>
          <a:stretch>
            <a:fillRect/>
          </a:stretch>
        </p:blipFill>
        <p:spPr>
          <a:xfrm>
            <a:off x="2597826" y="1480724"/>
            <a:ext cx="2868254" cy="2271950"/>
          </a:xfrm>
          <a:prstGeom prst="rect">
            <a:avLst/>
          </a:prstGeom>
        </p:spPr>
      </p:pic>
      <p:pic>
        <p:nvPicPr>
          <p:cNvPr id="8" name="Picture 7">
            <a:extLst>
              <a:ext uri="{FF2B5EF4-FFF2-40B4-BE49-F238E27FC236}">
                <a16:creationId xmlns:a16="http://schemas.microsoft.com/office/drawing/2014/main" id="{8182E586-0D54-D5DA-08ED-AFEA0AAC2B2C}"/>
              </a:ext>
            </a:extLst>
          </p:cNvPr>
          <p:cNvPicPr>
            <a:picLocks noChangeAspect="1"/>
          </p:cNvPicPr>
          <p:nvPr/>
        </p:nvPicPr>
        <p:blipFill>
          <a:blip r:embed="rId3"/>
          <a:stretch>
            <a:fillRect/>
          </a:stretch>
        </p:blipFill>
        <p:spPr>
          <a:xfrm>
            <a:off x="6841205" y="1412799"/>
            <a:ext cx="2993675" cy="2351925"/>
          </a:xfrm>
          <a:prstGeom prst="rect">
            <a:avLst/>
          </a:prstGeom>
        </p:spPr>
      </p:pic>
      <p:pic>
        <p:nvPicPr>
          <p:cNvPr id="10" name="Picture 9">
            <a:extLst>
              <a:ext uri="{FF2B5EF4-FFF2-40B4-BE49-F238E27FC236}">
                <a16:creationId xmlns:a16="http://schemas.microsoft.com/office/drawing/2014/main" id="{D1895DA8-CE55-6D62-B4CA-7A95BD26CC3A}"/>
              </a:ext>
            </a:extLst>
          </p:cNvPr>
          <p:cNvPicPr>
            <a:picLocks noChangeAspect="1"/>
          </p:cNvPicPr>
          <p:nvPr/>
        </p:nvPicPr>
        <p:blipFill>
          <a:blip r:embed="rId4"/>
          <a:stretch>
            <a:fillRect/>
          </a:stretch>
        </p:blipFill>
        <p:spPr>
          <a:xfrm>
            <a:off x="2597826" y="3907275"/>
            <a:ext cx="3005432" cy="2351925"/>
          </a:xfrm>
          <a:prstGeom prst="rect">
            <a:avLst/>
          </a:prstGeom>
        </p:spPr>
      </p:pic>
      <p:pic>
        <p:nvPicPr>
          <p:cNvPr id="12" name="Picture 11">
            <a:extLst>
              <a:ext uri="{FF2B5EF4-FFF2-40B4-BE49-F238E27FC236}">
                <a16:creationId xmlns:a16="http://schemas.microsoft.com/office/drawing/2014/main" id="{6BC4D5B3-5D27-E552-F5F9-9CF4807B8EEA}"/>
              </a:ext>
            </a:extLst>
          </p:cNvPr>
          <p:cNvPicPr>
            <a:picLocks noChangeAspect="1"/>
          </p:cNvPicPr>
          <p:nvPr/>
        </p:nvPicPr>
        <p:blipFill>
          <a:blip r:embed="rId5"/>
          <a:stretch>
            <a:fillRect/>
          </a:stretch>
        </p:blipFill>
        <p:spPr>
          <a:xfrm>
            <a:off x="6914404" y="3894787"/>
            <a:ext cx="3005432" cy="2364413"/>
          </a:xfrm>
          <a:prstGeom prst="rect">
            <a:avLst/>
          </a:prstGeom>
        </p:spPr>
      </p:pic>
    </p:spTree>
    <p:extLst>
      <p:ext uri="{BB962C8B-B14F-4D97-AF65-F5344CB8AC3E}">
        <p14:creationId xmlns:p14="http://schemas.microsoft.com/office/powerpoint/2010/main" val="710786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338760" y="112680"/>
            <a:ext cx="11514240" cy="435600"/>
          </a:xfrm>
          <a:prstGeom prst="rect">
            <a:avLst/>
          </a:prstGeom>
          <a:noFill/>
          <a:ln>
            <a:noFill/>
          </a:ln>
        </p:spPr>
        <p:txBody>
          <a:bodyPr lIns="90000" tIns="45000" rIns="90000" bIns="45000">
            <a:noAutofit/>
          </a:bodyPr>
          <a:lstStyle/>
          <a:p>
            <a:r>
              <a:rPr lang="vi-VN" sz="2400" b="1" strike="noStrike" spc="-1" dirty="0">
                <a:solidFill>
                  <a:schemeClr val="bg1"/>
                </a:solidFill>
                <a:latin typeface="+mj-lt"/>
              </a:rPr>
              <a:t>Kết luận</a:t>
            </a:r>
            <a:endParaRPr lang="en-US" sz="2400" b="1" strike="noStrike" spc="-1" dirty="0">
              <a:solidFill>
                <a:schemeClr val="bg1"/>
              </a:solidFill>
              <a:latin typeface="+mj-lt"/>
            </a:endParaRPr>
          </a:p>
        </p:txBody>
      </p:sp>
      <p:sp>
        <p:nvSpPr>
          <p:cNvPr id="3" name="TextBox 2">
            <a:extLst>
              <a:ext uri="{FF2B5EF4-FFF2-40B4-BE49-F238E27FC236}">
                <a16:creationId xmlns:a16="http://schemas.microsoft.com/office/drawing/2014/main" id="{618C6E4F-8D89-40CF-5227-03E4BD693437}"/>
              </a:ext>
            </a:extLst>
          </p:cNvPr>
          <p:cNvSpPr txBox="1"/>
          <p:nvPr/>
        </p:nvSpPr>
        <p:spPr>
          <a:xfrm>
            <a:off x="771897" y="1989606"/>
            <a:ext cx="10393408" cy="1477328"/>
          </a:xfrm>
          <a:prstGeom prst="rect">
            <a:avLst/>
          </a:prstGeom>
          <a:noFill/>
        </p:spPr>
        <p:txBody>
          <a:bodyPr wrap="square">
            <a:spAutoFit/>
          </a:bodyPr>
          <a:lstStyle/>
          <a:p>
            <a:r>
              <a:rPr lang="vi-VN" sz="1800" dirty="0">
                <a:solidFill>
                  <a:srgbClr val="000000"/>
                </a:solidFill>
                <a:effectLst/>
                <a:latin typeface="Arial" panose="020B0604020202020204" pitchFamily="34" charset="0"/>
              </a:rPr>
              <a:t>Mô hình dự báo mưa sử dụng thuật toán K-Nearest Neighbors (KNN) đã cho kết quả khả quan với độ chính xác khoảng 68% khi giá trị k tối ưu là 55. </a:t>
            </a:r>
          </a:p>
          <a:p>
            <a:endParaRPr lang="vi-VN" sz="1800" dirty="0">
              <a:solidFill>
                <a:srgbClr val="000000"/>
              </a:solidFill>
              <a:effectLst/>
              <a:latin typeface="Arial" panose="020B0604020202020204" pitchFamily="34" charset="0"/>
            </a:endParaRPr>
          </a:p>
          <a:p>
            <a:r>
              <a:rPr lang="vi-VN" sz="1800" dirty="0">
                <a:solidFill>
                  <a:srgbClr val="000000"/>
                </a:solidFill>
                <a:effectLst/>
                <a:latin typeface="Arial" panose="020B0604020202020204" pitchFamily="34" charset="0"/>
              </a:rPr>
              <a:t>KNN là một thuật toán đơn giản, dễ triển khai và không yêu cầu quá trình huấn luyện phức tạp, rất phù hợp với các tập dữ liệu nhỏ và vừa như trong nghiên cứu này.</a:t>
            </a:r>
            <a:endParaRPr lang="en-US" sz="2400" b="1"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5756400" y="2824200"/>
            <a:ext cx="5136480" cy="9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6000" b="1" strike="noStrike" spc="-1">
                <a:solidFill>
                  <a:srgbClr val="C00000"/>
                </a:solidFill>
                <a:latin typeface="Lato"/>
                <a:ea typeface="Lato"/>
              </a:rPr>
              <a:t>THANK YOU !</a:t>
            </a:r>
            <a:endParaRPr lang="en-US" sz="6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sp>
        <p:nvSpPr>
          <p:cNvPr id="311" name="TextShape 2"/>
          <p:cNvSpPr txBox="1"/>
          <p:nvPr/>
        </p:nvSpPr>
        <p:spPr>
          <a:xfrm>
            <a:off x="338880" y="1267307"/>
            <a:ext cx="11514240" cy="4908600"/>
          </a:xfrm>
          <a:prstGeom prst="rect">
            <a:avLst/>
          </a:prstGeom>
          <a:noFill/>
          <a:ln>
            <a:noFill/>
          </a:ln>
        </p:spPr>
        <p:txBody>
          <a:bodyPr lIns="90000" tIns="45000" rIns="90000" bIns="45000">
            <a:noAutofit/>
          </a:bodyPr>
          <a:lstStyle/>
          <a:p>
            <a:pPr marL="342900" indent="-342900">
              <a:lnSpc>
                <a:spcPct val="114000"/>
              </a:lnSpc>
              <a:buAutoNum type="arabicPeriod"/>
            </a:pPr>
            <a:r>
              <a:rPr lang="vi-VN" sz="2000" dirty="0">
                <a:latin typeface="+mj-lt"/>
                <a:ea typeface="Arial" panose="020B0604020202020204" pitchFamily="34" charset="0"/>
              </a:rPr>
              <a:t>Mô tả bài toán</a:t>
            </a:r>
          </a:p>
          <a:p>
            <a:pPr>
              <a:lnSpc>
                <a:spcPct val="114000"/>
              </a:lnSpc>
            </a:pPr>
            <a:r>
              <a:rPr lang="vi-VN" dirty="0"/>
              <a:t>Dự báo mưa là một phần quan trọng trong lĩnh vực khí tượng, giúp cung cấp thông tin cần thiết cho các hoạt động hàng ngày và phòng chống thiên tai.</a:t>
            </a:r>
          </a:p>
          <a:p>
            <a:pPr>
              <a:lnSpc>
                <a:spcPct val="114000"/>
              </a:lnSpc>
            </a:pPr>
            <a:r>
              <a:rPr lang="vi-VN" sz="1800" b="0" i="0" u="none" strike="noStrike" dirty="0">
                <a:solidFill>
                  <a:srgbClr val="000000"/>
                </a:solidFill>
                <a:effectLst/>
                <a:latin typeface="Arial" panose="020B0604020202020204" pitchFamily="34" charset="0"/>
              </a:rPr>
              <a:t>Mô hình dự báo mưa sử dụng thuật toán K-Nearest Neighbors (KNN), dựa trên các yếu tố khí hậu như nhiệt độ, độ ẩm, tốc độ gió, và mức độ che phủ mây.</a:t>
            </a:r>
            <a:endParaRPr lang="en-US" dirty="0">
              <a:effectLst/>
              <a:latin typeface="Calibri" panose="020F0502020204030204" pitchFamily="34" charset="0"/>
              <a:ea typeface="Arial" panose="020B0604020202020204" pitchFamily="34" charset="0"/>
            </a:endParaRPr>
          </a:p>
        </p:txBody>
      </p:sp>
      <p:sp>
        <p:nvSpPr>
          <p:cNvPr id="3" name="TextBox 2">
            <a:extLst>
              <a:ext uri="{FF2B5EF4-FFF2-40B4-BE49-F238E27FC236}">
                <a16:creationId xmlns:a16="http://schemas.microsoft.com/office/drawing/2014/main" id="{F686E04C-B433-3FCB-0E20-3B7842BA2E48}"/>
              </a:ext>
            </a:extLst>
          </p:cNvPr>
          <p:cNvSpPr txBox="1"/>
          <p:nvPr/>
        </p:nvSpPr>
        <p:spPr>
          <a:xfrm>
            <a:off x="-1435511" y="115693"/>
            <a:ext cx="6096000" cy="489365"/>
          </a:xfrm>
          <a:prstGeom prst="rect">
            <a:avLst/>
          </a:prstGeom>
          <a:noFill/>
        </p:spPr>
        <p:txBody>
          <a:bodyPr wrap="square">
            <a:spAutoFit/>
          </a:bodyPr>
          <a:lstStyle/>
          <a:p>
            <a:pPr algn="ctr">
              <a:lnSpc>
                <a:spcPct val="114000"/>
              </a:lnSpc>
            </a:pPr>
            <a:r>
              <a:rPr lang="en-US" sz="2400" b="1" dirty="0">
                <a:solidFill>
                  <a:schemeClr val="bg1"/>
                </a:solidFill>
                <a:effectLst/>
                <a:latin typeface="Calibri" panose="020F0502020204030204" pitchFamily="34" charset="0"/>
                <a:ea typeface="Arial" panose="020B0604020202020204" pitchFamily="34" charset="0"/>
              </a:rPr>
              <a:t>TỔNG QUAN ĐỀ TÀI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338760" y="112680"/>
            <a:ext cx="11514240" cy="435600"/>
          </a:xfrm>
          <a:prstGeom prst="rect">
            <a:avLst/>
          </a:prstGeom>
          <a:noFill/>
          <a:ln>
            <a:noFill/>
          </a:ln>
        </p:spPr>
        <p:txBody>
          <a:bodyPr lIns="90000" tIns="45000" rIns="90000" bIns="45000">
            <a:noAutofit/>
          </a:bodyPr>
          <a:lstStyle/>
          <a:p>
            <a:endParaRPr lang="en-US" sz="1800" b="0" strike="noStrike" spc="-1">
              <a:solidFill>
                <a:srgbClr val="000000"/>
              </a:solidFill>
              <a:latin typeface="Calibri"/>
            </a:endParaRPr>
          </a:p>
        </p:txBody>
      </p:sp>
      <p:sp>
        <p:nvSpPr>
          <p:cNvPr id="316" name="TextShape 2"/>
          <p:cNvSpPr txBox="1"/>
          <p:nvPr/>
        </p:nvSpPr>
        <p:spPr>
          <a:xfrm>
            <a:off x="337680" y="1032480"/>
            <a:ext cx="11515320" cy="4938480"/>
          </a:xfrm>
          <a:prstGeom prst="rect">
            <a:avLst/>
          </a:prstGeom>
          <a:noFill/>
          <a:ln>
            <a:noFill/>
          </a:ln>
        </p:spPr>
        <p:txBody>
          <a:bodyPr lIns="90000" tIns="45000" rIns="90000" bIns="45000">
            <a:noAutofit/>
          </a:bodyPr>
          <a:lstStyle/>
          <a:p>
            <a:endParaRPr lang="en-US" sz="2800" b="0" strike="noStrike" spc="-1">
              <a:solidFill>
                <a:srgbClr val="000000"/>
              </a:solidFill>
              <a:latin typeface="Calibri"/>
            </a:endParaRPr>
          </a:p>
        </p:txBody>
      </p:sp>
      <p:sp>
        <p:nvSpPr>
          <p:cNvPr id="312" name="TextShape 1"/>
          <p:cNvSpPr txBox="1"/>
          <p:nvPr/>
        </p:nvSpPr>
        <p:spPr>
          <a:xfrm>
            <a:off x="337680" y="938045"/>
            <a:ext cx="11514240" cy="1857160"/>
          </a:xfrm>
          <a:prstGeom prst="rect">
            <a:avLst/>
          </a:prstGeom>
          <a:noFill/>
          <a:ln>
            <a:noFill/>
          </a:ln>
        </p:spPr>
        <p:txBody>
          <a:bodyPr lIns="90000" tIns="45000" rIns="90000" bIns="45000">
            <a:noAutofit/>
          </a:bodyPr>
          <a:lstStyle/>
          <a:p>
            <a:pPr algn="just" rtl="0"/>
            <a:r>
              <a:rPr lang="vi-VN" sz="1800" b="0" i="0" u="none" strike="noStrike" dirty="0">
                <a:solidFill>
                  <a:srgbClr val="000000"/>
                </a:solidFill>
                <a:effectLst/>
                <a:latin typeface="Arial" panose="020B0604020202020204" pitchFamily="34" charset="0"/>
              </a:rPr>
              <a:t>Bộ dữ liệu có 12,539 dòng và 13 cột, bao gồm các thuộc tính liên quan đến thời tiết của Hà Nội qua nhiều năm.</a:t>
            </a:r>
            <a:endParaRPr lang="vi-VN" b="0" dirty="0">
              <a:effectLst/>
            </a:endParaRPr>
          </a:p>
          <a:p>
            <a:r>
              <a:rPr lang="vi-VN" sz="1800" b="0" i="0" u="none" strike="noStrike" dirty="0">
                <a:solidFill>
                  <a:srgbClr val="000000"/>
                </a:solidFill>
                <a:effectLst/>
                <a:latin typeface="Arial" panose="020B0604020202020204" pitchFamily="34" charset="0"/>
              </a:rPr>
              <a:t>Các cột chứa thông tin về ngày (</a:t>
            </a:r>
            <a:r>
              <a:rPr lang="vi-VN" sz="1800" b="0" i="0" u="none" strike="noStrike" dirty="0">
                <a:solidFill>
                  <a:srgbClr val="188038"/>
                </a:solidFill>
                <a:effectLst/>
                <a:latin typeface="Roboto Mono" panose="00000009000000000000" pitchFamily="49" charset="0"/>
              </a:rPr>
              <a:t>datetime</a:t>
            </a:r>
            <a:r>
              <a:rPr lang="vi-VN" sz="1800" b="0" i="0" u="none" strike="noStrike" dirty="0">
                <a:solidFill>
                  <a:srgbClr val="000000"/>
                </a:solidFill>
                <a:effectLst/>
                <a:latin typeface="Arial" panose="020B0604020202020204" pitchFamily="34" charset="0"/>
              </a:rPr>
              <a:t>), nhiệt độ cao nhất (</a:t>
            </a:r>
            <a:r>
              <a:rPr lang="vi-VN" sz="1800" b="0" i="0" u="none" strike="noStrike" dirty="0">
                <a:solidFill>
                  <a:srgbClr val="188038"/>
                </a:solidFill>
                <a:effectLst/>
                <a:latin typeface="Roboto Mono" panose="00000009000000000000" pitchFamily="49" charset="0"/>
              </a:rPr>
              <a:t>tempmax</a:t>
            </a:r>
            <a:r>
              <a:rPr lang="vi-VN" sz="1800" b="0" i="0" u="none" strike="noStrike" dirty="0">
                <a:solidFill>
                  <a:srgbClr val="000000"/>
                </a:solidFill>
                <a:effectLst/>
                <a:latin typeface="Arial" panose="020B0604020202020204" pitchFamily="34" charset="0"/>
              </a:rPr>
              <a:t>), nhiệt độ thấp nhất (</a:t>
            </a:r>
            <a:r>
              <a:rPr lang="vi-VN" sz="1800" b="0" i="0" u="none" strike="noStrike" dirty="0">
                <a:solidFill>
                  <a:srgbClr val="188038"/>
                </a:solidFill>
                <a:effectLst/>
                <a:latin typeface="Roboto Mono" panose="00000009000000000000" pitchFamily="49" charset="0"/>
              </a:rPr>
              <a:t>tempmin</a:t>
            </a:r>
            <a:r>
              <a:rPr lang="vi-VN" sz="1800" b="0" i="0" u="none" strike="noStrike" dirty="0">
                <a:solidFill>
                  <a:srgbClr val="000000"/>
                </a:solidFill>
                <a:effectLst/>
                <a:latin typeface="Arial" panose="020B0604020202020204" pitchFamily="34" charset="0"/>
              </a:rPr>
              <a:t>), nhiệt độ trung bình (</a:t>
            </a:r>
            <a:r>
              <a:rPr lang="vi-VN" sz="1800" b="0" i="0" u="none" strike="noStrike" dirty="0">
                <a:solidFill>
                  <a:srgbClr val="188038"/>
                </a:solidFill>
                <a:effectLst/>
                <a:latin typeface="Roboto Mono" panose="00000009000000000000" pitchFamily="49" charset="0"/>
              </a:rPr>
              <a:t>temp</a:t>
            </a:r>
            <a:r>
              <a:rPr lang="vi-VN" sz="1800" b="0" i="0" u="none" strike="noStrike" dirty="0">
                <a:solidFill>
                  <a:srgbClr val="000000"/>
                </a:solidFill>
                <a:effectLst/>
                <a:latin typeface="Arial" panose="020B0604020202020204" pitchFamily="34" charset="0"/>
              </a:rPr>
              <a:t>), độ ẩm (</a:t>
            </a:r>
            <a:r>
              <a:rPr lang="vi-VN" sz="1800" b="0" i="0" u="none" strike="noStrike" dirty="0">
                <a:solidFill>
                  <a:srgbClr val="188038"/>
                </a:solidFill>
                <a:effectLst/>
                <a:latin typeface="Roboto Mono" panose="00000009000000000000" pitchFamily="49" charset="0"/>
              </a:rPr>
              <a:t>humidity</a:t>
            </a:r>
            <a:r>
              <a:rPr lang="vi-VN" sz="1800" b="0" i="0" u="none" strike="noStrike" dirty="0">
                <a:solidFill>
                  <a:srgbClr val="000000"/>
                </a:solidFill>
                <a:effectLst/>
                <a:latin typeface="Arial" panose="020B0604020202020204" pitchFamily="34" charset="0"/>
              </a:rPr>
              <a:t>), lượng mưa (</a:t>
            </a:r>
            <a:r>
              <a:rPr lang="vi-VN" sz="1800" b="0" i="0" u="none" strike="noStrike" dirty="0">
                <a:solidFill>
                  <a:srgbClr val="188038"/>
                </a:solidFill>
                <a:effectLst/>
                <a:latin typeface="Roboto Mono" panose="00000009000000000000" pitchFamily="49" charset="0"/>
              </a:rPr>
              <a:t>precip</a:t>
            </a:r>
            <a:r>
              <a:rPr lang="vi-VN" sz="1800" b="0" i="0" u="none" strike="noStrike" dirty="0">
                <a:solidFill>
                  <a:srgbClr val="000000"/>
                </a:solidFill>
                <a:effectLst/>
                <a:latin typeface="Arial" panose="020B0604020202020204" pitchFamily="34" charset="0"/>
              </a:rPr>
              <a:t>), xác suất mưa (</a:t>
            </a:r>
            <a:r>
              <a:rPr lang="vi-VN" sz="1800" b="0" i="0" u="none" strike="noStrike" dirty="0">
                <a:solidFill>
                  <a:srgbClr val="188038"/>
                </a:solidFill>
                <a:effectLst/>
                <a:latin typeface="Roboto Mono" panose="00000009000000000000" pitchFamily="49" charset="0"/>
              </a:rPr>
              <a:t>precipprob</a:t>
            </a:r>
            <a:r>
              <a:rPr lang="vi-VN" sz="1800" b="0" i="0" u="none" strike="noStrike" dirty="0">
                <a:solidFill>
                  <a:srgbClr val="000000"/>
                </a:solidFill>
                <a:effectLst/>
                <a:latin typeface="Arial" panose="020B0604020202020204" pitchFamily="34" charset="0"/>
              </a:rPr>
              <a:t>), loại mưa (</a:t>
            </a:r>
            <a:r>
              <a:rPr lang="vi-VN" sz="1800" b="0" i="0" u="none" strike="noStrike" dirty="0">
                <a:solidFill>
                  <a:srgbClr val="188038"/>
                </a:solidFill>
                <a:effectLst/>
                <a:latin typeface="Roboto Mono" panose="00000009000000000000" pitchFamily="49" charset="0"/>
              </a:rPr>
              <a:t>preciptype</a:t>
            </a:r>
            <a:r>
              <a:rPr lang="vi-VN" sz="1800" b="0" i="0" u="none" strike="noStrike" dirty="0">
                <a:solidFill>
                  <a:srgbClr val="000000"/>
                </a:solidFill>
                <a:effectLst/>
                <a:latin typeface="Arial" panose="020B0604020202020204" pitchFamily="34" charset="0"/>
              </a:rPr>
              <a:t>), tốc độ gió (</a:t>
            </a:r>
            <a:r>
              <a:rPr lang="vi-VN" sz="1800" b="0" i="0" u="none" strike="noStrike" dirty="0">
                <a:solidFill>
                  <a:srgbClr val="188038"/>
                </a:solidFill>
                <a:effectLst/>
                <a:latin typeface="Roboto Mono" panose="00000009000000000000" pitchFamily="49" charset="0"/>
              </a:rPr>
              <a:t>windspeed</a:t>
            </a:r>
            <a:r>
              <a:rPr lang="vi-VN" sz="1800" b="0" i="0" u="none" strike="noStrike" dirty="0">
                <a:solidFill>
                  <a:srgbClr val="000000"/>
                </a:solidFill>
                <a:effectLst/>
                <a:latin typeface="Arial" panose="020B0604020202020204" pitchFamily="34" charset="0"/>
              </a:rPr>
              <a:t>), hướng gió (</a:t>
            </a:r>
            <a:r>
              <a:rPr lang="vi-VN" sz="1800" b="0" i="0" u="none" strike="noStrike" dirty="0">
                <a:solidFill>
                  <a:srgbClr val="188038"/>
                </a:solidFill>
                <a:effectLst/>
                <a:latin typeface="Roboto Mono" panose="00000009000000000000" pitchFamily="49" charset="0"/>
              </a:rPr>
              <a:t>winddir</a:t>
            </a:r>
            <a:r>
              <a:rPr lang="vi-VN" sz="1800" b="0" i="0" u="none" strike="noStrike" dirty="0">
                <a:solidFill>
                  <a:srgbClr val="000000"/>
                </a:solidFill>
                <a:effectLst/>
                <a:latin typeface="Arial" panose="020B0604020202020204" pitchFamily="34" charset="0"/>
              </a:rPr>
              <a:t>), độ che phủ mây (</a:t>
            </a:r>
            <a:r>
              <a:rPr lang="vi-VN" sz="1800" b="0" i="0" u="none" strike="noStrike" dirty="0">
                <a:solidFill>
                  <a:srgbClr val="188038"/>
                </a:solidFill>
                <a:effectLst/>
                <a:latin typeface="Roboto Mono" panose="00000009000000000000" pitchFamily="49" charset="0"/>
              </a:rPr>
              <a:t>cloudcover</a:t>
            </a:r>
            <a:r>
              <a:rPr lang="vi-VN" sz="1800" b="0" i="0" u="none" strike="noStrike" dirty="0">
                <a:solidFill>
                  <a:srgbClr val="000000"/>
                </a:solidFill>
                <a:effectLst/>
                <a:latin typeface="Arial" panose="020B0604020202020204" pitchFamily="34" charset="0"/>
              </a:rPr>
              <a:t>), áp suất khí quyển ở mực nước biển (</a:t>
            </a:r>
            <a:r>
              <a:rPr lang="vi-VN" sz="1800" b="0" i="0" u="none" strike="noStrike" dirty="0">
                <a:solidFill>
                  <a:srgbClr val="188038"/>
                </a:solidFill>
                <a:effectLst/>
                <a:latin typeface="Roboto Mono" panose="00000009000000000000" pitchFamily="49" charset="0"/>
              </a:rPr>
              <a:t>sealevelpressure</a:t>
            </a:r>
            <a:r>
              <a:rPr lang="vi-VN" sz="1800" b="0" i="0" u="none" strike="noStrike" dirty="0">
                <a:solidFill>
                  <a:srgbClr val="000000"/>
                </a:solidFill>
                <a:effectLst/>
                <a:latin typeface="Arial" panose="020B0604020202020204" pitchFamily="34" charset="0"/>
              </a:rPr>
              <a:t>), và điều kiện thời tiết (</a:t>
            </a:r>
            <a:r>
              <a:rPr lang="vi-VN" sz="1800" b="0" i="0" u="none" strike="noStrike" dirty="0">
                <a:solidFill>
                  <a:srgbClr val="188038"/>
                </a:solidFill>
                <a:effectLst/>
                <a:latin typeface="Roboto Mono" panose="00000009000000000000" pitchFamily="49" charset="0"/>
              </a:rPr>
              <a:t>conditions</a:t>
            </a:r>
            <a:r>
              <a:rPr lang="vi-VN" sz="1800" b="0" i="0" u="none" strike="noStrike" dirty="0">
                <a:solidFill>
                  <a:srgbClr val="000000"/>
                </a:solidFill>
                <a:effectLst/>
                <a:latin typeface="Arial" panose="020B0604020202020204" pitchFamily="34" charset="0"/>
              </a:rPr>
              <a:t>).</a:t>
            </a:r>
            <a:endParaRPr lang="en-US" sz="2800" b="0" strike="noStrike" spc="-1" dirty="0">
              <a:solidFill>
                <a:srgbClr val="000000"/>
              </a:solidFill>
              <a:latin typeface="Calibri"/>
            </a:endParaRPr>
          </a:p>
        </p:txBody>
      </p:sp>
      <p:sp>
        <p:nvSpPr>
          <p:cNvPr id="313" name="TextShape 2"/>
          <p:cNvSpPr txBox="1"/>
          <p:nvPr/>
        </p:nvSpPr>
        <p:spPr>
          <a:xfrm>
            <a:off x="338760" y="112680"/>
            <a:ext cx="11514240" cy="435600"/>
          </a:xfrm>
          <a:prstGeom prst="rect">
            <a:avLst/>
          </a:prstGeom>
          <a:noFill/>
          <a:ln>
            <a:noFill/>
          </a:ln>
        </p:spPr>
        <p:txBody>
          <a:bodyPr lIns="90000" tIns="45000" rIns="90000" bIns="45000">
            <a:noAutofit/>
          </a:bodyPr>
          <a:lstStyle/>
          <a:p>
            <a:r>
              <a:rPr lang="en-US" sz="2400" b="1" i="0" u="none" strike="noStrike" dirty="0">
                <a:solidFill>
                  <a:schemeClr val="bg1"/>
                </a:solidFill>
                <a:effectLst/>
                <a:latin typeface="Arial" panose="020B0604020202020204" pitchFamily="34" charset="0"/>
              </a:rPr>
              <a:t>Thu </a:t>
            </a:r>
            <a:r>
              <a:rPr lang="en-US" sz="2400" b="1" i="0" u="none" strike="noStrike" dirty="0" err="1">
                <a:solidFill>
                  <a:schemeClr val="bg1"/>
                </a:solidFill>
                <a:effectLst/>
                <a:latin typeface="Arial" panose="020B0604020202020204" pitchFamily="34" charset="0"/>
              </a:rPr>
              <a:t>thập</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dữ</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liệu</a:t>
            </a:r>
            <a:endParaRPr lang="en-US" sz="2400" b="1" dirty="0">
              <a:solidFill>
                <a:schemeClr val="bg1"/>
              </a:solidFill>
              <a:effectLst/>
            </a:endParaRPr>
          </a:p>
          <a:p>
            <a:endParaRPr lang="en-US" sz="2400" b="0" strike="noStrike" spc="-1" dirty="0">
              <a:solidFill>
                <a:schemeClr val="bg1"/>
              </a:solidFill>
              <a:latin typeface="Calibri"/>
            </a:endParaRPr>
          </a:p>
        </p:txBody>
      </p:sp>
      <p:pic>
        <p:nvPicPr>
          <p:cNvPr id="1026" name="Picture 2">
            <a:extLst>
              <a:ext uri="{FF2B5EF4-FFF2-40B4-BE49-F238E27FC236}">
                <a16:creationId xmlns:a16="http://schemas.microsoft.com/office/drawing/2014/main" id="{D1F47206-1881-7F6D-B9B2-98E5BE91C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690" y="2663743"/>
            <a:ext cx="3905250" cy="33051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C6603ADB-C3C4-6F5F-53AE-87A22B39B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237" y="2529870"/>
            <a:ext cx="4295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8B822-0061-0971-FB1D-D48E15648563}"/>
            </a:ext>
          </a:extLst>
        </p:cNvPr>
        <p:cNvGrpSpPr/>
        <p:nvPr/>
      </p:nvGrpSpPr>
      <p:grpSpPr>
        <a:xfrm>
          <a:off x="0" y="0"/>
          <a:ext cx="0" cy="0"/>
          <a:chOff x="0" y="0"/>
          <a:chExt cx="0" cy="0"/>
        </a:xfrm>
      </p:grpSpPr>
      <p:sp>
        <p:nvSpPr>
          <p:cNvPr id="315" name="TextShape 1">
            <a:extLst>
              <a:ext uri="{FF2B5EF4-FFF2-40B4-BE49-F238E27FC236}">
                <a16:creationId xmlns:a16="http://schemas.microsoft.com/office/drawing/2014/main" id="{CCFE2215-E022-21A6-884E-758B827B7EE8}"/>
              </a:ext>
            </a:extLst>
          </p:cNvPr>
          <p:cNvSpPr txBox="1"/>
          <p:nvPr/>
        </p:nvSpPr>
        <p:spPr>
          <a:xfrm>
            <a:off x="319096" y="171673"/>
            <a:ext cx="11514240" cy="435600"/>
          </a:xfrm>
          <a:prstGeom prst="rect">
            <a:avLst/>
          </a:prstGeom>
          <a:noFill/>
          <a:ln>
            <a:noFill/>
          </a:ln>
        </p:spPr>
        <p:txBody>
          <a:bodyPr lIns="90000" tIns="45000" rIns="90000" bIns="45000">
            <a:noAutofit/>
          </a:bodyPr>
          <a:lstStyle/>
          <a:p>
            <a:endParaRPr lang="en-US" sz="1800" b="0" strike="noStrike" spc="-1">
              <a:solidFill>
                <a:srgbClr val="000000"/>
              </a:solidFill>
              <a:latin typeface="Calibri"/>
            </a:endParaRPr>
          </a:p>
        </p:txBody>
      </p:sp>
      <p:sp>
        <p:nvSpPr>
          <p:cNvPr id="316" name="TextShape 2">
            <a:extLst>
              <a:ext uri="{FF2B5EF4-FFF2-40B4-BE49-F238E27FC236}">
                <a16:creationId xmlns:a16="http://schemas.microsoft.com/office/drawing/2014/main" id="{5139B1C3-85FD-F28D-B1AA-C0EED71ECA1B}"/>
              </a:ext>
            </a:extLst>
          </p:cNvPr>
          <p:cNvSpPr txBox="1"/>
          <p:nvPr/>
        </p:nvSpPr>
        <p:spPr>
          <a:xfrm>
            <a:off x="358664" y="1919520"/>
            <a:ext cx="6587805" cy="4938480"/>
          </a:xfrm>
          <a:prstGeom prst="rect">
            <a:avLst/>
          </a:prstGeom>
          <a:noFill/>
          <a:ln>
            <a:noFill/>
          </a:ln>
        </p:spPr>
        <p:txBody>
          <a:bodyPr lIns="90000" tIns="45000" rIns="90000" bIns="45000">
            <a:noAutofit/>
          </a:bodyPr>
          <a:lstStyle/>
          <a:p>
            <a:pPr marL="285750" indent="-285750">
              <a:buFont typeface="Arial" panose="020B0604020202020204" pitchFamily="34" charset="0"/>
              <a:buChar char="•"/>
            </a:pPr>
            <a:endParaRPr lang="vi-VN" b="0" strike="noStrike" spc="-1" dirty="0">
              <a:solidFill>
                <a:srgbClr val="000000"/>
              </a:solidFill>
              <a:latin typeface="+mj-lt"/>
            </a:endParaRPr>
          </a:p>
          <a:p>
            <a:pPr marL="285750" indent="-285750">
              <a:buFont typeface="Arial" panose="020B0604020202020204" pitchFamily="34" charset="0"/>
              <a:buChar char="•"/>
            </a:pPr>
            <a:endParaRPr lang="vi-VN" spc="-1" dirty="0">
              <a:solidFill>
                <a:srgbClr val="000000"/>
              </a:solidFill>
              <a:latin typeface="+mj-lt"/>
            </a:endParaRPr>
          </a:p>
          <a:p>
            <a:pPr marL="285750" indent="-285750">
              <a:buFont typeface="Arial" panose="020B0604020202020204" pitchFamily="34" charset="0"/>
              <a:buChar char="•"/>
            </a:pPr>
            <a:endParaRPr lang="en-US" b="0" strike="noStrike" spc="-1" dirty="0">
              <a:solidFill>
                <a:srgbClr val="000000"/>
              </a:solidFill>
              <a:latin typeface="+mj-lt"/>
            </a:endParaRPr>
          </a:p>
        </p:txBody>
      </p:sp>
      <p:sp>
        <p:nvSpPr>
          <p:cNvPr id="313" name="TextShape 2">
            <a:extLst>
              <a:ext uri="{FF2B5EF4-FFF2-40B4-BE49-F238E27FC236}">
                <a16:creationId xmlns:a16="http://schemas.microsoft.com/office/drawing/2014/main" id="{21A6539E-6675-90D7-0454-56B14EB0D425}"/>
              </a:ext>
            </a:extLst>
          </p:cNvPr>
          <p:cNvSpPr txBox="1"/>
          <p:nvPr/>
        </p:nvSpPr>
        <p:spPr>
          <a:xfrm>
            <a:off x="319096" y="171673"/>
            <a:ext cx="11514240" cy="435600"/>
          </a:xfrm>
          <a:prstGeom prst="rect">
            <a:avLst/>
          </a:prstGeom>
          <a:noFill/>
          <a:ln>
            <a:noFill/>
          </a:ln>
        </p:spPr>
        <p:txBody>
          <a:bodyPr lIns="90000" tIns="45000" rIns="90000" bIns="45000">
            <a:noAutofit/>
          </a:bodyPr>
          <a:lstStyle/>
          <a:p>
            <a:pPr rtl="0">
              <a:spcBef>
                <a:spcPts val="2000"/>
              </a:spcBef>
              <a:spcAft>
                <a:spcPts val="600"/>
              </a:spcAft>
            </a:pPr>
            <a:r>
              <a:rPr lang="en-US" sz="2400" b="1" i="0" u="none" strike="noStrike" dirty="0" err="1">
                <a:solidFill>
                  <a:schemeClr val="bg1"/>
                </a:solidFill>
                <a:effectLst/>
                <a:latin typeface="Arial" panose="020B0604020202020204" pitchFamily="34" charset="0"/>
              </a:rPr>
              <a:t>Tiền</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xử</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lý</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dữ</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liệu</a:t>
            </a:r>
            <a:endParaRPr lang="en-US" sz="2400" b="1" dirty="0">
              <a:solidFill>
                <a:schemeClr val="bg1"/>
              </a:solidFill>
              <a:effectLst/>
            </a:endParaRPr>
          </a:p>
        </p:txBody>
      </p:sp>
      <p:sp>
        <p:nvSpPr>
          <p:cNvPr id="3" name="TextBox 2">
            <a:extLst>
              <a:ext uri="{FF2B5EF4-FFF2-40B4-BE49-F238E27FC236}">
                <a16:creationId xmlns:a16="http://schemas.microsoft.com/office/drawing/2014/main" id="{6B0FEBFB-8D10-25AF-C7A3-4E3434433CB6}"/>
              </a:ext>
            </a:extLst>
          </p:cNvPr>
          <p:cNvSpPr txBox="1"/>
          <p:nvPr/>
        </p:nvSpPr>
        <p:spPr>
          <a:xfrm>
            <a:off x="640648" y="1012874"/>
            <a:ext cx="6271427" cy="1200329"/>
          </a:xfrm>
          <a:prstGeom prst="rect">
            <a:avLst/>
          </a:prstGeom>
          <a:noFill/>
        </p:spPr>
        <p:txBody>
          <a:bodyPr wrap="square">
            <a:spAutoFit/>
          </a:bodyPr>
          <a:lstStyle/>
          <a:p>
            <a:r>
              <a:rPr lang="vi-VN" sz="1800" dirty="0">
                <a:solidFill>
                  <a:srgbClr val="000000"/>
                </a:solidFill>
                <a:effectLst/>
                <a:latin typeface="Arial" panose="020B0604020202020204" pitchFamily="34" charset="0"/>
              </a:rPr>
              <a:t>1. </a:t>
            </a:r>
            <a:r>
              <a:rPr lang="en-US" sz="1800" dirty="0" err="1">
                <a:solidFill>
                  <a:srgbClr val="000000"/>
                </a:solidFill>
                <a:effectLst/>
                <a:latin typeface="Arial" panose="020B0604020202020204" pitchFamily="34" charset="0"/>
              </a:rPr>
              <a:t>Làm</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đẹp</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dữ</a:t>
            </a:r>
            <a:r>
              <a:rPr lang="en-US" sz="1800" dirty="0">
                <a:solidFill>
                  <a:srgbClr val="000000"/>
                </a:solidFill>
                <a:effectLst/>
                <a:latin typeface="Arial" panose="020B0604020202020204" pitchFamily="34" charset="0"/>
              </a:rPr>
              <a:t> </a:t>
            </a:r>
            <a:r>
              <a:rPr lang="vi-VN" sz="1800" dirty="0">
                <a:solidFill>
                  <a:srgbClr val="000000"/>
                </a:solidFill>
                <a:effectLst/>
                <a:latin typeface="Arial" panose="020B0604020202020204" pitchFamily="34" charset="0"/>
              </a:rPr>
              <a:t>liệu: loại bỏ các hàng thiếu dữ liệu và trùng lặp</a:t>
            </a:r>
          </a:p>
          <a:p>
            <a:r>
              <a:rPr lang="vi-VN" dirty="0"/>
              <a:t>2. Chuẩn hóa: chuyển đổi đối với các biến không có thứ tự</a:t>
            </a:r>
            <a:endParaRPr lang="en-US" dirty="0"/>
          </a:p>
          <a:p>
            <a:pPr marL="285750" indent="-285750">
              <a:buFont typeface="Arial" panose="020B0604020202020204" pitchFamily="34" charset="0"/>
              <a:buChar char="•"/>
            </a:pPr>
            <a:endParaRPr lang="en-US" dirty="0"/>
          </a:p>
        </p:txBody>
      </p:sp>
      <p:pic>
        <p:nvPicPr>
          <p:cNvPr id="13" name="Picture 12">
            <a:extLst>
              <a:ext uri="{FF2B5EF4-FFF2-40B4-BE49-F238E27FC236}">
                <a16:creationId xmlns:a16="http://schemas.microsoft.com/office/drawing/2014/main" id="{F44EA577-9B22-9032-B820-518A5769EBEF}"/>
              </a:ext>
            </a:extLst>
          </p:cNvPr>
          <p:cNvPicPr>
            <a:picLocks noChangeAspect="1"/>
          </p:cNvPicPr>
          <p:nvPr/>
        </p:nvPicPr>
        <p:blipFill>
          <a:blip r:embed="rId2"/>
          <a:srcRect t="11143"/>
          <a:stretch/>
        </p:blipFill>
        <p:spPr>
          <a:xfrm>
            <a:off x="7290637" y="1621575"/>
            <a:ext cx="4542699" cy="4100609"/>
          </a:xfrm>
          <a:prstGeom prst="rect">
            <a:avLst/>
          </a:prstGeom>
        </p:spPr>
      </p:pic>
      <p:sp>
        <p:nvSpPr>
          <p:cNvPr id="15" name="TextBox 14">
            <a:extLst>
              <a:ext uri="{FF2B5EF4-FFF2-40B4-BE49-F238E27FC236}">
                <a16:creationId xmlns:a16="http://schemas.microsoft.com/office/drawing/2014/main" id="{A58C3703-28F4-22BE-91A3-34E5D2F56A2C}"/>
              </a:ext>
            </a:extLst>
          </p:cNvPr>
          <p:cNvSpPr txBox="1"/>
          <p:nvPr/>
        </p:nvSpPr>
        <p:spPr>
          <a:xfrm>
            <a:off x="640648" y="3002834"/>
            <a:ext cx="6554820" cy="1200329"/>
          </a:xfrm>
          <a:prstGeom prst="rect">
            <a:avLst/>
          </a:prstGeom>
          <a:noFill/>
        </p:spPr>
        <p:txBody>
          <a:bodyPr wrap="square">
            <a:spAutoFit/>
          </a:bodyPr>
          <a:lstStyle/>
          <a:p>
            <a:pPr marL="285750" indent="-285750">
              <a:buFont typeface="Arial" panose="020B0604020202020204" pitchFamily="34" charset="0"/>
              <a:buChar char="•"/>
            </a:pPr>
            <a:r>
              <a:rPr lang="vi-VN" dirty="0">
                <a:solidFill>
                  <a:srgbClr val="000000"/>
                </a:solidFill>
                <a:effectLst/>
                <a:latin typeface="+mj-lt"/>
              </a:rPr>
              <a:t>Tập dữ liệu sau khi xử lý hiện tại có 12.419 hàng và 13 cột. </a:t>
            </a:r>
          </a:p>
          <a:p>
            <a:pPr marL="285750" indent="-285750">
              <a:buFont typeface="Arial" panose="020B0604020202020204" pitchFamily="34" charset="0"/>
              <a:buChar char="•"/>
            </a:pPr>
            <a:r>
              <a:rPr lang="vi-VN" dirty="0">
                <a:solidFill>
                  <a:srgbClr val="000000"/>
                </a:solidFill>
                <a:effectLst/>
                <a:latin typeface="+mj-lt"/>
              </a:rPr>
              <a:t>Các cột trong tập dữ liệu bao gồm các biến số (như nhiệt độ, độ ẩm) và biến phân loại (như điều kiện thời tiết). Điều này cho phép chúng ta thực hiện các phân tích khác nhau</a:t>
            </a:r>
          </a:p>
        </p:txBody>
      </p:sp>
    </p:spTree>
    <p:extLst>
      <p:ext uri="{BB962C8B-B14F-4D97-AF65-F5344CB8AC3E}">
        <p14:creationId xmlns:p14="http://schemas.microsoft.com/office/powerpoint/2010/main" val="1228062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51DF7-7E89-AEEC-3ECB-89CB0EA1F847}"/>
            </a:ext>
          </a:extLst>
        </p:cNvPr>
        <p:cNvGrpSpPr/>
        <p:nvPr/>
      </p:nvGrpSpPr>
      <p:grpSpPr>
        <a:xfrm>
          <a:off x="0" y="0"/>
          <a:ext cx="0" cy="0"/>
          <a:chOff x="0" y="0"/>
          <a:chExt cx="0" cy="0"/>
        </a:xfrm>
      </p:grpSpPr>
      <p:sp>
        <p:nvSpPr>
          <p:cNvPr id="315" name="TextShape 1">
            <a:extLst>
              <a:ext uri="{FF2B5EF4-FFF2-40B4-BE49-F238E27FC236}">
                <a16:creationId xmlns:a16="http://schemas.microsoft.com/office/drawing/2014/main" id="{A6A10128-08BF-F1AD-3DA9-6F6A091DD608}"/>
              </a:ext>
            </a:extLst>
          </p:cNvPr>
          <p:cNvSpPr txBox="1"/>
          <p:nvPr/>
        </p:nvSpPr>
        <p:spPr>
          <a:xfrm>
            <a:off x="319096" y="171673"/>
            <a:ext cx="11514240" cy="435600"/>
          </a:xfrm>
          <a:prstGeom prst="rect">
            <a:avLst/>
          </a:prstGeom>
          <a:noFill/>
          <a:ln>
            <a:noFill/>
          </a:ln>
        </p:spPr>
        <p:txBody>
          <a:bodyPr lIns="90000" tIns="45000" rIns="90000" bIns="45000">
            <a:noAutofit/>
          </a:bodyPr>
          <a:lstStyle/>
          <a:p>
            <a:endParaRPr lang="en-US" sz="1800" b="0" strike="noStrike" spc="-1">
              <a:solidFill>
                <a:srgbClr val="000000"/>
              </a:solidFill>
              <a:latin typeface="Calibri"/>
            </a:endParaRPr>
          </a:p>
        </p:txBody>
      </p:sp>
      <p:sp>
        <p:nvSpPr>
          <p:cNvPr id="316" name="TextShape 2">
            <a:extLst>
              <a:ext uri="{FF2B5EF4-FFF2-40B4-BE49-F238E27FC236}">
                <a16:creationId xmlns:a16="http://schemas.microsoft.com/office/drawing/2014/main" id="{A2654CBE-8559-5A87-4D6E-330E3FBC4741}"/>
              </a:ext>
            </a:extLst>
          </p:cNvPr>
          <p:cNvSpPr txBox="1"/>
          <p:nvPr/>
        </p:nvSpPr>
        <p:spPr>
          <a:xfrm>
            <a:off x="358664" y="1919520"/>
            <a:ext cx="6587805" cy="4938480"/>
          </a:xfrm>
          <a:prstGeom prst="rect">
            <a:avLst/>
          </a:prstGeom>
          <a:noFill/>
          <a:ln>
            <a:noFill/>
          </a:ln>
        </p:spPr>
        <p:txBody>
          <a:bodyPr lIns="90000" tIns="45000" rIns="90000" bIns="45000">
            <a:noAutofit/>
          </a:bodyPr>
          <a:lstStyle/>
          <a:p>
            <a:pPr marL="285750" indent="-285750">
              <a:buFont typeface="Arial" panose="020B0604020202020204" pitchFamily="34" charset="0"/>
              <a:buChar char="•"/>
            </a:pPr>
            <a:endParaRPr lang="vi-VN" b="0" strike="noStrike" spc="-1" dirty="0">
              <a:solidFill>
                <a:srgbClr val="000000"/>
              </a:solidFill>
              <a:latin typeface="+mj-lt"/>
            </a:endParaRPr>
          </a:p>
          <a:p>
            <a:pPr marL="285750" indent="-285750">
              <a:buFont typeface="Arial" panose="020B0604020202020204" pitchFamily="34" charset="0"/>
              <a:buChar char="•"/>
            </a:pPr>
            <a:endParaRPr lang="vi-VN" spc="-1" dirty="0">
              <a:solidFill>
                <a:srgbClr val="000000"/>
              </a:solidFill>
              <a:latin typeface="+mj-lt"/>
            </a:endParaRPr>
          </a:p>
          <a:p>
            <a:pPr marL="285750" indent="-285750">
              <a:buFont typeface="Arial" panose="020B0604020202020204" pitchFamily="34" charset="0"/>
              <a:buChar char="•"/>
            </a:pPr>
            <a:endParaRPr lang="en-US" b="0" strike="noStrike" spc="-1" dirty="0">
              <a:solidFill>
                <a:srgbClr val="000000"/>
              </a:solidFill>
              <a:latin typeface="+mj-lt"/>
            </a:endParaRPr>
          </a:p>
        </p:txBody>
      </p:sp>
      <p:sp>
        <p:nvSpPr>
          <p:cNvPr id="313" name="TextShape 2">
            <a:extLst>
              <a:ext uri="{FF2B5EF4-FFF2-40B4-BE49-F238E27FC236}">
                <a16:creationId xmlns:a16="http://schemas.microsoft.com/office/drawing/2014/main" id="{1E61CEBC-E68F-4130-0661-91354F9E4EED}"/>
              </a:ext>
            </a:extLst>
          </p:cNvPr>
          <p:cNvSpPr txBox="1"/>
          <p:nvPr/>
        </p:nvSpPr>
        <p:spPr>
          <a:xfrm>
            <a:off x="319096" y="171673"/>
            <a:ext cx="11514240" cy="435600"/>
          </a:xfrm>
          <a:prstGeom prst="rect">
            <a:avLst/>
          </a:prstGeom>
          <a:noFill/>
          <a:ln>
            <a:noFill/>
          </a:ln>
        </p:spPr>
        <p:txBody>
          <a:bodyPr lIns="90000" tIns="45000" rIns="90000" bIns="45000">
            <a:noAutofit/>
          </a:bodyPr>
          <a:lstStyle/>
          <a:p>
            <a:pPr rtl="0">
              <a:spcBef>
                <a:spcPts val="2000"/>
              </a:spcBef>
              <a:spcAft>
                <a:spcPts val="600"/>
              </a:spcAft>
            </a:pPr>
            <a:r>
              <a:rPr lang="en-US" sz="2400" b="1" i="0" u="none" strike="noStrike" dirty="0" err="1">
                <a:solidFill>
                  <a:schemeClr val="bg1"/>
                </a:solidFill>
                <a:effectLst/>
                <a:latin typeface="Arial" panose="020B0604020202020204" pitchFamily="34" charset="0"/>
              </a:rPr>
              <a:t>Tiền</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xử</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lý</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dữ</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liệu</a:t>
            </a:r>
            <a:endParaRPr lang="en-US" sz="2400" b="1" dirty="0">
              <a:solidFill>
                <a:schemeClr val="bg1"/>
              </a:solidFill>
              <a:effectLst/>
            </a:endParaRPr>
          </a:p>
        </p:txBody>
      </p:sp>
      <p:pic>
        <p:nvPicPr>
          <p:cNvPr id="1032" name="Picture 8">
            <a:extLst>
              <a:ext uri="{FF2B5EF4-FFF2-40B4-BE49-F238E27FC236}">
                <a16:creationId xmlns:a16="http://schemas.microsoft.com/office/drawing/2014/main" id="{A6BF7AE6-1A1D-1059-E43E-03158BCBF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483" y="1286258"/>
            <a:ext cx="5203874" cy="37192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C08CA6-2572-64FA-B518-45E5580B2B2D}"/>
              </a:ext>
            </a:extLst>
          </p:cNvPr>
          <p:cNvSpPr txBox="1"/>
          <p:nvPr/>
        </p:nvSpPr>
        <p:spPr>
          <a:xfrm>
            <a:off x="1671482" y="5231212"/>
            <a:ext cx="9537291" cy="646331"/>
          </a:xfrm>
          <a:prstGeom prst="rect">
            <a:avLst/>
          </a:prstGeom>
          <a:noFill/>
        </p:spPr>
        <p:txBody>
          <a:bodyPr wrap="square">
            <a:spAutoFit/>
          </a:bodyPr>
          <a:lstStyle/>
          <a:p>
            <a:r>
              <a:rPr lang="vi-VN" dirty="0">
                <a:solidFill>
                  <a:srgbClr val="000000"/>
                </a:solidFill>
                <a:latin typeface="Arial" panose="020B0604020202020204" pitchFamily="34" charset="0"/>
              </a:rPr>
              <a:t>Từ</a:t>
            </a:r>
            <a:r>
              <a:rPr lang="vi-VN" sz="1800" dirty="0">
                <a:solidFill>
                  <a:srgbClr val="000000"/>
                </a:solidFill>
                <a:effectLst/>
                <a:latin typeface="Arial" panose="020B0604020202020204" pitchFamily="34" charset="0"/>
              </a:rPr>
              <a:t> biểu đồ đánh giá tổng quát sau tiền xử lý, ta thấy nhiệt độ có xu hướng tập trung vào một khoảng nhất định, cho thấy tính đồng nhất trong dữ liệu.</a:t>
            </a:r>
            <a:endParaRPr lang="en-US" dirty="0"/>
          </a:p>
        </p:txBody>
      </p:sp>
    </p:spTree>
    <p:extLst>
      <p:ext uri="{BB962C8B-B14F-4D97-AF65-F5344CB8AC3E}">
        <p14:creationId xmlns:p14="http://schemas.microsoft.com/office/powerpoint/2010/main" val="382492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D6BFB0-A0BE-FEBA-8531-B481E90A112E}"/>
              </a:ext>
            </a:extLst>
          </p:cNvPr>
          <p:cNvSpPr txBox="1"/>
          <p:nvPr/>
        </p:nvSpPr>
        <p:spPr>
          <a:xfrm>
            <a:off x="192386" y="124326"/>
            <a:ext cx="6096000" cy="461665"/>
          </a:xfrm>
          <a:prstGeom prst="rect">
            <a:avLst/>
          </a:prstGeom>
          <a:noFill/>
        </p:spPr>
        <p:txBody>
          <a:bodyPr wrap="square">
            <a:spAutoFit/>
          </a:bodyPr>
          <a:lstStyle/>
          <a:p>
            <a:pPr rtl="0">
              <a:spcBef>
                <a:spcPts val="2000"/>
              </a:spcBef>
              <a:spcAft>
                <a:spcPts val="600"/>
              </a:spcAft>
            </a:pPr>
            <a:r>
              <a:rPr lang="en-US" sz="2400" b="1" i="0" u="none" strike="noStrike" dirty="0" err="1">
                <a:solidFill>
                  <a:schemeClr val="bg1"/>
                </a:solidFill>
                <a:effectLst/>
                <a:latin typeface="Arial" panose="020B0604020202020204" pitchFamily="34" charset="0"/>
              </a:rPr>
              <a:t>Tiền</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xử</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lý</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dữ</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liệu</a:t>
            </a:r>
            <a:endParaRPr lang="en-US" sz="2400" b="1" dirty="0">
              <a:solidFill>
                <a:schemeClr val="bg1"/>
              </a:solidFill>
              <a:effectLst/>
            </a:endParaRPr>
          </a:p>
        </p:txBody>
      </p:sp>
      <p:sp>
        <p:nvSpPr>
          <p:cNvPr id="7" name="TextBox 6">
            <a:extLst>
              <a:ext uri="{FF2B5EF4-FFF2-40B4-BE49-F238E27FC236}">
                <a16:creationId xmlns:a16="http://schemas.microsoft.com/office/drawing/2014/main" id="{D8335683-5D72-B75A-8C10-162CACA874C5}"/>
              </a:ext>
            </a:extLst>
          </p:cNvPr>
          <p:cNvSpPr txBox="1"/>
          <p:nvPr/>
        </p:nvSpPr>
        <p:spPr>
          <a:xfrm>
            <a:off x="352926" y="986407"/>
            <a:ext cx="6096000" cy="400110"/>
          </a:xfrm>
          <a:prstGeom prst="rect">
            <a:avLst/>
          </a:prstGeom>
          <a:noFill/>
        </p:spPr>
        <p:txBody>
          <a:bodyPr wrap="square">
            <a:spAutoFit/>
          </a:bodyPr>
          <a:lstStyle/>
          <a:p>
            <a:r>
              <a:rPr lang="vi-VN" sz="2000" dirty="0">
                <a:solidFill>
                  <a:srgbClr val="000000"/>
                </a:solidFill>
                <a:effectLst/>
                <a:latin typeface="Arial-BoldMT"/>
              </a:rPr>
              <a:t>Biểu đồ phân tích đặc trưng</a:t>
            </a:r>
            <a:endParaRPr lang="en-US" sz="2000" dirty="0"/>
          </a:p>
        </p:txBody>
      </p:sp>
      <p:pic>
        <p:nvPicPr>
          <p:cNvPr id="9" name="Picture 8">
            <a:extLst>
              <a:ext uri="{FF2B5EF4-FFF2-40B4-BE49-F238E27FC236}">
                <a16:creationId xmlns:a16="http://schemas.microsoft.com/office/drawing/2014/main" id="{2B0DC9DF-E522-AF32-ABC4-DB6023E65D39}"/>
              </a:ext>
            </a:extLst>
          </p:cNvPr>
          <p:cNvPicPr>
            <a:picLocks noChangeAspect="1"/>
          </p:cNvPicPr>
          <p:nvPr/>
        </p:nvPicPr>
        <p:blipFill>
          <a:blip r:embed="rId2"/>
          <a:stretch>
            <a:fillRect/>
          </a:stretch>
        </p:blipFill>
        <p:spPr>
          <a:xfrm>
            <a:off x="841765" y="1386517"/>
            <a:ext cx="3293705" cy="2545135"/>
          </a:xfrm>
          <a:prstGeom prst="rect">
            <a:avLst/>
          </a:prstGeom>
        </p:spPr>
      </p:pic>
      <p:pic>
        <p:nvPicPr>
          <p:cNvPr id="11" name="Picture 10">
            <a:extLst>
              <a:ext uri="{FF2B5EF4-FFF2-40B4-BE49-F238E27FC236}">
                <a16:creationId xmlns:a16="http://schemas.microsoft.com/office/drawing/2014/main" id="{88CCFDEA-6D43-9AFD-53A2-DED2D98762D2}"/>
              </a:ext>
            </a:extLst>
          </p:cNvPr>
          <p:cNvPicPr>
            <a:picLocks noChangeAspect="1"/>
          </p:cNvPicPr>
          <p:nvPr/>
        </p:nvPicPr>
        <p:blipFill>
          <a:blip r:embed="rId3"/>
          <a:stretch>
            <a:fillRect/>
          </a:stretch>
        </p:blipFill>
        <p:spPr>
          <a:xfrm>
            <a:off x="4624309" y="1366728"/>
            <a:ext cx="3259238" cy="2545135"/>
          </a:xfrm>
          <a:prstGeom prst="rect">
            <a:avLst/>
          </a:prstGeom>
        </p:spPr>
      </p:pic>
      <p:pic>
        <p:nvPicPr>
          <p:cNvPr id="13" name="Picture 12">
            <a:extLst>
              <a:ext uri="{FF2B5EF4-FFF2-40B4-BE49-F238E27FC236}">
                <a16:creationId xmlns:a16="http://schemas.microsoft.com/office/drawing/2014/main" id="{53B5B66A-4BC1-555D-388A-5485B2F501FF}"/>
              </a:ext>
            </a:extLst>
          </p:cNvPr>
          <p:cNvPicPr>
            <a:picLocks noChangeAspect="1"/>
          </p:cNvPicPr>
          <p:nvPr/>
        </p:nvPicPr>
        <p:blipFill>
          <a:blip r:embed="rId4"/>
          <a:stretch>
            <a:fillRect/>
          </a:stretch>
        </p:blipFill>
        <p:spPr>
          <a:xfrm>
            <a:off x="8272348" y="1386517"/>
            <a:ext cx="3275599" cy="2545135"/>
          </a:xfrm>
          <a:prstGeom prst="rect">
            <a:avLst/>
          </a:prstGeom>
        </p:spPr>
      </p:pic>
      <p:pic>
        <p:nvPicPr>
          <p:cNvPr id="15" name="Picture 14">
            <a:extLst>
              <a:ext uri="{FF2B5EF4-FFF2-40B4-BE49-F238E27FC236}">
                <a16:creationId xmlns:a16="http://schemas.microsoft.com/office/drawing/2014/main" id="{406B87AD-6E6E-B175-E5CC-7F1FC19B4D56}"/>
              </a:ext>
            </a:extLst>
          </p:cNvPr>
          <p:cNvPicPr>
            <a:picLocks noChangeAspect="1"/>
          </p:cNvPicPr>
          <p:nvPr/>
        </p:nvPicPr>
        <p:blipFill>
          <a:blip r:embed="rId5"/>
          <a:stretch>
            <a:fillRect/>
          </a:stretch>
        </p:blipFill>
        <p:spPr>
          <a:xfrm>
            <a:off x="2636854" y="4026913"/>
            <a:ext cx="2997232" cy="2246888"/>
          </a:xfrm>
          <a:prstGeom prst="rect">
            <a:avLst/>
          </a:prstGeom>
        </p:spPr>
      </p:pic>
      <p:pic>
        <p:nvPicPr>
          <p:cNvPr id="17" name="Picture 16">
            <a:extLst>
              <a:ext uri="{FF2B5EF4-FFF2-40B4-BE49-F238E27FC236}">
                <a16:creationId xmlns:a16="http://schemas.microsoft.com/office/drawing/2014/main" id="{03FDBFE4-998F-163B-8D9B-4BD2D412D4A3}"/>
              </a:ext>
            </a:extLst>
          </p:cNvPr>
          <p:cNvPicPr>
            <a:picLocks noChangeAspect="1"/>
          </p:cNvPicPr>
          <p:nvPr/>
        </p:nvPicPr>
        <p:blipFill>
          <a:blip r:embed="rId6"/>
          <a:stretch>
            <a:fillRect/>
          </a:stretch>
        </p:blipFill>
        <p:spPr>
          <a:xfrm>
            <a:off x="6288386" y="4026913"/>
            <a:ext cx="3046144" cy="2246888"/>
          </a:xfrm>
          <a:prstGeom prst="rect">
            <a:avLst/>
          </a:prstGeom>
        </p:spPr>
      </p:pic>
    </p:spTree>
    <p:extLst>
      <p:ext uri="{BB962C8B-B14F-4D97-AF65-F5344CB8AC3E}">
        <p14:creationId xmlns:p14="http://schemas.microsoft.com/office/powerpoint/2010/main" val="298351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BA2BE4-B4E0-AA02-1A3C-D442819E99E0}"/>
              </a:ext>
            </a:extLst>
          </p:cNvPr>
          <p:cNvSpPr txBox="1"/>
          <p:nvPr/>
        </p:nvSpPr>
        <p:spPr>
          <a:xfrm>
            <a:off x="285136" y="87480"/>
            <a:ext cx="6096000" cy="461665"/>
          </a:xfrm>
          <a:prstGeom prst="rect">
            <a:avLst/>
          </a:prstGeom>
          <a:noFill/>
        </p:spPr>
        <p:txBody>
          <a:bodyPr wrap="square">
            <a:spAutoFit/>
          </a:bodyPr>
          <a:lstStyle/>
          <a:p>
            <a:r>
              <a:rPr lang="en-US" sz="2400" b="1" i="0" u="none" strike="noStrike" dirty="0" err="1">
                <a:solidFill>
                  <a:schemeClr val="bg1"/>
                </a:solidFill>
                <a:effectLst/>
                <a:latin typeface="Arial" panose="020B0604020202020204" pitchFamily="34" charset="0"/>
              </a:rPr>
              <a:t>Xây</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dựng</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mô</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hình</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và</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huấn</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luyện</a:t>
            </a:r>
            <a:endParaRPr lang="en-US" sz="2400" dirty="0">
              <a:solidFill>
                <a:schemeClr val="bg1"/>
              </a:solidFill>
            </a:endParaRPr>
          </a:p>
        </p:txBody>
      </p:sp>
      <p:sp>
        <p:nvSpPr>
          <p:cNvPr id="7" name="TextBox 6">
            <a:extLst>
              <a:ext uri="{FF2B5EF4-FFF2-40B4-BE49-F238E27FC236}">
                <a16:creationId xmlns:a16="http://schemas.microsoft.com/office/drawing/2014/main" id="{204733BD-0E06-166F-B957-35633E7B400B}"/>
              </a:ext>
            </a:extLst>
          </p:cNvPr>
          <p:cNvSpPr txBox="1"/>
          <p:nvPr/>
        </p:nvSpPr>
        <p:spPr>
          <a:xfrm>
            <a:off x="-98322" y="902540"/>
            <a:ext cx="10579510" cy="400110"/>
          </a:xfrm>
          <a:prstGeom prst="rect">
            <a:avLst/>
          </a:prstGeom>
          <a:noFill/>
        </p:spPr>
        <p:txBody>
          <a:bodyPr wrap="square">
            <a:spAutoFit/>
          </a:bodyPr>
          <a:lstStyle/>
          <a:p>
            <a:pPr indent="457200" algn="just" rtl="0">
              <a:spcBef>
                <a:spcPts val="1800"/>
              </a:spcBef>
              <a:spcAft>
                <a:spcPts val="600"/>
              </a:spcAft>
            </a:pPr>
            <a:r>
              <a:rPr lang="vi-VN" sz="2000" i="0" u="none" strike="noStrike" dirty="0">
                <a:solidFill>
                  <a:srgbClr val="000000"/>
                </a:solidFill>
                <a:effectLst/>
                <a:latin typeface="Arial" panose="020B0604020202020204" pitchFamily="34" charset="0"/>
              </a:rPr>
              <a:t>1. Đọc dữ liệu và chọn các trường dùng để huấn luyện mô hình</a:t>
            </a:r>
            <a:endParaRPr lang="vi-VN" sz="2000" dirty="0">
              <a:effectLst/>
            </a:endParaRPr>
          </a:p>
        </p:txBody>
      </p:sp>
      <p:sp>
        <p:nvSpPr>
          <p:cNvPr id="9" name="TextBox 8">
            <a:extLst>
              <a:ext uri="{FF2B5EF4-FFF2-40B4-BE49-F238E27FC236}">
                <a16:creationId xmlns:a16="http://schemas.microsoft.com/office/drawing/2014/main" id="{367B01B0-39F0-3C5E-FE11-5DCBACB3D048}"/>
              </a:ext>
            </a:extLst>
          </p:cNvPr>
          <p:cNvSpPr txBox="1"/>
          <p:nvPr/>
        </p:nvSpPr>
        <p:spPr>
          <a:xfrm>
            <a:off x="471949" y="1456281"/>
            <a:ext cx="7983794" cy="369332"/>
          </a:xfrm>
          <a:prstGeom prst="rect">
            <a:avLst/>
          </a:prstGeom>
          <a:noFill/>
        </p:spPr>
        <p:txBody>
          <a:bodyPr wrap="square">
            <a:spAutoFit/>
          </a:bodyPr>
          <a:lstStyle/>
          <a:p>
            <a:pPr marL="285750" indent="-285750" algn="just" rtl="0" fontAlgn="base">
              <a:buFont typeface="Arial" panose="020B0604020202020204" pitchFamily="34" charset="0"/>
              <a:buChar char="•"/>
            </a:pPr>
            <a:r>
              <a:rPr lang="vi-VN" sz="1800" b="0" i="0" u="none" strike="noStrike" dirty="0">
                <a:solidFill>
                  <a:srgbClr val="000000"/>
                </a:solidFill>
                <a:effectLst/>
                <a:latin typeface="Arial" panose="020B0604020202020204" pitchFamily="34" charset="0"/>
              </a:rPr>
              <a:t>Nhóm lựa chọn các trường đặc trưng để huấn luyện mô hình:</a:t>
            </a:r>
          </a:p>
        </p:txBody>
      </p:sp>
      <p:sp>
        <p:nvSpPr>
          <p:cNvPr id="10" name="TextBox 9">
            <a:extLst>
              <a:ext uri="{FF2B5EF4-FFF2-40B4-BE49-F238E27FC236}">
                <a16:creationId xmlns:a16="http://schemas.microsoft.com/office/drawing/2014/main" id="{09D2FD0B-3036-A76C-AA30-3FD78F2B0F15}"/>
              </a:ext>
            </a:extLst>
          </p:cNvPr>
          <p:cNvSpPr txBox="1"/>
          <p:nvPr/>
        </p:nvSpPr>
        <p:spPr>
          <a:xfrm>
            <a:off x="471949" y="4399343"/>
            <a:ext cx="7983794" cy="400110"/>
          </a:xfrm>
          <a:prstGeom prst="rect">
            <a:avLst/>
          </a:prstGeom>
          <a:noFill/>
        </p:spPr>
        <p:txBody>
          <a:bodyPr wrap="square">
            <a:spAutoFit/>
          </a:bodyPr>
          <a:lstStyle/>
          <a:p>
            <a:pPr algn="just" rtl="0" fontAlgn="base"/>
            <a:r>
              <a:rPr lang="vi-VN" sz="2000" b="0" i="0" u="none" strike="noStrike" dirty="0">
                <a:solidFill>
                  <a:srgbClr val="000000"/>
                </a:solidFill>
                <a:effectLst/>
                <a:latin typeface="Arial" panose="020B0604020202020204" pitchFamily="34" charset="0"/>
              </a:rPr>
              <a:t>2. Chia dữ liệu</a:t>
            </a:r>
            <a:r>
              <a:rPr lang="vi-VN" sz="2000" dirty="0">
                <a:solidFill>
                  <a:srgbClr val="000000"/>
                </a:solidFill>
                <a:latin typeface="Arial" panose="020B0604020202020204" pitchFamily="34" charset="0"/>
              </a:rPr>
              <a:t> </a:t>
            </a:r>
            <a:r>
              <a:rPr lang="en-US" sz="2000" dirty="0" err="1">
                <a:solidFill>
                  <a:srgbClr val="000000"/>
                </a:solidFill>
                <a:effectLst/>
                <a:latin typeface="Arial" panose="020B0604020202020204" pitchFamily="34" charset="0"/>
              </a:rPr>
              <a:t>thành</a:t>
            </a:r>
            <a:r>
              <a:rPr lang="en-US" sz="2000" dirty="0">
                <a:solidFill>
                  <a:srgbClr val="000000"/>
                </a:solidFill>
                <a:effectLst/>
                <a:latin typeface="Arial" panose="020B0604020202020204" pitchFamily="34" charset="0"/>
              </a:rPr>
              <a:t> </a:t>
            </a:r>
            <a:r>
              <a:rPr lang="en-US" sz="2000" dirty="0" err="1">
                <a:solidFill>
                  <a:srgbClr val="000000"/>
                </a:solidFill>
                <a:effectLst/>
                <a:latin typeface="Arial" panose="020B0604020202020204" pitchFamily="34" charset="0"/>
              </a:rPr>
              <a:t>tập</a:t>
            </a:r>
            <a:r>
              <a:rPr lang="en-US" sz="2000" dirty="0">
                <a:solidFill>
                  <a:srgbClr val="000000"/>
                </a:solidFill>
                <a:effectLst/>
                <a:latin typeface="Arial" panose="020B0604020202020204" pitchFamily="34" charset="0"/>
              </a:rPr>
              <a:t> </a:t>
            </a:r>
            <a:r>
              <a:rPr lang="en-US" sz="2000" dirty="0" err="1">
                <a:solidFill>
                  <a:srgbClr val="000000"/>
                </a:solidFill>
                <a:effectLst/>
                <a:latin typeface="Arial" panose="020B0604020202020204" pitchFamily="34" charset="0"/>
              </a:rPr>
              <a:t>huấn</a:t>
            </a:r>
            <a:r>
              <a:rPr lang="en-US" sz="2000" dirty="0">
                <a:solidFill>
                  <a:srgbClr val="000000"/>
                </a:solidFill>
                <a:effectLst/>
                <a:latin typeface="Arial" panose="020B0604020202020204" pitchFamily="34" charset="0"/>
              </a:rPr>
              <a:t> </a:t>
            </a:r>
            <a:r>
              <a:rPr lang="en-US" sz="2000" dirty="0" err="1">
                <a:solidFill>
                  <a:srgbClr val="000000"/>
                </a:solidFill>
                <a:effectLst/>
                <a:latin typeface="Arial" panose="020B0604020202020204" pitchFamily="34" charset="0"/>
              </a:rPr>
              <a:t>luyện</a:t>
            </a:r>
            <a:r>
              <a:rPr lang="en-US" sz="2000" dirty="0">
                <a:solidFill>
                  <a:srgbClr val="000000"/>
                </a:solidFill>
                <a:effectLst/>
                <a:latin typeface="Arial" panose="020B0604020202020204" pitchFamily="34" charset="0"/>
              </a:rPr>
              <a:t> </a:t>
            </a:r>
            <a:r>
              <a:rPr lang="en-US" sz="2000" dirty="0" err="1">
                <a:solidFill>
                  <a:srgbClr val="000000"/>
                </a:solidFill>
                <a:effectLst/>
                <a:latin typeface="Arial" panose="020B0604020202020204" pitchFamily="34" charset="0"/>
              </a:rPr>
              <a:t>và</a:t>
            </a:r>
            <a:r>
              <a:rPr lang="en-US" sz="2000" dirty="0">
                <a:solidFill>
                  <a:srgbClr val="000000"/>
                </a:solidFill>
                <a:effectLst/>
                <a:latin typeface="Arial" panose="020B0604020202020204" pitchFamily="34" charset="0"/>
              </a:rPr>
              <a:t> </a:t>
            </a:r>
            <a:r>
              <a:rPr lang="en-US" sz="2000" dirty="0" err="1">
                <a:solidFill>
                  <a:srgbClr val="000000"/>
                </a:solidFill>
                <a:effectLst/>
                <a:latin typeface="Arial" panose="020B0604020202020204" pitchFamily="34" charset="0"/>
              </a:rPr>
              <a:t>tập</a:t>
            </a:r>
            <a:r>
              <a:rPr lang="en-US" sz="2000" dirty="0">
                <a:solidFill>
                  <a:srgbClr val="000000"/>
                </a:solidFill>
                <a:effectLst/>
                <a:latin typeface="Arial" panose="020B0604020202020204" pitchFamily="34" charset="0"/>
              </a:rPr>
              <a:t> </a:t>
            </a:r>
            <a:r>
              <a:rPr lang="en-US" sz="2000" dirty="0" err="1">
                <a:solidFill>
                  <a:srgbClr val="000000"/>
                </a:solidFill>
                <a:effectLst/>
                <a:latin typeface="Arial" panose="020B0604020202020204" pitchFamily="34" charset="0"/>
              </a:rPr>
              <a:t>kiểm</a:t>
            </a:r>
            <a:r>
              <a:rPr lang="en-US" sz="2000" dirty="0">
                <a:solidFill>
                  <a:srgbClr val="000000"/>
                </a:solidFill>
                <a:effectLst/>
                <a:latin typeface="Arial" panose="020B0604020202020204" pitchFamily="34" charset="0"/>
              </a:rPr>
              <a:t> </a:t>
            </a:r>
            <a:r>
              <a:rPr lang="en-US" sz="2000" dirty="0" err="1">
                <a:solidFill>
                  <a:srgbClr val="000000"/>
                </a:solidFill>
                <a:effectLst/>
                <a:latin typeface="Arial" panose="020B0604020202020204" pitchFamily="34" charset="0"/>
              </a:rPr>
              <a:t>tra</a:t>
            </a:r>
            <a:r>
              <a:rPr lang="en-US" sz="2000" dirty="0">
                <a:solidFill>
                  <a:srgbClr val="000000"/>
                </a:solidFill>
                <a:effectLst/>
                <a:latin typeface="Arial" panose="020B0604020202020204" pitchFamily="34" charset="0"/>
              </a:rPr>
              <a:t> </a:t>
            </a:r>
            <a:r>
              <a:rPr lang="en-US" sz="2000" dirty="0" err="1">
                <a:solidFill>
                  <a:srgbClr val="000000"/>
                </a:solidFill>
                <a:effectLst/>
                <a:latin typeface="Arial" panose="020B0604020202020204" pitchFamily="34" charset="0"/>
              </a:rPr>
              <a:t>với</a:t>
            </a:r>
            <a:r>
              <a:rPr lang="en-US" sz="2000" dirty="0">
                <a:solidFill>
                  <a:srgbClr val="000000"/>
                </a:solidFill>
                <a:effectLst/>
                <a:latin typeface="Arial" panose="020B0604020202020204" pitchFamily="34" charset="0"/>
              </a:rPr>
              <a:t> </a:t>
            </a:r>
            <a:r>
              <a:rPr lang="en-US" sz="2000" dirty="0" err="1">
                <a:solidFill>
                  <a:srgbClr val="000000"/>
                </a:solidFill>
                <a:effectLst/>
                <a:latin typeface="Arial" panose="020B0604020202020204" pitchFamily="34" charset="0"/>
              </a:rPr>
              <a:t>tỷ</a:t>
            </a:r>
            <a:r>
              <a:rPr lang="en-US" sz="2000" dirty="0">
                <a:solidFill>
                  <a:srgbClr val="000000"/>
                </a:solidFill>
                <a:effectLst/>
                <a:latin typeface="Arial" panose="020B0604020202020204" pitchFamily="34" charset="0"/>
              </a:rPr>
              <a:t> </a:t>
            </a:r>
            <a:r>
              <a:rPr lang="en-US" sz="2000" dirty="0" err="1">
                <a:solidFill>
                  <a:srgbClr val="000000"/>
                </a:solidFill>
                <a:effectLst/>
                <a:latin typeface="Arial" panose="020B0604020202020204" pitchFamily="34" charset="0"/>
              </a:rPr>
              <a:t>lệ</a:t>
            </a:r>
            <a:r>
              <a:rPr lang="en-US" sz="2000" dirty="0">
                <a:solidFill>
                  <a:srgbClr val="000000"/>
                </a:solidFill>
                <a:effectLst/>
                <a:latin typeface="Arial" panose="020B0604020202020204" pitchFamily="34" charset="0"/>
              </a:rPr>
              <a:t> 80 - 20</a:t>
            </a:r>
            <a:endParaRPr lang="vi-VN" sz="2000" b="0" i="0" u="none" strike="noStrike" dirty="0">
              <a:solidFill>
                <a:srgbClr val="000000"/>
              </a:solidFill>
              <a:effectLst/>
              <a:latin typeface="Arial" panose="020B0604020202020204" pitchFamily="34" charset="0"/>
            </a:endParaRPr>
          </a:p>
        </p:txBody>
      </p:sp>
      <p:sp>
        <p:nvSpPr>
          <p:cNvPr id="3" name="TextBox 2">
            <a:extLst>
              <a:ext uri="{FF2B5EF4-FFF2-40B4-BE49-F238E27FC236}">
                <a16:creationId xmlns:a16="http://schemas.microsoft.com/office/drawing/2014/main" id="{F8C2C357-18E7-88DD-6F8B-ED2D596DCA9A}"/>
              </a:ext>
            </a:extLst>
          </p:cNvPr>
          <p:cNvSpPr txBox="1"/>
          <p:nvPr/>
        </p:nvSpPr>
        <p:spPr>
          <a:xfrm>
            <a:off x="712837" y="1866950"/>
            <a:ext cx="9475379" cy="2062103"/>
          </a:xfrm>
          <a:prstGeom prst="rect">
            <a:avLst/>
          </a:prstGeom>
          <a:noFill/>
        </p:spPr>
        <p:txBody>
          <a:bodyPr wrap="square">
            <a:spAutoFit/>
          </a:bodyPr>
          <a:lstStyle/>
          <a:p>
            <a:r>
              <a:rPr lang="vi-VN" sz="1600" dirty="0">
                <a:solidFill>
                  <a:srgbClr val="000000"/>
                </a:solidFill>
                <a:effectLst/>
                <a:latin typeface="Arial" panose="020B0604020202020204" pitchFamily="34" charset="0"/>
              </a:rPr>
              <a:t>- tempmax: nhiệt độ cao nhất trong ngày </a:t>
            </a:r>
            <a:endParaRPr lang="vi-VN" sz="1600" dirty="0"/>
          </a:p>
          <a:p>
            <a:r>
              <a:rPr lang="vi-VN" sz="1600" dirty="0">
                <a:solidFill>
                  <a:srgbClr val="000000"/>
                </a:solidFill>
                <a:effectLst/>
                <a:latin typeface="Arial" panose="020B0604020202020204" pitchFamily="34" charset="0"/>
              </a:rPr>
              <a:t>- tempmin: nhiệt độ thấp nhất trong ngày </a:t>
            </a:r>
            <a:endParaRPr lang="vi-VN" sz="1600" dirty="0"/>
          </a:p>
          <a:p>
            <a:r>
              <a:rPr lang="vi-VN" sz="1600" dirty="0">
                <a:solidFill>
                  <a:srgbClr val="000000"/>
                </a:solidFill>
                <a:effectLst/>
                <a:latin typeface="Arial" panose="020B0604020202020204" pitchFamily="34" charset="0"/>
              </a:rPr>
              <a:t>- temp: nhiệt độ trung bình </a:t>
            </a:r>
            <a:endParaRPr lang="vi-VN" sz="1600" dirty="0"/>
          </a:p>
          <a:p>
            <a:r>
              <a:rPr lang="vi-VN" sz="1600" dirty="0">
                <a:solidFill>
                  <a:srgbClr val="000000"/>
                </a:solidFill>
                <a:effectLst/>
                <a:latin typeface="Arial" panose="020B0604020202020204" pitchFamily="34" charset="0"/>
              </a:rPr>
              <a:t>- humidity: độ ẩm </a:t>
            </a:r>
            <a:endParaRPr lang="vi-VN" sz="1600" dirty="0"/>
          </a:p>
          <a:p>
            <a:r>
              <a:rPr lang="vi-VN" sz="1600" dirty="0">
                <a:solidFill>
                  <a:srgbClr val="000000"/>
                </a:solidFill>
                <a:effectLst/>
                <a:latin typeface="Arial" panose="020B0604020202020204" pitchFamily="34" charset="0"/>
              </a:rPr>
              <a:t>- winddir: hướng gió </a:t>
            </a:r>
            <a:endParaRPr lang="vi-VN" sz="1600" dirty="0"/>
          </a:p>
          <a:p>
            <a:r>
              <a:rPr lang="vi-VN" sz="1600" dirty="0">
                <a:solidFill>
                  <a:srgbClr val="000000"/>
                </a:solidFill>
                <a:effectLst/>
                <a:latin typeface="Arial" panose="020B0604020202020204" pitchFamily="34" charset="0"/>
              </a:rPr>
              <a:t>- cloudcover: độ che phủ mây </a:t>
            </a:r>
            <a:endParaRPr lang="vi-VN" sz="1600" dirty="0"/>
          </a:p>
          <a:p>
            <a:r>
              <a:rPr lang="vi-VN" sz="1600" dirty="0">
                <a:solidFill>
                  <a:srgbClr val="000000"/>
                </a:solidFill>
                <a:effectLst/>
                <a:latin typeface="Arial" panose="020B0604020202020204" pitchFamily="34" charset="0"/>
              </a:rPr>
              <a:t>- sealevelpressure: áp suất khí quyển ở mực nước biển  </a:t>
            </a:r>
            <a:endParaRPr lang="vi-VN" sz="1600" dirty="0"/>
          </a:p>
          <a:p>
            <a:r>
              <a:rPr lang="vi-VN" sz="1600" dirty="0">
                <a:solidFill>
                  <a:srgbClr val="000000"/>
                </a:solidFill>
                <a:effectLst/>
                <a:latin typeface="Arial" panose="020B0604020202020204" pitchFamily="34" charset="0"/>
              </a:rPr>
              <a:t>- preciptype: dùng để xác định có mưa hay không (1: mưa, 0: không mưa)</a:t>
            </a:r>
            <a:endParaRPr lang="en-US" sz="1600" dirty="0"/>
          </a:p>
        </p:txBody>
      </p:sp>
    </p:spTree>
    <p:extLst>
      <p:ext uri="{BB962C8B-B14F-4D97-AF65-F5344CB8AC3E}">
        <p14:creationId xmlns:p14="http://schemas.microsoft.com/office/powerpoint/2010/main" val="3782218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91032B-357E-3F89-17E6-C2AAB6ED206A}"/>
              </a:ext>
            </a:extLst>
          </p:cNvPr>
          <p:cNvSpPr txBox="1"/>
          <p:nvPr/>
        </p:nvSpPr>
        <p:spPr>
          <a:xfrm>
            <a:off x="393291" y="1172186"/>
            <a:ext cx="6096000" cy="400110"/>
          </a:xfrm>
          <a:prstGeom prst="rect">
            <a:avLst/>
          </a:prstGeom>
          <a:noFill/>
        </p:spPr>
        <p:txBody>
          <a:bodyPr wrap="square">
            <a:spAutoFit/>
          </a:bodyPr>
          <a:lstStyle/>
          <a:p>
            <a:r>
              <a:rPr lang="vi-VN" sz="2000" dirty="0">
                <a:solidFill>
                  <a:srgbClr val="000000"/>
                </a:solidFill>
                <a:effectLst/>
                <a:latin typeface="+mj-lt"/>
              </a:rPr>
              <a:t>3.</a:t>
            </a:r>
            <a:r>
              <a:rPr lang="en-US" sz="2000" dirty="0">
                <a:solidFill>
                  <a:srgbClr val="000000"/>
                </a:solidFill>
                <a:effectLst/>
                <a:latin typeface="+mj-lt"/>
              </a:rPr>
              <a:t> </a:t>
            </a:r>
            <a:r>
              <a:rPr lang="en-US" sz="2000" dirty="0" err="1">
                <a:solidFill>
                  <a:srgbClr val="000000"/>
                </a:solidFill>
                <a:effectLst/>
                <a:latin typeface="+mj-lt"/>
              </a:rPr>
              <a:t>Lập</a:t>
            </a:r>
            <a:r>
              <a:rPr lang="en-US" sz="2000" dirty="0">
                <a:solidFill>
                  <a:srgbClr val="000000"/>
                </a:solidFill>
                <a:effectLst/>
                <a:latin typeface="+mj-lt"/>
              </a:rPr>
              <a:t> </a:t>
            </a:r>
            <a:r>
              <a:rPr lang="en-US" sz="2000" dirty="0" err="1">
                <a:solidFill>
                  <a:srgbClr val="000000"/>
                </a:solidFill>
                <a:effectLst/>
                <a:latin typeface="+mj-lt"/>
              </a:rPr>
              <a:t>trình</a:t>
            </a:r>
            <a:r>
              <a:rPr lang="en-US" sz="2000" dirty="0">
                <a:solidFill>
                  <a:srgbClr val="000000"/>
                </a:solidFill>
                <a:effectLst/>
                <a:latin typeface="+mj-lt"/>
              </a:rPr>
              <a:t> </a:t>
            </a:r>
            <a:r>
              <a:rPr lang="en-US" sz="2000" dirty="0" err="1">
                <a:solidFill>
                  <a:srgbClr val="000000"/>
                </a:solidFill>
                <a:effectLst/>
                <a:latin typeface="+mj-lt"/>
              </a:rPr>
              <a:t>mô</a:t>
            </a:r>
            <a:r>
              <a:rPr lang="en-US" sz="2000" dirty="0">
                <a:solidFill>
                  <a:srgbClr val="000000"/>
                </a:solidFill>
                <a:effectLst/>
                <a:latin typeface="+mj-lt"/>
              </a:rPr>
              <a:t> </a:t>
            </a:r>
            <a:r>
              <a:rPr lang="en-US" sz="2000" dirty="0" err="1">
                <a:solidFill>
                  <a:srgbClr val="000000"/>
                </a:solidFill>
                <a:effectLst/>
                <a:latin typeface="+mj-lt"/>
              </a:rPr>
              <a:t>hình</a:t>
            </a:r>
            <a:endParaRPr lang="en-US" sz="2000" dirty="0">
              <a:latin typeface="+mj-lt"/>
            </a:endParaRPr>
          </a:p>
        </p:txBody>
      </p:sp>
      <p:sp>
        <p:nvSpPr>
          <p:cNvPr id="7" name="TextBox 6">
            <a:extLst>
              <a:ext uri="{FF2B5EF4-FFF2-40B4-BE49-F238E27FC236}">
                <a16:creationId xmlns:a16="http://schemas.microsoft.com/office/drawing/2014/main" id="{20982C6A-8377-496E-B3A7-5CD6D5AF3B2E}"/>
              </a:ext>
            </a:extLst>
          </p:cNvPr>
          <p:cNvSpPr txBox="1"/>
          <p:nvPr/>
        </p:nvSpPr>
        <p:spPr>
          <a:xfrm>
            <a:off x="186813" y="90637"/>
            <a:ext cx="6096000" cy="461665"/>
          </a:xfrm>
          <a:prstGeom prst="rect">
            <a:avLst/>
          </a:prstGeom>
          <a:noFill/>
        </p:spPr>
        <p:txBody>
          <a:bodyPr wrap="square">
            <a:spAutoFit/>
          </a:bodyPr>
          <a:lstStyle/>
          <a:p>
            <a:r>
              <a:rPr lang="en-US" sz="2400" b="1" i="0" u="none" strike="noStrike" dirty="0" err="1">
                <a:solidFill>
                  <a:schemeClr val="bg1"/>
                </a:solidFill>
                <a:effectLst/>
                <a:latin typeface="Arial" panose="020B0604020202020204" pitchFamily="34" charset="0"/>
              </a:rPr>
              <a:t>Xây</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dựng</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mô</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hình</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và</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huấn</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luyện</a:t>
            </a:r>
            <a:endParaRPr lang="en-US" sz="2400" dirty="0">
              <a:solidFill>
                <a:schemeClr val="bg1"/>
              </a:solidFill>
            </a:endParaRPr>
          </a:p>
        </p:txBody>
      </p:sp>
      <p:sp>
        <p:nvSpPr>
          <p:cNvPr id="9" name="TextBox 8">
            <a:extLst>
              <a:ext uri="{FF2B5EF4-FFF2-40B4-BE49-F238E27FC236}">
                <a16:creationId xmlns:a16="http://schemas.microsoft.com/office/drawing/2014/main" id="{68C40892-B495-2F89-9849-DEA608A3321C}"/>
              </a:ext>
            </a:extLst>
          </p:cNvPr>
          <p:cNvSpPr txBox="1"/>
          <p:nvPr/>
        </p:nvSpPr>
        <p:spPr>
          <a:xfrm>
            <a:off x="555522" y="1946373"/>
            <a:ext cx="11454581" cy="2308324"/>
          </a:xfrm>
          <a:prstGeom prst="rect">
            <a:avLst/>
          </a:prstGeom>
          <a:noFill/>
        </p:spPr>
        <p:txBody>
          <a:bodyPr wrap="square">
            <a:spAutoFit/>
          </a:bodyPr>
          <a:lstStyle/>
          <a:p>
            <a:pPr marL="285750" indent="-285750">
              <a:buFontTx/>
              <a:buChar char="-"/>
            </a:pPr>
            <a:r>
              <a:rPr lang="en-US" sz="1800" dirty="0" err="1">
                <a:solidFill>
                  <a:srgbClr val="000000"/>
                </a:solidFill>
                <a:effectLst/>
                <a:latin typeface="Arial" panose="020B0604020202020204" pitchFamily="34" charset="0"/>
              </a:rPr>
              <a:t>Áp</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dụng</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thuật</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toán</a:t>
            </a:r>
            <a:r>
              <a:rPr lang="en-US" sz="1800" dirty="0">
                <a:solidFill>
                  <a:srgbClr val="000000"/>
                </a:solidFill>
                <a:effectLst/>
                <a:latin typeface="Arial" panose="020B0604020202020204" pitchFamily="34" charset="0"/>
              </a:rPr>
              <a:t> KNN </a:t>
            </a:r>
            <a:r>
              <a:rPr lang="en-US" sz="1800" dirty="0" err="1">
                <a:solidFill>
                  <a:srgbClr val="000000"/>
                </a:solidFill>
                <a:effectLst/>
                <a:latin typeface="Arial" panose="020B0604020202020204" pitchFamily="34" charset="0"/>
              </a:rPr>
              <a:t>cho</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toàn</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bộ</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tập</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dữ</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liệu</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kiểm</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tra</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X_test</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Nó</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sử</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dụng</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hàm</a:t>
            </a:r>
            <a:r>
              <a:rPr lang="en-US" sz="1800" dirty="0">
                <a:solidFill>
                  <a:srgbClr val="000000"/>
                </a:solidFill>
                <a:effectLst/>
                <a:latin typeface="Arial" panose="020B0604020202020204" pitchFamily="34" charset="0"/>
              </a:rPr>
              <a:t> ‘predict’ </a:t>
            </a:r>
            <a:r>
              <a:rPr lang="en-US" sz="1800" dirty="0" err="1">
                <a:solidFill>
                  <a:srgbClr val="000000"/>
                </a:solidFill>
                <a:effectLst/>
                <a:latin typeface="Arial" panose="020B0604020202020204" pitchFamily="34" charset="0"/>
              </a:rPr>
              <a:t>để</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dự</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đoán</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nhãn</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cho</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từng</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điểm</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dữ</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liệu</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thử</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nghiệm</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trong</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tập</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kiểm</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tra</a:t>
            </a:r>
            <a:r>
              <a:rPr lang="en-US" sz="1800" dirty="0">
                <a:solidFill>
                  <a:srgbClr val="000000"/>
                </a:solidFill>
                <a:effectLst/>
                <a:latin typeface="Arial" panose="020B0604020202020204" pitchFamily="34" charset="0"/>
              </a:rPr>
              <a:t>.</a:t>
            </a:r>
            <a:endParaRPr lang="vi-VN" dirty="0">
              <a:solidFill>
                <a:srgbClr val="000000"/>
              </a:solidFill>
              <a:latin typeface="Arial" panose="020B0604020202020204" pitchFamily="34" charset="0"/>
            </a:endParaRPr>
          </a:p>
          <a:p>
            <a:pPr marL="285750" indent="-285750">
              <a:buFontTx/>
              <a:buChar char="-"/>
            </a:pPr>
            <a:endParaRPr lang="vi-VN" sz="1800" dirty="0">
              <a:solidFill>
                <a:srgbClr val="000000"/>
              </a:solidFill>
              <a:effectLst/>
              <a:latin typeface="Arial" panose="020B0604020202020204" pitchFamily="34" charset="0"/>
            </a:endParaRPr>
          </a:p>
          <a:p>
            <a:pPr marL="285750" indent="-285750">
              <a:buFontTx/>
              <a:buChar char="-"/>
            </a:pPr>
            <a:r>
              <a:rPr lang="en-US" sz="1800" dirty="0" err="1">
                <a:solidFill>
                  <a:srgbClr val="000000"/>
                </a:solidFill>
                <a:effectLst/>
                <a:latin typeface="Arial" panose="020B0604020202020204" pitchFamily="34" charset="0"/>
              </a:rPr>
              <a:t>Tính</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khoảng</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cách</a:t>
            </a:r>
            <a:r>
              <a:rPr lang="en-US" sz="1800" dirty="0">
                <a:solidFill>
                  <a:srgbClr val="000000"/>
                </a:solidFill>
                <a:effectLst/>
                <a:latin typeface="Arial" panose="020B0604020202020204" pitchFamily="34" charset="0"/>
              </a:rPr>
              <a:t> Euclide </a:t>
            </a:r>
            <a:r>
              <a:rPr lang="en-US" sz="1800" dirty="0" err="1">
                <a:solidFill>
                  <a:srgbClr val="000000"/>
                </a:solidFill>
                <a:effectLst/>
                <a:latin typeface="Arial" panose="020B0604020202020204" pitchFamily="34" charset="0"/>
              </a:rPr>
              <a:t>giữa</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hai</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điểm</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trong</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không</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gian</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nhiều</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chiều</a:t>
            </a:r>
            <a:r>
              <a:rPr lang="vi-VN" dirty="0">
                <a:solidFill>
                  <a:srgbClr val="000000"/>
                </a:solidFill>
                <a:latin typeface="Arial" panose="020B0604020202020204" pitchFamily="34" charset="0"/>
              </a:rPr>
              <a:t> </a:t>
            </a:r>
            <a:r>
              <a:rPr lang="vi-VN" sz="1800" dirty="0">
                <a:solidFill>
                  <a:srgbClr val="000000"/>
                </a:solidFill>
                <a:effectLst/>
                <a:latin typeface="Arial" panose="020B0604020202020204" pitchFamily="34" charset="0"/>
              </a:rPr>
              <a:t>để xác định độ tương đồng giữa các điểm dữ liệu.</a:t>
            </a:r>
          </a:p>
          <a:p>
            <a:pPr marL="285750" indent="-285750">
              <a:buFontTx/>
              <a:buChar char="-"/>
            </a:pPr>
            <a:endParaRPr lang="vi-VN" sz="1800" dirty="0">
              <a:solidFill>
                <a:srgbClr val="000000"/>
              </a:solidFill>
              <a:effectLst/>
              <a:latin typeface="Arial" panose="020B0604020202020204" pitchFamily="34" charset="0"/>
            </a:endParaRPr>
          </a:p>
          <a:p>
            <a:pPr marL="285750" indent="-285750">
              <a:buFontTx/>
              <a:buChar char="-"/>
            </a:pPr>
            <a:r>
              <a:rPr lang="vi-VN" sz="1800" dirty="0">
                <a:solidFill>
                  <a:srgbClr val="000000"/>
                </a:solidFill>
                <a:effectLst/>
                <a:latin typeface="Arial" panose="020B0604020202020204" pitchFamily="34" charset="0"/>
              </a:rPr>
              <a:t>Sử dụng hàm accuracy để đánh giá hiệu suất của mô hình dự đoán.</a:t>
            </a:r>
          </a:p>
          <a:p>
            <a:pPr marL="285750" indent="-285750">
              <a:buFontTx/>
              <a:buChar char="-"/>
            </a:pPr>
            <a:endParaRPr lang="en-US" dirty="0"/>
          </a:p>
        </p:txBody>
      </p:sp>
    </p:spTree>
    <p:extLst>
      <p:ext uri="{BB962C8B-B14F-4D97-AF65-F5344CB8AC3E}">
        <p14:creationId xmlns:p14="http://schemas.microsoft.com/office/powerpoint/2010/main" val="58854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C98BA-021E-0807-95C1-F6F0420AA79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190A714-EFDB-1BA6-5D49-E635D0D728E8}"/>
              </a:ext>
            </a:extLst>
          </p:cNvPr>
          <p:cNvSpPr txBox="1"/>
          <p:nvPr/>
        </p:nvSpPr>
        <p:spPr>
          <a:xfrm>
            <a:off x="285136" y="87480"/>
            <a:ext cx="6096000" cy="461665"/>
          </a:xfrm>
          <a:prstGeom prst="rect">
            <a:avLst/>
          </a:prstGeom>
          <a:noFill/>
        </p:spPr>
        <p:txBody>
          <a:bodyPr wrap="square">
            <a:spAutoFit/>
          </a:bodyPr>
          <a:lstStyle/>
          <a:p>
            <a:r>
              <a:rPr lang="en-US" sz="2400" b="1" i="0" u="none" strike="noStrike" dirty="0" err="1">
                <a:solidFill>
                  <a:schemeClr val="bg1"/>
                </a:solidFill>
                <a:effectLst/>
                <a:latin typeface="Arial" panose="020B0604020202020204" pitchFamily="34" charset="0"/>
              </a:rPr>
              <a:t>Xây</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dựng</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mô</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hình</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và</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huấn</a:t>
            </a:r>
            <a:r>
              <a:rPr lang="en-US" sz="2400" b="1" i="0" u="none" strike="noStrike" dirty="0">
                <a:solidFill>
                  <a:schemeClr val="bg1"/>
                </a:solidFill>
                <a:effectLst/>
                <a:latin typeface="Arial" panose="020B0604020202020204" pitchFamily="34" charset="0"/>
              </a:rPr>
              <a:t> </a:t>
            </a:r>
            <a:r>
              <a:rPr lang="en-US" sz="2400" b="1" i="0" u="none" strike="noStrike" dirty="0" err="1">
                <a:solidFill>
                  <a:schemeClr val="bg1"/>
                </a:solidFill>
                <a:effectLst/>
                <a:latin typeface="Arial" panose="020B0604020202020204" pitchFamily="34" charset="0"/>
              </a:rPr>
              <a:t>luyện</a:t>
            </a:r>
            <a:endParaRPr lang="en-US" sz="2400" dirty="0">
              <a:solidFill>
                <a:schemeClr val="bg1"/>
              </a:solidFill>
            </a:endParaRPr>
          </a:p>
        </p:txBody>
      </p:sp>
      <p:sp>
        <p:nvSpPr>
          <p:cNvPr id="7" name="TextBox 6">
            <a:extLst>
              <a:ext uri="{FF2B5EF4-FFF2-40B4-BE49-F238E27FC236}">
                <a16:creationId xmlns:a16="http://schemas.microsoft.com/office/drawing/2014/main" id="{CF043EA3-FA41-DAC7-FAD8-E8ED8AB949B2}"/>
              </a:ext>
            </a:extLst>
          </p:cNvPr>
          <p:cNvSpPr txBox="1"/>
          <p:nvPr/>
        </p:nvSpPr>
        <p:spPr>
          <a:xfrm>
            <a:off x="648925" y="1076431"/>
            <a:ext cx="10579510" cy="400110"/>
          </a:xfrm>
          <a:prstGeom prst="rect">
            <a:avLst/>
          </a:prstGeom>
          <a:noFill/>
        </p:spPr>
        <p:txBody>
          <a:bodyPr wrap="square">
            <a:spAutoFit/>
          </a:bodyPr>
          <a:lstStyle/>
          <a:p>
            <a:pPr algn="just" rtl="0">
              <a:spcBef>
                <a:spcPts val="1800"/>
              </a:spcBef>
              <a:spcAft>
                <a:spcPts val="600"/>
              </a:spcAft>
            </a:pPr>
            <a:r>
              <a:rPr lang="vi-VN" sz="2000" dirty="0">
                <a:solidFill>
                  <a:srgbClr val="000000"/>
                </a:solidFill>
                <a:effectLst/>
                <a:latin typeface="+mj-lt"/>
              </a:rPr>
              <a:t>4.</a:t>
            </a:r>
            <a:r>
              <a:rPr lang="en-US" sz="2000" dirty="0">
                <a:solidFill>
                  <a:srgbClr val="000000"/>
                </a:solidFill>
                <a:effectLst/>
                <a:latin typeface="+mj-lt"/>
              </a:rPr>
              <a:t> </a:t>
            </a:r>
            <a:r>
              <a:rPr lang="en-US" sz="2000" dirty="0" err="1">
                <a:solidFill>
                  <a:srgbClr val="000000"/>
                </a:solidFill>
                <a:effectLst/>
                <a:latin typeface="+mj-lt"/>
              </a:rPr>
              <a:t>Huấn</a:t>
            </a:r>
            <a:r>
              <a:rPr lang="en-US" sz="2000" dirty="0">
                <a:solidFill>
                  <a:srgbClr val="000000"/>
                </a:solidFill>
                <a:effectLst/>
                <a:latin typeface="+mj-lt"/>
              </a:rPr>
              <a:t> </a:t>
            </a:r>
            <a:r>
              <a:rPr lang="en-US" sz="2000" dirty="0" err="1">
                <a:solidFill>
                  <a:srgbClr val="000000"/>
                </a:solidFill>
                <a:effectLst/>
                <a:latin typeface="+mj-lt"/>
              </a:rPr>
              <a:t>luyện</a:t>
            </a:r>
            <a:r>
              <a:rPr lang="en-US" sz="2000" dirty="0">
                <a:solidFill>
                  <a:srgbClr val="000000"/>
                </a:solidFill>
                <a:effectLst/>
                <a:latin typeface="+mj-lt"/>
              </a:rPr>
              <a:t> </a:t>
            </a:r>
            <a:r>
              <a:rPr lang="en-US" sz="2000" dirty="0" err="1">
                <a:solidFill>
                  <a:srgbClr val="000000"/>
                </a:solidFill>
                <a:effectLst/>
                <a:latin typeface="+mj-lt"/>
              </a:rPr>
              <a:t>và</a:t>
            </a:r>
            <a:r>
              <a:rPr lang="en-US" sz="2000" dirty="0">
                <a:solidFill>
                  <a:srgbClr val="000000"/>
                </a:solidFill>
                <a:effectLst/>
                <a:latin typeface="+mj-lt"/>
              </a:rPr>
              <a:t> </a:t>
            </a:r>
            <a:r>
              <a:rPr lang="en-US" sz="2000" dirty="0" err="1">
                <a:solidFill>
                  <a:srgbClr val="000000"/>
                </a:solidFill>
                <a:effectLst/>
                <a:latin typeface="+mj-lt"/>
              </a:rPr>
              <a:t>kiểm</a:t>
            </a:r>
            <a:r>
              <a:rPr lang="en-US" sz="2000" dirty="0">
                <a:solidFill>
                  <a:srgbClr val="000000"/>
                </a:solidFill>
                <a:effectLst/>
                <a:latin typeface="+mj-lt"/>
              </a:rPr>
              <a:t> </a:t>
            </a:r>
            <a:r>
              <a:rPr lang="en-US" sz="2000" dirty="0" err="1">
                <a:solidFill>
                  <a:srgbClr val="000000"/>
                </a:solidFill>
                <a:effectLst/>
                <a:latin typeface="+mj-lt"/>
              </a:rPr>
              <a:t>tra</a:t>
            </a:r>
            <a:r>
              <a:rPr lang="en-US" sz="2000" dirty="0">
                <a:solidFill>
                  <a:srgbClr val="000000"/>
                </a:solidFill>
                <a:effectLst/>
                <a:latin typeface="+mj-lt"/>
              </a:rPr>
              <a:t> </a:t>
            </a:r>
            <a:r>
              <a:rPr lang="en-US" sz="2000" dirty="0" err="1">
                <a:solidFill>
                  <a:srgbClr val="000000"/>
                </a:solidFill>
                <a:effectLst/>
                <a:latin typeface="+mj-lt"/>
              </a:rPr>
              <a:t>mô</a:t>
            </a:r>
            <a:r>
              <a:rPr lang="en-US" sz="2000" dirty="0">
                <a:solidFill>
                  <a:srgbClr val="000000"/>
                </a:solidFill>
                <a:effectLst/>
                <a:latin typeface="+mj-lt"/>
              </a:rPr>
              <a:t> </a:t>
            </a:r>
            <a:r>
              <a:rPr lang="en-US" sz="2000" dirty="0" err="1">
                <a:solidFill>
                  <a:srgbClr val="000000"/>
                </a:solidFill>
                <a:effectLst/>
                <a:latin typeface="+mj-lt"/>
              </a:rPr>
              <a:t>hình</a:t>
            </a:r>
            <a:endParaRPr lang="en-US" sz="2000" dirty="0">
              <a:effectLst/>
              <a:latin typeface="+mj-lt"/>
            </a:endParaRPr>
          </a:p>
        </p:txBody>
      </p:sp>
      <p:sp>
        <p:nvSpPr>
          <p:cNvPr id="3" name="TextBox 2">
            <a:extLst>
              <a:ext uri="{FF2B5EF4-FFF2-40B4-BE49-F238E27FC236}">
                <a16:creationId xmlns:a16="http://schemas.microsoft.com/office/drawing/2014/main" id="{1714BFB8-6149-C7B4-7D65-2944ECA3545C}"/>
              </a:ext>
            </a:extLst>
          </p:cNvPr>
          <p:cNvSpPr txBox="1"/>
          <p:nvPr/>
        </p:nvSpPr>
        <p:spPr>
          <a:xfrm>
            <a:off x="904568" y="1476541"/>
            <a:ext cx="6096000" cy="369332"/>
          </a:xfrm>
          <a:prstGeom prst="rect">
            <a:avLst/>
          </a:prstGeom>
          <a:noFill/>
        </p:spPr>
        <p:txBody>
          <a:bodyPr wrap="square">
            <a:spAutoFit/>
          </a:bodyPr>
          <a:lstStyle/>
          <a:p>
            <a:r>
              <a:rPr lang="en-US" sz="1800" dirty="0" err="1">
                <a:solidFill>
                  <a:srgbClr val="000000"/>
                </a:solidFill>
                <a:effectLst/>
                <a:latin typeface="Arial" panose="020B0604020202020204" pitchFamily="34" charset="0"/>
              </a:rPr>
              <a:t>Thử</a:t>
            </a:r>
            <a:r>
              <a:rPr lang="en-US" sz="1800" dirty="0">
                <a:solidFill>
                  <a:srgbClr val="000000"/>
                </a:solidFill>
                <a:effectLst/>
                <a:latin typeface="Arial" panose="020B0604020202020204" pitchFamily="34" charset="0"/>
              </a:rPr>
              <a:t> </a:t>
            </a:r>
            <a:r>
              <a:rPr lang="en-US" sz="1800" dirty="0" err="1">
                <a:solidFill>
                  <a:srgbClr val="000000"/>
                </a:solidFill>
                <a:effectLst/>
                <a:latin typeface="Arial" panose="020B0604020202020204" pitchFamily="34" charset="0"/>
              </a:rPr>
              <a:t>với</a:t>
            </a:r>
            <a:r>
              <a:rPr lang="en-US" sz="1800" dirty="0">
                <a:solidFill>
                  <a:srgbClr val="000000"/>
                </a:solidFill>
                <a:effectLst/>
                <a:latin typeface="Arial" panose="020B0604020202020204" pitchFamily="34" charset="0"/>
              </a:rPr>
              <a:t> k = 35:</a:t>
            </a:r>
            <a:endParaRPr lang="en-US" dirty="0"/>
          </a:p>
        </p:txBody>
      </p:sp>
      <p:pic>
        <p:nvPicPr>
          <p:cNvPr id="6" name="Picture 5">
            <a:extLst>
              <a:ext uri="{FF2B5EF4-FFF2-40B4-BE49-F238E27FC236}">
                <a16:creationId xmlns:a16="http://schemas.microsoft.com/office/drawing/2014/main" id="{DCD04960-B8FB-03AC-BA16-04E4636CC011}"/>
              </a:ext>
            </a:extLst>
          </p:cNvPr>
          <p:cNvPicPr>
            <a:picLocks noChangeAspect="1"/>
          </p:cNvPicPr>
          <p:nvPr/>
        </p:nvPicPr>
        <p:blipFill>
          <a:blip r:embed="rId2"/>
          <a:stretch>
            <a:fillRect/>
          </a:stretch>
        </p:blipFill>
        <p:spPr>
          <a:xfrm>
            <a:off x="2937421" y="2001369"/>
            <a:ext cx="6317158" cy="3935164"/>
          </a:xfrm>
          <a:prstGeom prst="rect">
            <a:avLst/>
          </a:prstGeom>
        </p:spPr>
      </p:pic>
    </p:spTree>
    <p:extLst>
      <p:ext uri="{BB962C8B-B14F-4D97-AF65-F5344CB8AC3E}">
        <p14:creationId xmlns:p14="http://schemas.microsoft.com/office/powerpoint/2010/main" val="2610125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ac18dfee-f0d7-4e76-a2aa-4d68fa0050c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8225D1F1D0724D9E04F5C251CD41A6" ma:contentTypeVersion="13" ma:contentTypeDescription="Create a new document." ma:contentTypeScope="" ma:versionID="ab9bcfeba1d6c36962444e114a4298df">
  <xsd:schema xmlns:xsd="http://www.w3.org/2001/XMLSchema" xmlns:xs="http://www.w3.org/2001/XMLSchema" xmlns:p="http://schemas.microsoft.com/office/2006/metadata/properties" xmlns:ns3="ac18dfee-f0d7-4e76-a2aa-4d68fa0050cd" xmlns:ns4="fbec31ab-02d4-4389-a326-a424822b5a44" targetNamespace="http://schemas.microsoft.com/office/2006/metadata/properties" ma:root="true" ma:fieldsID="b5a641b54786a38296a00a27ec815e19" ns3:_="" ns4:_="">
    <xsd:import namespace="ac18dfee-f0d7-4e76-a2aa-4d68fa0050cd"/>
    <xsd:import namespace="fbec31ab-02d4-4389-a326-a424822b5a44"/>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4:SharedWithUsers" minOccurs="0"/>
                <xsd:element ref="ns4:SharedWithDetails" minOccurs="0"/>
                <xsd:element ref="ns4:SharingHintHash" minOccurs="0"/>
                <xsd:element ref="ns3:MediaServiceSystemTags" minOccurs="0"/>
                <xsd:element ref="ns3:MediaServiceOCR" minOccurs="0"/>
                <xsd:element ref="ns3:MediaServiceGenerationTime" minOccurs="0"/>
                <xsd:element ref="ns3:MediaServiceEventHashCode"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18dfee-f0d7-4e76-a2aa-4d68fa0050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ec31ab-02d4-4389-a326-a424822b5a4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2F9C3A-EE69-48A8-856A-D8C6EF531E93}">
  <ds:schemaRefs>
    <ds:schemaRef ds:uri="http://schemas.microsoft.com/sharepoint/v3/contenttype/forms"/>
  </ds:schemaRefs>
</ds:datastoreItem>
</file>

<file path=customXml/itemProps2.xml><?xml version="1.0" encoding="utf-8"?>
<ds:datastoreItem xmlns:ds="http://schemas.openxmlformats.org/officeDocument/2006/customXml" ds:itemID="{079F7968-E08C-467B-A320-BB51EB2225BF}">
  <ds:schemaRefs>
    <ds:schemaRef ds:uri="http://schemas.microsoft.com/office/2006/metadata/properties"/>
    <ds:schemaRef ds:uri="http://purl.org/dc/dcmitype/"/>
    <ds:schemaRef ds:uri="http://schemas.microsoft.com/office/2006/documentManagement/types"/>
    <ds:schemaRef ds:uri="http://purl.org/dc/elements/1.1/"/>
    <ds:schemaRef ds:uri="fbec31ab-02d4-4389-a326-a424822b5a44"/>
    <ds:schemaRef ds:uri="http://schemas.openxmlformats.org/package/2006/metadata/core-properties"/>
    <ds:schemaRef ds:uri="http://www.w3.org/XML/1998/namespace"/>
    <ds:schemaRef ds:uri="http://schemas.microsoft.com/office/infopath/2007/PartnerControls"/>
    <ds:schemaRef ds:uri="ac18dfee-f0d7-4e76-a2aa-4d68fa0050cd"/>
    <ds:schemaRef ds:uri="http://purl.org/dc/terms/"/>
  </ds:schemaRefs>
</ds:datastoreItem>
</file>

<file path=customXml/itemProps3.xml><?xml version="1.0" encoding="utf-8"?>
<ds:datastoreItem xmlns:ds="http://schemas.openxmlformats.org/officeDocument/2006/customXml" ds:itemID="{67AF379F-5A48-48C9-A96A-8094F07E3F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18dfee-f0d7-4e76-a2aa-4d68fa0050cd"/>
    <ds:schemaRef ds:uri="fbec31ab-02d4-4389-a326-a424822b5a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275</TotalTime>
  <Words>1158</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16</vt:i4>
      </vt:variant>
    </vt:vector>
  </HeadingPairs>
  <TitlesOfParts>
    <vt:vector size="31" baseType="lpstr">
      <vt:lpstr>Arial</vt:lpstr>
      <vt:lpstr>Arial-BoldMT</vt:lpstr>
      <vt:lpstr>Calibri</vt:lpstr>
      <vt:lpstr>Cambria Math</vt:lpstr>
      <vt:lpstr>Lato</vt:lpstr>
      <vt:lpstr>Roboto Mono</vt:lpstr>
      <vt:lpstr>Symbol</vt:lpstr>
      <vt:lpstr>Times New Roman</vt:lpstr>
      <vt:lpstr>TimesNewRomanPS-BoldMT</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Phong TT &amp; QTTH</dc:creator>
  <dc:description/>
  <cp:lastModifiedBy>Nhuien Tkhi Kamtu 20210988</cp:lastModifiedBy>
  <cp:revision>4</cp:revision>
  <dcterms:created xsi:type="dcterms:W3CDTF">2020-12-31T09:57:48Z</dcterms:created>
  <dcterms:modified xsi:type="dcterms:W3CDTF">2024-12-19T03:46:18Z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0x010100318225D1F1D0724D9E04F5C251CD41A6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