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2"/>
  </p:notesMasterIdLst>
  <p:handoutMasterIdLst>
    <p:handoutMasterId r:id="rId23"/>
  </p:handoutMasterIdLst>
  <p:sldIdLst>
    <p:sldId id="257" r:id="rId2"/>
    <p:sldId id="277" r:id="rId3"/>
    <p:sldId id="295" r:id="rId4"/>
    <p:sldId id="279" r:id="rId5"/>
    <p:sldId id="280" r:id="rId6"/>
    <p:sldId id="281" r:id="rId7"/>
    <p:sldId id="282" r:id="rId8"/>
    <p:sldId id="283" r:id="rId9"/>
    <p:sldId id="296" r:id="rId10"/>
    <p:sldId id="284" r:id="rId11"/>
    <p:sldId id="289" r:id="rId12"/>
    <p:sldId id="297" r:id="rId13"/>
    <p:sldId id="298" r:id="rId14"/>
    <p:sldId id="299" r:id="rId15"/>
    <p:sldId id="291" r:id="rId16"/>
    <p:sldId id="301" r:id="rId17"/>
    <p:sldId id="302" r:id="rId18"/>
    <p:sldId id="300" r:id="rId19"/>
    <p:sldId id="292"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98" d="100"/>
          <a:sy n="98" d="100"/>
        </p:scale>
        <p:origin x="115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6/2/2025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2980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83" r:id="rId2"/>
    <p:sldLayoutId id="2147483679" r:id="rId3"/>
    <p:sldLayoutId id="2147483680" r:id="rId4"/>
    <p:sldLayoutId id="2147483681" r:id="rId5"/>
    <p:sldLayoutId id="2147483682" r:id="rId6"/>
    <p:sldLayoutId id="214748368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341295" y="1722390"/>
            <a:ext cx="6211906" cy="162144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a:t>BÁO CÁO </a:t>
            </a:r>
          </a:p>
          <a:p>
            <a:r>
              <a:rPr lang="vi-VN"/>
              <a:t>BÀI TẬP LỚN </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341295" y="3343836"/>
            <a:ext cx="7816587" cy="169433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400"/>
              <a:t>Giảng viên hướng dẫn: TS. Đỗ Quốc Huy</a:t>
            </a:r>
          </a:p>
          <a:p>
            <a:endParaRPr lang="vi-VN" sz="2400" b="0"/>
          </a:p>
          <a:p>
            <a:r>
              <a:rPr lang="vi-VN" sz="2400" b="0"/>
              <a:t>ĐỀ TÀI: </a:t>
            </a:r>
          </a:p>
          <a:p>
            <a:pPr>
              <a:lnSpc>
                <a:spcPct val="150000"/>
              </a:lnSpc>
            </a:pPr>
            <a:r>
              <a:rPr lang="vi-VN" sz="2400" b="0"/>
              <a:t>MÔ PHỎNG CÁC THUẬT TOÁN THAY THẾ TRANG </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77" y="860911"/>
            <a:ext cx="8673846" cy="451739"/>
          </a:xfrm>
        </p:spPr>
        <p:txBody>
          <a:bodyPr/>
          <a:lstStyle/>
          <a:p>
            <a:r>
              <a:rPr lang="vi-VN">
                <a:solidFill>
                  <a:schemeClr val="tx1"/>
                </a:solidFill>
              </a:rPr>
              <a:t>2.4. Một số giải thuật thay thế trang </a:t>
            </a:r>
            <a:endParaRPr>
              <a:solidFill>
                <a:schemeClr val="tx1"/>
              </a:solidFill>
            </a:endParaRPr>
          </a:p>
        </p:txBody>
      </p:sp>
      <p:sp>
        <p:nvSpPr>
          <p:cNvPr id="5" name="Title 1">
            <a:extLst>
              <a:ext uri="{FF2B5EF4-FFF2-40B4-BE49-F238E27FC236}">
                <a16:creationId xmlns:a16="http://schemas.microsoft.com/office/drawing/2014/main" id="{021F9814-EA63-3755-5511-5D5A6023E0BB}"/>
              </a:ext>
            </a:extLst>
          </p:cNvPr>
          <p:cNvSpPr txBox="1">
            <a:spLocks/>
          </p:cNvSpPr>
          <p:nvPr/>
        </p:nvSpPr>
        <p:spPr>
          <a:xfrm>
            <a:off x="302133" y="58356"/>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t>2. CƠ SỞ LÝ THUYẾT</a:t>
            </a:r>
          </a:p>
        </p:txBody>
      </p:sp>
      <p:graphicFrame>
        <p:nvGraphicFramePr>
          <p:cNvPr id="6" name="Table 5">
            <a:extLst>
              <a:ext uri="{FF2B5EF4-FFF2-40B4-BE49-F238E27FC236}">
                <a16:creationId xmlns:a16="http://schemas.microsoft.com/office/drawing/2014/main" id="{73B5B1AC-43A6-B282-4D8D-491F8A3291C9}"/>
              </a:ext>
            </a:extLst>
          </p:cNvPr>
          <p:cNvGraphicFramePr>
            <a:graphicFrameLocks noGrp="1"/>
          </p:cNvGraphicFramePr>
          <p:nvPr>
            <p:extLst>
              <p:ext uri="{D42A27DB-BD31-4B8C-83A1-F6EECF244321}">
                <p14:modId xmlns:p14="http://schemas.microsoft.com/office/powerpoint/2010/main" val="3509425916"/>
              </p:ext>
            </p:extLst>
          </p:nvPr>
        </p:nvGraphicFramePr>
        <p:xfrm>
          <a:off x="168021" y="1425384"/>
          <a:ext cx="8673848" cy="4736056"/>
        </p:xfrm>
        <a:graphic>
          <a:graphicData uri="http://schemas.openxmlformats.org/drawingml/2006/table">
            <a:tbl>
              <a:tblPr firstRow="1" firstCol="1" bandRow="1">
                <a:tableStyleId>{5C22544A-7EE6-4342-B048-85BDC9FD1C3A}</a:tableStyleId>
              </a:tblPr>
              <a:tblGrid>
                <a:gridCol w="2168462">
                  <a:extLst>
                    <a:ext uri="{9D8B030D-6E8A-4147-A177-3AD203B41FA5}">
                      <a16:colId xmlns:a16="http://schemas.microsoft.com/office/drawing/2014/main" val="429902652"/>
                    </a:ext>
                  </a:extLst>
                </a:gridCol>
                <a:gridCol w="2168462">
                  <a:extLst>
                    <a:ext uri="{9D8B030D-6E8A-4147-A177-3AD203B41FA5}">
                      <a16:colId xmlns:a16="http://schemas.microsoft.com/office/drawing/2014/main" val="4000002933"/>
                    </a:ext>
                  </a:extLst>
                </a:gridCol>
                <a:gridCol w="2168462">
                  <a:extLst>
                    <a:ext uri="{9D8B030D-6E8A-4147-A177-3AD203B41FA5}">
                      <a16:colId xmlns:a16="http://schemas.microsoft.com/office/drawing/2014/main" val="186328809"/>
                    </a:ext>
                  </a:extLst>
                </a:gridCol>
                <a:gridCol w="2168462">
                  <a:extLst>
                    <a:ext uri="{9D8B030D-6E8A-4147-A177-3AD203B41FA5}">
                      <a16:colId xmlns:a16="http://schemas.microsoft.com/office/drawing/2014/main" val="2651636229"/>
                    </a:ext>
                  </a:extLst>
                </a:gridCol>
              </a:tblGrid>
              <a:tr h="476865">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Giải thuật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Nguyên tắc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Ưu điểm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Nhược điểm </a:t>
                      </a:r>
                    </a:p>
                  </a:txBody>
                  <a:tcPr marL="68580" marR="68580" marT="0" marB="0" anchor="ctr"/>
                </a:tc>
                <a:extLst>
                  <a:ext uri="{0D108BD9-81ED-4DB2-BD59-A6C34878D82A}">
                    <a16:rowId xmlns:a16="http://schemas.microsoft.com/office/drawing/2014/main" val="200729588"/>
                  </a:ext>
                </a:extLst>
              </a:tr>
              <a:tr h="813087">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FIFO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Trang vào trước sẽ bị loại bỏ trước.</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Đơn giản, dễ cài đặt.</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Dễ gặp hiện tượng Belady.</a:t>
                      </a:r>
                    </a:p>
                  </a:txBody>
                  <a:tcPr marL="68580" marR="68580" marT="0" marB="0" anchor="ctr"/>
                </a:tc>
                <a:extLst>
                  <a:ext uri="{0D108BD9-81ED-4DB2-BD59-A6C34878D82A}">
                    <a16:rowId xmlns:a16="http://schemas.microsoft.com/office/drawing/2014/main" val="2924200851"/>
                  </a:ext>
                </a:extLst>
              </a:tr>
              <a:tr h="1059073">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LRU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Loại trang ít được truy cập gần đây nhất.</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Hiệu quả cao, tránh Belady.</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Tốn tài nguyên theo dõi truy cập.</a:t>
                      </a:r>
                    </a:p>
                  </a:txBody>
                  <a:tcPr marL="68580" marR="68580" marT="0" marB="0" anchor="ctr"/>
                </a:tc>
                <a:extLst>
                  <a:ext uri="{0D108BD9-81ED-4DB2-BD59-A6C34878D82A}">
                    <a16:rowId xmlns:a16="http://schemas.microsoft.com/office/drawing/2014/main" val="341088699"/>
                  </a:ext>
                </a:extLst>
              </a:tr>
              <a:tr h="813087">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OPT</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Loại trang xa nhất trong tương lai.</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Tối ưu nhất về lý thuyết.</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Không thể triển khai thực tế.</a:t>
                      </a:r>
                    </a:p>
                  </a:txBody>
                  <a:tcPr marL="68580" marR="68580" marT="0" marB="0" anchor="ctr"/>
                </a:tc>
                <a:extLst>
                  <a:ext uri="{0D108BD9-81ED-4DB2-BD59-A6C34878D82A}">
                    <a16:rowId xmlns:a16="http://schemas.microsoft.com/office/drawing/2014/main" val="60537358"/>
                  </a:ext>
                </a:extLst>
              </a:tr>
              <a:tr h="813087">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LFU</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Loại trang ít được truy cập nh</a:t>
                      </a:r>
                      <a:r>
                        <a:rPr lang="en-US" sz="1600" kern="100">
                          <a:effectLst/>
                          <a:latin typeface="Lato" panose="020F0502020204030203" pitchFamily="34" charset="0"/>
                          <a:ea typeface="Lato" panose="020F0502020204030203" pitchFamily="34" charset="0"/>
                          <a:cs typeface="Lato" panose="020F0502020204030203" pitchFamily="34" charset="0"/>
                        </a:rPr>
                        <a:t>ậ</a:t>
                      </a:r>
                      <a:r>
                        <a:rPr lang="vi-VN" sz="1600" kern="100">
                          <a:effectLst/>
                          <a:latin typeface="Lato" panose="020F0502020204030203" pitchFamily="34" charset="0"/>
                          <a:ea typeface="Lato" panose="020F0502020204030203" pitchFamily="34" charset="0"/>
                          <a:cs typeface="Lato" panose="020F0502020204030203" pitchFamily="34" charset="0"/>
                        </a:rPr>
                        <a:t>t.</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Giữ lại trang thường dùng</a:t>
                      </a:r>
                      <a:r>
                        <a:rPr lang="en-US" sz="1600" kern="100">
                          <a:effectLst/>
                          <a:latin typeface="Lato" panose="020F0502020204030203" pitchFamily="34" charset="0"/>
                          <a:ea typeface="Lato" panose="020F0502020204030203" pitchFamily="34" charset="0"/>
                          <a:cs typeface="Lato" panose="020F0502020204030203" pitchFamily="34" charset="0"/>
                        </a:rPr>
                        <a:t>.</a:t>
                      </a:r>
                      <a:r>
                        <a:rPr lang="vi-VN" sz="1600" kern="100">
                          <a:effectLst/>
                          <a:latin typeface="Lato" panose="020F0502020204030203" pitchFamily="34" charset="0"/>
                          <a:ea typeface="Lato" panose="020F0502020204030203" pitchFamily="34" charset="0"/>
                          <a:cs typeface="Lato" panose="020F0502020204030203" pitchFamily="34" charset="0"/>
                        </a:rPr>
                        <a:t> </a:t>
                      </a:r>
                    </a:p>
                  </a:txBody>
                  <a:tcPr marL="68580" marR="68580" marT="0" marB="0" anchor="ctr"/>
                </a:tc>
                <a:tc>
                  <a:txBody>
                    <a:bodyPr/>
                    <a:lstStyle/>
                    <a:p>
                      <a:pPr algn="ctr">
                        <a:lnSpc>
                          <a:spcPct val="100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Có thể giữ trang lỗi thời (cold-start).</a:t>
                      </a:r>
                    </a:p>
                  </a:txBody>
                  <a:tcPr marL="68580" marR="68580" marT="0" marB="0" anchor="ctr"/>
                </a:tc>
                <a:extLst>
                  <a:ext uri="{0D108BD9-81ED-4DB2-BD59-A6C34878D82A}">
                    <a16:rowId xmlns:a16="http://schemas.microsoft.com/office/drawing/2014/main" val="2525456387"/>
                  </a:ext>
                </a:extLst>
              </a:tr>
              <a:tr h="686453">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MFU</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Thay thế trang được sử dụng nhiều nhất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Đơn giản về ý tường, dễ kết hợp với các phương pháp khác </a:t>
                      </a:r>
                    </a:p>
                  </a:txBody>
                  <a:tcPr marL="68580" marR="68580" marT="0" marB="0" anchor="ctr"/>
                </a:tc>
                <a:tc>
                  <a:txBody>
                    <a:bodyPr/>
                    <a:lstStyle/>
                    <a:p>
                      <a:pPr algn="ctr">
                        <a:lnSpc>
                          <a:spcPct val="107000"/>
                        </a:lnSpc>
                        <a:spcAft>
                          <a:spcPts val="800"/>
                        </a:spcAft>
                        <a:buNone/>
                      </a:pPr>
                      <a:r>
                        <a:rPr lang="vi-VN" sz="1600" kern="100">
                          <a:effectLst/>
                          <a:latin typeface="Lato" panose="020F0502020204030203" pitchFamily="34" charset="0"/>
                          <a:ea typeface="Lato" panose="020F0502020204030203" pitchFamily="34" charset="0"/>
                          <a:cs typeface="Lato" panose="020F0502020204030203" pitchFamily="34" charset="0"/>
                        </a:rPr>
                        <a:t>Không phù hợp</a:t>
                      </a:r>
                      <a:br>
                        <a:rPr lang="vi-VN" sz="1600" kern="100">
                          <a:effectLst/>
                          <a:latin typeface="Lato" panose="020F0502020204030203" pitchFamily="34" charset="0"/>
                          <a:ea typeface="Lato" panose="020F0502020204030203" pitchFamily="34" charset="0"/>
                          <a:cs typeface="Lato" panose="020F0502020204030203" pitchFamily="34" charset="0"/>
                        </a:rPr>
                      </a:br>
                      <a:r>
                        <a:rPr lang="vi-VN" sz="1600" kern="100">
                          <a:effectLst/>
                          <a:latin typeface="Lato" panose="020F0502020204030203" pitchFamily="34" charset="0"/>
                          <a:ea typeface="Lato" panose="020F0502020204030203" pitchFamily="34" charset="0"/>
                          <a:cs typeface="Lato" panose="020F0502020204030203" pitchFamily="34" charset="0"/>
                        </a:rPr>
                        <a:t>Khó dự đoán hiệu quả</a:t>
                      </a:r>
                    </a:p>
                  </a:txBody>
                  <a:tcPr marL="68580" marR="68580" marT="0" marB="0" anchor="ctr"/>
                </a:tc>
                <a:extLst>
                  <a:ext uri="{0D108BD9-81ED-4DB2-BD59-A6C34878D82A}">
                    <a16:rowId xmlns:a16="http://schemas.microsoft.com/office/drawing/2014/main" val="263134629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 </a:t>
            </a:r>
            <a:r>
              <a:t>THIẾT KẾ </a:t>
            </a:r>
            <a:r>
              <a:rPr lang="vi-VN"/>
              <a:t>&amp;</a:t>
            </a:r>
            <a:r>
              <a:t> CÀI ĐẶT</a:t>
            </a:r>
          </a:p>
        </p:txBody>
      </p:sp>
      <p:sp>
        <p:nvSpPr>
          <p:cNvPr id="3" name="Content Placeholder 2"/>
          <p:cNvSpPr>
            <a:spLocks noGrp="1"/>
          </p:cNvSpPr>
          <p:nvPr>
            <p:ph sz="half" idx="1"/>
          </p:nvPr>
        </p:nvSpPr>
        <p:spPr>
          <a:xfrm>
            <a:off x="360806" y="1215026"/>
            <a:ext cx="8783194" cy="5010410"/>
          </a:xfrm>
        </p:spPr>
        <p:txBody>
          <a:bodyPr/>
          <a:lstStyle/>
          <a:p>
            <a:pPr marL="0" indent="0">
              <a:lnSpc>
                <a:spcPct val="150000"/>
              </a:lnSpc>
              <a:buNone/>
            </a:pPr>
            <a:r>
              <a:rPr sz="2400"/>
              <a:t>- Ngôn ngữ: Python.</a:t>
            </a:r>
            <a:endParaRPr lang="vi-VN" sz="2400"/>
          </a:p>
          <a:p>
            <a:pPr>
              <a:lnSpc>
                <a:spcPct val="150000"/>
              </a:lnSpc>
              <a:buFontTx/>
              <a:buChar char="-"/>
            </a:pPr>
            <a:r>
              <a:rPr lang="vi-VN" sz="2400"/>
              <a:t>Input: chuỗi truy cập trang và số lượng khung trang có sẵn trong bộ nhớ. </a:t>
            </a:r>
            <a:endParaRPr lang="en-US" sz="2400"/>
          </a:p>
          <a:p>
            <a:pPr>
              <a:lnSpc>
                <a:spcPct val="150000"/>
              </a:lnSpc>
              <a:buFontTx/>
              <a:buChar char="-"/>
            </a:pPr>
            <a:r>
              <a:rPr lang="vi-VN" sz="2400"/>
              <a:t>Output: số lượng lỗi trang của từng thuật toán</a:t>
            </a:r>
            <a:endParaRPr sz="2400"/>
          </a:p>
          <a:p>
            <a:pPr marL="0" indent="0">
              <a:lnSpc>
                <a:spcPct val="150000"/>
              </a:lnSpc>
              <a:buNone/>
            </a:pPr>
            <a:r>
              <a:rPr sz="2400"/>
              <a:t>- Mô phỏng truy cập trang tuần tự, áp dụng thuật toán tương ứng.</a:t>
            </a:r>
            <a:endParaRPr lang="vi-VN" sz="2400"/>
          </a:p>
          <a:p>
            <a:pPr marL="0" indent="0">
              <a:lnSpc>
                <a:spcPct val="150000"/>
              </a:lnSpc>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DA1E8-798B-1B2A-7B20-1A31F481D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BA4EA-387B-67AC-5FB2-FBB31586A0D4}"/>
              </a:ext>
            </a:extLst>
          </p:cNvPr>
          <p:cNvSpPr>
            <a:spLocks noGrp="1"/>
          </p:cNvSpPr>
          <p:nvPr>
            <p:ph type="title"/>
          </p:nvPr>
        </p:nvSpPr>
        <p:spPr>
          <a:xfrm>
            <a:off x="235077" y="883998"/>
            <a:ext cx="8673846" cy="451739"/>
          </a:xfrm>
        </p:spPr>
        <p:txBody>
          <a:bodyPr/>
          <a:lstStyle/>
          <a:p>
            <a:r>
              <a:rPr lang="vi-VN">
                <a:solidFill>
                  <a:schemeClr val="tx1"/>
                </a:solidFill>
              </a:rPr>
              <a:t>Cài đặt chương trình </a:t>
            </a:r>
            <a:endParaRPr>
              <a:solidFill>
                <a:schemeClr val="tx1"/>
              </a:solidFill>
            </a:endParaRPr>
          </a:p>
        </p:txBody>
      </p:sp>
      <p:sp>
        <p:nvSpPr>
          <p:cNvPr id="6" name="Title 1">
            <a:extLst>
              <a:ext uri="{FF2B5EF4-FFF2-40B4-BE49-F238E27FC236}">
                <a16:creationId xmlns:a16="http://schemas.microsoft.com/office/drawing/2014/main" id="{597FF5BE-2DC1-AF35-17F6-DA8E37B8DFBF}"/>
              </a:ext>
            </a:extLst>
          </p:cNvPr>
          <p:cNvSpPr txBox="1">
            <a:spLocks/>
          </p:cNvSpPr>
          <p:nvPr/>
        </p:nvSpPr>
        <p:spPr>
          <a:xfrm>
            <a:off x="235077" y="78613"/>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t>3. THIẾT KẾ &amp; CÀI ĐẶT</a:t>
            </a:r>
          </a:p>
        </p:txBody>
      </p:sp>
      <p:sp>
        <p:nvSpPr>
          <p:cNvPr id="8" name="Content Placeholder 7">
            <a:extLst>
              <a:ext uri="{FF2B5EF4-FFF2-40B4-BE49-F238E27FC236}">
                <a16:creationId xmlns:a16="http://schemas.microsoft.com/office/drawing/2014/main" id="{8300011D-220C-AFED-DF25-B191B0290237}"/>
              </a:ext>
            </a:extLst>
          </p:cNvPr>
          <p:cNvSpPr>
            <a:spLocks noGrp="1"/>
          </p:cNvSpPr>
          <p:nvPr>
            <p:ph sz="half" idx="1"/>
          </p:nvPr>
        </p:nvSpPr>
        <p:spPr>
          <a:xfrm>
            <a:off x="134471" y="1523996"/>
            <a:ext cx="9144224" cy="4638266"/>
          </a:xfrm>
        </p:spPr>
        <p:txBody>
          <a:bodyPr/>
          <a:lstStyle/>
          <a:p>
            <a:pPr marL="514350" indent="-514350">
              <a:lnSpc>
                <a:spcPct val="100000"/>
              </a:lnSpc>
              <a:buAutoNum type="arabicPeriod"/>
            </a:pPr>
            <a:r>
              <a:rPr lang="vi-VN" sz="2400" b="1"/>
              <a:t>Xử lí ảnh và hiển thị </a:t>
            </a:r>
          </a:p>
          <a:p>
            <a:pPr marL="0" indent="0">
              <a:lnSpc>
                <a:spcPct val="100000"/>
              </a:lnSpc>
              <a:buNone/>
            </a:pPr>
            <a:r>
              <a:rPr lang="vi-VN" sz="2400"/>
              <a:t>	- Hàm clear_old_images(img_dir) kiểm tra và tạo thư mục (nếu chưa có) hoặc xóa ảnh .png cũ nếu đã tồn tại </a:t>
            </a:r>
          </a:p>
          <a:p>
            <a:pPr marL="0" indent="0">
              <a:lnSpc>
                <a:spcPct val="100000"/>
              </a:lnSpc>
              <a:buNone/>
            </a:pPr>
            <a:r>
              <a:rPr lang="vi-VN" sz="2400"/>
              <a:t>	- Hàm draw_it(…) dùng matplotlib để: vẽ các ô biểu diễn khung trang, hiển thị chú thích, lưu ảnh,.. </a:t>
            </a:r>
          </a:p>
          <a:p>
            <a:pPr marL="0" indent="0">
              <a:lnSpc>
                <a:spcPct val="100000"/>
              </a:lnSpc>
              <a:buNone/>
            </a:pPr>
            <a:r>
              <a:rPr lang="vi-VN" sz="2400"/>
              <a:t>	-Hàm combine_images_to_grid(image_paths, output_path) tạo ảnh tổng hợp từ các bước vẽ bằng cách ghép ảnh nhỏ thành lưới </a:t>
            </a:r>
          </a:p>
          <a:p>
            <a:pPr marL="0" indent="0">
              <a:lnSpc>
                <a:spcPct val="100000"/>
              </a:lnSpc>
              <a:buNone/>
            </a:pPr>
            <a:r>
              <a:rPr lang="vi-VN" sz="2400"/>
              <a:t>	- Hàm visualize_and_combine(): gọi draw_it() cho từng bước mô phỏng, gọi combine… để tạo ảnh tổng hợp, xóa ảnh nhỏ</a:t>
            </a:r>
          </a:p>
        </p:txBody>
      </p:sp>
    </p:spTree>
    <p:extLst>
      <p:ext uri="{BB962C8B-B14F-4D97-AF65-F5344CB8AC3E}">
        <p14:creationId xmlns:p14="http://schemas.microsoft.com/office/powerpoint/2010/main" val="169152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A17A1-9793-7877-C183-F42944BC3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559DB-1DB9-D271-4BC8-47523726A215}"/>
              </a:ext>
            </a:extLst>
          </p:cNvPr>
          <p:cNvSpPr>
            <a:spLocks noGrp="1"/>
          </p:cNvSpPr>
          <p:nvPr>
            <p:ph type="title"/>
          </p:nvPr>
        </p:nvSpPr>
        <p:spPr>
          <a:xfrm>
            <a:off x="235077" y="855021"/>
            <a:ext cx="8673846" cy="451739"/>
          </a:xfrm>
        </p:spPr>
        <p:txBody>
          <a:bodyPr/>
          <a:lstStyle/>
          <a:p>
            <a:r>
              <a:rPr lang="vi-VN">
                <a:solidFill>
                  <a:schemeClr val="tx1"/>
                </a:solidFill>
              </a:rPr>
              <a:t>Cài đặt chương trình </a:t>
            </a:r>
            <a:endParaRPr>
              <a:solidFill>
                <a:schemeClr val="tx1"/>
              </a:solidFill>
            </a:endParaRPr>
          </a:p>
        </p:txBody>
      </p:sp>
      <p:sp>
        <p:nvSpPr>
          <p:cNvPr id="6" name="Title 1">
            <a:extLst>
              <a:ext uri="{FF2B5EF4-FFF2-40B4-BE49-F238E27FC236}">
                <a16:creationId xmlns:a16="http://schemas.microsoft.com/office/drawing/2014/main" id="{32628EF8-23CA-276B-3DF3-CEFE19E26729}"/>
              </a:ext>
            </a:extLst>
          </p:cNvPr>
          <p:cNvSpPr txBox="1">
            <a:spLocks/>
          </p:cNvSpPr>
          <p:nvPr/>
        </p:nvSpPr>
        <p:spPr>
          <a:xfrm>
            <a:off x="235077" y="78613"/>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t>3. THIẾT KẾ &amp; CÀI ĐẶT</a:t>
            </a:r>
          </a:p>
        </p:txBody>
      </p:sp>
      <p:sp>
        <p:nvSpPr>
          <p:cNvPr id="8" name="Content Placeholder 7">
            <a:extLst>
              <a:ext uri="{FF2B5EF4-FFF2-40B4-BE49-F238E27FC236}">
                <a16:creationId xmlns:a16="http://schemas.microsoft.com/office/drawing/2014/main" id="{79BA0F0A-0868-EFEF-967F-613E5D7B3668}"/>
              </a:ext>
            </a:extLst>
          </p:cNvPr>
          <p:cNvSpPr>
            <a:spLocks noGrp="1"/>
          </p:cNvSpPr>
          <p:nvPr>
            <p:ph sz="half" idx="1"/>
          </p:nvPr>
        </p:nvSpPr>
        <p:spPr>
          <a:xfrm>
            <a:off x="134471" y="1279329"/>
            <a:ext cx="9144224" cy="451739"/>
          </a:xfrm>
        </p:spPr>
        <p:txBody>
          <a:bodyPr/>
          <a:lstStyle/>
          <a:p>
            <a:pPr marL="457200" indent="-457200">
              <a:lnSpc>
                <a:spcPct val="100000"/>
              </a:lnSpc>
              <a:buAutoNum type="arabicPeriod" startAt="2"/>
            </a:pPr>
            <a:r>
              <a:rPr lang="vi-VN" sz="2400" b="1"/>
              <a:t>Các giải thuật</a:t>
            </a:r>
          </a:p>
          <a:p>
            <a:pPr marL="0" indent="0">
              <a:lnSpc>
                <a:spcPct val="100000"/>
              </a:lnSpc>
              <a:buNone/>
            </a:pPr>
            <a:endParaRPr lang="vi-VN" sz="2400"/>
          </a:p>
          <a:p>
            <a:pPr marL="0" indent="0">
              <a:lnSpc>
                <a:spcPct val="100000"/>
              </a:lnSpc>
              <a:buNone/>
            </a:pPr>
            <a:r>
              <a:rPr lang="vi-VN" sz="2400"/>
              <a:t> 	</a:t>
            </a:r>
          </a:p>
          <a:p>
            <a:pPr marL="0" indent="0">
              <a:lnSpc>
                <a:spcPct val="100000"/>
              </a:lnSpc>
              <a:buNone/>
            </a:pPr>
            <a:endParaRPr lang="vi-VN" sz="2400"/>
          </a:p>
        </p:txBody>
      </p:sp>
      <p:graphicFrame>
        <p:nvGraphicFramePr>
          <p:cNvPr id="4" name="Table 3">
            <a:extLst>
              <a:ext uri="{FF2B5EF4-FFF2-40B4-BE49-F238E27FC236}">
                <a16:creationId xmlns:a16="http://schemas.microsoft.com/office/drawing/2014/main" id="{8994997E-05BE-06C5-3A25-3A83D87F78DB}"/>
              </a:ext>
            </a:extLst>
          </p:cNvPr>
          <p:cNvGraphicFramePr>
            <a:graphicFrameLocks noGrp="1"/>
          </p:cNvGraphicFramePr>
          <p:nvPr>
            <p:extLst>
              <p:ext uri="{D42A27DB-BD31-4B8C-83A1-F6EECF244321}">
                <p14:modId xmlns:p14="http://schemas.microsoft.com/office/powerpoint/2010/main" val="2039845464"/>
              </p:ext>
            </p:extLst>
          </p:nvPr>
        </p:nvGraphicFramePr>
        <p:xfrm>
          <a:off x="134471" y="1794223"/>
          <a:ext cx="8633011" cy="4328593"/>
        </p:xfrm>
        <a:graphic>
          <a:graphicData uri="http://schemas.openxmlformats.org/drawingml/2006/table">
            <a:tbl>
              <a:tblPr firstRow="1" firstCol="1" bandRow="1">
                <a:tableStyleId>{5C22544A-7EE6-4342-B048-85BDC9FD1C3A}</a:tableStyleId>
              </a:tblPr>
              <a:tblGrid>
                <a:gridCol w="924709">
                  <a:extLst>
                    <a:ext uri="{9D8B030D-6E8A-4147-A177-3AD203B41FA5}">
                      <a16:colId xmlns:a16="http://schemas.microsoft.com/office/drawing/2014/main" val="1890710594"/>
                    </a:ext>
                  </a:extLst>
                </a:gridCol>
                <a:gridCol w="7708302">
                  <a:extLst>
                    <a:ext uri="{9D8B030D-6E8A-4147-A177-3AD203B41FA5}">
                      <a16:colId xmlns:a16="http://schemas.microsoft.com/office/drawing/2014/main" val="892323112"/>
                    </a:ext>
                  </a:extLst>
                </a:gridCol>
              </a:tblGrid>
              <a:tr h="675679">
                <a:tc>
                  <a:txBody>
                    <a:bodyPr/>
                    <a:lstStyle/>
                    <a:p>
                      <a:pPr>
                        <a:lnSpc>
                          <a:spcPct val="107000"/>
                        </a:lnSpc>
                        <a:spcAft>
                          <a:spcPts val="800"/>
                        </a:spcAft>
                        <a:buNone/>
                      </a:pPr>
                      <a:r>
                        <a:rPr lang="vi-VN" sz="1100" kern="100">
                          <a:effectLst/>
                        </a:rPr>
                        <a:t>Giải thuật </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100" kern="100">
                          <a:effectLst/>
                        </a:rPr>
                        <a:t>Code</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8116306"/>
                  </a:ext>
                </a:extLst>
              </a:tr>
              <a:tr h="532130">
                <a:tc>
                  <a:txBody>
                    <a:bodyPr/>
                    <a:lstStyle/>
                    <a:p>
                      <a:pPr algn="ctr">
                        <a:lnSpc>
                          <a:spcPct val="107000"/>
                        </a:lnSpc>
                        <a:spcAft>
                          <a:spcPts val="800"/>
                        </a:spcAft>
                        <a:buNone/>
                      </a:pPr>
                      <a:r>
                        <a:rPr lang="vi-VN" sz="1100" kern="100">
                          <a:effectLst/>
                        </a:rPr>
                        <a:t>FIFO </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buNone/>
                      </a:pP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1309028"/>
                  </a:ext>
                </a:extLst>
              </a:tr>
              <a:tr h="780196">
                <a:tc>
                  <a:txBody>
                    <a:bodyPr/>
                    <a:lstStyle/>
                    <a:p>
                      <a:pPr algn="ctr">
                        <a:lnSpc>
                          <a:spcPct val="107000"/>
                        </a:lnSpc>
                        <a:spcAft>
                          <a:spcPts val="800"/>
                        </a:spcAft>
                        <a:buNone/>
                      </a:pPr>
                      <a:r>
                        <a:rPr lang="vi-VN" sz="1100" kern="100">
                          <a:effectLst/>
                        </a:rPr>
                        <a:t>LRU </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buNone/>
                      </a:pP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185450"/>
                  </a:ext>
                </a:extLst>
              </a:tr>
              <a:tr h="780196">
                <a:tc>
                  <a:txBody>
                    <a:bodyPr/>
                    <a:lstStyle/>
                    <a:p>
                      <a:pPr algn="ctr">
                        <a:lnSpc>
                          <a:spcPct val="107000"/>
                        </a:lnSpc>
                        <a:spcAft>
                          <a:spcPts val="800"/>
                        </a:spcAft>
                        <a:buNone/>
                      </a:pPr>
                      <a:r>
                        <a:rPr lang="vi-VN" sz="1100" kern="100">
                          <a:effectLst/>
                        </a:rPr>
                        <a:t>OPT</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buNone/>
                      </a:pP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0741437"/>
                  </a:ext>
                </a:extLst>
              </a:tr>
              <a:tr h="780196">
                <a:tc>
                  <a:txBody>
                    <a:bodyPr/>
                    <a:lstStyle/>
                    <a:p>
                      <a:pPr algn="ctr">
                        <a:lnSpc>
                          <a:spcPct val="107000"/>
                        </a:lnSpc>
                        <a:spcAft>
                          <a:spcPts val="800"/>
                        </a:spcAft>
                        <a:buNone/>
                      </a:pPr>
                      <a:r>
                        <a:rPr lang="vi-VN" sz="1100" kern="100">
                          <a:effectLst/>
                        </a:rPr>
                        <a:t>LFU</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buNone/>
                      </a:pP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5160000"/>
                  </a:ext>
                </a:extLst>
              </a:tr>
              <a:tr h="780196">
                <a:tc>
                  <a:txBody>
                    <a:bodyPr/>
                    <a:lstStyle/>
                    <a:p>
                      <a:pPr algn="ctr">
                        <a:lnSpc>
                          <a:spcPct val="107000"/>
                        </a:lnSpc>
                        <a:spcAft>
                          <a:spcPts val="800"/>
                        </a:spcAft>
                        <a:buNone/>
                      </a:pPr>
                      <a:r>
                        <a:rPr lang="vi-VN" sz="1100" kern="100">
                          <a:effectLst/>
                        </a:rPr>
                        <a:t>MFU</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buNone/>
                      </a:pP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3520"/>
                  </a:ext>
                </a:extLst>
              </a:tr>
            </a:tbl>
          </a:graphicData>
        </a:graphic>
      </p:graphicFrame>
      <p:pic>
        <p:nvPicPr>
          <p:cNvPr id="3082" name="Picture 10">
            <a:extLst>
              <a:ext uri="{FF2B5EF4-FFF2-40B4-BE49-F238E27FC236}">
                <a16:creationId xmlns:a16="http://schemas.microsoft.com/office/drawing/2014/main" id="{C3B4DAA9-FF00-2686-3CB0-11B55EEC7C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3" t="852" b="-1"/>
          <a:stretch>
            <a:fillRect/>
          </a:stretch>
        </p:blipFill>
        <p:spPr bwMode="auto">
          <a:xfrm>
            <a:off x="1104900" y="2477109"/>
            <a:ext cx="7413400" cy="43756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7EFE49BB-A8A1-FE20-77BC-AED48F9B2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964298"/>
            <a:ext cx="7662582" cy="8081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7B615B5-ED4B-D565-AE36-D1F3A3A35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3792679"/>
            <a:ext cx="7726680" cy="719413"/>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EE0B7B5E-FE40-F996-51DD-6D75DA6083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86"/>
          <a:stretch>
            <a:fillRect/>
          </a:stretch>
        </p:blipFill>
        <p:spPr bwMode="auto">
          <a:xfrm>
            <a:off x="1104900" y="4595010"/>
            <a:ext cx="7603350" cy="7194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1">
            <a:extLst>
              <a:ext uri="{FF2B5EF4-FFF2-40B4-BE49-F238E27FC236}">
                <a16:creationId xmlns:a16="http://schemas.microsoft.com/office/drawing/2014/main" id="{0591E480-3B16-9026-6F1E-A043B39668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900" y="5334622"/>
            <a:ext cx="7662582" cy="71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4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CA448-AF71-2633-C2FE-15E79E9E8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E223C-25F9-577C-9F8E-B10DB54BA2C5}"/>
              </a:ext>
            </a:extLst>
          </p:cNvPr>
          <p:cNvSpPr>
            <a:spLocks noGrp="1"/>
          </p:cNvSpPr>
          <p:nvPr>
            <p:ph type="title"/>
          </p:nvPr>
        </p:nvSpPr>
        <p:spPr>
          <a:xfrm>
            <a:off x="235077" y="883998"/>
            <a:ext cx="8673846" cy="451739"/>
          </a:xfrm>
        </p:spPr>
        <p:txBody>
          <a:bodyPr/>
          <a:lstStyle/>
          <a:p>
            <a:r>
              <a:rPr lang="vi-VN">
                <a:solidFill>
                  <a:schemeClr val="tx1"/>
                </a:solidFill>
              </a:rPr>
              <a:t>Cài đặt chương trình </a:t>
            </a:r>
            <a:endParaRPr>
              <a:solidFill>
                <a:schemeClr val="tx1"/>
              </a:solidFill>
            </a:endParaRPr>
          </a:p>
        </p:txBody>
      </p:sp>
      <p:sp>
        <p:nvSpPr>
          <p:cNvPr id="6" name="Title 1">
            <a:extLst>
              <a:ext uri="{FF2B5EF4-FFF2-40B4-BE49-F238E27FC236}">
                <a16:creationId xmlns:a16="http://schemas.microsoft.com/office/drawing/2014/main" id="{F6A0C913-F776-E727-CB18-D62373B0D57F}"/>
              </a:ext>
            </a:extLst>
          </p:cNvPr>
          <p:cNvSpPr txBox="1">
            <a:spLocks/>
          </p:cNvSpPr>
          <p:nvPr/>
        </p:nvSpPr>
        <p:spPr>
          <a:xfrm>
            <a:off x="235077" y="78613"/>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t>3. THIẾT KẾ &amp; CÀI ĐẶT</a:t>
            </a:r>
          </a:p>
        </p:txBody>
      </p:sp>
      <p:sp>
        <p:nvSpPr>
          <p:cNvPr id="8" name="Content Placeholder 7">
            <a:extLst>
              <a:ext uri="{FF2B5EF4-FFF2-40B4-BE49-F238E27FC236}">
                <a16:creationId xmlns:a16="http://schemas.microsoft.com/office/drawing/2014/main" id="{D31F05BD-EC43-B02B-A697-D9C2369EEF98}"/>
              </a:ext>
            </a:extLst>
          </p:cNvPr>
          <p:cNvSpPr>
            <a:spLocks noGrp="1"/>
          </p:cNvSpPr>
          <p:nvPr>
            <p:ph sz="half" idx="1"/>
          </p:nvPr>
        </p:nvSpPr>
        <p:spPr>
          <a:xfrm>
            <a:off x="134471" y="1523996"/>
            <a:ext cx="4437529" cy="4638266"/>
          </a:xfrm>
        </p:spPr>
        <p:txBody>
          <a:bodyPr/>
          <a:lstStyle/>
          <a:p>
            <a:pPr marL="457200" indent="-457200">
              <a:lnSpc>
                <a:spcPct val="100000"/>
              </a:lnSpc>
              <a:buAutoNum type="arabicPeriod" startAt="3"/>
            </a:pPr>
            <a:r>
              <a:rPr lang="vi-VN" sz="2400" b="1"/>
              <a:t>Mô phỏng </a:t>
            </a:r>
          </a:p>
          <a:p>
            <a:pPr marL="0" indent="0">
              <a:lnSpc>
                <a:spcPct val="100000"/>
              </a:lnSpc>
              <a:buNone/>
            </a:pPr>
            <a:r>
              <a:rPr lang="vi-VN" sz="2400"/>
              <a:t>- Tạo ra hàm mô phỏng để truy cập từng trang theo chuỗi, đồng thời vận hành các giải thuật </a:t>
            </a:r>
          </a:p>
          <a:p>
            <a:pPr marL="0" indent="0">
              <a:lnSpc>
                <a:spcPct val="100000"/>
              </a:lnSpc>
              <a:buNone/>
            </a:pPr>
            <a:endParaRPr lang="vi-VN" sz="2400"/>
          </a:p>
        </p:txBody>
      </p:sp>
      <p:pic>
        <p:nvPicPr>
          <p:cNvPr id="5" name="Picture 4">
            <a:extLst>
              <a:ext uri="{FF2B5EF4-FFF2-40B4-BE49-F238E27FC236}">
                <a16:creationId xmlns:a16="http://schemas.microsoft.com/office/drawing/2014/main" id="{C1A0EF8F-CC2E-AA35-8303-E3D078E6C5A8}"/>
              </a:ext>
            </a:extLst>
          </p:cNvPr>
          <p:cNvPicPr>
            <a:picLocks noChangeAspect="1"/>
          </p:cNvPicPr>
          <p:nvPr/>
        </p:nvPicPr>
        <p:blipFill>
          <a:blip r:embed="rId2"/>
          <a:stretch>
            <a:fillRect/>
          </a:stretch>
        </p:blipFill>
        <p:spPr>
          <a:xfrm>
            <a:off x="5113021" y="1786651"/>
            <a:ext cx="3535680" cy="3653951"/>
          </a:xfrm>
          <a:prstGeom prst="rect">
            <a:avLst/>
          </a:prstGeom>
        </p:spPr>
      </p:pic>
    </p:spTree>
    <p:extLst>
      <p:ext uri="{BB962C8B-B14F-4D97-AF65-F5344CB8AC3E}">
        <p14:creationId xmlns:p14="http://schemas.microsoft.com/office/powerpoint/2010/main" val="328934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 THỰC NGHIỆM VÀ ĐÁNH GIÁ </a:t>
            </a:r>
          </a:p>
        </p:txBody>
      </p:sp>
      <p:sp>
        <p:nvSpPr>
          <p:cNvPr id="3" name="Content Placeholder 2"/>
          <p:cNvSpPr>
            <a:spLocks noGrp="1"/>
          </p:cNvSpPr>
          <p:nvPr>
            <p:ph sz="half" idx="1"/>
          </p:nvPr>
        </p:nvSpPr>
        <p:spPr>
          <a:xfrm>
            <a:off x="595883" y="1157468"/>
            <a:ext cx="7888359" cy="4726887"/>
          </a:xfrm>
        </p:spPr>
        <p:txBody>
          <a:bodyPr/>
          <a:lstStyle/>
          <a:p>
            <a:pPr marL="0" indent="0">
              <a:buNone/>
            </a:pPr>
            <a:r>
              <a:rPr lang="vi-VN" sz="2400" b="1"/>
              <a:t>- Đầu vào: </a:t>
            </a:r>
            <a:r>
              <a:rPr lang="vi-VN" sz="2400" i="0" u="none" strike="noStrike">
                <a:solidFill>
                  <a:srgbClr val="000000"/>
                </a:solidFill>
                <a:effectLst/>
              </a:rPr>
              <a:t>6 tổ hợp đầu vào gồm các chuỗi truy cập trang khác nhau kết hợp với số khung trang tương ứng để đánh giá hiệu quả các giải thuật thay thế trang. Mỗi tổ hợp đầu vào được mô tả như sau:</a:t>
            </a:r>
            <a:endParaRPr lang="vi-VN" sz="2400"/>
          </a:p>
        </p:txBody>
      </p:sp>
      <p:graphicFrame>
        <p:nvGraphicFramePr>
          <p:cNvPr id="9" name="Table 8">
            <a:extLst>
              <a:ext uri="{FF2B5EF4-FFF2-40B4-BE49-F238E27FC236}">
                <a16:creationId xmlns:a16="http://schemas.microsoft.com/office/drawing/2014/main" id="{1B9F756C-3768-CED9-FCFD-CCFCECD1B469}"/>
              </a:ext>
            </a:extLst>
          </p:cNvPr>
          <p:cNvGraphicFramePr>
            <a:graphicFrameLocks noGrp="1"/>
          </p:cNvGraphicFramePr>
          <p:nvPr>
            <p:extLst>
              <p:ext uri="{D42A27DB-BD31-4B8C-83A1-F6EECF244321}">
                <p14:modId xmlns:p14="http://schemas.microsoft.com/office/powerpoint/2010/main" val="2882700854"/>
              </p:ext>
            </p:extLst>
          </p:nvPr>
        </p:nvGraphicFramePr>
        <p:xfrm>
          <a:off x="2195195" y="3010784"/>
          <a:ext cx="4754880" cy="2225040"/>
        </p:xfrm>
        <a:graphic>
          <a:graphicData uri="http://schemas.openxmlformats.org/drawingml/2006/table">
            <a:tbl>
              <a:tblPr/>
              <a:tblGrid>
                <a:gridCol w="1584960">
                  <a:extLst>
                    <a:ext uri="{9D8B030D-6E8A-4147-A177-3AD203B41FA5}">
                      <a16:colId xmlns:a16="http://schemas.microsoft.com/office/drawing/2014/main" val="2113169000"/>
                    </a:ext>
                  </a:extLst>
                </a:gridCol>
                <a:gridCol w="1584960">
                  <a:extLst>
                    <a:ext uri="{9D8B030D-6E8A-4147-A177-3AD203B41FA5}">
                      <a16:colId xmlns:a16="http://schemas.microsoft.com/office/drawing/2014/main" val="325368883"/>
                    </a:ext>
                  </a:extLst>
                </a:gridCol>
                <a:gridCol w="1584960">
                  <a:extLst>
                    <a:ext uri="{9D8B030D-6E8A-4147-A177-3AD203B41FA5}">
                      <a16:colId xmlns:a16="http://schemas.microsoft.com/office/drawing/2014/main" val="3513001620"/>
                    </a:ext>
                  </a:extLst>
                </a:gridCol>
              </a:tblGrid>
              <a:tr h="0">
                <a:tc>
                  <a:txBody>
                    <a:bodyPr/>
                    <a:lstStyle/>
                    <a:p>
                      <a:pPr algn="ctr" rtl="0" fontAlgn="t">
                        <a:buNone/>
                      </a:pPr>
                      <a:r>
                        <a:rPr lang="vi-VN" sz="1300" b="0" i="0" u="none" strike="noStrike">
                          <a:solidFill>
                            <a:srgbClr val="000000"/>
                          </a:solidFill>
                          <a:effectLst/>
                          <a:latin typeface="Times New Roman" panose="02020603050405020304" pitchFamily="18" charset="0"/>
                        </a:rPr>
                        <a:t>Tên tổ hợp</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Chuỗi truy cập trang</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Số khung trang (Frames)</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7351303"/>
                  </a:ext>
                </a:extLst>
              </a:tr>
              <a:tr h="0">
                <a:tc>
                  <a:txBody>
                    <a:bodyPr/>
                    <a:lstStyle/>
                    <a:p>
                      <a:pPr algn="ctr" rtl="0" fontAlgn="t">
                        <a:buNone/>
                      </a:pPr>
                      <a:r>
                        <a:rPr lang="vi-VN" sz="1300" b="0" i="0" u="none" strike="noStrike">
                          <a:solidFill>
                            <a:srgbClr val="000000"/>
                          </a:solidFill>
                          <a:effectLst/>
                          <a:latin typeface="Times New Roman" panose="02020603050405020304" pitchFamily="18" charset="0"/>
                        </a:rPr>
                        <a:t>Tổ hợp 1</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1,2,3,4,1,2,5,1,2,3</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3</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9828973"/>
                  </a:ext>
                </a:extLst>
              </a:tr>
              <a:tr h="0">
                <a:tc>
                  <a:txBody>
                    <a:bodyPr/>
                    <a:lstStyle/>
                    <a:p>
                      <a:pPr algn="ctr" rtl="0" fontAlgn="t">
                        <a:buNone/>
                      </a:pPr>
                      <a:r>
                        <a:rPr lang="vi-VN" sz="1300" b="0" i="0" u="none" strike="noStrike">
                          <a:solidFill>
                            <a:srgbClr val="000000"/>
                          </a:solidFill>
                          <a:effectLst/>
                          <a:latin typeface="Times New Roman" panose="02020603050405020304" pitchFamily="18" charset="0"/>
                        </a:rPr>
                        <a:t>Tổ hợp 2</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7,0,1,2,0,3,0,4,2,3</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4</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565804"/>
                  </a:ext>
                </a:extLst>
              </a:tr>
              <a:tr h="0">
                <a:tc>
                  <a:txBody>
                    <a:bodyPr/>
                    <a:lstStyle/>
                    <a:p>
                      <a:pPr algn="ctr" rtl="0" fontAlgn="t">
                        <a:buNone/>
                      </a:pPr>
                      <a:r>
                        <a:rPr lang="vi-VN" sz="1300" b="0" i="0" u="none" strike="noStrike">
                          <a:solidFill>
                            <a:srgbClr val="000000"/>
                          </a:solidFill>
                          <a:effectLst/>
                          <a:latin typeface="Times New Roman" panose="02020603050405020304" pitchFamily="18" charset="0"/>
                        </a:rPr>
                        <a:t>Tổ hợp 3</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1,2,3,4,5,6,7,8,9,10</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5</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2585353"/>
                  </a:ext>
                </a:extLst>
              </a:tr>
              <a:tr h="0">
                <a:tc>
                  <a:txBody>
                    <a:bodyPr/>
                    <a:lstStyle/>
                    <a:p>
                      <a:pPr algn="ctr" rtl="0" fontAlgn="t">
                        <a:buNone/>
                      </a:pPr>
                      <a:r>
                        <a:rPr lang="vi-VN" sz="1300" b="0" i="0" u="none" strike="noStrike">
                          <a:solidFill>
                            <a:srgbClr val="000000"/>
                          </a:solidFill>
                          <a:effectLst/>
                          <a:latin typeface="Times New Roman" panose="02020603050405020304" pitchFamily="18" charset="0"/>
                        </a:rPr>
                        <a:t>Tổ hợp 4</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2,3,2,1,5,2,4,5,3,2</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3</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7525959"/>
                  </a:ext>
                </a:extLst>
              </a:tr>
              <a:tr h="0">
                <a:tc>
                  <a:txBody>
                    <a:bodyPr/>
                    <a:lstStyle/>
                    <a:p>
                      <a:pPr algn="ctr" rtl="0" fontAlgn="t">
                        <a:buNone/>
                      </a:pPr>
                      <a:r>
                        <a:rPr lang="vi-VN" sz="1300" b="0" i="0" u="none" strike="noStrike">
                          <a:solidFill>
                            <a:srgbClr val="000000"/>
                          </a:solidFill>
                          <a:effectLst/>
                          <a:latin typeface="Times New Roman" panose="02020603050405020304" pitchFamily="18" charset="0"/>
                        </a:rPr>
                        <a:t>Tổ hợp 5</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3,2,1,0,3,2,4,3,2,1</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4</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9129379"/>
                  </a:ext>
                </a:extLst>
              </a:tr>
              <a:tr h="0">
                <a:tc>
                  <a:txBody>
                    <a:bodyPr/>
                    <a:lstStyle/>
                    <a:p>
                      <a:pPr algn="ctr" rtl="0" fontAlgn="t">
                        <a:buNone/>
                      </a:pPr>
                      <a:r>
                        <a:rPr lang="vi-VN" sz="1300" b="0" i="0" u="none" strike="noStrike">
                          <a:solidFill>
                            <a:srgbClr val="000000"/>
                          </a:solidFill>
                          <a:effectLst/>
                          <a:latin typeface="Times New Roman" panose="02020603050405020304" pitchFamily="18" charset="0"/>
                        </a:rPr>
                        <a:t>Tổ hợp 6</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0,4,1,4,2,4,3,4,2,4</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t">
                        <a:buNone/>
                      </a:pPr>
                      <a:r>
                        <a:rPr lang="vi-VN" sz="1300" b="0" i="0" u="none" strike="noStrike">
                          <a:solidFill>
                            <a:srgbClr val="000000"/>
                          </a:solidFill>
                          <a:effectLst/>
                          <a:latin typeface="Times New Roman" panose="02020603050405020304" pitchFamily="18" charset="0"/>
                        </a:rPr>
                        <a:t>3</a:t>
                      </a:r>
                      <a:endParaRPr lang="vi-V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4646301"/>
                  </a:ext>
                </a:extLst>
              </a:tr>
            </a:tbl>
          </a:graphicData>
        </a:graphic>
      </p:graphicFrame>
      <p:sp>
        <p:nvSpPr>
          <p:cNvPr id="10" name="Rectangle 3">
            <a:extLst>
              <a:ext uri="{FF2B5EF4-FFF2-40B4-BE49-F238E27FC236}">
                <a16:creationId xmlns:a16="http://schemas.microsoft.com/office/drawing/2014/main" id="{C09FE309-16D0-863D-E1F4-839FEC93FE0D}"/>
              </a:ext>
            </a:extLst>
          </p:cNvPr>
          <p:cNvSpPr>
            <a:spLocks noChangeArrowheads="1"/>
          </p:cNvSpPr>
          <p:nvPr/>
        </p:nvSpPr>
        <p:spPr bwMode="auto">
          <a:xfrm>
            <a:off x="2193925" y="2889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EF382-FF44-57D1-CB0F-00BCCC28A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9CC88-530F-EA01-8388-8E5BD6D573CE}"/>
              </a:ext>
            </a:extLst>
          </p:cNvPr>
          <p:cNvSpPr>
            <a:spLocks noGrp="1"/>
          </p:cNvSpPr>
          <p:nvPr>
            <p:ph type="title"/>
          </p:nvPr>
        </p:nvSpPr>
        <p:spPr/>
        <p:txBody>
          <a:bodyPr/>
          <a:lstStyle/>
          <a:p>
            <a:r>
              <a:rPr lang="vi-VN"/>
              <a:t>4. THỰC NGHIỆM VÀ ĐÁNH GIÁ </a:t>
            </a:r>
          </a:p>
        </p:txBody>
      </p:sp>
      <p:sp>
        <p:nvSpPr>
          <p:cNvPr id="3" name="Content Placeholder 2">
            <a:extLst>
              <a:ext uri="{FF2B5EF4-FFF2-40B4-BE49-F238E27FC236}">
                <a16:creationId xmlns:a16="http://schemas.microsoft.com/office/drawing/2014/main" id="{D18DA2A5-4312-6758-BF03-8B4336314FB0}"/>
              </a:ext>
            </a:extLst>
          </p:cNvPr>
          <p:cNvSpPr>
            <a:spLocks noGrp="1"/>
          </p:cNvSpPr>
          <p:nvPr>
            <p:ph sz="half" idx="1"/>
          </p:nvPr>
        </p:nvSpPr>
        <p:spPr>
          <a:xfrm>
            <a:off x="595883" y="954474"/>
            <a:ext cx="7680016" cy="2474526"/>
          </a:xfrm>
        </p:spPr>
        <p:txBody>
          <a:bodyPr/>
          <a:lstStyle/>
          <a:p>
            <a:pPr>
              <a:buFontTx/>
              <a:buChar char="-"/>
            </a:pPr>
            <a:r>
              <a:rPr lang="vi-VN" sz="2400" b="1"/>
              <a:t>Thực hiện: </a:t>
            </a:r>
            <a:r>
              <a:rPr lang="vi-VN" sz="2400"/>
              <a:t>chạy mô phỏng tất cả các giải thuật với 6 tổ hợp nêu trên </a:t>
            </a:r>
          </a:p>
          <a:p>
            <a:pPr>
              <a:buFontTx/>
              <a:buChar char="-"/>
            </a:pPr>
            <a:r>
              <a:rPr lang="vi-VN" sz="2400"/>
              <a:t>Các bước: </a:t>
            </a:r>
          </a:p>
          <a:p>
            <a:pPr lvl="1">
              <a:buFontTx/>
              <a:buChar char="-"/>
            </a:pPr>
            <a:r>
              <a:rPr lang="vi-VN"/>
              <a:t>Nhập từng chuỗi truy cập trang và số khung trang cho từng tổ hợp và file input.jsol </a:t>
            </a:r>
          </a:p>
          <a:p>
            <a:pPr lvl="1">
              <a:buFontTx/>
              <a:buChar char="-"/>
            </a:pPr>
            <a:r>
              <a:rPr lang="vi-VN"/>
              <a:t>Chạy chương trình </a:t>
            </a:r>
          </a:p>
          <a:p>
            <a:pPr lvl="1">
              <a:buFontTx/>
              <a:buChar char="-"/>
            </a:pPr>
            <a:r>
              <a:rPr lang="vi-VN"/>
              <a:t>Ghi nhận và tổng hợp </a:t>
            </a:r>
          </a:p>
        </p:txBody>
      </p:sp>
      <p:sp>
        <p:nvSpPr>
          <p:cNvPr id="10" name="Rectangle 3">
            <a:extLst>
              <a:ext uri="{FF2B5EF4-FFF2-40B4-BE49-F238E27FC236}">
                <a16:creationId xmlns:a16="http://schemas.microsoft.com/office/drawing/2014/main" id="{85C134B5-6055-DC8C-DADA-A1A980E6BFD4}"/>
              </a:ext>
            </a:extLst>
          </p:cNvPr>
          <p:cNvSpPr>
            <a:spLocks noChangeArrowheads="1"/>
          </p:cNvSpPr>
          <p:nvPr/>
        </p:nvSpPr>
        <p:spPr bwMode="auto">
          <a:xfrm>
            <a:off x="2193925" y="2889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147" name="Picture 3" descr="A white background with black text&#10;&#10;AI-generated content may be incorrect.">
            <a:extLst>
              <a:ext uri="{FF2B5EF4-FFF2-40B4-BE49-F238E27FC236}">
                <a16:creationId xmlns:a16="http://schemas.microsoft.com/office/drawing/2014/main" id="{65B1BD7D-5901-AF92-306A-EF5E527F0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886" y="3766561"/>
            <a:ext cx="2442259" cy="226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6614EF-331A-CF84-C6EE-B5B096646258}"/>
              </a:ext>
            </a:extLst>
          </p:cNvPr>
          <p:cNvSpPr txBox="1"/>
          <p:nvPr/>
        </p:nvSpPr>
        <p:spPr>
          <a:xfrm>
            <a:off x="3023886" y="6026636"/>
            <a:ext cx="3096228" cy="276999"/>
          </a:xfrm>
          <a:prstGeom prst="rect">
            <a:avLst/>
          </a:prstGeom>
          <a:noFill/>
        </p:spPr>
        <p:txBody>
          <a:bodyPr wrap="square">
            <a:spAutoFit/>
          </a:bodyPr>
          <a:lstStyle/>
          <a:p>
            <a:r>
              <a:rPr lang="vi-VN" sz="1200" i="1"/>
              <a:t>Hình minh họa file output</a:t>
            </a:r>
          </a:p>
        </p:txBody>
      </p:sp>
    </p:spTree>
    <p:extLst>
      <p:ext uri="{BB962C8B-B14F-4D97-AF65-F5344CB8AC3E}">
        <p14:creationId xmlns:p14="http://schemas.microsoft.com/office/powerpoint/2010/main" val="187720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45C95C-58D3-468D-B5A6-4B8D091A87D3}"/>
              </a:ext>
            </a:extLst>
          </p:cNvPr>
          <p:cNvSpPr>
            <a:spLocks noGrp="1"/>
          </p:cNvSpPr>
          <p:nvPr>
            <p:ph type="sldNum" sz="quarter" idx="12"/>
          </p:nvPr>
        </p:nvSpPr>
        <p:spPr/>
        <p:txBody>
          <a:bodyPr/>
          <a:lstStyle/>
          <a:p>
            <a:fld id="{9EA0BE3B-158A-4EDF-80DC-E394A0D1600F}" type="slidenum">
              <a:rPr lang="en-US" smtClean="0"/>
              <a:pPr/>
              <a:t>17</a:t>
            </a:fld>
            <a:endParaRPr lang="en-US" dirty="0"/>
          </a:p>
        </p:txBody>
      </p:sp>
      <p:pic>
        <p:nvPicPr>
          <p:cNvPr id="7170" name="Picture 2" descr="A graph of different colored bars&#10;&#10;AI-generated content may be incorrect.">
            <a:extLst>
              <a:ext uri="{FF2B5EF4-FFF2-40B4-BE49-F238E27FC236}">
                <a16:creationId xmlns:a16="http://schemas.microsoft.com/office/drawing/2014/main" id="{E5A16406-BB90-DCBE-7E44-C1553A47982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14290" y="1310213"/>
            <a:ext cx="7726884" cy="45343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E3453B-5A03-E327-76E4-482B3BAFF867}"/>
              </a:ext>
            </a:extLst>
          </p:cNvPr>
          <p:cNvSpPr txBox="1"/>
          <p:nvPr/>
        </p:nvSpPr>
        <p:spPr>
          <a:xfrm>
            <a:off x="132862" y="59463"/>
            <a:ext cx="8354646" cy="523220"/>
          </a:xfrm>
          <a:prstGeom prst="rect">
            <a:avLst/>
          </a:prstGeom>
          <a:noFill/>
        </p:spPr>
        <p:txBody>
          <a:bodyPr wrap="square" rtlCol="0">
            <a:spAutoFit/>
          </a:bodyPr>
          <a:lstStyle/>
          <a:p>
            <a:r>
              <a:rPr lang="en-US" sz="2800" b="1">
                <a:solidFill>
                  <a:schemeClr val="bg1"/>
                </a:solidFill>
              </a:rPr>
              <a:t>BIỂU ĐỒ SO SÁNH SỐ LỖI TRANG CỦA CÁC GIẢI THUẬT</a:t>
            </a:r>
          </a:p>
        </p:txBody>
      </p:sp>
    </p:spTree>
    <p:extLst>
      <p:ext uri="{BB962C8B-B14F-4D97-AF65-F5344CB8AC3E}">
        <p14:creationId xmlns:p14="http://schemas.microsoft.com/office/powerpoint/2010/main" val="191461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21C58-005B-5C4E-5DC0-ADFD55694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5167A-346B-A485-FDD9-EF5A709A1414}"/>
              </a:ext>
            </a:extLst>
          </p:cNvPr>
          <p:cNvSpPr>
            <a:spLocks noGrp="1"/>
          </p:cNvSpPr>
          <p:nvPr>
            <p:ph type="title"/>
          </p:nvPr>
        </p:nvSpPr>
        <p:spPr/>
        <p:txBody>
          <a:bodyPr/>
          <a:lstStyle/>
          <a:p>
            <a:r>
              <a:rPr lang="vi-VN"/>
              <a:t>4. THỰC NGHIỆM VÀ ĐÁNH GIÁ </a:t>
            </a:r>
            <a:endParaRPr/>
          </a:p>
        </p:txBody>
      </p:sp>
      <p:sp>
        <p:nvSpPr>
          <p:cNvPr id="3" name="Content Placeholder 2">
            <a:extLst>
              <a:ext uri="{FF2B5EF4-FFF2-40B4-BE49-F238E27FC236}">
                <a16:creationId xmlns:a16="http://schemas.microsoft.com/office/drawing/2014/main" id="{5DFC15FC-295E-D58D-66E2-8081C3BC450C}"/>
              </a:ext>
            </a:extLst>
          </p:cNvPr>
          <p:cNvSpPr>
            <a:spLocks noGrp="1"/>
          </p:cNvSpPr>
          <p:nvPr>
            <p:ph sz="half" idx="1"/>
          </p:nvPr>
        </p:nvSpPr>
        <p:spPr>
          <a:xfrm>
            <a:off x="595884" y="1533017"/>
            <a:ext cx="7934658" cy="4351338"/>
          </a:xfrm>
        </p:spPr>
        <p:txBody>
          <a:bodyPr/>
          <a:lstStyle/>
          <a:p>
            <a:pPr marL="0" indent="0">
              <a:lnSpc>
                <a:spcPct val="150000"/>
              </a:lnSpc>
              <a:buNone/>
            </a:pPr>
            <a:r>
              <a:rPr sz="2400"/>
              <a:t>- OPT hiệu quả lý tưởng nhưng không thực tế.</a:t>
            </a:r>
          </a:p>
          <a:p>
            <a:pPr marL="0" indent="0">
              <a:lnSpc>
                <a:spcPct val="150000"/>
              </a:lnSpc>
              <a:buNone/>
            </a:pPr>
            <a:r>
              <a:rPr sz="2400"/>
              <a:t>- LRU là lựa chọn gần tối ưu, phù hợp thực tiễn.</a:t>
            </a:r>
          </a:p>
          <a:p>
            <a:pPr marL="0" indent="0">
              <a:lnSpc>
                <a:spcPct val="150000"/>
              </a:lnSpc>
              <a:buNone/>
            </a:pPr>
            <a:r>
              <a:rPr sz="2400"/>
              <a:t>- FIFO đơn giản nhưng kém hiệu quả.</a:t>
            </a:r>
          </a:p>
          <a:p>
            <a:pPr marL="0" indent="0">
              <a:lnSpc>
                <a:spcPct val="150000"/>
              </a:lnSpc>
              <a:buNone/>
            </a:pPr>
            <a:r>
              <a:rPr sz="2400"/>
              <a:t>- LFU &amp; MFU ít phù hợp với truy cập hiện đại.</a:t>
            </a:r>
          </a:p>
        </p:txBody>
      </p:sp>
    </p:spTree>
    <p:extLst>
      <p:ext uri="{BB962C8B-B14F-4D97-AF65-F5344CB8AC3E}">
        <p14:creationId xmlns:p14="http://schemas.microsoft.com/office/powerpoint/2010/main" val="226310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KẾT LUẬN &amp; </a:t>
            </a:r>
            <a:r>
              <a:t>HƯỚNG PHÁT TRIỂN</a:t>
            </a:r>
          </a:p>
        </p:txBody>
      </p:sp>
      <p:sp>
        <p:nvSpPr>
          <p:cNvPr id="3" name="Content Placeholder 2"/>
          <p:cNvSpPr>
            <a:spLocks noGrp="1"/>
          </p:cNvSpPr>
          <p:nvPr>
            <p:ph sz="half" idx="1"/>
          </p:nvPr>
        </p:nvSpPr>
        <p:spPr>
          <a:xfrm>
            <a:off x="595883" y="1533017"/>
            <a:ext cx="7957807" cy="2413950"/>
          </a:xfrm>
        </p:spPr>
        <p:txBody>
          <a:bodyPr/>
          <a:lstStyle/>
          <a:p>
            <a:pPr marL="0" indent="0">
              <a:lnSpc>
                <a:spcPct val="150000"/>
              </a:lnSpc>
              <a:buNone/>
            </a:pPr>
            <a:r>
              <a:rPr sz="2400"/>
              <a:t>- Thử nghiệm thuật toán lai, dùng AI.</a:t>
            </a:r>
          </a:p>
          <a:p>
            <a:pPr marL="0" indent="0">
              <a:lnSpc>
                <a:spcPct val="150000"/>
              </a:lnSpc>
              <a:buNone/>
            </a:pPr>
            <a:r>
              <a:rPr sz="2400"/>
              <a:t>- Phát triển giao diện người dùng.</a:t>
            </a:r>
          </a:p>
          <a:p>
            <a:pPr marL="0" indent="0">
              <a:lnSpc>
                <a:spcPct val="150000"/>
              </a:lnSpc>
              <a:buNone/>
            </a:pPr>
            <a:r>
              <a:rPr sz="2400"/>
              <a:t>- Tích hợp thêm công cụ đánh giá, biểu đồ động.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THÀNH VIÊN NHÓM </a:t>
            </a:r>
            <a:br>
              <a:rPr lang="vi-VN"/>
            </a:br>
            <a:endParaRPr/>
          </a:p>
        </p:txBody>
      </p:sp>
      <p:sp>
        <p:nvSpPr>
          <p:cNvPr id="3" name="Content Placeholder 2"/>
          <p:cNvSpPr>
            <a:spLocks noGrp="1"/>
          </p:cNvSpPr>
          <p:nvPr>
            <p:ph sz="half" idx="1"/>
          </p:nvPr>
        </p:nvSpPr>
        <p:spPr>
          <a:xfrm>
            <a:off x="322729" y="1533017"/>
            <a:ext cx="8586194" cy="2196301"/>
          </a:xfrm>
        </p:spPr>
        <p:txBody>
          <a:bodyPr/>
          <a:lstStyle/>
          <a:p>
            <a:r>
              <a:rPr sz="2400"/>
              <a:t>Nguyễn Việt Anh </a:t>
            </a:r>
            <a:r>
              <a:rPr lang="vi-VN" sz="2400"/>
              <a:t>- </a:t>
            </a:r>
            <a:r>
              <a:rPr sz="2400"/>
              <a:t>20215307</a:t>
            </a:r>
            <a:endParaRPr lang="vi-VN" sz="2400"/>
          </a:p>
          <a:p>
            <a:r>
              <a:rPr sz="2400"/>
              <a:t>Nguyễn Lê Đức Anh</a:t>
            </a:r>
            <a:r>
              <a:rPr lang="vi-VN" sz="2400"/>
              <a:t> -</a:t>
            </a:r>
            <a:r>
              <a:rPr sz="2400"/>
              <a:t> 20215305</a:t>
            </a:r>
            <a:endParaRPr lang="vi-VN" sz="2400"/>
          </a:p>
          <a:p>
            <a:r>
              <a:rPr sz="2400"/>
              <a:t>Nguyễn Việt An </a:t>
            </a:r>
            <a:r>
              <a:rPr lang="vi-VN" sz="2400"/>
              <a:t>- </a:t>
            </a:r>
            <a:r>
              <a:rPr sz="2400"/>
              <a:t>20225244 </a:t>
            </a:r>
            <a:endParaRPr lang="vi-VN" sz="2400"/>
          </a:p>
          <a:p>
            <a:r>
              <a:rPr sz="2400"/>
              <a:t>Đoàn Ngọc </a:t>
            </a:r>
            <a:r>
              <a:rPr lang="vi-VN" sz="2400"/>
              <a:t>Toàn - </a:t>
            </a:r>
            <a:r>
              <a:rPr sz="2400"/>
              <a:t>202251</a:t>
            </a:r>
            <a:r>
              <a:rPr lang="vi-VN" sz="2400"/>
              <a:t>0</a:t>
            </a:r>
            <a:r>
              <a:rPr sz="2400"/>
              <a:t>0</a:t>
            </a:r>
          </a:p>
        </p:txBody>
      </p:sp>
      <p:pic>
        <p:nvPicPr>
          <p:cNvPr id="1026" name="Picture 2" descr="Hình ảnh Biểu Tượng Thành Viên Nhóm Thiết Kế Vectơ PNG , Thiết Kế, Thành  Viên, Tượng Hình PNG và Vector với nền trong suốt để tải xuống miễn phí">
            <a:extLst>
              <a:ext uri="{FF2B5EF4-FFF2-40B4-BE49-F238E27FC236}">
                <a16:creationId xmlns:a16="http://schemas.microsoft.com/office/drawing/2014/main" id="{FDD147B7-7AD8-20DB-FC0C-EA8DF900B965}"/>
              </a:ext>
            </a:extLst>
          </p:cNvPr>
          <p:cNvPicPr>
            <a:picLocks noChangeAspect="1" noChangeArrowheads="1"/>
          </p:cNvPicPr>
          <p:nvPr/>
        </p:nvPicPr>
        <p:blipFill rotWithShape="1">
          <a:blip r:embed="rId2">
            <a:duotone>
              <a:prstClr val="black"/>
              <a:srgbClr val="EE0000">
                <a:tint val="45000"/>
                <a:satMod val="400000"/>
              </a:srgbClr>
            </a:duotone>
            <a:extLst>
              <a:ext uri="{28A0092B-C50C-407E-A947-70E740481C1C}">
                <a14:useLocalDpi xmlns:a14="http://schemas.microsoft.com/office/drawing/2010/main" val="0"/>
              </a:ext>
            </a:extLst>
          </a:blip>
          <a:srcRect l="11204" t="26935" r="11188" b="27663"/>
          <a:stretch>
            <a:fillRect/>
          </a:stretch>
        </p:blipFill>
        <p:spPr bwMode="auto">
          <a:xfrm>
            <a:off x="4863620" y="3429000"/>
            <a:ext cx="3957651" cy="2315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3264762" y="2505396"/>
            <a:ext cx="5660021" cy="229178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lnSpc>
                <a:spcPct val="150000"/>
              </a:lnSpc>
            </a:pPr>
            <a:r>
              <a:rPr lang="vi-VN" sz="4800"/>
              <a:t>CẢM ƠN THẦY VÀ CÁC BẠN !</a:t>
            </a:r>
            <a:endParaRPr lang="en-US" sz="4800" dirty="0"/>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725C-28E8-54AA-448F-33E7955D5EDF}"/>
              </a:ext>
            </a:extLst>
          </p:cNvPr>
          <p:cNvSpPr>
            <a:spLocks noGrp="1"/>
          </p:cNvSpPr>
          <p:nvPr>
            <p:ph type="title"/>
          </p:nvPr>
        </p:nvSpPr>
        <p:spPr/>
        <p:txBody>
          <a:bodyPr/>
          <a:lstStyle/>
          <a:p>
            <a:r>
              <a:rPr lang="vi-VN"/>
              <a:t>Mục lục</a:t>
            </a:r>
          </a:p>
        </p:txBody>
      </p:sp>
      <p:sp>
        <p:nvSpPr>
          <p:cNvPr id="3" name="Content Placeholder 2">
            <a:extLst>
              <a:ext uri="{FF2B5EF4-FFF2-40B4-BE49-F238E27FC236}">
                <a16:creationId xmlns:a16="http://schemas.microsoft.com/office/drawing/2014/main" id="{6CE5D9DF-2B4A-7903-26C8-D8C4BED6C611}"/>
              </a:ext>
            </a:extLst>
          </p:cNvPr>
          <p:cNvSpPr>
            <a:spLocks noGrp="1"/>
          </p:cNvSpPr>
          <p:nvPr>
            <p:ph sz="half" idx="1"/>
          </p:nvPr>
        </p:nvSpPr>
        <p:spPr>
          <a:xfrm>
            <a:off x="595883" y="1533017"/>
            <a:ext cx="8328899" cy="4351338"/>
          </a:xfrm>
        </p:spPr>
        <p:txBody>
          <a:bodyPr/>
          <a:lstStyle/>
          <a:p>
            <a:pPr marL="514350" indent="-514350">
              <a:buFont typeface="+mj-lt"/>
              <a:buAutoNum type="arabicPeriod"/>
            </a:pPr>
            <a:r>
              <a:rPr lang="vi-VN" sz="2400"/>
              <a:t>Giới thiệu đề tài </a:t>
            </a:r>
          </a:p>
          <a:p>
            <a:pPr marL="514350" indent="-514350">
              <a:buFont typeface="+mj-lt"/>
              <a:buAutoNum type="arabicPeriod"/>
            </a:pPr>
            <a:r>
              <a:rPr lang="vi-VN" sz="2400"/>
              <a:t>Cơ sở lý thuyết </a:t>
            </a:r>
          </a:p>
          <a:p>
            <a:pPr marL="514350" indent="-514350">
              <a:buFont typeface="+mj-lt"/>
              <a:buAutoNum type="arabicPeriod"/>
            </a:pPr>
            <a:r>
              <a:rPr lang="vi-VN" sz="2400"/>
              <a:t>Thiết kế và cài đặt chương trình </a:t>
            </a:r>
          </a:p>
          <a:p>
            <a:pPr marL="514350" indent="-514350">
              <a:buFont typeface="+mj-lt"/>
              <a:buAutoNum type="arabicPeriod"/>
            </a:pPr>
            <a:r>
              <a:rPr lang="vi-VN" sz="2400"/>
              <a:t>Thực nghiệm và đánh giá </a:t>
            </a:r>
          </a:p>
          <a:p>
            <a:pPr marL="514350" indent="-514350">
              <a:buFont typeface="+mj-lt"/>
              <a:buAutoNum type="arabicPeriod"/>
            </a:pPr>
            <a:r>
              <a:rPr lang="vi-VN" sz="2400"/>
              <a:t>Kết luận và hướng phát triển </a:t>
            </a:r>
          </a:p>
        </p:txBody>
      </p:sp>
      <p:sp>
        <p:nvSpPr>
          <p:cNvPr id="5" name="Slide Number Placeholder 4">
            <a:extLst>
              <a:ext uri="{FF2B5EF4-FFF2-40B4-BE49-F238E27FC236}">
                <a16:creationId xmlns:a16="http://schemas.microsoft.com/office/drawing/2014/main" id="{4AC4F20F-F0A6-01A4-E433-E979F5CEAD1C}"/>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Tree>
    <p:extLst>
      <p:ext uri="{BB962C8B-B14F-4D97-AF65-F5344CB8AC3E}">
        <p14:creationId xmlns:p14="http://schemas.microsoft.com/office/powerpoint/2010/main" val="309324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77" y="80682"/>
            <a:ext cx="8673846" cy="451739"/>
          </a:xfrm>
        </p:spPr>
        <p:txBody>
          <a:bodyPr/>
          <a:lstStyle/>
          <a:p>
            <a:r>
              <a:rPr lang="vi-VN"/>
              <a:t>1. GIỚI THIỆU ĐỀ TÀI </a:t>
            </a:r>
            <a:br>
              <a:rPr lang="vi-VN"/>
            </a:br>
            <a:endParaRPr/>
          </a:p>
        </p:txBody>
      </p:sp>
      <p:sp>
        <p:nvSpPr>
          <p:cNvPr id="3" name="Content Placeholder 2"/>
          <p:cNvSpPr>
            <a:spLocks noGrp="1"/>
          </p:cNvSpPr>
          <p:nvPr>
            <p:ph sz="half" idx="1"/>
          </p:nvPr>
        </p:nvSpPr>
        <p:spPr>
          <a:xfrm>
            <a:off x="634118" y="2056336"/>
            <a:ext cx="7875763" cy="2848741"/>
          </a:xfrm>
        </p:spPr>
        <p:txBody>
          <a:bodyPr/>
          <a:lstStyle/>
          <a:p>
            <a:r>
              <a:rPr sz="2400"/>
              <a:t>Bộ nhớ ảo là phần cốt lõi trong quản lý bộ nhớ hiện đại.</a:t>
            </a:r>
          </a:p>
          <a:p>
            <a:r>
              <a:rPr sz="2400"/>
              <a:t>Giải thuật thay thế trang ảnh hưởng lớn đến hiệu năng hệ thống.</a:t>
            </a:r>
          </a:p>
          <a:p>
            <a:r>
              <a:rPr sz="2400"/>
              <a:t>Đề tài giúp nhóm hiểu sâu về hoạt động và hiệu quả của từng giải thuật.</a:t>
            </a:r>
          </a:p>
        </p:txBody>
      </p:sp>
      <p:sp>
        <p:nvSpPr>
          <p:cNvPr id="5" name="Title 1">
            <a:extLst>
              <a:ext uri="{FF2B5EF4-FFF2-40B4-BE49-F238E27FC236}">
                <a16:creationId xmlns:a16="http://schemas.microsoft.com/office/drawing/2014/main" id="{945E2C8B-1358-D27B-3A75-C12FE108F439}"/>
              </a:ext>
            </a:extLst>
          </p:cNvPr>
          <p:cNvSpPr txBox="1">
            <a:spLocks/>
          </p:cNvSpPr>
          <p:nvPr/>
        </p:nvSpPr>
        <p:spPr>
          <a:xfrm>
            <a:off x="235076" y="877187"/>
            <a:ext cx="8673846" cy="97505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solidFill>
                  <a:schemeClr val="tx1"/>
                </a:solidFill>
              </a:rPr>
              <a:t>1. Lý do chọn đề tài</a:t>
            </a:r>
            <a:endParaRPr lang="en-US">
              <a:solidFill>
                <a:schemeClr val="tx1"/>
              </a:solidFill>
            </a:endParaRPr>
          </a:p>
          <a:p>
            <a:r>
              <a:rPr lang="en-US">
                <a:solidFill>
                  <a:schemeClr val="tx1"/>
                </a:solidFill>
              </a:rPr>
              <a:t>Đề tài: Mô phỏng thuật toán thay thế trang</a:t>
            </a:r>
            <a:r>
              <a:rPr lang="vi-VN">
                <a:solidFill>
                  <a:schemeClr val="tx1"/>
                </a:solidFill>
              </a:rPr>
              <a:t> </a:t>
            </a:r>
            <a:br>
              <a:rPr lang="vi-VN" u="sng">
                <a:solidFill>
                  <a:schemeClr val="tx1"/>
                </a:solidFill>
              </a:rPr>
            </a:br>
            <a:endParaRPr lang="vi-VN" u="sng">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GIỚI THIỆU ĐỀ TÀI </a:t>
            </a:r>
            <a:br>
              <a:rPr lang="vi-VN"/>
            </a:br>
            <a:endParaRPr/>
          </a:p>
        </p:txBody>
      </p:sp>
      <p:sp>
        <p:nvSpPr>
          <p:cNvPr id="3" name="Content Placeholder 2"/>
          <p:cNvSpPr>
            <a:spLocks noGrp="1"/>
          </p:cNvSpPr>
          <p:nvPr>
            <p:ph sz="half" idx="1"/>
          </p:nvPr>
        </p:nvSpPr>
        <p:spPr>
          <a:xfrm>
            <a:off x="687906" y="1452335"/>
            <a:ext cx="7768187" cy="4351338"/>
          </a:xfrm>
        </p:spPr>
        <p:txBody>
          <a:bodyPr/>
          <a:lstStyle/>
          <a:p>
            <a:pPr marL="0" indent="0">
              <a:lnSpc>
                <a:spcPct val="150000"/>
              </a:lnSpc>
              <a:buNone/>
            </a:pPr>
            <a:r>
              <a:rPr sz="2400"/>
              <a:t>- Xây dựng chương trình mô phỏng các giải thuật thay thế trang.</a:t>
            </a:r>
          </a:p>
          <a:p>
            <a:pPr marL="0" indent="0">
              <a:lnSpc>
                <a:spcPct val="150000"/>
              </a:lnSpc>
              <a:buNone/>
            </a:pPr>
            <a:r>
              <a:rPr sz="2400"/>
              <a:t>- So sánh hiệu quả qua số lỗi trang sinh ra.</a:t>
            </a:r>
          </a:p>
          <a:p>
            <a:pPr marL="0" indent="0">
              <a:lnSpc>
                <a:spcPct val="150000"/>
              </a:lnSpc>
              <a:buNone/>
            </a:pPr>
            <a:r>
              <a:rPr sz="2400"/>
              <a:t>- Phạm vi: </a:t>
            </a:r>
            <a:r>
              <a:rPr lang="vi-VN" sz="2400"/>
              <a:t>Mô phỏng một số giải thuật như </a:t>
            </a:r>
            <a:r>
              <a:rPr sz="2400"/>
              <a:t>FIFO, LRU, OPT, LFU, MFU; chỉ xét phân trang</a:t>
            </a:r>
            <a:r>
              <a:rPr lang="vi-VN" sz="2400"/>
              <a:t> không đi sâu vào các cơ chế quản lí khác</a:t>
            </a:r>
            <a:r>
              <a:rPr sz="2400"/>
              <a:t>.</a:t>
            </a:r>
          </a:p>
        </p:txBody>
      </p:sp>
      <p:sp>
        <p:nvSpPr>
          <p:cNvPr id="5" name="Title 1">
            <a:extLst>
              <a:ext uri="{FF2B5EF4-FFF2-40B4-BE49-F238E27FC236}">
                <a16:creationId xmlns:a16="http://schemas.microsoft.com/office/drawing/2014/main" id="{C1E33733-A862-DC7B-0A5A-3A5E887B9A16}"/>
              </a:ext>
            </a:extLst>
          </p:cNvPr>
          <p:cNvSpPr txBox="1">
            <a:spLocks/>
          </p:cNvSpPr>
          <p:nvPr/>
        </p:nvSpPr>
        <p:spPr>
          <a:xfrm>
            <a:off x="235077" y="828457"/>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solidFill>
                  <a:schemeClr val="tx1"/>
                </a:solidFill>
              </a:rPr>
              <a:t>1. 2. Mục tiêu và phạm vi </a:t>
            </a:r>
            <a:br>
              <a:rPr lang="vi-VN" u="sng">
                <a:solidFill>
                  <a:schemeClr val="tx1"/>
                </a:solidFill>
              </a:rPr>
            </a:br>
            <a:endParaRPr lang="vi-VN" u="sng">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5883" y="1676453"/>
            <a:ext cx="8198493" cy="4351338"/>
          </a:xfrm>
        </p:spPr>
        <p:txBody>
          <a:bodyPr/>
          <a:lstStyle/>
          <a:p>
            <a:pPr marL="0" indent="0">
              <a:lnSpc>
                <a:spcPct val="150000"/>
              </a:lnSpc>
              <a:buNone/>
            </a:pPr>
            <a:r>
              <a:rPr lang="vi-VN" sz="2400"/>
              <a:t>a</a:t>
            </a:r>
            <a:r>
              <a:rPr sz="2400"/>
              <a:t>. Nghiên cứu lý thuyết về bộ nhớ ảo &amp; các giải thuật.</a:t>
            </a:r>
          </a:p>
          <a:p>
            <a:pPr marL="0" indent="0">
              <a:lnSpc>
                <a:spcPct val="150000"/>
              </a:lnSpc>
              <a:buNone/>
            </a:pPr>
            <a:r>
              <a:rPr lang="vi-VN" sz="2400"/>
              <a:t>b</a:t>
            </a:r>
            <a:r>
              <a:rPr sz="2400"/>
              <a:t>. Cài đặt mô phỏng bằng Python.</a:t>
            </a:r>
          </a:p>
          <a:p>
            <a:pPr marL="0" indent="0">
              <a:lnSpc>
                <a:spcPct val="150000"/>
              </a:lnSpc>
              <a:buNone/>
            </a:pPr>
            <a:r>
              <a:rPr lang="vi-VN" sz="2400"/>
              <a:t>c</a:t>
            </a:r>
            <a:r>
              <a:rPr sz="2400"/>
              <a:t>. Thực nghiệm với nhiều tổ hợp đầu vào,</a:t>
            </a:r>
            <a:r>
              <a:rPr lang="vi-VN" sz="2400"/>
              <a:t> </a:t>
            </a:r>
            <a:r>
              <a:rPr sz="2400"/>
              <a:t>đánh giá kết quả.</a:t>
            </a:r>
          </a:p>
        </p:txBody>
      </p:sp>
      <p:sp>
        <p:nvSpPr>
          <p:cNvPr id="9" name="Title 1">
            <a:extLst>
              <a:ext uri="{FF2B5EF4-FFF2-40B4-BE49-F238E27FC236}">
                <a16:creationId xmlns:a16="http://schemas.microsoft.com/office/drawing/2014/main" id="{D1E7113B-8669-C6A7-2885-72C1E6878B08}"/>
              </a:ext>
            </a:extLst>
          </p:cNvPr>
          <p:cNvSpPr>
            <a:spLocks noGrp="1"/>
          </p:cNvSpPr>
          <p:nvPr>
            <p:ph type="title"/>
          </p:nvPr>
        </p:nvSpPr>
        <p:spPr>
          <a:xfrm>
            <a:off x="234950" y="79375"/>
            <a:ext cx="8674100" cy="450850"/>
          </a:xfrm>
        </p:spPr>
        <p:txBody>
          <a:bodyPr/>
          <a:lstStyle/>
          <a:p>
            <a:r>
              <a:rPr lang="vi-VN"/>
              <a:t>1. GIỚI THIỆU ĐỀ TÀI </a:t>
            </a:r>
            <a:br>
              <a:rPr lang="vi-VN"/>
            </a:br>
            <a:endParaRPr/>
          </a:p>
        </p:txBody>
      </p:sp>
      <p:sp>
        <p:nvSpPr>
          <p:cNvPr id="10" name="Title 1">
            <a:extLst>
              <a:ext uri="{FF2B5EF4-FFF2-40B4-BE49-F238E27FC236}">
                <a16:creationId xmlns:a16="http://schemas.microsoft.com/office/drawing/2014/main" id="{90B8DFFF-C796-4291-DD42-001B9FFFA639}"/>
              </a:ext>
            </a:extLst>
          </p:cNvPr>
          <p:cNvSpPr txBox="1">
            <a:spLocks/>
          </p:cNvSpPr>
          <p:nvPr/>
        </p:nvSpPr>
        <p:spPr>
          <a:xfrm>
            <a:off x="235204" y="973645"/>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solidFill>
                  <a:schemeClr val="tx1"/>
                </a:solidFill>
              </a:rPr>
              <a:t>1. 3.  Phương pháp thực hiện</a:t>
            </a:r>
            <a:br>
              <a:rPr lang="vi-VN" u="sng">
                <a:solidFill>
                  <a:schemeClr val="tx1"/>
                </a:solidFill>
              </a:rPr>
            </a:br>
            <a:endParaRPr lang="vi-VN" u="sng">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 CƠ SỞ LÝ THUYẾT</a:t>
            </a:r>
            <a:endParaRPr/>
          </a:p>
        </p:txBody>
      </p:sp>
      <p:sp>
        <p:nvSpPr>
          <p:cNvPr id="3" name="Content Placeholder 2"/>
          <p:cNvSpPr>
            <a:spLocks noGrp="1"/>
          </p:cNvSpPr>
          <p:nvPr>
            <p:ph sz="half" idx="1"/>
          </p:nvPr>
        </p:nvSpPr>
        <p:spPr>
          <a:xfrm>
            <a:off x="732730" y="1700847"/>
            <a:ext cx="7678540" cy="4351338"/>
          </a:xfrm>
        </p:spPr>
        <p:txBody>
          <a:bodyPr/>
          <a:lstStyle/>
          <a:p>
            <a:pPr marL="0" indent="0">
              <a:lnSpc>
                <a:spcPct val="150000"/>
              </a:lnSpc>
              <a:buNone/>
            </a:pPr>
            <a:r>
              <a:rPr sz="2400"/>
              <a:t>- Cung cấp không gian địa chỉ ảo lớn hơn RAM.</a:t>
            </a:r>
          </a:p>
          <a:p>
            <a:pPr marL="0" indent="0">
              <a:lnSpc>
                <a:spcPct val="150000"/>
              </a:lnSpc>
              <a:buNone/>
            </a:pPr>
            <a:r>
              <a:rPr sz="2400"/>
              <a:t>- Hỗ trợ đa chương trình và quản lý tiến trình hiệu quả.</a:t>
            </a:r>
          </a:p>
          <a:p>
            <a:pPr marL="0" indent="0">
              <a:lnSpc>
                <a:spcPct val="150000"/>
              </a:lnSpc>
              <a:buNone/>
            </a:pPr>
            <a:r>
              <a:rPr sz="2400"/>
              <a:t>- Dịch địa chỉ ảo sang địa chỉ vật lý tại thời gian chạy.</a:t>
            </a:r>
          </a:p>
        </p:txBody>
      </p:sp>
      <p:sp>
        <p:nvSpPr>
          <p:cNvPr id="5" name="Title 1">
            <a:extLst>
              <a:ext uri="{FF2B5EF4-FFF2-40B4-BE49-F238E27FC236}">
                <a16:creationId xmlns:a16="http://schemas.microsoft.com/office/drawing/2014/main" id="{918EA917-B033-671E-13AE-89F9E3901349}"/>
              </a:ext>
            </a:extLst>
          </p:cNvPr>
          <p:cNvSpPr txBox="1">
            <a:spLocks/>
          </p:cNvSpPr>
          <p:nvPr/>
        </p:nvSpPr>
        <p:spPr>
          <a:xfrm>
            <a:off x="235077" y="805815"/>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solidFill>
                  <a:schemeClr val="tx1"/>
                </a:solidFill>
              </a:rPr>
              <a:t>2. 1. Khái niệm bộ nhớ ảo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133" y="875033"/>
            <a:ext cx="8673846" cy="451739"/>
          </a:xfrm>
        </p:spPr>
        <p:txBody>
          <a:bodyPr/>
          <a:lstStyle/>
          <a:p>
            <a:r>
              <a:rPr lang="vi-VN">
                <a:solidFill>
                  <a:schemeClr val="tx1"/>
                </a:solidFill>
              </a:rPr>
              <a:t>2. 2. Phân trang và thay thế trang</a:t>
            </a:r>
            <a:endParaRPr>
              <a:solidFill>
                <a:schemeClr val="tx1"/>
              </a:solidFill>
            </a:endParaRPr>
          </a:p>
        </p:txBody>
      </p:sp>
      <p:sp>
        <p:nvSpPr>
          <p:cNvPr id="3" name="Content Placeholder 2"/>
          <p:cNvSpPr>
            <a:spLocks noGrp="1"/>
          </p:cNvSpPr>
          <p:nvPr>
            <p:ph sz="half" idx="1"/>
          </p:nvPr>
        </p:nvSpPr>
        <p:spPr>
          <a:xfrm>
            <a:off x="595883" y="1533016"/>
            <a:ext cx="8380096" cy="4842731"/>
          </a:xfrm>
        </p:spPr>
        <p:txBody>
          <a:bodyPr/>
          <a:lstStyle/>
          <a:p>
            <a:pPr marL="0" indent="0">
              <a:buNone/>
            </a:pPr>
            <a:r>
              <a:rPr sz="2400"/>
              <a:t>- Phân trang: chia bộ nhớ ảo/thực thành các khung/trang cố định.</a:t>
            </a:r>
          </a:p>
          <a:p>
            <a:pPr marL="0" indent="0">
              <a:buNone/>
            </a:pPr>
            <a:r>
              <a:rPr sz="2400"/>
              <a:t>- Thay thế trang khi bộ nhớ đầy, cần chọn trang để loại bỏ.</a:t>
            </a:r>
            <a:endParaRPr lang="vi-VN" sz="2400"/>
          </a:p>
          <a:p>
            <a:pPr>
              <a:buFontTx/>
              <a:buChar char="-"/>
            </a:pPr>
            <a:r>
              <a:rPr lang="vi-VN" sz="2400"/>
              <a:t>Quy trình phân trang và thay thế: </a:t>
            </a:r>
          </a:p>
          <a:p>
            <a:pPr marL="914400" lvl="1" indent="-457200">
              <a:buFont typeface="+mj-lt"/>
              <a:buAutoNum type="arabicPeriod"/>
            </a:pPr>
            <a:r>
              <a:rPr lang="vi-VN"/>
              <a:t>Phát hiện lỗi trang </a:t>
            </a:r>
          </a:p>
          <a:p>
            <a:pPr marL="914400" lvl="1" indent="-457200">
              <a:buFont typeface="+mj-lt"/>
              <a:buAutoNum type="arabicPeriod"/>
            </a:pPr>
            <a:r>
              <a:rPr lang="vi-VN"/>
              <a:t>Tạm dừng tiến trình </a:t>
            </a:r>
          </a:p>
          <a:p>
            <a:pPr marL="914400" lvl="1" indent="-457200">
              <a:buFont typeface="+mj-lt"/>
              <a:buAutoNum type="arabicPeriod"/>
            </a:pPr>
            <a:r>
              <a:rPr lang="vi-VN"/>
              <a:t>Chọn khung trống / thay thế trang </a:t>
            </a:r>
          </a:p>
          <a:p>
            <a:pPr marL="914400" lvl="1" indent="-457200">
              <a:buFont typeface="+mj-lt"/>
              <a:buAutoNum type="arabicPeriod"/>
            </a:pPr>
            <a:r>
              <a:rPr lang="vi-VN"/>
              <a:t>Nạp trang mới </a:t>
            </a:r>
          </a:p>
          <a:p>
            <a:pPr marL="914400" lvl="1" indent="-457200">
              <a:buFont typeface="+mj-lt"/>
              <a:buAutoNum type="arabicPeriod"/>
            </a:pPr>
            <a:r>
              <a:rPr lang="vi-VN"/>
              <a:t>Cập nhật bảng trang </a:t>
            </a:r>
          </a:p>
          <a:p>
            <a:pPr marL="914400" lvl="1" indent="-457200">
              <a:buFont typeface="+mj-lt"/>
              <a:buAutoNum type="arabicPeriod"/>
            </a:pPr>
            <a:r>
              <a:rPr lang="vi-VN"/>
              <a:t>Tiếp tục thực thi </a:t>
            </a:r>
          </a:p>
        </p:txBody>
      </p:sp>
      <p:sp>
        <p:nvSpPr>
          <p:cNvPr id="5" name="Title 1">
            <a:extLst>
              <a:ext uri="{FF2B5EF4-FFF2-40B4-BE49-F238E27FC236}">
                <a16:creationId xmlns:a16="http://schemas.microsoft.com/office/drawing/2014/main" id="{A167316F-6C77-8302-A699-C151755DED1B}"/>
              </a:ext>
            </a:extLst>
          </p:cNvPr>
          <p:cNvSpPr txBox="1">
            <a:spLocks/>
          </p:cNvSpPr>
          <p:nvPr/>
        </p:nvSpPr>
        <p:spPr>
          <a:xfrm>
            <a:off x="235077" y="78613"/>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t>2. CƠ SỞ LÝ THUYẾT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41A7F-5B41-8459-E6CC-48DB78D5F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4DB2A-5D5C-8778-6318-DD4B267C696F}"/>
              </a:ext>
            </a:extLst>
          </p:cNvPr>
          <p:cNvSpPr>
            <a:spLocks noGrp="1"/>
          </p:cNvSpPr>
          <p:nvPr>
            <p:ph type="title"/>
          </p:nvPr>
        </p:nvSpPr>
        <p:spPr>
          <a:xfrm>
            <a:off x="302133" y="875033"/>
            <a:ext cx="8673846" cy="451739"/>
          </a:xfrm>
        </p:spPr>
        <p:txBody>
          <a:bodyPr/>
          <a:lstStyle/>
          <a:p>
            <a:r>
              <a:rPr lang="vi-VN">
                <a:solidFill>
                  <a:schemeClr val="tx1"/>
                </a:solidFill>
              </a:rPr>
              <a:t>2. 3. Khái niệm lỗi trang </a:t>
            </a:r>
            <a:endParaRPr>
              <a:solidFill>
                <a:schemeClr val="tx1"/>
              </a:solidFill>
            </a:endParaRPr>
          </a:p>
        </p:txBody>
      </p:sp>
      <p:sp>
        <p:nvSpPr>
          <p:cNvPr id="3" name="Content Placeholder 2">
            <a:extLst>
              <a:ext uri="{FF2B5EF4-FFF2-40B4-BE49-F238E27FC236}">
                <a16:creationId xmlns:a16="http://schemas.microsoft.com/office/drawing/2014/main" id="{3F843C74-524D-B558-6BB2-0BBBD9768D2E}"/>
              </a:ext>
            </a:extLst>
          </p:cNvPr>
          <p:cNvSpPr>
            <a:spLocks noGrp="1"/>
          </p:cNvSpPr>
          <p:nvPr>
            <p:ph sz="half" idx="1"/>
          </p:nvPr>
        </p:nvSpPr>
        <p:spPr>
          <a:xfrm>
            <a:off x="302133" y="1533016"/>
            <a:ext cx="8673846" cy="4842731"/>
          </a:xfrm>
        </p:spPr>
        <p:txBody>
          <a:bodyPr/>
          <a:lstStyle/>
          <a:p>
            <a:pPr marL="0" indent="0">
              <a:lnSpc>
                <a:spcPct val="150000"/>
              </a:lnSpc>
              <a:buNone/>
            </a:pPr>
            <a:r>
              <a:rPr sz="2400"/>
              <a:t>-</a:t>
            </a:r>
            <a:r>
              <a:rPr lang="vi-VN" sz="2400"/>
              <a:t> Là một sự kiện xảy ra khi một tiến trình cố gắng truy nhập vào một trang bộ nhớ ảo mà trang đó chưa được nạp vào bộ nhớ vật lý (RAM)</a:t>
            </a:r>
          </a:p>
          <a:p>
            <a:pPr>
              <a:lnSpc>
                <a:spcPct val="150000"/>
              </a:lnSpc>
              <a:buFontTx/>
              <a:buChar char="-"/>
            </a:pPr>
            <a:r>
              <a:rPr lang="vi-VN" sz="2400"/>
              <a:t>Khi lỗi trang, hệ điều hành phải tải trang cần thiết từ bộ nhớ phụ vào </a:t>
            </a:r>
          </a:p>
          <a:p>
            <a:pPr>
              <a:lnSpc>
                <a:spcPct val="150000"/>
              </a:lnSpc>
              <a:buFontTx/>
              <a:buChar char="-"/>
            </a:pPr>
            <a:r>
              <a:rPr lang="vi-VN" sz="2400"/>
              <a:t>Lỗi trang là một phần quan trọng trong cơ chế quản lí bộ nhớ ảo </a:t>
            </a:r>
          </a:p>
        </p:txBody>
      </p:sp>
      <p:sp>
        <p:nvSpPr>
          <p:cNvPr id="5" name="Title 1">
            <a:extLst>
              <a:ext uri="{FF2B5EF4-FFF2-40B4-BE49-F238E27FC236}">
                <a16:creationId xmlns:a16="http://schemas.microsoft.com/office/drawing/2014/main" id="{47104546-370D-49E3-A6BF-04F9E3DA0B68}"/>
              </a:ext>
            </a:extLst>
          </p:cNvPr>
          <p:cNvSpPr txBox="1">
            <a:spLocks/>
          </p:cNvSpPr>
          <p:nvPr/>
        </p:nvSpPr>
        <p:spPr>
          <a:xfrm>
            <a:off x="235077" y="78613"/>
            <a:ext cx="8673846" cy="451739"/>
          </a:xfrm>
          <a:prstGeom prst="rect">
            <a:avLst/>
          </a:prstGeom>
        </p:spPr>
        <p:txBody>
          <a:bodyPr/>
          <a:lstStyle>
            <a:lvl1pPr algn="l" defTabSz="914400" rtl="0" eaLnBrk="1" latinLnBrk="0" hangingPunct="1">
              <a:lnSpc>
                <a:spcPct val="90000"/>
              </a:lnSpc>
              <a:spcBef>
                <a:spcPct val="0"/>
              </a:spcBef>
              <a:buNone/>
              <a:defRPr sz="2800" b="1" kern="120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vi-VN"/>
              <a:t>2. CƠ SỞ LÝ THUYẾT</a:t>
            </a:r>
          </a:p>
        </p:txBody>
      </p:sp>
    </p:spTree>
    <p:extLst>
      <p:ext uri="{BB962C8B-B14F-4D97-AF65-F5344CB8AC3E}">
        <p14:creationId xmlns:p14="http://schemas.microsoft.com/office/powerpoint/2010/main" val="22703294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1190</Words>
  <Application>Microsoft Office PowerPoint</Application>
  <PresentationFormat>On-screen Show (4:3)</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Lato</vt:lpstr>
      <vt:lpstr>Times New Roman</vt:lpstr>
      <vt:lpstr>Office Theme</vt:lpstr>
      <vt:lpstr>PowerPoint Presentation</vt:lpstr>
      <vt:lpstr>THÀNH VIÊN NHÓM  </vt:lpstr>
      <vt:lpstr>Mục lục</vt:lpstr>
      <vt:lpstr>1. GIỚI THIỆU ĐỀ TÀI  </vt:lpstr>
      <vt:lpstr>1. GIỚI THIỆU ĐỀ TÀI  </vt:lpstr>
      <vt:lpstr>1. GIỚI THIỆU ĐỀ TÀI  </vt:lpstr>
      <vt:lpstr>2. CƠ SỞ LÝ THUYẾT</vt:lpstr>
      <vt:lpstr>2. 2. Phân trang và thay thế trang</vt:lpstr>
      <vt:lpstr>2. 3. Khái niệm lỗi trang </vt:lpstr>
      <vt:lpstr>2.4. Một số giải thuật thay thế trang </vt:lpstr>
      <vt:lpstr>3. THIẾT KẾ &amp; CÀI ĐẶT</vt:lpstr>
      <vt:lpstr>Cài đặt chương trình </vt:lpstr>
      <vt:lpstr>Cài đặt chương trình </vt:lpstr>
      <vt:lpstr>Cài đặt chương trình </vt:lpstr>
      <vt:lpstr>4. THỰC NGHIỆM VÀ ĐÁNH GIÁ </vt:lpstr>
      <vt:lpstr>4. THỰC NGHIỆM VÀ ĐÁNH GIÁ </vt:lpstr>
      <vt:lpstr>PowerPoint Presentation</vt:lpstr>
      <vt:lpstr>4. THỰC NGHIỆM VÀ ĐÁNH GIÁ </vt:lpstr>
      <vt:lpstr>5. KẾT LUẬN &amp;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Viet Anh 20215307</cp:lastModifiedBy>
  <cp:revision>28</cp:revision>
  <dcterms:created xsi:type="dcterms:W3CDTF">2021-05-28T04:32:29Z</dcterms:created>
  <dcterms:modified xsi:type="dcterms:W3CDTF">2025-06-02T07:50:19Z</dcterms:modified>
</cp:coreProperties>
</file>