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311" r:id="rId4"/>
    <p:sldId id="313" r:id="rId5"/>
    <p:sldId id="270" r:id="rId6"/>
    <p:sldId id="275" r:id="rId7"/>
    <p:sldId id="277" r:id="rId8"/>
    <p:sldId id="279" r:id="rId9"/>
    <p:sldId id="271" r:id="rId10"/>
    <p:sldId id="272" r:id="rId11"/>
    <p:sldId id="282" r:id="rId12"/>
    <p:sldId id="284" r:id="rId13"/>
    <p:sldId id="281" r:id="rId14"/>
    <p:sldId id="286" r:id="rId15"/>
    <p:sldId id="288" r:id="rId16"/>
    <p:sldId id="289" r:id="rId17"/>
    <p:sldId id="291" r:id="rId18"/>
    <p:sldId id="292" r:id="rId19"/>
    <p:sldId id="293" r:id="rId20"/>
    <p:sldId id="294" r:id="rId21"/>
    <p:sldId id="295" r:id="rId22"/>
    <p:sldId id="296" r:id="rId23"/>
    <p:sldId id="297" r:id="rId24"/>
    <p:sldId id="299" r:id="rId25"/>
    <p:sldId id="301" r:id="rId26"/>
    <p:sldId id="303" r:id="rId27"/>
    <p:sldId id="305" r:id="rId28"/>
    <p:sldId id="306" r:id="rId29"/>
    <p:sldId id="307" r:id="rId30"/>
    <p:sldId id="308" r:id="rId31"/>
    <p:sldId id="310"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5794"/>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rgbClr val="FF6600"/>
                </a:solidFill>
              </a:rPr>
              <a:t>G2M Cab Industry</a:t>
            </a:r>
          </a:p>
          <a:p>
            <a:endParaRPr lang="en-US" sz="4000" dirty="0">
              <a:solidFill>
                <a:srgbClr val="FF6600"/>
              </a:solidFill>
            </a:endParaRPr>
          </a:p>
          <a:p>
            <a:r>
              <a:rPr lang="en-US" sz="2800" b="1" dirty="0">
                <a:solidFill>
                  <a:srgbClr val="FF6600"/>
                </a:solidFill>
              </a:rPr>
              <a:t>27 Dec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29501" y="1229497"/>
            <a:ext cx="6858005" cy="4399005"/>
          </a:xfrm>
          <a:solidFill>
            <a:srgbClr val="3B3B3B"/>
          </a:solidFill>
        </p:spPr>
        <p:txBody>
          <a:bodyPr vert="vert270" anchor="t" anchorCtr="0">
            <a:normAutofit/>
          </a:bodyPr>
          <a:lstStyle/>
          <a:p>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r>
              <a:rPr lang="en-US" sz="1800" b="0" dirty="0">
                <a:solidFill>
                  <a:srgbClr val="D4D4D4"/>
                </a:solidFill>
                <a:effectLst/>
                <a:latin typeface="Menlo" panose="020B0609030804020204" pitchFamily="49" charset="0"/>
              </a:rPr>
              <a:t>As depicted in the bar chart, it's evident that customers tend to return more frequently using the yellow cab rather than the pink cab</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4">
            <a:extLst>
              <a:ext uri="{FF2B5EF4-FFF2-40B4-BE49-F238E27FC236}">
                <a16:creationId xmlns:a16="http://schemas.microsoft.com/office/drawing/2014/main" id="{13E640A0-1CF4-E2E6-FAC7-37946F0EC873}"/>
              </a:ext>
            </a:extLst>
          </p:cNvPr>
          <p:cNvPicPr>
            <a:picLocks noChangeAspect="1"/>
          </p:cNvPicPr>
          <p:nvPr/>
        </p:nvPicPr>
        <p:blipFill>
          <a:blip r:embed="rId2"/>
          <a:stretch>
            <a:fillRect/>
          </a:stretch>
        </p:blipFill>
        <p:spPr>
          <a:xfrm>
            <a:off x="5090983" y="458483"/>
            <a:ext cx="6682946" cy="5941034"/>
          </a:xfrm>
          <a:prstGeom prst="rect">
            <a:avLst/>
          </a:prstGeom>
        </p:spPr>
      </p:pic>
    </p:spTree>
    <p:extLst>
      <p:ext uri="{BB962C8B-B14F-4D97-AF65-F5344CB8AC3E}">
        <p14:creationId xmlns:p14="http://schemas.microsoft.com/office/powerpoint/2010/main" val="9247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48034" y="1248033"/>
            <a:ext cx="6858002" cy="4361935"/>
          </a:xfrm>
          <a:solidFill>
            <a:srgbClr val="3B3B3B"/>
          </a:solidFill>
        </p:spPr>
        <p:txBody>
          <a:bodyPr vert="vert270" anchor="t" anchorCtr="0">
            <a:normAutofit/>
          </a:bodyPr>
          <a:lstStyle/>
          <a:p>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r>
              <a:rPr lang="en-US" sz="1800" b="0" dirty="0">
                <a:solidFill>
                  <a:srgbClr val="D4D4D4"/>
                </a:solidFill>
                <a:effectLst/>
                <a:latin typeface="Menlo" panose="020B0609030804020204" pitchFamily="49" charset="0"/>
              </a:rPr>
              <a:t>While there's not a significant difference, yellow cabs have more customers than pink cabs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6" name="Picture 5">
            <a:extLst>
              <a:ext uri="{FF2B5EF4-FFF2-40B4-BE49-F238E27FC236}">
                <a16:creationId xmlns:a16="http://schemas.microsoft.com/office/drawing/2014/main" id="{B3C79CA3-7611-413D-8BD0-C02E419217E0}"/>
              </a:ext>
            </a:extLst>
          </p:cNvPr>
          <p:cNvPicPr>
            <a:picLocks noChangeAspect="1"/>
          </p:cNvPicPr>
          <p:nvPr/>
        </p:nvPicPr>
        <p:blipFill>
          <a:blip r:embed="rId2"/>
          <a:stretch>
            <a:fillRect/>
          </a:stretch>
        </p:blipFill>
        <p:spPr>
          <a:xfrm>
            <a:off x="4802661" y="680263"/>
            <a:ext cx="7192109" cy="5497474"/>
          </a:xfrm>
          <a:prstGeom prst="rect">
            <a:avLst/>
          </a:prstGeom>
        </p:spPr>
      </p:pic>
    </p:spTree>
    <p:extLst>
      <p:ext uri="{BB962C8B-B14F-4D97-AF65-F5344CB8AC3E}">
        <p14:creationId xmlns:p14="http://schemas.microsoft.com/office/powerpoint/2010/main" val="107446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48034" y="1248033"/>
            <a:ext cx="6858002" cy="4361935"/>
          </a:xfrm>
          <a:solidFill>
            <a:srgbClr val="3B3B3B"/>
          </a:solidFill>
        </p:spPr>
        <p:txBody>
          <a:bodyPr vert="vert270" anchor="t" anchorCtr="0">
            <a:normAutofit/>
          </a:bodyPr>
          <a:lstStyle/>
          <a:p>
            <a:br>
              <a:rPr lang="en-US" dirty="0"/>
            </a:br>
            <a:br>
              <a:rPr lang="en-US" dirty="0"/>
            </a:br>
            <a:br>
              <a:rPr lang="en-US" dirty="0"/>
            </a:br>
            <a:r>
              <a:rPr lang="en-US" sz="1800" b="0" dirty="0">
                <a:solidFill>
                  <a:srgbClr val="D4D4D4"/>
                </a:solidFill>
                <a:effectLst/>
                <a:latin typeface="Menlo" panose="020B0609030804020204" pitchFamily="49" charset="0"/>
              </a:rPr>
              <a:t>Yellow Cab has a higher rate of retaining customers compared to Pink Cab.</a:t>
            </a:r>
            <a:br>
              <a:rPr lang="en-US" b="0" dirty="0">
                <a:solidFill>
                  <a:srgbClr val="D4D4D4"/>
                </a:solidFill>
                <a:effectLst/>
                <a:latin typeface="Menlo" panose="020B0609030804020204" pitchFamily="49" charset="0"/>
              </a:rPr>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4">
            <a:extLst>
              <a:ext uri="{FF2B5EF4-FFF2-40B4-BE49-F238E27FC236}">
                <a16:creationId xmlns:a16="http://schemas.microsoft.com/office/drawing/2014/main" id="{24942A30-6A76-EEAF-9A77-C859C90A0F62}"/>
              </a:ext>
            </a:extLst>
          </p:cNvPr>
          <p:cNvPicPr>
            <a:picLocks noChangeAspect="1"/>
          </p:cNvPicPr>
          <p:nvPr/>
        </p:nvPicPr>
        <p:blipFill>
          <a:blip r:embed="rId2"/>
          <a:stretch>
            <a:fillRect/>
          </a:stretch>
        </p:blipFill>
        <p:spPr>
          <a:xfrm>
            <a:off x="4512916" y="502273"/>
            <a:ext cx="7471077" cy="5858614"/>
          </a:xfrm>
          <a:prstGeom prst="rect">
            <a:avLst/>
          </a:prstGeom>
        </p:spPr>
      </p:pic>
    </p:spTree>
    <p:extLst>
      <p:ext uri="{BB962C8B-B14F-4D97-AF65-F5344CB8AC3E}">
        <p14:creationId xmlns:p14="http://schemas.microsoft.com/office/powerpoint/2010/main" val="506924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70043" y="36044"/>
            <a:ext cx="1451914" cy="12192002"/>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6" name="Picture 5">
            <a:extLst>
              <a:ext uri="{FF2B5EF4-FFF2-40B4-BE49-F238E27FC236}">
                <a16:creationId xmlns:a16="http://schemas.microsoft.com/office/drawing/2014/main" id="{96B6F571-2E39-B7F3-99F0-EE278FD94F19}"/>
              </a:ext>
            </a:extLst>
          </p:cNvPr>
          <p:cNvPicPr>
            <a:picLocks noChangeAspect="1"/>
          </p:cNvPicPr>
          <p:nvPr/>
        </p:nvPicPr>
        <p:blipFill>
          <a:blip r:embed="rId2"/>
          <a:stretch>
            <a:fillRect/>
          </a:stretch>
        </p:blipFill>
        <p:spPr>
          <a:xfrm>
            <a:off x="2209800" y="376876"/>
            <a:ext cx="7772400" cy="4918000"/>
          </a:xfrm>
          <a:prstGeom prst="rect">
            <a:avLst/>
          </a:prstGeom>
        </p:spPr>
      </p:pic>
      <p:sp>
        <p:nvSpPr>
          <p:cNvPr id="7" name="TextBox 6">
            <a:extLst>
              <a:ext uri="{FF2B5EF4-FFF2-40B4-BE49-F238E27FC236}">
                <a16:creationId xmlns:a16="http://schemas.microsoft.com/office/drawing/2014/main" id="{49B72367-D688-923C-A1C7-B410D33F176E}"/>
              </a:ext>
            </a:extLst>
          </p:cNvPr>
          <p:cNvSpPr txBox="1"/>
          <p:nvPr/>
        </p:nvSpPr>
        <p:spPr>
          <a:xfrm>
            <a:off x="-1" y="5690295"/>
            <a:ext cx="12192000" cy="923330"/>
          </a:xfrm>
          <a:prstGeom prst="rect">
            <a:avLst/>
          </a:prstGeom>
          <a:noFill/>
        </p:spPr>
        <p:txBody>
          <a:bodyPr wrap="square">
            <a:spAutoFit/>
          </a:bodyPr>
          <a:lstStyle/>
          <a:p>
            <a:pPr algn="ctr"/>
            <a:r>
              <a:rPr lang="en-US" b="0" dirty="0">
                <a:solidFill>
                  <a:srgbClr val="D4D4D4"/>
                </a:solidFill>
                <a:effectLst/>
                <a:latin typeface="Menlo" panose="020B0609030804020204" pitchFamily="49" charset="0"/>
              </a:rPr>
              <a:t>New York remains the city with the highest cab usage, followed by Chicago and Los Angeles. While more people use the pink cab in Nashville, in other cities, the majority tends to favor the yellow cab</a:t>
            </a:r>
          </a:p>
        </p:txBody>
      </p:sp>
    </p:spTree>
    <p:extLst>
      <p:ext uri="{BB962C8B-B14F-4D97-AF65-F5344CB8AC3E}">
        <p14:creationId xmlns:p14="http://schemas.microsoft.com/office/powerpoint/2010/main" val="3864511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70043" y="36044"/>
            <a:ext cx="1451914" cy="12192002"/>
          </a:xfrm>
          <a:solidFill>
            <a:srgbClr val="3B3B3B"/>
          </a:solidFill>
        </p:spPr>
        <p:txBody>
          <a:bodyPr vert="vert270" anchor="t" anchorCtr="0">
            <a:normAutofit/>
          </a:bodyPr>
          <a:lstStyle/>
          <a:p>
            <a:br>
              <a:rPr lang="en-US" sz="1800" b="0" dirty="0">
                <a:solidFill>
                  <a:srgbClr val="D4D4D4"/>
                </a:solidFill>
                <a:effectLst/>
                <a:latin typeface="Menlo" panose="020B0609030804020204" pitchFamily="49" charset="0"/>
              </a:rPr>
            </a:br>
            <a:r>
              <a:rPr lang="en-US" sz="1800" b="0" dirty="0">
                <a:solidFill>
                  <a:srgbClr val="D4D4D4"/>
                </a:solidFill>
                <a:effectLst/>
                <a:latin typeface="Menlo" panose="020B0609030804020204" pitchFamily="49" charset="0"/>
              </a:rPr>
              <a:t>Yellow cabs have higher prices and trip costs compared to pink cabs. Despite the increased expenses, yellow cabs still maintain a higher profit margin than pink cabs</a:t>
            </a:r>
          </a:p>
        </p:txBody>
      </p:sp>
      <p:pic>
        <p:nvPicPr>
          <p:cNvPr id="5" name="Picture 4">
            <a:extLst>
              <a:ext uri="{FF2B5EF4-FFF2-40B4-BE49-F238E27FC236}">
                <a16:creationId xmlns:a16="http://schemas.microsoft.com/office/drawing/2014/main" id="{1DDD5A5D-D08D-CA40-0ECA-243A75142AEC}"/>
              </a:ext>
            </a:extLst>
          </p:cNvPr>
          <p:cNvPicPr>
            <a:picLocks noChangeAspect="1"/>
          </p:cNvPicPr>
          <p:nvPr/>
        </p:nvPicPr>
        <p:blipFill>
          <a:blip r:embed="rId2"/>
          <a:stretch>
            <a:fillRect/>
          </a:stretch>
        </p:blipFill>
        <p:spPr>
          <a:xfrm>
            <a:off x="309507" y="1000897"/>
            <a:ext cx="11572986" cy="3805881"/>
          </a:xfrm>
          <a:prstGeom prst="rect">
            <a:avLst/>
          </a:prstGeom>
        </p:spPr>
      </p:pic>
    </p:spTree>
    <p:extLst>
      <p:ext uri="{BB962C8B-B14F-4D97-AF65-F5344CB8AC3E}">
        <p14:creationId xmlns:p14="http://schemas.microsoft.com/office/powerpoint/2010/main" val="3587782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48034" y="1248033"/>
            <a:ext cx="6858002" cy="4361935"/>
          </a:xfrm>
          <a:solidFill>
            <a:srgbClr val="3B3B3B"/>
          </a:solidFill>
        </p:spPr>
        <p:txBody>
          <a:bodyPr vert="vert270" anchor="t" anchorCtr="0">
            <a:normAutofit/>
          </a:bodyPr>
          <a:lstStyle/>
          <a:p>
            <a:br>
              <a:rPr lang="en-US" dirty="0"/>
            </a:br>
            <a:br>
              <a:rPr lang="en-US" dirty="0"/>
            </a:br>
            <a:br>
              <a:rPr lang="en-US" dirty="0"/>
            </a:br>
            <a:r>
              <a:rPr lang="en-US" sz="1800" b="0" dirty="0">
                <a:solidFill>
                  <a:srgbClr val="D4D4D4"/>
                </a:solidFill>
                <a:effectLst/>
                <a:latin typeface="Menlo" panose="020B0609030804020204" pitchFamily="49" charset="0"/>
              </a:rPr>
              <a:t>As we can see, the total profit margin for yellow cabs is four times higher than that of pink cabs.</a:t>
            </a:r>
            <a:br>
              <a:rPr lang="en-US" sz="2000" b="0" dirty="0">
                <a:solidFill>
                  <a:srgbClr val="D4D4D4"/>
                </a:solidFill>
                <a:effectLst/>
                <a:latin typeface="Menlo" panose="020B0609030804020204" pitchFamily="49" charset="0"/>
              </a:rPr>
            </a:br>
            <a:endParaRPr lang="en-US" sz="2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6" name="Picture 5">
            <a:extLst>
              <a:ext uri="{FF2B5EF4-FFF2-40B4-BE49-F238E27FC236}">
                <a16:creationId xmlns:a16="http://schemas.microsoft.com/office/drawing/2014/main" id="{116AF6C0-CDF5-CD40-9C81-082EBAB0B5A5}"/>
              </a:ext>
            </a:extLst>
          </p:cNvPr>
          <p:cNvPicPr>
            <a:picLocks noChangeAspect="1"/>
          </p:cNvPicPr>
          <p:nvPr/>
        </p:nvPicPr>
        <p:blipFill>
          <a:blip r:embed="rId2"/>
          <a:stretch>
            <a:fillRect/>
          </a:stretch>
        </p:blipFill>
        <p:spPr>
          <a:xfrm>
            <a:off x="4707924" y="634026"/>
            <a:ext cx="7177215" cy="5589947"/>
          </a:xfrm>
          <a:prstGeom prst="rect">
            <a:avLst/>
          </a:prstGeom>
        </p:spPr>
      </p:pic>
    </p:spTree>
    <p:extLst>
      <p:ext uri="{BB962C8B-B14F-4D97-AF65-F5344CB8AC3E}">
        <p14:creationId xmlns:p14="http://schemas.microsoft.com/office/powerpoint/2010/main" val="3780949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70043" y="36044"/>
            <a:ext cx="1451914" cy="12192002"/>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6" name="Picture 5">
            <a:extLst>
              <a:ext uri="{FF2B5EF4-FFF2-40B4-BE49-F238E27FC236}">
                <a16:creationId xmlns:a16="http://schemas.microsoft.com/office/drawing/2014/main" id="{69F9D819-5617-020A-C94C-48415D2B8464}"/>
              </a:ext>
            </a:extLst>
          </p:cNvPr>
          <p:cNvPicPr>
            <a:picLocks noChangeAspect="1"/>
          </p:cNvPicPr>
          <p:nvPr/>
        </p:nvPicPr>
        <p:blipFill>
          <a:blip r:embed="rId2"/>
          <a:stretch>
            <a:fillRect/>
          </a:stretch>
        </p:blipFill>
        <p:spPr>
          <a:xfrm>
            <a:off x="1745097" y="376819"/>
            <a:ext cx="8701805" cy="4911874"/>
          </a:xfrm>
          <a:prstGeom prst="rect">
            <a:avLst/>
          </a:prstGeom>
        </p:spPr>
      </p:pic>
      <p:sp>
        <p:nvSpPr>
          <p:cNvPr id="7" name="TextBox 6">
            <a:extLst>
              <a:ext uri="{FF2B5EF4-FFF2-40B4-BE49-F238E27FC236}">
                <a16:creationId xmlns:a16="http://schemas.microsoft.com/office/drawing/2014/main" id="{F172507B-0D49-0A17-E488-16FCE5C21CD8}"/>
              </a:ext>
            </a:extLst>
          </p:cNvPr>
          <p:cNvSpPr txBox="1"/>
          <p:nvPr/>
        </p:nvSpPr>
        <p:spPr>
          <a:xfrm>
            <a:off x="0" y="5665513"/>
            <a:ext cx="12192000" cy="923330"/>
          </a:xfrm>
          <a:prstGeom prst="rect">
            <a:avLst/>
          </a:prstGeom>
          <a:noFill/>
        </p:spPr>
        <p:txBody>
          <a:bodyPr wrap="square">
            <a:spAutoFit/>
          </a:bodyPr>
          <a:lstStyle/>
          <a:p>
            <a:pPr algn="ctr"/>
            <a:r>
              <a:rPr lang="en-US" b="0" dirty="0">
                <a:solidFill>
                  <a:srgbClr val="D4D4D4"/>
                </a:solidFill>
                <a:effectLst/>
                <a:latin typeface="Menlo" panose="020B0609030804020204" pitchFamily="49" charset="0"/>
              </a:rPr>
              <a:t>In terms of monthly profit, yellow cabs consistently earn a higher profit margin than pink cabs. Both companies experience a surge in profits in December, likely attributed to the Christmas season, marking the peak earnings for both</a:t>
            </a:r>
          </a:p>
        </p:txBody>
      </p:sp>
    </p:spTree>
    <p:extLst>
      <p:ext uri="{BB962C8B-B14F-4D97-AF65-F5344CB8AC3E}">
        <p14:creationId xmlns:p14="http://schemas.microsoft.com/office/powerpoint/2010/main" val="391405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48034" y="1248033"/>
            <a:ext cx="6858002" cy="4361935"/>
          </a:xfrm>
          <a:solidFill>
            <a:srgbClr val="3B3B3B"/>
          </a:solidFill>
        </p:spPr>
        <p:txBody>
          <a:bodyPr vert="vert270" anchor="t" anchorCtr="0">
            <a:normAutofit/>
          </a:bodyPr>
          <a:lstStyle/>
          <a:p>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r>
              <a:rPr lang="en-US" sz="1800" b="0" dirty="0">
                <a:solidFill>
                  <a:srgbClr val="D4D4D4"/>
                </a:solidFill>
                <a:effectLst/>
                <a:latin typeface="Menlo" panose="020B0609030804020204" pitchFamily="49" charset="0"/>
              </a:rPr>
              <a:t>Yellow cabs make more money each year because they earn more every month. The difference in yearly profits shows that yellow cabs make a lot more money than pink cabs</a:t>
            </a:r>
            <a:r>
              <a:rPr lang="en-US" sz="1800" dirty="0">
                <a:solidFill>
                  <a:srgbClr val="D4D4D4"/>
                </a:solidFill>
                <a:latin typeface="Menlo" panose="020B0609030804020204" pitchFamily="49" charset="0"/>
              </a:rPr>
              <a:t>.</a:t>
            </a:r>
            <a:endParaRPr lang="en-US" sz="1800" b="0" dirty="0">
              <a:solidFill>
                <a:srgbClr val="D4D4D4"/>
              </a:solidFill>
              <a:effectLst/>
              <a:latin typeface="Menlo" panose="020B0609030804020204" pitchFamily="49" charset="0"/>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4">
            <a:extLst>
              <a:ext uri="{FF2B5EF4-FFF2-40B4-BE49-F238E27FC236}">
                <a16:creationId xmlns:a16="http://schemas.microsoft.com/office/drawing/2014/main" id="{B42B573D-3845-CA31-D8D3-3D9F32EB4DBD}"/>
              </a:ext>
            </a:extLst>
          </p:cNvPr>
          <p:cNvPicPr>
            <a:picLocks noChangeAspect="1"/>
          </p:cNvPicPr>
          <p:nvPr/>
        </p:nvPicPr>
        <p:blipFill>
          <a:blip r:embed="rId2"/>
          <a:stretch>
            <a:fillRect/>
          </a:stretch>
        </p:blipFill>
        <p:spPr>
          <a:xfrm>
            <a:off x="5098977" y="977635"/>
            <a:ext cx="6682946" cy="4902729"/>
          </a:xfrm>
          <a:prstGeom prst="rect">
            <a:avLst/>
          </a:prstGeom>
        </p:spPr>
      </p:pic>
    </p:spTree>
    <p:extLst>
      <p:ext uri="{BB962C8B-B14F-4D97-AF65-F5344CB8AC3E}">
        <p14:creationId xmlns:p14="http://schemas.microsoft.com/office/powerpoint/2010/main" val="343633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48034" y="1248033"/>
            <a:ext cx="6858002" cy="4361935"/>
          </a:xfrm>
          <a:solidFill>
            <a:srgbClr val="3B3B3B"/>
          </a:solidFill>
        </p:spPr>
        <p:txBody>
          <a:bodyPr vert="vert270" anchor="t" anchorCtr="0">
            <a:normAutofit/>
          </a:bodyPr>
          <a:lstStyle/>
          <a:p>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r>
              <a:rPr lang="en-US" sz="1800" b="0" dirty="0">
                <a:solidFill>
                  <a:srgbClr val="D4D4D4"/>
                </a:solidFill>
                <a:effectLst/>
                <a:latin typeface="Menlo" panose="020B0609030804020204" pitchFamily="49" charset="0"/>
              </a:rPr>
              <a:t>Yellow cabs charge higher prices, which is why they make a lot more money in revenue compared to pink cabs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6" name="Picture 5">
            <a:extLst>
              <a:ext uri="{FF2B5EF4-FFF2-40B4-BE49-F238E27FC236}">
                <a16:creationId xmlns:a16="http://schemas.microsoft.com/office/drawing/2014/main" id="{435F56E5-E5FB-A9B5-1825-B6B4D7FCE280}"/>
              </a:ext>
            </a:extLst>
          </p:cNvPr>
          <p:cNvPicPr>
            <a:picLocks noChangeAspect="1"/>
          </p:cNvPicPr>
          <p:nvPr/>
        </p:nvPicPr>
        <p:blipFill>
          <a:blip r:embed="rId2"/>
          <a:stretch>
            <a:fillRect/>
          </a:stretch>
        </p:blipFill>
        <p:spPr>
          <a:xfrm>
            <a:off x="4701752" y="760438"/>
            <a:ext cx="7146318" cy="5337123"/>
          </a:xfrm>
          <a:prstGeom prst="rect">
            <a:avLst/>
          </a:prstGeom>
        </p:spPr>
      </p:pic>
    </p:spTree>
    <p:extLst>
      <p:ext uri="{BB962C8B-B14F-4D97-AF65-F5344CB8AC3E}">
        <p14:creationId xmlns:p14="http://schemas.microsoft.com/office/powerpoint/2010/main" val="1676766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48034" y="1248033"/>
            <a:ext cx="6858002" cy="4361935"/>
          </a:xfrm>
          <a:solidFill>
            <a:srgbClr val="3B3B3B"/>
          </a:solidFill>
        </p:spPr>
        <p:txBody>
          <a:bodyPr vert="vert270" anchor="t" anchorCtr="0">
            <a:normAutofit/>
          </a:bodyPr>
          <a:lstStyle/>
          <a:p>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r>
              <a:rPr lang="en-US" sz="1800" b="0" dirty="0">
                <a:solidFill>
                  <a:srgbClr val="D4D4D4"/>
                </a:solidFill>
                <a:effectLst/>
                <a:latin typeface="Menlo" panose="020B0609030804020204" pitchFamily="49" charset="0"/>
              </a:rPr>
              <a:t>More customers prefer using cards, but there are still many who use cash, especially with pink cabs.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4">
            <a:extLst>
              <a:ext uri="{FF2B5EF4-FFF2-40B4-BE49-F238E27FC236}">
                <a16:creationId xmlns:a16="http://schemas.microsoft.com/office/drawing/2014/main" id="{B7A5BBC3-7B77-33A4-6616-413F4BB91C71}"/>
              </a:ext>
            </a:extLst>
          </p:cNvPr>
          <p:cNvPicPr>
            <a:picLocks noChangeAspect="1"/>
          </p:cNvPicPr>
          <p:nvPr/>
        </p:nvPicPr>
        <p:blipFill>
          <a:blip r:embed="rId2"/>
          <a:stretch>
            <a:fillRect/>
          </a:stretch>
        </p:blipFill>
        <p:spPr>
          <a:xfrm>
            <a:off x="4856205" y="1013973"/>
            <a:ext cx="6882714" cy="4830054"/>
          </a:xfrm>
          <a:prstGeom prst="rect">
            <a:avLst/>
          </a:prstGeom>
        </p:spPr>
      </p:pic>
    </p:spTree>
    <p:extLst>
      <p:ext uri="{BB962C8B-B14F-4D97-AF65-F5344CB8AC3E}">
        <p14:creationId xmlns:p14="http://schemas.microsoft.com/office/powerpoint/2010/main" val="291950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48034" y="1248033"/>
            <a:ext cx="6858002" cy="4361935"/>
          </a:xfrm>
          <a:solidFill>
            <a:srgbClr val="3B3B3B"/>
          </a:solidFill>
        </p:spPr>
        <p:txBody>
          <a:bodyPr vert="vert270" anchor="t" anchorCtr="0">
            <a:normAutofit/>
          </a:bodyPr>
          <a:lstStyle/>
          <a:p>
            <a:br>
              <a:rPr lang="en-US" sz="1800" b="0" i="0" dirty="0">
                <a:solidFill>
                  <a:srgbClr val="D1D5DB"/>
                </a:solidFill>
                <a:effectLst/>
                <a:latin typeface="Menlo" panose="020B0609030804020204" pitchFamily="49" charset="0"/>
                <a:ea typeface="Menlo" panose="020B0609030804020204" pitchFamily="49" charset="0"/>
                <a:cs typeface="Menlo" panose="020B0609030804020204" pitchFamily="49" charset="0"/>
              </a:rPr>
            </a:br>
            <a:br>
              <a:rPr lang="en-US" sz="1800" b="0" i="0" dirty="0">
                <a:solidFill>
                  <a:srgbClr val="D1D5DB"/>
                </a:solidFill>
                <a:effectLst/>
                <a:latin typeface="Menlo" panose="020B0609030804020204" pitchFamily="49" charset="0"/>
                <a:ea typeface="Menlo" panose="020B0609030804020204" pitchFamily="49" charset="0"/>
                <a:cs typeface="Menlo" panose="020B0609030804020204" pitchFamily="49" charset="0"/>
              </a:rPr>
            </a:br>
            <a:br>
              <a:rPr lang="en-US" sz="1800" b="0" i="0" dirty="0">
                <a:solidFill>
                  <a:srgbClr val="D1D5DB"/>
                </a:solidFill>
                <a:effectLst/>
                <a:latin typeface="Menlo" panose="020B0609030804020204" pitchFamily="49" charset="0"/>
                <a:ea typeface="Menlo" panose="020B0609030804020204" pitchFamily="49" charset="0"/>
                <a:cs typeface="Menlo" panose="020B0609030804020204" pitchFamily="49" charset="0"/>
              </a:rPr>
            </a:br>
            <a:br>
              <a:rPr lang="en-US" sz="1800" b="0" i="0" dirty="0">
                <a:solidFill>
                  <a:srgbClr val="D1D5DB"/>
                </a:solidFill>
                <a:effectLst/>
                <a:latin typeface="Menlo" panose="020B0609030804020204" pitchFamily="49" charset="0"/>
                <a:ea typeface="Menlo" panose="020B0609030804020204" pitchFamily="49" charset="0"/>
                <a:cs typeface="Menlo" panose="020B0609030804020204" pitchFamily="49" charset="0"/>
              </a:rPr>
            </a:br>
            <a:br>
              <a:rPr lang="en-US" sz="1800" b="0" i="0" dirty="0">
                <a:solidFill>
                  <a:srgbClr val="D1D5DB"/>
                </a:solidFill>
                <a:effectLst/>
                <a:latin typeface="Menlo" panose="020B0609030804020204" pitchFamily="49" charset="0"/>
                <a:ea typeface="Menlo" panose="020B0609030804020204" pitchFamily="49" charset="0"/>
                <a:cs typeface="Menlo" panose="020B0609030804020204" pitchFamily="49" charset="0"/>
              </a:rPr>
            </a:br>
            <a:br>
              <a:rPr lang="en-US" sz="1800" b="0" i="0" dirty="0">
                <a:solidFill>
                  <a:srgbClr val="D1D5DB"/>
                </a:solidFill>
                <a:effectLst/>
                <a:latin typeface="Menlo" panose="020B0609030804020204" pitchFamily="49" charset="0"/>
                <a:ea typeface="Menlo" panose="020B0609030804020204" pitchFamily="49" charset="0"/>
                <a:cs typeface="Menlo" panose="020B0609030804020204" pitchFamily="49" charset="0"/>
              </a:rPr>
            </a:br>
            <a:br>
              <a:rPr lang="en-US" sz="1800" b="0" i="0" dirty="0">
                <a:solidFill>
                  <a:srgbClr val="D1D5DB"/>
                </a:solidFill>
                <a:effectLst/>
                <a:latin typeface="Menlo" panose="020B0609030804020204" pitchFamily="49" charset="0"/>
                <a:ea typeface="Menlo" panose="020B0609030804020204" pitchFamily="49" charset="0"/>
                <a:cs typeface="Menlo" panose="020B0609030804020204" pitchFamily="49" charset="0"/>
              </a:rPr>
            </a:br>
            <a:r>
              <a:rPr lang="en-US" sz="1800" b="0" i="0" dirty="0">
                <a:solidFill>
                  <a:srgbClr val="D1D5DB"/>
                </a:solidFill>
                <a:effectLst/>
                <a:latin typeface="Menlo" panose="020B0609030804020204" pitchFamily="49" charset="0"/>
                <a:ea typeface="Menlo" panose="020B0609030804020204" pitchFamily="49" charset="0"/>
                <a:cs typeface="Menlo" panose="020B0609030804020204" pitchFamily="49" charset="0"/>
              </a:rPr>
              <a:t>The chart indicates a correlation between pricing and factors like profit margin, trip cost, and distance traveled, suggesting pricing's influence on these elements. Population size impacts cab users, yet infrastructure, transport options, and lifestyle choices collectively shape usage patterns within a city.</a:t>
            </a:r>
            <a:endParaRPr lang="en-US" sz="1800" b="0" dirty="0">
              <a:solidFill>
                <a:srgbClr val="D4D4D4"/>
              </a:solidFill>
              <a:effectLst/>
              <a:latin typeface="Menlo" panose="020B0609030804020204" pitchFamily="49" charset="0"/>
              <a:ea typeface="Menlo" panose="020B0609030804020204" pitchFamily="49" charset="0"/>
              <a:cs typeface="Menlo" panose="020B0609030804020204" pitchFamily="49" charset="0"/>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6" name="Picture 5">
            <a:extLst>
              <a:ext uri="{FF2B5EF4-FFF2-40B4-BE49-F238E27FC236}">
                <a16:creationId xmlns:a16="http://schemas.microsoft.com/office/drawing/2014/main" id="{51CC4101-E61F-CDD8-4DAB-299CC89D07E1}"/>
              </a:ext>
            </a:extLst>
          </p:cNvPr>
          <p:cNvPicPr>
            <a:picLocks noChangeAspect="1"/>
          </p:cNvPicPr>
          <p:nvPr/>
        </p:nvPicPr>
        <p:blipFill>
          <a:blip r:embed="rId2"/>
          <a:stretch>
            <a:fillRect/>
          </a:stretch>
        </p:blipFill>
        <p:spPr>
          <a:xfrm>
            <a:off x="4605638" y="304800"/>
            <a:ext cx="6959600" cy="6248400"/>
          </a:xfrm>
          <a:prstGeom prst="rect">
            <a:avLst/>
          </a:prstGeom>
        </p:spPr>
      </p:pic>
    </p:spTree>
    <p:extLst>
      <p:ext uri="{BB962C8B-B14F-4D97-AF65-F5344CB8AC3E}">
        <p14:creationId xmlns:p14="http://schemas.microsoft.com/office/powerpoint/2010/main" val="2397892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48034" y="1248033"/>
            <a:ext cx="6858002" cy="4361935"/>
          </a:xfrm>
          <a:solidFill>
            <a:srgbClr val="3B3B3B"/>
          </a:solidFill>
        </p:spPr>
        <p:txBody>
          <a:bodyPr vert="vert270" anchor="t" anchorCtr="0">
            <a:normAutofit/>
          </a:bodyPr>
          <a:lstStyle/>
          <a:p>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r>
              <a:rPr lang="en-US" sz="1800" b="0" dirty="0">
                <a:solidFill>
                  <a:srgbClr val="D4D4D4"/>
                </a:solidFill>
                <a:effectLst/>
                <a:latin typeface="Menlo" panose="020B0609030804020204" pitchFamily="49" charset="0"/>
              </a:rPr>
              <a:t>Males tend to use more cabs than females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4">
            <a:extLst>
              <a:ext uri="{FF2B5EF4-FFF2-40B4-BE49-F238E27FC236}">
                <a16:creationId xmlns:a16="http://schemas.microsoft.com/office/drawing/2014/main" id="{FF184689-4D20-4B79-25BE-4473C87E9D1E}"/>
              </a:ext>
            </a:extLst>
          </p:cNvPr>
          <p:cNvPicPr>
            <a:picLocks noChangeAspect="1"/>
          </p:cNvPicPr>
          <p:nvPr/>
        </p:nvPicPr>
        <p:blipFill>
          <a:blip r:embed="rId2"/>
          <a:stretch>
            <a:fillRect/>
          </a:stretch>
        </p:blipFill>
        <p:spPr>
          <a:xfrm>
            <a:off x="4819134" y="511323"/>
            <a:ext cx="7028936" cy="5835353"/>
          </a:xfrm>
          <a:prstGeom prst="rect">
            <a:avLst/>
          </a:prstGeom>
        </p:spPr>
      </p:pic>
    </p:spTree>
    <p:extLst>
      <p:ext uri="{BB962C8B-B14F-4D97-AF65-F5344CB8AC3E}">
        <p14:creationId xmlns:p14="http://schemas.microsoft.com/office/powerpoint/2010/main" val="2035157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48034" y="1248033"/>
            <a:ext cx="6858002" cy="4361935"/>
          </a:xfrm>
          <a:solidFill>
            <a:srgbClr val="3B3B3B"/>
          </a:solidFill>
        </p:spPr>
        <p:txBody>
          <a:bodyPr vert="vert270" anchor="t" anchorCtr="0"/>
          <a:lstStyle/>
          <a:p>
            <a:br>
              <a:rPr lang="en-US" sz="6000" b="0" dirty="0">
                <a:solidFill>
                  <a:srgbClr val="D4D4D4"/>
                </a:solidFill>
                <a:effectLst/>
                <a:latin typeface="Menlo" panose="020B0609030804020204" pitchFamily="49" charset="0"/>
              </a:rPr>
            </a:br>
            <a:br>
              <a:rPr lang="en-US" sz="6000" b="0" dirty="0">
                <a:solidFill>
                  <a:srgbClr val="D4D4D4"/>
                </a:solidFill>
                <a:effectLst/>
                <a:latin typeface="Menlo" panose="020B0609030804020204" pitchFamily="49" charset="0"/>
              </a:rPr>
            </a:br>
            <a:br>
              <a:rPr lang="en-US" sz="6000" b="0" dirty="0">
                <a:solidFill>
                  <a:srgbClr val="D4D4D4"/>
                </a:solidFill>
                <a:effectLst/>
                <a:latin typeface="Menlo" panose="020B0609030804020204" pitchFamily="49" charset="0"/>
              </a:rPr>
            </a:br>
            <a:br>
              <a:rPr lang="en-US" sz="6000" b="0" dirty="0">
                <a:solidFill>
                  <a:srgbClr val="D4D4D4"/>
                </a:solidFill>
                <a:effectLst/>
                <a:latin typeface="Menlo" panose="020B0609030804020204" pitchFamily="49" charset="0"/>
              </a:rPr>
            </a:br>
            <a:r>
              <a:rPr lang="en-US" sz="1800" b="0" dirty="0">
                <a:solidFill>
                  <a:srgbClr val="D4D4D4"/>
                </a:solidFill>
                <a:effectLst/>
                <a:latin typeface="Menlo" panose="020B0609030804020204" pitchFamily="49" charset="0"/>
              </a:rPr>
              <a:t>Total transaction by Gender</a:t>
            </a:r>
            <a:endParaRPr lang="en-US" sz="18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6" name="Picture 5">
            <a:extLst>
              <a:ext uri="{FF2B5EF4-FFF2-40B4-BE49-F238E27FC236}">
                <a16:creationId xmlns:a16="http://schemas.microsoft.com/office/drawing/2014/main" id="{3AE8C879-4B1E-D1B3-9E33-314906001CA2}"/>
              </a:ext>
            </a:extLst>
          </p:cNvPr>
          <p:cNvPicPr>
            <a:picLocks noChangeAspect="1"/>
          </p:cNvPicPr>
          <p:nvPr/>
        </p:nvPicPr>
        <p:blipFill>
          <a:blip r:embed="rId2"/>
          <a:stretch>
            <a:fillRect/>
          </a:stretch>
        </p:blipFill>
        <p:spPr>
          <a:xfrm>
            <a:off x="4707924" y="511927"/>
            <a:ext cx="7066005" cy="5834145"/>
          </a:xfrm>
          <a:prstGeom prst="rect">
            <a:avLst/>
          </a:prstGeom>
        </p:spPr>
      </p:pic>
    </p:spTree>
    <p:extLst>
      <p:ext uri="{BB962C8B-B14F-4D97-AF65-F5344CB8AC3E}">
        <p14:creationId xmlns:p14="http://schemas.microsoft.com/office/powerpoint/2010/main" val="2739940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48034" y="1248033"/>
            <a:ext cx="6858002" cy="4361935"/>
          </a:xfrm>
          <a:solidFill>
            <a:srgbClr val="3B3B3B"/>
          </a:solidFill>
        </p:spPr>
        <p:txBody>
          <a:bodyPr vert="vert270" anchor="t" anchorCtr="0">
            <a:normAutofit/>
          </a:bodyPr>
          <a:lstStyle/>
          <a:p>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r>
              <a:rPr lang="en-US" sz="1800" b="0" dirty="0">
                <a:solidFill>
                  <a:srgbClr val="D4D4D4"/>
                </a:solidFill>
                <a:effectLst/>
                <a:latin typeface="Menlo" panose="020B0609030804020204" pitchFamily="49" charset="0"/>
              </a:rPr>
              <a:t>The farther you travel in kilometers, the higher the price charged will be</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4">
            <a:extLst>
              <a:ext uri="{FF2B5EF4-FFF2-40B4-BE49-F238E27FC236}">
                <a16:creationId xmlns:a16="http://schemas.microsoft.com/office/drawing/2014/main" id="{4DC0604F-8397-C1BC-F0A1-02E0DA299629}"/>
              </a:ext>
            </a:extLst>
          </p:cNvPr>
          <p:cNvPicPr>
            <a:picLocks noChangeAspect="1"/>
          </p:cNvPicPr>
          <p:nvPr/>
        </p:nvPicPr>
        <p:blipFill>
          <a:blip r:embed="rId2"/>
          <a:stretch>
            <a:fillRect/>
          </a:stretch>
        </p:blipFill>
        <p:spPr>
          <a:xfrm>
            <a:off x="4876865" y="379355"/>
            <a:ext cx="6859994" cy="6099289"/>
          </a:xfrm>
          <a:prstGeom prst="rect">
            <a:avLst/>
          </a:prstGeom>
        </p:spPr>
      </p:pic>
    </p:spTree>
    <p:extLst>
      <p:ext uri="{BB962C8B-B14F-4D97-AF65-F5344CB8AC3E}">
        <p14:creationId xmlns:p14="http://schemas.microsoft.com/office/powerpoint/2010/main" val="2784355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74274" y="-59724"/>
            <a:ext cx="1643451" cy="12192002"/>
          </a:xfrm>
          <a:solidFill>
            <a:srgbClr val="3B3B3B"/>
          </a:solidFill>
        </p:spPr>
        <p:txBody>
          <a:bodyPr vert="vert270" anchor="t" anchorCtr="0">
            <a:normAutofit/>
          </a:bodyPr>
          <a:lstStyle/>
          <a:p>
            <a:br>
              <a:rPr lang="en-US" sz="1800" b="0" i="0" dirty="0">
                <a:solidFill>
                  <a:srgbClr val="D1D5DB"/>
                </a:solidFill>
                <a:effectLst/>
                <a:latin typeface="Menlo" panose="020B0609030804020204" pitchFamily="49" charset="0"/>
                <a:ea typeface="Menlo" panose="020B0609030804020204" pitchFamily="49" charset="0"/>
                <a:cs typeface="Menlo" panose="020B0609030804020204" pitchFamily="49" charset="0"/>
              </a:rPr>
            </a:br>
            <a:r>
              <a:rPr lang="en-US" sz="1800" b="0" i="0" dirty="0">
                <a:solidFill>
                  <a:srgbClr val="D1D5DB"/>
                </a:solidFill>
                <a:effectLst/>
                <a:latin typeface="Menlo" panose="020B0609030804020204" pitchFamily="49" charset="0"/>
                <a:ea typeface="Menlo" panose="020B0609030804020204" pitchFamily="49" charset="0"/>
                <a:cs typeface="Menlo" panose="020B0609030804020204" pitchFamily="49" charset="0"/>
              </a:rPr>
              <a:t>San Francisco, Boston, and Washington show higher cab user ratios relative to their population compared to New York, Chicago, and Los Angeles. Despite a lower user ratio, New York still holds the highest total customers due to its larger population, indicating higher absolute numbers compared to other cities</a:t>
            </a:r>
            <a:endParaRPr lang="en-US" sz="1800" b="1" dirty="0">
              <a:solidFill>
                <a:srgbClr val="FF6600"/>
              </a:solidFill>
              <a:latin typeface="Menlo" panose="020B0609030804020204" pitchFamily="49" charset="0"/>
              <a:ea typeface="Menlo" panose="020B0609030804020204" pitchFamily="49" charset="0"/>
              <a:cs typeface="Menlo" panose="020B0609030804020204" pitchFamily="49" charset="0"/>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4">
            <a:extLst>
              <a:ext uri="{FF2B5EF4-FFF2-40B4-BE49-F238E27FC236}">
                <a16:creationId xmlns:a16="http://schemas.microsoft.com/office/drawing/2014/main" id="{AA641F48-697D-F7F1-3405-F90BC1DDA218}"/>
              </a:ext>
            </a:extLst>
          </p:cNvPr>
          <p:cNvPicPr>
            <a:picLocks noChangeAspect="1"/>
          </p:cNvPicPr>
          <p:nvPr/>
        </p:nvPicPr>
        <p:blipFill>
          <a:blip r:embed="rId2"/>
          <a:stretch>
            <a:fillRect/>
          </a:stretch>
        </p:blipFill>
        <p:spPr>
          <a:xfrm>
            <a:off x="2209800" y="368221"/>
            <a:ext cx="7772400" cy="4669645"/>
          </a:xfrm>
          <a:prstGeom prst="rect">
            <a:avLst/>
          </a:prstGeom>
        </p:spPr>
      </p:pic>
    </p:spTree>
    <p:extLst>
      <p:ext uri="{BB962C8B-B14F-4D97-AF65-F5344CB8AC3E}">
        <p14:creationId xmlns:p14="http://schemas.microsoft.com/office/powerpoint/2010/main" val="539216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70043" y="36044"/>
            <a:ext cx="1451914" cy="12192002"/>
          </a:xfrm>
          <a:solidFill>
            <a:srgbClr val="3B3B3B"/>
          </a:solidFill>
        </p:spPr>
        <p:txBody>
          <a:bodyPr vert="vert270" anchor="t" anchorCtr="0">
            <a:normAutofit/>
          </a:bodyPr>
          <a:lstStyle/>
          <a:p>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r>
              <a:rPr lang="en-US" sz="1800" b="0" dirty="0">
                <a:solidFill>
                  <a:srgbClr val="D4D4D4"/>
                </a:solidFill>
                <a:effectLst/>
                <a:latin typeface="Menlo" panose="020B0609030804020204" pitchFamily="49" charset="0"/>
              </a:rPr>
              <a:t>The average income is quite similar in every city</a:t>
            </a:r>
          </a:p>
        </p:txBody>
      </p:sp>
      <p:pic>
        <p:nvPicPr>
          <p:cNvPr id="6" name="Picture 5">
            <a:extLst>
              <a:ext uri="{FF2B5EF4-FFF2-40B4-BE49-F238E27FC236}">
                <a16:creationId xmlns:a16="http://schemas.microsoft.com/office/drawing/2014/main" id="{B0647F41-56D6-8CCB-CE5F-6B47F47B770A}"/>
              </a:ext>
            </a:extLst>
          </p:cNvPr>
          <p:cNvPicPr>
            <a:picLocks noChangeAspect="1"/>
          </p:cNvPicPr>
          <p:nvPr/>
        </p:nvPicPr>
        <p:blipFill>
          <a:blip r:embed="rId2"/>
          <a:stretch>
            <a:fillRect/>
          </a:stretch>
        </p:blipFill>
        <p:spPr>
          <a:xfrm>
            <a:off x="1856602" y="358863"/>
            <a:ext cx="8478795" cy="4688361"/>
          </a:xfrm>
          <a:prstGeom prst="rect">
            <a:avLst/>
          </a:prstGeom>
        </p:spPr>
      </p:pic>
    </p:spTree>
    <p:extLst>
      <p:ext uri="{BB962C8B-B14F-4D97-AF65-F5344CB8AC3E}">
        <p14:creationId xmlns:p14="http://schemas.microsoft.com/office/powerpoint/2010/main" val="3673836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29880" y="-4119"/>
            <a:ext cx="1532240" cy="12192002"/>
          </a:xfrm>
          <a:solidFill>
            <a:srgbClr val="3B3B3B"/>
          </a:solidFill>
        </p:spPr>
        <p:txBody>
          <a:bodyPr vert="vert270" anchor="t" anchorCtr="0">
            <a:normAutofit/>
          </a:bodyPr>
          <a:lstStyle/>
          <a:p>
            <a:br>
              <a:rPr lang="en-US" sz="1800" b="0" i="0" dirty="0">
                <a:solidFill>
                  <a:srgbClr val="D1D5DB"/>
                </a:solidFill>
                <a:effectLst/>
                <a:latin typeface="Menlo" panose="020B0609030804020204" pitchFamily="49" charset="0"/>
                <a:ea typeface="Menlo" panose="020B0609030804020204" pitchFamily="49" charset="0"/>
                <a:cs typeface="Menlo" panose="020B0609030804020204" pitchFamily="49" charset="0"/>
              </a:rPr>
            </a:br>
            <a:r>
              <a:rPr lang="en-US" sz="1800" b="0" i="0" dirty="0">
                <a:solidFill>
                  <a:srgbClr val="D1D5DB"/>
                </a:solidFill>
                <a:effectLst/>
                <a:latin typeface="Menlo" panose="020B0609030804020204" pitchFamily="49" charset="0"/>
                <a:ea typeface="Menlo" panose="020B0609030804020204" pitchFamily="49" charset="0"/>
                <a:cs typeface="Menlo" panose="020B0609030804020204" pitchFamily="49" charset="0"/>
              </a:rPr>
              <a:t>Younger individuals under 40 exhibit higher cab usage, possibly due to preferences for faster transport, unique work or lifestyle commutes, and convenience. Factors like tech-savviness and familiarity with app-based services also influence their higher usage</a:t>
            </a:r>
            <a:endParaRPr lang="en-US" sz="1800" b="1" dirty="0">
              <a:solidFill>
                <a:srgbClr val="FF6600"/>
              </a:solidFill>
              <a:latin typeface="Menlo" panose="020B0609030804020204" pitchFamily="49" charset="0"/>
              <a:ea typeface="Menlo" panose="020B0609030804020204" pitchFamily="49" charset="0"/>
              <a:cs typeface="Menlo" panose="020B0609030804020204" pitchFamily="49" charset="0"/>
            </a:endParaRPr>
          </a:p>
        </p:txBody>
      </p:sp>
      <p:pic>
        <p:nvPicPr>
          <p:cNvPr id="5" name="Picture 4">
            <a:extLst>
              <a:ext uri="{FF2B5EF4-FFF2-40B4-BE49-F238E27FC236}">
                <a16:creationId xmlns:a16="http://schemas.microsoft.com/office/drawing/2014/main" id="{5D7EE971-F8EF-0301-B859-B91DFDA08B9B}"/>
              </a:ext>
            </a:extLst>
          </p:cNvPr>
          <p:cNvPicPr>
            <a:picLocks noChangeAspect="1"/>
          </p:cNvPicPr>
          <p:nvPr/>
        </p:nvPicPr>
        <p:blipFill>
          <a:blip r:embed="rId2"/>
          <a:stretch>
            <a:fillRect/>
          </a:stretch>
        </p:blipFill>
        <p:spPr>
          <a:xfrm>
            <a:off x="1794819" y="368221"/>
            <a:ext cx="8602362" cy="4669645"/>
          </a:xfrm>
          <a:prstGeom prst="rect">
            <a:avLst/>
          </a:prstGeom>
        </p:spPr>
      </p:pic>
    </p:spTree>
    <p:extLst>
      <p:ext uri="{BB962C8B-B14F-4D97-AF65-F5344CB8AC3E}">
        <p14:creationId xmlns:p14="http://schemas.microsoft.com/office/powerpoint/2010/main" val="2130727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70043" y="36044"/>
            <a:ext cx="1451914" cy="12192002"/>
          </a:xfrm>
          <a:solidFill>
            <a:srgbClr val="3B3B3B"/>
          </a:solidFill>
        </p:spPr>
        <p:txBody>
          <a:bodyPr vert="vert270" anchor="t" anchorCtr="0">
            <a:normAutofit/>
          </a:bodyPr>
          <a:lstStyle/>
          <a:p>
            <a:br>
              <a:rPr lang="en-US" sz="1800" b="0" dirty="0">
                <a:solidFill>
                  <a:srgbClr val="D4D4D4"/>
                </a:solidFill>
                <a:effectLst/>
                <a:latin typeface="Menlo" panose="020B0609030804020204" pitchFamily="49" charset="0"/>
              </a:rPr>
            </a:br>
            <a:r>
              <a:rPr lang="en-US" sz="1800" b="0" dirty="0">
                <a:solidFill>
                  <a:srgbClr val="D4D4D4"/>
                </a:solidFill>
                <a:effectLst/>
                <a:latin typeface="Menlo" panose="020B0609030804020204" pitchFamily="49" charset="0"/>
              </a:rPr>
              <a:t>It appears that fall is a more popular season for people using cabs. Possibly during the fall, there might be more events, festivities, or cultural activities happening, prompting increased travel and hence, a higher demand for cab services.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6" name="Picture 5">
            <a:extLst>
              <a:ext uri="{FF2B5EF4-FFF2-40B4-BE49-F238E27FC236}">
                <a16:creationId xmlns:a16="http://schemas.microsoft.com/office/drawing/2014/main" id="{4A2EB137-ED57-8D50-25B2-977CB3880343}"/>
              </a:ext>
            </a:extLst>
          </p:cNvPr>
          <p:cNvPicPr>
            <a:picLocks noChangeAspect="1"/>
          </p:cNvPicPr>
          <p:nvPr/>
        </p:nvPicPr>
        <p:blipFill>
          <a:blip r:embed="rId2"/>
          <a:stretch>
            <a:fillRect/>
          </a:stretch>
        </p:blipFill>
        <p:spPr>
          <a:xfrm>
            <a:off x="2209800" y="368221"/>
            <a:ext cx="7772400" cy="4669645"/>
          </a:xfrm>
          <a:prstGeom prst="rect">
            <a:avLst/>
          </a:prstGeom>
        </p:spPr>
      </p:pic>
    </p:spTree>
    <p:extLst>
      <p:ext uri="{BB962C8B-B14F-4D97-AF65-F5344CB8AC3E}">
        <p14:creationId xmlns:p14="http://schemas.microsoft.com/office/powerpoint/2010/main" val="2252553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70043" y="36044"/>
            <a:ext cx="1451914" cy="12192002"/>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4">
            <a:extLst>
              <a:ext uri="{FF2B5EF4-FFF2-40B4-BE49-F238E27FC236}">
                <a16:creationId xmlns:a16="http://schemas.microsoft.com/office/drawing/2014/main" id="{B0BB2B39-6E9D-3BE6-F410-3558228C403F}"/>
              </a:ext>
            </a:extLst>
          </p:cNvPr>
          <p:cNvPicPr>
            <a:picLocks noChangeAspect="1"/>
          </p:cNvPicPr>
          <p:nvPr/>
        </p:nvPicPr>
        <p:blipFill>
          <a:blip r:embed="rId2"/>
          <a:stretch>
            <a:fillRect/>
          </a:stretch>
        </p:blipFill>
        <p:spPr>
          <a:xfrm>
            <a:off x="2017240" y="282371"/>
            <a:ext cx="8157519" cy="4925603"/>
          </a:xfrm>
          <a:prstGeom prst="rect">
            <a:avLst/>
          </a:prstGeom>
        </p:spPr>
      </p:pic>
      <p:sp>
        <p:nvSpPr>
          <p:cNvPr id="7" name="TextBox 6">
            <a:extLst>
              <a:ext uri="{FF2B5EF4-FFF2-40B4-BE49-F238E27FC236}">
                <a16:creationId xmlns:a16="http://schemas.microsoft.com/office/drawing/2014/main" id="{82D91ED2-9B03-DEF0-DAA2-4A9BFAF6F76A}"/>
              </a:ext>
            </a:extLst>
          </p:cNvPr>
          <p:cNvSpPr txBox="1"/>
          <p:nvPr/>
        </p:nvSpPr>
        <p:spPr>
          <a:xfrm>
            <a:off x="-2059" y="5670380"/>
            <a:ext cx="12194059" cy="923330"/>
          </a:xfrm>
          <a:prstGeom prst="rect">
            <a:avLst/>
          </a:prstGeom>
          <a:noFill/>
        </p:spPr>
        <p:txBody>
          <a:bodyPr wrap="square">
            <a:spAutoFit/>
          </a:bodyPr>
          <a:lstStyle/>
          <a:p>
            <a:pPr algn="ctr"/>
            <a:r>
              <a:rPr lang="en-US" b="0" dirty="0">
                <a:solidFill>
                  <a:srgbClr val="D4D4D4"/>
                </a:solidFill>
                <a:effectLst/>
                <a:latin typeface="Menlo" panose="020B0609030804020204" pitchFamily="49" charset="0"/>
              </a:rPr>
              <a:t>Labor Day marks the busiest holiday season for cab service users, followed by Christmas and New Year's. The monthly profit analysis also indicates a surge in profits starting from September, continuing to increase steadily until December</a:t>
            </a:r>
          </a:p>
        </p:txBody>
      </p:sp>
    </p:spTree>
    <p:extLst>
      <p:ext uri="{BB962C8B-B14F-4D97-AF65-F5344CB8AC3E}">
        <p14:creationId xmlns:p14="http://schemas.microsoft.com/office/powerpoint/2010/main" val="2992634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1CEC562-1724-2C0C-9460-792090B724A3}"/>
              </a:ext>
            </a:extLst>
          </p:cNvPr>
          <p:cNvPicPr>
            <a:picLocks noChangeAspect="1"/>
          </p:cNvPicPr>
          <p:nvPr/>
        </p:nvPicPr>
        <p:blipFill rotWithShape="1">
          <a:blip r:embed="rId2"/>
          <a:srcRect l="28465" r="20671" b="1"/>
          <a:stretch/>
        </p:blipFill>
        <p:spPr>
          <a:xfrm>
            <a:off x="-6507" y="1183339"/>
            <a:ext cx="4046132" cy="5707537"/>
          </a:xfrm>
          <a:prstGeom prst="rect">
            <a:avLst/>
          </a:prstGeom>
        </p:spPr>
      </p:pic>
      <p:pic>
        <p:nvPicPr>
          <p:cNvPr id="4" name="Picture 3">
            <a:extLst>
              <a:ext uri="{FF2B5EF4-FFF2-40B4-BE49-F238E27FC236}">
                <a16:creationId xmlns:a16="http://schemas.microsoft.com/office/drawing/2014/main" id="{141F9246-D8A3-85EB-69D6-543434BD2130}"/>
              </a:ext>
            </a:extLst>
          </p:cNvPr>
          <p:cNvPicPr>
            <a:picLocks noChangeAspect="1"/>
          </p:cNvPicPr>
          <p:nvPr/>
        </p:nvPicPr>
        <p:blipFill rotWithShape="1">
          <a:blip r:embed="rId3"/>
          <a:srcRect l="28321" r="20676" b="-1"/>
          <a:stretch/>
        </p:blipFill>
        <p:spPr>
          <a:xfrm>
            <a:off x="4094960" y="10"/>
            <a:ext cx="4029005" cy="5707527"/>
          </a:xfrm>
          <a:prstGeom prst="rect">
            <a:avLst/>
          </a:prstGeom>
        </p:spPr>
      </p:pic>
      <p:pic>
        <p:nvPicPr>
          <p:cNvPr id="5" name="Picture 4">
            <a:extLst>
              <a:ext uri="{FF2B5EF4-FFF2-40B4-BE49-F238E27FC236}">
                <a16:creationId xmlns:a16="http://schemas.microsoft.com/office/drawing/2014/main" id="{B40C409D-8EF0-5AA2-548E-166702103DAA}"/>
              </a:ext>
            </a:extLst>
          </p:cNvPr>
          <p:cNvPicPr>
            <a:picLocks noChangeAspect="1"/>
          </p:cNvPicPr>
          <p:nvPr/>
        </p:nvPicPr>
        <p:blipFill rotWithShape="1">
          <a:blip r:embed="rId4"/>
          <a:srcRect l="28972" r="20935" b="-2"/>
          <a:stretch/>
        </p:blipFill>
        <p:spPr>
          <a:xfrm>
            <a:off x="8179347" y="1183339"/>
            <a:ext cx="4012654" cy="5707537"/>
          </a:xfrm>
          <a:prstGeom prst="rect">
            <a:avLst/>
          </a:prstGeom>
        </p:spPr>
      </p:pic>
    </p:spTree>
    <p:extLst>
      <p:ext uri="{BB962C8B-B14F-4D97-AF65-F5344CB8AC3E}">
        <p14:creationId xmlns:p14="http://schemas.microsoft.com/office/powerpoint/2010/main" val="3562742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64A62-3ECB-F2EB-0E50-45F0F8008B86}"/>
              </a:ext>
            </a:extLst>
          </p:cNvPr>
          <p:cNvSpPr>
            <a:spLocks noGrp="1"/>
          </p:cNvSpPr>
          <p:nvPr>
            <p:ph idx="1"/>
          </p:nvPr>
        </p:nvSpPr>
        <p:spPr>
          <a:xfrm>
            <a:off x="608570" y="902043"/>
            <a:ext cx="11229203" cy="5053913"/>
          </a:xfrm>
        </p:spPr>
        <p:txBody>
          <a:bodyPr>
            <a:normAutofit fontScale="40000" lnSpcReduction="20000"/>
          </a:bodyPr>
          <a:lstStyle/>
          <a:p>
            <a:pPr marL="0" indent="0" algn="just">
              <a:lnSpc>
                <a:spcPct val="120000"/>
              </a:lnSpc>
              <a:buNone/>
            </a:pPr>
            <a:r>
              <a:rPr lang="en-US" sz="4000" b="1" dirty="0">
                <a:latin typeface="+mj-lt"/>
                <a:ea typeface="Menlo" panose="020B0609030804020204" pitchFamily="49" charset="0"/>
                <a:cs typeface="Menlo" panose="020B0609030804020204" pitchFamily="49" charset="0"/>
              </a:rPr>
              <a:t>Executive Summary</a:t>
            </a:r>
          </a:p>
          <a:p>
            <a:pPr marL="0" indent="0" algn="just">
              <a:lnSpc>
                <a:spcPct val="120000"/>
              </a:lnSpc>
              <a:buNone/>
            </a:pPr>
            <a:r>
              <a:rPr lang="en-US" sz="4000" b="0" i="0" dirty="0">
                <a:effectLst/>
                <a:latin typeface="+mj-lt"/>
                <a:ea typeface="Menlo" panose="020B0609030804020204" pitchFamily="49" charset="0"/>
                <a:cs typeface="Menlo" panose="020B0609030804020204" pitchFamily="49" charset="0"/>
              </a:rPr>
              <a:t>XYZ, a private firm in the US, is considering an investment in the cab industry and seeks insights to aid their decision-making process. The analysis encompassed multiple datasets spanning the period from 31/01/2016 to 31/12/2018, including </a:t>
            </a:r>
            <a:r>
              <a:rPr lang="en-US" sz="4000" b="0" i="0" dirty="0" err="1">
                <a:effectLst/>
                <a:latin typeface="+mj-lt"/>
                <a:ea typeface="Menlo" panose="020B0609030804020204" pitchFamily="49" charset="0"/>
                <a:cs typeface="Menlo" panose="020B0609030804020204" pitchFamily="49" charset="0"/>
              </a:rPr>
              <a:t>Cab_Data.csv</a:t>
            </a:r>
            <a:r>
              <a:rPr lang="en-US" sz="4000" b="0" i="0" dirty="0">
                <a:effectLst/>
                <a:latin typeface="+mj-lt"/>
                <a:ea typeface="Menlo" panose="020B0609030804020204" pitchFamily="49" charset="0"/>
                <a:cs typeface="Menlo" panose="020B0609030804020204" pitchFamily="49" charset="0"/>
              </a:rPr>
              <a:t>, </a:t>
            </a:r>
            <a:r>
              <a:rPr lang="en-US" sz="4000" b="0" i="0" dirty="0" err="1">
                <a:effectLst/>
                <a:latin typeface="+mj-lt"/>
                <a:ea typeface="Menlo" panose="020B0609030804020204" pitchFamily="49" charset="0"/>
                <a:cs typeface="Menlo" panose="020B0609030804020204" pitchFamily="49" charset="0"/>
              </a:rPr>
              <a:t>Customer_ID.csv</a:t>
            </a:r>
            <a:r>
              <a:rPr lang="en-US" sz="4000" b="0" i="0" dirty="0">
                <a:effectLst/>
                <a:latin typeface="+mj-lt"/>
                <a:ea typeface="Menlo" panose="020B0609030804020204" pitchFamily="49" charset="0"/>
                <a:cs typeface="Menlo" panose="020B0609030804020204" pitchFamily="49" charset="0"/>
              </a:rPr>
              <a:t>, </a:t>
            </a:r>
            <a:r>
              <a:rPr lang="en-US" sz="4000" b="0" i="0" dirty="0" err="1">
                <a:effectLst/>
                <a:latin typeface="+mj-lt"/>
                <a:ea typeface="Menlo" panose="020B0609030804020204" pitchFamily="49" charset="0"/>
                <a:cs typeface="Menlo" panose="020B0609030804020204" pitchFamily="49" charset="0"/>
              </a:rPr>
              <a:t>Transaction_ID.csv</a:t>
            </a:r>
            <a:r>
              <a:rPr lang="en-US" sz="4000" b="0" i="0" dirty="0">
                <a:effectLst/>
                <a:latin typeface="+mj-lt"/>
                <a:ea typeface="Menlo" panose="020B0609030804020204" pitchFamily="49" charset="0"/>
                <a:cs typeface="Menlo" panose="020B0609030804020204" pitchFamily="49" charset="0"/>
              </a:rPr>
              <a:t>,  </a:t>
            </a:r>
            <a:r>
              <a:rPr lang="en-US" sz="4000" b="0" i="0" dirty="0" err="1">
                <a:effectLst/>
                <a:latin typeface="+mj-lt"/>
                <a:ea typeface="Menlo" panose="020B0609030804020204" pitchFamily="49" charset="0"/>
                <a:cs typeface="Menlo" panose="020B0609030804020204" pitchFamily="49" charset="0"/>
              </a:rPr>
              <a:t>City.csv</a:t>
            </a:r>
            <a:r>
              <a:rPr lang="en-US" sz="4000" b="0" i="0" dirty="0">
                <a:effectLst/>
                <a:latin typeface="+mj-lt"/>
                <a:ea typeface="Menlo" panose="020B0609030804020204" pitchFamily="49" charset="0"/>
                <a:cs typeface="Menlo" panose="020B0609030804020204" pitchFamily="49" charset="0"/>
              </a:rPr>
              <a:t> and </a:t>
            </a:r>
            <a:r>
              <a:rPr lang="en-US" sz="4000" b="0" i="0" dirty="0" err="1">
                <a:effectLst/>
                <a:latin typeface="+mj-lt"/>
                <a:ea typeface="Menlo" panose="020B0609030804020204" pitchFamily="49" charset="0"/>
                <a:cs typeface="Menlo" panose="020B0609030804020204" pitchFamily="49" charset="0"/>
              </a:rPr>
              <a:t>US_Holiday.csv</a:t>
            </a:r>
            <a:r>
              <a:rPr lang="en-US" sz="4000" b="0" i="0" dirty="0">
                <a:effectLst/>
                <a:latin typeface="+mj-lt"/>
                <a:ea typeface="Menlo" panose="020B0609030804020204" pitchFamily="49" charset="0"/>
                <a:cs typeface="Menlo" panose="020B0609030804020204" pitchFamily="49" charset="0"/>
              </a:rPr>
              <a:t>.</a:t>
            </a:r>
          </a:p>
          <a:p>
            <a:pPr marL="0" indent="0" algn="just">
              <a:lnSpc>
                <a:spcPct val="120000"/>
              </a:lnSpc>
              <a:buNone/>
            </a:pPr>
            <a:r>
              <a:rPr lang="en-US" sz="4000" b="1" dirty="0">
                <a:latin typeface="+mj-lt"/>
                <a:ea typeface="Menlo" panose="020B0609030804020204" pitchFamily="49" charset="0"/>
                <a:cs typeface="Menlo" panose="020B0609030804020204" pitchFamily="49" charset="0"/>
              </a:rPr>
              <a:t>Problem Statement</a:t>
            </a:r>
          </a:p>
          <a:p>
            <a:pPr marL="0" indent="0" algn="just">
              <a:lnSpc>
                <a:spcPct val="120000"/>
              </a:lnSpc>
              <a:buNone/>
            </a:pPr>
            <a:r>
              <a:rPr lang="en-US" sz="4000" b="0" i="0" dirty="0">
                <a:effectLst/>
                <a:latin typeface="+mj-lt"/>
                <a:ea typeface="Menlo" panose="020B0609030804020204" pitchFamily="49" charset="0"/>
                <a:cs typeface="Menlo" panose="020B0609030804020204" pitchFamily="49" charset="0"/>
              </a:rPr>
              <a:t>XYZ aims to grasp US cab market dynamics for informed investment. The challenge involves comprehensively analyzing diverse datasets to evaluate market dominance, pricing strategies, and seasonal demand patterns for investment decisions.</a:t>
            </a:r>
          </a:p>
          <a:p>
            <a:pPr marL="0" indent="0" algn="just">
              <a:lnSpc>
                <a:spcPct val="120000"/>
              </a:lnSpc>
              <a:buNone/>
            </a:pPr>
            <a:r>
              <a:rPr lang="en-US" sz="4000" b="1" dirty="0">
                <a:latin typeface="+mj-lt"/>
                <a:ea typeface="Menlo" panose="020B0609030804020204" pitchFamily="49" charset="0"/>
                <a:cs typeface="Menlo" panose="020B0609030804020204" pitchFamily="49" charset="0"/>
              </a:rPr>
              <a:t>Approach </a:t>
            </a:r>
          </a:p>
          <a:p>
            <a:pPr marL="0" indent="0" algn="just">
              <a:lnSpc>
                <a:spcPct val="120000"/>
              </a:lnSpc>
              <a:buNone/>
            </a:pPr>
            <a:r>
              <a:rPr lang="en-US" sz="4000" b="0" i="0" dirty="0">
                <a:effectLst/>
                <a:latin typeface="+mj-lt"/>
                <a:ea typeface="Menlo" panose="020B0609030804020204" pitchFamily="49" charset="0"/>
                <a:cs typeface="Menlo" panose="020B0609030804020204" pitchFamily="49" charset="0"/>
              </a:rPr>
              <a:t>The analysis commences with reviewing, cleaning, transforming datasets, and conducting Exploratory Data Analysis (EDA). This encompasses hypothesis generation, outlier detection, and visualizations to comprehend the data. </a:t>
            </a:r>
            <a:r>
              <a:rPr lang="en-US" sz="4000" b="0" dirty="0">
                <a:effectLst/>
                <a:latin typeface="+mj-lt"/>
                <a:ea typeface="Menlo" panose="020B0609030804020204" pitchFamily="49" charset="0"/>
                <a:cs typeface="Menlo" panose="020B0609030804020204" pitchFamily="49" charset="0"/>
              </a:rPr>
              <a:t>I have identified outliers in the '</a:t>
            </a:r>
            <a:r>
              <a:rPr lang="en-US" sz="4000" b="0" dirty="0" err="1">
                <a:effectLst/>
                <a:latin typeface="+mj-lt"/>
                <a:ea typeface="Menlo" panose="020B0609030804020204" pitchFamily="49" charset="0"/>
                <a:cs typeface="Menlo" panose="020B0609030804020204" pitchFamily="49" charset="0"/>
              </a:rPr>
              <a:t>Price_Charged</a:t>
            </a:r>
            <a:r>
              <a:rPr lang="en-US" sz="4000" b="0" dirty="0">
                <a:effectLst/>
                <a:latin typeface="+mj-lt"/>
                <a:ea typeface="Menlo" panose="020B0609030804020204" pitchFamily="49" charset="0"/>
                <a:cs typeface="Menlo" panose="020B0609030804020204" pitchFamily="49" charset="0"/>
              </a:rPr>
              <a:t>' column, and these outliers are also affecting the 'Margin' profit column</a:t>
            </a:r>
          </a:p>
          <a:p>
            <a:pPr marL="0" indent="0" algn="just">
              <a:lnSpc>
                <a:spcPct val="120000"/>
              </a:lnSpc>
              <a:buNone/>
            </a:pPr>
            <a:r>
              <a:rPr lang="en-US" sz="4000" b="1" i="0" dirty="0">
                <a:effectLst/>
                <a:latin typeface="+mj-lt"/>
                <a:ea typeface="Menlo" panose="020B0609030804020204" pitchFamily="49" charset="0"/>
                <a:cs typeface="Menlo" panose="020B0609030804020204" pitchFamily="49" charset="0"/>
              </a:rPr>
              <a:t>EDA (Exploratory Data Analysis)</a:t>
            </a:r>
          </a:p>
          <a:p>
            <a:pPr marL="0" indent="0" algn="just">
              <a:lnSpc>
                <a:spcPct val="120000"/>
              </a:lnSpc>
              <a:buNone/>
            </a:pPr>
            <a:r>
              <a:rPr lang="en-US" sz="4000" b="0" i="0" dirty="0">
                <a:effectLst/>
                <a:latin typeface="+mj-lt"/>
                <a:ea typeface="Menlo" panose="020B0609030804020204" pitchFamily="49" charset="0"/>
                <a:cs typeface="Menlo" panose="020B0609030804020204" pitchFamily="49" charset="0"/>
              </a:rPr>
              <a:t>EDA dives into transactional behaviors, city-wise usage, pricing dynamics, and seasonal trends. Visualizations illuminate customer behaviors, market dominance, profit margins, and geographical preferences. Correlations reveal insights into population, infrastructure, and cab usage.</a:t>
            </a:r>
          </a:p>
          <a:p>
            <a:pPr marL="0" indent="0">
              <a:buNone/>
            </a:pPr>
            <a:br>
              <a:rPr lang="en-US" sz="1400" dirty="0"/>
            </a:br>
            <a:endParaRPr lang="da-DK" sz="2000" dirty="0"/>
          </a:p>
        </p:txBody>
      </p:sp>
    </p:spTree>
    <p:extLst>
      <p:ext uri="{BB962C8B-B14F-4D97-AF65-F5344CB8AC3E}">
        <p14:creationId xmlns:p14="http://schemas.microsoft.com/office/powerpoint/2010/main" val="2212907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EF7DC3-6048-95D3-10BE-77082E05600C}"/>
              </a:ext>
            </a:extLst>
          </p:cNvPr>
          <p:cNvPicPr>
            <a:picLocks noChangeAspect="1"/>
          </p:cNvPicPr>
          <p:nvPr/>
        </p:nvPicPr>
        <p:blipFill rotWithShape="1">
          <a:blip r:embed="rId2"/>
          <a:srcRect l="28178" r="20603" b="-1"/>
          <a:stretch/>
        </p:blipFill>
        <p:spPr>
          <a:xfrm>
            <a:off x="-6507" y="1183339"/>
            <a:ext cx="4046132" cy="5674661"/>
          </a:xfrm>
          <a:prstGeom prst="rect">
            <a:avLst/>
          </a:prstGeom>
        </p:spPr>
      </p:pic>
      <p:pic>
        <p:nvPicPr>
          <p:cNvPr id="6" name="Picture 5">
            <a:extLst>
              <a:ext uri="{FF2B5EF4-FFF2-40B4-BE49-F238E27FC236}">
                <a16:creationId xmlns:a16="http://schemas.microsoft.com/office/drawing/2014/main" id="{CC7B44A2-22D3-7744-FC8A-FD3DD740097F}"/>
              </a:ext>
            </a:extLst>
          </p:cNvPr>
          <p:cNvPicPr>
            <a:picLocks noChangeAspect="1"/>
          </p:cNvPicPr>
          <p:nvPr/>
        </p:nvPicPr>
        <p:blipFill rotWithShape="1">
          <a:blip r:embed="rId3"/>
          <a:srcRect l="28919" r="20784" b="-2"/>
          <a:stretch/>
        </p:blipFill>
        <p:spPr>
          <a:xfrm>
            <a:off x="4094960" y="10"/>
            <a:ext cx="4029005" cy="5707527"/>
          </a:xfrm>
          <a:prstGeom prst="rect">
            <a:avLst/>
          </a:prstGeom>
        </p:spPr>
      </p:pic>
      <p:pic>
        <p:nvPicPr>
          <p:cNvPr id="5" name="Picture 4">
            <a:extLst>
              <a:ext uri="{FF2B5EF4-FFF2-40B4-BE49-F238E27FC236}">
                <a16:creationId xmlns:a16="http://schemas.microsoft.com/office/drawing/2014/main" id="{7885C7AC-F2F1-3815-45DD-7A07BA7B4B3D}"/>
              </a:ext>
            </a:extLst>
          </p:cNvPr>
          <p:cNvPicPr>
            <a:picLocks noChangeAspect="1"/>
          </p:cNvPicPr>
          <p:nvPr/>
        </p:nvPicPr>
        <p:blipFill rotWithShape="1">
          <a:blip r:embed="rId4"/>
          <a:srcRect l="29884" r="20550" b="-2"/>
          <a:stretch/>
        </p:blipFill>
        <p:spPr>
          <a:xfrm>
            <a:off x="8179347" y="1183339"/>
            <a:ext cx="4012654" cy="5674661"/>
          </a:xfrm>
          <a:prstGeom prst="rect">
            <a:avLst/>
          </a:prstGeom>
        </p:spPr>
      </p:pic>
    </p:spTree>
    <p:extLst>
      <p:ext uri="{BB962C8B-B14F-4D97-AF65-F5344CB8AC3E}">
        <p14:creationId xmlns:p14="http://schemas.microsoft.com/office/powerpoint/2010/main" val="2929959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0B71B5B0-1671-B89E-6FFD-F62C2C5CB575}"/>
              </a:ext>
            </a:extLst>
          </p:cNvPr>
          <p:cNvSpPr>
            <a:spLocks noGrp="1"/>
          </p:cNvSpPr>
          <p:nvPr>
            <p:ph type="subTitle" idx="1"/>
          </p:nvPr>
        </p:nvSpPr>
        <p:spPr>
          <a:xfrm>
            <a:off x="0" y="1"/>
            <a:ext cx="12192000" cy="729048"/>
          </a:xfrm>
          <a:solidFill>
            <a:srgbClr val="3B3B3B"/>
          </a:solidFill>
        </p:spPr>
        <p:txBody>
          <a:bodyPr anchor="t">
            <a:normAutofit/>
          </a:bodyPr>
          <a:lstStyle/>
          <a:p>
            <a:pPr algn="l"/>
            <a:r>
              <a:rPr lang="en-US" sz="4000" dirty="0">
                <a:solidFill>
                  <a:srgbClr val="FF6600"/>
                </a:solidFill>
              </a:rPr>
              <a:t>Recommendations</a:t>
            </a:r>
          </a:p>
        </p:txBody>
      </p:sp>
      <p:sp>
        <p:nvSpPr>
          <p:cNvPr id="2" name="TextBox 1">
            <a:extLst>
              <a:ext uri="{FF2B5EF4-FFF2-40B4-BE49-F238E27FC236}">
                <a16:creationId xmlns:a16="http://schemas.microsoft.com/office/drawing/2014/main" id="{5AF6EE34-760D-E3A0-8A78-FB4CA2652E0B}"/>
              </a:ext>
            </a:extLst>
          </p:cNvPr>
          <p:cNvSpPr txBox="1"/>
          <p:nvPr/>
        </p:nvSpPr>
        <p:spPr>
          <a:xfrm>
            <a:off x="379433" y="889686"/>
            <a:ext cx="11433134" cy="5594096"/>
          </a:xfrm>
          <a:prstGeom prst="rect">
            <a:avLst/>
          </a:prstGeom>
          <a:noFill/>
        </p:spPr>
        <p:txBody>
          <a:bodyPr wrap="square" rtlCol="0">
            <a:spAutoFit/>
          </a:bodyPr>
          <a:lstStyle/>
          <a:p>
            <a:pPr algn="just">
              <a:lnSpc>
                <a:spcPct val="150000"/>
              </a:lnSpc>
              <a:buFont typeface="+mj-lt"/>
              <a:buAutoNum type="arabicPeriod"/>
            </a:pPr>
            <a:r>
              <a:rPr lang="en-US" sz="1600" b="1" i="0" dirty="0">
                <a:effectLst/>
                <a:ea typeface="Menlo" panose="020B0609030804020204" pitchFamily="49" charset="0"/>
                <a:cs typeface="Menlo" panose="020B0609030804020204" pitchFamily="49" charset="0"/>
              </a:rPr>
              <a:t>Investment Focus:</a:t>
            </a:r>
            <a:r>
              <a:rPr lang="en-US" sz="1600" b="0" i="0" dirty="0">
                <a:effectLst/>
                <a:ea typeface="Menlo" panose="020B0609030804020204" pitchFamily="49" charset="0"/>
                <a:cs typeface="Menlo" panose="020B0609030804020204" pitchFamily="49" charset="0"/>
              </a:rPr>
              <a:t> Yellow Cab holds 76% market share, suggesting a more profitable investment over Pink Cab (26%). Directing investment toward Yellow Cab could yield higher returns.</a:t>
            </a:r>
          </a:p>
          <a:p>
            <a:pPr algn="just">
              <a:lnSpc>
                <a:spcPct val="150000"/>
              </a:lnSpc>
              <a:buFont typeface="+mj-lt"/>
              <a:buAutoNum type="arabicPeriod"/>
            </a:pPr>
            <a:r>
              <a:rPr lang="en-US" sz="1600" b="1" i="0" dirty="0">
                <a:effectLst/>
                <a:ea typeface="Menlo" panose="020B0609030804020204" pitchFamily="49" charset="0"/>
                <a:cs typeface="Menlo" panose="020B0609030804020204" pitchFamily="49" charset="0"/>
              </a:rPr>
              <a:t>Customer Retention:</a:t>
            </a:r>
            <a:r>
              <a:rPr lang="en-US" sz="1600" b="0" i="0" dirty="0">
                <a:effectLst/>
                <a:ea typeface="Menlo" panose="020B0609030804020204" pitchFamily="49" charset="0"/>
                <a:cs typeface="Menlo" panose="020B0609030804020204" pitchFamily="49" charset="0"/>
              </a:rPr>
              <a:t> Prioritize loyalty programs, personalized offers, and service improvements based on Yellow Cab's better customer retention to reinforce loyalty industry-wide.</a:t>
            </a:r>
          </a:p>
          <a:p>
            <a:pPr algn="just">
              <a:lnSpc>
                <a:spcPct val="150000"/>
              </a:lnSpc>
              <a:buFont typeface="+mj-lt"/>
              <a:buAutoNum type="arabicPeriod"/>
            </a:pPr>
            <a:r>
              <a:rPr lang="en-US" sz="1600" b="1" i="0" dirty="0">
                <a:effectLst/>
                <a:ea typeface="Menlo" panose="020B0609030804020204" pitchFamily="49" charset="0"/>
                <a:cs typeface="Menlo" panose="020B0609030804020204" pitchFamily="49" charset="0"/>
              </a:rPr>
              <a:t>Geographical Strategy:</a:t>
            </a:r>
            <a:r>
              <a:rPr lang="en-US" sz="1600" b="0" i="0" dirty="0">
                <a:effectLst/>
                <a:ea typeface="Menlo" panose="020B0609030804020204" pitchFamily="49" charset="0"/>
                <a:cs typeface="Menlo" panose="020B0609030804020204" pitchFamily="49" charset="0"/>
              </a:rPr>
              <a:t> Target markets like Chicago and Los Angeles, focusing on cities with potential Yellow Cab growth, despite New York's high usage.</a:t>
            </a:r>
          </a:p>
          <a:p>
            <a:pPr algn="just">
              <a:lnSpc>
                <a:spcPct val="150000"/>
              </a:lnSpc>
              <a:buFont typeface="+mj-lt"/>
              <a:buAutoNum type="arabicPeriod"/>
            </a:pPr>
            <a:r>
              <a:rPr lang="en-US" sz="1600" b="1" i="0" dirty="0">
                <a:effectLst/>
                <a:ea typeface="Menlo" panose="020B0609030804020204" pitchFamily="49" charset="0"/>
                <a:cs typeface="Menlo" panose="020B0609030804020204" pitchFamily="49" charset="0"/>
              </a:rPr>
              <a:t>Pricing Strategy:</a:t>
            </a:r>
            <a:r>
              <a:rPr lang="en-US" sz="1600" b="0" i="0" dirty="0">
                <a:effectLst/>
                <a:ea typeface="Menlo" panose="020B0609030804020204" pitchFamily="49" charset="0"/>
                <a:cs typeface="Menlo" panose="020B0609030804020204" pitchFamily="49" charset="0"/>
              </a:rPr>
              <a:t> Despite higher costs, Yellow Cabs maintain better profit margins. Consider maintaining slightly higher prices while optimizing costs without service compromise.</a:t>
            </a:r>
          </a:p>
          <a:p>
            <a:pPr algn="just">
              <a:lnSpc>
                <a:spcPct val="150000"/>
              </a:lnSpc>
              <a:buFont typeface="+mj-lt"/>
              <a:buAutoNum type="arabicPeriod"/>
            </a:pPr>
            <a:r>
              <a:rPr lang="en-US" sz="1600" b="1" i="0" dirty="0">
                <a:effectLst/>
                <a:ea typeface="Menlo" panose="020B0609030804020204" pitchFamily="49" charset="0"/>
                <a:cs typeface="Menlo" panose="020B0609030804020204" pitchFamily="49" charset="0"/>
              </a:rPr>
              <a:t>Seasonal Demand:</a:t>
            </a:r>
            <a:r>
              <a:rPr lang="en-US" sz="1600" b="0" i="0" dirty="0">
                <a:effectLst/>
                <a:ea typeface="Menlo" panose="020B0609030804020204" pitchFamily="49" charset="0"/>
                <a:cs typeface="Menlo" panose="020B0609030804020204" pitchFamily="49" charset="0"/>
              </a:rPr>
              <a:t> Optimize marketing during peak holidays like Labor Day, Christmas, and New Year's to capitalize on increased demand and maximize profits.</a:t>
            </a:r>
          </a:p>
          <a:p>
            <a:pPr algn="just">
              <a:lnSpc>
                <a:spcPct val="150000"/>
              </a:lnSpc>
              <a:buFont typeface="+mj-lt"/>
              <a:buAutoNum type="arabicPeriod"/>
            </a:pPr>
            <a:r>
              <a:rPr lang="en-US" sz="1600" b="1" i="0" dirty="0">
                <a:effectLst/>
                <a:ea typeface="Menlo" panose="020B0609030804020204" pitchFamily="49" charset="0"/>
                <a:cs typeface="Menlo" panose="020B0609030804020204" pitchFamily="49" charset="0"/>
              </a:rPr>
              <a:t>Demographic Targeting:</a:t>
            </a:r>
            <a:r>
              <a:rPr lang="en-US" sz="1600" b="0" i="0" dirty="0">
                <a:effectLst/>
                <a:ea typeface="Menlo" panose="020B0609030804020204" pitchFamily="49" charset="0"/>
                <a:cs typeface="Menlo" panose="020B0609030804020204" pitchFamily="49" charset="0"/>
              </a:rPr>
              <a:t> Customize marketing for the under-40 demographic, recognizing their higher cab service usage, emphasizing app convenience.</a:t>
            </a:r>
          </a:p>
          <a:p>
            <a:pPr algn="just">
              <a:lnSpc>
                <a:spcPct val="150000"/>
              </a:lnSpc>
              <a:buFont typeface="+mj-lt"/>
              <a:buAutoNum type="arabicPeriod"/>
            </a:pPr>
            <a:r>
              <a:rPr lang="en-US" sz="1600" b="1" i="0" dirty="0">
                <a:effectLst/>
                <a:ea typeface="Menlo" panose="020B0609030804020204" pitchFamily="49" charset="0"/>
                <a:cs typeface="Menlo" panose="020B0609030804020204" pitchFamily="49" charset="0"/>
              </a:rPr>
              <a:t>Data Integration:</a:t>
            </a:r>
            <a:r>
              <a:rPr lang="en-US" sz="1600" b="0" i="0" dirty="0">
                <a:effectLst/>
                <a:ea typeface="Menlo" panose="020B0609030804020204" pitchFamily="49" charset="0"/>
                <a:cs typeface="Menlo" panose="020B0609030804020204" pitchFamily="49" charset="0"/>
              </a:rPr>
              <a:t> Utilize weather and event datasets to uncover correlations and enhance insights into seasonal usage patterns.</a:t>
            </a:r>
          </a:p>
          <a:p>
            <a:pPr algn="just">
              <a:lnSpc>
                <a:spcPct val="150000"/>
              </a:lnSpc>
              <a:buFont typeface="+mj-lt"/>
              <a:buAutoNum type="arabicPeriod"/>
            </a:pPr>
            <a:r>
              <a:rPr lang="en-US" sz="1600" b="1" i="0" dirty="0">
                <a:effectLst/>
                <a:ea typeface="Menlo" panose="020B0609030804020204" pitchFamily="49" charset="0"/>
                <a:cs typeface="Menlo" panose="020B0609030804020204" pitchFamily="49" charset="0"/>
              </a:rPr>
              <a:t>Continuous Analysis:</a:t>
            </a:r>
            <a:r>
              <a:rPr lang="en-US" sz="1600" b="0" i="0" dirty="0">
                <a:effectLst/>
                <a:ea typeface="Menlo" panose="020B0609030804020204" pitchFamily="49" charset="0"/>
                <a:cs typeface="Menlo" panose="020B0609030804020204" pitchFamily="49" charset="0"/>
              </a:rPr>
              <a:t> Regularly monitor trends, conduct customer surveys, and adapt strategies based on evolving customer preferences and market dynamics for ongoing success.</a:t>
            </a:r>
          </a:p>
        </p:txBody>
      </p:sp>
    </p:spTree>
    <p:extLst>
      <p:ext uri="{BB962C8B-B14F-4D97-AF65-F5344CB8AC3E}">
        <p14:creationId xmlns:p14="http://schemas.microsoft.com/office/powerpoint/2010/main" val="1704788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737020" y="-2737021"/>
            <a:ext cx="6858002" cy="12332044"/>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Thank You</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974" y="3429000"/>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B3B3B"/>
          </a:solidFill>
        </p:spPr>
        <p:txBody>
          <a:bodyPr vert="vert270" anchor="t" anchorCtr="0"/>
          <a:lstStyle/>
          <a:p>
            <a:br>
              <a:rPr lang="en-US" dirty="0"/>
            </a:br>
            <a:br>
              <a:rPr lang="en-US" dirty="0"/>
            </a:br>
            <a:br>
              <a:rPr lang="en-US" dirty="0"/>
            </a:br>
            <a:r>
              <a:rPr lang="en-US" b="1" dirty="0">
                <a:solidFill>
                  <a:srgbClr val="FF6600"/>
                </a:solidFill>
              </a:rPr>
              <a:t>EDA</a:t>
            </a:r>
            <a:br>
              <a:rPr lang="en-US" b="1" dirty="0">
                <a:solidFill>
                  <a:srgbClr val="FF6600"/>
                </a:solidFill>
              </a:rPr>
            </a:br>
            <a:r>
              <a:rPr lang="en-US" b="1" dirty="0">
                <a:solidFill>
                  <a:srgbClr val="FF6600"/>
                </a:solidFill>
              </a:rPr>
              <a:t>(Exploratory Data Analysis)</a:t>
            </a:r>
          </a:p>
        </p:txBody>
      </p:sp>
    </p:spTree>
    <p:extLst>
      <p:ext uri="{BB962C8B-B14F-4D97-AF65-F5344CB8AC3E}">
        <p14:creationId xmlns:p14="http://schemas.microsoft.com/office/powerpoint/2010/main" val="76936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64177" y="-69822"/>
            <a:ext cx="1663646" cy="12192002"/>
          </a:xfrm>
          <a:solidFill>
            <a:srgbClr val="3B3B3B"/>
          </a:solidFill>
        </p:spPr>
        <p:txBody>
          <a:bodyPr vert="vert270" anchor="t" anchorCtr="0">
            <a:normAutofit fontScale="90000"/>
          </a:bodyPr>
          <a:lstStyle/>
          <a:p>
            <a:br>
              <a:rPr lang="en-US" b="0" dirty="0">
                <a:solidFill>
                  <a:srgbClr val="D4D4D4"/>
                </a:solidFill>
                <a:effectLst/>
                <a:latin typeface="Menlo" panose="020B0609030804020204" pitchFamily="49" charset="0"/>
              </a:rPr>
            </a:br>
            <a:r>
              <a:rPr lang="en-US" sz="2000" dirty="0">
                <a:solidFill>
                  <a:srgbClr val="D4D4D4"/>
                </a:solidFill>
                <a:latin typeface="Menlo" panose="020B0609030804020204" pitchFamily="49" charset="0"/>
              </a:rPr>
              <a:t>Most customers order the cab from 1 to 5 times</a:t>
            </a:r>
            <a:br>
              <a:rPr lang="en-US" dirty="0"/>
            </a:br>
            <a:br>
              <a:rPr lang="en-US" dirty="0"/>
            </a:br>
            <a:br>
              <a:rPr lang="en-US" dirty="0"/>
            </a:br>
            <a:endParaRPr lang="en-US" b="1" dirty="0">
              <a:solidFill>
                <a:srgbClr val="FF6600"/>
              </a:solidFill>
            </a:endParaRPr>
          </a:p>
        </p:txBody>
      </p:sp>
      <p:pic>
        <p:nvPicPr>
          <p:cNvPr id="5" name="Picture 4">
            <a:extLst>
              <a:ext uri="{FF2B5EF4-FFF2-40B4-BE49-F238E27FC236}">
                <a16:creationId xmlns:a16="http://schemas.microsoft.com/office/drawing/2014/main" id="{A4A8EFD7-BF68-3A52-94FF-7A9441EBFD9F}"/>
              </a:ext>
            </a:extLst>
          </p:cNvPr>
          <p:cNvPicPr>
            <a:picLocks noChangeAspect="1"/>
          </p:cNvPicPr>
          <p:nvPr/>
        </p:nvPicPr>
        <p:blipFill>
          <a:blip r:embed="rId2"/>
          <a:stretch>
            <a:fillRect/>
          </a:stretch>
        </p:blipFill>
        <p:spPr>
          <a:xfrm>
            <a:off x="2116094" y="441029"/>
            <a:ext cx="7959811" cy="4753327"/>
          </a:xfrm>
          <a:prstGeom prst="rect">
            <a:avLst/>
          </a:prstGeom>
        </p:spPr>
      </p:pic>
    </p:spTree>
    <p:extLst>
      <p:ext uri="{BB962C8B-B14F-4D97-AF65-F5344CB8AC3E}">
        <p14:creationId xmlns:p14="http://schemas.microsoft.com/office/powerpoint/2010/main" val="4037531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66952" y="32953"/>
            <a:ext cx="1458096" cy="12192002"/>
          </a:xfrm>
          <a:solidFill>
            <a:srgbClr val="3B3B3B"/>
          </a:solidFill>
        </p:spPr>
        <p:txBody>
          <a:bodyPr vert="vert270" anchor="t" anchorCtr="0">
            <a:normAutofit fontScale="90000"/>
          </a:bodyPr>
          <a:lstStyle/>
          <a:p>
            <a:br>
              <a:rPr lang="en-US" sz="2200" b="0" dirty="0">
                <a:solidFill>
                  <a:srgbClr val="D4D4D4"/>
                </a:solidFill>
                <a:effectLst/>
                <a:latin typeface="Menlo" panose="020B0609030804020204" pitchFamily="49" charset="0"/>
              </a:rPr>
            </a:br>
            <a:r>
              <a:rPr lang="en-US" sz="2000" b="0" dirty="0">
                <a:solidFill>
                  <a:srgbClr val="D4D4D4"/>
                </a:solidFill>
                <a:effectLst/>
                <a:latin typeface="Menlo" panose="020B0609030804020204" pitchFamily="49" charset="0"/>
              </a:rPr>
              <a:t>Many customers who live in New York use the cab service, which makes sense as New York is a big city.</a:t>
            </a:r>
            <a:br>
              <a:rPr lang="en-US" b="0" dirty="0">
                <a:solidFill>
                  <a:srgbClr val="D4D4D4"/>
                </a:solidFill>
                <a:effectLst/>
                <a:latin typeface="Menlo" panose="020B0609030804020204" pitchFamily="49" charset="0"/>
              </a:rPr>
            </a:br>
            <a:br>
              <a:rPr lang="en-US" dirty="0"/>
            </a:br>
            <a:br>
              <a:rPr lang="en-US" dirty="0"/>
            </a:br>
            <a:br>
              <a:rPr lang="en-US" dirty="0"/>
            </a:br>
            <a:endParaRPr lang="en-US" b="1" dirty="0">
              <a:solidFill>
                <a:srgbClr val="FF6600"/>
              </a:solidFill>
            </a:endParaRPr>
          </a:p>
        </p:txBody>
      </p:sp>
      <p:pic>
        <p:nvPicPr>
          <p:cNvPr id="6" name="Picture 5">
            <a:extLst>
              <a:ext uri="{FF2B5EF4-FFF2-40B4-BE49-F238E27FC236}">
                <a16:creationId xmlns:a16="http://schemas.microsoft.com/office/drawing/2014/main" id="{AA935F88-95AB-C83B-0EFF-3E54C6B64092}"/>
              </a:ext>
            </a:extLst>
          </p:cNvPr>
          <p:cNvPicPr>
            <a:picLocks noChangeAspect="1"/>
          </p:cNvPicPr>
          <p:nvPr/>
        </p:nvPicPr>
        <p:blipFill>
          <a:blip r:embed="rId2"/>
          <a:stretch>
            <a:fillRect/>
          </a:stretch>
        </p:blipFill>
        <p:spPr>
          <a:xfrm>
            <a:off x="1823079" y="726840"/>
            <a:ext cx="8545841" cy="4240576"/>
          </a:xfrm>
          <a:prstGeom prst="rect">
            <a:avLst/>
          </a:prstGeom>
        </p:spPr>
      </p:pic>
    </p:spTree>
    <p:extLst>
      <p:ext uri="{BB962C8B-B14F-4D97-AF65-F5344CB8AC3E}">
        <p14:creationId xmlns:p14="http://schemas.microsoft.com/office/powerpoint/2010/main" val="79541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66952" y="32953"/>
            <a:ext cx="1458096" cy="12192002"/>
          </a:xfrm>
          <a:solidFill>
            <a:srgbClr val="3B3B3B"/>
          </a:solidFill>
        </p:spPr>
        <p:txBody>
          <a:bodyPr vert="vert270" anchor="t" anchorCtr="0">
            <a:normAutofit fontScale="90000"/>
          </a:bodyPr>
          <a:lstStyle/>
          <a:p>
            <a:br>
              <a:rPr lang="en-US" sz="2000" b="0" dirty="0">
                <a:solidFill>
                  <a:srgbClr val="D4D4D4"/>
                </a:solidFill>
                <a:effectLst/>
                <a:latin typeface="Menlo" panose="020B0609030804020204" pitchFamily="49" charset="0"/>
              </a:rPr>
            </a:br>
            <a:r>
              <a:rPr lang="en-US" sz="2000" b="0" dirty="0">
                <a:solidFill>
                  <a:srgbClr val="D4D4D4"/>
                </a:solidFill>
                <a:effectLst/>
                <a:latin typeface="Menlo" panose="020B0609030804020204" pitchFamily="49" charset="0"/>
              </a:rPr>
              <a:t>The highest number of transactions occurs in New York. This analysis closely aligns with the customer distribution, as most transactions take place in New York</a:t>
            </a:r>
            <a:br>
              <a:rPr lang="en-US" sz="2200" b="0" dirty="0">
                <a:solidFill>
                  <a:srgbClr val="D4D4D4"/>
                </a:solidFill>
                <a:effectLst/>
                <a:latin typeface="Menlo" panose="020B0609030804020204" pitchFamily="49" charset="0"/>
              </a:rPr>
            </a:b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4">
            <a:extLst>
              <a:ext uri="{FF2B5EF4-FFF2-40B4-BE49-F238E27FC236}">
                <a16:creationId xmlns:a16="http://schemas.microsoft.com/office/drawing/2014/main" id="{1827FD4C-C944-03A5-6898-74EC51D558D7}"/>
              </a:ext>
            </a:extLst>
          </p:cNvPr>
          <p:cNvPicPr>
            <a:picLocks noChangeAspect="1"/>
          </p:cNvPicPr>
          <p:nvPr/>
        </p:nvPicPr>
        <p:blipFill>
          <a:blip r:embed="rId2"/>
          <a:stretch>
            <a:fillRect/>
          </a:stretch>
        </p:blipFill>
        <p:spPr>
          <a:xfrm>
            <a:off x="1887494" y="284533"/>
            <a:ext cx="8417011" cy="4830839"/>
          </a:xfrm>
          <a:prstGeom prst="rect">
            <a:avLst/>
          </a:prstGeom>
        </p:spPr>
      </p:pic>
    </p:spTree>
    <p:extLst>
      <p:ext uri="{BB962C8B-B14F-4D97-AF65-F5344CB8AC3E}">
        <p14:creationId xmlns:p14="http://schemas.microsoft.com/office/powerpoint/2010/main" val="207902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00900" y="1000897"/>
            <a:ext cx="6858004" cy="4856206"/>
          </a:xfrm>
          <a:solidFill>
            <a:srgbClr val="3B3B3B"/>
          </a:solidFill>
        </p:spPr>
        <p:txBody>
          <a:bodyPr vert="vert270" anchor="t" anchorCtr="0">
            <a:normAutofit/>
          </a:bodyPr>
          <a:lstStyle/>
          <a:p>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br>
              <a:rPr lang="en-US" sz="1800" b="0" dirty="0">
                <a:solidFill>
                  <a:srgbClr val="D4D4D4"/>
                </a:solidFill>
                <a:effectLst/>
                <a:latin typeface="Menlo" panose="020B0609030804020204" pitchFamily="49" charset="0"/>
              </a:rPr>
            </a:br>
            <a:r>
              <a:rPr lang="en-US" sz="1800" b="0" dirty="0">
                <a:solidFill>
                  <a:srgbClr val="D4D4D4"/>
                </a:solidFill>
                <a:effectLst/>
                <a:latin typeface="Menlo" panose="020B0609030804020204" pitchFamily="49" charset="0"/>
              </a:rPr>
              <a:t>Friday is the busiest day, followed by Saturday and Sunday. During this period, people use cabs the most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6" name="Picture 5">
            <a:extLst>
              <a:ext uri="{FF2B5EF4-FFF2-40B4-BE49-F238E27FC236}">
                <a16:creationId xmlns:a16="http://schemas.microsoft.com/office/drawing/2014/main" id="{06429D4A-5E1D-0D94-AF21-79EAA815E1B2}"/>
              </a:ext>
            </a:extLst>
          </p:cNvPr>
          <p:cNvPicPr>
            <a:picLocks noChangeAspect="1"/>
          </p:cNvPicPr>
          <p:nvPr/>
        </p:nvPicPr>
        <p:blipFill>
          <a:blip r:embed="rId2"/>
          <a:stretch>
            <a:fillRect/>
          </a:stretch>
        </p:blipFill>
        <p:spPr>
          <a:xfrm>
            <a:off x="5101280" y="879577"/>
            <a:ext cx="6458858" cy="5098845"/>
          </a:xfrm>
          <a:prstGeom prst="rect">
            <a:avLst/>
          </a:prstGeom>
        </p:spPr>
      </p:pic>
    </p:spTree>
    <p:extLst>
      <p:ext uri="{BB962C8B-B14F-4D97-AF65-F5344CB8AC3E}">
        <p14:creationId xmlns:p14="http://schemas.microsoft.com/office/powerpoint/2010/main" val="4225538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13696" y="-20302"/>
            <a:ext cx="1564606"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4">
            <a:extLst>
              <a:ext uri="{FF2B5EF4-FFF2-40B4-BE49-F238E27FC236}">
                <a16:creationId xmlns:a16="http://schemas.microsoft.com/office/drawing/2014/main" id="{088AB667-8CC2-EA12-D082-55862D8C89E9}"/>
              </a:ext>
            </a:extLst>
          </p:cNvPr>
          <p:cNvPicPr>
            <a:picLocks noChangeAspect="1"/>
          </p:cNvPicPr>
          <p:nvPr/>
        </p:nvPicPr>
        <p:blipFill>
          <a:blip r:embed="rId2"/>
          <a:stretch>
            <a:fillRect/>
          </a:stretch>
        </p:blipFill>
        <p:spPr>
          <a:xfrm>
            <a:off x="2579473" y="629469"/>
            <a:ext cx="7033054" cy="4663927"/>
          </a:xfrm>
          <a:prstGeom prst="rect">
            <a:avLst/>
          </a:prstGeom>
        </p:spPr>
      </p:pic>
      <p:sp>
        <p:nvSpPr>
          <p:cNvPr id="7" name="TextBox 6">
            <a:extLst>
              <a:ext uri="{FF2B5EF4-FFF2-40B4-BE49-F238E27FC236}">
                <a16:creationId xmlns:a16="http://schemas.microsoft.com/office/drawing/2014/main" id="{FDC7C8AD-EE20-9456-25FE-9A20F0527967}"/>
              </a:ext>
            </a:extLst>
          </p:cNvPr>
          <p:cNvSpPr txBox="1"/>
          <p:nvPr/>
        </p:nvSpPr>
        <p:spPr>
          <a:xfrm>
            <a:off x="-2" y="5594022"/>
            <a:ext cx="12192002" cy="923330"/>
          </a:xfrm>
          <a:prstGeom prst="rect">
            <a:avLst/>
          </a:prstGeom>
          <a:noFill/>
        </p:spPr>
        <p:txBody>
          <a:bodyPr wrap="square">
            <a:spAutoFit/>
          </a:bodyPr>
          <a:lstStyle/>
          <a:p>
            <a:pPr algn="ctr"/>
            <a:r>
              <a:rPr lang="en-US" b="0" dirty="0">
                <a:solidFill>
                  <a:srgbClr val="D4D4D4"/>
                </a:solidFill>
                <a:effectLst/>
                <a:latin typeface="Menlo" panose="020B0609030804020204" pitchFamily="49" charset="0"/>
              </a:rPr>
              <a:t>Based on the transactions and customer, the yellow cab has a market share of 76%, whereas the pink cab only holds 26%. This demonstrates the dominance of the yellow cab in the cab industry.</a:t>
            </a:r>
          </a:p>
        </p:txBody>
      </p:sp>
    </p:spTree>
    <p:extLst>
      <p:ext uri="{BB962C8B-B14F-4D97-AF65-F5344CB8AC3E}">
        <p14:creationId xmlns:p14="http://schemas.microsoft.com/office/powerpoint/2010/main" val="4061884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213</TotalTime>
  <Words>1305</Words>
  <Application>Microsoft Macintosh PowerPoint</Application>
  <PresentationFormat>Widescreen</PresentationFormat>
  <Paragraphs>139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Menlo</vt:lpstr>
      <vt:lpstr>Office Theme</vt:lpstr>
      <vt:lpstr>PowerPoint Presentation</vt:lpstr>
      <vt:lpstr>   Agenda</vt:lpstr>
      <vt:lpstr>PowerPoint Presentation</vt:lpstr>
      <vt:lpstr>   EDA (Exploratory Data Analysis)</vt:lpstr>
      <vt:lpstr> Most customers order the cab from 1 to 5 times   </vt:lpstr>
      <vt:lpstr> Many customers who live in New York use the cab service, which makes sense as New York is a big city.    </vt:lpstr>
      <vt:lpstr> The highest number of transactions occurs in New York. This analysis closely aligns with the customer distribution, as most transactions take place in New York    </vt:lpstr>
      <vt:lpstr>           Friday is the busiest day, followed by Saturday and Sunday. During this period, people use cabs the most</vt:lpstr>
      <vt:lpstr>   </vt:lpstr>
      <vt:lpstr>           As depicted in the bar chart, it's evident that customers tend to return more frequently using the yellow cab rather than the pink cab</vt:lpstr>
      <vt:lpstr>            While there's not a significant difference, yellow cabs have more customers than pink cabs</vt:lpstr>
      <vt:lpstr>   Yellow Cab has a higher rate of retaining customers compared to Pink Cab.   </vt:lpstr>
      <vt:lpstr>   </vt:lpstr>
      <vt:lpstr> Yellow cabs have higher prices and trip costs compared to pink cabs. Despite the increased expenses, yellow cabs still maintain a higher profit margin than pink cabs</vt:lpstr>
      <vt:lpstr>   As we can see, the total profit margin for yellow cabs is four times higher than that of pink cabs. </vt:lpstr>
      <vt:lpstr>   </vt:lpstr>
      <vt:lpstr>           Yellow cabs make more money each year because they earn more every month. The difference in yearly profits shows that yellow cabs make a lot more money than pink cabs.</vt:lpstr>
      <vt:lpstr>            Yellow cabs charge higher prices, which is why they make a lot more money in revenue compared to pink cabs</vt:lpstr>
      <vt:lpstr>           More customers prefer using cards, but there are still many who use cash, especially with pink cabs.</vt:lpstr>
      <vt:lpstr>       The chart indicates a correlation between pricing and factors like profit margin, trip cost, and distance traveled, suggesting pricing's influence on these elements. Population size impacts cab users, yet infrastructure, transport options, and lifestyle choices collectively shape usage patterns within a city.</vt:lpstr>
      <vt:lpstr>            Males tend to use more cabs than females</vt:lpstr>
      <vt:lpstr>    Total transaction by Gender</vt:lpstr>
      <vt:lpstr>            The farther you travel in kilometers, the higher the price charged will be</vt:lpstr>
      <vt:lpstr> San Francisco, Boston, and Washington show higher cab user ratios relative to their population compared to New York, Chicago, and Los Angeles. Despite a lower user ratio, New York still holds the highest total customers due to its larger population, indicating higher absolute numbers compared to other cities</vt:lpstr>
      <vt:lpstr>  The average income is quite similar in every city</vt:lpstr>
      <vt:lpstr> Younger individuals under 40 exhibit higher cab usage, possibly due to preferences for faster transport, unique work or lifestyle commutes, and convenience. Factors like tech-savviness and familiarity with app-based services also influence their higher usage</vt:lpstr>
      <vt:lpstr> It appears that fall is a more popular season for people using cabs. Possibly during the fall, there might be more events, festivities, or cultural activities happening, prompting increased travel and hence, a higher demand for cab services.</vt:lpstr>
      <vt:lpstr>   </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Vinaniek Ayu Damayanti</dc:creator>
  <cp:lastModifiedBy>Vinaniek Ayu Damayanti</cp:lastModifiedBy>
  <cp:revision>3</cp:revision>
  <dcterms:created xsi:type="dcterms:W3CDTF">2023-12-26T10:26:29Z</dcterms:created>
  <dcterms:modified xsi:type="dcterms:W3CDTF">2023-12-28T10:10:14Z</dcterms:modified>
</cp:coreProperties>
</file>