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64" r:id="rId3"/>
    <p:sldId id="265" r:id="rId4"/>
    <p:sldId id="281" r:id="rId5"/>
    <p:sldId id="274" r:id="rId6"/>
    <p:sldId id="282" r:id="rId7"/>
    <p:sldId id="283" r:id="rId8"/>
    <p:sldId id="268" r:id="rId9"/>
    <p:sldId id="275" r:id="rId10"/>
    <p:sldId id="285" r:id="rId11"/>
    <p:sldId id="286" r:id="rId12"/>
    <p:sldId id="284" r:id="rId13"/>
  </p:sldIdLst>
  <p:sldSz cx="9144000" cy="5143500" type="screen16x9"/>
  <p:notesSz cx="6858000" cy="9144000"/>
  <p:embeddedFontLst>
    <p:embeddedFont>
      <p:font typeface="Roboto"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438">
          <p15:clr>
            <a:srgbClr val="A4A3A4"/>
          </p15:clr>
        </p15:guide>
        <p15:guide id="2" pos="2880">
          <p15:clr>
            <a:srgbClr val="A4A3A4"/>
          </p15:clr>
        </p15:guide>
        <p15:guide id="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438"/>
        <p:guide pos="2880"/>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5f7bd6c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5f7bd6c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34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93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101723b4_1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101723b4_1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101723b4_1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101723b4_1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CS114.(K21+K21.KHTN).FinalPresentation</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eduy/CS114.K2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vieduy/CS114.K21"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548471" y="685320"/>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mn-lt"/>
                <a:ea typeface="Roboto" panose="02000000000000000000"/>
                <a:cs typeface="Roboto" panose="02000000000000000000"/>
                <a:sym typeface="Roboto" panose="02000000000000000000"/>
              </a:rPr>
              <a:t>PHÁT HIỆN VÀ PHÂN LOẠI BIỂN BÁO GIAO THÔNG TRONG ẢNH</a:t>
            </a:r>
          </a:p>
        </p:txBody>
      </p:sp>
      <p:sp>
        <p:nvSpPr>
          <p:cNvPr id="73" name="Google Shape;73;p14"/>
          <p:cNvSpPr txBox="1"/>
          <p:nvPr/>
        </p:nvSpPr>
        <p:spPr>
          <a:xfrm>
            <a:off x="873013" y="2902921"/>
            <a:ext cx="7882500" cy="1704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600" b="1" dirty="0">
                <a:solidFill>
                  <a:schemeClr val="lt1"/>
                </a:solidFill>
                <a:latin typeface="+mj-lt"/>
                <a:ea typeface="Roboto" panose="02000000000000000000"/>
                <a:cs typeface="Roboto" panose="02000000000000000000"/>
                <a:sym typeface="Roboto" panose="02000000000000000000"/>
              </a:rPr>
              <a:t>TRẦN HOÀNG VIỆT - </a:t>
            </a:r>
            <a:r>
              <a:rPr lang="en-US" sz="2600" b="1" dirty="0" smtClean="0">
                <a:solidFill>
                  <a:schemeClr val="lt1"/>
                </a:solidFill>
                <a:latin typeface="+mj-lt"/>
                <a:ea typeface="Roboto" panose="02000000000000000000"/>
                <a:cs typeface="Roboto" panose="02000000000000000000"/>
                <a:sym typeface="Roboto" panose="02000000000000000000"/>
              </a:rPr>
              <a:t>18520192</a:t>
            </a:r>
            <a:endParaRPr sz="2600" b="1" dirty="0">
              <a:solidFill>
                <a:schemeClr val="lt1"/>
              </a:solidFill>
              <a:latin typeface="+mj-lt"/>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US" sz="2600" b="1" dirty="0">
                <a:solidFill>
                  <a:schemeClr val="lt1"/>
                </a:solidFill>
                <a:latin typeface="+mj-lt"/>
                <a:ea typeface="Roboto" panose="02000000000000000000"/>
                <a:cs typeface="Roboto" panose="02000000000000000000"/>
                <a:sym typeface="Roboto" panose="02000000000000000000"/>
              </a:rPr>
              <a:t>HOÀNG VIỄN DUY - </a:t>
            </a:r>
            <a:r>
              <a:rPr lang="en-US" sz="2600" b="1" dirty="0" smtClean="0">
                <a:solidFill>
                  <a:schemeClr val="lt1"/>
                </a:solidFill>
                <a:latin typeface="+mj-lt"/>
                <a:ea typeface="Roboto" panose="02000000000000000000"/>
                <a:cs typeface="Roboto" panose="02000000000000000000"/>
                <a:sym typeface="Roboto" panose="02000000000000000000"/>
              </a:rPr>
              <a:t>18520033</a:t>
            </a:r>
            <a:endParaRPr lang="en-US" sz="2600" b="1" dirty="0">
              <a:solidFill>
                <a:schemeClr val="lt1"/>
              </a:solidFill>
              <a:latin typeface="+mj-lt"/>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US" sz="2600" b="1" dirty="0">
                <a:solidFill>
                  <a:schemeClr val="lt1"/>
                </a:solidFill>
                <a:latin typeface="+mj-lt"/>
                <a:ea typeface="Roboto" panose="02000000000000000000"/>
                <a:cs typeface="Roboto" panose="02000000000000000000"/>
                <a:sym typeface="Roboto" panose="02000000000000000000"/>
              </a:rPr>
              <a:t>HOÀNG VĂN DŨNG - 18520632 </a:t>
            </a:r>
            <a:endParaRPr sz="2600" b="1" dirty="0">
              <a:solidFill>
                <a:schemeClr val="lt1"/>
              </a:solidFill>
              <a:latin typeface="+mj-lt"/>
              <a:ea typeface="Roboto" panose="02000000000000000000"/>
              <a:cs typeface="Roboto" panose="02000000000000000000"/>
              <a:sym typeface="Roboto" panose="02000000000000000000"/>
            </a:endParaRPr>
          </a:p>
          <a:p>
            <a:pPr lvl="0">
              <a:lnSpc>
                <a:spcPct val="115000"/>
              </a:lnSpc>
            </a:pPr>
            <a:r>
              <a:rPr lang="en-GB" sz="2400" b="1" dirty="0">
                <a:solidFill>
                  <a:schemeClr val="lt1"/>
                </a:solidFill>
                <a:latin typeface="+mj-lt"/>
                <a:ea typeface="Roboto" panose="02000000000000000000"/>
                <a:cs typeface="Roboto" panose="02000000000000000000"/>
                <a:sym typeface="Roboto" panose="02000000000000000000"/>
              </a:rPr>
              <a:t>Link </a:t>
            </a:r>
            <a:r>
              <a:rPr lang="en-GB" sz="2400" b="1" dirty="0" err="1" smtClean="0">
                <a:solidFill>
                  <a:schemeClr val="lt1"/>
                </a:solidFill>
                <a:latin typeface="+mj-lt"/>
                <a:ea typeface="Roboto" panose="02000000000000000000"/>
                <a:cs typeface="Roboto" panose="02000000000000000000"/>
                <a:sym typeface="Roboto" panose="02000000000000000000"/>
              </a:rPr>
              <a:t>Github</a:t>
            </a:r>
            <a:r>
              <a:rPr lang="en-GB" sz="2400" b="1" dirty="0" smtClean="0">
                <a:solidFill>
                  <a:schemeClr val="lt1"/>
                </a:solidFill>
                <a:latin typeface="+mj-lt"/>
                <a:ea typeface="Roboto" panose="02000000000000000000"/>
                <a:cs typeface="Roboto" panose="02000000000000000000"/>
                <a:sym typeface="Roboto" panose="02000000000000000000"/>
              </a:rPr>
              <a:t>: </a:t>
            </a:r>
            <a:r>
              <a:rPr lang="en-US" sz="2400" dirty="0" smtClean="0">
                <a:hlinkClick r:id="rId3"/>
              </a:rPr>
              <a:t>https</a:t>
            </a:r>
            <a:r>
              <a:rPr lang="en-US" sz="2400" dirty="0">
                <a:hlinkClick r:id="rId3"/>
              </a:rPr>
              <a:t>://github.com/vieduy/CS114.K21</a:t>
            </a:r>
            <a:endParaRPr lang="en-GB" sz="2400" b="1" dirty="0">
              <a:solidFill>
                <a:schemeClr val="lt1"/>
              </a:solidFill>
              <a:latin typeface="+mj-lt"/>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smtClean="0">
                <a:latin typeface="+mn-lt"/>
              </a:rPr>
              <a:t>NHẬN XÉT</a:t>
            </a:r>
            <a:endParaRPr lang="en-US" altLang="en-GB" dirty="0">
              <a:latin typeface="+mn-lt"/>
            </a:endParaRPr>
          </a:p>
        </p:txBody>
      </p:sp>
      <p:sp>
        <p:nvSpPr>
          <p:cNvPr id="4" name="TextBox 3"/>
          <p:cNvSpPr txBox="1"/>
          <p:nvPr/>
        </p:nvSpPr>
        <p:spPr>
          <a:xfrm>
            <a:off x="733193" y="999876"/>
            <a:ext cx="7699513" cy="3385542"/>
          </a:xfrm>
          <a:prstGeom prst="rect">
            <a:avLst/>
          </a:prstGeom>
          <a:noFill/>
        </p:spPr>
        <p:txBody>
          <a:bodyPr wrap="square" rtlCol="0">
            <a:spAutoFit/>
          </a:bodyPr>
          <a:lstStyle/>
          <a:p>
            <a:pPr marL="342900" indent="-342900">
              <a:buFont typeface="+mj-lt"/>
              <a:buAutoNum type="arabicPeriod"/>
            </a:pPr>
            <a:r>
              <a:rPr lang="en-US" sz="1800" dirty="0" smtClean="0"/>
              <a:t>Hai </a:t>
            </a:r>
            <a:r>
              <a:rPr lang="vi-VN" sz="1800" dirty="0" smtClean="0"/>
              <a:t>mô </a:t>
            </a:r>
            <a:r>
              <a:rPr lang="vi-VN" sz="1800" dirty="0"/>
              <a:t>hình đạt độ chính xác trên 90%. </a:t>
            </a:r>
            <a:endParaRPr lang="en-US" sz="1800" dirty="0"/>
          </a:p>
          <a:p>
            <a:r>
              <a:rPr lang="en-US" sz="1800" dirty="0" smtClean="0"/>
              <a:t>- Đ</a:t>
            </a:r>
            <a:r>
              <a:rPr lang="vi-VN" sz="1800" dirty="0" smtClean="0"/>
              <a:t>ộ </a:t>
            </a:r>
            <a:r>
              <a:rPr lang="vi-VN" sz="1800" dirty="0"/>
              <a:t>chính xác cao như vậy là </a:t>
            </a:r>
            <a:r>
              <a:rPr lang="vi-VN" sz="1800" dirty="0" smtClean="0"/>
              <a:t>vì</a:t>
            </a:r>
            <a:r>
              <a:rPr lang="en-US" sz="1800" dirty="0" smtClean="0"/>
              <a:t>:</a:t>
            </a:r>
            <a:r>
              <a:rPr lang="vi-VN" sz="1800" dirty="0" smtClean="0"/>
              <a:t> </a:t>
            </a:r>
            <a:endParaRPr lang="en-US" sz="1800" dirty="0" smtClean="0"/>
          </a:p>
          <a:p>
            <a:pPr marL="285750" lvl="2" indent="-285750">
              <a:buFont typeface="Arial" panose="020B0604020202020204" pitchFamily="34" charset="0"/>
              <a:buChar char="•"/>
            </a:pPr>
            <a:r>
              <a:rPr lang="en-US" sz="1800" dirty="0" smtClean="0"/>
              <a:t>N</a:t>
            </a:r>
            <a:r>
              <a:rPr lang="vi-VN" sz="1800" dirty="0" smtClean="0"/>
              <a:t>hững ảnh </a:t>
            </a:r>
            <a:r>
              <a:rPr lang="vi-VN" sz="1800" dirty="0"/>
              <a:t>training và testing đã được </a:t>
            </a:r>
            <a:r>
              <a:rPr lang="vi-VN" sz="1800" dirty="0" smtClean="0"/>
              <a:t>pre-processing</a:t>
            </a:r>
            <a:r>
              <a:rPr lang="en-US" sz="1800" dirty="0" smtClean="0"/>
              <a:t> </a:t>
            </a:r>
            <a:r>
              <a:rPr lang="en-US" sz="1800" dirty="0" err="1" smtClean="0"/>
              <a:t>khá</a:t>
            </a:r>
            <a:r>
              <a:rPr lang="en-US" sz="1800" dirty="0" smtClean="0"/>
              <a:t> </a:t>
            </a:r>
            <a:r>
              <a:rPr lang="en-US" sz="1800" dirty="0" err="1" smtClean="0"/>
              <a:t>kỹ</a:t>
            </a:r>
            <a:r>
              <a:rPr lang="en-US" sz="1800" dirty="0" smtClean="0"/>
              <a:t>.</a:t>
            </a:r>
          </a:p>
          <a:p>
            <a:r>
              <a:rPr lang="en-US" sz="1800" dirty="0" smtClean="0"/>
              <a:t>- </a:t>
            </a:r>
            <a:r>
              <a:rPr lang="vi-VN" sz="1800" dirty="0" smtClean="0"/>
              <a:t>Mô </a:t>
            </a:r>
            <a:r>
              <a:rPr lang="vi-VN" sz="1800" dirty="0"/>
              <a:t>hình SVM đạt độ chính xác cao hơn vì</a:t>
            </a:r>
            <a:r>
              <a:rPr lang="vi-VN" sz="1800" dirty="0" smtClean="0"/>
              <a:t>:</a:t>
            </a:r>
            <a:endParaRPr lang="en-US" sz="1800" dirty="0" smtClean="0"/>
          </a:p>
          <a:p>
            <a:pPr marL="285750" indent="-285750">
              <a:buFont typeface="Arial" panose="020B0604020202020204" pitchFamily="34" charset="0"/>
              <a:buChar char="•"/>
            </a:pPr>
            <a:r>
              <a:rPr lang="vi-VN" sz="1800" dirty="0"/>
              <a:t>SVM hoạt động tốt với kiểu dữ liệu nhiều chiều. Trong bài này mỗi vector sau khi rút trích HOG đều là vector có số chiều rất lớn.</a:t>
            </a:r>
          </a:p>
          <a:p>
            <a:pPr marL="285750" indent="-285750">
              <a:buFont typeface="Arial" panose="020B0604020202020204" pitchFamily="34" charset="0"/>
              <a:buChar char="•"/>
            </a:pPr>
            <a:r>
              <a:rPr lang="vi-VN" sz="1800" dirty="0"/>
              <a:t>KNN sai nhiều ở hai loại biển báo thứ 2 và thứ 3. Đây là 2 loại biển báo khá tương đồng nhau. Vì vậy KNN khi predict nó sẽ đưa ra kết quả sau khi tính khoảng cách giữa các vector, điều đó dẫn tới việc sẽ có nhiều nhầm lẫn giữa 2 loại biển báo đó nên hiệu suất bị giảm đi đáng kể thay vì training như SVM.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8511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smtClean="0">
                <a:latin typeface="+mn-lt"/>
              </a:rPr>
              <a:t>NHẬN XÉT</a:t>
            </a:r>
            <a:endParaRPr lang="en-US" altLang="en-GB" dirty="0">
              <a:latin typeface="+mn-lt"/>
            </a:endParaRPr>
          </a:p>
        </p:txBody>
      </p:sp>
      <p:sp>
        <p:nvSpPr>
          <p:cNvPr id="4" name="TextBox 3"/>
          <p:cNvSpPr txBox="1"/>
          <p:nvPr/>
        </p:nvSpPr>
        <p:spPr>
          <a:xfrm>
            <a:off x="693436" y="840851"/>
            <a:ext cx="7635555" cy="3970318"/>
          </a:xfrm>
          <a:prstGeom prst="rect">
            <a:avLst/>
          </a:prstGeom>
          <a:noFill/>
        </p:spPr>
        <p:txBody>
          <a:bodyPr wrap="square" rtlCol="0">
            <a:spAutoFit/>
          </a:bodyPr>
          <a:lstStyle/>
          <a:p>
            <a:r>
              <a:rPr lang="en-US" sz="1800" dirty="0" smtClean="0"/>
              <a:t>- B</a:t>
            </a:r>
            <a:r>
              <a:rPr lang="vi-VN" sz="1800" dirty="0" smtClean="0"/>
              <a:t>iển </a:t>
            </a:r>
            <a:r>
              <a:rPr lang="vi-VN" sz="1800" dirty="0"/>
              <a:t>báo W.207b và Pedestrians có </a:t>
            </a:r>
            <a:r>
              <a:rPr lang="en-US" sz="1800" dirty="0" err="1" smtClean="0"/>
              <a:t>xác</a:t>
            </a:r>
            <a:r>
              <a:rPr lang="en-US" sz="1800" dirty="0" smtClean="0"/>
              <a:t> </a:t>
            </a:r>
            <a:r>
              <a:rPr lang="en-US" sz="1800" dirty="0" err="1" smtClean="0"/>
              <a:t>suất</a:t>
            </a:r>
            <a:r>
              <a:rPr lang="en-US" sz="1800" dirty="0" smtClean="0"/>
              <a:t> </a:t>
            </a:r>
            <a:r>
              <a:rPr lang="en-US" sz="1800" dirty="0" err="1" smtClean="0"/>
              <a:t>dự</a:t>
            </a:r>
            <a:r>
              <a:rPr lang="en-US" sz="1800" dirty="0" smtClean="0"/>
              <a:t> </a:t>
            </a:r>
            <a:r>
              <a:rPr lang="en-US" sz="1800" dirty="0" err="1" smtClean="0"/>
              <a:t>đoán</a:t>
            </a:r>
            <a:r>
              <a:rPr lang="en-US" sz="1800" dirty="0"/>
              <a:t> </a:t>
            </a:r>
            <a:r>
              <a:rPr lang="en-US" sz="1800" dirty="0" err="1" smtClean="0"/>
              <a:t>đúng</a:t>
            </a:r>
            <a:r>
              <a:rPr lang="en-US" sz="1800" dirty="0" smtClean="0"/>
              <a:t> </a:t>
            </a:r>
            <a:r>
              <a:rPr lang="vi-VN" sz="1800" dirty="0" smtClean="0"/>
              <a:t>thấp</a:t>
            </a:r>
            <a:r>
              <a:rPr lang="en-US" sz="1800" dirty="0" smtClean="0"/>
              <a:t> </a:t>
            </a:r>
            <a:r>
              <a:rPr lang="vi-VN" sz="1800" dirty="0" smtClean="0"/>
              <a:t>vì</a:t>
            </a:r>
            <a:r>
              <a:rPr lang="en-US" sz="1800" dirty="0" smtClean="0"/>
              <a:t>:</a:t>
            </a:r>
          </a:p>
          <a:p>
            <a:pPr marL="285750" indent="-285750">
              <a:buFont typeface="Arial" panose="020B0604020202020204" pitchFamily="34" charset="0"/>
              <a:buChar char="•"/>
            </a:pPr>
            <a:r>
              <a:rPr lang="en-US" sz="1800" dirty="0" err="1" smtClean="0"/>
              <a:t>Đó</a:t>
            </a:r>
            <a:r>
              <a:rPr lang="en-US" sz="1800" dirty="0" smtClean="0"/>
              <a:t> </a:t>
            </a:r>
            <a:r>
              <a:rPr lang="vi-VN" sz="1800" dirty="0" smtClean="0"/>
              <a:t>là </a:t>
            </a:r>
            <a:r>
              <a:rPr lang="vi-VN" sz="1800" dirty="0"/>
              <a:t>những loại biển báo nguy hiểm có hình dạng là tam giác</a:t>
            </a:r>
            <a:r>
              <a:rPr lang="vi-VN" sz="1800" dirty="0" smtClean="0"/>
              <a:t>.</a:t>
            </a:r>
            <a:endParaRPr lang="en-US" sz="1800" dirty="0" smtClean="0"/>
          </a:p>
          <a:p>
            <a:pPr marL="285750" indent="-285750">
              <a:buFont typeface="Arial" panose="020B0604020202020204" pitchFamily="34" charset="0"/>
              <a:buChar char="•"/>
            </a:pPr>
            <a:r>
              <a:rPr lang="en-US" sz="1800" dirty="0"/>
              <a:t>P</a:t>
            </a:r>
            <a:r>
              <a:rPr lang="vi-VN" sz="1800" dirty="0" smtClean="0"/>
              <a:t>hần </a:t>
            </a:r>
            <a:r>
              <a:rPr lang="vi-VN" sz="1800" dirty="0"/>
              <a:t>ROI chỉ chiếm một nửa bức ảnh(Các biển báo tròn chiếm 79% bức ảnh). </a:t>
            </a:r>
            <a:endParaRPr lang="en-US" sz="1800" dirty="0" smtClean="0"/>
          </a:p>
          <a:p>
            <a:pPr marL="285750" indent="-285750">
              <a:buFont typeface="Arial" panose="020B0604020202020204" pitchFamily="34" charset="0"/>
              <a:buChar char="•"/>
            </a:pPr>
            <a:r>
              <a:rPr lang="en-US" sz="1800" dirty="0"/>
              <a:t>C</a:t>
            </a:r>
            <a:r>
              <a:rPr lang="vi-VN" sz="1800" dirty="0" smtClean="0"/>
              <a:t>ác </a:t>
            </a:r>
            <a:r>
              <a:rPr lang="vi-VN" sz="1800" dirty="0"/>
              <a:t>loại biển báo nguy hiểm chứa vùng nhiễu lớn hơn các loại biển báo tròn. Điều đó đã làm giảm hiệu suất khi chúng ta trích xuất HOG và training model </a:t>
            </a:r>
            <a:r>
              <a:rPr lang="vi-VN" sz="1800" dirty="0" smtClean="0"/>
              <a:t>bằng</a:t>
            </a:r>
            <a:r>
              <a:rPr lang="en-US" sz="1800" dirty="0" smtClean="0"/>
              <a:t> SVM.</a:t>
            </a:r>
          </a:p>
          <a:p>
            <a:r>
              <a:rPr lang="en-US" sz="1800" dirty="0" smtClean="0"/>
              <a:t>- </a:t>
            </a:r>
            <a:r>
              <a:rPr lang="en-US" sz="1800" dirty="0" err="1" smtClean="0"/>
              <a:t>Lưu</a:t>
            </a:r>
            <a:r>
              <a:rPr lang="en-US" sz="1800" dirty="0" smtClean="0"/>
              <a:t> ý ở </a:t>
            </a:r>
            <a:r>
              <a:rPr lang="en-US" sz="1800" dirty="0" err="1" smtClean="0"/>
              <a:t>phần</a:t>
            </a:r>
            <a:r>
              <a:rPr lang="en-US" sz="1800" dirty="0" smtClean="0"/>
              <a:t> </a:t>
            </a:r>
            <a:r>
              <a:rPr lang="en-US" sz="1800" dirty="0" err="1" smtClean="0"/>
              <a:t>phát</a:t>
            </a:r>
            <a:r>
              <a:rPr lang="en-US" sz="1800" dirty="0" smtClean="0"/>
              <a:t> </a:t>
            </a:r>
            <a:r>
              <a:rPr lang="en-US" sz="1800" dirty="0" err="1" smtClean="0"/>
              <a:t>hiện</a:t>
            </a:r>
            <a:r>
              <a:rPr lang="en-US" sz="1800" dirty="0" smtClean="0"/>
              <a:t> </a:t>
            </a:r>
            <a:r>
              <a:rPr lang="en-US" sz="1800" dirty="0" err="1" smtClean="0"/>
              <a:t>biển</a:t>
            </a:r>
            <a:r>
              <a:rPr lang="en-US" sz="1800" dirty="0" smtClean="0"/>
              <a:t> </a:t>
            </a:r>
            <a:r>
              <a:rPr lang="en-US" sz="1800" dirty="0" err="1" smtClean="0"/>
              <a:t>báo</a:t>
            </a:r>
            <a:r>
              <a:rPr lang="en-US" sz="1800" dirty="0" smtClean="0"/>
              <a:t>:</a:t>
            </a:r>
            <a:endParaRPr lang="vi-VN" sz="1800" dirty="0"/>
          </a:p>
          <a:p>
            <a:pPr marL="285750" lvl="1" indent="-285750">
              <a:buFont typeface="Arial" panose="020B0604020202020204" pitchFamily="34" charset="0"/>
              <a:buChar char="•"/>
            </a:pPr>
            <a:r>
              <a:rPr lang="vi-VN" sz="1800" dirty="0" smtClean="0"/>
              <a:t>window-step </a:t>
            </a:r>
            <a:r>
              <a:rPr lang="vi-VN" sz="1800" dirty="0"/>
              <a:t>= 8 và pyramid-scale = 1.25.</a:t>
            </a:r>
          </a:p>
          <a:p>
            <a:pPr marL="285750" lvl="1" indent="-285750">
              <a:buFont typeface="Arial" panose="020B0604020202020204" pitchFamily="34" charset="0"/>
              <a:buChar char="•"/>
            </a:pPr>
            <a:r>
              <a:rPr lang="vi-VN" sz="1800" dirty="0" smtClean="0"/>
              <a:t>resize </a:t>
            </a:r>
            <a:r>
              <a:rPr lang="vi-VN" sz="1800" dirty="0"/>
              <a:t>bức ảnh về kích thước nhỏ nhất là 400 cho chiều dài hoặc chiều rộng(giữa nguyên tỉ lệ ảnh).</a:t>
            </a:r>
          </a:p>
          <a:p>
            <a:pPr marL="285750" lvl="1" indent="-285750">
              <a:buFont typeface="Arial" panose="020B0604020202020204" pitchFamily="34" charset="0"/>
              <a:buChar char="•"/>
            </a:pPr>
            <a:r>
              <a:rPr lang="en-US" sz="1800" dirty="0"/>
              <a:t>T</a:t>
            </a:r>
            <a:r>
              <a:rPr lang="vi-VN" sz="1800" dirty="0" smtClean="0"/>
              <a:t>hời </a:t>
            </a:r>
            <a:r>
              <a:rPr lang="vi-VN" sz="1800" dirty="0"/>
              <a:t>gian tìm kiếm vẫn diễn ra trong thời gian lâu. Xấp xỉ 30s cho một bức ảnh. Đây là nhược điểm lớn nhất của mô hình.</a:t>
            </a:r>
          </a:p>
          <a:p>
            <a:endParaRPr lang="vi-VN" sz="1800" dirty="0"/>
          </a:p>
        </p:txBody>
      </p:sp>
    </p:spTree>
    <p:extLst>
      <p:ext uri="{BB962C8B-B14F-4D97-AF65-F5344CB8AC3E}">
        <p14:creationId xmlns:p14="http://schemas.microsoft.com/office/powerpoint/2010/main" val="2263871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THỬ NGHIỆM TRÊN BỨC ẢNH MỚI</a:t>
            </a:r>
          </a:p>
        </p:txBody>
      </p:sp>
      <p:pic>
        <p:nvPicPr>
          <p:cNvPr id="6" name="Picture 5"/>
          <p:cNvPicPr>
            <a:picLocks noChangeAspect="1"/>
          </p:cNvPicPr>
          <p:nvPr/>
        </p:nvPicPr>
        <p:blipFill>
          <a:blip r:embed="rId3"/>
          <a:stretch>
            <a:fillRect/>
          </a:stretch>
        </p:blipFill>
        <p:spPr>
          <a:xfrm>
            <a:off x="786930" y="1080811"/>
            <a:ext cx="4191000" cy="3143250"/>
          </a:xfrm>
          <a:prstGeom prst="rect">
            <a:avLst/>
          </a:prstGeom>
        </p:spPr>
      </p:pic>
      <p:pic>
        <p:nvPicPr>
          <p:cNvPr id="7" name="Picture 6"/>
          <p:cNvPicPr>
            <a:picLocks noChangeAspect="1"/>
          </p:cNvPicPr>
          <p:nvPr/>
        </p:nvPicPr>
        <p:blipFill>
          <a:blip r:embed="rId4"/>
          <a:stretch>
            <a:fillRect/>
          </a:stretch>
        </p:blipFill>
        <p:spPr>
          <a:xfrm>
            <a:off x="5834380" y="803911"/>
            <a:ext cx="1725986" cy="3458092"/>
          </a:xfrm>
          <a:prstGeom prst="rect">
            <a:avLst/>
          </a:prstGeom>
        </p:spPr>
      </p:pic>
      <p:sp>
        <p:nvSpPr>
          <p:cNvPr id="2" name="TextBox 1"/>
          <p:cNvSpPr txBox="1"/>
          <p:nvPr/>
        </p:nvSpPr>
        <p:spPr>
          <a:xfrm>
            <a:off x="2160104" y="4422608"/>
            <a:ext cx="5002695" cy="307777"/>
          </a:xfrm>
          <a:prstGeom prst="rect">
            <a:avLst/>
          </a:prstGeom>
          <a:noFill/>
        </p:spPr>
        <p:txBody>
          <a:bodyPr wrap="square" rtlCol="0">
            <a:spAutoFit/>
          </a:bodyPr>
          <a:lstStyle/>
          <a:p>
            <a:r>
              <a:rPr lang="en-US" dirty="0" smtClean="0"/>
              <a:t>Chi </a:t>
            </a:r>
            <a:r>
              <a:rPr lang="en-US" dirty="0" err="1" smtClean="0"/>
              <a:t>tiết</a:t>
            </a:r>
            <a:r>
              <a:rPr lang="en-US" dirty="0" smtClean="0"/>
              <a:t> </a:t>
            </a:r>
            <a:r>
              <a:rPr lang="en-US" dirty="0" err="1" smtClean="0"/>
              <a:t>có</a:t>
            </a:r>
            <a:r>
              <a:rPr lang="en-US" dirty="0" smtClean="0"/>
              <a:t> </a:t>
            </a:r>
            <a:r>
              <a:rPr lang="en-US" dirty="0" err="1" smtClean="0"/>
              <a:t>tại</a:t>
            </a:r>
            <a:r>
              <a:rPr lang="en-US" dirty="0" smtClean="0"/>
              <a:t> </a:t>
            </a:r>
            <a:r>
              <a:rPr lang="en-US" dirty="0" err="1"/>
              <a:t>G</a:t>
            </a:r>
            <a:r>
              <a:rPr lang="en-US" dirty="0" err="1" smtClean="0"/>
              <a:t>ithub</a:t>
            </a:r>
            <a:r>
              <a:rPr lang="en-US" dirty="0" smtClean="0"/>
              <a:t>: </a:t>
            </a:r>
            <a:r>
              <a:rPr lang="en-US" dirty="0" smtClean="0">
                <a:hlinkClick r:id="rId5"/>
              </a:rPr>
              <a:t>https</a:t>
            </a:r>
            <a:r>
              <a:rPr lang="en-US" dirty="0">
                <a:hlinkClick r:id="rId5"/>
              </a:rPr>
              <a:t>://github.com/vieduy/CS114.K21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j-lt"/>
              </a:rPr>
              <a:t>BÀI TOÁN</a:t>
            </a:r>
          </a:p>
        </p:txBody>
      </p:sp>
      <p:sp>
        <p:nvSpPr>
          <p:cNvPr id="115" name="Google Shape;115;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342900" indent="-342900"/>
            <a:r>
              <a:rPr lang="en-GB" sz="2000" dirty="0">
                <a:latin typeface="+mn-lt"/>
              </a:rPr>
              <a:t>Input: </a:t>
            </a:r>
            <a:r>
              <a:rPr lang="en-GB" sz="2000" dirty="0" err="1">
                <a:latin typeface="+mn-lt"/>
              </a:rPr>
              <a:t>Một</a:t>
            </a:r>
            <a:r>
              <a:rPr lang="en-GB" sz="2000" dirty="0">
                <a:latin typeface="+mn-lt"/>
              </a:rPr>
              <a:t> </a:t>
            </a:r>
            <a:r>
              <a:rPr lang="en-US" altLang="en-GB" sz="2000" dirty="0" err="1">
                <a:latin typeface="+mn-lt"/>
              </a:rPr>
              <a:t>bức</a:t>
            </a:r>
            <a:r>
              <a:rPr lang="en-US" altLang="en-GB" sz="2000" dirty="0">
                <a:latin typeface="+mn-lt"/>
              </a:rPr>
              <a:t> </a:t>
            </a:r>
            <a:r>
              <a:rPr lang="en-US" altLang="en-GB" sz="2000" dirty="0" err="1">
                <a:latin typeface="+mn-lt"/>
              </a:rPr>
              <a:t>ảnh</a:t>
            </a:r>
            <a:r>
              <a:rPr lang="en-US" altLang="en-GB" sz="2000" dirty="0">
                <a:latin typeface="+mn-lt"/>
              </a:rPr>
              <a:t> </a:t>
            </a:r>
            <a:r>
              <a:rPr lang="en-US" altLang="en-GB" sz="2000" dirty="0" err="1">
                <a:latin typeface="+mn-lt"/>
              </a:rPr>
              <a:t>có</a:t>
            </a:r>
            <a:r>
              <a:rPr lang="en-US" altLang="en-GB" sz="2000" dirty="0">
                <a:latin typeface="+mn-lt"/>
              </a:rPr>
              <a:t> </a:t>
            </a:r>
            <a:r>
              <a:rPr lang="en-US" altLang="en-GB" sz="2000" dirty="0" err="1">
                <a:latin typeface="+mn-lt"/>
              </a:rPr>
              <a:t>chứa</a:t>
            </a:r>
            <a:r>
              <a:rPr lang="en-US" altLang="en-GB" sz="2000" dirty="0">
                <a:latin typeface="+mn-lt"/>
              </a:rPr>
              <a:t> </a:t>
            </a:r>
            <a:r>
              <a:rPr lang="en-US" altLang="en-GB" sz="2000" dirty="0" err="1">
                <a:latin typeface="+mn-lt"/>
              </a:rPr>
              <a:t>biển</a:t>
            </a:r>
            <a:r>
              <a:rPr lang="en-US" altLang="en-GB" sz="2000" dirty="0">
                <a:latin typeface="+mn-lt"/>
              </a:rPr>
              <a:t> </a:t>
            </a:r>
            <a:r>
              <a:rPr lang="en-US" altLang="en-GB" sz="2000" dirty="0" err="1">
                <a:latin typeface="+mn-lt"/>
              </a:rPr>
              <a:t>báo</a:t>
            </a:r>
            <a:r>
              <a:rPr lang="en-US" altLang="en-GB" sz="2000" dirty="0">
                <a:latin typeface="+mn-lt"/>
              </a:rPr>
              <a:t> </a:t>
            </a:r>
            <a:r>
              <a:rPr lang="en-US" altLang="en-GB" sz="2000" dirty="0" err="1">
                <a:latin typeface="+mn-lt"/>
              </a:rPr>
              <a:t>bất</a:t>
            </a:r>
            <a:r>
              <a:rPr lang="en-US" altLang="en-GB" sz="2000" dirty="0">
                <a:latin typeface="+mn-lt"/>
              </a:rPr>
              <a:t> </a:t>
            </a:r>
            <a:r>
              <a:rPr lang="en-US" altLang="en-GB" sz="2000" dirty="0" err="1" smtClean="0">
                <a:latin typeface="+mn-lt"/>
              </a:rPr>
              <a:t>kì</a:t>
            </a:r>
            <a:r>
              <a:rPr lang="en-US" altLang="en-GB" sz="2000" dirty="0" smtClean="0">
                <a:latin typeface="+mn-lt"/>
              </a:rPr>
              <a:t>.</a:t>
            </a:r>
            <a:endParaRPr lang="en-GB" altLang="en-GB" sz="2000" dirty="0">
              <a:latin typeface="+mn-lt"/>
            </a:endParaRPr>
          </a:p>
          <a:p>
            <a:pPr marL="342900" indent="-342900"/>
            <a:r>
              <a:rPr lang="en-GB" sz="2000" dirty="0" smtClean="0">
                <a:latin typeface="+mn-lt"/>
              </a:rPr>
              <a:t>Output</a:t>
            </a:r>
            <a:r>
              <a:rPr lang="en-GB" sz="2000" dirty="0">
                <a:latin typeface="+mn-lt"/>
              </a:rPr>
              <a:t>: </a:t>
            </a:r>
            <a:r>
              <a:rPr lang="en-US" altLang="en-GB" sz="2000" dirty="0" err="1">
                <a:latin typeface="+mn-lt"/>
              </a:rPr>
              <a:t>Ảnh</a:t>
            </a:r>
            <a:r>
              <a:rPr lang="en-US" altLang="en-GB" sz="2000" dirty="0">
                <a:latin typeface="+mn-lt"/>
              </a:rPr>
              <a:t> input </a:t>
            </a:r>
            <a:r>
              <a:rPr lang="en-US" altLang="en-GB" sz="2000" dirty="0" err="1">
                <a:latin typeface="+mn-lt"/>
              </a:rPr>
              <a:t>với</a:t>
            </a:r>
            <a:r>
              <a:rPr lang="en-US" altLang="en-GB" sz="2000" dirty="0">
                <a:latin typeface="+mn-lt"/>
              </a:rPr>
              <a:t> </a:t>
            </a:r>
            <a:r>
              <a:rPr lang="en-US" altLang="en-GB" sz="2000" dirty="0" err="1">
                <a:latin typeface="+mn-lt"/>
              </a:rPr>
              <a:t>bouding</a:t>
            </a:r>
            <a:r>
              <a:rPr lang="en-US" altLang="en-GB" sz="2000" dirty="0">
                <a:latin typeface="+mn-lt"/>
              </a:rPr>
              <a:t> box </a:t>
            </a:r>
            <a:r>
              <a:rPr lang="en-US" altLang="en-GB" sz="2000" dirty="0" err="1">
                <a:latin typeface="+mn-lt"/>
              </a:rPr>
              <a:t>khoanh</a:t>
            </a:r>
            <a:r>
              <a:rPr lang="en-US" altLang="en-GB" sz="2000" dirty="0">
                <a:latin typeface="+mn-lt"/>
              </a:rPr>
              <a:t> </a:t>
            </a:r>
            <a:r>
              <a:rPr lang="en-US" altLang="en-GB" sz="2000" dirty="0" err="1">
                <a:latin typeface="+mn-lt"/>
              </a:rPr>
              <a:t>vùng</a:t>
            </a:r>
            <a:r>
              <a:rPr lang="en-US" altLang="en-GB" sz="2000" dirty="0">
                <a:latin typeface="+mn-lt"/>
              </a:rPr>
              <a:t> </a:t>
            </a:r>
            <a:r>
              <a:rPr lang="en-US" altLang="en-GB" sz="2000" dirty="0" err="1">
                <a:latin typeface="+mn-lt"/>
              </a:rPr>
              <a:t>có</a:t>
            </a:r>
            <a:r>
              <a:rPr lang="en-US" altLang="en-GB" sz="2000" dirty="0">
                <a:latin typeface="+mn-lt"/>
              </a:rPr>
              <a:t> </a:t>
            </a:r>
            <a:r>
              <a:rPr lang="en-US" altLang="en-GB" sz="2000" dirty="0" err="1">
                <a:latin typeface="+mn-lt"/>
              </a:rPr>
              <a:t>biển</a:t>
            </a:r>
            <a:r>
              <a:rPr lang="en-US" altLang="en-GB" sz="2000" dirty="0">
                <a:latin typeface="+mn-lt"/>
              </a:rPr>
              <a:t> </a:t>
            </a:r>
            <a:r>
              <a:rPr lang="en-US" altLang="en-GB" sz="2000" dirty="0" err="1">
                <a:latin typeface="+mn-lt"/>
              </a:rPr>
              <a:t>báo</a:t>
            </a:r>
            <a:r>
              <a:rPr lang="en-US" altLang="en-GB" sz="2000" dirty="0">
                <a:latin typeface="+mn-lt"/>
              </a:rPr>
              <a:t> </a:t>
            </a:r>
            <a:r>
              <a:rPr lang="en-US" altLang="en-GB" sz="2000" dirty="0" err="1">
                <a:latin typeface="+mn-lt"/>
              </a:rPr>
              <a:t>và</a:t>
            </a:r>
            <a:r>
              <a:rPr lang="en-US" altLang="en-GB" sz="2000" dirty="0">
                <a:latin typeface="+mn-lt"/>
              </a:rPr>
              <a:t> </a:t>
            </a:r>
            <a:r>
              <a:rPr lang="en-US" altLang="en-GB" sz="2000" dirty="0" err="1">
                <a:latin typeface="+mn-lt"/>
              </a:rPr>
              <a:t>tên</a:t>
            </a:r>
            <a:r>
              <a:rPr lang="en-US" altLang="en-GB" sz="2000" dirty="0">
                <a:latin typeface="+mn-lt"/>
              </a:rPr>
              <a:t> </a:t>
            </a:r>
            <a:r>
              <a:rPr lang="en-US" altLang="en-GB" sz="2000" dirty="0" err="1">
                <a:latin typeface="+mn-lt"/>
              </a:rPr>
              <a:t>biển</a:t>
            </a:r>
            <a:r>
              <a:rPr lang="en-US" altLang="en-GB" sz="2000" dirty="0">
                <a:latin typeface="+mn-lt"/>
              </a:rPr>
              <a:t> </a:t>
            </a:r>
            <a:r>
              <a:rPr lang="en-US" altLang="en-GB" sz="2000" dirty="0" err="1">
                <a:latin typeface="+mn-lt"/>
              </a:rPr>
              <a:t>báo</a:t>
            </a:r>
            <a:r>
              <a:rPr lang="en-US" altLang="en-GB" sz="2000" dirty="0">
                <a:latin typeface="+mn-lt"/>
              </a:rPr>
              <a:t>.</a:t>
            </a:r>
          </a:p>
        </p:txBody>
      </p:sp>
      <p:pic>
        <p:nvPicPr>
          <p:cNvPr id="2" name="Picture 0"/>
          <p:cNvPicPr>
            <a:picLocks noChangeAspect="1"/>
          </p:cNvPicPr>
          <p:nvPr/>
        </p:nvPicPr>
        <p:blipFill>
          <a:blip r:embed="rId3"/>
          <a:stretch>
            <a:fillRect/>
          </a:stretch>
        </p:blipFill>
        <p:spPr>
          <a:xfrm>
            <a:off x="2498449" y="2103810"/>
            <a:ext cx="4567555" cy="26250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PHÁT HIỆN BIỂN BÁO</a:t>
            </a:r>
          </a:p>
        </p:txBody>
      </p:sp>
      <p:sp>
        <p:nvSpPr>
          <p:cNvPr id="121" name="Google Shape;121;p22"/>
          <p:cNvSpPr txBox="1">
            <a:spLocks noGrp="1"/>
          </p:cNvSpPr>
          <p:nvPr>
            <p:ph type="body" idx="1"/>
          </p:nvPr>
        </p:nvSpPr>
        <p:spPr>
          <a:xfrm>
            <a:off x="411480" y="728345"/>
            <a:ext cx="8221980" cy="4036060"/>
          </a:xfrm>
          <a:prstGeom prst="rect">
            <a:avLst/>
          </a:prstGeom>
        </p:spPr>
        <p:txBody>
          <a:bodyPr spcFirstLastPara="1" wrap="square" lIns="91425" tIns="91425" rIns="91425" bIns="91425" anchor="t" anchorCtr="0">
            <a:noAutofit/>
          </a:bodyPr>
          <a:lstStyle/>
          <a:p>
            <a:pPr marL="0" lvl="0" indent="0">
              <a:lnSpc>
                <a:spcPct val="107000"/>
              </a:lnSpc>
              <a:spcBef>
                <a:spcPts val="0"/>
              </a:spcBef>
              <a:buNone/>
            </a:pPr>
            <a:r>
              <a:rPr lang="en-US" dirty="0" smtClean="0">
                <a:solidFill>
                  <a:schemeClr val="bg2"/>
                </a:solidFill>
                <a:latin typeface="+mn-lt"/>
                <a:cs typeface="Roboto" panose="02000000000000000000" charset="0"/>
                <a:sym typeface="+mn-ea"/>
              </a:rPr>
              <a:t>1. Quét bức ảnh input bằng một cửa sổ trượt từ trái sang phải và từ trên xuống dưới.</a:t>
            </a:r>
            <a:endParaRPr lang="en-US" dirty="0" smtClean="0">
              <a:solidFill>
                <a:schemeClr val="bg2"/>
              </a:solidFill>
              <a:latin typeface="+mn-lt"/>
              <a:cs typeface="Roboto" panose="02000000000000000000" charset="0"/>
            </a:endParaRPr>
          </a:p>
          <a:p>
            <a:pPr marL="0" lvl="0" indent="0">
              <a:lnSpc>
                <a:spcPct val="107000"/>
              </a:lnSpc>
              <a:spcBef>
                <a:spcPts val="0"/>
              </a:spcBef>
              <a:buNone/>
            </a:pPr>
            <a:r>
              <a:rPr lang="en-US" dirty="0" smtClean="0">
                <a:solidFill>
                  <a:schemeClr val="bg2"/>
                </a:solidFill>
                <a:latin typeface="+mn-lt"/>
                <a:cs typeface="Roboto" panose="02000000000000000000" charset="0"/>
                <a:sym typeface="+mn-ea"/>
              </a:rPr>
              <a:t>2. Trích xuất đặc trưng ở mỗi vùng scan qua trên hình.</a:t>
            </a:r>
            <a:endParaRPr lang="en-US" dirty="0" smtClean="0">
              <a:solidFill>
                <a:schemeClr val="bg2"/>
              </a:solidFill>
              <a:latin typeface="+mn-lt"/>
              <a:cs typeface="Roboto" panose="02000000000000000000" charset="0"/>
            </a:endParaRPr>
          </a:p>
          <a:p>
            <a:pPr marL="0" lvl="0" indent="0">
              <a:lnSpc>
                <a:spcPct val="107000"/>
              </a:lnSpc>
              <a:spcBef>
                <a:spcPts val="0"/>
              </a:spcBef>
              <a:buNone/>
            </a:pPr>
            <a:r>
              <a:rPr lang="en-US" dirty="0" smtClean="0">
                <a:solidFill>
                  <a:schemeClr val="bg2"/>
                </a:solidFill>
                <a:latin typeface="+mn-lt"/>
                <a:cs typeface="Roboto" panose="02000000000000000000" charset="0"/>
                <a:sym typeface="+mn-ea"/>
              </a:rPr>
              <a:t>3. Sử dụng model phân loại </a:t>
            </a:r>
            <a:r>
              <a:rPr lang="en-US" dirty="0" err="1" smtClean="0">
                <a:solidFill>
                  <a:schemeClr val="bg2"/>
                </a:solidFill>
                <a:latin typeface="+mn-lt"/>
                <a:cs typeface="Roboto" panose="02000000000000000000" charset="0"/>
                <a:sym typeface="+mn-ea"/>
              </a:rPr>
              <a:t>biển</a:t>
            </a:r>
            <a:r>
              <a:rPr lang="en-US" dirty="0" smtClean="0">
                <a:solidFill>
                  <a:schemeClr val="bg2"/>
                </a:solidFill>
                <a:latin typeface="+mn-lt"/>
                <a:cs typeface="Roboto" panose="02000000000000000000" charset="0"/>
                <a:sym typeface="+mn-ea"/>
              </a:rPr>
              <a:t> </a:t>
            </a:r>
            <a:r>
              <a:rPr lang="en-US" dirty="0" err="1" smtClean="0">
                <a:solidFill>
                  <a:schemeClr val="bg2"/>
                </a:solidFill>
                <a:latin typeface="+mn-lt"/>
                <a:cs typeface="Roboto" panose="02000000000000000000" charset="0"/>
                <a:sym typeface="+mn-ea"/>
              </a:rPr>
              <a:t>báo</a:t>
            </a:r>
            <a:r>
              <a:rPr lang="en-US" dirty="0">
                <a:solidFill>
                  <a:schemeClr val="bg2"/>
                </a:solidFill>
                <a:latin typeface="+mn-lt"/>
                <a:cs typeface="Roboto" panose="02000000000000000000" charset="0"/>
                <a:sym typeface="+mn-ea"/>
              </a:rPr>
              <a:t> </a:t>
            </a:r>
            <a:r>
              <a:rPr lang="en-US" dirty="0" err="1" smtClean="0">
                <a:solidFill>
                  <a:schemeClr val="bg2"/>
                </a:solidFill>
                <a:latin typeface="+mn-lt"/>
                <a:cs typeface="Roboto" panose="02000000000000000000" charset="0"/>
                <a:sym typeface="+mn-ea"/>
              </a:rPr>
              <a:t>để</a:t>
            </a:r>
            <a:r>
              <a:rPr lang="en-US" dirty="0" smtClean="0">
                <a:solidFill>
                  <a:schemeClr val="bg2"/>
                </a:solidFill>
                <a:latin typeface="+mn-lt"/>
                <a:cs typeface="Roboto" panose="02000000000000000000" charset="0"/>
                <a:sym typeface="+mn-ea"/>
              </a:rPr>
              <a:t> </a:t>
            </a:r>
            <a:r>
              <a:rPr lang="en-US" dirty="0" smtClean="0">
                <a:solidFill>
                  <a:schemeClr val="bg2"/>
                </a:solidFill>
                <a:latin typeface="+mn-lt"/>
                <a:cs typeface="Roboto" panose="02000000000000000000" charset="0"/>
                <a:sym typeface="+mn-ea"/>
              </a:rPr>
              <a:t>dựng đoán xem vùng đó có chứa biển báo hay không.</a:t>
            </a:r>
            <a:endParaRPr lang="en-US" dirty="0" smtClean="0">
              <a:solidFill>
                <a:schemeClr val="bg2"/>
              </a:solidFill>
              <a:latin typeface="+mn-lt"/>
              <a:cs typeface="Roboto" panose="02000000000000000000" charset="0"/>
            </a:endParaRPr>
          </a:p>
          <a:p>
            <a:pPr marL="0" lvl="0" indent="0">
              <a:lnSpc>
                <a:spcPct val="107000"/>
              </a:lnSpc>
              <a:spcBef>
                <a:spcPts val="0"/>
              </a:spcBef>
              <a:buNone/>
            </a:pPr>
            <a:r>
              <a:rPr lang="en-US" dirty="0" smtClean="0">
                <a:solidFill>
                  <a:schemeClr val="bg2"/>
                </a:solidFill>
                <a:latin typeface="+mn-lt"/>
                <a:cs typeface="Roboto" panose="02000000000000000000" charset="0"/>
                <a:sym typeface="+mn-ea"/>
              </a:rPr>
              <a:t>4. Tổng hợp lại các vùng có chứa biển báo thỏa mãn để có một vùng duy nhất (Final bounding boxes)</a:t>
            </a:r>
            <a:endParaRPr lang="en-US" altLang="en-GB" dirty="0" smtClean="0">
              <a:solidFill>
                <a:schemeClr val="bg2"/>
              </a:solidFill>
              <a:latin typeface="+mn-lt"/>
              <a:cs typeface="Roboto" panose="02000000000000000000"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smtClean="0">
                <a:latin typeface="+mn-lt"/>
              </a:rPr>
              <a:t>MÔ TẢ DỮ LIỆU</a:t>
            </a:r>
            <a:endParaRPr lang="en-US" altLang="en-GB" dirty="0">
              <a:latin typeface="+mn-lt"/>
            </a:endParaRPr>
          </a:p>
        </p:txBody>
      </p:sp>
      <p:sp>
        <p:nvSpPr>
          <p:cNvPr id="121" name="Google Shape;121;p22"/>
          <p:cNvSpPr txBox="1">
            <a:spLocks noGrp="1"/>
          </p:cNvSpPr>
          <p:nvPr>
            <p:ph type="body" idx="1"/>
          </p:nvPr>
        </p:nvSpPr>
        <p:spPr>
          <a:xfrm>
            <a:off x="411480" y="728345"/>
            <a:ext cx="8221980" cy="3962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latin typeface="+mn-lt"/>
              </a:rPr>
              <a:t>Dữ</a:t>
            </a:r>
            <a:r>
              <a:rPr lang="en-GB" sz="2000" dirty="0">
                <a:latin typeface="+mn-lt"/>
              </a:rPr>
              <a:t> </a:t>
            </a:r>
            <a:r>
              <a:rPr lang="en-GB" sz="2000" dirty="0" err="1">
                <a:latin typeface="+mn-lt"/>
              </a:rPr>
              <a:t>liệu</a:t>
            </a:r>
            <a:r>
              <a:rPr lang="en-GB" sz="2000" dirty="0">
                <a:latin typeface="+mn-lt"/>
              </a:rPr>
              <a:t> </a:t>
            </a:r>
            <a:r>
              <a:rPr lang="en-GB" sz="2000" dirty="0" err="1">
                <a:latin typeface="+mn-lt"/>
              </a:rPr>
              <a:t>là</a:t>
            </a:r>
            <a:r>
              <a:rPr lang="en-GB" sz="2000" dirty="0">
                <a:latin typeface="+mn-lt"/>
              </a:rPr>
              <a:t> </a:t>
            </a:r>
            <a:r>
              <a:rPr lang="en-GB" sz="2000" dirty="0" err="1">
                <a:latin typeface="+mn-lt"/>
              </a:rPr>
              <a:t>những</a:t>
            </a:r>
            <a:r>
              <a:rPr lang="en-GB" sz="2000" dirty="0">
                <a:latin typeface="+mn-lt"/>
              </a:rPr>
              <a:t> </a:t>
            </a:r>
            <a:r>
              <a:rPr lang="en-GB" sz="2000" dirty="0" err="1">
                <a:latin typeface="+mn-lt"/>
              </a:rPr>
              <a:t>bức</a:t>
            </a:r>
            <a:r>
              <a:rPr lang="en-GB" sz="2000" dirty="0">
                <a:latin typeface="+mn-lt"/>
              </a:rPr>
              <a:t> </a:t>
            </a:r>
            <a:r>
              <a:rPr lang="en-GB" sz="2000" dirty="0" err="1">
                <a:latin typeface="+mn-lt"/>
              </a:rPr>
              <a:t>ảnh</a:t>
            </a:r>
            <a:r>
              <a:rPr lang="en-GB" sz="2000" dirty="0">
                <a:latin typeface="+mn-lt"/>
              </a:rPr>
              <a:t> </a:t>
            </a:r>
            <a:r>
              <a:rPr lang="en-GB" sz="2000" dirty="0" err="1">
                <a:latin typeface="+mn-lt"/>
              </a:rPr>
              <a:t>biển</a:t>
            </a:r>
            <a:r>
              <a:rPr lang="en-GB" sz="2000" dirty="0">
                <a:latin typeface="+mn-lt"/>
              </a:rPr>
              <a:t> </a:t>
            </a:r>
            <a:r>
              <a:rPr lang="en-GB" sz="2000" dirty="0" err="1">
                <a:latin typeface="+mn-lt"/>
              </a:rPr>
              <a:t>báo</a:t>
            </a:r>
            <a:r>
              <a:rPr lang="en-GB" sz="2000" dirty="0">
                <a:latin typeface="+mn-lt"/>
              </a:rPr>
              <a:t> </a:t>
            </a:r>
            <a:r>
              <a:rPr lang="en-GB" sz="2000" dirty="0" err="1">
                <a:latin typeface="+mn-lt"/>
              </a:rPr>
              <a:t>giao</a:t>
            </a:r>
            <a:r>
              <a:rPr lang="en-GB" sz="2000" dirty="0">
                <a:latin typeface="+mn-lt"/>
              </a:rPr>
              <a:t> </a:t>
            </a:r>
            <a:r>
              <a:rPr lang="en-GB" sz="2000" dirty="0" err="1">
                <a:latin typeface="+mn-lt"/>
              </a:rPr>
              <a:t>thông</a:t>
            </a:r>
            <a:r>
              <a:rPr lang="en-GB" sz="2000" dirty="0">
                <a:latin typeface="+mn-lt"/>
              </a:rPr>
              <a:t> </a:t>
            </a:r>
            <a:r>
              <a:rPr lang="en-GB" sz="2000" dirty="0" err="1">
                <a:latin typeface="+mn-lt"/>
              </a:rPr>
              <a:t>nhóm</a:t>
            </a:r>
            <a:r>
              <a:rPr lang="en-GB" sz="2000" dirty="0">
                <a:latin typeface="+mn-lt"/>
              </a:rPr>
              <a:t> </a:t>
            </a:r>
            <a:r>
              <a:rPr lang="en-GB" sz="2000" dirty="0" err="1">
                <a:latin typeface="+mn-lt"/>
              </a:rPr>
              <a:t>tự</a:t>
            </a:r>
            <a:r>
              <a:rPr lang="en-GB" sz="2000" dirty="0">
                <a:latin typeface="+mn-lt"/>
              </a:rPr>
              <a:t> </a:t>
            </a:r>
            <a:r>
              <a:rPr lang="en-GB" sz="2000" dirty="0" err="1">
                <a:latin typeface="+mn-lt"/>
              </a:rPr>
              <a:t>chụp</a:t>
            </a:r>
            <a:r>
              <a:rPr lang="en-GB" sz="2000" dirty="0">
                <a:latin typeface="+mn-lt"/>
              </a:rPr>
              <a:t> </a:t>
            </a:r>
            <a:r>
              <a:rPr lang="en-GB" sz="2000" dirty="0" err="1">
                <a:latin typeface="+mn-lt"/>
              </a:rPr>
              <a:t>bằng</a:t>
            </a:r>
            <a:r>
              <a:rPr lang="en-GB" sz="2000" dirty="0">
                <a:latin typeface="+mn-lt"/>
              </a:rPr>
              <a:t> </a:t>
            </a:r>
            <a:r>
              <a:rPr lang="en-GB" sz="2000" dirty="0" err="1">
                <a:latin typeface="+mn-lt"/>
              </a:rPr>
              <a:t>điện</a:t>
            </a:r>
            <a:r>
              <a:rPr lang="en-GB" sz="2000" dirty="0">
                <a:latin typeface="+mn-lt"/>
              </a:rPr>
              <a:t> </a:t>
            </a:r>
            <a:r>
              <a:rPr lang="en-GB" sz="2000" dirty="0" err="1">
                <a:latin typeface="+mn-lt"/>
              </a:rPr>
              <a:t>thoại</a:t>
            </a:r>
            <a:r>
              <a:rPr lang="en-GB" sz="2000" dirty="0">
                <a:latin typeface="+mn-lt"/>
              </a:rPr>
              <a:t> </a:t>
            </a:r>
            <a:r>
              <a:rPr lang="en-US" altLang="en-GB" sz="2000" dirty="0">
                <a:latin typeface="+mn-lt"/>
              </a:rPr>
              <a:t>b</a:t>
            </a:r>
            <a:r>
              <a:rPr lang="en-GB" sz="2000" dirty="0" err="1">
                <a:latin typeface="+mn-lt"/>
              </a:rPr>
              <a:t>ao</a:t>
            </a:r>
            <a:r>
              <a:rPr lang="en-GB" sz="2000" dirty="0">
                <a:latin typeface="+mn-lt"/>
              </a:rPr>
              <a:t> </a:t>
            </a:r>
            <a:r>
              <a:rPr lang="en-GB" sz="2000" dirty="0" err="1">
                <a:latin typeface="+mn-lt"/>
              </a:rPr>
              <a:t>gồm</a:t>
            </a:r>
            <a:r>
              <a:rPr lang="en-GB" sz="2000" dirty="0">
                <a:latin typeface="+mn-lt"/>
              </a:rPr>
              <a:t> 6 classes </a:t>
            </a:r>
            <a:r>
              <a:rPr lang="en-GB" sz="2000" dirty="0" err="1">
                <a:latin typeface="+mn-lt"/>
              </a:rPr>
              <a:t>và</a:t>
            </a:r>
            <a:r>
              <a:rPr lang="en-GB" sz="2000" dirty="0">
                <a:latin typeface="+mn-lt"/>
              </a:rPr>
              <a:t> 1 class </a:t>
            </a:r>
            <a:r>
              <a:rPr lang="en-GB" sz="2000" dirty="0" err="1">
                <a:latin typeface="+mn-lt"/>
              </a:rPr>
              <a:t>ảnh</a:t>
            </a:r>
            <a:r>
              <a:rPr lang="en-GB" sz="2000" dirty="0">
                <a:latin typeface="+mn-lt"/>
              </a:rPr>
              <a:t> </a:t>
            </a:r>
            <a:r>
              <a:rPr lang="en-GB" sz="2000" dirty="0" err="1">
                <a:latin typeface="+mn-lt"/>
              </a:rPr>
              <a:t>ngoại</a:t>
            </a:r>
            <a:r>
              <a:rPr lang="en-GB" sz="2000" dirty="0">
                <a:latin typeface="+mn-lt"/>
              </a:rPr>
              <a:t> </a:t>
            </a:r>
            <a:r>
              <a:rPr lang="en-GB" sz="2000" dirty="0" err="1" smtClean="0">
                <a:latin typeface="+mn-lt"/>
              </a:rPr>
              <a:t>cảnh</a:t>
            </a:r>
            <a:r>
              <a:rPr lang="en-GB" sz="2000" dirty="0" smtClean="0">
                <a:latin typeface="+mn-lt"/>
              </a:rPr>
              <a:t> (</a:t>
            </a:r>
            <a:r>
              <a:rPr lang="en-GB" sz="2000" dirty="0" err="1">
                <a:latin typeface="+mn-lt"/>
              </a:rPr>
              <a:t>ảnh</a:t>
            </a:r>
            <a:r>
              <a:rPr lang="en-GB" sz="2000" dirty="0">
                <a:latin typeface="+mn-lt"/>
              </a:rPr>
              <a:t> </a:t>
            </a:r>
            <a:r>
              <a:rPr lang="en-GB" sz="2000" dirty="0" err="1">
                <a:latin typeface="+mn-lt"/>
              </a:rPr>
              <a:t>không</a:t>
            </a:r>
            <a:r>
              <a:rPr lang="en-GB" sz="2000" dirty="0">
                <a:latin typeface="+mn-lt"/>
              </a:rPr>
              <a:t> </a:t>
            </a:r>
            <a:r>
              <a:rPr lang="en-GB" sz="2000" dirty="0" err="1">
                <a:latin typeface="+mn-lt"/>
              </a:rPr>
              <a:t>chứa</a:t>
            </a:r>
            <a:r>
              <a:rPr lang="en-GB" sz="2000" dirty="0">
                <a:latin typeface="+mn-lt"/>
              </a:rPr>
              <a:t> </a:t>
            </a:r>
            <a:r>
              <a:rPr lang="en-GB" sz="2000" dirty="0" err="1">
                <a:latin typeface="+mn-lt"/>
              </a:rPr>
              <a:t>biển</a:t>
            </a:r>
            <a:r>
              <a:rPr lang="en-GB" sz="2000" dirty="0">
                <a:latin typeface="+mn-lt"/>
              </a:rPr>
              <a:t> </a:t>
            </a:r>
            <a:r>
              <a:rPr lang="en-GB" sz="2000" dirty="0" err="1">
                <a:latin typeface="+mn-lt"/>
              </a:rPr>
              <a:t>báo</a:t>
            </a:r>
            <a:r>
              <a:rPr lang="en-GB" sz="2000" dirty="0">
                <a:latin typeface="+mn-lt"/>
              </a:rPr>
              <a:t>)</a:t>
            </a:r>
            <a:r>
              <a:rPr lang="en-US" altLang="en-GB" sz="2000" dirty="0" smtClean="0">
                <a:latin typeface="+mn-lt"/>
              </a:rPr>
              <a:t>.</a:t>
            </a:r>
          </a:p>
          <a:p>
            <a:pPr marL="0" lvl="0" indent="0" algn="l" rtl="0">
              <a:spcBef>
                <a:spcPts val="0"/>
              </a:spcBef>
              <a:spcAft>
                <a:spcPts val="0"/>
              </a:spcAft>
              <a:buNone/>
            </a:pPr>
            <a:r>
              <a:rPr lang="en-US" altLang="en-GB" sz="2000" dirty="0" smtClean="0">
                <a:latin typeface="+mn-lt"/>
              </a:rPr>
              <a:t>Training set:</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Speed limit (40km/h): 109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W.207b sign: 108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Pedestrians:88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No entry: 92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Keep right: 66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a:t>
            </a:r>
            <a:r>
              <a:rPr lang="en-US" altLang="en-GB" sz="2000" dirty="0" err="1">
                <a:latin typeface="+mn-lt"/>
              </a:rPr>
              <a:t>Biển</a:t>
            </a:r>
            <a:r>
              <a:rPr lang="en-US" altLang="en-GB" sz="2000" dirty="0">
                <a:latin typeface="+mn-lt"/>
              </a:rPr>
              <a:t> Roundabout mandatory: 41 </a:t>
            </a:r>
            <a:r>
              <a:rPr lang="en-US" altLang="en-GB" sz="2000" dirty="0" err="1">
                <a:latin typeface="+mn-lt"/>
              </a:rPr>
              <a:t>tấm</a:t>
            </a:r>
            <a:endParaRPr lang="en-US" altLang="en-GB" sz="2000" dirty="0">
              <a:latin typeface="+mn-lt"/>
            </a:endParaRPr>
          </a:p>
          <a:p>
            <a:pPr marL="0" lvl="0" indent="0" algn="l" rtl="0">
              <a:spcBef>
                <a:spcPts val="0"/>
              </a:spcBef>
              <a:spcAft>
                <a:spcPts val="0"/>
              </a:spcAft>
              <a:buNone/>
            </a:pPr>
            <a:r>
              <a:rPr lang="en-US" altLang="en-GB" sz="2000" dirty="0">
                <a:latin typeface="+mn-lt"/>
              </a:rPr>
              <a:t>- SceneClass13: 3000 </a:t>
            </a:r>
            <a:r>
              <a:rPr lang="en-US" altLang="en-GB" sz="2000" dirty="0" err="1">
                <a:latin typeface="+mn-lt"/>
              </a:rPr>
              <a:t>tấm</a:t>
            </a:r>
            <a:r>
              <a:rPr lang="en-US" altLang="en-GB" sz="2000" dirty="0">
                <a:latin typeface="+mn-lt"/>
              </a:rPr>
              <a:t>(</a:t>
            </a:r>
            <a:r>
              <a:rPr lang="en-US" altLang="en-GB" sz="2000" dirty="0" err="1">
                <a:latin typeface="+mn-lt"/>
              </a:rPr>
              <a:t>chỉ</a:t>
            </a:r>
            <a:r>
              <a:rPr lang="en-US" altLang="en-GB" sz="2000" dirty="0">
                <a:latin typeface="+mn-lt"/>
              </a:rPr>
              <a:t> </a:t>
            </a:r>
            <a:r>
              <a:rPr lang="en-US" altLang="en-GB" sz="2000" dirty="0" err="1">
                <a:latin typeface="+mn-lt"/>
              </a:rPr>
              <a:t>dùng</a:t>
            </a:r>
            <a:r>
              <a:rPr lang="en-US" altLang="en-GB" sz="2000" dirty="0">
                <a:latin typeface="+mn-lt"/>
              </a:rPr>
              <a:t> 1000 </a:t>
            </a:r>
            <a:r>
              <a:rPr lang="en-US" altLang="en-GB" sz="2000" dirty="0" err="1">
                <a:latin typeface="+mn-lt"/>
              </a:rPr>
              <a:t>tấm</a:t>
            </a:r>
            <a:r>
              <a:rPr lang="en-US" altLang="en-GB" sz="2000" dirty="0">
                <a:latin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MÔ TẢ DỮ LIỆU</a:t>
            </a:r>
          </a:p>
        </p:txBody>
      </p:sp>
      <p:sp>
        <p:nvSpPr>
          <p:cNvPr id="121" name="Google Shape;121;p22"/>
          <p:cNvSpPr txBox="1">
            <a:spLocks noGrp="1"/>
          </p:cNvSpPr>
          <p:nvPr>
            <p:ph type="body" idx="1"/>
          </p:nvPr>
        </p:nvSpPr>
        <p:spPr>
          <a:xfrm>
            <a:off x="411480" y="728345"/>
            <a:ext cx="8221980" cy="4036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mn-lt"/>
              </a:rPr>
              <a:t>Testing set:</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Speed limit (40km/h): 18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W.207b sign: 24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Pedestrians: 27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No entry: 11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Keep right: 8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a:t>
            </a:r>
            <a:r>
              <a:rPr lang="en-US" dirty="0" err="1">
                <a:latin typeface="+mn-lt"/>
              </a:rPr>
              <a:t>Biển</a:t>
            </a:r>
            <a:r>
              <a:rPr lang="en-US" dirty="0">
                <a:latin typeface="+mn-lt"/>
              </a:rPr>
              <a:t> Roundabout mandatory: 6 </a:t>
            </a:r>
            <a:r>
              <a:rPr lang="en-US" dirty="0" err="1">
                <a:latin typeface="+mn-lt"/>
              </a:rPr>
              <a:t>tấm</a:t>
            </a:r>
            <a:endParaRPr lang="en-US" dirty="0">
              <a:latin typeface="+mn-lt"/>
            </a:endParaRPr>
          </a:p>
          <a:p>
            <a:pPr marL="0" lvl="0" indent="0" algn="l" rtl="0">
              <a:spcBef>
                <a:spcPts val="0"/>
              </a:spcBef>
              <a:spcAft>
                <a:spcPts val="0"/>
              </a:spcAft>
              <a:buNone/>
            </a:pPr>
            <a:r>
              <a:rPr lang="en-US" dirty="0">
                <a:latin typeface="+mn-lt"/>
              </a:rPr>
              <a:t>- SceneClass13: 156 </a:t>
            </a:r>
            <a:r>
              <a:rPr lang="en-US" dirty="0" err="1">
                <a:latin typeface="+mn-lt"/>
              </a:rPr>
              <a:t>tấm</a:t>
            </a:r>
            <a:endParaRPr 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XỬ LÝ DỮ LIỆU</a:t>
            </a:r>
          </a:p>
        </p:txBody>
      </p:sp>
      <p:pic>
        <p:nvPicPr>
          <p:cNvPr id="5" name="Picture 4"/>
          <p:cNvPicPr>
            <a:picLocks noChangeAspect="1"/>
          </p:cNvPicPr>
          <p:nvPr/>
        </p:nvPicPr>
        <p:blipFill>
          <a:blip r:embed="rId3"/>
          <a:stretch>
            <a:fillRect/>
          </a:stretch>
        </p:blipFill>
        <p:spPr>
          <a:xfrm>
            <a:off x="46355" y="865505"/>
            <a:ext cx="5113020" cy="3662045"/>
          </a:xfrm>
          <a:prstGeom prst="rect">
            <a:avLst/>
          </a:prstGeom>
        </p:spPr>
      </p:pic>
      <p:pic>
        <p:nvPicPr>
          <p:cNvPr id="6" name="Picture 5"/>
          <p:cNvPicPr>
            <a:picLocks noChangeAspect="1"/>
          </p:cNvPicPr>
          <p:nvPr/>
        </p:nvPicPr>
        <p:blipFill>
          <a:blip r:embed="rId4"/>
          <a:stretch>
            <a:fillRect/>
          </a:stretch>
        </p:blipFill>
        <p:spPr>
          <a:xfrm>
            <a:off x="5466521" y="2098040"/>
            <a:ext cx="3386289" cy="1052830"/>
          </a:xfrm>
          <a:prstGeom prst="rect">
            <a:avLst/>
          </a:prstGeom>
        </p:spPr>
      </p:pic>
      <p:sp>
        <p:nvSpPr>
          <p:cNvPr id="2" name="TextBox 1"/>
          <p:cNvSpPr txBox="1"/>
          <p:nvPr/>
        </p:nvSpPr>
        <p:spPr>
          <a:xfrm>
            <a:off x="401889" y="4526180"/>
            <a:ext cx="4181061" cy="276999"/>
          </a:xfrm>
          <a:prstGeom prst="rect">
            <a:avLst/>
          </a:prstGeom>
          <a:noFill/>
        </p:spPr>
        <p:txBody>
          <a:bodyPr wrap="square" rtlCol="0">
            <a:spAutoFit/>
          </a:bodyPr>
          <a:lstStyle/>
          <a:p>
            <a:pPr algn="ctr"/>
            <a:r>
              <a:rPr lang="en-US" sz="1200" i="1" dirty="0" smtClean="0"/>
              <a:t>Crop </a:t>
            </a:r>
            <a:r>
              <a:rPr lang="en-US" sz="1200" i="1" dirty="0" err="1" smtClean="0"/>
              <a:t>biển</a:t>
            </a:r>
            <a:r>
              <a:rPr lang="en-US" sz="1200" i="1" dirty="0" smtClean="0"/>
              <a:t> </a:t>
            </a:r>
            <a:r>
              <a:rPr lang="en-US" sz="1200" i="1" dirty="0" err="1" smtClean="0"/>
              <a:t>báo</a:t>
            </a:r>
            <a:r>
              <a:rPr lang="en-US" sz="1200" i="1" dirty="0" smtClean="0"/>
              <a:t> </a:t>
            </a:r>
            <a:r>
              <a:rPr lang="en-US" sz="1200" i="1" dirty="0" err="1" smtClean="0"/>
              <a:t>ra</a:t>
            </a:r>
            <a:r>
              <a:rPr lang="en-US" sz="1200" i="1" dirty="0" smtClean="0"/>
              <a:t> </a:t>
            </a:r>
            <a:r>
              <a:rPr lang="en-US" sz="1200" i="1" dirty="0" err="1" smtClean="0"/>
              <a:t>khỏi</a:t>
            </a:r>
            <a:r>
              <a:rPr lang="en-US" sz="1200" i="1" dirty="0" smtClean="0"/>
              <a:t> </a:t>
            </a:r>
            <a:r>
              <a:rPr lang="en-US" sz="1200" i="1" dirty="0" err="1" smtClean="0"/>
              <a:t>hình</a:t>
            </a:r>
            <a:endParaRPr lang="en-US" sz="1200" i="1" dirty="0"/>
          </a:p>
        </p:txBody>
      </p:sp>
      <p:sp>
        <p:nvSpPr>
          <p:cNvPr id="3" name="TextBox 2"/>
          <p:cNvSpPr txBox="1"/>
          <p:nvPr/>
        </p:nvSpPr>
        <p:spPr>
          <a:xfrm>
            <a:off x="5970463" y="4520535"/>
            <a:ext cx="2723322" cy="276999"/>
          </a:xfrm>
          <a:prstGeom prst="rect">
            <a:avLst/>
          </a:prstGeom>
          <a:noFill/>
        </p:spPr>
        <p:txBody>
          <a:bodyPr wrap="square" rtlCol="0">
            <a:spAutoFit/>
          </a:bodyPr>
          <a:lstStyle/>
          <a:p>
            <a:r>
              <a:rPr lang="en-US" sz="1200" i="1" dirty="0" err="1" smtClean="0"/>
              <a:t>Chuyển</a:t>
            </a:r>
            <a:r>
              <a:rPr lang="en-US" sz="1200" i="1" dirty="0" smtClean="0"/>
              <a:t> </a:t>
            </a:r>
            <a:r>
              <a:rPr lang="en-US" sz="1200" i="1" dirty="0" err="1" smtClean="0"/>
              <a:t>ảnh</a:t>
            </a:r>
            <a:r>
              <a:rPr lang="en-US" sz="1200" i="1" dirty="0" smtClean="0"/>
              <a:t> RGB -&gt; Gray</a:t>
            </a:r>
            <a:endParaRPr lang="en-US" sz="12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CHỌN MODEL VÀ TRAINING</a:t>
            </a:r>
          </a:p>
        </p:txBody>
      </p:sp>
      <p:sp>
        <p:nvSpPr>
          <p:cNvPr id="169" name="Google Shape;169;p2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Dùng model SVM và KNN để training. Ở SVM cần quan tâm tới các hyperparameters như sau:</a:t>
            </a:r>
            <a:endParaRPr lang="en-US" dirty="0" smtClean="0">
              <a:solidFill>
                <a:schemeClr val="accent1">
                  <a:lumMod val="50000"/>
                </a:schemeClr>
              </a:solidFill>
              <a:latin typeface="+mn-lt"/>
              <a:cs typeface="Roboto" panose="02000000000000000000" charset="0"/>
            </a:endParaRPr>
          </a:p>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 C: 0.01</a:t>
            </a:r>
            <a:endParaRPr lang="en-US" dirty="0" smtClean="0">
              <a:solidFill>
                <a:schemeClr val="accent1">
                  <a:lumMod val="50000"/>
                </a:schemeClr>
              </a:solidFill>
              <a:latin typeface="+mn-lt"/>
              <a:cs typeface="Roboto" panose="02000000000000000000" charset="0"/>
            </a:endParaRPr>
          </a:p>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 Probability=true</a:t>
            </a:r>
            <a:endParaRPr lang="en-US" dirty="0" smtClean="0">
              <a:solidFill>
                <a:schemeClr val="accent1">
                  <a:lumMod val="50000"/>
                </a:schemeClr>
              </a:solidFill>
              <a:latin typeface="+mn-lt"/>
              <a:cs typeface="Roboto" panose="02000000000000000000" charset="0"/>
            </a:endParaRPr>
          </a:p>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 Random_state=42</a:t>
            </a:r>
            <a:endParaRPr lang="en-US" dirty="0" smtClean="0">
              <a:solidFill>
                <a:schemeClr val="accent1">
                  <a:lumMod val="50000"/>
                </a:schemeClr>
              </a:solidFill>
              <a:latin typeface="+mn-lt"/>
              <a:cs typeface="Roboto" panose="02000000000000000000" charset="0"/>
            </a:endParaRPr>
          </a:p>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 Kernel=”linear”</a:t>
            </a:r>
            <a:endParaRPr lang="en-US" dirty="0" smtClean="0">
              <a:solidFill>
                <a:schemeClr val="accent1">
                  <a:lumMod val="50000"/>
                </a:schemeClr>
              </a:solidFill>
              <a:latin typeface="+mn-lt"/>
              <a:cs typeface="Roboto" panose="02000000000000000000" charset="0"/>
            </a:endParaRPr>
          </a:p>
          <a:p>
            <a:pPr marL="0" lvl="0" indent="0">
              <a:lnSpc>
                <a:spcPct val="107000"/>
              </a:lnSpc>
              <a:spcBef>
                <a:spcPts val="0"/>
              </a:spcBef>
              <a:buNone/>
            </a:pPr>
            <a:r>
              <a:rPr lang="en-US" dirty="0" smtClean="0">
                <a:solidFill>
                  <a:schemeClr val="accent1">
                    <a:lumMod val="50000"/>
                  </a:schemeClr>
                </a:solidFill>
                <a:latin typeface="+mn-lt"/>
                <a:cs typeface="Roboto" panose="02000000000000000000" charset="0"/>
                <a:sym typeface="+mn-ea"/>
              </a:rPr>
              <a:t>Gọi phương thức model.fit để thực hiện training. </a:t>
            </a:r>
            <a:endParaRPr lang="en-US" dirty="0" smtClean="0">
              <a:solidFill>
                <a:schemeClr val="accent1">
                  <a:lumMod val="50000"/>
                </a:schemeClr>
              </a:solidFill>
              <a:latin typeface="+mn-lt"/>
              <a:cs typeface="Roboto" panose="02000000000000000000" charset="0"/>
              <a:sym typeface="+mn-ea"/>
            </a:endParaRPr>
          </a:p>
          <a:p>
            <a:pPr marL="0" lvl="0" indent="0">
              <a:lnSpc>
                <a:spcPct val="107000"/>
              </a:lnSpc>
              <a:spcBef>
                <a:spcPts val="0"/>
              </a:spcBef>
              <a:buNone/>
            </a:pPr>
            <a:r>
              <a:rPr lang="en-US" dirty="0" err="1" smtClean="0">
                <a:solidFill>
                  <a:schemeClr val="accent1">
                    <a:lumMod val="50000"/>
                  </a:schemeClr>
                </a:solidFill>
                <a:latin typeface="+mn-lt"/>
                <a:cs typeface="Roboto" panose="02000000000000000000" charset="0"/>
                <a:sym typeface="+mn-ea"/>
              </a:rPr>
              <a:t>Sau</a:t>
            </a:r>
            <a:r>
              <a:rPr lang="en-US" dirty="0" smtClean="0">
                <a:solidFill>
                  <a:schemeClr val="accent1">
                    <a:lumMod val="50000"/>
                  </a:schemeClr>
                </a:solidFill>
                <a:latin typeface="+mn-lt"/>
                <a:cs typeface="Roboto" panose="02000000000000000000" charset="0"/>
                <a:sym typeface="+mn-ea"/>
              </a:rPr>
              <a:t> </a:t>
            </a:r>
            <a:r>
              <a:rPr lang="en-US" dirty="0" smtClean="0">
                <a:solidFill>
                  <a:schemeClr val="accent1">
                    <a:lumMod val="50000"/>
                  </a:schemeClr>
                </a:solidFill>
                <a:latin typeface="+mn-lt"/>
                <a:cs typeface="Roboto" panose="02000000000000000000" charset="0"/>
                <a:sym typeface="+mn-ea"/>
              </a:rPr>
              <a:t>khi training xong ta sẽ lưu model lại cho những lần dự đoán tiếp theo.</a:t>
            </a:r>
            <a:endParaRPr lang="en-GB" dirty="0">
              <a:solidFill>
                <a:srgbClr val="212121"/>
              </a:solidFill>
              <a:latin typeface="+mn-lt"/>
              <a:ea typeface="Times New Roman" panose="02020603050405020304"/>
              <a:cs typeface="Roboto" panose="02000000000000000000" charset="0"/>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ĐÁNH GIÁ MÔ HÌNH</a:t>
            </a:r>
          </a:p>
        </p:txBody>
      </p:sp>
      <p:pic>
        <p:nvPicPr>
          <p:cNvPr id="2" name="Picture 1"/>
          <p:cNvPicPr>
            <a:picLocks noChangeAspect="1"/>
          </p:cNvPicPr>
          <p:nvPr/>
        </p:nvPicPr>
        <p:blipFill>
          <a:blip r:embed="rId3"/>
          <a:stretch>
            <a:fillRect/>
          </a:stretch>
        </p:blipFill>
        <p:spPr>
          <a:xfrm>
            <a:off x="1613818" y="858493"/>
            <a:ext cx="5938263" cy="3561108"/>
          </a:xfrm>
          <a:prstGeom prst="rect">
            <a:avLst/>
          </a:prstGeom>
        </p:spPr>
      </p:pic>
      <p:sp>
        <p:nvSpPr>
          <p:cNvPr id="3" name="TextBox 2"/>
          <p:cNvSpPr txBox="1"/>
          <p:nvPr/>
        </p:nvSpPr>
        <p:spPr>
          <a:xfrm>
            <a:off x="3703983" y="4456955"/>
            <a:ext cx="2551044" cy="276999"/>
          </a:xfrm>
          <a:prstGeom prst="rect">
            <a:avLst/>
          </a:prstGeom>
          <a:noFill/>
        </p:spPr>
        <p:txBody>
          <a:bodyPr wrap="square" rtlCol="0">
            <a:spAutoFit/>
          </a:bodyPr>
          <a:lstStyle/>
          <a:p>
            <a:r>
              <a:rPr lang="en-US" sz="1200" i="1" dirty="0" err="1" smtClean="0"/>
              <a:t>Kết</a:t>
            </a:r>
            <a:r>
              <a:rPr lang="en-US" sz="1200" i="1" dirty="0" smtClean="0"/>
              <a:t> </a:t>
            </a:r>
            <a:r>
              <a:rPr lang="en-US" sz="1200" i="1" dirty="0" err="1" smtClean="0"/>
              <a:t>quả</a:t>
            </a:r>
            <a:r>
              <a:rPr lang="en-US" sz="1200" i="1" dirty="0" smtClean="0"/>
              <a:t> </a:t>
            </a:r>
            <a:r>
              <a:rPr lang="en-US" sz="1200" i="1" dirty="0" err="1" smtClean="0"/>
              <a:t>dự</a:t>
            </a:r>
            <a:r>
              <a:rPr lang="en-US" sz="1200" i="1" dirty="0" smtClean="0"/>
              <a:t> </a:t>
            </a:r>
            <a:r>
              <a:rPr lang="en-US" sz="1200" i="1" dirty="0" err="1" smtClean="0"/>
              <a:t>đoán</a:t>
            </a:r>
            <a:r>
              <a:rPr lang="en-US" sz="1200" i="1" dirty="0" smtClean="0"/>
              <a:t> </a:t>
            </a:r>
            <a:r>
              <a:rPr lang="en-US" sz="1200" i="1" dirty="0" err="1" smtClean="0"/>
              <a:t>trên</a:t>
            </a:r>
            <a:r>
              <a:rPr lang="en-US" sz="1200" i="1" dirty="0" smtClean="0"/>
              <a:t> SVM</a:t>
            </a:r>
            <a:endParaRPr lang="en-US" sz="1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ĐÁNH GIÁ MÔ HÌNH</a:t>
            </a:r>
          </a:p>
        </p:txBody>
      </p:sp>
      <p:pic>
        <p:nvPicPr>
          <p:cNvPr id="2" name="Picture 0"/>
          <p:cNvPicPr>
            <a:picLocks noChangeAspect="1"/>
          </p:cNvPicPr>
          <p:nvPr/>
        </p:nvPicPr>
        <p:blipFill>
          <a:blip r:embed="rId3"/>
          <a:stretch>
            <a:fillRect/>
          </a:stretch>
        </p:blipFill>
        <p:spPr>
          <a:xfrm>
            <a:off x="1662658" y="951313"/>
            <a:ext cx="5840583" cy="3176739"/>
          </a:xfrm>
          <a:prstGeom prst="rect">
            <a:avLst/>
          </a:prstGeom>
        </p:spPr>
      </p:pic>
      <p:sp>
        <p:nvSpPr>
          <p:cNvPr id="3" name="TextBox 2"/>
          <p:cNvSpPr txBox="1"/>
          <p:nvPr/>
        </p:nvSpPr>
        <p:spPr>
          <a:xfrm>
            <a:off x="3582409" y="4350990"/>
            <a:ext cx="2001079" cy="276999"/>
          </a:xfrm>
          <a:prstGeom prst="rect">
            <a:avLst/>
          </a:prstGeom>
          <a:noFill/>
        </p:spPr>
        <p:txBody>
          <a:bodyPr wrap="square" rtlCol="0">
            <a:spAutoFit/>
          </a:bodyPr>
          <a:lstStyle/>
          <a:p>
            <a:r>
              <a:rPr lang="en-US" sz="1200" i="1" dirty="0" err="1" smtClean="0"/>
              <a:t>Kết</a:t>
            </a:r>
            <a:r>
              <a:rPr lang="en-US" sz="1200" i="1" dirty="0" smtClean="0"/>
              <a:t> </a:t>
            </a:r>
            <a:r>
              <a:rPr lang="en-US" sz="1200" i="1" dirty="0" err="1" smtClean="0"/>
              <a:t>quả</a:t>
            </a:r>
            <a:r>
              <a:rPr lang="en-US" sz="1200" i="1" dirty="0" smtClean="0"/>
              <a:t> </a:t>
            </a:r>
            <a:r>
              <a:rPr lang="en-US" sz="1200" i="1" dirty="0" err="1" smtClean="0"/>
              <a:t>dự</a:t>
            </a:r>
            <a:r>
              <a:rPr lang="en-US" sz="1200" i="1" dirty="0" smtClean="0"/>
              <a:t> </a:t>
            </a:r>
            <a:r>
              <a:rPr lang="en-US" sz="1200" i="1" dirty="0" err="1" smtClean="0"/>
              <a:t>đoán</a:t>
            </a:r>
            <a:r>
              <a:rPr lang="en-US" sz="1200" i="1" dirty="0" smtClean="0"/>
              <a:t> </a:t>
            </a:r>
            <a:r>
              <a:rPr lang="en-US" sz="1200" i="1" dirty="0" err="1" smtClean="0"/>
              <a:t>trên</a:t>
            </a:r>
            <a:r>
              <a:rPr lang="en-US" sz="1200" i="1" dirty="0" smtClean="0"/>
              <a:t> KNN</a:t>
            </a:r>
            <a:endParaRPr lang="en-US" sz="1200" i="1"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717</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Roboto</vt:lpstr>
      <vt:lpstr>Material - R01</vt:lpstr>
      <vt:lpstr>PowerPoint Presentation</vt:lpstr>
      <vt:lpstr>BÀI TOÁN</vt:lpstr>
      <vt:lpstr>PHÁT HIỆN BIỂN BÁO</vt:lpstr>
      <vt:lpstr>MÔ TẢ DỮ LIỆU</vt:lpstr>
      <vt:lpstr>MÔ TẢ DỮ LIỆU</vt:lpstr>
      <vt:lpstr>XỬ LÝ DỮ LIỆU</vt:lpstr>
      <vt:lpstr>CHỌN MODEL VÀ TRAINING</vt:lpstr>
      <vt:lpstr>ĐÁNH GIÁ MÔ HÌNH</vt:lpstr>
      <vt:lpstr>ĐÁNH GIÁ MÔ HÌNH</vt:lpstr>
      <vt:lpstr>NHẬN XÉT</vt:lpstr>
      <vt:lpstr>NHẬN XÉT</vt:lpstr>
      <vt:lpstr>THỬ NGHIỆM TRÊN BỨC ẢNH MỚI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18</cp:revision>
  <dcterms:created xsi:type="dcterms:W3CDTF">2020-08-09T13:27:00Z</dcterms:created>
  <dcterms:modified xsi:type="dcterms:W3CDTF">2020-08-10T09:09:12Z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