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440000" cx="7560000"/>
  <p:notesSz cx="8229600" cy="14630400"/>
  <p:embeddedFontLst>
    <p:embeddedFont>
      <p:font typeface="Instrument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747775"/>
          </p15:clr>
        </p15:guide>
        <p15:guide id="2" pos="2405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gzWWBulkZMnU/yk8FdeCSbBiZ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24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strumentSans-bold.fntdata"/><Relationship Id="rId16" Type="http://schemas.openxmlformats.org/officeDocument/2006/relationships/font" Target="fonts/Instrument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strumentSans-boldItalic.fntdata"/><Relationship Id="rId6" Type="http://schemas.openxmlformats.org/officeDocument/2006/relationships/slide" Target="slides/slide1.xml"/><Relationship Id="rId18" Type="http://schemas.openxmlformats.org/officeDocument/2006/relationships/font" Target="fonts/Instrumen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2311619" y="1143000"/>
            <a:ext cx="223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start.spring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60000" cy="52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0" y="74425"/>
            <a:ext cx="7560000" cy="104400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49550" y="882700"/>
            <a:ext cx="3780000" cy="3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36"/>
              <a:buFont typeface="Instrument Sans"/>
              <a:buNone/>
            </a:pPr>
            <a:r>
              <a:rPr b="1" i="0" lang="en-US" sz="5336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Introdução ao </a:t>
            </a:r>
            <a:endParaRPr b="1" i="0" sz="5336" u="none" cap="none" strike="noStrike">
              <a:solidFill>
                <a:srgbClr val="FFFFFF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36"/>
              <a:buFont typeface="Instrument Sans"/>
              <a:buNone/>
            </a:pPr>
            <a:r>
              <a:rPr b="1" i="0" lang="en-US" sz="4936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</a:t>
            </a:r>
            <a:r>
              <a:rPr b="1" i="0" lang="en-US" sz="4936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pring Boot</a:t>
            </a:r>
            <a:endParaRPr b="0" i="0" sz="493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238125" y="5772575"/>
            <a:ext cx="71586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Explore o poder do Spring Boot, um framework Java poderoso e flexível que simplifica o desenvolvimento de aplicações web. Aprenda a criar aplicações prontas para produção com agilidade e eficiência.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0542" y="9724650"/>
            <a:ext cx="3108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1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by Fabricio Vieira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2175" y="745275"/>
            <a:ext cx="3168900" cy="31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60000" cy="4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/>
          <p:nvPr/>
        </p:nvSpPr>
        <p:spPr>
          <a:xfrm rot="10800000">
            <a:off x="0" y="0"/>
            <a:ext cx="7560000" cy="104400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1" name="Google Shape;1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938" y="0"/>
            <a:ext cx="2835000" cy="4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/>
          <p:nvPr/>
        </p:nvSpPr>
        <p:spPr>
          <a:xfrm>
            <a:off x="255175" y="303675"/>
            <a:ext cx="42348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36"/>
              <a:buFont typeface="Instrument Sans"/>
              <a:buNone/>
            </a:pPr>
            <a:r>
              <a:rPr b="1" i="0" lang="en-US" sz="5936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Conclusão e próximos passos</a:t>
            </a:r>
            <a:endParaRPr b="0" i="0" sz="593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430550" y="4910225"/>
            <a:ext cx="66387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20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Neste ebook, você percorreu uma jornada completa pelo desenvolvimento de aplicações Spring Boot, desde a criação do projeto inicial até o consumo de uma API REST. Agora, é hora de consolidar seus conhecimentos e dar os próximos passos rumo ao domínio dessa poderosa tecnologia.</a:t>
            </a:r>
            <a:endParaRPr b="0" i="0" sz="2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60000" cy="4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0" y="0"/>
            <a:ext cx="7560000" cy="104400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12550" y="1462400"/>
            <a:ext cx="68907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strument Sans"/>
              <a:buNone/>
            </a:pPr>
            <a:r>
              <a:rPr b="1" i="0" lang="en-US" sz="4274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O que é o Spring Initializr?</a:t>
            </a:r>
            <a:endParaRPr b="0" i="0" sz="42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053100" y="5040584"/>
            <a:ext cx="5453700" cy="3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8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O </a:t>
            </a:r>
            <a:r>
              <a:rPr b="1" i="0" lang="en-US" sz="18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Spring Initializr</a:t>
            </a:r>
            <a:r>
              <a:rPr b="0" i="0" lang="en-US" sz="18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é uma poderosa ferramenta online desenvolvida pela equipe do </a:t>
            </a:r>
            <a:r>
              <a:rPr b="1" i="0" lang="en-US" sz="18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Spring</a:t>
            </a:r>
            <a:r>
              <a:rPr b="0" i="0" lang="en-US" sz="18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, que permite criar projetos </a:t>
            </a:r>
            <a:r>
              <a:rPr b="1" i="0" lang="en-US" sz="18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Spring Boot</a:t>
            </a:r>
            <a:r>
              <a:rPr b="0" i="0" lang="en-US" sz="18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de forma rápida e eficiente. Ele gera uma estrutura de projeto pré-configurada, com todas as dependências necessárias para começar a desenvolver sua aplicação </a:t>
            </a:r>
            <a:r>
              <a:rPr b="1" i="0" lang="en-US" sz="18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Spring</a:t>
            </a:r>
            <a:r>
              <a:rPr b="0" i="0" lang="en-US" sz="18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de imediato.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" name="Google Shape;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60000" cy="34167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/>
          <p:nvPr/>
        </p:nvSpPr>
        <p:spPr>
          <a:xfrm>
            <a:off x="0" y="0"/>
            <a:ext cx="7560000" cy="104400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61375" y="600550"/>
            <a:ext cx="64146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strument Sans"/>
              <a:buNone/>
            </a:pPr>
            <a:r>
              <a:rPr b="1" i="0" lang="en-US" sz="4274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Configurando o projeto Spring Boot</a:t>
            </a:r>
            <a:endParaRPr b="0" i="0" sz="42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053100" y="3416727"/>
            <a:ext cx="54537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Para começar a desenvolver sua aplicação Spring Boot, você precisará configurar um novo projeto a partir do Spring Initializr. Nesta etapa, você pode selecionar as dependências necessárias, como o Spring Web, o Spring Data JPA e o banco de dados desejado.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236750" y="5543524"/>
            <a:ext cx="52701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lang="en-US" sz="1650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1. 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Acesse o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Spring Initializr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em </a:t>
            </a:r>
            <a:r>
              <a:rPr b="0" i="0" lang="en-US" sz="1650" u="sng" cap="none" strike="noStrike">
                <a:solidFill>
                  <a:srgbClr val="E4E4E7"/>
                </a:solidFill>
                <a:latin typeface="Instrument Sans"/>
                <a:ea typeface="Instrument Sans"/>
                <a:cs typeface="Instrument Sans"/>
                <a:sym typeface="Instrumen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start.spring.io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e preencha as informações básicas do projeto, como o nome, o grupo e a versão do Java.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236750" y="6862725"/>
            <a:ext cx="52701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lang="en-US" sz="1650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2. 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Selecione as dependências que você deseja incluir no projeto, como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Spring Web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para criar a API REST,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Spring Data JPA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para trabalhar com banco de dados e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H2 Database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para um banco de dados em memória.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236750" y="8937574"/>
            <a:ext cx="52701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3. 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Gere o projeto e faça o download do arquivo ZIP. Descompacte-o em sua máquina e abra-o em sua IDE favorita, como o IntelliJ IDEA ou o Eclipse.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60000" cy="34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/>
          <p:nvPr/>
        </p:nvSpPr>
        <p:spPr>
          <a:xfrm>
            <a:off x="0" y="0"/>
            <a:ext cx="7560000" cy="104400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0" name="Google Shape;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7560000" cy="34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>
            <a:off x="0" y="-74400"/>
            <a:ext cx="7560000" cy="10440000"/>
          </a:xfrm>
          <a:prstGeom prst="rect">
            <a:avLst/>
          </a:prstGeom>
          <a:solidFill>
            <a:srgbClr val="2A2A2D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1053101" y="798950"/>
            <a:ext cx="59268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strument Sans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Criando a primeira classe Controller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528650" y="3702775"/>
            <a:ext cx="1961100" cy="6208800"/>
          </a:xfrm>
          <a:prstGeom prst="roundRect">
            <a:avLst>
              <a:gd fmla="val 2967" name="adj"/>
            </a:avLst>
          </a:prstGeom>
          <a:solidFill>
            <a:srgbClr val="3C3C43"/>
          </a:solidFill>
          <a:ln cap="flat" cmpd="sng" w="9525">
            <a:solidFill>
              <a:srgbClr val="5555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528650" y="3994300"/>
            <a:ext cx="1918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1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Entendendo Controllers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528622" y="5044175"/>
            <a:ext cx="19185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Os </a:t>
            </a:r>
            <a:r>
              <a:rPr b="1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Controllers</a:t>
            </a: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são a camada responsável por receber as requisições HTTP, processar a lógica de negócio e retornar uma resposta ao cliente.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2680725" y="3702775"/>
            <a:ext cx="1918500" cy="6208800"/>
          </a:xfrm>
          <a:prstGeom prst="roundRect">
            <a:avLst>
              <a:gd fmla="val 2967" name="adj"/>
            </a:avLst>
          </a:prstGeom>
          <a:solidFill>
            <a:srgbClr val="3C3C43"/>
          </a:solidFill>
          <a:ln cap="flat" cmpd="sng" w="9525">
            <a:solidFill>
              <a:srgbClr val="5555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680725" y="3994300"/>
            <a:ext cx="1918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1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Anotações Importantes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2875649" y="5044175"/>
            <a:ext cx="16881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Use as anotações </a:t>
            </a:r>
            <a:r>
              <a:rPr b="1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@Controller</a:t>
            </a: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e </a:t>
            </a:r>
            <a:r>
              <a:rPr b="1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@RequestMapping</a:t>
            </a: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para definir sua primeira classe Controller e seus endpoints.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765550" y="3702775"/>
            <a:ext cx="2214300" cy="6208800"/>
          </a:xfrm>
          <a:prstGeom prst="roundRect">
            <a:avLst>
              <a:gd fmla="val 2967" name="adj"/>
            </a:avLst>
          </a:prstGeom>
          <a:solidFill>
            <a:srgbClr val="3C3C43"/>
          </a:solidFill>
          <a:ln cap="flat" cmpd="sng" w="9525">
            <a:solidFill>
              <a:srgbClr val="5555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4884275" y="3994300"/>
            <a:ext cx="19611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1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Retornar Respostas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5036672" y="5060950"/>
            <a:ext cx="19185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Sua Controller deve retornar objetos, páginas HTML, redirecionamentos ou qualquer outro tipo de resposta HTTP adequada.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60000" cy="25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>
            <a:off x="0" y="0"/>
            <a:ext cx="7560000" cy="104400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312550" y="401100"/>
            <a:ext cx="66822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strument Sans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Mapeando endpoints HTTP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535775" y="2519975"/>
            <a:ext cx="16710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Instrument Sans"/>
              <a:buNone/>
            </a:pPr>
            <a:r>
              <a:rPr b="1" i="0" lang="en-US" sz="2087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Rotas e Métodos HTTP</a:t>
            </a:r>
            <a:endParaRPr b="0" i="0" sz="20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312550" y="3758900"/>
            <a:ext cx="1894200" cy="4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Cada endpoint da sua API REST deve corresponder a uma rota e um método HTTP específico, como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GET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,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POST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,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PUT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ou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DELETE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. Isso define a ação que será executada para aquele recurso.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2206775" y="2519975"/>
            <a:ext cx="16107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Instrument Sans"/>
              <a:buNone/>
            </a:pPr>
            <a:r>
              <a:rPr b="1" i="0" lang="en-US" sz="2087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Anotações @RequestMapping</a:t>
            </a:r>
            <a:endParaRPr b="0" i="0" sz="20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2206775" y="3742125"/>
            <a:ext cx="1610700" cy="4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Utilize a anotação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@RequestMapping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para mapear os endpoints em suas classes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Controller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. Você pode usar parâmetros como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value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,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method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e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produces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para configurar cada rota.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3817425" y="2519975"/>
            <a:ext cx="17784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Instrument Sans"/>
              <a:buNone/>
            </a:pPr>
            <a:r>
              <a:rPr b="1" i="0" lang="en-US" sz="2087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Retornando Respostas</a:t>
            </a:r>
            <a:endParaRPr b="0" i="0" sz="20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3893675" y="3682700"/>
            <a:ext cx="15477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Ao processar uma requisição, sua Controller deve retornar o objeto, mensagem ou status adequado, utilizando anotações como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@ResponseBody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e </a:t>
            </a:r>
            <a:r>
              <a:rPr b="1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@ResponseStatus</a:t>
            </a: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5517325" y="2519975"/>
            <a:ext cx="1671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Instrument Sans"/>
              <a:buNone/>
            </a:pPr>
            <a:r>
              <a:rPr b="1" i="0" lang="en-US" sz="2087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Tratando Exceções</a:t>
            </a:r>
            <a:endParaRPr b="0" i="0" sz="20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5517625" y="3682700"/>
            <a:ext cx="1610700" cy="4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Implemente handlers de exceção para tratar erros que possam ocorrer durante o processamento das requisições, retornando as informações adequadas para o cliente.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>
            <a:off x="-11800" y="-600"/>
            <a:ext cx="7560000" cy="104412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5" y="-13275"/>
            <a:ext cx="7522574" cy="24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2601396" y="5435479"/>
            <a:ext cx="23571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90"/>
              <a:buFont typeface="Instrument Sans"/>
              <a:buNone/>
            </a:pP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Crie classes de entidade que mapeiam as tabelas do seu banco de dados usando as anotações do </a:t>
            </a:r>
            <a:r>
              <a:rPr b="1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Spring Data JPA</a:t>
            </a: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, como </a:t>
            </a:r>
            <a:r>
              <a:rPr b="1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@Entity</a:t>
            </a: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, </a:t>
            </a:r>
            <a:r>
              <a:rPr b="1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@Id</a:t>
            </a: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e </a:t>
            </a:r>
            <a:r>
              <a:rPr b="1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@Column</a:t>
            </a: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.</a:t>
            </a:r>
            <a:endParaRPr b="0" i="0" sz="16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550725" y="381000"/>
            <a:ext cx="65334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25"/>
              <a:buFont typeface="Instrument Sans"/>
              <a:buNone/>
            </a:pPr>
            <a:r>
              <a:rPr b="1" i="0" lang="en-US" sz="4225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Trabalhando com Banco de Dados</a:t>
            </a:r>
            <a:endParaRPr b="0" i="0" sz="42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349750" y="3469075"/>
            <a:ext cx="6950100" cy="54300"/>
          </a:xfrm>
          <a:prstGeom prst="roundRect">
            <a:avLst>
              <a:gd fmla="val 225348" name="adj"/>
            </a:avLst>
          </a:prstGeom>
          <a:solidFill>
            <a:srgbClr val="5555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1183659" y="2516146"/>
            <a:ext cx="309469" cy="1259209"/>
            <a:chOff x="1183659" y="2516146"/>
            <a:chExt cx="309469" cy="1259209"/>
          </a:xfrm>
        </p:grpSpPr>
        <p:sp>
          <p:nvSpPr>
            <p:cNvPr id="89" name="Google Shape;89;p6"/>
            <p:cNvSpPr/>
            <p:nvPr/>
          </p:nvSpPr>
          <p:spPr>
            <a:xfrm>
              <a:off x="1357224" y="2516146"/>
              <a:ext cx="22200" cy="952800"/>
            </a:xfrm>
            <a:prstGeom prst="roundRect">
              <a:avLst>
                <a:gd fmla="val 225348" name="adj"/>
              </a:avLst>
            </a:prstGeom>
            <a:solidFill>
              <a:srgbClr val="55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243528" y="3162755"/>
              <a:ext cx="249600" cy="612600"/>
            </a:xfrm>
            <a:prstGeom prst="roundRect">
              <a:avLst>
                <a:gd fmla="val 20002" name="adj"/>
              </a:avLst>
            </a:prstGeom>
            <a:solidFill>
              <a:srgbClr val="3C3C43"/>
            </a:solidFill>
            <a:ln cap="flat" cmpd="sng" w="9525">
              <a:solidFill>
                <a:srgbClr val="5555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183659" y="3213807"/>
              <a:ext cx="64500" cy="5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CFD0D8"/>
                </a:buClr>
                <a:buSzPts val="2535"/>
                <a:buFont typeface="Instrument Sans"/>
                <a:buNone/>
              </a:pPr>
              <a:r>
                <a:rPr b="1" i="0" lang="en-US" sz="2535" u="none" cap="none" strike="noStrike">
                  <a:solidFill>
                    <a:srgbClr val="CFD0D8"/>
                  </a:solidFill>
                  <a:latin typeface="Instrument Sans"/>
                  <a:ea typeface="Instrument Sans"/>
                  <a:cs typeface="Instrument Sans"/>
                  <a:sym typeface="Instrument Sans"/>
                </a:rPr>
                <a:t>1</a:t>
              </a:r>
              <a:endParaRPr b="0" i="0" sz="25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6"/>
          <p:cNvGrpSpPr/>
          <p:nvPr/>
        </p:nvGrpSpPr>
        <p:grpSpPr>
          <a:xfrm>
            <a:off x="3504950" y="3162755"/>
            <a:ext cx="323619" cy="1259113"/>
            <a:chOff x="3123950" y="3162755"/>
            <a:chExt cx="323619" cy="1259113"/>
          </a:xfrm>
        </p:grpSpPr>
        <p:sp>
          <p:nvSpPr>
            <p:cNvPr id="93" name="Google Shape;93;p6"/>
            <p:cNvSpPr/>
            <p:nvPr/>
          </p:nvSpPr>
          <p:spPr>
            <a:xfrm>
              <a:off x="3311664" y="3469068"/>
              <a:ext cx="22200" cy="952800"/>
            </a:xfrm>
            <a:prstGeom prst="roundRect">
              <a:avLst>
                <a:gd fmla="val 225348" name="adj"/>
              </a:avLst>
            </a:prstGeom>
            <a:solidFill>
              <a:srgbClr val="55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3197969" y="3162755"/>
              <a:ext cx="249600" cy="612600"/>
            </a:xfrm>
            <a:prstGeom prst="roundRect">
              <a:avLst>
                <a:gd fmla="val 20002" name="adj"/>
              </a:avLst>
            </a:prstGeom>
            <a:solidFill>
              <a:srgbClr val="3C3C43"/>
            </a:solidFill>
            <a:ln cap="flat" cmpd="sng" w="9525">
              <a:solidFill>
                <a:srgbClr val="5555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123950" y="3213807"/>
              <a:ext cx="92700" cy="5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CFD0D8"/>
                </a:buClr>
                <a:buSzPts val="2535"/>
                <a:buFont typeface="Instrument Sans"/>
                <a:buNone/>
              </a:pPr>
              <a:r>
                <a:rPr b="1" i="0" lang="en-US" sz="2535" u="none" cap="none" strike="noStrike">
                  <a:solidFill>
                    <a:srgbClr val="CFD0D8"/>
                  </a:solidFill>
                  <a:latin typeface="Instrument Sans"/>
                  <a:ea typeface="Instrument Sans"/>
                  <a:cs typeface="Instrument Sans"/>
                  <a:sym typeface="Instrument Sans"/>
                </a:rPr>
                <a:t>2</a:t>
              </a:r>
              <a:endParaRPr b="0" i="0" sz="25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6"/>
          <p:cNvGrpSpPr/>
          <p:nvPr/>
        </p:nvGrpSpPr>
        <p:grpSpPr>
          <a:xfrm>
            <a:off x="6219275" y="2516146"/>
            <a:ext cx="325800" cy="1259209"/>
            <a:chOff x="5152475" y="2516146"/>
            <a:chExt cx="325800" cy="1259209"/>
          </a:xfrm>
        </p:grpSpPr>
        <p:sp>
          <p:nvSpPr>
            <p:cNvPr id="97" name="Google Shape;97;p6"/>
            <p:cNvSpPr/>
            <p:nvPr/>
          </p:nvSpPr>
          <p:spPr>
            <a:xfrm>
              <a:off x="5342305" y="2516146"/>
              <a:ext cx="22200" cy="952800"/>
            </a:xfrm>
            <a:prstGeom prst="roundRect">
              <a:avLst>
                <a:gd fmla="val 225348" name="adj"/>
              </a:avLst>
            </a:prstGeom>
            <a:solidFill>
              <a:srgbClr val="55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5228610" y="3162755"/>
              <a:ext cx="249600" cy="612600"/>
            </a:xfrm>
            <a:prstGeom prst="roundRect">
              <a:avLst>
                <a:gd fmla="val 20002" name="adj"/>
              </a:avLst>
            </a:prstGeom>
            <a:solidFill>
              <a:srgbClr val="3C3C43"/>
            </a:solidFill>
            <a:ln cap="flat" cmpd="sng" w="9525">
              <a:solidFill>
                <a:srgbClr val="5555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5152475" y="3213800"/>
              <a:ext cx="325800" cy="5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CFD0D8"/>
                </a:buClr>
                <a:buSzPts val="2535"/>
                <a:buFont typeface="Instrument Sans"/>
                <a:buNone/>
              </a:pPr>
              <a:r>
                <a:rPr b="1" i="0" lang="en-US" sz="2535" u="none" cap="none" strike="noStrike">
                  <a:solidFill>
                    <a:srgbClr val="CFD0D8"/>
                  </a:solidFill>
                  <a:latin typeface="Instrument Sans"/>
                  <a:ea typeface="Instrument Sans"/>
                  <a:cs typeface="Instrument Sans"/>
                  <a:sym typeface="Instrument Sans"/>
                </a:rPr>
                <a:t>3</a:t>
              </a:r>
              <a:endParaRPr b="0" i="0" sz="25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6"/>
          <p:cNvSpPr/>
          <p:nvPr/>
        </p:nvSpPr>
        <p:spPr>
          <a:xfrm>
            <a:off x="5184225" y="4342125"/>
            <a:ext cx="23571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13"/>
              <a:buFont typeface="Instrument Sans"/>
              <a:buNone/>
            </a:pPr>
            <a:r>
              <a:rPr b="1" i="0" lang="en-US" sz="2113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Implementando Repositórios</a:t>
            </a:r>
            <a:endParaRPr b="0" i="0" sz="21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5139911" y="5437476"/>
            <a:ext cx="23571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90"/>
              <a:buFont typeface="Instrument Sans"/>
              <a:buNone/>
            </a:pP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Defina interfaces de repositório que estendem </a:t>
            </a:r>
            <a:r>
              <a:rPr b="1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JpaRepository</a:t>
            </a: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para ter acesso a operações CRUD e consultas personalizadas no banco de dados.</a:t>
            </a:r>
            <a:endParaRPr b="0" i="0" sz="16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271050" y="4491275"/>
            <a:ext cx="2110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13"/>
              <a:buFont typeface="Instrument Sans"/>
              <a:buNone/>
            </a:pPr>
            <a:r>
              <a:rPr b="1" i="0" lang="en-US" sz="2113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Conectando ao Banco</a:t>
            </a:r>
            <a:endParaRPr b="0" i="0" sz="21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271041" y="5359272"/>
            <a:ext cx="23571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90"/>
              <a:buFont typeface="Instrument Sans"/>
              <a:buNone/>
            </a:pP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Configure a conexão com o banco de dados na sua aplicação Spring Boot utilizando as propriedades do arquivo </a:t>
            </a:r>
            <a:r>
              <a:rPr b="1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application.properties</a:t>
            </a: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. Escolha um banco de dados como o </a:t>
            </a:r>
            <a:r>
              <a:rPr b="1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H2</a:t>
            </a: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, </a:t>
            </a:r>
            <a:r>
              <a:rPr b="1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MySQL</a:t>
            </a: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ou </a:t>
            </a:r>
            <a:r>
              <a:rPr b="1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PostgreSQL</a:t>
            </a:r>
            <a:r>
              <a:rPr b="0" i="0" lang="en-US" sz="169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.</a:t>
            </a:r>
            <a:endParaRPr b="0" i="0" sz="16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2771400" y="4541925"/>
            <a:ext cx="2110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13"/>
              <a:buFont typeface="Instrument Sans"/>
              <a:buNone/>
            </a:pPr>
            <a:r>
              <a:rPr b="1" i="0" lang="en-US" sz="2113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Definindo Entidades</a:t>
            </a:r>
            <a:endParaRPr b="0" i="0" sz="21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60000" cy="24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/>
          <p:nvPr/>
        </p:nvSpPr>
        <p:spPr>
          <a:xfrm>
            <a:off x="924675" y="422400"/>
            <a:ext cx="59061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strument Sans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Implementando a Camada de Serviço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0" y="-152400"/>
            <a:ext cx="7560000" cy="104400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70914" y="2468172"/>
            <a:ext cx="288083" cy="634200"/>
            <a:chOff x="1023314" y="2468172"/>
            <a:chExt cx="288083" cy="634200"/>
          </a:xfrm>
        </p:grpSpPr>
        <p:sp>
          <p:nvSpPr>
            <p:cNvPr id="114" name="Google Shape;114;p7"/>
            <p:cNvSpPr/>
            <p:nvPr/>
          </p:nvSpPr>
          <p:spPr>
            <a:xfrm>
              <a:off x="1053097" y="2468172"/>
              <a:ext cx="258300" cy="634200"/>
            </a:xfrm>
            <a:prstGeom prst="roundRect">
              <a:avLst>
                <a:gd fmla="val 20000" name="adj"/>
              </a:avLst>
            </a:prstGeom>
            <a:solidFill>
              <a:srgbClr val="3C3C43"/>
            </a:solidFill>
            <a:ln cap="flat" cmpd="sng" w="9525">
              <a:solidFill>
                <a:srgbClr val="5555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23314" y="2521037"/>
              <a:ext cx="666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38"/>
                </a:lnSpc>
                <a:spcBef>
                  <a:spcPts val="0"/>
                </a:spcBef>
                <a:spcAft>
                  <a:spcPts val="0"/>
                </a:spcAft>
                <a:buClr>
                  <a:srgbClr val="CFD0D8"/>
                </a:buClr>
                <a:buSzPts val="2624"/>
                <a:buFont typeface="Instrument Sans"/>
                <a:buNone/>
              </a:pPr>
              <a:r>
                <a:rPr b="1" i="0" lang="en-US" sz="2624" u="none" cap="none" strike="noStrike">
                  <a:solidFill>
                    <a:srgbClr val="CFD0D8"/>
                  </a:solidFill>
                  <a:latin typeface="Instrument Sans"/>
                  <a:ea typeface="Instrument Sans"/>
                  <a:cs typeface="Instrument Sans"/>
                  <a:sym typeface="Instrument Sans"/>
                </a:rPr>
                <a:t>1</a:t>
              </a:r>
              <a:endParaRPr b="0" i="0" sz="26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7"/>
          <p:cNvSpPr/>
          <p:nvPr/>
        </p:nvSpPr>
        <p:spPr>
          <a:xfrm>
            <a:off x="1121425" y="2412625"/>
            <a:ext cx="23670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0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Defina a Lógica de Negócio</a:t>
            </a:r>
            <a:endParaRPr b="0" i="0" sz="20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924675" y="3250650"/>
            <a:ext cx="27981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 camada de serviço é onde você implementa a lógica de negócio da sua aplicação, como regras de validação, processamento de dados e integração com outras fontes.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7"/>
          <p:cNvGrpSpPr/>
          <p:nvPr/>
        </p:nvGrpSpPr>
        <p:grpSpPr>
          <a:xfrm>
            <a:off x="4379026" y="2468172"/>
            <a:ext cx="326275" cy="634200"/>
            <a:chOff x="3769426" y="2620572"/>
            <a:chExt cx="326275" cy="634200"/>
          </a:xfrm>
        </p:grpSpPr>
        <p:sp>
          <p:nvSpPr>
            <p:cNvPr id="119" name="Google Shape;119;p7"/>
            <p:cNvSpPr/>
            <p:nvPr/>
          </p:nvSpPr>
          <p:spPr>
            <a:xfrm>
              <a:off x="3837401" y="2620572"/>
              <a:ext cx="258300" cy="634200"/>
            </a:xfrm>
            <a:prstGeom prst="roundRect">
              <a:avLst>
                <a:gd fmla="val 20000" name="adj"/>
              </a:avLst>
            </a:prstGeom>
            <a:solidFill>
              <a:srgbClr val="3C3C43"/>
            </a:solidFill>
            <a:ln cap="flat" cmpd="sng" w="9525">
              <a:solidFill>
                <a:srgbClr val="5555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769426" y="2673537"/>
              <a:ext cx="960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38"/>
                </a:lnSpc>
                <a:spcBef>
                  <a:spcPts val="0"/>
                </a:spcBef>
                <a:spcAft>
                  <a:spcPts val="0"/>
                </a:spcAft>
                <a:buClr>
                  <a:srgbClr val="CFD0D8"/>
                </a:buClr>
                <a:buSzPts val="2624"/>
                <a:buFont typeface="Instrument Sans"/>
                <a:buNone/>
              </a:pPr>
              <a:r>
                <a:rPr b="1" i="0" lang="en-US" sz="2624" u="none" cap="none" strike="noStrike">
                  <a:solidFill>
                    <a:srgbClr val="CFD0D8"/>
                  </a:solidFill>
                  <a:latin typeface="Instrument Sans"/>
                  <a:ea typeface="Instrument Sans"/>
                  <a:cs typeface="Instrument Sans"/>
                  <a:sym typeface="Instrument Sans"/>
                </a:rPr>
                <a:t>2</a:t>
              </a:r>
              <a:endParaRPr b="0" i="0" sz="26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4667750" y="2488875"/>
            <a:ext cx="2189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0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Abstraia a Complexidade</a:t>
            </a:r>
            <a:endParaRPr b="0" i="0" sz="20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4210553" y="3250650"/>
            <a:ext cx="29853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Separe a camada de serviço da camada de controller, permitindo que a lógica de negócio seja reutilizada e testada de forma independente.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7"/>
          <p:cNvGrpSpPr/>
          <p:nvPr/>
        </p:nvGrpSpPr>
        <p:grpSpPr>
          <a:xfrm>
            <a:off x="825250" y="6083203"/>
            <a:ext cx="333747" cy="634200"/>
            <a:chOff x="977650" y="6083203"/>
            <a:chExt cx="333747" cy="634200"/>
          </a:xfrm>
        </p:grpSpPr>
        <p:sp>
          <p:nvSpPr>
            <p:cNvPr id="124" name="Google Shape;124;p7"/>
            <p:cNvSpPr/>
            <p:nvPr/>
          </p:nvSpPr>
          <p:spPr>
            <a:xfrm>
              <a:off x="1053097" y="6083203"/>
              <a:ext cx="258300" cy="634200"/>
            </a:xfrm>
            <a:prstGeom prst="roundRect">
              <a:avLst>
                <a:gd fmla="val 20000" name="adj"/>
              </a:avLst>
            </a:prstGeom>
            <a:solidFill>
              <a:srgbClr val="3C3C43"/>
            </a:solidFill>
            <a:ln cap="flat" cmpd="sng" w="9525">
              <a:solidFill>
                <a:srgbClr val="5555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977650" y="6136068"/>
              <a:ext cx="996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38"/>
                </a:lnSpc>
                <a:spcBef>
                  <a:spcPts val="0"/>
                </a:spcBef>
                <a:spcAft>
                  <a:spcPts val="0"/>
                </a:spcAft>
                <a:buClr>
                  <a:srgbClr val="CFD0D8"/>
                </a:buClr>
                <a:buSzPts val="2624"/>
                <a:buFont typeface="Instrument Sans"/>
                <a:buNone/>
              </a:pPr>
              <a:r>
                <a:rPr b="1" i="0" lang="en-US" sz="2624" u="none" cap="none" strike="noStrike">
                  <a:solidFill>
                    <a:srgbClr val="CFD0D8"/>
                  </a:solidFill>
                  <a:latin typeface="Instrument Sans"/>
                  <a:ea typeface="Instrument Sans"/>
                  <a:cs typeface="Instrument Sans"/>
                  <a:sym typeface="Instrument Sans"/>
                </a:rPr>
                <a:t>3</a:t>
              </a:r>
              <a:endParaRPr b="0" i="0" sz="26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7"/>
          <p:cNvSpPr/>
          <p:nvPr/>
        </p:nvSpPr>
        <p:spPr>
          <a:xfrm>
            <a:off x="1191925" y="6027625"/>
            <a:ext cx="2424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0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Utilize Injeção de Dependência</a:t>
            </a:r>
            <a:endParaRPr b="0" i="0" sz="20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892825" y="6865675"/>
            <a:ext cx="25956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Injete as dependências necessárias, como repositórios de dados, em seus serviços usando a injeção de dependência do Spring, para facilitar a manutenção e o teste unitário.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7"/>
          <p:cNvGrpSpPr/>
          <p:nvPr/>
        </p:nvGrpSpPr>
        <p:grpSpPr>
          <a:xfrm>
            <a:off x="4294568" y="6083203"/>
            <a:ext cx="334534" cy="634200"/>
            <a:chOff x="3761168" y="6083203"/>
            <a:chExt cx="334534" cy="634200"/>
          </a:xfrm>
        </p:grpSpPr>
        <p:sp>
          <p:nvSpPr>
            <p:cNvPr id="129" name="Google Shape;129;p7"/>
            <p:cNvSpPr/>
            <p:nvPr/>
          </p:nvSpPr>
          <p:spPr>
            <a:xfrm>
              <a:off x="3837401" y="6083203"/>
              <a:ext cx="258300" cy="634200"/>
            </a:xfrm>
            <a:prstGeom prst="roundRect">
              <a:avLst>
                <a:gd fmla="val 20000" name="adj"/>
              </a:avLst>
            </a:prstGeom>
            <a:solidFill>
              <a:srgbClr val="3C3C43"/>
            </a:solidFill>
            <a:ln cap="flat" cmpd="sng" w="9525">
              <a:solidFill>
                <a:srgbClr val="5555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761168" y="6136068"/>
              <a:ext cx="1059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38"/>
                </a:lnSpc>
                <a:spcBef>
                  <a:spcPts val="0"/>
                </a:spcBef>
                <a:spcAft>
                  <a:spcPts val="0"/>
                </a:spcAft>
                <a:buClr>
                  <a:srgbClr val="CFD0D8"/>
                </a:buClr>
                <a:buSzPts val="2624"/>
                <a:buFont typeface="Instrument Sans"/>
                <a:buNone/>
              </a:pPr>
              <a:r>
                <a:rPr b="1" i="0" lang="en-US" sz="2624" u="none" cap="none" strike="noStrike">
                  <a:solidFill>
                    <a:srgbClr val="CFD0D8"/>
                  </a:solidFill>
                  <a:latin typeface="Instrument Sans"/>
                  <a:ea typeface="Instrument Sans"/>
                  <a:cs typeface="Instrument Sans"/>
                  <a:sym typeface="Instrument Sans"/>
                </a:rPr>
                <a:t>4</a:t>
              </a:r>
              <a:endParaRPr b="0" i="0" sz="26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7"/>
          <p:cNvSpPr/>
          <p:nvPr/>
        </p:nvSpPr>
        <p:spPr>
          <a:xfrm>
            <a:off x="4591550" y="6027625"/>
            <a:ext cx="27981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0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Implemente Métodos Reutilizáveis</a:t>
            </a:r>
            <a:endParaRPr b="0" i="0" sz="20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4179975" y="7229900"/>
            <a:ext cx="2879400" cy="25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Crie métodos de serviço genéricos e reutilizáveis, que podem ser chamados de diferentes controladores, para promover a modularização e a escalabilidade do seu código.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600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/>
          <p:nvPr/>
        </p:nvSpPr>
        <p:spPr>
          <a:xfrm>
            <a:off x="0" y="0"/>
            <a:ext cx="7560000" cy="104400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00700" y="375425"/>
            <a:ext cx="576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strument Sans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Criando uma API REST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97" y="2886785"/>
            <a:ext cx="287007" cy="28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>
            <a:off x="162225" y="3263650"/>
            <a:ext cx="1744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1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Arquitetura da API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162225" y="4161125"/>
            <a:ext cx="1884300" cy="4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Defina uma arquitetura de API REST sólida, com recursos e endpoints bem organizados, seguindo os princípios do estilo arquitetural REST.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4" name="Google Shape;14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9584" y="2886785"/>
            <a:ext cx="287007" cy="28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/>
          <p:nvPr/>
        </p:nvSpPr>
        <p:spPr>
          <a:xfrm>
            <a:off x="2024349" y="3339850"/>
            <a:ext cx="1364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1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Métodos HTTP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2046522" y="4177900"/>
            <a:ext cx="16473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Utilize os métodos HTTP padrão, como GET, POST, PUT e DELETE, para mapear as operações CRUD da sua aplicação.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7" name="Google Shape;14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0871" y="2886785"/>
            <a:ext cx="287007" cy="28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/>
          <p:nvPr/>
        </p:nvSpPr>
        <p:spPr>
          <a:xfrm>
            <a:off x="3693825" y="3339850"/>
            <a:ext cx="1455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1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Formatos de Dados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3693825" y="4161125"/>
            <a:ext cx="15786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Decida quais formatos de dados sua API irá suportar, como JSON, XML ou outros, e defina padrões de serialização e desserialização.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0" name="Google Shape;15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358" y="2886785"/>
            <a:ext cx="287007" cy="28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/>
          <p:nvPr/>
        </p:nvSpPr>
        <p:spPr>
          <a:xfrm>
            <a:off x="5424950" y="3339850"/>
            <a:ext cx="164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187"/>
              <a:buFont typeface="Instrument Sans"/>
              <a:buNone/>
            </a:pPr>
            <a:r>
              <a:rPr b="1" i="0" lang="en-US" sz="2187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Segurança da API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424950" y="4177900"/>
            <a:ext cx="16146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Implemente mecanismos de autenticação e autorização, como tokens JWT, para garantir a segurança e o acesso controlado aos recursos da sua API.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60000" cy="4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0" y="0"/>
            <a:ext cx="7560000" cy="10440000"/>
          </a:xfrm>
          <a:prstGeom prst="rect">
            <a:avLst/>
          </a:prstGeom>
          <a:solidFill>
            <a:srgbClr val="2A2A2D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506750" y="641775"/>
            <a:ext cx="63108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strument Sans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Consumindo a API 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201950" y="4959900"/>
            <a:ext cx="3615600" cy="4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Explore a API Spring Boot que você criou. Descubra como consumir os endpoints da sua API de forma autêntica e envolvente, transportando os usuários para o mundo fantástico dos Sete Reinos.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4011950" y="4946775"/>
            <a:ext cx="3399600" cy="4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Utilize ferramentas como o </a:t>
            </a:r>
            <a:r>
              <a:rPr b="1" i="0" lang="en-US" sz="19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Postman</a:t>
            </a:r>
            <a:r>
              <a:rPr b="0" i="0" lang="en-US" sz="1950" u="none" cap="none" strike="noStrike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para realizar requisições HTTP à sua API. Renderize os dados da API em interfaces web </a:t>
            </a:r>
            <a:r>
              <a:rPr lang="en-US" sz="1950">
                <a:solidFill>
                  <a:srgbClr val="CFD0D8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e veja o resultado de todo o trabalho na sua tela.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150" y="2121300"/>
            <a:ext cx="4178282" cy="1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2024-05-15T18:41:40Z</dcterms:created>
  <dc:creator>PptxGenJS</dc:creator>
</cp:coreProperties>
</file>