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C122E5-C56D-4CA2-8CE4-7C07D9FDA60F}">
  <a:tblStyle styleId="{43C122E5-C56D-4CA2-8CE4-7C07D9FDA60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fa98070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ffa980703_0_16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1:notes"/>
          <p:cNvSpPr txBox="1"/>
          <p:nvPr>
            <p:ph idx="1" type="body"/>
          </p:nvPr>
        </p:nvSpPr>
        <p:spPr>
          <a:xfrm>
            <a:off x="7620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f4f3c0f02_0_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f4f3c0f02_0_0:notes"/>
          <p:cNvSpPr txBox="1"/>
          <p:nvPr>
            <p:ph idx="1" type="body"/>
          </p:nvPr>
        </p:nvSpPr>
        <p:spPr>
          <a:xfrm>
            <a:off x="7620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3f4f3c0f0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f4b2e4719_0_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f4b2e4719_0_3:notes"/>
          <p:cNvSpPr txBox="1"/>
          <p:nvPr>
            <p:ph idx="1" type="body"/>
          </p:nvPr>
        </p:nvSpPr>
        <p:spPr>
          <a:xfrm>
            <a:off x="7620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3f4b2e4719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f4f3c0f02_0_2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f4f3c0f0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f4f3c0f02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f4f3c0f02_0_5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f4f3c0f0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f4f3c0f02_0_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f5cbdafee_0_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f5cbdaf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f5cbdafee_0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f4f3c0f02_0_4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f4f3c0f0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f4f3c0f02_0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accen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8750" y="-26613"/>
            <a:ext cx="9201499" cy="57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685800" y="1240537"/>
            <a:ext cx="77724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432175" y="2581008"/>
            <a:ext cx="22797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57200" y="528507"/>
            <a:ext cx="82296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57200" y="2019379"/>
            <a:ext cx="82296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/>
            </a:lvl1pPr>
            <a:lvl2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cxnSp>
        <p:nvCxnSpPr>
          <p:cNvPr id="61" name="Google Shape;61;p14"/>
          <p:cNvCxnSpPr/>
          <p:nvPr/>
        </p:nvCxnSpPr>
        <p:spPr>
          <a:xfrm>
            <a:off x="591589" y="1285770"/>
            <a:ext cx="504900" cy="0"/>
          </a:xfrm>
          <a:prstGeom prst="straightConnector1">
            <a:avLst/>
          </a:prstGeom>
          <a:noFill/>
          <a:ln cap="flat" cmpd="sng" w="2540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57200" y="380320"/>
            <a:ext cx="8229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800"/>
              <a:buFont typeface="Calibri"/>
              <a:buNone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(long title)">
  <p:cSld name="Section Header (long title)">
    <p:bg>
      <p:bgPr>
        <a:gradFill>
          <a:gsLst>
            <a:gs pos="0">
              <a:schemeClr val="accent2"/>
            </a:gs>
            <a:gs pos="100000">
              <a:schemeClr val="accent6"/>
            </a:gs>
          </a:gsLst>
          <a:lin ang="0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8875" y="-48875"/>
            <a:ext cx="9251701" cy="58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>
            <p:ph type="title"/>
          </p:nvPr>
        </p:nvSpPr>
        <p:spPr>
          <a:xfrm>
            <a:off x="589263" y="2065409"/>
            <a:ext cx="7772400" cy="17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722313" y="2855231"/>
            <a:ext cx="7772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Calibri"/>
              <a:buNone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gradFill>
          <a:gsLst>
            <a:gs pos="0">
              <a:schemeClr val="accent2"/>
            </a:gs>
            <a:gs pos="100000">
              <a:schemeClr val="accent6"/>
            </a:gs>
          </a:gsLst>
          <a:lin ang="0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850" y="0"/>
            <a:ext cx="9251701" cy="58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672418"/>
            <a:ext cx="77724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0" name="Google Shape;70;p16"/>
          <p:cNvCxnSpPr/>
          <p:nvPr/>
        </p:nvCxnSpPr>
        <p:spPr>
          <a:xfrm>
            <a:off x="859776" y="4468286"/>
            <a:ext cx="504900" cy="0"/>
          </a:xfrm>
          <a:prstGeom prst="straightConnector1">
            <a:avLst/>
          </a:prstGeom>
          <a:noFill/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722313" y="3501685"/>
            <a:ext cx="7772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Calibri"/>
              <a:buNone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2711710" y="2312945"/>
            <a:ext cx="27000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2981710" y="3171273"/>
            <a:ext cx="21600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3251710" y="4029601"/>
            <a:ext cx="16200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3701710" y="4887930"/>
            <a:ext cx="7200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457200" y="528507"/>
            <a:ext cx="82296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rgbClr val="772FC6"/>
                </a:solidFill>
                <a:latin typeface="Calibri"/>
                <a:ea typeface="Calibri"/>
                <a:cs typeface="Calibri"/>
                <a:sym typeface="Calibri"/>
              </a:rPr>
              <a:t>FUNIL </a:t>
            </a:r>
            <a:endParaRPr b="0" i="0" sz="4000" u="none" cap="none" strike="noStrike">
              <a:solidFill>
                <a:srgbClr val="772F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594425" y="21383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{43C122E5-C56D-4CA2-8CE4-7C07D9FDA60F}</a:tableStyleId>
              </a:tblPr>
              <a:tblGrid>
                <a:gridCol w="2057400"/>
                <a:gridCol w="2802950"/>
              </a:tblGrid>
              <a:tr h="3594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HOMEPAGE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91450" marL="91450" anchor="ctr">
                    <a:lnT cap="flat" cmpd="sng" w="12700">
                      <a:solidFill>
                        <a:srgbClr val="C4C4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10.000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91450" marL="91450" anchor="ctr">
                    <a:lnT cap="flat" cmpd="sng" w="12700">
                      <a:solidFill>
                        <a:srgbClr val="C4C4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22925">
                <a:tc vMerge="1"/>
                <a:tc vMerge="1"/>
              </a:tr>
              <a:tr h="26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4D67EA"/>
                          </a:solidFill>
                        </a:rPr>
                        <a:t>↓   </a:t>
                      </a:r>
                      <a:r>
                        <a:rPr lang="en-US" sz="1500">
                          <a:solidFill>
                            <a:srgbClr val="4D67EA"/>
                          </a:solidFill>
                        </a:rPr>
                        <a:t>41,6</a:t>
                      </a:r>
                      <a:r>
                        <a:rPr lang="en-US" sz="1500" u="none" cap="none" strike="noStrike">
                          <a:solidFill>
                            <a:srgbClr val="4D67EA"/>
                          </a:solidFill>
                        </a:rPr>
                        <a:t>%  ↓</a:t>
                      </a:r>
                      <a:r>
                        <a:rPr lang="en-US" sz="1500" u="none" cap="none" strike="noStrike">
                          <a:solidFill>
                            <a:schemeClr val="accent2"/>
                          </a:solidFill>
                        </a:rPr>
                        <a:t> </a:t>
                      </a:r>
                      <a:endParaRPr sz="15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38100" marB="38100" marR="91450" marL="91450" anchor="ctr"/>
                </a:tc>
              </a:tr>
              <a:tr h="2926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QUESTIONÁRIO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4.166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91450" marL="91450" anchor="ctr"/>
                </a:tc>
              </a:tr>
              <a:tr h="222925">
                <a:tc vMerge="1"/>
                <a:tc vMerge="1"/>
              </a:tr>
              <a:tr h="26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Calibri"/>
                        <a:buNone/>
                      </a:pPr>
                      <a:r>
                        <a:rPr lang="en-US" sz="1500" u="none" cap="none" strike="noStrike">
                          <a:solidFill>
                            <a:srgbClr val="4D67EA"/>
                          </a:solidFill>
                        </a:rPr>
                        <a:t>↓  </a:t>
                      </a:r>
                      <a:r>
                        <a:rPr lang="en-US" sz="1500">
                          <a:solidFill>
                            <a:srgbClr val="4D67EA"/>
                          </a:solidFill>
                        </a:rPr>
                        <a:t>60,2 </a:t>
                      </a:r>
                      <a:r>
                        <a:rPr lang="en-US" sz="1500" u="none" cap="none" strike="noStrike">
                          <a:solidFill>
                            <a:srgbClr val="4D67EA"/>
                          </a:solidFill>
                        </a:rPr>
                        <a:t>%  ↓</a:t>
                      </a:r>
                      <a:endParaRPr sz="1500" u="none" cap="none" strike="noStrike">
                        <a:solidFill>
                          <a:srgbClr val="4D67EA"/>
                        </a:solidFill>
                      </a:endParaRPr>
                    </a:p>
                  </a:txBody>
                  <a:tcPr marT="38100" marB="38100" marR="91450" marL="91450" anchor="ctr"/>
                </a:tc>
              </a:tr>
              <a:tr h="2926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PLANO DE INVESTIMENTOS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2.506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91450" marL="91450" anchor="ctr"/>
                </a:tc>
              </a:tr>
              <a:tr h="222925">
                <a:tc vMerge="1"/>
                <a:tc vMerge="1"/>
              </a:tr>
              <a:tr h="26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rgbClr val="4D67EA"/>
                          </a:solidFill>
                        </a:rPr>
                        <a:t>↓  </a:t>
                      </a:r>
                      <a:r>
                        <a:rPr lang="en-US" sz="1500">
                          <a:solidFill>
                            <a:srgbClr val="4D67EA"/>
                          </a:solidFill>
                        </a:rPr>
                        <a:t>62,7 </a:t>
                      </a:r>
                      <a:r>
                        <a:rPr lang="en-US" sz="1500" u="none" cap="none" strike="noStrike">
                          <a:solidFill>
                            <a:srgbClr val="4D67EA"/>
                          </a:solidFill>
                        </a:rPr>
                        <a:t>%  ↓</a:t>
                      </a:r>
                      <a:endParaRPr sz="1500" u="none" cap="none" strike="noStrike">
                        <a:solidFill>
                          <a:srgbClr val="4D67EA"/>
                        </a:solidFill>
                      </a:endParaRPr>
                    </a:p>
                  </a:txBody>
                  <a:tcPr marT="38100" marB="38100" marR="91450" marL="91450" anchor="ctr"/>
                </a:tc>
              </a:tr>
              <a:tr h="2926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CADASTRO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="1" lang="en-US" sz="1600"/>
                        <a:t>.571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91450" marL="91450" anchor="ctr"/>
                </a:tc>
              </a:tr>
              <a:tr h="215975">
                <a:tc vMerge="1"/>
                <a:tc vMerge="1"/>
              </a:tr>
            </a:tbl>
          </a:graphicData>
        </a:graphic>
      </p:graphicFrame>
      <p:grpSp>
        <p:nvGrpSpPr>
          <p:cNvPr id="83" name="Google Shape;83;p17"/>
          <p:cNvGrpSpPr/>
          <p:nvPr/>
        </p:nvGrpSpPr>
        <p:grpSpPr>
          <a:xfrm>
            <a:off x="609600" y="4675906"/>
            <a:ext cx="8229600" cy="0"/>
            <a:chOff x="457200" y="4687451"/>
            <a:chExt cx="8229600" cy="0"/>
          </a:xfrm>
        </p:grpSpPr>
        <p:cxnSp>
          <p:nvCxnSpPr>
            <p:cNvPr id="84" name="Google Shape;84;p17"/>
            <p:cNvCxnSpPr/>
            <p:nvPr/>
          </p:nvCxnSpPr>
          <p:spPr>
            <a:xfrm rot="10800000">
              <a:off x="457200" y="4687451"/>
              <a:ext cx="2939177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17"/>
            <p:cNvCxnSpPr/>
            <p:nvPr/>
          </p:nvCxnSpPr>
          <p:spPr>
            <a:xfrm rot="10800000">
              <a:off x="4421244" y="4687451"/>
              <a:ext cx="4265556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94700" y="304120"/>
            <a:ext cx="8229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Clr>
                <a:srgbClr val="959595"/>
              </a:buClr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17"/>
          <p:cNvGrpSpPr/>
          <p:nvPr/>
        </p:nvGrpSpPr>
        <p:grpSpPr>
          <a:xfrm>
            <a:off x="609677" y="2965259"/>
            <a:ext cx="8229523" cy="0"/>
            <a:chOff x="457277" y="2953714"/>
            <a:chExt cx="8229523" cy="0"/>
          </a:xfrm>
        </p:grpSpPr>
        <p:cxnSp>
          <p:nvCxnSpPr>
            <p:cNvPr id="88" name="Google Shape;88;p17"/>
            <p:cNvCxnSpPr/>
            <p:nvPr/>
          </p:nvCxnSpPr>
          <p:spPr>
            <a:xfrm rot="10800000">
              <a:off x="457277" y="2953714"/>
              <a:ext cx="2939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17"/>
            <p:cNvCxnSpPr/>
            <p:nvPr/>
          </p:nvCxnSpPr>
          <p:spPr>
            <a:xfrm rot="10800000">
              <a:off x="4421100" y="2953714"/>
              <a:ext cx="4265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0" name="Google Shape;90;p17"/>
          <p:cNvGrpSpPr/>
          <p:nvPr/>
        </p:nvGrpSpPr>
        <p:grpSpPr>
          <a:xfrm>
            <a:off x="609677" y="3820583"/>
            <a:ext cx="8229523" cy="0"/>
            <a:chOff x="457277" y="3833089"/>
            <a:chExt cx="8229523" cy="0"/>
          </a:xfrm>
        </p:grpSpPr>
        <p:cxnSp>
          <p:nvCxnSpPr>
            <p:cNvPr id="91" name="Google Shape;91;p17"/>
            <p:cNvCxnSpPr/>
            <p:nvPr/>
          </p:nvCxnSpPr>
          <p:spPr>
            <a:xfrm rot="10800000">
              <a:off x="457277" y="3833089"/>
              <a:ext cx="2939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17"/>
            <p:cNvCxnSpPr/>
            <p:nvPr/>
          </p:nvCxnSpPr>
          <p:spPr>
            <a:xfrm rot="10800000">
              <a:off x="4421100" y="3833089"/>
              <a:ext cx="4265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3" name="Google Shape;93;p17"/>
          <p:cNvSpPr/>
          <p:nvPr/>
        </p:nvSpPr>
        <p:spPr>
          <a:xfrm rot="841085">
            <a:off x="5169506" y="2432103"/>
            <a:ext cx="1148091" cy="2954594"/>
          </a:xfrm>
          <a:prstGeom prst="curvedLeftArrow">
            <a:avLst>
              <a:gd fmla="val 25000" name="adj1"/>
              <a:gd fmla="val 48145" name="adj2"/>
              <a:gd fmla="val 25000" name="adj3"/>
            </a:avLst>
          </a:prstGeom>
          <a:solidFill>
            <a:srgbClr val="772F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6350600" y="3480550"/>
            <a:ext cx="15687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772FC6"/>
                </a:solidFill>
              </a:rPr>
              <a:t>15,7%</a:t>
            </a:r>
            <a:endParaRPr b="1" sz="3000">
              <a:solidFill>
                <a:srgbClr val="772FC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57200" y="528507"/>
            <a:ext cx="82296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</a:pPr>
            <a:r>
              <a:rPr lang="en-US" sz="4000">
                <a:solidFill>
                  <a:srgbClr val="772FC6"/>
                </a:solidFill>
                <a:latin typeface="Calibri"/>
                <a:ea typeface="Calibri"/>
                <a:cs typeface="Calibri"/>
                <a:sym typeface="Calibri"/>
              </a:rPr>
              <a:t>Funil</a:t>
            </a:r>
            <a:endParaRPr b="0" i="0" sz="4000" u="none" cap="none" strike="noStrike">
              <a:solidFill>
                <a:srgbClr val="772F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57200" y="1494074"/>
            <a:ext cx="8229600" cy="3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conversão geral do funil é de 15,7%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menor conversão entre as etapas é a primeira: 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Homepage -&gt; questionário (41,6%)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1600"/>
              </a:spcAft>
              <a:buClr>
                <a:srgbClr val="999999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Podemos aumentar essa taxa de conversão tentando gerar ainda mais engajamento e interesse na homepage, a partir de testes A/B de conteúdo, imagens e CTAs (Obs: analisar o que já foi testado anteriormente para não ter retrabalho)</a:t>
            </a:r>
            <a:endParaRPr b="1" sz="24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94700" y="304120"/>
            <a:ext cx="8229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Clr>
                <a:srgbClr val="959595"/>
              </a:buClr>
              <a:buFont typeface="Arial"/>
              <a:buNone/>
            </a:pPr>
            <a:r>
              <a:t/>
            </a:r>
            <a:endParaRPr sz="115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1979709" y="1806383"/>
            <a:ext cx="8871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2015834" y="2570937"/>
            <a:ext cx="8871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3053437" y="1806383"/>
            <a:ext cx="8871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3089562" y="2570937"/>
            <a:ext cx="8871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4127165" y="1806383"/>
            <a:ext cx="8871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4163290" y="2570937"/>
            <a:ext cx="8871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200893" y="1806383"/>
            <a:ext cx="8871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237018" y="2570937"/>
            <a:ext cx="8871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5" name="Google Shape;115;p19"/>
          <p:cNvGraphicFramePr/>
          <p:nvPr/>
        </p:nvGraphicFramePr>
        <p:xfrm>
          <a:off x="110467" y="13288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{43C122E5-C56D-4CA2-8CE4-7C07D9FDA60F}</a:tableStyleId>
              </a:tblPr>
              <a:tblGrid>
                <a:gridCol w="1800100"/>
                <a:gridCol w="1096450"/>
                <a:gridCol w="1096450"/>
                <a:gridCol w="1096450"/>
                <a:gridCol w="1096450"/>
              </a:tblGrid>
              <a:tr h="448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939393"/>
                          </a:solidFill>
                        </a:rPr>
                        <a:t>CANAL</a:t>
                      </a:r>
                      <a:endParaRPr b="1" sz="1200" u="none" cap="none" strike="noStrike">
                        <a:solidFill>
                          <a:srgbClr val="939393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39393"/>
                          </a:solidFill>
                        </a:rPr>
                        <a:t>DIRECT</a:t>
                      </a:r>
                      <a:endParaRPr b="1" sz="1200" u="none" cap="none" strike="noStrike">
                        <a:solidFill>
                          <a:srgbClr val="939393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39393"/>
                          </a:solidFill>
                        </a:rPr>
                        <a:t>ORGANIC SEARCH</a:t>
                      </a:r>
                      <a:endParaRPr b="1" sz="1200" u="none" cap="none" strike="noStrike">
                        <a:solidFill>
                          <a:srgbClr val="939393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939393"/>
                          </a:solidFill>
                        </a:rPr>
                        <a:t>PAID</a:t>
                      </a:r>
                      <a:r>
                        <a:rPr b="1" lang="en-US" sz="1200">
                          <a:solidFill>
                            <a:srgbClr val="939393"/>
                          </a:solidFill>
                        </a:rPr>
                        <a:t> SEARCH</a:t>
                      </a:r>
                      <a:endParaRPr b="1" sz="1200" u="none" cap="none" strike="noStrike">
                        <a:solidFill>
                          <a:srgbClr val="939393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39393"/>
                          </a:solidFill>
                        </a:rPr>
                        <a:t>SOCIAL</a:t>
                      </a:r>
                      <a:endParaRPr b="1" sz="1200" u="none" cap="none" strike="noStrike">
                        <a:solidFill>
                          <a:srgbClr val="939393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HOMEPAGE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2.580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2.547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4.445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428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Calibri"/>
                        <a:buNone/>
                      </a:pPr>
                      <a:r>
                        <a:rPr b="1" lang="en-US" u="none" cap="none" strike="noStrike">
                          <a:solidFill>
                            <a:srgbClr val="38761D"/>
                          </a:solidFill>
                        </a:rPr>
                        <a:t>↓   </a:t>
                      </a:r>
                      <a:r>
                        <a:rPr b="1" lang="en-US">
                          <a:solidFill>
                            <a:srgbClr val="38761D"/>
                          </a:solidFill>
                        </a:rPr>
                        <a:t>27 </a:t>
                      </a:r>
                      <a:r>
                        <a:rPr b="1" lang="en-US" u="none" cap="none" strike="noStrike">
                          <a:solidFill>
                            <a:srgbClr val="38761D"/>
                          </a:solidFill>
                        </a:rPr>
                        <a:t>%  ↓ 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Calibri"/>
                        <a:buNone/>
                      </a:pPr>
                      <a:r>
                        <a:rPr b="1" lang="en-US" u="none" cap="none" strike="noStrike">
                          <a:solidFill>
                            <a:srgbClr val="772FC6"/>
                          </a:solidFill>
                        </a:rPr>
                        <a:t>↓   </a:t>
                      </a:r>
                      <a:r>
                        <a:rPr b="1" lang="en-US">
                          <a:solidFill>
                            <a:srgbClr val="772FC6"/>
                          </a:solidFill>
                        </a:rPr>
                        <a:t>21 </a:t>
                      </a:r>
                      <a:r>
                        <a:rPr b="1" lang="en-US" u="none" cap="none" strike="noStrike">
                          <a:solidFill>
                            <a:srgbClr val="772FC6"/>
                          </a:solidFill>
                        </a:rPr>
                        <a:t>%  ↓ </a:t>
                      </a:r>
                      <a:endParaRPr b="1">
                        <a:solidFill>
                          <a:srgbClr val="772FC6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Calibri"/>
                        <a:buNone/>
                      </a:pPr>
                      <a:r>
                        <a:rPr b="1" lang="en-US" u="none" cap="none" strike="noStrike">
                          <a:solidFill>
                            <a:srgbClr val="FF0000"/>
                          </a:solidFill>
                        </a:rPr>
                        <a:t>↓   </a:t>
                      </a:r>
                      <a:r>
                        <a:rPr b="1" lang="en-US">
                          <a:solidFill>
                            <a:srgbClr val="FF0000"/>
                          </a:solidFill>
                        </a:rPr>
                        <a:t>7 </a:t>
                      </a:r>
                      <a:r>
                        <a:rPr b="1" lang="en-US" u="none" cap="none" strike="noStrike">
                          <a:solidFill>
                            <a:srgbClr val="FF0000"/>
                          </a:solidFill>
                        </a:rPr>
                        <a:t>%  ↓ 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Calibri"/>
                        <a:buNone/>
                      </a:pPr>
                      <a:r>
                        <a:rPr b="1" lang="en-US" u="none" cap="none" strike="noStrike">
                          <a:solidFill>
                            <a:srgbClr val="772FC6"/>
                          </a:solidFill>
                        </a:rPr>
                        <a:t>↓   1</a:t>
                      </a:r>
                      <a:r>
                        <a:rPr b="1" lang="en-US">
                          <a:solidFill>
                            <a:srgbClr val="772FC6"/>
                          </a:solidFill>
                        </a:rPr>
                        <a:t>5 </a:t>
                      </a:r>
                      <a:r>
                        <a:rPr b="1" lang="en-US" u="none" cap="none" strike="noStrike">
                          <a:solidFill>
                            <a:srgbClr val="772FC6"/>
                          </a:solidFill>
                        </a:rPr>
                        <a:t>%  ↓ </a:t>
                      </a:r>
                      <a:endParaRPr b="1">
                        <a:solidFill>
                          <a:srgbClr val="772FC6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CADASTRO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692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526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</a:t>
                      </a: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>
                        <a:solidFill>
                          <a:srgbClr val="772FC6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>
                        <a:solidFill>
                          <a:srgbClr val="772FC6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p19"/>
          <p:cNvSpPr txBox="1"/>
          <p:nvPr>
            <p:ph type="title"/>
          </p:nvPr>
        </p:nvSpPr>
        <p:spPr>
          <a:xfrm>
            <a:off x="457200" y="528507"/>
            <a:ext cx="82296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</a:pPr>
            <a:r>
              <a:rPr lang="en-US" sz="4000">
                <a:solidFill>
                  <a:srgbClr val="772FC6"/>
                </a:solidFill>
                <a:latin typeface="Calibri"/>
                <a:ea typeface="Calibri"/>
                <a:cs typeface="Calibri"/>
                <a:sym typeface="Calibri"/>
              </a:rPr>
              <a:t>Desempenho geral do funil - por canal</a:t>
            </a:r>
            <a:endParaRPr b="0" i="0" sz="4000" u="none" cap="none" strike="noStrike">
              <a:solidFill>
                <a:srgbClr val="772F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9"/>
          <p:cNvCxnSpPr/>
          <p:nvPr/>
        </p:nvCxnSpPr>
        <p:spPr>
          <a:xfrm rot="10800000">
            <a:off x="2926072" y="2360579"/>
            <a:ext cx="1404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19"/>
          <p:cNvCxnSpPr/>
          <p:nvPr/>
        </p:nvCxnSpPr>
        <p:spPr>
          <a:xfrm rot="10800000">
            <a:off x="4002686" y="2360579"/>
            <a:ext cx="1404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19"/>
          <p:cNvCxnSpPr/>
          <p:nvPr/>
        </p:nvCxnSpPr>
        <p:spPr>
          <a:xfrm rot="10800000">
            <a:off x="5079300" y="2360579"/>
            <a:ext cx="1404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19"/>
          <p:cNvCxnSpPr/>
          <p:nvPr/>
        </p:nvCxnSpPr>
        <p:spPr>
          <a:xfrm rot="10800000">
            <a:off x="6155914" y="2360579"/>
            <a:ext cx="1404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19"/>
          <p:cNvCxnSpPr/>
          <p:nvPr/>
        </p:nvCxnSpPr>
        <p:spPr>
          <a:xfrm rot="10800000">
            <a:off x="152295" y="2360579"/>
            <a:ext cx="1725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19"/>
          <p:cNvCxnSpPr/>
          <p:nvPr/>
        </p:nvCxnSpPr>
        <p:spPr>
          <a:xfrm rot="10800000">
            <a:off x="152295" y="3030655"/>
            <a:ext cx="1725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152300" y="3245000"/>
            <a:ext cx="88092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b="1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canal que teve maior conversão foi o “Direct”, o que já era esperado já que o usuário que vai diretamente para a Homepage já está, provavelmente, com um objetivo definido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b="1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canal que mais gerou visita foi o “Paid search”, mas também teve a menor taxa de conversão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39393"/>
              </a:buClr>
              <a:buSzPts val="1600"/>
              <a:buFont typeface="Calibri"/>
              <a:buChar char="•"/>
            </a:pPr>
            <a:r>
              <a:rPr b="1" lang="en-US" sz="1600">
                <a:solidFill>
                  <a:srgbClr val="939393"/>
                </a:solidFill>
                <a:latin typeface="Calibri"/>
                <a:ea typeface="Calibri"/>
                <a:cs typeface="Calibri"/>
                <a:sym typeface="Calibri"/>
              </a:rPr>
              <a:t>Para aumentar as taxas de conversão, podemos rever  as segmentações dos canais e quebrar análises por canais utilizados</a:t>
            </a:r>
            <a:endParaRPr b="1" sz="1600">
              <a:solidFill>
                <a:srgbClr val="93939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39393"/>
              </a:buClr>
              <a:buSzPts val="1600"/>
              <a:buFont typeface="Calibri"/>
              <a:buChar char="•"/>
            </a:pPr>
            <a:r>
              <a:rPr b="1" lang="en-US" sz="1600">
                <a:solidFill>
                  <a:srgbClr val="939393"/>
                </a:solidFill>
                <a:latin typeface="Calibri"/>
                <a:ea typeface="Calibri"/>
                <a:cs typeface="Calibri"/>
                <a:sym typeface="Calibri"/>
              </a:rPr>
              <a:t>Para o paid search: poderíamos levar o usuário à uma Landing Page diretamente,  e não à homepage. Essa Landing Page deveria ser focada no conteúdo gerado no anúncio para não gerar uma quebra de expectativa, que pode explicar a baixa conversão neste canal</a:t>
            </a:r>
            <a:endParaRPr b="1" sz="1600">
              <a:solidFill>
                <a:srgbClr val="93939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 txBox="1"/>
          <p:nvPr>
            <p:ph idx="2" type="body"/>
          </p:nvPr>
        </p:nvSpPr>
        <p:spPr>
          <a:xfrm>
            <a:off x="494700" y="304120"/>
            <a:ext cx="8229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Clr>
                <a:srgbClr val="959595"/>
              </a:buClr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2284509" y="2644583"/>
            <a:ext cx="8871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2320634" y="3409137"/>
            <a:ext cx="8871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3358237" y="2644583"/>
            <a:ext cx="8871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3394362" y="3409137"/>
            <a:ext cx="8871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4" name="Google Shape;134;p20"/>
          <p:cNvGraphicFramePr/>
          <p:nvPr/>
        </p:nvGraphicFramePr>
        <p:xfrm>
          <a:off x="415267" y="21670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{43C122E5-C56D-4CA2-8CE4-7C07D9FDA60F}</a:tableStyleId>
              </a:tblPr>
              <a:tblGrid>
                <a:gridCol w="1768050"/>
                <a:gridCol w="1076925"/>
                <a:gridCol w="1076925"/>
              </a:tblGrid>
              <a:tr h="448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939393"/>
                          </a:solidFill>
                        </a:rPr>
                        <a:t>CANAL</a:t>
                      </a:r>
                      <a:endParaRPr b="1" sz="1200" u="none" cap="none" strike="noStrike">
                        <a:solidFill>
                          <a:srgbClr val="939393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39393"/>
                          </a:solidFill>
                        </a:rPr>
                        <a:t>DESKTOP</a:t>
                      </a:r>
                      <a:endParaRPr b="1" sz="1200" u="none" cap="none" strike="noStrike">
                        <a:solidFill>
                          <a:srgbClr val="939393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939393"/>
                          </a:solidFill>
                        </a:rPr>
                        <a:t>MOBILE</a:t>
                      </a:r>
                      <a:endParaRPr b="1" sz="1200" u="none" cap="none" strike="noStrike">
                        <a:solidFill>
                          <a:srgbClr val="939393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HOMEPAGE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7.379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2.621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Calibri"/>
                        <a:buNone/>
                      </a:pPr>
                      <a:r>
                        <a:rPr b="1" lang="en-US" u="none" cap="none" strike="noStrike">
                          <a:solidFill>
                            <a:srgbClr val="75B500"/>
                          </a:solidFill>
                        </a:rPr>
                        <a:t>↓   </a:t>
                      </a:r>
                      <a:r>
                        <a:rPr b="1" lang="en-US">
                          <a:solidFill>
                            <a:srgbClr val="75B500"/>
                          </a:solidFill>
                        </a:rPr>
                        <a:t>16,6</a:t>
                      </a:r>
                      <a:r>
                        <a:rPr b="1" lang="en-US">
                          <a:solidFill>
                            <a:srgbClr val="75B500"/>
                          </a:solidFill>
                        </a:rPr>
                        <a:t> </a:t>
                      </a:r>
                      <a:r>
                        <a:rPr b="1" lang="en-US" u="none" cap="none" strike="noStrike">
                          <a:solidFill>
                            <a:srgbClr val="75B500"/>
                          </a:solidFill>
                        </a:rPr>
                        <a:t>%  ↓ </a:t>
                      </a:r>
                      <a:endParaRPr b="1">
                        <a:solidFill>
                          <a:srgbClr val="75B5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Calibri"/>
                        <a:buNone/>
                      </a:pPr>
                      <a:r>
                        <a:rPr b="1" lang="en-US" u="none" cap="none" strike="noStrike">
                          <a:solidFill>
                            <a:srgbClr val="FF0000"/>
                          </a:solidFill>
                        </a:rPr>
                        <a:t>↓   </a:t>
                      </a:r>
                      <a:r>
                        <a:rPr b="1" lang="en-US">
                          <a:solidFill>
                            <a:srgbClr val="FF0000"/>
                          </a:solidFill>
                        </a:rPr>
                        <a:t>13,</a:t>
                      </a:r>
                      <a:r>
                        <a:rPr b="1" lang="en-US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b="1" lang="en-US" u="none" cap="none" strike="noStrike">
                          <a:solidFill>
                            <a:srgbClr val="FF0000"/>
                          </a:solidFill>
                        </a:rPr>
                        <a:t>%  ↓ 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CADASTRO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1.228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>
                        <a:solidFill>
                          <a:srgbClr val="772FC6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>
                        <a:solidFill>
                          <a:srgbClr val="772FC6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" name="Google Shape;135;p20"/>
          <p:cNvSpPr txBox="1"/>
          <p:nvPr>
            <p:ph type="title"/>
          </p:nvPr>
        </p:nvSpPr>
        <p:spPr>
          <a:xfrm>
            <a:off x="457200" y="528500"/>
            <a:ext cx="84435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</a:pPr>
            <a:r>
              <a:rPr lang="en-US" sz="4000">
                <a:solidFill>
                  <a:srgbClr val="772FC6"/>
                </a:solidFill>
                <a:latin typeface="Calibri"/>
                <a:ea typeface="Calibri"/>
                <a:cs typeface="Calibri"/>
                <a:sym typeface="Calibri"/>
              </a:rPr>
              <a:t>Desempenho geral do funil - por device</a:t>
            </a:r>
            <a:endParaRPr b="0" i="0" sz="4000" u="none" cap="none" strike="noStrike">
              <a:solidFill>
                <a:srgbClr val="772F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20"/>
          <p:cNvCxnSpPr/>
          <p:nvPr/>
        </p:nvCxnSpPr>
        <p:spPr>
          <a:xfrm rot="10800000">
            <a:off x="3230872" y="3198779"/>
            <a:ext cx="1404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20"/>
          <p:cNvCxnSpPr/>
          <p:nvPr/>
        </p:nvCxnSpPr>
        <p:spPr>
          <a:xfrm rot="10800000">
            <a:off x="4307486" y="3198779"/>
            <a:ext cx="1404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20"/>
          <p:cNvCxnSpPr/>
          <p:nvPr/>
        </p:nvCxnSpPr>
        <p:spPr>
          <a:xfrm rot="10800000">
            <a:off x="457095" y="3198779"/>
            <a:ext cx="1725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20"/>
          <p:cNvCxnSpPr/>
          <p:nvPr/>
        </p:nvCxnSpPr>
        <p:spPr>
          <a:xfrm rot="10800000">
            <a:off x="457095" y="3868855"/>
            <a:ext cx="1725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4549550" y="1628975"/>
            <a:ext cx="4512900" cy="29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 desktop teve taxa de conversão maior do que o mobile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rgbClr val="959595"/>
              </a:buClr>
              <a:buSzPts val="2400"/>
              <a:buFont typeface="Calibri"/>
              <a:buChar char="•"/>
            </a:pPr>
            <a:r>
              <a:rPr b="1" lang="en-US" sz="2400">
                <a:solidFill>
                  <a:srgbClr val="959595"/>
                </a:solidFill>
                <a:latin typeface="Calibri"/>
                <a:ea typeface="Calibri"/>
                <a:cs typeface="Calibri"/>
                <a:sym typeface="Calibri"/>
              </a:rPr>
              <a:t>Para melhorar isso: investigar se o site está otimizado para dispositivos mobile</a:t>
            </a:r>
            <a:endParaRPr b="1" sz="2400">
              <a:solidFill>
                <a:srgbClr val="95959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rgbClr val="95959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 txBox="1"/>
          <p:nvPr>
            <p:ph idx="2" type="body"/>
          </p:nvPr>
        </p:nvSpPr>
        <p:spPr>
          <a:xfrm>
            <a:off x="494700" y="304120"/>
            <a:ext cx="8229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Clr>
                <a:srgbClr val="959595"/>
              </a:buClr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2326434" y="2666158"/>
            <a:ext cx="8871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2320634" y="3332937"/>
            <a:ext cx="8871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2320634" y="4000836"/>
            <a:ext cx="8871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2320634" y="4676798"/>
            <a:ext cx="8871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3400162" y="2666158"/>
            <a:ext cx="8871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3394362" y="3332937"/>
            <a:ext cx="8871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3394362" y="4000836"/>
            <a:ext cx="8871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3394362" y="4676798"/>
            <a:ext cx="8871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4473890" y="2666158"/>
            <a:ext cx="8871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4468090" y="3332937"/>
            <a:ext cx="8871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4468090" y="4000836"/>
            <a:ext cx="8871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4468090" y="4676798"/>
            <a:ext cx="8871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5547618" y="2666158"/>
            <a:ext cx="8871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5541818" y="3332937"/>
            <a:ext cx="8871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5541818" y="4000836"/>
            <a:ext cx="8871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5541818" y="4676798"/>
            <a:ext cx="887100" cy="360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3" name="Google Shape;163;p21"/>
          <p:cNvGraphicFramePr/>
          <p:nvPr/>
        </p:nvGraphicFramePr>
        <p:xfrm>
          <a:off x="380992" y="23161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{43C122E5-C56D-4CA2-8CE4-7C07D9FDA60F}</a:tableStyleId>
              </a:tblPr>
              <a:tblGrid>
                <a:gridCol w="1822900"/>
                <a:gridCol w="1110325"/>
                <a:gridCol w="1110325"/>
                <a:gridCol w="1110325"/>
                <a:gridCol w="1110325"/>
              </a:tblGrid>
              <a:tr h="180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939393"/>
                          </a:solidFill>
                        </a:rPr>
                        <a:t>CANAL</a:t>
                      </a:r>
                      <a:endParaRPr sz="1200" u="none" cap="none" strike="noStrike">
                        <a:solidFill>
                          <a:srgbClr val="939393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939393"/>
                          </a:solidFill>
                        </a:rPr>
                        <a:t>DIRE</a:t>
                      </a:r>
                      <a:r>
                        <a:rPr lang="en-US" sz="1200">
                          <a:solidFill>
                            <a:srgbClr val="939393"/>
                          </a:solidFill>
                        </a:rPr>
                        <a:t>CT</a:t>
                      </a:r>
                      <a:endParaRPr sz="1200" u="none" cap="none" strike="noStrike">
                        <a:solidFill>
                          <a:srgbClr val="939393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939393"/>
                          </a:solidFill>
                        </a:rPr>
                        <a:t>ORGANIC SEARCH</a:t>
                      </a:r>
                      <a:endParaRPr sz="1000" u="none" cap="none" strike="noStrike">
                        <a:solidFill>
                          <a:srgbClr val="939393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939393"/>
                          </a:solidFill>
                        </a:rPr>
                        <a:t>PAID SEARCH</a:t>
                      </a:r>
                      <a:endParaRPr sz="1200" u="none" cap="none" strike="noStrike">
                        <a:solidFill>
                          <a:srgbClr val="939393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939393"/>
                          </a:solidFill>
                        </a:rPr>
                        <a:t>SOCIAL</a:t>
                      </a:r>
                      <a:endParaRPr sz="1200" u="none" cap="none" strike="noStrike">
                        <a:solidFill>
                          <a:srgbClr val="939393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HOME PAGE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r>
                        <a:rPr lang="en-US" sz="1800"/>
                        <a:t>.580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2.547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4.445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428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Calibri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772FC6"/>
                          </a:solidFill>
                        </a:rPr>
                        <a:t>↓   </a:t>
                      </a:r>
                      <a:r>
                        <a:rPr b="1" lang="en-US" sz="1500">
                          <a:solidFill>
                            <a:srgbClr val="772FC6"/>
                          </a:solidFill>
                        </a:rPr>
                        <a:t>54 </a:t>
                      </a:r>
                      <a:r>
                        <a:rPr b="1" lang="en-US" sz="1500" u="none" cap="none" strike="noStrike">
                          <a:solidFill>
                            <a:srgbClr val="772FC6"/>
                          </a:solidFill>
                        </a:rPr>
                        <a:t>%  ↓ </a:t>
                      </a:r>
                      <a:endParaRPr b="1" sz="1500">
                        <a:solidFill>
                          <a:srgbClr val="772FC6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Calibri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772FC6"/>
                          </a:solidFill>
                        </a:rPr>
                        <a:t>↓   </a:t>
                      </a:r>
                      <a:r>
                        <a:rPr b="1" lang="en-US" sz="1500">
                          <a:solidFill>
                            <a:srgbClr val="772FC6"/>
                          </a:solidFill>
                        </a:rPr>
                        <a:t>48 </a:t>
                      </a:r>
                      <a:r>
                        <a:rPr b="1" lang="en-US" sz="1500" u="none" cap="none" strike="noStrike">
                          <a:solidFill>
                            <a:srgbClr val="772FC6"/>
                          </a:solidFill>
                        </a:rPr>
                        <a:t>%  ↓ </a:t>
                      </a:r>
                      <a:endParaRPr b="1" sz="1500">
                        <a:solidFill>
                          <a:srgbClr val="772FC6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Calibri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772FC6"/>
                          </a:solidFill>
                        </a:rPr>
                        <a:t>↓   </a:t>
                      </a:r>
                      <a:r>
                        <a:rPr b="1" lang="en-US" sz="1500">
                          <a:solidFill>
                            <a:srgbClr val="772FC6"/>
                          </a:solidFill>
                        </a:rPr>
                        <a:t>28</a:t>
                      </a:r>
                      <a:r>
                        <a:rPr b="1" lang="en-US" sz="1500" u="none" cap="none" strike="noStrike">
                          <a:solidFill>
                            <a:srgbClr val="772FC6"/>
                          </a:solidFill>
                        </a:rPr>
                        <a:t>%  ↓ </a:t>
                      </a:r>
                      <a:endParaRPr b="1" sz="1500">
                        <a:solidFill>
                          <a:srgbClr val="772FC6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Calibri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75B500"/>
                          </a:solidFill>
                        </a:rPr>
                        <a:t>↓   </a:t>
                      </a:r>
                      <a:r>
                        <a:rPr b="1" lang="en-US" sz="1500">
                          <a:solidFill>
                            <a:srgbClr val="75B500"/>
                          </a:solidFill>
                        </a:rPr>
                        <a:t>66</a:t>
                      </a:r>
                      <a:r>
                        <a:rPr b="1" lang="en-US" sz="1500" u="none" cap="none" strike="noStrike">
                          <a:solidFill>
                            <a:srgbClr val="75B500"/>
                          </a:solidFill>
                        </a:rPr>
                        <a:t>%  ↓</a:t>
                      </a:r>
                      <a:r>
                        <a:rPr b="1" lang="en-US" sz="1500" u="none" cap="none" strike="noStrike">
                          <a:solidFill>
                            <a:srgbClr val="772FC6"/>
                          </a:solidFill>
                        </a:rPr>
                        <a:t> </a:t>
                      </a:r>
                      <a:endParaRPr b="1" sz="1500">
                        <a:solidFill>
                          <a:srgbClr val="772FC6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QUESTIONÁRIOS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r>
                        <a:rPr lang="en-US" sz="1800" u="none" cap="none" strike="noStrike"/>
                        <a:t>.3</a:t>
                      </a:r>
                      <a:r>
                        <a:rPr lang="en-US" sz="1800"/>
                        <a:t>98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1.</a:t>
                      </a:r>
                      <a:r>
                        <a:rPr lang="en-US" sz="1800"/>
                        <a:t>229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1.258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281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Calibri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75B500"/>
                          </a:solidFill>
                        </a:rPr>
                        <a:t>↓   </a:t>
                      </a:r>
                      <a:r>
                        <a:rPr b="1" lang="en-US" sz="1500">
                          <a:solidFill>
                            <a:srgbClr val="75B500"/>
                          </a:solidFill>
                        </a:rPr>
                        <a:t>70 </a:t>
                      </a:r>
                      <a:r>
                        <a:rPr b="1" lang="en-US" sz="1500" u="none" cap="none" strike="noStrike">
                          <a:solidFill>
                            <a:srgbClr val="75B500"/>
                          </a:solidFill>
                        </a:rPr>
                        <a:t>%  ↓ </a:t>
                      </a:r>
                      <a:endParaRPr b="1" sz="1500">
                        <a:solidFill>
                          <a:srgbClr val="75B5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Calibri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772FC6"/>
                          </a:solidFill>
                        </a:rPr>
                        <a:t>↓   </a:t>
                      </a:r>
                      <a:r>
                        <a:rPr b="1" lang="en-US" sz="1500">
                          <a:solidFill>
                            <a:srgbClr val="772FC6"/>
                          </a:solidFill>
                        </a:rPr>
                        <a:t>71 </a:t>
                      </a:r>
                      <a:r>
                        <a:rPr b="1" lang="en-US" sz="1500" u="none" cap="none" strike="noStrike">
                          <a:solidFill>
                            <a:srgbClr val="772FC6"/>
                          </a:solidFill>
                        </a:rPr>
                        <a:t>%  ↓ </a:t>
                      </a:r>
                      <a:endParaRPr b="1" sz="1500">
                        <a:solidFill>
                          <a:srgbClr val="772FC6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Calibri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772FC6"/>
                          </a:solidFill>
                        </a:rPr>
                        <a:t>↓   </a:t>
                      </a:r>
                      <a:r>
                        <a:rPr b="1" lang="en-US" sz="1500">
                          <a:solidFill>
                            <a:srgbClr val="772FC6"/>
                          </a:solidFill>
                        </a:rPr>
                        <a:t>52</a:t>
                      </a:r>
                      <a:r>
                        <a:rPr b="1" lang="en-US" sz="1500" u="none" cap="none" strike="noStrike">
                          <a:solidFill>
                            <a:srgbClr val="772FC6"/>
                          </a:solidFill>
                        </a:rPr>
                        <a:t>%  ↓ </a:t>
                      </a:r>
                      <a:endParaRPr b="1" sz="1500">
                        <a:solidFill>
                          <a:srgbClr val="772FC6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Calibri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772FC6"/>
                          </a:solidFill>
                        </a:rPr>
                        <a:t>↓   </a:t>
                      </a:r>
                      <a:r>
                        <a:rPr b="1" lang="en-US" sz="1500">
                          <a:solidFill>
                            <a:srgbClr val="772FC6"/>
                          </a:solidFill>
                        </a:rPr>
                        <a:t>45</a:t>
                      </a:r>
                      <a:r>
                        <a:rPr b="1" lang="en-US" sz="1500" u="none" cap="none" strike="noStrike">
                          <a:solidFill>
                            <a:srgbClr val="772FC6"/>
                          </a:solidFill>
                        </a:rPr>
                        <a:t>%  ↓ </a:t>
                      </a:r>
                      <a:endParaRPr b="1" sz="1500">
                        <a:solidFill>
                          <a:srgbClr val="772FC6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PLANO DE INVESTIMENTO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973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754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653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126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Calibri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75B500"/>
                          </a:solidFill>
                        </a:rPr>
                        <a:t>↓   </a:t>
                      </a:r>
                      <a:r>
                        <a:rPr b="1" lang="en-US" sz="1500">
                          <a:solidFill>
                            <a:srgbClr val="75B500"/>
                          </a:solidFill>
                        </a:rPr>
                        <a:t>71</a:t>
                      </a:r>
                      <a:r>
                        <a:rPr b="1" lang="en-US" sz="1500" u="none" cap="none" strike="noStrike">
                          <a:solidFill>
                            <a:srgbClr val="75B500"/>
                          </a:solidFill>
                        </a:rPr>
                        <a:t>%  ↓ </a:t>
                      </a:r>
                      <a:endParaRPr b="1" sz="1500">
                        <a:solidFill>
                          <a:srgbClr val="75B5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Calibri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772FC6"/>
                          </a:solidFill>
                        </a:rPr>
                        <a:t>↓   </a:t>
                      </a:r>
                      <a:r>
                        <a:rPr b="1" lang="en-US" sz="1500">
                          <a:solidFill>
                            <a:srgbClr val="772FC6"/>
                          </a:solidFill>
                        </a:rPr>
                        <a:t>7</a:t>
                      </a:r>
                      <a:r>
                        <a:rPr b="1" lang="en-US" sz="1500" u="none" cap="none" strike="noStrike">
                          <a:solidFill>
                            <a:srgbClr val="772FC6"/>
                          </a:solidFill>
                        </a:rPr>
                        <a:t>0 %  ↓ </a:t>
                      </a:r>
                      <a:endParaRPr b="1" sz="1500">
                        <a:solidFill>
                          <a:srgbClr val="772FC6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Calibri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772FC6"/>
                          </a:solidFill>
                        </a:rPr>
                        <a:t>↓   </a:t>
                      </a:r>
                      <a:r>
                        <a:rPr b="1" lang="en-US" sz="1500">
                          <a:solidFill>
                            <a:srgbClr val="772FC6"/>
                          </a:solidFill>
                        </a:rPr>
                        <a:t>44</a:t>
                      </a:r>
                      <a:r>
                        <a:rPr b="1" lang="en-US" sz="1500" u="none" cap="none" strike="noStrike">
                          <a:solidFill>
                            <a:srgbClr val="772FC6"/>
                          </a:solidFill>
                        </a:rPr>
                        <a:t>%  ↓ </a:t>
                      </a:r>
                      <a:endParaRPr b="1" sz="1500">
                        <a:solidFill>
                          <a:srgbClr val="772FC6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Calibri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772FC6"/>
                          </a:solidFill>
                        </a:rPr>
                        <a:t>↓   </a:t>
                      </a:r>
                      <a:r>
                        <a:rPr b="1" lang="en-US" sz="1500">
                          <a:solidFill>
                            <a:srgbClr val="772FC6"/>
                          </a:solidFill>
                        </a:rPr>
                        <a:t>5</a:t>
                      </a:r>
                      <a:r>
                        <a:rPr b="1" lang="en-US" sz="1500" u="none" cap="none" strike="noStrike">
                          <a:solidFill>
                            <a:srgbClr val="772FC6"/>
                          </a:solidFill>
                        </a:rPr>
                        <a:t>0%  ↓ </a:t>
                      </a:r>
                      <a:endParaRPr b="1" sz="1500">
                        <a:solidFill>
                          <a:srgbClr val="772FC6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CADASTRO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692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526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63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" name="Google Shape;164;p21"/>
          <p:cNvSpPr txBox="1"/>
          <p:nvPr>
            <p:ph type="title"/>
          </p:nvPr>
        </p:nvSpPr>
        <p:spPr>
          <a:xfrm>
            <a:off x="457200" y="528507"/>
            <a:ext cx="82296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rgbClr val="772FC6"/>
                </a:solidFill>
                <a:latin typeface="Calibri"/>
                <a:ea typeface="Calibri"/>
                <a:cs typeface="Calibri"/>
                <a:sym typeface="Calibri"/>
              </a:rPr>
              <a:t>EFICÁCIA DOS CANAIS DE AQUISIÇÃO</a:t>
            </a:r>
            <a:endParaRPr b="0" i="0" sz="4000" u="none" cap="none" strike="noStrike">
              <a:solidFill>
                <a:srgbClr val="772F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21"/>
          <p:cNvCxnSpPr/>
          <p:nvPr/>
        </p:nvCxnSpPr>
        <p:spPr>
          <a:xfrm rot="10800000">
            <a:off x="3230872" y="3198779"/>
            <a:ext cx="1404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21"/>
          <p:cNvCxnSpPr/>
          <p:nvPr/>
        </p:nvCxnSpPr>
        <p:spPr>
          <a:xfrm rot="10800000">
            <a:off x="3230872" y="3868855"/>
            <a:ext cx="1404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21"/>
          <p:cNvCxnSpPr/>
          <p:nvPr/>
        </p:nvCxnSpPr>
        <p:spPr>
          <a:xfrm rot="10800000">
            <a:off x="3230872" y="4563119"/>
            <a:ext cx="1404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21"/>
          <p:cNvCxnSpPr/>
          <p:nvPr/>
        </p:nvCxnSpPr>
        <p:spPr>
          <a:xfrm rot="10800000">
            <a:off x="4307486" y="3198779"/>
            <a:ext cx="1404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21"/>
          <p:cNvCxnSpPr/>
          <p:nvPr/>
        </p:nvCxnSpPr>
        <p:spPr>
          <a:xfrm rot="10800000">
            <a:off x="4307486" y="3868855"/>
            <a:ext cx="1404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21"/>
          <p:cNvCxnSpPr/>
          <p:nvPr/>
        </p:nvCxnSpPr>
        <p:spPr>
          <a:xfrm rot="10800000">
            <a:off x="4307486" y="4563119"/>
            <a:ext cx="1404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21"/>
          <p:cNvCxnSpPr/>
          <p:nvPr/>
        </p:nvCxnSpPr>
        <p:spPr>
          <a:xfrm rot="10800000">
            <a:off x="5384100" y="3198779"/>
            <a:ext cx="1404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21"/>
          <p:cNvCxnSpPr/>
          <p:nvPr/>
        </p:nvCxnSpPr>
        <p:spPr>
          <a:xfrm rot="10800000">
            <a:off x="5384100" y="3868855"/>
            <a:ext cx="1404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21"/>
          <p:cNvCxnSpPr/>
          <p:nvPr/>
        </p:nvCxnSpPr>
        <p:spPr>
          <a:xfrm rot="10800000">
            <a:off x="5384100" y="4563119"/>
            <a:ext cx="1404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21"/>
          <p:cNvCxnSpPr/>
          <p:nvPr/>
        </p:nvCxnSpPr>
        <p:spPr>
          <a:xfrm rot="10800000">
            <a:off x="6460714" y="3198779"/>
            <a:ext cx="1404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21"/>
          <p:cNvCxnSpPr/>
          <p:nvPr/>
        </p:nvCxnSpPr>
        <p:spPr>
          <a:xfrm rot="10800000">
            <a:off x="6460714" y="3868855"/>
            <a:ext cx="1404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21"/>
          <p:cNvCxnSpPr/>
          <p:nvPr/>
        </p:nvCxnSpPr>
        <p:spPr>
          <a:xfrm rot="10800000">
            <a:off x="6460714" y="4563119"/>
            <a:ext cx="1404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21"/>
          <p:cNvCxnSpPr/>
          <p:nvPr/>
        </p:nvCxnSpPr>
        <p:spPr>
          <a:xfrm rot="10800000">
            <a:off x="457095" y="3198779"/>
            <a:ext cx="1725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21"/>
          <p:cNvCxnSpPr/>
          <p:nvPr/>
        </p:nvCxnSpPr>
        <p:spPr>
          <a:xfrm rot="10800000">
            <a:off x="457095" y="3868855"/>
            <a:ext cx="1725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21"/>
          <p:cNvCxnSpPr/>
          <p:nvPr/>
        </p:nvCxnSpPr>
        <p:spPr>
          <a:xfrm rot="10800000">
            <a:off x="457095" y="4563119"/>
            <a:ext cx="1725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21"/>
          <p:cNvSpPr txBox="1"/>
          <p:nvPr>
            <p:ph idx="2" type="body"/>
          </p:nvPr>
        </p:nvSpPr>
        <p:spPr>
          <a:xfrm>
            <a:off x="494700" y="304120"/>
            <a:ext cx="8229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Clr>
                <a:srgbClr val="959595"/>
              </a:buClr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idx="2" type="body"/>
          </p:nvPr>
        </p:nvSpPr>
        <p:spPr>
          <a:xfrm>
            <a:off x="494700" y="304120"/>
            <a:ext cx="8229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Clr>
                <a:srgbClr val="959595"/>
              </a:buClr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>
            <p:ph type="title"/>
          </p:nvPr>
        </p:nvSpPr>
        <p:spPr>
          <a:xfrm>
            <a:off x="457200" y="528507"/>
            <a:ext cx="82296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rgbClr val="772FC6"/>
                </a:solidFill>
                <a:latin typeface="Calibri"/>
                <a:ea typeface="Calibri"/>
                <a:cs typeface="Calibri"/>
                <a:sym typeface="Calibri"/>
              </a:rPr>
              <a:t>EFICÁCIA DOS CANAIS DE AQUISIÇÃO</a:t>
            </a:r>
            <a:endParaRPr b="0" i="0" sz="4000" u="none" cap="none" strike="noStrike">
              <a:solidFill>
                <a:srgbClr val="772F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4724400" y="1028775"/>
            <a:ext cx="4390500" cy="32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grandes responsáveis pelas gerações de cadastros foram os canais “Direct” e “Organic search”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Juntos, representam 70% dos cadastros feitos!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00" y="1720488"/>
            <a:ext cx="45720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5235750" y="1714325"/>
            <a:ext cx="3488700" cy="4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valor médio simulado por canal é bem maior para Direct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valor médio total simulado foi de  R$                  120.520,54 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Atenção para social que foi maior que o paid search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3"/>
          <p:cNvSpPr txBox="1"/>
          <p:nvPr>
            <p:ph idx="2" type="body"/>
          </p:nvPr>
        </p:nvSpPr>
        <p:spPr>
          <a:xfrm>
            <a:off x="494700" y="304120"/>
            <a:ext cx="8229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Clr>
                <a:srgbClr val="959595"/>
              </a:buClr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 txBox="1"/>
          <p:nvPr>
            <p:ph type="title"/>
          </p:nvPr>
        </p:nvSpPr>
        <p:spPr>
          <a:xfrm>
            <a:off x="457200" y="528507"/>
            <a:ext cx="82296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rgbClr val="772FC6"/>
                </a:solidFill>
                <a:latin typeface="Calibri"/>
                <a:ea typeface="Calibri"/>
                <a:cs typeface="Calibri"/>
                <a:sym typeface="Calibri"/>
              </a:rPr>
              <a:t>EFICÁCIA DOS CANAIS DE AQUISIÇÃO</a:t>
            </a:r>
            <a:endParaRPr b="0" i="0" sz="4000" u="none" cap="none" strike="noStrike">
              <a:solidFill>
                <a:srgbClr val="772F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63" y="1485900"/>
            <a:ext cx="45815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5235750" y="1714325"/>
            <a:ext cx="3488700" cy="4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“Direct” representa quase 50% dos valores simulados, em média, por usuário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 txBox="1"/>
          <p:nvPr>
            <p:ph idx="2" type="body"/>
          </p:nvPr>
        </p:nvSpPr>
        <p:spPr>
          <a:xfrm>
            <a:off x="494700" y="304120"/>
            <a:ext cx="8229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Clr>
                <a:srgbClr val="959595"/>
              </a:buClr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4"/>
          <p:cNvSpPr txBox="1"/>
          <p:nvPr>
            <p:ph type="title"/>
          </p:nvPr>
        </p:nvSpPr>
        <p:spPr>
          <a:xfrm>
            <a:off x="457200" y="528507"/>
            <a:ext cx="82296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rgbClr val="772FC6"/>
                </a:solidFill>
                <a:latin typeface="Calibri"/>
                <a:ea typeface="Calibri"/>
                <a:cs typeface="Calibri"/>
                <a:sym typeface="Calibri"/>
              </a:rPr>
              <a:t>EFICÁCIA DOS CANAIS DE AQUISIÇÃO</a:t>
            </a:r>
            <a:endParaRPr b="0" i="0" sz="4000" u="none" cap="none" strike="noStrike">
              <a:solidFill>
                <a:srgbClr val="772F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25" y="1481144"/>
            <a:ext cx="45815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5046225" y="1421675"/>
            <a:ext cx="3854700" cy="41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•"/>
            </a:pPr>
            <a:r>
              <a:rPr b="1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Apesar de Organic Search ser o canal que mais traz mais cadastros, o valor médio simulado por esses cadastros não segue a mesma proporção </a:t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•"/>
            </a:pPr>
            <a:r>
              <a:rPr b="1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Paid search traz uma quantidade relevante de contatos mas o valor médio simulado também é mais baixo</a:t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•"/>
            </a:pPr>
            <a:r>
              <a:rPr b="1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Direct, além de trazer uma quantidade relevante de cadastros, é o que mais traz retorno no valor médio simulado, proporcionalmente, quase o dobro do que gera de usuários. </a:t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400"/>
              <a:buFont typeface="Calibri"/>
              <a:buChar char="•"/>
            </a:pPr>
            <a:r>
              <a:rPr b="1" lang="en-US" sz="1400">
                <a:solidFill>
                  <a:srgbClr val="959595"/>
                </a:solidFill>
                <a:latin typeface="Calibri"/>
                <a:ea typeface="Calibri"/>
                <a:cs typeface="Calibri"/>
                <a:sym typeface="Calibri"/>
              </a:rPr>
              <a:t>Social, apesar de gerar poucos cadastros, traz 4 vezes mais em valor simulado! Podemos b</a:t>
            </a:r>
            <a:r>
              <a:rPr b="1" lang="en-US" sz="1400">
                <a:solidFill>
                  <a:srgbClr val="959595"/>
                </a:solidFill>
                <a:latin typeface="Calibri"/>
                <a:ea typeface="Calibri"/>
                <a:cs typeface="Calibri"/>
                <a:sym typeface="Calibri"/>
              </a:rPr>
              <a:t>uscar formas de investir mais nesse canal e melhorar a taxa de conversão</a:t>
            </a:r>
            <a:endParaRPr b="1" sz="1400">
              <a:solidFill>
                <a:srgbClr val="95959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5"/>
          <p:cNvSpPr txBox="1"/>
          <p:nvPr>
            <p:ph idx="2" type="body"/>
          </p:nvPr>
        </p:nvSpPr>
        <p:spPr>
          <a:xfrm>
            <a:off x="494700" y="304120"/>
            <a:ext cx="8229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Clr>
                <a:srgbClr val="959595"/>
              </a:buClr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5"/>
          <p:cNvSpPr txBox="1"/>
          <p:nvPr>
            <p:ph type="title"/>
          </p:nvPr>
        </p:nvSpPr>
        <p:spPr>
          <a:xfrm>
            <a:off x="457200" y="528507"/>
            <a:ext cx="82296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</a:pPr>
            <a:r>
              <a:rPr b="0" i="0" lang="en-US" sz="4000" u="none" cap="none" strike="noStrike">
                <a:solidFill>
                  <a:srgbClr val="772FC6"/>
                </a:solidFill>
                <a:latin typeface="Calibri"/>
                <a:ea typeface="Calibri"/>
                <a:cs typeface="Calibri"/>
                <a:sym typeface="Calibri"/>
              </a:rPr>
              <a:t>EFICÁCIA DOS CANAIS DE AQUISIÇÃO</a:t>
            </a:r>
            <a:endParaRPr b="0" i="0" sz="4000" u="none" cap="none" strike="noStrike">
              <a:solidFill>
                <a:srgbClr val="772F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2300"/>
            <a:ext cx="4796550" cy="29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