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42" r:id="rId3"/>
    <p:sldId id="445" r:id="rId4"/>
    <p:sldId id="455" r:id="rId5"/>
    <p:sldId id="467" r:id="rId6"/>
    <p:sldId id="469" r:id="rId7"/>
    <p:sldId id="468" r:id="rId8"/>
    <p:sldId id="476" r:id="rId9"/>
    <p:sldId id="470" r:id="rId10"/>
    <p:sldId id="471" r:id="rId11"/>
    <p:sldId id="472" r:id="rId12"/>
    <p:sldId id="473" r:id="rId13"/>
    <p:sldId id="477" r:id="rId14"/>
    <p:sldId id="474" r:id="rId15"/>
    <p:sldId id="475" r:id="rId16"/>
    <p:sldId id="478" r:id="rId17"/>
    <p:sldId id="458" r:id="rId18"/>
    <p:sldId id="456" r:id="rId19"/>
    <p:sldId id="457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5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3"/>
    <a:srgbClr val="F2F2F2"/>
    <a:srgbClr val="6E767C"/>
    <a:srgbClr val="77A2CB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F094A-CB6E-491C-964C-AAC3A441AFD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67BE-9E0F-49BA-A793-86187734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gmin-oh/korean-typos-correcto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42954" y="3324365"/>
            <a:ext cx="1997065" cy="19970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12"/>
          <p:cNvSpPr/>
          <p:nvPr/>
        </p:nvSpPr>
        <p:spPr>
          <a:xfrm>
            <a:off x="3958586" y="3468285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0019" y="3384178"/>
            <a:ext cx="397965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우당탕탕</a:t>
            </a:r>
            <a:r>
              <a:rPr kumimoji="0" lang="ko-KR" altLang="en-US" sz="3600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3600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Dlthon</a:t>
            </a:r>
            <a:endParaRPr kumimoji="0" lang="en-US" altLang="ko-KR" sz="3600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이지하조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CB248-0AE0-7F9F-154B-CC1AE50A612E}"/>
              </a:ext>
            </a:extLst>
          </p:cNvPr>
          <p:cNvSpPr txBox="1"/>
          <p:nvPr/>
        </p:nvSpPr>
        <p:spPr>
          <a:xfrm>
            <a:off x="7443537" y="6063916"/>
            <a:ext cx="367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서승환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임성범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박연우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진수민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7241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(1)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65685" y="2258886"/>
            <a:ext cx="8614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(1) </a:t>
            </a:r>
            <a:r>
              <a:rPr lang="en-US" altLang="ko-KR" sz="1800" b="1" dirty="0" err="1"/>
              <a:t>pykospacing</a:t>
            </a:r>
            <a:r>
              <a:rPr lang="en-US" altLang="ko-KR" sz="1800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7D9E45-BAA9-44C9-8D88-27D9E18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5" y="4665194"/>
            <a:ext cx="5138186" cy="1960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4C3577-EA09-4D17-A496-D8CC4E562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03" y="2725889"/>
            <a:ext cx="5133475" cy="1541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E4E30-6754-4239-9205-FB1F63A79487}"/>
              </a:ext>
            </a:extLst>
          </p:cNvPr>
          <p:cNvSpPr txBox="1"/>
          <p:nvPr/>
        </p:nvSpPr>
        <p:spPr>
          <a:xfrm>
            <a:off x="7228372" y="2911972"/>
            <a:ext cx="42124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결과 샘플</a:t>
            </a:r>
            <a:r>
              <a:rPr lang="en-US" altLang="ko-KR" sz="1400" dirty="0"/>
              <a:t>] </a:t>
            </a:r>
            <a:r>
              <a:rPr lang="en-US" altLang="ko-KR" sz="1400" dirty="0" err="1"/>
              <a:t>pykospacing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그냥 다 </a:t>
            </a:r>
            <a:r>
              <a:rPr lang="ko-KR" altLang="en-US" sz="1400" dirty="0" err="1"/>
              <a:t>죽여버려야겠군</a:t>
            </a:r>
            <a:r>
              <a:rPr lang="en-US" altLang="ko-KR" sz="1400" dirty="0"/>
              <a:t>. </a:t>
            </a:r>
            <a:r>
              <a:rPr lang="ko-KR" altLang="en-US" sz="1400" dirty="0"/>
              <a:t>이의 없지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→ </a:t>
            </a:r>
            <a:r>
              <a:rPr lang="ko-KR" altLang="en-US" sz="1400" dirty="0"/>
              <a:t>그냥 다 죽 </a:t>
            </a:r>
            <a:r>
              <a:rPr lang="ko-KR" altLang="en-US" sz="1400" dirty="0" err="1"/>
              <a:t>여버려야겠군</a:t>
            </a:r>
            <a:r>
              <a:rPr lang="en-US" altLang="ko-KR" sz="1400" dirty="0"/>
              <a:t>. </a:t>
            </a:r>
            <a:r>
              <a:rPr lang="ko-KR" altLang="en-US" sz="1400" dirty="0"/>
              <a:t>이의 없지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진짜 죽여버리고 싶게</a:t>
            </a:r>
          </a:p>
          <a:p>
            <a:r>
              <a:rPr lang="ko-KR" altLang="en-US" sz="1400" dirty="0"/>
              <a:t>→ 죽 여버리고 싶게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5FB0D-CB64-467A-BDE5-D5231F65B7B7}"/>
              </a:ext>
            </a:extLst>
          </p:cNvPr>
          <p:cNvSpPr txBox="1"/>
          <p:nvPr/>
        </p:nvSpPr>
        <p:spPr>
          <a:xfrm>
            <a:off x="2165685" y="4193704"/>
            <a:ext cx="6096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fr-FR" altLang="ko-KR" b="1" dirty="0">
                <a:effectLst/>
              </a:rPr>
              <a:t>Base on PLM model(ET5)</a:t>
            </a:r>
          </a:p>
          <a:p>
            <a:endParaRPr lang="fr-FR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누락 데이터 발생</a:t>
            </a:r>
            <a:r>
              <a:rPr lang="en-US" altLang="ko-KR" sz="1400" dirty="0"/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시간이 너무 오래 걸림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생성형 모델 기반 </a:t>
            </a:r>
            <a:endParaRPr lang="en-US" altLang="ko-KR" sz="1400" dirty="0"/>
          </a:p>
          <a:p>
            <a:r>
              <a:rPr lang="en-US" altLang="ko-KR" sz="1400" dirty="0"/>
              <a:t>     -&gt; </a:t>
            </a:r>
            <a:r>
              <a:rPr lang="ko-KR" altLang="en-US" sz="1400" dirty="0"/>
              <a:t>원문과는 의미가 다른 문장이 </a:t>
            </a:r>
            <a:endParaRPr lang="en-US" altLang="ko-KR" sz="1400" dirty="0"/>
          </a:p>
          <a:p>
            <a:r>
              <a:rPr lang="en-US" altLang="ko-KR" sz="1400" dirty="0"/>
              <a:t>    ‘</a:t>
            </a:r>
            <a:r>
              <a:rPr lang="ko-KR" altLang="en-US" sz="1400" dirty="0"/>
              <a:t>생성</a:t>
            </a:r>
            <a:r>
              <a:rPr lang="en-US" altLang="ko-KR" sz="1400" dirty="0"/>
              <a:t>’</a:t>
            </a:r>
            <a:r>
              <a:rPr lang="ko-KR" altLang="en-US" sz="1400" dirty="0"/>
              <a:t>되어 버림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7375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(2) POS tagging,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BE287-534E-43B8-8A80-7D2C74CF9BED}"/>
              </a:ext>
            </a:extLst>
          </p:cNvPr>
          <p:cNvSpPr txBox="1"/>
          <p:nvPr/>
        </p:nvSpPr>
        <p:spPr>
          <a:xfrm>
            <a:off x="1982603" y="2224136"/>
            <a:ext cx="857310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형태소 분석기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en-US" altLang="ko-KR" dirty="0" err="1"/>
              <a:t>Okt</a:t>
            </a:r>
            <a:r>
              <a:rPr lang="en-US" altLang="ko-KR" dirty="0"/>
              <a:t>, kiwi, </a:t>
            </a:r>
            <a:r>
              <a:rPr lang="ko-KR" altLang="en-US" dirty="0"/>
              <a:t>바른 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최종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Bareun</a:t>
            </a:r>
            <a:r>
              <a:rPr lang="en-US" altLang="ko-KR" dirty="0"/>
              <a:t> API </a:t>
            </a:r>
          </a:p>
          <a:p>
            <a:r>
              <a:rPr lang="ko-KR" altLang="en-US" sz="1000" b="0" i="0" dirty="0" err="1">
                <a:effectLst/>
                <a:latin typeface="Roboto" panose="02000000000000000000" pitchFamily="2" charset="0"/>
              </a:rPr>
              <a:t>바이칼에이아이와</a:t>
            </a:r>
            <a:r>
              <a:rPr lang="ko-KR" altLang="en-US" sz="1000" b="0" i="0" dirty="0">
                <a:effectLst/>
                <a:latin typeface="Roboto" panose="02000000000000000000" pitchFamily="2" charset="0"/>
              </a:rPr>
              <a:t> 한국언론진흥재단 공동 공급</a:t>
            </a:r>
            <a:endParaRPr lang="en-US" altLang="ko-KR" sz="1000" b="0" i="0" dirty="0">
              <a:effectLst/>
              <a:latin typeface="Roboto" panose="02000000000000000000" pitchFamily="2" charset="0"/>
            </a:endParaRPr>
          </a:p>
          <a:p>
            <a:endParaRPr lang="en-US" altLang="ko-KR" sz="1000" dirty="0">
              <a:latin typeface="Roboto" panose="02000000000000000000" pitchFamily="2" charset="0"/>
            </a:endParaRPr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2482F9-1BFE-4FD3-B067-CFCDA967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105" y="2212915"/>
            <a:ext cx="5670161" cy="443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FD60F-D58E-4709-AC41-310C5B8C17B8}"/>
              </a:ext>
            </a:extLst>
          </p:cNvPr>
          <p:cNvSpPr txBox="1"/>
          <p:nvPr/>
        </p:nvSpPr>
        <p:spPr>
          <a:xfrm>
            <a:off x="1982603" y="389839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선정 이유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형태소 </a:t>
            </a:r>
            <a:r>
              <a:rPr lang="ko-KR" altLang="en-US" sz="1600" dirty="0" err="1"/>
              <a:t>태깅</a:t>
            </a:r>
            <a:r>
              <a:rPr lang="ko-KR" altLang="en-US" sz="1600" dirty="0"/>
              <a:t> 정확도 </a:t>
            </a:r>
            <a:r>
              <a:rPr lang="en-US" altLang="ko-KR" sz="1600" dirty="0"/>
              <a:t>99.6%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한국어 처리 성능 뛰어남 </a:t>
            </a:r>
            <a:endParaRPr lang="en-US" altLang="ko-KR" sz="1600" dirty="0"/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교착어</a:t>
            </a:r>
            <a:r>
              <a:rPr lang="en-US" altLang="ko-KR" sz="1600" dirty="0"/>
              <a:t>, </a:t>
            </a:r>
            <a:r>
              <a:rPr lang="ko-KR" altLang="en-US" sz="1600" dirty="0"/>
              <a:t>한국어 활용 규칙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구어 처리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미등록 단어 학습 기능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“</a:t>
            </a:r>
            <a:r>
              <a:rPr lang="ko-KR" altLang="en-US" sz="1600" dirty="0"/>
              <a:t>모호성 해소 성능이 다른 모델에 </a:t>
            </a:r>
            <a:endParaRPr lang="en-US" altLang="ko-KR" sz="1600" dirty="0"/>
          </a:p>
          <a:p>
            <a:r>
              <a:rPr lang="ko-KR" altLang="en-US" sz="1600" dirty="0"/>
              <a:t>비해 훨씬 좋음</a:t>
            </a:r>
            <a:r>
              <a:rPr lang="en-US" altLang="ko-KR" sz="1600" dirty="0"/>
              <a:t>”</a:t>
            </a:r>
          </a:p>
          <a:p>
            <a:pPr lvl="1"/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같은 모양의 어절이 맥락에 따라 </a:t>
            </a:r>
            <a:endParaRPr lang="en-US" altLang="ko-KR" sz="1600" b="0" i="0" dirty="0">
              <a:solidFill>
                <a:srgbClr val="212529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어떻게 의미가 달라지는지 파악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en-US" altLang="ko-KR" sz="1600" dirty="0">
              <a:solidFill>
                <a:srgbClr val="212529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51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(2) POS tagging,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E0E09-B65D-48CA-B231-8DBB774E9FAE}"/>
              </a:ext>
            </a:extLst>
          </p:cNvPr>
          <p:cNvSpPr txBox="1"/>
          <p:nvPr/>
        </p:nvSpPr>
        <p:spPr>
          <a:xfrm>
            <a:off x="1908587" y="2967667"/>
            <a:ext cx="36000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트랜스포머 적용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 형태소분석 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형태소 및 어절 단위로도 분절함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띄어쓰기 및 붙여쓰기 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-&gt;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어절 경계를 조정함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총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47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개 품사 체계 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endParaRPr lang="en-US" altLang="ko-KR" sz="1200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sz="1200" b="0" i="0" dirty="0">
                <a:effectLst/>
                <a:latin typeface="Roboto" panose="02000000000000000000" pitchFamily="2" charset="0"/>
              </a:rPr>
              <a:t>** </a:t>
            </a:r>
            <a:r>
              <a:rPr lang="ko-KR" altLang="en-US" sz="1200" b="0" i="0" dirty="0" err="1">
                <a:effectLst/>
                <a:latin typeface="Roboto" panose="02000000000000000000" pitchFamily="2" charset="0"/>
              </a:rPr>
              <a:t>바른의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 형태소 </a:t>
            </a:r>
            <a:r>
              <a:rPr lang="ko-KR" altLang="en-US" sz="1200" b="0" i="0" dirty="0" err="1">
                <a:effectLst/>
                <a:latin typeface="Roboto" panose="02000000000000000000" pitchFamily="2" charset="0"/>
              </a:rPr>
              <a:t>태깅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 지침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:</a:t>
            </a:r>
          </a:p>
          <a:p>
            <a:r>
              <a:rPr lang="ko-KR" altLang="en-US" sz="1200" b="0" i="0" dirty="0">
                <a:effectLst/>
                <a:latin typeface="Roboto" panose="02000000000000000000" pitchFamily="2" charset="0"/>
              </a:rPr>
              <a:t>국립국어원과 한국정보통신기술협회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(TTA)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의</a:t>
            </a:r>
            <a:endParaRPr lang="en-US" altLang="ko-KR" sz="1200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sz="1200" b="0" i="0" dirty="0">
                <a:effectLst/>
                <a:latin typeface="Roboto" panose="02000000000000000000" pitchFamily="2" charset="0"/>
              </a:rPr>
              <a:t>‘표준 형태소 </a:t>
            </a:r>
            <a:r>
              <a:rPr lang="ko-KR" altLang="en-US" sz="1200" b="0" i="0" dirty="0" err="1">
                <a:effectLst/>
                <a:latin typeface="Roboto" panose="02000000000000000000" pitchFamily="2" charset="0"/>
              </a:rPr>
              <a:t>태그셋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(TTAK.KO-11.0010/R1)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B2ADF1-779C-4509-9C3F-D8095DD0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7" y="2886260"/>
            <a:ext cx="5533044" cy="3876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DA9C4-4A03-480C-8375-71516F6AE447}"/>
              </a:ext>
            </a:extLst>
          </p:cNvPr>
          <p:cNvSpPr txBox="1"/>
          <p:nvPr/>
        </p:nvSpPr>
        <p:spPr>
          <a:xfrm>
            <a:off x="6512142" y="2535872"/>
            <a:ext cx="534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품사 </a:t>
            </a:r>
            <a:r>
              <a:rPr lang="ko-KR" altLang="en-US" sz="1400" dirty="0" err="1"/>
              <a:t>태깅</a:t>
            </a:r>
            <a:r>
              <a:rPr lang="ko-KR" altLang="en-US" sz="1400" dirty="0"/>
              <a:t> 및 토크나이징 결과 예시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954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(2) POS tagging,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B2ADF1-779C-4509-9C3F-D8095DD0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13" y="2873184"/>
            <a:ext cx="2785187" cy="19514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7A728A-88B1-41F6-A1BB-B13E30A48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854229"/>
            <a:ext cx="5006165" cy="2493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EDA47D-3AA1-4799-BA94-98B260F6D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518" y="4824647"/>
            <a:ext cx="3586517" cy="1892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C7043B-B83A-41DB-865D-7C705ECA230B}"/>
              </a:ext>
            </a:extLst>
          </p:cNvPr>
          <p:cNvSpPr txBox="1"/>
          <p:nvPr/>
        </p:nvSpPr>
        <p:spPr>
          <a:xfrm>
            <a:off x="2133600" y="2352927"/>
            <a:ext cx="66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시도해 본 것</a:t>
            </a:r>
            <a:r>
              <a:rPr lang="en-US" altLang="ko-KR" dirty="0"/>
              <a:t>] DKTC </a:t>
            </a:r>
            <a:r>
              <a:rPr lang="ko-KR" altLang="en-US" dirty="0"/>
              <a:t>특성 및 </a:t>
            </a:r>
            <a:r>
              <a:rPr lang="ko-KR" altLang="en-US" dirty="0">
                <a:solidFill>
                  <a:srgbClr val="FF0000"/>
                </a:solidFill>
              </a:rPr>
              <a:t>우리 </a:t>
            </a:r>
            <a:r>
              <a:rPr lang="en-US" altLang="ko-KR" dirty="0">
                <a:solidFill>
                  <a:srgbClr val="FF0000"/>
                </a:solidFill>
              </a:rPr>
              <a:t>task</a:t>
            </a:r>
            <a:r>
              <a:rPr lang="ko-KR" altLang="en-US" dirty="0">
                <a:solidFill>
                  <a:srgbClr val="FF0000"/>
                </a:solidFill>
              </a:rPr>
              <a:t>에 적절한 품사 </a:t>
            </a:r>
            <a:r>
              <a:rPr lang="ko-KR" altLang="en-US" dirty="0"/>
              <a:t>고르기 </a:t>
            </a:r>
          </a:p>
        </p:txBody>
      </p:sp>
    </p:spTree>
    <p:extLst>
      <p:ext uri="{BB962C8B-B14F-4D97-AF65-F5344CB8AC3E}">
        <p14:creationId xmlns:p14="http://schemas.microsoft.com/office/powerpoint/2010/main" val="29145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NLU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형태소 분석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E0E09-B65D-48CA-B231-8DBB774E9FAE}"/>
              </a:ext>
            </a:extLst>
          </p:cNvPr>
          <p:cNvSpPr txBox="1"/>
          <p:nvPr/>
        </p:nvSpPr>
        <p:spPr>
          <a:xfrm>
            <a:off x="2228688" y="2336835"/>
            <a:ext cx="8566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NLU, </a:t>
            </a:r>
            <a:r>
              <a:rPr lang="ko-KR" altLang="en-US" sz="1800" dirty="0"/>
              <a:t>그 중에서도 한국어 자연어 이해 모델의 성능 고도화를 위해서는 </a:t>
            </a:r>
            <a:r>
              <a:rPr lang="en-US" altLang="ko-KR" sz="1800" dirty="0"/>
              <a:t>‘</a:t>
            </a:r>
            <a:r>
              <a:rPr lang="ko-KR" altLang="en-US" sz="1800" dirty="0"/>
              <a:t>형태소 분석</a:t>
            </a:r>
            <a:r>
              <a:rPr lang="en-US" altLang="ko-KR" sz="1800" dirty="0"/>
              <a:t>’ </a:t>
            </a:r>
            <a:r>
              <a:rPr lang="ko-KR" altLang="en-US" sz="1800" dirty="0"/>
              <a:t>단계가 필수적</a:t>
            </a:r>
            <a:endParaRPr lang="en-US" altLang="ko-KR" sz="1800" dirty="0"/>
          </a:p>
          <a:p>
            <a:r>
              <a:rPr lang="ko-KR" altLang="en-US" sz="1800" dirty="0"/>
              <a:t>한국어는 하나의 단어가 중의성을 가지는 경우가 많고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맥락에 따라 문장이나 단어의 의미가 달라지며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교착어이므로 조사 등의 분리가 중요함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형태소 분석 방식의 필요성 </a:t>
            </a:r>
            <a:r>
              <a:rPr lang="en-US" altLang="ko-KR" sz="1800" b="1" dirty="0"/>
              <a:t>– Sub-word</a:t>
            </a:r>
            <a:r>
              <a:rPr lang="ko-KR" altLang="en-US" sz="1800" b="1" dirty="0"/>
              <a:t> 방식과의 비교</a:t>
            </a:r>
            <a:endParaRPr lang="en-US" altLang="ko-KR" sz="1800" b="1" dirty="0"/>
          </a:p>
          <a:p>
            <a:r>
              <a:rPr lang="ko-KR" altLang="en-US" sz="1800" dirty="0" err="1"/>
              <a:t>중의성</a:t>
            </a:r>
            <a:r>
              <a:rPr lang="en-US" altLang="ko-KR" sz="1800" dirty="0"/>
              <a:t>(</a:t>
            </a:r>
            <a:r>
              <a:rPr lang="ko-KR" altLang="en-US" sz="1800" dirty="0"/>
              <a:t>모호성</a:t>
            </a:r>
            <a:r>
              <a:rPr lang="en-US" altLang="ko-KR" sz="1800" dirty="0"/>
              <a:t>) </a:t>
            </a:r>
            <a:r>
              <a:rPr lang="ko-KR" altLang="en-US" sz="1800" dirty="0"/>
              <a:t>가중 문제</a:t>
            </a:r>
            <a:endParaRPr lang="en-US" altLang="ko-KR" sz="1800" dirty="0"/>
          </a:p>
          <a:p>
            <a:r>
              <a:rPr lang="ko-KR" altLang="en-US" sz="1800" dirty="0"/>
              <a:t>한국어는 교착어 </a:t>
            </a:r>
            <a:r>
              <a:rPr lang="en-US" altLang="ko-KR" sz="1800" dirty="0"/>
              <a:t>-&gt; </a:t>
            </a:r>
            <a:r>
              <a:rPr lang="ko-KR" altLang="en-US" sz="1800" dirty="0" err="1"/>
              <a:t>어순으로부터</a:t>
            </a:r>
            <a:r>
              <a:rPr lang="ko-KR" altLang="en-US" sz="1800" dirty="0"/>
              <a:t> 자유로움</a:t>
            </a:r>
            <a:endParaRPr lang="en-US" altLang="ko-KR" sz="1800" dirty="0"/>
          </a:p>
          <a:p>
            <a:r>
              <a:rPr lang="ko-KR" altLang="en-US" sz="1800" dirty="0"/>
              <a:t>구어성과 문어성의 분명한 차이 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9066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품사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태깅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하지 않으면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3BA0C-4D57-4024-8E45-6503CC2C6B9F}"/>
              </a:ext>
            </a:extLst>
          </p:cNvPr>
          <p:cNvSpPr txBox="1"/>
          <p:nvPr/>
        </p:nvSpPr>
        <p:spPr>
          <a:xfrm>
            <a:off x="2200423" y="2263360"/>
            <a:ext cx="7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</a:t>
            </a:r>
            <a:r>
              <a:rPr lang="en-US" altLang="ko-KR" dirty="0" err="1"/>
              <a:t>Concordancer</a:t>
            </a:r>
            <a:r>
              <a:rPr lang="en-US" altLang="ko-KR" dirty="0"/>
              <a:t> </a:t>
            </a:r>
            <a:r>
              <a:rPr lang="ko-KR" altLang="en-US" dirty="0"/>
              <a:t>통한 일반대화 데이터 </a:t>
            </a:r>
            <a:r>
              <a:rPr lang="en-US" altLang="ko-KR" dirty="0"/>
              <a:t>word list </a:t>
            </a:r>
            <a:r>
              <a:rPr lang="ko-KR" altLang="en-US" dirty="0"/>
              <a:t>생성 및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4957E-6F91-46E4-AEAD-2A93A9EB9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6" y="2862697"/>
            <a:ext cx="5236536" cy="3837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F5C611-AF1E-4CE7-AF4C-A319308EF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83" y="2805553"/>
            <a:ext cx="5168341" cy="38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6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특징 패턴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찾기 위한 방법론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3BA0C-4D57-4024-8E45-6503CC2C6B9F}"/>
              </a:ext>
            </a:extLst>
          </p:cNvPr>
          <p:cNvSpPr txBox="1"/>
          <p:nvPr/>
        </p:nvSpPr>
        <p:spPr>
          <a:xfrm>
            <a:off x="2200423" y="2263360"/>
            <a:ext cx="835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</a:t>
            </a:r>
            <a:r>
              <a:rPr lang="en-US" altLang="ko-KR" dirty="0" err="1"/>
              <a:t>Concordancer</a:t>
            </a:r>
            <a:r>
              <a:rPr lang="en-US" altLang="ko-KR" dirty="0"/>
              <a:t> </a:t>
            </a:r>
            <a:r>
              <a:rPr lang="ko-KR" altLang="en-US" dirty="0"/>
              <a:t>통한 </a:t>
            </a:r>
            <a:r>
              <a:rPr lang="en-US" altLang="ko-KR" dirty="0"/>
              <a:t>class </a:t>
            </a:r>
            <a:r>
              <a:rPr lang="ko-KR" altLang="en-US" dirty="0"/>
              <a:t>데이터 별 </a:t>
            </a:r>
            <a:r>
              <a:rPr lang="en-US" altLang="ko-KR" dirty="0"/>
              <a:t>key word list </a:t>
            </a:r>
            <a:r>
              <a:rPr lang="ko-KR" altLang="en-US" dirty="0"/>
              <a:t>생성 및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1B857-AB78-4A88-81D3-47B21582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87" y="2782715"/>
            <a:ext cx="5405718" cy="3851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A54B4-6BE0-493E-AB3B-6E2B25768FD7}"/>
              </a:ext>
            </a:extLst>
          </p:cNvPr>
          <p:cNvSpPr txBox="1"/>
          <p:nvPr/>
        </p:nvSpPr>
        <p:spPr>
          <a:xfrm>
            <a:off x="7754469" y="3156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후반부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통해 보완하였음 </a:t>
            </a: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모델이 제작 모델 보다 좋다는 사전 지식이 있었음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모델이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우리의 데이터셋을 처음부터 학습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하였기 때문에 성능이 비슷할 수 있겠다는 가설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사전 훈련 모델의 성능이 훨씬 좋았음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C913B8-B120-1D01-8D91-061B8DCF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9764"/>
              </p:ext>
            </p:extLst>
          </p:nvPr>
        </p:nvGraphicFramePr>
        <p:xfrm>
          <a:off x="2151679" y="4471736"/>
          <a:ext cx="406934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4674">
                  <a:extLst>
                    <a:ext uri="{9D8B030D-6E8A-4147-A177-3AD203B41FA5}">
                      <a16:colId xmlns:a16="http://schemas.microsoft.com/office/drawing/2014/main" val="3873089952"/>
                    </a:ext>
                  </a:extLst>
                </a:gridCol>
                <a:gridCol w="2034674">
                  <a:extLst>
                    <a:ext uri="{9D8B030D-6E8A-4147-A177-3AD203B41FA5}">
                      <a16:colId xmlns:a16="http://schemas.microsoft.com/office/drawing/2014/main" val="1109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명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1D CNN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transformer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0.813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535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127C44-5611-BEF7-E516-1756BD67B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502399" y="4471736"/>
          <a:ext cx="406934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4674">
                  <a:extLst>
                    <a:ext uri="{9D8B030D-6E8A-4147-A177-3AD203B41FA5}">
                      <a16:colId xmlns:a16="http://schemas.microsoft.com/office/drawing/2014/main" val="3873089952"/>
                    </a:ext>
                  </a:extLst>
                </a:gridCol>
                <a:gridCol w="2034674">
                  <a:extLst>
                    <a:ext uri="{9D8B030D-6E8A-4147-A177-3AD203B41FA5}">
                      <a16:colId xmlns:a16="http://schemas.microsoft.com/office/drawing/2014/main" val="1109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명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KoELECTRA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0.891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KLUE-BERT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0.924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53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59A60C-9842-72C3-0752-D4C4BF377D33}"/>
              </a:ext>
            </a:extLst>
          </p:cNvPr>
          <p:cNvSpPr txBox="1"/>
          <p:nvPr/>
        </p:nvSpPr>
        <p:spPr>
          <a:xfrm>
            <a:off x="2151679" y="3825405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93CC9-2575-B042-1CDB-7FC9CE13EF50}"/>
              </a:ext>
            </a:extLst>
          </p:cNvPr>
          <p:cNvSpPr txBox="1"/>
          <p:nvPr/>
        </p:nvSpPr>
        <p:spPr>
          <a:xfrm>
            <a:off x="6502399" y="3825405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</a:p>
        </p:txBody>
      </p:sp>
    </p:spTree>
    <p:extLst>
      <p:ext uri="{BB962C8B-B14F-4D97-AF65-F5344CB8AC3E}">
        <p14:creationId xmlns:p14="http://schemas.microsoft.com/office/powerpoint/2010/main" val="270358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노드에서 진행한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1D CNN, transformer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8549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0.06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632F46D5-514B-6D2F-2FEA-F67353D9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141" y="2929869"/>
            <a:ext cx="3848170" cy="32853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C8DC9A-B5C4-8D66-1FA3-8BB3A0D2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850"/>
          <a:stretch/>
        </p:blipFill>
        <p:spPr>
          <a:xfrm>
            <a:off x="5782648" y="3429000"/>
            <a:ext cx="5258100" cy="2558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82208-0CF3-B9A4-18BA-E49D46A2E5A6}"/>
              </a:ext>
            </a:extLst>
          </p:cNvPr>
          <p:cNvSpPr txBox="1"/>
          <p:nvPr/>
        </p:nvSpPr>
        <p:spPr>
          <a:xfrm>
            <a:off x="6510021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0.813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47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 순위를 보고 상위 모델을 채택하여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8549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KoELECTRA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0.891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2208-0CF3-B9A4-18BA-E49D46A2E5A6}"/>
              </a:ext>
            </a:extLst>
          </p:cNvPr>
          <p:cNvSpPr txBox="1"/>
          <p:nvPr/>
        </p:nvSpPr>
        <p:spPr>
          <a:xfrm>
            <a:off x="6510021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KLUE-BERT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0.924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8B8DD7-A06B-1184-4C35-B9A05BEE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49" y="3585144"/>
            <a:ext cx="4590433" cy="2154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1591F3-A951-ED1E-7D6B-55B99F92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82" y="3585144"/>
            <a:ext cx="4624626" cy="24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4" y="1599860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C37DC1-8FF8-5C9E-3AB3-DBB070899E89}"/>
              </a:ext>
            </a:extLst>
          </p:cNvPr>
          <p:cNvGrpSpPr/>
          <p:nvPr/>
        </p:nvGrpSpPr>
        <p:grpSpPr>
          <a:xfrm>
            <a:off x="1982604" y="1813202"/>
            <a:ext cx="6706905" cy="960387"/>
            <a:chOff x="2059856" y="2091936"/>
            <a:chExt cx="6706905" cy="96038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A18B1E-1039-0FE6-9131-E4602C296BD1}"/>
                </a:ext>
              </a:extLst>
            </p:cNvPr>
            <p:cNvSpPr/>
            <p:nvPr/>
          </p:nvSpPr>
          <p:spPr>
            <a:xfrm>
              <a:off x="2059856" y="2091936"/>
              <a:ext cx="1535502" cy="493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0 1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4D41B3-6B94-C7EC-5B91-603D452AB675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전처리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대화셋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선정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전처리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4DFB09-512D-5002-6A9D-D3E6C6EF49B2}"/>
              </a:ext>
            </a:extLst>
          </p:cNvPr>
          <p:cNvGrpSpPr/>
          <p:nvPr/>
        </p:nvGrpSpPr>
        <p:grpSpPr>
          <a:xfrm>
            <a:off x="1982604" y="2707953"/>
            <a:ext cx="6706905" cy="960387"/>
            <a:chOff x="2059856" y="2091936"/>
            <a:chExt cx="6706905" cy="9603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1AE039-2717-6B3B-F441-5CC0F2F01E3D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0 2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2A28AE-BAE4-683D-CAC7-1E676D76D983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제작한 경량 모델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vs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사전 훈련 모델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제작한 경량 모델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f1 score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사전 훈련 모델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f1 score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8CD256-89FF-7E60-6281-67CCBAE3312E}"/>
              </a:ext>
            </a:extLst>
          </p:cNvPr>
          <p:cNvGrpSpPr/>
          <p:nvPr/>
        </p:nvGrpSpPr>
        <p:grpSpPr>
          <a:xfrm>
            <a:off x="1982604" y="3721256"/>
            <a:ext cx="6706905" cy="498722"/>
            <a:chOff x="2059856" y="2091936"/>
            <a:chExt cx="6706905" cy="49872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0E3875-406A-763D-E633-B608A4B22960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0 3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9D7B4F-4FB1-2CE8-64F3-148935F0439D}"/>
                </a:ext>
              </a:extLst>
            </p:cNvPr>
            <p:cNvSpPr/>
            <p:nvPr/>
          </p:nvSpPr>
          <p:spPr>
            <a:xfrm>
              <a:off x="3157756" y="2221326"/>
              <a:ext cx="5609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최적의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값 찾기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677FF8-9E52-9F7E-D939-BD4E135619BE}"/>
              </a:ext>
            </a:extLst>
          </p:cNvPr>
          <p:cNvGrpSpPr/>
          <p:nvPr/>
        </p:nvGrpSpPr>
        <p:grpSpPr>
          <a:xfrm>
            <a:off x="1982604" y="4499558"/>
            <a:ext cx="6706905" cy="960387"/>
            <a:chOff x="2059856" y="2091936"/>
            <a:chExt cx="6706905" cy="96038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68822E-B5F5-EE4A-A322-FB495A08A96B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0 4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9D11BB1-CE72-C26F-EE54-8A24CFADFCE0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Submission.csv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파일의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label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예측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값 설정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Label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예측값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F1 score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39A5C3-DE21-D2ED-92E8-DCE17777E9F7}"/>
              </a:ext>
            </a:extLst>
          </p:cNvPr>
          <p:cNvGrpSpPr/>
          <p:nvPr/>
        </p:nvGrpSpPr>
        <p:grpSpPr>
          <a:xfrm>
            <a:off x="1982604" y="5589335"/>
            <a:ext cx="6706905" cy="960387"/>
            <a:chOff x="2059856" y="2091936"/>
            <a:chExt cx="6706905" cy="96038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EC17861-71A8-E081-CF7E-83AE0A71A1C7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0 5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8B2E9F5-1455-A59C-36C2-380CE13EB748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XAI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XAI 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란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54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찾기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79C514-7CCA-5804-BC71-8191262E3C2B}"/>
              </a:ext>
            </a:extLst>
          </p:cNvPr>
          <p:cNvGrpSpPr/>
          <p:nvPr/>
        </p:nvGrpSpPr>
        <p:grpSpPr>
          <a:xfrm>
            <a:off x="1093540" y="4038600"/>
            <a:ext cx="6283317" cy="1641867"/>
            <a:chOff x="3050677" y="3429000"/>
            <a:chExt cx="6283317" cy="1641867"/>
          </a:xfrm>
        </p:grpSpPr>
        <p:sp>
          <p:nvSpPr>
            <p:cNvPr id="3" name="타원 22">
              <a:extLst>
                <a:ext uri="{FF2B5EF4-FFF2-40B4-BE49-F238E27FC236}">
                  <a16:creationId xmlns:a16="http://schemas.microsoft.com/office/drawing/2014/main" id="{88247E1B-51EB-6F2D-6D42-889AF100642A}"/>
                </a:ext>
              </a:extLst>
            </p:cNvPr>
            <p:cNvSpPr/>
            <p:nvPr/>
          </p:nvSpPr>
          <p:spPr>
            <a:xfrm>
              <a:off x="4388383" y="3429000"/>
              <a:ext cx="1127942" cy="1149673"/>
            </a:xfrm>
            <a:custGeom>
              <a:avLst/>
              <a:gdLst/>
              <a:ahLst/>
              <a:cxnLst/>
              <a:rect l="l" t="t" r="r" b="b"/>
              <a:pathLst>
                <a:path w="1127942" h="1149673">
                  <a:moveTo>
                    <a:pt x="574664" y="0"/>
                  </a:moveTo>
                  <a:lnTo>
                    <a:pt x="1127942" y="953928"/>
                  </a:lnTo>
                  <a:cubicBezTo>
                    <a:pt x="964314" y="1077882"/>
                    <a:pt x="760089" y="1149673"/>
                    <a:pt x="539096" y="1149673"/>
                  </a:cubicBezTo>
                  <a:cubicBezTo>
                    <a:pt x="340337" y="1149673"/>
                    <a:pt x="155142" y="1091601"/>
                    <a:pt x="0" y="9908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rgbClr val="6E7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22">
              <a:extLst>
                <a:ext uri="{FF2B5EF4-FFF2-40B4-BE49-F238E27FC236}">
                  <a16:creationId xmlns:a16="http://schemas.microsoft.com/office/drawing/2014/main" id="{A645E35B-C9F5-7AD1-B5F0-7B12CDE1EF2A}"/>
                </a:ext>
              </a:extLst>
            </p:cNvPr>
            <p:cNvSpPr/>
            <p:nvPr/>
          </p:nvSpPr>
          <p:spPr>
            <a:xfrm>
              <a:off x="6868346" y="3429000"/>
              <a:ext cx="1127942" cy="1149673"/>
            </a:xfrm>
            <a:custGeom>
              <a:avLst/>
              <a:gdLst/>
              <a:ahLst/>
              <a:cxnLst/>
              <a:rect l="l" t="t" r="r" b="b"/>
              <a:pathLst>
                <a:path w="1127942" h="1149673">
                  <a:moveTo>
                    <a:pt x="574664" y="0"/>
                  </a:moveTo>
                  <a:lnTo>
                    <a:pt x="1127942" y="953928"/>
                  </a:lnTo>
                  <a:cubicBezTo>
                    <a:pt x="964314" y="1077882"/>
                    <a:pt x="760089" y="1149673"/>
                    <a:pt x="539096" y="1149673"/>
                  </a:cubicBezTo>
                  <a:cubicBezTo>
                    <a:pt x="340337" y="1149673"/>
                    <a:pt x="155142" y="1091601"/>
                    <a:pt x="0" y="9908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rgbClr val="6E7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BC2BE5-B2EB-F949-1320-CEB412DAFD47}"/>
                </a:ext>
              </a:extLst>
            </p:cNvPr>
            <p:cNvSpPr txBox="1"/>
            <p:nvPr/>
          </p:nvSpPr>
          <p:spPr>
            <a:xfrm>
              <a:off x="3050677" y="4701535"/>
              <a:ext cx="380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Learning_rate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A5D79A-EEB0-DFC5-3DD1-3E7EAC35225F}"/>
                </a:ext>
              </a:extLst>
            </p:cNvPr>
            <p:cNvSpPr txBox="1"/>
            <p:nvPr/>
          </p:nvSpPr>
          <p:spPr>
            <a:xfrm>
              <a:off x="5530640" y="4701535"/>
              <a:ext cx="380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epoch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39AF33-7456-511E-65DF-ECBD08127561}"/>
              </a:ext>
            </a:extLst>
          </p:cNvPr>
          <p:cNvSpPr txBox="1"/>
          <p:nvPr/>
        </p:nvSpPr>
        <p:spPr>
          <a:xfrm>
            <a:off x="2119595" y="3333714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파라미터 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F8AC5-B876-6909-CE45-38299D544D89}"/>
              </a:ext>
            </a:extLst>
          </p:cNvPr>
          <p:cNvSpPr/>
          <p:nvPr/>
        </p:nvSpPr>
        <p:spPr>
          <a:xfrm>
            <a:off x="6657474" y="2464290"/>
            <a:ext cx="4170947" cy="523220"/>
          </a:xfrm>
          <a:prstGeom prst="rect">
            <a:avLst/>
          </a:prstGeom>
          <a:solidFill>
            <a:srgbClr val="D5D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Wandb</a:t>
            </a:r>
            <a:r>
              <a:rPr lang="en-US" altLang="ko-KR" sz="20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ECCA88-0EBB-F14B-CAD2-F3E272AE7620}"/>
              </a:ext>
            </a:extLst>
          </p:cNvPr>
          <p:cNvSpPr/>
          <p:nvPr/>
        </p:nvSpPr>
        <p:spPr>
          <a:xfrm>
            <a:off x="6657474" y="3102882"/>
            <a:ext cx="4170947" cy="3362086"/>
          </a:xfrm>
          <a:prstGeom prst="rect">
            <a:avLst/>
          </a:prstGeom>
          <a:noFill/>
          <a:ln w="57150">
            <a:solidFill>
              <a:srgbClr val="6E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 :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C07A1-2B1B-239E-7048-20C83E361034}"/>
              </a:ext>
            </a:extLst>
          </p:cNvPr>
          <p:cNvSpPr txBox="1"/>
          <p:nvPr/>
        </p:nvSpPr>
        <p:spPr>
          <a:xfrm>
            <a:off x="6575226" y="2584821"/>
            <a:ext cx="4294572" cy="368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maximize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val_custom_f1score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search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1e-5 ~ 9e-5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: 10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~15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77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찾기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Wandb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epoch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정의하고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이상 좋아지지 않는 것으로 판단해 조기 종료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4194322" y="6231294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0.000079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-&gt; 15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372C-01C4-63CC-73FC-75D6E12A6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" b="4963"/>
          <a:stretch/>
        </p:blipFill>
        <p:spPr bwMode="auto">
          <a:xfrm>
            <a:off x="2462673" y="2802893"/>
            <a:ext cx="7266653" cy="34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설정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2182" y="4999992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b="0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25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epoch -&gt; 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85D260-F981-16DC-B6E7-4A55A678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3429000"/>
            <a:ext cx="9150617" cy="14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 값으로 설정하지 않은 이유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D651B-32AB-9862-BD50-83C45F74E607}"/>
              </a:ext>
            </a:extLst>
          </p:cNvPr>
          <p:cNvSpPr txBox="1"/>
          <p:nvPr/>
        </p:nvSpPr>
        <p:spPr>
          <a:xfrm>
            <a:off x="2165685" y="3108281"/>
            <a:ext cx="251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훈련 환경에서의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과대적합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B304B-6100-FD25-C6B3-2B99A602BBAB}"/>
              </a:ext>
            </a:extLst>
          </p:cNvPr>
          <p:cNvSpPr txBox="1"/>
          <p:nvPr/>
        </p:nvSpPr>
        <p:spPr>
          <a:xfrm>
            <a:off x="7083633" y="3108281"/>
            <a:ext cx="368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 방법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sz="18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 </a:t>
            </a:r>
            <a:r>
              <a:rPr lang="en-US" altLang="ko-KR" b="0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5e-5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감소하며 실험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Val_f1_score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참조해 과대 적합 일어나기 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01CF9C0-7B1E-E58C-4071-BF02FC16B1F3}"/>
              </a:ext>
            </a:extLst>
          </p:cNvPr>
          <p:cNvSpPr/>
          <p:nvPr/>
        </p:nvSpPr>
        <p:spPr>
          <a:xfrm>
            <a:off x="4876801" y="4150511"/>
            <a:ext cx="2009476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819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Label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값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f1 score</a:t>
            </a: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6CADBE7-7AB1-B19E-9F13-46BE4F67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90" y="2431085"/>
            <a:ext cx="1611729" cy="3942699"/>
          </a:xfrm>
          <a:prstGeom prst="rect">
            <a:avLst/>
          </a:prstGeom>
        </p:spPr>
      </p:pic>
      <p:pic>
        <p:nvPicPr>
          <p:cNvPr id="7" name="그림 6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DC652643-A30D-4FCF-1825-56D0501C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102" y="3457005"/>
            <a:ext cx="1809875" cy="1890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07B32-5183-122A-52FB-05E5D699F4B9}"/>
              </a:ext>
            </a:extLst>
          </p:cNvPr>
          <p:cNvSpPr txBox="1"/>
          <p:nvPr/>
        </p:nvSpPr>
        <p:spPr>
          <a:xfrm>
            <a:off x="2312677" y="6494516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64415-4866-D56E-8A69-80268274774B}"/>
              </a:ext>
            </a:extLst>
          </p:cNvPr>
          <p:cNvSpPr txBox="1"/>
          <p:nvPr/>
        </p:nvSpPr>
        <p:spPr>
          <a:xfrm>
            <a:off x="6414362" y="4978534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3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XAI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5CFE5-57DF-6810-A1B7-3E4E491655D1}"/>
              </a:ext>
            </a:extLst>
          </p:cNvPr>
          <p:cNvSpPr txBox="1"/>
          <p:nvPr/>
        </p:nvSpPr>
        <p:spPr>
          <a:xfrm>
            <a:off x="2193468" y="2444115"/>
            <a:ext cx="801592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가능한 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AI(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XAI)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endParaRPr lang="af-ZA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</a:t>
            </a:r>
            <a:r>
              <a:rPr lang="af-ZA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plainable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AI,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가능한 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의사결정 과정을 인간이 이해할 수 있도록 만드는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40E35-E695-ACBC-2290-45AF0FF96B1B}"/>
              </a:ext>
            </a:extLst>
          </p:cNvPr>
          <p:cNvSpPr txBox="1"/>
          <p:nvPr/>
        </p:nvSpPr>
        <p:spPr>
          <a:xfrm>
            <a:off x="2193468" y="3807305"/>
            <a:ext cx="8839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문제점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모델은 높은 성능을 제공하지만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의사결정 과정이 블랙박스처럼 작동할 때 사용자는 결과를 신뢰하기 어려움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금융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자율 주행 등 고위험 분야에서는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 투명성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필수적임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이러한 문제를 해결하고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신뢰성을 높이는 기술로 주목받고 있음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ED170-6972-F25A-450A-B19BA316D527}"/>
              </a:ext>
            </a:extLst>
          </p:cNvPr>
          <p:cNvSpPr txBox="1"/>
          <p:nvPr/>
        </p:nvSpPr>
        <p:spPr>
          <a:xfrm>
            <a:off x="2009975" y="5428139"/>
            <a:ext cx="4267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DARPA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XAI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전략</a:t>
            </a:r>
          </a:p>
          <a:p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/>
              <a:buChar char="•"/>
            </a:pPr>
            <a:r>
              <a:rPr 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 모델</a:t>
            </a:r>
          </a:p>
          <a:p>
            <a:pPr marL="800100" lvl="1" indent="-342900">
              <a:buFont typeface="Arial"/>
              <a:buChar char="•"/>
            </a:pPr>
            <a:r>
              <a:rPr 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인터페이스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F8D67-A599-3A81-BB89-16D743FCB40F}"/>
              </a:ext>
            </a:extLst>
          </p:cNvPr>
          <p:cNvSpPr txBox="1"/>
          <p:nvPr/>
        </p:nvSpPr>
        <p:spPr>
          <a:xfrm>
            <a:off x="5850953" y="5726517"/>
            <a:ext cx="50528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유지하면서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인간이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개발하는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목표로 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7838E85-31CC-1390-F228-D74D989AD9F2}"/>
              </a:ext>
            </a:extLst>
          </p:cNvPr>
          <p:cNvSpPr/>
          <p:nvPr/>
        </p:nvSpPr>
        <p:spPr>
          <a:xfrm>
            <a:off x="4676416" y="5748875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7765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 설명 가능 모델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 설명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9D9FF-B4DC-3A80-93B4-9B1FE9CF2969}"/>
              </a:ext>
            </a:extLst>
          </p:cNvPr>
          <p:cNvSpPr txBox="1"/>
          <p:nvPr/>
        </p:nvSpPr>
        <p:spPr>
          <a:xfrm>
            <a:off x="1909239" y="2310353"/>
            <a:ext cx="97555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(LIME)?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내렸는지를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이해하기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2F76C-A694-27E5-8D41-4CDF9721DB77}"/>
              </a:ext>
            </a:extLst>
          </p:cNvPr>
          <p:cNvSpPr txBox="1"/>
          <p:nvPr/>
        </p:nvSpPr>
        <p:spPr>
          <a:xfrm>
            <a:off x="1909239" y="4243360"/>
            <a:ext cx="7375438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장점</a:t>
            </a:r>
            <a:endParaRPr 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독립적이므로, 어떤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쉽게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상세한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buFont typeface="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다수의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걸릴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나올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어려움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2317C-ED0B-FF82-0877-CABD9D1EF5F8}"/>
              </a:ext>
            </a:extLst>
          </p:cNvPr>
          <p:cNvSpPr txBox="1"/>
          <p:nvPr/>
        </p:nvSpPr>
        <p:spPr>
          <a:xfrm>
            <a:off x="1909239" y="3079794"/>
            <a:ext cx="6473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LIME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작동 원리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원본 데이터를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조금씩 변형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여러 샘플을 생성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변형된 샘플에 대해 모델이 예측을 수행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샘플에 대한 예측 결과를 바탕으로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특정 특징을 얼마나 중요하게 여기는지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추정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결과적으로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내린 </a:t>
            </a:r>
            <a:r>
              <a:rPr kumimoji="1"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결정에 영향을 미친 주요 특징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</a:t>
            </a:r>
            <a:r>
              <a:rPr kumimoji="1"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가중치로 시각화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1"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92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 설명 가능 모델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 설명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FBD590-EA77-F22C-BE53-D64AD71A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91" y="2723926"/>
            <a:ext cx="2488364" cy="1772458"/>
          </a:xfrm>
          <a:prstGeom prst="rect">
            <a:avLst/>
          </a:prstGeom>
        </p:spPr>
      </p:pic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3B96F25B-FB8A-93D5-855F-79C4FBAF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05" y="3179852"/>
            <a:ext cx="6692947" cy="860606"/>
          </a:xfrm>
          <a:prstGeom prst="rect">
            <a:avLst/>
          </a:prstGeom>
        </p:spPr>
      </p:pic>
      <p:pic>
        <p:nvPicPr>
          <p:cNvPr id="5" name="그림 4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2460BC4B-8E78-069C-80B1-0FBD019D7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691" y="4728802"/>
            <a:ext cx="2485728" cy="1615398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4E877A-BA1E-4CD0-BA0F-0F31EBD93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705" y="4992079"/>
            <a:ext cx="6692947" cy="10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21639" y="4425548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Q&amp;A</a:t>
            </a:r>
          </a:p>
        </p:txBody>
      </p:sp>
      <p:sp>
        <p:nvSpPr>
          <p:cNvPr id="4" name="타원 22"/>
          <p:cNvSpPr/>
          <p:nvPr/>
        </p:nvSpPr>
        <p:spPr>
          <a:xfrm>
            <a:off x="5619110" y="2877836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22"/>
          <p:cNvSpPr/>
          <p:nvPr/>
        </p:nvSpPr>
        <p:spPr>
          <a:xfrm>
            <a:off x="6182483" y="2877836"/>
            <a:ext cx="815409" cy="831119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대화 셋 선정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4" y="2141075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- 170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개의 데이터 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랜덤 샘플링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105E60D-7567-955E-2AC0-10B1BB558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0"/>
          <a:stretch/>
        </p:blipFill>
        <p:spPr>
          <a:xfrm>
            <a:off x="1772815" y="3978015"/>
            <a:ext cx="5784257" cy="1760031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47BC6FC-B6F6-3C0D-927B-00FD3227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09" y="2643721"/>
            <a:ext cx="3289300" cy="397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772815" y="5738046"/>
            <a:ext cx="45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AI-Hub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주제별 텍스트 일상 대화 데이터</a:t>
            </a:r>
          </a:p>
        </p:txBody>
      </p:sp>
    </p:spTree>
    <p:extLst>
      <p:ext uri="{BB962C8B-B14F-4D97-AF65-F5344CB8AC3E}">
        <p14:creationId xmlns:p14="http://schemas.microsoft.com/office/powerpoint/2010/main" val="122921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대화 셋 선정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982603" y="3059668"/>
            <a:ext cx="45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</a:p>
        </p:txBody>
      </p:sp>
      <p:pic>
        <p:nvPicPr>
          <p:cNvPr id="3" name="그림 2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192E57C-2377-FF4A-3E1A-414BE52B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14" y="2905999"/>
            <a:ext cx="3203877" cy="329188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B8F583-3627-216B-A2F1-3951F7FAB069}"/>
              </a:ext>
            </a:extLst>
          </p:cNvPr>
          <p:cNvCxnSpPr/>
          <p:nvPr/>
        </p:nvCxnSpPr>
        <p:spPr>
          <a:xfrm>
            <a:off x="3951139" y="3922742"/>
            <a:ext cx="1480409" cy="641433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F35BF-AF3F-5802-81EB-56BF2BB8C636}"/>
              </a:ext>
            </a:extLst>
          </p:cNvPr>
          <p:cNvCxnSpPr/>
          <p:nvPr/>
        </p:nvCxnSpPr>
        <p:spPr>
          <a:xfrm flipV="1">
            <a:off x="5463065" y="4250407"/>
            <a:ext cx="1612461" cy="355156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FCB5E9-92F7-E450-FA3B-BA33304E7D35}"/>
              </a:ext>
            </a:extLst>
          </p:cNvPr>
          <p:cNvCxnSpPr/>
          <p:nvPr/>
        </p:nvCxnSpPr>
        <p:spPr>
          <a:xfrm flipV="1">
            <a:off x="2336060" y="3931499"/>
            <a:ext cx="1424409" cy="297471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966F71-3554-834A-4EAE-1C1245DF79FE}"/>
              </a:ext>
            </a:extLst>
          </p:cNvPr>
          <p:cNvSpPr/>
          <p:nvPr/>
        </p:nvSpPr>
        <p:spPr>
          <a:xfrm>
            <a:off x="2044571" y="406998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34389D-89EF-427A-7808-1A1D9FC336B0}"/>
              </a:ext>
            </a:extLst>
          </p:cNvPr>
          <p:cNvSpPr/>
          <p:nvPr/>
        </p:nvSpPr>
        <p:spPr>
          <a:xfrm>
            <a:off x="2101675" y="412709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540AEA-E820-6477-26FE-1CA169F55471}"/>
              </a:ext>
            </a:extLst>
          </p:cNvPr>
          <p:cNvSpPr/>
          <p:nvPr/>
        </p:nvSpPr>
        <p:spPr>
          <a:xfrm>
            <a:off x="1782771" y="4547011"/>
            <a:ext cx="841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교정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440642-6F74-3D77-1317-D2CB5B004CE5}"/>
              </a:ext>
            </a:extLst>
          </p:cNvPr>
          <p:cNvSpPr/>
          <p:nvPr/>
        </p:nvSpPr>
        <p:spPr>
          <a:xfrm>
            <a:off x="3760470" y="3772515"/>
            <a:ext cx="291490" cy="291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0543CA1-4066-9EFD-7BA8-ED5ADADFE2AE}"/>
              </a:ext>
            </a:extLst>
          </p:cNvPr>
          <p:cNvSpPr/>
          <p:nvPr/>
        </p:nvSpPr>
        <p:spPr>
          <a:xfrm>
            <a:off x="3817574" y="3829619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3F945-EBAD-7FA3-DB41-2D34100CE991}"/>
              </a:ext>
            </a:extLst>
          </p:cNvPr>
          <p:cNvSpPr/>
          <p:nvPr/>
        </p:nvSpPr>
        <p:spPr>
          <a:xfrm>
            <a:off x="3497213" y="4302565"/>
            <a:ext cx="780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표현식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76256A-A974-08D1-FE2D-B3750232D427}"/>
              </a:ext>
            </a:extLst>
          </p:cNvPr>
          <p:cNvSpPr/>
          <p:nvPr/>
        </p:nvSpPr>
        <p:spPr>
          <a:xfrm>
            <a:off x="5293602" y="4445237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9D8DB4-7288-7977-66DD-33A2CDBD8ED7}"/>
              </a:ext>
            </a:extLst>
          </p:cNvPr>
          <p:cNvSpPr/>
          <p:nvPr/>
        </p:nvSpPr>
        <p:spPr>
          <a:xfrm>
            <a:off x="5350706" y="4502341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79078-9DDC-CE4D-A220-FFBE82D9A319}"/>
              </a:ext>
            </a:extLst>
          </p:cNvPr>
          <p:cNvSpPr/>
          <p:nvPr/>
        </p:nvSpPr>
        <p:spPr>
          <a:xfrm>
            <a:off x="5161643" y="4922262"/>
            <a:ext cx="582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품사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태깅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849374-A93B-98B8-9980-9DCC469AA7D8}"/>
              </a:ext>
            </a:extLst>
          </p:cNvPr>
          <p:cNvSpPr/>
          <p:nvPr/>
        </p:nvSpPr>
        <p:spPr>
          <a:xfrm>
            <a:off x="7009501" y="414776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5841AF-040F-20EE-4E79-4DD9EFE45CA6}"/>
              </a:ext>
            </a:extLst>
          </p:cNvPr>
          <p:cNvSpPr/>
          <p:nvPr/>
        </p:nvSpPr>
        <p:spPr>
          <a:xfrm>
            <a:off x="7066605" y="420487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381E72-50C2-03A4-7E1D-EC8A856812F1}"/>
              </a:ext>
            </a:extLst>
          </p:cNvPr>
          <p:cNvSpPr/>
          <p:nvPr/>
        </p:nvSpPr>
        <p:spPr>
          <a:xfrm>
            <a:off x="6601972" y="4677816"/>
            <a:ext cx="10695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형용사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대명사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47756" y="2270504"/>
            <a:ext cx="8614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</a:rPr>
              <a:t>(1) </a:t>
            </a:r>
            <a:r>
              <a:rPr lang="ko-KR" altLang="en-US" sz="1600" dirty="0">
                <a:effectLst/>
              </a:rPr>
              <a:t>가해자</a:t>
            </a:r>
            <a:r>
              <a:rPr lang="en-US" altLang="ko-KR" sz="1600" dirty="0">
                <a:effectLst/>
              </a:rPr>
              <a:t>/</a:t>
            </a:r>
            <a:r>
              <a:rPr lang="ko-KR" altLang="en-US" sz="1600" dirty="0">
                <a:effectLst/>
              </a:rPr>
              <a:t>피해자 문장</a:t>
            </a:r>
            <a:r>
              <a:rPr lang="en-US" altLang="ko-KR" sz="1600" dirty="0">
                <a:effectLst/>
              </a:rPr>
              <a:t>(</a:t>
            </a:r>
            <a:r>
              <a:rPr lang="ko-KR" altLang="en-US" sz="1600" dirty="0">
                <a:effectLst/>
              </a:rPr>
              <a:t>발화</a:t>
            </a:r>
            <a:r>
              <a:rPr lang="en-US" altLang="ko-KR" sz="1600" dirty="0">
                <a:effectLst/>
              </a:rPr>
              <a:t>)</a:t>
            </a:r>
            <a:r>
              <a:rPr lang="ko-KR" altLang="en-US" sz="1600" dirty="0">
                <a:effectLst/>
              </a:rPr>
              <a:t> 분리</a:t>
            </a:r>
            <a:r>
              <a:rPr lang="ko-KR" altLang="en-US" sz="1600" dirty="0"/>
              <a:t> 학습 </a:t>
            </a:r>
            <a:r>
              <a:rPr lang="en-US" altLang="ko-KR" sz="1600" dirty="0"/>
              <a:t>(-&gt;</a:t>
            </a:r>
            <a:r>
              <a:rPr lang="ko-KR" altLang="en-US" sz="1600" dirty="0"/>
              <a:t> 규칙성이 없어 기한 내 불가능할 것으로 판단</a:t>
            </a:r>
            <a:r>
              <a:rPr lang="en-US" altLang="ko-KR" sz="1600" dirty="0"/>
              <a:t>)</a:t>
            </a:r>
          </a:p>
          <a:p>
            <a:r>
              <a:rPr lang="en-US" altLang="ko-KR" sz="1600" b="1" dirty="0">
                <a:effectLst/>
              </a:rPr>
              <a:t>(2) </a:t>
            </a:r>
            <a:r>
              <a:rPr lang="ko-KR" altLang="en-US" sz="1600" b="1" dirty="0">
                <a:effectLst/>
              </a:rPr>
              <a:t>각 클래스별 키워드 추출하자 </a:t>
            </a:r>
            <a:r>
              <a:rPr lang="en-US" altLang="ko-KR" sz="1600" b="1" dirty="0">
                <a:effectLst/>
              </a:rPr>
              <a:t>! </a:t>
            </a:r>
          </a:p>
          <a:p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916EF85-554D-45F4-9E9A-3117C439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10" y="3338652"/>
            <a:ext cx="4919290" cy="249996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5AC6F71-A6C0-4B54-98AD-AC6F3EE8C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30"/>
          <a:stretch/>
        </p:blipFill>
        <p:spPr>
          <a:xfrm>
            <a:off x="6705600" y="3278768"/>
            <a:ext cx="4172713" cy="35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36F12-C041-4BE8-8C6E-A04D3EC4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22" y="2227105"/>
            <a:ext cx="6287300" cy="2516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A79066-38CE-4DC2-B280-3A1FBDFE4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589" y="4743436"/>
            <a:ext cx="7189540" cy="20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5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261452" y="4616105"/>
            <a:ext cx="86146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b="1" dirty="0"/>
              <a:t>이상치</a:t>
            </a:r>
            <a:r>
              <a:rPr lang="ko-KR" altLang="en-US" dirty="0"/>
              <a:t>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raw </a:t>
            </a:r>
            <a:r>
              <a:rPr lang="ko-KR" altLang="en-US" sz="1600" dirty="0"/>
              <a:t>말뭉치</a:t>
            </a:r>
            <a:r>
              <a:rPr lang="en-US" altLang="ko-KR" sz="1600" dirty="0"/>
              <a:t>, </a:t>
            </a:r>
            <a:r>
              <a:rPr lang="ko-KR" altLang="en-US" sz="1600" dirty="0"/>
              <a:t>맞춤법 교정 전후 결과 비교 등</a:t>
            </a:r>
            <a:r>
              <a:rPr lang="en-US" altLang="ko-KR" sz="1600" dirty="0"/>
              <a:t> </a:t>
            </a:r>
            <a:r>
              <a:rPr lang="ko-KR" altLang="en-US" sz="1600" dirty="0"/>
              <a:t>모두 눈으로 직접 확인함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train data </a:t>
            </a:r>
            <a:r>
              <a:rPr lang="ko-KR" altLang="en-US" sz="1600" dirty="0"/>
              <a:t>살펴보았을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단어 분리 </a:t>
            </a:r>
            <a:r>
              <a:rPr lang="ko-KR" altLang="en-US" sz="1600" dirty="0"/>
              <a:t>제대로 되지 않은 경우가 매우 많았음 이러한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불용어</a:t>
            </a:r>
            <a:r>
              <a:rPr lang="ko-KR" altLang="en-US" sz="1600" dirty="0"/>
              <a:t> 제거 뿐만 아니라 </a:t>
            </a:r>
            <a:r>
              <a:rPr lang="ko-KR" altLang="en-US" sz="1600" dirty="0">
                <a:solidFill>
                  <a:srgbClr val="FF0000"/>
                </a:solidFill>
              </a:rPr>
              <a:t>지정할 단어 일일이 찾아야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r>
              <a:rPr lang="en-US" altLang="ko-KR" dirty="0"/>
              <a:t>(4) </a:t>
            </a:r>
            <a:r>
              <a:rPr lang="ko-KR" altLang="en-US" b="1" dirty="0" err="1"/>
              <a:t>결측치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맞춤법 검사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생성됨 </a:t>
            </a:r>
            <a:r>
              <a:rPr lang="en-US" altLang="ko-KR" sz="1600" dirty="0"/>
              <a:t>(</a:t>
            </a:r>
            <a:r>
              <a:rPr lang="ko-KR" altLang="en-US" sz="1600" dirty="0"/>
              <a:t>사용한 </a:t>
            </a:r>
            <a:r>
              <a:rPr lang="en-US" altLang="ko-KR" sz="1600" dirty="0"/>
              <a:t>API </a:t>
            </a:r>
            <a:r>
              <a:rPr lang="ko-KR" altLang="en-US" sz="1600" dirty="0"/>
              <a:t>특성상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일반대화 데이터셋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포함 행 삭제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충분하므로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 데이터셋 </a:t>
            </a:r>
            <a:r>
              <a:rPr lang="en-US" altLang="ko-KR" sz="1600" dirty="0"/>
              <a:t>: </a:t>
            </a:r>
            <a:r>
              <a:rPr lang="ko-KR" altLang="en-US" sz="1600" dirty="0"/>
              <a:t>원문에서 같은 인덱스 행 가져와 채움 </a:t>
            </a:r>
            <a:endParaRPr lang="en-US" altLang="ko-KR" sz="16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611DA-4828-4FA3-9331-858624D0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1321"/>
            <a:ext cx="4780062" cy="26353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D8CC8B-A9CD-4031-9CBD-57D5DB69A6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18"/>
          <a:stretch/>
        </p:blipFill>
        <p:spPr>
          <a:xfrm>
            <a:off x="2494396" y="2413338"/>
            <a:ext cx="3507597" cy="2031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B87AE-C66B-4EA2-B495-6003D01B8B3B}"/>
              </a:ext>
            </a:extLst>
          </p:cNvPr>
          <p:cNvSpPr txBox="1"/>
          <p:nvPr/>
        </p:nvSpPr>
        <p:spPr>
          <a:xfrm>
            <a:off x="4488945" y="305966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 err="1">
                <a:solidFill>
                  <a:srgbClr val="FF0000"/>
                </a:solidFill>
              </a:rPr>
              <a:t>멀티턴</a:t>
            </a:r>
            <a:r>
              <a:rPr lang="ko-KR" altLang="en-US" dirty="0"/>
              <a:t> 대화 데이터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62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7241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(1)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65684" y="2483004"/>
            <a:ext cx="86146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정규표현식 </a:t>
            </a:r>
            <a:r>
              <a:rPr lang="en-US" altLang="ko-KR" dirty="0"/>
              <a:t>: '</a:t>
            </a:r>
            <a:r>
              <a:rPr lang="ko-KR" altLang="en-US" dirty="0" err="1"/>
              <a:t>ㅠㅠ</a:t>
            </a:r>
            <a:r>
              <a:rPr lang="en-US" altLang="ko-KR" dirty="0"/>
              <a:t>', '</a:t>
            </a:r>
            <a:r>
              <a:rPr lang="ko-KR" altLang="en-US" dirty="0" err="1"/>
              <a:t>ㅎㅎ</a:t>
            </a:r>
            <a:r>
              <a:rPr lang="en-US" altLang="ko-KR" dirty="0"/>
              <a:t>', '</a:t>
            </a:r>
            <a:r>
              <a:rPr lang="ko-KR" altLang="en-US" dirty="0" err="1"/>
              <a:t>ㅋㅋ</a:t>
            </a:r>
            <a:r>
              <a:rPr lang="en-US" altLang="ko-KR" dirty="0"/>
              <a:t>'</a:t>
            </a:r>
            <a:r>
              <a:rPr lang="ko-KR" altLang="en-US" dirty="0"/>
              <a:t>의 반복을 각각 </a:t>
            </a:r>
            <a:r>
              <a:rPr lang="en-US" altLang="ko-KR" dirty="0"/>
              <a:t>'</a:t>
            </a:r>
            <a:r>
              <a:rPr lang="ko-KR" altLang="en-US" dirty="0" err="1"/>
              <a:t>ㅠㅠ</a:t>
            </a:r>
            <a:r>
              <a:rPr lang="en-US" altLang="ko-KR" dirty="0"/>
              <a:t>', '</a:t>
            </a:r>
            <a:r>
              <a:rPr lang="ko-KR" altLang="en-US" dirty="0" err="1"/>
              <a:t>ㅎㅎ</a:t>
            </a:r>
            <a:r>
              <a:rPr lang="en-US" altLang="ko-KR" dirty="0"/>
              <a:t>', '</a:t>
            </a:r>
            <a:r>
              <a:rPr lang="ko-KR" altLang="en-US" dirty="0" err="1"/>
              <a:t>ㅋㅋ</a:t>
            </a:r>
            <a:r>
              <a:rPr lang="en-US" altLang="ko-KR" dirty="0"/>
              <a:t>'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일반대화 데이터에서는 충분히 유의미하다고 판단하여 불용어로 제거하지 않음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6E871-DC15-463A-A355-313A9F6C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89" y="3429000"/>
            <a:ext cx="6472797" cy="25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7241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(1)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0BE6C-393B-4B9E-8689-0373C2415EF5}"/>
              </a:ext>
            </a:extLst>
          </p:cNvPr>
          <p:cNvSpPr txBox="1"/>
          <p:nvPr/>
        </p:nvSpPr>
        <p:spPr>
          <a:xfrm>
            <a:off x="2410082" y="3094725"/>
            <a:ext cx="7803081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PyKoSpacing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한국어 띄어쓰기 패키지</a:t>
            </a: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띄어쓰기가 되어있지 않은 문장을 띄어쓰기를 한 문장으로 반환함</a:t>
            </a:r>
            <a:endParaRPr lang="en-US" altLang="ko-KR" sz="1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dirty="0"/>
              <a:t>(2) </a:t>
            </a:r>
            <a:r>
              <a:rPr lang="fr-FR" altLang="ko-KR" b="1" dirty="0">
                <a:effectLst/>
              </a:rPr>
              <a:t>Base on PLM model(ET5</a:t>
            </a:r>
            <a:r>
              <a:rPr lang="en-US" altLang="ko-KR" b="1" dirty="0">
                <a:effectLst/>
              </a:rPr>
              <a:t>-typos-corrector</a:t>
            </a:r>
            <a:r>
              <a:rPr lang="fr-FR" altLang="ko-KR" b="1" dirty="0">
                <a:effectLst/>
              </a:rPr>
              <a:t>)</a:t>
            </a:r>
          </a:p>
          <a:p>
            <a:r>
              <a:rPr lang="en-US" altLang="ko-KR" sz="1400" b="1" dirty="0"/>
              <a:t>- </a:t>
            </a:r>
            <a:r>
              <a:rPr lang="en-US" altLang="ko-KR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ETRI-et5 </a:t>
            </a:r>
            <a:r>
              <a:rPr lang="ko-KR" altLang="en-US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모델을 기반으로 </a:t>
            </a:r>
            <a:r>
              <a:rPr lang="en-US" altLang="ko-KR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fine-tuning</a:t>
            </a:r>
            <a:r>
              <a:rPr lang="ko-KR" altLang="en-US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한 한국어 구어체 전용 맞춤법 교정기</a:t>
            </a:r>
            <a:endParaRPr lang="en-US" altLang="ko-KR" sz="1400" b="1" dirty="0"/>
          </a:p>
          <a:p>
            <a:r>
              <a:rPr lang="fr-FR" altLang="ko-KR" sz="1400" b="1" dirty="0">
                <a:effectLst/>
                <a:hlinkClick r:id="rId3"/>
              </a:rPr>
              <a:t>https://github.com/jongmin-oh/korean-typos-corrector</a:t>
            </a:r>
            <a:r>
              <a:rPr lang="en-US" altLang="ko-KR" sz="1400" b="1" dirty="0">
                <a:effectLst/>
              </a:rPr>
              <a:t> </a:t>
            </a:r>
            <a:r>
              <a:rPr lang="fr-FR" altLang="ko-KR" sz="1400" b="1" dirty="0">
                <a:effectLst/>
              </a:rPr>
              <a:t>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b="1" dirty="0"/>
              <a:t>(3) </a:t>
            </a:r>
            <a:r>
              <a:rPr lang="en-US" altLang="ko-KR" b="1" dirty="0" err="1"/>
              <a:t>py-hanspell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네이버 한글 맞춤법 검사기를 바탕으로 만들어진 패키지</a:t>
            </a:r>
            <a:endParaRPr lang="en-US" altLang="ko-KR" sz="1400" b="1" dirty="0">
              <a:hlinkClick r:id="rId3"/>
            </a:endParaRPr>
          </a:p>
          <a:p>
            <a:endParaRPr lang="en-US" altLang="ko-KR" sz="1050" b="1" dirty="0">
              <a:effectLst/>
              <a:hlinkClick r:id="rId3"/>
            </a:endParaRPr>
          </a:p>
          <a:p>
            <a:endParaRPr lang="en-US" altLang="ko-KR" sz="1050" b="1" dirty="0">
              <a:effectLst/>
              <a:hlinkClick r:id="rId3"/>
            </a:endParaRPr>
          </a:p>
          <a:p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DEA55-9B0F-409D-BD93-F4452D3E2463}"/>
              </a:ext>
            </a:extLst>
          </p:cNvPr>
          <p:cNvSpPr txBox="1"/>
          <p:nvPr/>
        </p:nvSpPr>
        <p:spPr>
          <a:xfrm>
            <a:off x="2336013" y="22408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맞춤법 검사기 결과 </a:t>
            </a:r>
            <a:r>
              <a:rPr lang="en-US" altLang="ko-KR" dirty="0"/>
              <a:t>5</a:t>
            </a:r>
            <a:r>
              <a:rPr lang="ko-KR" altLang="en-US" dirty="0"/>
              <a:t>개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맞춤법 검사기 </a:t>
            </a:r>
            <a:r>
              <a:rPr lang="en-US" altLang="ko-KR" dirty="0"/>
              <a:t>API : </a:t>
            </a:r>
            <a:r>
              <a:rPr lang="en-US" altLang="ko-KR" b="1" dirty="0" err="1"/>
              <a:t>py-hanspell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E5B5F-7C79-4BE5-A829-02A20404964F}"/>
              </a:ext>
            </a:extLst>
          </p:cNvPr>
          <p:cNvSpPr txBox="1"/>
          <p:nvPr/>
        </p:nvSpPr>
        <p:spPr>
          <a:xfrm>
            <a:off x="2410082" y="6131859"/>
            <a:ext cx="66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그 외</a:t>
            </a:r>
            <a:r>
              <a:rPr lang="en-US" altLang="ko-KR" dirty="0"/>
              <a:t>: </a:t>
            </a:r>
            <a:r>
              <a:rPr lang="en-US" altLang="ko-KR" b="1" dirty="0" err="1"/>
              <a:t>Kospell</a:t>
            </a:r>
            <a:r>
              <a:rPr lang="en-US" altLang="ko-KR" b="1" dirty="0"/>
              <a:t>, </a:t>
            </a:r>
            <a:r>
              <a:rPr lang="en-US" altLang="ko-KR" b="1" dirty="0" err="1"/>
              <a:t>hunspell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77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1309</Words>
  <Application>Microsoft Office PowerPoint</Application>
  <PresentationFormat>와이드스크린</PresentationFormat>
  <Paragraphs>241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-apple-system</vt:lpstr>
      <vt:lpstr>Arial Unicode MS</vt:lpstr>
      <vt:lpstr>Noto Sans CJK KR Bold</vt:lpstr>
      <vt:lpstr>Noto Sans KR</vt:lpstr>
      <vt:lpstr>맑은 고딕</vt:lpstr>
      <vt:lpstr>함초롬돋움</vt:lpstr>
      <vt:lpstr>Arial</vt:lpstr>
      <vt:lpstr>Calibri</vt:lpstr>
      <vt:lpstr>Courier New</vt:lpstr>
      <vt:lpstr>Roboto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Yeonwoo Park</cp:lastModifiedBy>
  <cp:revision>178</cp:revision>
  <dcterms:created xsi:type="dcterms:W3CDTF">2021-05-30T08:06:49Z</dcterms:created>
  <dcterms:modified xsi:type="dcterms:W3CDTF">2024-10-08T06:54:43Z</dcterms:modified>
</cp:coreProperties>
</file>