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3" r:id="rId5"/>
    <p:sldId id="262" r:id="rId6"/>
    <p:sldId id="258" r:id="rId7"/>
    <p:sldId id="259" r:id="rId8"/>
    <p:sldId id="260" r:id="rId9"/>
    <p:sldId id="261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B11F2-DA5A-C9D8-1A05-10D2336836A1}" v="604" dt="2024-10-07T23:38:4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1C1B8-8130-4EC4-A07F-031C6E0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81FDB-82EA-4254-9639-D0624B9F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F74D4-00D0-4966-AB09-3145EE62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93E22-6DF6-4227-87AC-C067D1E9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B17CB-B381-4DB3-86E3-3D35895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1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70C2-CFF6-42D9-A7F3-7709FD17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DE4A7-3137-4462-8104-CA09C942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08D1A-639B-47AF-ABC9-6809D4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6C483-C52D-4DE9-9CB2-87CF5FF6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E37A4-7FE4-4E2A-82D9-24FF286B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4507A5-E973-446B-BC1F-FABDDAF13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B11E0-A11F-4A9C-8101-37E8D555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2CA65-6683-48C8-8346-92972C44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9206-7519-4BF8-B39F-A37853A2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6EB7A-2C5E-458A-A3D9-C85BA385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3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7C9F-5F45-4402-B036-02754BC7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258A-C525-4B20-B03A-D2760F47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0BD21-D285-417E-8E8C-7152665C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E3A4B-0CA6-4506-A6AB-AC172B8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79791-4A9E-46C8-A3D6-F189163D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0B81E-86C5-443A-A106-A9F9B90A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FB846-44F2-4629-A587-00A2F3C5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9D50-4D40-4979-A4B9-FE594086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3ECF3-6738-440A-8735-529BA9C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51213-1246-43E5-8A7E-398A46F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7839-A466-46F7-B640-DB41B301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B10DC-C17D-443E-8EAE-5FF0BD8A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0B0AE-EC9F-4521-B366-B78D7449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1BE24-32D0-4FDF-8CFC-35BEE448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30AAB-B5C6-48DA-A789-F28F8A3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1942C-E369-4FA4-B194-CF4AD8E8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B272-0272-48FD-99F8-EAA3945D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C463D-8340-4ABE-9F12-A009B9C55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C00AC-F48B-4048-857F-C9A24B447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C8438-3D56-4568-923E-DE0D66A95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B4C025-8BF7-40EB-926C-73230FA4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35087-CCC0-4597-AD2E-B93014F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057E9A-CB47-4793-90F4-5E9F69BA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8C69F-4DF8-4DEF-88FE-446F997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76FC-DDFE-4D22-A01B-ACA6472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59087-62DF-408A-8825-9D02B61C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0E8EE2-A80F-4A07-988B-4C2D3D2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F969F-DD78-4B7E-A44B-BBEFBC27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EEDA46-0989-4109-979A-B7ABB989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C08D83-29F2-4722-A580-FC0A6DE3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8846C-5BE7-4F67-B874-589B450F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236BB-3E6D-48E4-8792-74E7BF9E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23FF3-969F-45CE-9A3C-E10B204A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A953E-1B79-4BC3-B7D9-2B984178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B0812-55DC-426B-8ED5-FC20355E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2EAA3-0F30-4B93-B43C-DAD516F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A50C9-E610-42AE-804E-A90DC47B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E7AF-A22B-496B-A89F-CD1589C9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3B71E-8B98-4A49-8AF3-48BF93986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99F79-128A-44F5-96EF-91A6A34F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0EF5C-05AA-47EB-8D9C-D00C234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57B87-0B09-4A2E-A567-41CDCD6D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E920A-A667-4BD2-8B25-6E45762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2E084-0ABC-4DCA-899C-4187750F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8E89B-F4A9-4286-A2C8-391D7B6C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012E4-34F4-453F-ADCE-DC5AD8CA3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C5D5-EBD8-47A8-AEE2-A5BB1E67CDAE}" type="datetimeFigureOut">
              <a:rPr lang="ko-KR" altLang="en-US" smtClean="0"/>
              <a:t>2024. 10. 8.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AEB42-0EEB-453E-8C79-FC6F30DD2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3D535-7F14-40C6-992F-9FBFCF09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AA36-B2A8-42BA-B39B-C8A4CB459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5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35B09-F333-496C-B483-883473EE7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050" y="2455863"/>
            <a:ext cx="6334125" cy="939800"/>
          </a:xfrm>
        </p:spPr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우당탕탕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DLthon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A88F8-3C3B-4873-95C3-D011375B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675" y="3402013"/>
            <a:ext cx="1428750" cy="44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이지하조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1428B6D-6EF0-34C7-9EEF-3CACFCF70545}"/>
              </a:ext>
            </a:extLst>
          </p:cNvPr>
          <p:cNvSpPr txBox="1">
            <a:spLocks/>
          </p:cNvSpPr>
          <p:nvPr/>
        </p:nvSpPr>
        <p:spPr>
          <a:xfrm>
            <a:off x="10325100" y="6307138"/>
            <a:ext cx="1866900" cy="446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00" dirty="0">
                <a:ea typeface="맑은 고딕"/>
              </a:rPr>
              <a:t>조장: 서승환</a:t>
            </a:r>
            <a:endParaRPr lang="ko-KR" sz="1000">
              <a:ea typeface="맑은 고딕"/>
            </a:endParaRPr>
          </a:p>
          <a:p>
            <a:pPr algn="l"/>
            <a:r>
              <a:rPr lang="ko-KR" altLang="en-US" sz="1000" dirty="0">
                <a:ea typeface="맑은 고딕"/>
              </a:rPr>
              <a:t>조원 : </a:t>
            </a:r>
            <a:r>
              <a:rPr lang="ko-KR" altLang="en-US" sz="1000" err="1">
                <a:ea typeface="맑은 고딕"/>
              </a:rPr>
              <a:t>임성범</a:t>
            </a:r>
            <a:r>
              <a:rPr lang="ko-KR" altLang="en-US" sz="1000" dirty="0">
                <a:ea typeface="맑은 고딕"/>
              </a:rPr>
              <a:t>, </a:t>
            </a:r>
            <a:r>
              <a:rPr lang="ko-KR" altLang="en-US" sz="1000" err="1">
                <a:ea typeface="맑은 고딕"/>
              </a:rPr>
              <a:t>박연우</a:t>
            </a:r>
            <a:r>
              <a:rPr lang="ko-KR" altLang="en-US" sz="1000" dirty="0">
                <a:ea typeface="맑은 고딕"/>
              </a:rPr>
              <a:t>, 진수민</a:t>
            </a:r>
          </a:p>
        </p:txBody>
      </p:sp>
    </p:spTree>
    <p:extLst>
      <p:ext uri="{BB962C8B-B14F-4D97-AF65-F5344CB8AC3E}">
        <p14:creationId xmlns:p14="http://schemas.microsoft.com/office/powerpoint/2010/main" val="414724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</a:t>
            </a:r>
            <a:r>
              <a:rPr lang="ko-KR" altLang="en-US" sz="1200" dirty="0"/>
              <a:t> </a:t>
            </a:r>
            <a:r>
              <a:rPr lang="en-US" altLang="ko-KR" sz="3200" dirty="0"/>
              <a:t>submission.csv </a:t>
            </a:r>
            <a:r>
              <a:rPr lang="ko-KR" altLang="en-US" sz="3200" dirty="0"/>
              <a:t>파일의 </a:t>
            </a:r>
            <a:r>
              <a:rPr lang="en-US" altLang="ko-KR" sz="3200" dirty="0"/>
              <a:t>label</a:t>
            </a:r>
            <a:r>
              <a:rPr lang="ko-KR" altLang="en-US" sz="3200" dirty="0"/>
              <a:t> 예측 </a:t>
            </a:r>
            <a:r>
              <a:rPr lang="en-US" altLang="ko-KR" sz="3200" dirty="0"/>
              <a:t>– label </a:t>
            </a:r>
            <a:r>
              <a:rPr lang="ko-KR" altLang="en-US" sz="3200" dirty="0" err="1"/>
              <a:t>예측값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F1 Score</a:t>
            </a:r>
            <a:endParaRPr lang="ko-KR" altLang="en-US" sz="3200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EEEEF88-4A3D-0F7D-B942-0FAF656B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17" y="819241"/>
            <a:ext cx="2439298" cy="5967142"/>
          </a:xfrm>
          <a:prstGeom prst="rect">
            <a:avLst/>
          </a:prstGeom>
        </p:spPr>
      </p:pic>
      <p:pic>
        <p:nvPicPr>
          <p:cNvPr id="5" name="그림 4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E84EB8A-E745-79C4-D5AD-E9A00A9D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3" y="1904101"/>
            <a:ext cx="3634775" cy="37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9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C6DF2252-973C-70A7-075B-A642E61C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" y="1198474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af-ZA" sz="3200" dirty="0">
                <a:latin typeface="Malgun Gothic"/>
                <a:ea typeface="Malgun Gothic"/>
              </a:rPr>
              <a:t>XAI</a:t>
            </a:r>
            <a:r>
              <a:rPr lang="ko-KR" altLang="en-US" sz="3200" dirty="0">
                <a:latin typeface="Malgun Gothic"/>
                <a:ea typeface="Malgun Gothic"/>
              </a:rPr>
              <a:t>란?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AC9E6-C149-F024-ECBD-A9CD0BED0C55}"/>
              </a:ext>
            </a:extLst>
          </p:cNvPr>
          <p:cNvSpPr txBox="1"/>
          <p:nvPr/>
        </p:nvSpPr>
        <p:spPr>
          <a:xfrm>
            <a:off x="1909239" y="1458380"/>
            <a:ext cx="801592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/>
              <a:t>설명 가능한 </a:t>
            </a:r>
            <a:r>
              <a:rPr lang="af-ZA" sz="2400" b="1" dirty="0"/>
              <a:t>AI(</a:t>
            </a:r>
            <a:r>
              <a:rPr lang="en-US" altLang="ko-KR" sz="2400" b="1" dirty="0"/>
              <a:t>XAI)</a:t>
            </a:r>
            <a:r>
              <a:rPr lang="ko-KR" altLang="en-US" sz="2400" b="1" dirty="0">
                <a:ea typeface="맑은 고딕"/>
              </a:rPr>
              <a:t>란</a:t>
            </a:r>
            <a:r>
              <a:rPr lang="af-ZA" sz="2400" b="1" dirty="0"/>
              <a:t>?</a:t>
            </a:r>
          </a:p>
          <a:p>
            <a:endParaRPr lang="af-ZA" sz="2000" dirty="0"/>
          </a:p>
          <a:p>
            <a:r>
              <a:rPr lang="af-ZA" sz="2000" dirty="0"/>
              <a:t>XAI(</a:t>
            </a:r>
            <a:r>
              <a:rPr lang="en-US" altLang="ko-KR" sz="2000" dirty="0" err="1"/>
              <a:t>eX</a:t>
            </a:r>
            <a:r>
              <a:rPr lang="af-ZA" sz="2000" dirty="0" err="1"/>
              <a:t>plainable</a:t>
            </a:r>
            <a:r>
              <a:rPr lang="af-ZA" sz="2000" dirty="0"/>
              <a:t> AI, </a:t>
            </a:r>
            <a:r>
              <a:rPr lang="ko-KR" altLang="en-US" sz="2000" dirty="0">
                <a:ea typeface="맑은 고딕"/>
              </a:rPr>
              <a:t>설명 가능한 </a:t>
            </a:r>
            <a:r>
              <a:rPr lang="af-ZA" sz="2000" dirty="0"/>
              <a:t>AI)</a:t>
            </a:r>
            <a:r>
              <a:rPr lang="ko-KR" altLang="en-US" sz="2000" dirty="0">
                <a:ea typeface="맑은 고딕"/>
              </a:rPr>
              <a:t>는 </a:t>
            </a:r>
            <a:r>
              <a:rPr lang="af-ZA" sz="2000" dirty="0"/>
              <a:t>AI </a:t>
            </a:r>
            <a:r>
              <a:rPr lang="ko-KR" altLang="en-US" sz="2000" dirty="0">
                <a:ea typeface="맑은 고딕"/>
              </a:rPr>
              <a:t>시스템의 의사결정 과정을 인간이 이해할 수 있도록 만드는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6D607-5CEF-221E-20A6-AA2FA1AD07E2}"/>
              </a:ext>
            </a:extLst>
          </p:cNvPr>
          <p:cNvSpPr txBox="1"/>
          <p:nvPr/>
        </p:nvSpPr>
        <p:spPr>
          <a:xfrm>
            <a:off x="1909239" y="2821570"/>
            <a:ext cx="8839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맑은 고딕"/>
              </a:rPr>
              <a:t>AI </a:t>
            </a:r>
            <a:r>
              <a:rPr lang="ko-KR" altLang="en-US" sz="2000" b="1" dirty="0">
                <a:ea typeface="맑은 고딕"/>
              </a:rPr>
              <a:t>시스템의 문제점</a:t>
            </a:r>
            <a:endParaRPr lang="en-US" altLang="ko-KR" sz="2000" b="1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- </a:t>
            </a:r>
            <a:r>
              <a:rPr lang="ko-KR" altLang="en-US" sz="2000" dirty="0">
                <a:ea typeface="맑은 고딕"/>
              </a:rPr>
              <a:t>복잡한 </a:t>
            </a:r>
            <a:r>
              <a:rPr lang="en-US" altLang="ko-KR" sz="2000" dirty="0">
                <a:ea typeface="맑은 고딕"/>
              </a:rPr>
              <a:t>AI </a:t>
            </a:r>
            <a:r>
              <a:rPr lang="ko-KR" altLang="en-US" sz="2000" dirty="0">
                <a:ea typeface="맑은 고딕"/>
              </a:rPr>
              <a:t>모델은 높은 성능을 제공하지만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의사결정 과정이 블랙박스처럼 작동할 때 사용자는 결과를 신뢰하기 어려움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en-US" altLang="ko-KR" sz="2000" dirty="0">
                <a:ea typeface="맑은 고딕"/>
              </a:rPr>
              <a:t>- </a:t>
            </a:r>
            <a:r>
              <a:rPr lang="ko-KR" altLang="en-US" sz="2000" dirty="0">
                <a:ea typeface="맑은 고딕"/>
              </a:rPr>
              <a:t>의료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금융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자율 주행 등 고위험 분야에서는 </a:t>
            </a:r>
            <a:r>
              <a:rPr lang="en-US" altLang="ko-KR" sz="2000" dirty="0">
                <a:ea typeface="맑은 고딕"/>
              </a:rPr>
              <a:t>AI</a:t>
            </a:r>
            <a:r>
              <a:rPr lang="ko-KR" altLang="en-US" sz="2000" dirty="0">
                <a:ea typeface="맑은 고딕"/>
              </a:rPr>
              <a:t>의 </a:t>
            </a:r>
            <a:r>
              <a:rPr lang="ko-KR" altLang="en-US" sz="2000" b="1" dirty="0">
                <a:ea typeface="맑은 고딕"/>
              </a:rPr>
              <a:t>결정 투명성</a:t>
            </a:r>
            <a:r>
              <a:rPr lang="ko-KR" altLang="en-US" sz="2000" dirty="0">
                <a:ea typeface="맑은 고딕"/>
              </a:rPr>
              <a:t>이 필수적임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r>
              <a:rPr lang="en-US" altLang="ko-KR" sz="2000" dirty="0">
                <a:ea typeface="맑은 고딕"/>
              </a:rPr>
              <a:t>- XAI</a:t>
            </a:r>
            <a:r>
              <a:rPr lang="ko-KR" altLang="en-US" sz="2000" dirty="0">
                <a:ea typeface="맑은 고딕"/>
              </a:rPr>
              <a:t>는 이러한 문제를 해결하고</a:t>
            </a:r>
            <a:r>
              <a:rPr lang="en-US" altLang="ko-KR" sz="2000" dirty="0">
                <a:ea typeface="맑은 고딕"/>
              </a:rPr>
              <a:t>, AI</a:t>
            </a:r>
            <a:r>
              <a:rPr lang="ko-KR" altLang="en-US" sz="2000" dirty="0">
                <a:ea typeface="맑은 고딕"/>
              </a:rPr>
              <a:t>의 신뢰성을 높이는 기술로 주목받고 있음</a:t>
            </a:r>
            <a:r>
              <a:rPr lang="en-US" altLang="ko-KR" sz="2000" dirty="0">
                <a:ea typeface="맑은 고딕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8235D-5215-E8C4-448F-359804937113}"/>
              </a:ext>
            </a:extLst>
          </p:cNvPr>
          <p:cNvSpPr txBox="1"/>
          <p:nvPr/>
        </p:nvSpPr>
        <p:spPr>
          <a:xfrm>
            <a:off x="123457" y="5098632"/>
            <a:ext cx="4267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맑은 고딕"/>
              </a:rPr>
              <a:t>DARPA</a:t>
            </a:r>
            <a:r>
              <a:rPr lang="ko-KR" altLang="en-US" sz="2400" dirty="0">
                <a:ea typeface="맑은 고딕"/>
              </a:rPr>
              <a:t>의</a:t>
            </a:r>
            <a:r>
              <a:rPr lang="en-US" altLang="ko-KR" sz="2400" dirty="0">
                <a:ea typeface="맑은 고딕"/>
              </a:rPr>
              <a:t> XAI </a:t>
            </a:r>
            <a:r>
              <a:rPr lang="ko-KR" altLang="en-US" sz="2400" dirty="0">
                <a:ea typeface="맑은 고딕"/>
              </a:rPr>
              <a:t>개발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전략</a:t>
            </a:r>
          </a:p>
          <a:p>
            <a:endParaRPr lang="ko-KR" altLang="en-US" sz="2400" dirty="0">
              <a:ea typeface="맑은 고딕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2000" dirty="0">
                <a:ea typeface="+mn-lt"/>
                <a:cs typeface="+mn-lt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2000" dirty="0">
                <a:ea typeface="+mn-lt"/>
                <a:cs typeface="+mn-lt"/>
              </a:rPr>
              <a:t>설명 인터페이스</a:t>
            </a:r>
            <a:endParaRPr lang="ko-KR" altLang="en-US" sz="2000" dirty="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F558C-045F-55AB-B4E1-2FE18478CD9A}"/>
              </a:ext>
            </a:extLst>
          </p:cNvPr>
          <p:cNvSpPr txBox="1"/>
          <p:nvPr/>
        </p:nvSpPr>
        <p:spPr>
          <a:xfrm>
            <a:off x="5471834" y="5458067"/>
            <a:ext cx="68551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ea typeface="맑은 고딕"/>
              </a:rPr>
              <a:t> AI </a:t>
            </a:r>
            <a:r>
              <a:rPr lang="ko-KR" altLang="en-US" sz="2000" dirty="0">
                <a:ea typeface="맑은 고딕"/>
              </a:rPr>
              <a:t>성능을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유지하면서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인간이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이해할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가능한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인터페이스를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개발하는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것을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목표로 함</a:t>
            </a:r>
            <a:endParaRPr lang="en-US" altLang="ko-KR" sz="20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5F173AA-D041-780F-FA63-C94C54883D64}"/>
              </a:ext>
            </a:extLst>
          </p:cNvPr>
          <p:cNvSpPr/>
          <p:nvPr/>
        </p:nvSpPr>
        <p:spPr>
          <a:xfrm>
            <a:off x="4047130" y="5565397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0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C6DF2252-973C-70A7-075B-A642E61C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" y="1198474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en-US" altLang="ko-KR" sz="3200" dirty="0" err="1">
                <a:ea typeface="맑은 고딕"/>
              </a:rPr>
              <a:t>국소적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가능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모델</a:t>
            </a:r>
            <a:r>
              <a:rPr lang="en-US" altLang="ko-KR" sz="3200" dirty="0">
                <a:ea typeface="맑은 고딕"/>
              </a:rPr>
              <a:t> - </a:t>
            </a:r>
            <a:r>
              <a:rPr lang="en-US" altLang="ko-KR" sz="3200" dirty="0" err="1">
                <a:ea typeface="맑은 고딕"/>
              </a:rPr>
              <a:t>독립적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endParaRPr lang="en-US" altLang="ko-KR" sz="3200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AC9E6-C149-F024-ECBD-A9CD0BED0C55}"/>
              </a:ext>
            </a:extLst>
          </p:cNvPr>
          <p:cNvSpPr txBox="1"/>
          <p:nvPr/>
        </p:nvSpPr>
        <p:spPr>
          <a:xfrm>
            <a:off x="1909239" y="1429625"/>
            <a:ext cx="97555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2400" b="1" dirty="0">
                <a:ea typeface="+mn-lt"/>
                <a:cs typeface="+mn-lt"/>
              </a:rPr>
              <a:t>국소적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설명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가능</a:t>
            </a:r>
            <a:r>
              <a:rPr lang="af-ZA" altLang="ko-KR" sz="2400" b="1" dirty="0">
                <a:ea typeface="+mn-lt"/>
                <a:cs typeface="+mn-lt"/>
              </a:rPr>
              <a:t> </a:t>
            </a:r>
            <a:r>
              <a:rPr lang="ko-KR" altLang="af-ZA" sz="2400" b="1" dirty="0">
                <a:ea typeface="+mn-lt"/>
                <a:cs typeface="+mn-lt"/>
              </a:rPr>
              <a:t>모델</a:t>
            </a:r>
            <a:r>
              <a:rPr lang="af-ZA" sz="2400" b="1" dirty="0">
                <a:ea typeface="+mn-lt"/>
                <a:cs typeface="+mn-lt"/>
              </a:rPr>
              <a:t>(LIME)</a:t>
            </a:r>
            <a:r>
              <a:rPr lang="af-ZA" sz="2400" b="1" dirty="0"/>
              <a:t>?</a:t>
            </a:r>
            <a:endParaRPr lang="ko-KR" altLang="en-US" dirty="0"/>
          </a:p>
          <a:p>
            <a:endParaRPr lang="ko-KR" altLang="en-US" sz="2000" dirty="0">
              <a:ea typeface="+mn-lt"/>
              <a:cs typeface="+mn-lt"/>
            </a:endParaRPr>
          </a:p>
          <a:p>
            <a:r>
              <a:rPr lang="ko-KR" altLang="en-US" sz="2000" dirty="0">
                <a:ea typeface="+mn-lt"/>
                <a:cs typeface="+mn-lt"/>
              </a:rPr>
              <a:t>복잡한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인공지능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모델이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왜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특정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결정을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내렸는지를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이해하기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altLang="en-US" sz="2000" dirty="0">
                <a:ea typeface="+mn-lt"/>
                <a:cs typeface="+mn-lt"/>
              </a:rPr>
              <a:t>위해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사용</a:t>
            </a:r>
            <a:endParaRPr lang="ko-KR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2488-7213-6E46-BC82-5EA481FC5802}"/>
              </a:ext>
            </a:extLst>
          </p:cNvPr>
          <p:cNvSpPr txBox="1"/>
          <p:nvPr/>
        </p:nvSpPr>
        <p:spPr>
          <a:xfrm>
            <a:off x="1909239" y="4718145"/>
            <a:ext cx="1195677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2000" dirty="0">
                <a:ea typeface="맑은 고딕"/>
              </a:rPr>
              <a:t>장점</a:t>
            </a:r>
            <a:endParaRPr lang="ko-KR" dirty="0"/>
          </a:p>
          <a:p>
            <a:pPr>
              <a:buFont typeface=""/>
              <a:buChar char="•"/>
            </a:pPr>
            <a:endParaRPr lang="ko-KR" altLang="en-US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모델의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구조를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필요가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없어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독립적이므로, 어떤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모델에도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적용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가능</a:t>
            </a:r>
            <a:endParaRPr lang="en-US" altLang="ko-KR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각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특징이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개별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미친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영향을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쉽게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이해할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특정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대한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상세한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제공</a:t>
            </a:r>
            <a:endParaRPr lang="en-US" altLang="ko-KR" sz="2000" dirty="0">
              <a:ea typeface="맑은 고딕"/>
            </a:endParaRPr>
          </a:p>
          <a:p>
            <a:pPr>
              <a:buFont typeface=""/>
              <a:buChar char="•"/>
            </a:pPr>
            <a:endParaRPr lang="en-US" altLang="ko-KR" sz="2000" dirty="0">
              <a:ea typeface="맑은 고딕"/>
            </a:endParaRPr>
          </a:p>
          <a:p>
            <a:pPr>
              <a:buFont typeface=""/>
              <a:buChar char="•"/>
            </a:pPr>
            <a:r>
              <a:rPr lang="ko-KR" altLang="en-US" sz="2000" dirty="0">
                <a:ea typeface="맑은 고딕"/>
              </a:rPr>
              <a:t>단점</a:t>
            </a:r>
            <a:r>
              <a:rPr lang="en-US" altLang="ko-KR" sz="2000" dirty="0">
                <a:ea typeface="맑은 고딕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각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예측마다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다수의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샘플링과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훈련이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필요해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시간이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오래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걸릴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sz="2000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동일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데이터에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대해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다른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설명이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나올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수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있음</a:t>
            </a:r>
            <a:endParaRPr lang="en-US" altLang="ko-KR" dirty="0">
              <a:ea typeface="맑은 고딕"/>
            </a:endParaRPr>
          </a:p>
          <a:p>
            <a:pPr lvl="1">
              <a:buFont typeface="Courier New"/>
              <a:buChar char="o"/>
            </a:pPr>
            <a:r>
              <a:rPr lang="ko-KR" altLang="en-US" sz="2000" dirty="0">
                <a:ea typeface="맑은 고딕"/>
              </a:rPr>
              <a:t>데이터셋이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너무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경우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적용이</a:t>
            </a:r>
            <a:r>
              <a:rPr lang="en-US" altLang="ko-KR" sz="2000" dirty="0">
                <a:ea typeface="맑은 고딕"/>
              </a:rPr>
              <a:t> </a:t>
            </a:r>
            <a:r>
              <a:rPr lang="ko-KR" altLang="en-US" sz="2000" dirty="0">
                <a:ea typeface="맑은 고딕"/>
              </a:rPr>
              <a:t>어려움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20DDD-C8EF-2307-0418-BA314F822F8A}"/>
              </a:ext>
            </a:extLst>
          </p:cNvPr>
          <p:cNvSpPr txBox="1"/>
          <p:nvPr/>
        </p:nvSpPr>
        <p:spPr>
          <a:xfrm>
            <a:off x="1909239" y="2873830"/>
            <a:ext cx="10408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LIME</a:t>
            </a:r>
            <a:r>
              <a:rPr kumimoji="1" lang="ko-KR" altLang="en-US" dirty="0"/>
              <a:t>의 작동 원리</a:t>
            </a:r>
            <a:r>
              <a:rPr kumimoji="1" lang="en-US" altLang="ko-KR" dirty="0"/>
              <a:t>: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원본 데이터를 </a:t>
            </a:r>
            <a:r>
              <a:rPr kumimoji="1" lang="ko-KR" altLang="en-US" b="1" dirty="0"/>
              <a:t>조금씩 변형</a:t>
            </a:r>
            <a:r>
              <a:rPr kumimoji="1" lang="ko-KR" altLang="en-US" dirty="0"/>
              <a:t>한 여러 샘플을 생성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변형된 샘플에 대해 모델이 예측을 수행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3. </a:t>
            </a:r>
            <a:r>
              <a:rPr kumimoji="1" lang="ko-KR" altLang="en-US" dirty="0"/>
              <a:t>각 샘플에 대한 예측 결과를 바탕으로 </a:t>
            </a:r>
            <a:r>
              <a:rPr kumimoji="1" lang="ko-KR" altLang="en-US" b="1" dirty="0"/>
              <a:t>모델이 특정 특징을 얼마나 중요하게 여기는지</a:t>
            </a:r>
            <a:r>
              <a:rPr kumimoji="1" lang="ko-KR" altLang="en-US" dirty="0"/>
              <a:t>를 추정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4. </a:t>
            </a:r>
            <a:r>
              <a:rPr kumimoji="1" lang="ko-KR" altLang="en-US" dirty="0"/>
              <a:t>결과적으로 </a:t>
            </a:r>
            <a:r>
              <a:rPr kumimoji="1" lang="ko-KR" altLang="en-US" b="1" dirty="0"/>
              <a:t>모델이 내린 결정에 영향을 미친 주요 특징들을 가중치로 시각화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6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5. XAI - </a:t>
            </a:r>
            <a:r>
              <a:rPr lang="en-US" altLang="ko-KR" sz="3200" dirty="0" err="1">
                <a:ea typeface="맑은 고딕"/>
              </a:rPr>
              <a:t>국소적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가능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모델</a:t>
            </a:r>
            <a:r>
              <a:rPr lang="en-US" altLang="ko-KR" sz="3200" dirty="0">
                <a:ea typeface="맑은 고딕"/>
              </a:rPr>
              <a:t> - </a:t>
            </a:r>
            <a:r>
              <a:rPr lang="en-US" altLang="ko-KR" sz="3200" dirty="0" err="1">
                <a:ea typeface="맑은 고딕"/>
              </a:rPr>
              <a:t>독립적</a:t>
            </a:r>
            <a:r>
              <a:rPr lang="en-US" altLang="ko-KR" sz="3200" dirty="0">
                <a:ea typeface="맑은 고딕"/>
              </a:rPr>
              <a:t> </a:t>
            </a:r>
            <a:r>
              <a:rPr lang="en-US" altLang="ko-KR" sz="3200" dirty="0" err="1">
                <a:ea typeface="맑은 고딕"/>
              </a:rPr>
              <a:t>설명</a:t>
            </a:r>
            <a:endParaRPr lang="en-US" altLang="ko-KR" sz="3200" dirty="0">
              <a:ea typeface="맑은 고딕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54857D-0E15-BC70-A3F0-35F8DB79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9" y="1269533"/>
            <a:ext cx="3415495" cy="2432852"/>
          </a:xfrm>
          <a:prstGeom prst="rect">
            <a:avLst/>
          </a:prstGeom>
        </p:spPr>
      </p:pic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4B5D0C8-2960-69D5-AD8D-3B2A0866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28" y="1866993"/>
            <a:ext cx="8266253" cy="1062908"/>
          </a:xfrm>
          <a:prstGeom prst="rect">
            <a:avLst/>
          </a:prstGeom>
        </p:spPr>
      </p:pic>
      <p:pic>
        <p:nvPicPr>
          <p:cNvPr id="7" name="그림 6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3078030D-2834-754D-F881-42FF2544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41" y="4457598"/>
            <a:ext cx="3411877" cy="2217274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769DE1-9D1F-6477-729D-C614565AA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389" y="4731912"/>
            <a:ext cx="8266253" cy="13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DEFB1-8955-4E8C-85BE-B302406C012E}"/>
              </a:ext>
            </a:extLst>
          </p:cNvPr>
          <p:cNvSpPr txBox="1"/>
          <p:nvPr/>
        </p:nvSpPr>
        <p:spPr>
          <a:xfrm>
            <a:off x="2982468" y="748326"/>
            <a:ext cx="6227064" cy="587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err="1"/>
              <a:t>전처리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일반 </a:t>
            </a:r>
            <a:r>
              <a:rPr lang="ko-KR" altLang="en-US" sz="2000" dirty="0" err="1">
                <a:ea typeface="맑은 고딕"/>
              </a:rPr>
              <a:t>대화셋</a:t>
            </a:r>
            <a:r>
              <a:rPr lang="ko-KR" altLang="en-US" sz="2000" dirty="0">
                <a:ea typeface="맑은 고딕"/>
              </a:rPr>
              <a:t> 선정</a:t>
            </a:r>
            <a:endParaRPr lang="en-US" altLang="ko-KR" sz="20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데이터 </a:t>
            </a:r>
            <a:r>
              <a:rPr lang="ko-KR" altLang="en-US" sz="2000" dirty="0" err="1">
                <a:ea typeface="맑은 고딕"/>
              </a:rPr>
              <a:t>전처리</a:t>
            </a:r>
            <a:endParaRPr lang="en-US" altLang="ko-KR" sz="2000" dirty="0">
              <a:ea typeface="맑은 고딕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사전 훈련 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제작한 경량 모델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제작한 경량 모델 </a:t>
            </a:r>
            <a:r>
              <a:rPr lang="en-US" altLang="ko-KR" sz="2000" dirty="0">
                <a:ea typeface="맑은 고딕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a typeface="맑은 고딕"/>
              </a:rPr>
              <a:t>사전 훈련 모델 </a:t>
            </a:r>
            <a:r>
              <a:rPr lang="en-US" altLang="ko-KR" sz="2000" dirty="0">
                <a:ea typeface="맑은 고딕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최적의 하이퍼파라미터 값 찾기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submission.csv </a:t>
            </a:r>
            <a:r>
              <a:rPr lang="ko-KR" altLang="en-US" sz="2400" dirty="0"/>
              <a:t>파일의 </a:t>
            </a:r>
            <a:r>
              <a:rPr lang="en-US" altLang="ko-KR" sz="2400" dirty="0"/>
              <a:t>label</a:t>
            </a:r>
            <a:r>
              <a:rPr lang="ko-KR" altLang="en-US" sz="2400" dirty="0"/>
              <a:t> 예측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하이퍼파라미터 값 설정</a:t>
            </a:r>
            <a:endParaRPr lang="en-US" altLang="ko-KR" sz="2000" kern="1200" dirty="0">
              <a:solidFill>
                <a:srgbClr val="000000"/>
              </a:solidFill>
              <a:effectLst/>
              <a:latin typeface="맑은 고딕"/>
              <a:ea typeface="맑은 고딕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label </a:t>
            </a:r>
            <a:r>
              <a:rPr lang="ko-KR" altLang="ko-KR" sz="2000" kern="1200" dirty="0" err="1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예측값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,</a:t>
            </a:r>
            <a:r>
              <a:rPr lang="ko-KR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2000" kern="1200" dirty="0">
                <a:solidFill>
                  <a:srgbClr val="000000"/>
                </a:solidFill>
                <a:effectLst/>
                <a:latin typeface="맑은 고딕"/>
                <a:ea typeface="맑은 고딕"/>
                <a:cs typeface="+mj-cs"/>
              </a:rPr>
              <a:t>F1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ea typeface="맑은 고딕"/>
              </a:rPr>
              <a:t>XAI</a:t>
            </a:r>
            <a:endParaRPr lang="en-US" altLang="ko-KR" sz="2400" dirty="0">
              <a:ea typeface="맑은 고딕" panose="020B0503020000020004" pitchFamily="34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ko-KR" sz="2000" dirty="0" err="1">
                <a:ea typeface="맑은 고딕"/>
              </a:rPr>
              <a:t>XAI란</a:t>
            </a:r>
            <a:r>
              <a:rPr lang="en-US" altLang="ko-KR" sz="2000" dirty="0">
                <a:ea typeface="맑은 고딕"/>
              </a:rPr>
              <a:t>?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ko-KR" sz="2000" dirty="0">
                <a:latin typeface="Malgun Gothic"/>
                <a:ea typeface="Malgun Gothic"/>
              </a:rPr>
              <a:t>LIME</a:t>
            </a: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909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 err="1"/>
              <a:t>전처리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일반 </a:t>
            </a:r>
            <a:r>
              <a:rPr lang="ko-KR" altLang="en-US" sz="3200" dirty="0" err="1"/>
              <a:t>대화셋</a:t>
            </a:r>
            <a:r>
              <a:rPr lang="ko-KR" altLang="en-US" sz="3200" dirty="0"/>
              <a:t>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C3556-F8AC-4D24-D1D6-F4CAAF17EA25}"/>
              </a:ext>
            </a:extLst>
          </p:cNvPr>
          <p:cNvSpPr txBox="1"/>
          <p:nvPr/>
        </p:nvSpPr>
        <p:spPr>
          <a:xfrm>
            <a:off x="844826" y="1463675"/>
            <a:ext cx="55789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Roboto"/>
                <a:ea typeface="맑은 고딕"/>
                <a:cs typeface="Roboto"/>
              </a:rPr>
              <a:t>AI-Hub : </a:t>
            </a:r>
            <a:r>
              <a:rPr lang="ko-KR" altLang="en-US" sz="2000" b="1" dirty="0">
                <a:latin typeface="Roboto"/>
                <a:ea typeface="맑은 고딕"/>
                <a:cs typeface="Roboto"/>
              </a:rPr>
              <a:t>주제별 텍스트 일상 대화 데이터</a:t>
            </a:r>
            <a:endParaRPr lang="ko-KR" sz="2000" dirty="0"/>
          </a:p>
          <a:p>
            <a:endParaRPr lang="ko-KR" altLang="en-US" sz="2000" b="1" dirty="0">
              <a:latin typeface="Roboto"/>
              <a:ea typeface="맑은 고딕"/>
              <a:cs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95B1-D209-1F64-8208-19EA8D546016}"/>
              </a:ext>
            </a:extLst>
          </p:cNvPr>
          <p:cNvSpPr txBox="1"/>
          <p:nvPr/>
        </p:nvSpPr>
        <p:spPr>
          <a:xfrm>
            <a:off x="2984740" y="6018363"/>
            <a:ext cx="62368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i="1" dirty="0">
                <a:ea typeface="맑은 고딕"/>
              </a:rPr>
              <a:t>170</a:t>
            </a:r>
            <a:r>
              <a:rPr lang="ko-KR" altLang="en-US" sz="2000" i="1" dirty="0">
                <a:ea typeface="맑은 고딕"/>
              </a:rPr>
              <a:t>만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개의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데이터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중</a:t>
            </a:r>
            <a:r>
              <a:rPr lang="en-US" altLang="ko-KR" sz="2000" i="1" dirty="0">
                <a:ea typeface="맑은 고딕"/>
              </a:rPr>
              <a:t> 1000</a:t>
            </a:r>
            <a:r>
              <a:rPr lang="ko-KR" altLang="en-US" sz="2000" i="1" dirty="0">
                <a:ea typeface="맑은 고딕"/>
              </a:rPr>
              <a:t>개를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랜덤으로</a:t>
            </a:r>
            <a:r>
              <a:rPr lang="en-US" altLang="ko-KR" sz="2000" i="1" dirty="0">
                <a:ea typeface="맑은 고딕"/>
              </a:rPr>
              <a:t> </a:t>
            </a:r>
            <a:r>
              <a:rPr lang="ko-KR" altLang="en-US" sz="2000" i="1" dirty="0">
                <a:ea typeface="맑은 고딕"/>
              </a:rPr>
              <a:t>샘플링</a:t>
            </a:r>
            <a:endParaRPr lang="en-US" altLang="ko-KR" sz="2000" dirty="0">
              <a:ea typeface="맑은 고딕"/>
            </a:endParaRPr>
          </a:p>
        </p:txBody>
      </p: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5813ED7-434C-CBDA-E54B-B7629575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2130373"/>
            <a:ext cx="7772400" cy="1760031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02805E-C96B-6F08-3DC5-0DB6AA949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76" y="1256810"/>
            <a:ext cx="3289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ea typeface="맑은 고딕"/>
              </a:rPr>
              <a:t>1. </a:t>
            </a:r>
            <a:r>
              <a:rPr lang="ko-KR" altLang="en-US" sz="3200" dirty="0" err="1">
                <a:ea typeface="맑은 고딕"/>
              </a:rPr>
              <a:t>전처리</a:t>
            </a:r>
            <a:r>
              <a:rPr lang="ko-KR" altLang="en-US" sz="3200" dirty="0">
                <a:ea typeface="맑은 고딕"/>
              </a:rPr>
              <a:t> </a:t>
            </a:r>
            <a:r>
              <a:rPr lang="en-US" altLang="ko-KR" sz="3200" dirty="0">
                <a:ea typeface="맑은 고딕"/>
              </a:rPr>
              <a:t>– </a:t>
            </a:r>
            <a:r>
              <a:rPr lang="ko-KR" altLang="en-US" sz="3200" dirty="0">
                <a:ea typeface="맑은 고딕"/>
              </a:rPr>
              <a:t>데이터 </a:t>
            </a:r>
            <a:r>
              <a:rPr lang="ko-KR" altLang="en-US" sz="3200" dirty="0" err="1">
                <a:ea typeface="맑은 고딕"/>
              </a:rPr>
              <a:t>전처리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7E005-0A69-55EB-E691-9D403F3EA069}"/>
              </a:ext>
            </a:extLst>
          </p:cNvPr>
          <p:cNvSpPr txBox="1"/>
          <p:nvPr/>
        </p:nvSpPr>
        <p:spPr>
          <a:xfrm>
            <a:off x="483080" y="2395267"/>
            <a:ext cx="436784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데이터 </a:t>
            </a:r>
            <a:r>
              <a:rPr lang="ko-KR" sz="2400" err="1">
                <a:latin typeface="Malgun Gothic"/>
                <a:ea typeface="Malgun Gothic"/>
              </a:rPr>
              <a:t>전처리</a:t>
            </a:r>
            <a:r>
              <a:rPr lang="ko-KR" sz="2400" dirty="0">
                <a:latin typeface="Malgun Gothic"/>
                <a:ea typeface="Malgun Gothic"/>
              </a:rPr>
              <a:t> 방법</a:t>
            </a:r>
            <a:endParaRPr lang="ko-KR" altLang="en-US" sz="2400" dirty="0">
              <a:ea typeface="맑은 고딕"/>
            </a:endParaRPr>
          </a:p>
          <a:p>
            <a:endParaRPr lang="ko-KR" altLang="en-US" sz="2400" dirty="0">
              <a:latin typeface="Malgun Gothic"/>
              <a:ea typeface="Malgun Gothic"/>
            </a:endParaRPr>
          </a:p>
          <a:p>
            <a:pPr marL="342900" indent="-342900">
              <a:buFont typeface="Arial"/>
              <a:buChar char="•"/>
            </a:pPr>
            <a:r>
              <a:rPr lang="ko-KR" sz="2000" dirty="0" err="1">
                <a:ea typeface="맑은 고딕"/>
              </a:rPr>
              <a:t>오탈자</a:t>
            </a:r>
            <a:r>
              <a:rPr lang="ko-KR" sz="2000" dirty="0">
                <a:ea typeface="맑은 고딕"/>
              </a:rPr>
              <a:t> 방지</a:t>
            </a:r>
            <a:endParaRPr lang="ko-KR" sz="2000">
              <a:ea typeface="맑은 고딕" panose="020B0503020000020004" pitchFamily="34" charset="-127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dirty="0">
                <a:latin typeface="Malgun Gothic"/>
                <a:ea typeface="Malgun Gothic"/>
              </a:rPr>
              <a:t>정규 표현식</a:t>
            </a:r>
          </a:p>
          <a:p>
            <a:pPr marL="342900" indent="-342900">
              <a:buFont typeface="Arial"/>
              <a:buChar char="•"/>
            </a:pPr>
            <a:r>
              <a:rPr lang="ko-KR" sz="2000" dirty="0">
                <a:latin typeface="Malgun Gothic"/>
                <a:ea typeface="Malgun Gothic"/>
              </a:rPr>
              <a:t>품사 </a:t>
            </a:r>
            <a:r>
              <a:rPr lang="ko-KR" sz="2000" dirty="0" err="1">
                <a:latin typeface="Malgun Gothic"/>
                <a:ea typeface="Malgun Gothic"/>
              </a:rPr>
              <a:t>태깅</a:t>
            </a:r>
            <a:endParaRPr lang="ko-KR" sz="2000" dirty="0" err="1"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sz="2000" dirty="0">
                <a:latin typeface="Malgun Gothic"/>
                <a:ea typeface="Malgun Gothic"/>
              </a:rPr>
              <a:t>필터링</a:t>
            </a:r>
            <a:r>
              <a:rPr lang="en-US" sz="2000" dirty="0">
                <a:latin typeface="Malgun Gothic"/>
                <a:ea typeface="+mn-lt"/>
              </a:rPr>
              <a:t>(</a:t>
            </a:r>
            <a:r>
              <a:rPr lang="ko-KR" sz="2000" dirty="0">
                <a:latin typeface="Malgun Gothic"/>
                <a:ea typeface="Malgun Gothic"/>
              </a:rPr>
              <a:t>동사 형용사 명사 대명사</a:t>
            </a:r>
            <a:r>
              <a:rPr lang="en-US" sz="2000" dirty="0">
                <a:latin typeface="Malgun Gothic"/>
                <a:ea typeface="+mn-lt"/>
              </a:rPr>
              <a:t>)</a:t>
            </a:r>
            <a:endParaRPr lang="ko-KR" sz="2000" dirty="0">
              <a:latin typeface="Malgun Gothic"/>
              <a:ea typeface="+mn-lt"/>
            </a:endParaRPr>
          </a:p>
        </p:txBody>
      </p:sp>
      <p:pic>
        <p:nvPicPr>
          <p:cNvPr id="6" name="그림 5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B3AA666A-A8D5-2591-CAAE-6F9F430B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25" y="874502"/>
            <a:ext cx="5574101" cy="57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사전 훈련 모델 </a:t>
            </a:r>
            <a:r>
              <a:rPr lang="en-US" altLang="ko-KR" sz="3200" dirty="0"/>
              <a:t>VS </a:t>
            </a:r>
            <a:r>
              <a:rPr lang="ko-KR" altLang="en-US" sz="3200" dirty="0"/>
              <a:t>제작한 경량 모델 </a:t>
            </a:r>
            <a:r>
              <a:rPr lang="en-US" altLang="ko-KR" sz="3200" dirty="0"/>
              <a:t>– </a:t>
            </a:r>
            <a:r>
              <a:rPr lang="ko-KR" altLang="en-US" sz="3200" dirty="0"/>
              <a:t>제작한 경량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18FD8E-3E83-4F78-9D97-ED6E43A8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7718"/>
            <a:ext cx="4476299" cy="382163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6694A3-F6D2-4E13-9769-4EC80F57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90" y="1667718"/>
            <a:ext cx="7178649" cy="311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1544544" y="1171858"/>
            <a:ext cx="138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1D CNN </a:t>
            </a:r>
            <a:endParaRPr lang="ko-KR" alt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6275FA-65D7-443F-98ED-35151EB0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6" y="5543959"/>
            <a:ext cx="303501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0.06280968117020716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2B1EE9-06A9-420E-9FFF-E25FACFF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653" y="5543958"/>
            <a:ext cx="299376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0.8126193215912343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72B28-0705-4E06-8D3C-326753CA6D68}"/>
              </a:ext>
            </a:extLst>
          </p:cNvPr>
          <p:cNvSpPr txBox="1"/>
          <p:nvPr/>
        </p:nvSpPr>
        <p:spPr>
          <a:xfrm>
            <a:off x="7064447" y="1171858"/>
            <a:ext cx="303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기본적인 트랜스포머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ED86A-8D9D-4229-B396-6B0C1F704EED}"/>
              </a:ext>
            </a:extLst>
          </p:cNvPr>
          <p:cNvSpPr txBox="1"/>
          <p:nvPr/>
        </p:nvSpPr>
        <p:spPr>
          <a:xfrm>
            <a:off x="4622225" y="6123959"/>
            <a:ext cx="272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Unicode MS"/>
              </a:rPr>
              <a:t>모델 성능이 좋지 않음</a:t>
            </a:r>
            <a:endParaRPr lang="ko-KR" altLang="en-US" sz="20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A595B9C-FD30-445A-B44E-0192AB1EEA16}"/>
              </a:ext>
            </a:extLst>
          </p:cNvPr>
          <p:cNvSpPr/>
          <p:nvPr/>
        </p:nvSpPr>
        <p:spPr>
          <a:xfrm>
            <a:off x="3760041" y="610436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사전 훈련 모델 </a:t>
            </a:r>
            <a:r>
              <a:rPr lang="en-US" altLang="ko-KR" sz="3200" dirty="0"/>
              <a:t>VS </a:t>
            </a:r>
            <a:r>
              <a:rPr lang="ko-KR" altLang="en-US" sz="3200" dirty="0"/>
              <a:t>제작한 경량 모델 </a:t>
            </a:r>
            <a:r>
              <a:rPr lang="en-US" altLang="ko-KR" sz="3200" dirty="0"/>
              <a:t>- </a:t>
            </a:r>
            <a:r>
              <a:rPr lang="ko-KR" altLang="en-US" sz="3200" dirty="0"/>
              <a:t>사전 훈련 모델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2172408" y="1171858"/>
            <a:ext cx="16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 err="1">
                <a:solidFill>
                  <a:srgbClr val="1F2328"/>
                </a:solidFill>
                <a:effectLst/>
                <a:latin typeface="-apple-system"/>
              </a:rPr>
              <a:t>KoELECTRA</a:t>
            </a:r>
            <a:endParaRPr lang="ko-KR" altLang="en-US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E6275FA-65D7-443F-98ED-35151EB01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96" y="5528569"/>
            <a:ext cx="30350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/>
                <a:latin typeface="SFMono-Regular"/>
              </a:rPr>
              <a:t>F1 Score: 0.8908179734761744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2B1EE9-06A9-420E-9FFF-E25FACFF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988" y="5528569"/>
            <a:ext cx="299376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/>
                <a:latin typeface="SFMono-Regular"/>
              </a:rPr>
              <a:t>F1 Score: 0.9240506177092236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72B28-0705-4E06-8D3C-326753CA6D68}"/>
              </a:ext>
            </a:extLst>
          </p:cNvPr>
          <p:cNvSpPr txBox="1"/>
          <p:nvPr/>
        </p:nvSpPr>
        <p:spPr>
          <a:xfrm>
            <a:off x="7864177" y="1171857"/>
            <a:ext cx="161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0" dirty="0">
                <a:solidFill>
                  <a:srgbClr val="1F2328"/>
                </a:solidFill>
                <a:effectLst/>
                <a:latin typeface="-apple-system"/>
              </a:rPr>
              <a:t>KLUE-BERT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49A86-30AE-4E75-B4A9-1BA9125599B7}"/>
              </a:ext>
            </a:extLst>
          </p:cNvPr>
          <p:cNvSpPr txBox="1"/>
          <p:nvPr/>
        </p:nvSpPr>
        <p:spPr>
          <a:xfrm>
            <a:off x="3726113" y="6123959"/>
            <a:ext cx="493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Unicode MS"/>
              </a:rPr>
              <a:t>성능이 제작한 경량 모델에 비해 훨씬 좋음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A022E-D7CC-4992-A8DA-97AAC4E6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4" y="1704294"/>
            <a:ext cx="5115639" cy="24006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15B8E-5ED1-433B-B62D-8984C38E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4294"/>
            <a:ext cx="5153744" cy="276263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6D17C2-F0B4-4D75-BB7D-62C62ADD41A0}"/>
              </a:ext>
            </a:extLst>
          </p:cNvPr>
          <p:cNvSpPr/>
          <p:nvPr/>
        </p:nvSpPr>
        <p:spPr>
          <a:xfrm>
            <a:off x="2863929" y="610436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5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최적의 하이퍼파라미터 값 찾기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3EE2-6A9A-43C2-B07F-55C9E815D8C1}"/>
              </a:ext>
            </a:extLst>
          </p:cNvPr>
          <p:cNvSpPr txBox="1"/>
          <p:nvPr/>
        </p:nvSpPr>
        <p:spPr>
          <a:xfrm>
            <a:off x="30975" y="2705725"/>
            <a:ext cx="4743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최적 값 찾는 </a:t>
            </a:r>
            <a:r>
              <a:rPr lang="ko-KR" altLang="en-US" sz="2400" i="0" dirty="0">
                <a:solidFill>
                  <a:srgbClr val="1F2328"/>
                </a:solidFill>
                <a:effectLst/>
                <a:latin typeface="-apple-system"/>
              </a:rPr>
              <a:t>하이퍼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파라미터 목록</a:t>
            </a:r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</a:rPr>
              <a:t>learning_rate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epoch</a:t>
            </a:r>
            <a:endParaRPr kumimoji="0" lang="ko-KR" altLang="ko-KR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364DA-978F-4BE5-BCE0-213E6C98205A}"/>
              </a:ext>
            </a:extLst>
          </p:cNvPr>
          <p:cNvSpPr txBox="1"/>
          <p:nvPr/>
        </p:nvSpPr>
        <p:spPr>
          <a:xfrm>
            <a:off x="6491678" y="2705725"/>
            <a:ext cx="56723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Wandb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사용</a:t>
            </a:r>
            <a:endParaRPr kumimoji="0" lang="en-US" altLang="ko-KR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Metric 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-&gt;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lang="en-US" altLang="ko-KR" sz="2000" dirty="0">
                <a:latin typeface="Arial" panose="020B0604020202020204" pitchFamily="34" charset="0"/>
              </a:rPr>
              <a:t> 1e-5 ~ 9e-5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Epoch : 10 </a:t>
            </a:r>
            <a:r>
              <a:rPr lang="en-US" altLang="ko-KR" sz="2000" dirty="0">
                <a:latin typeface="Arial" panose="020B0604020202020204" pitchFamily="34" charset="0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A79D22C-5F40-4E9B-9A06-278D7D599A95}"/>
              </a:ext>
            </a:extLst>
          </p:cNvPr>
          <p:cNvSpPr/>
          <p:nvPr/>
        </p:nvSpPr>
        <p:spPr>
          <a:xfrm>
            <a:off x="5226261" y="352339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8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최적의 하이퍼파라미터 값 찾기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AD529-05F7-4677-9353-D5A78A69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23" y="764587"/>
            <a:ext cx="9682154" cy="50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15AFEB-FA81-47A9-BD24-930EEF2AD8F4}"/>
              </a:ext>
            </a:extLst>
          </p:cNvPr>
          <p:cNvSpPr txBox="1"/>
          <p:nvPr/>
        </p:nvSpPr>
        <p:spPr>
          <a:xfrm>
            <a:off x="4516754" y="5499544"/>
            <a:ext cx="43939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 err="1">
                <a:effectLst/>
                <a:latin typeface="system-ui"/>
              </a:rPr>
              <a:t>Wandb</a:t>
            </a:r>
            <a:r>
              <a:rPr lang="en-US" altLang="ko-KR" sz="1400" b="0" i="0" dirty="0">
                <a:effectLst/>
                <a:latin typeface="system-ui"/>
              </a:rPr>
              <a:t> epoch</a:t>
            </a:r>
            <a:r>
              <a:rPr lang="ko-KR" altLang="en-US" sz="1400" b="0" i="0" dirty="0">
                <a:effectLst/>
                <a:latin typeface="system-ui"/>
              </a:rPr>
              <a:t>는 </a:t>
            </a:r>
            <a:r>
              <a:rPr lang="en-US" altLang="ko-KR" sz="1400" b="0" i="0" dirty="0">
                <a:effectLst/>
                <a:latin typeface="system-ui"/>
              </a:rPr>
              <a:t>10</a:t>
            </a:r>
            <a:r>
              <a:rPr lang="ko-KR" altLang="en-US" sz="1400" b="0" i="0" dirty="0">
                <a:effectLst/>
                <a:latin typeface="system-ui"/>
              </a:rPr>
              <a:t>으로 정의</a:t>
            </a:r>
            <a:endParaRPr lang="en-US" altLang="ko-KR" sz="1400" b="0" i="0" dirty="0">
              <a:effectLst/>
              <a:latin typeface="system-ui"/>
            </a:endParaRPr>
          </a:p>
          <a:p>
            <a:pPr algn="l"/>
            <a:r>
              <a:rPr lang="en-US" altLang="ko-KR" sz="1400" dirty="0">
                <a:latin typeface="system-ui"/>
              </a:rPr>
              <a:t>-&gt; </a:t>
            </a:r>
            <a:r>
              <a:rPr lang="ko-KR" altLang="en-US" sz="1400" b="0" i="0" dirty="0">
                <a:effectLst/>
                <a:latin typeface="system-ui"/>
              </a:rPr>
              <a:t> 더이상 좋아지지 않을 것으로 판단해 조기 종료 함</a:t>
            </a:r>
            <a:endParaRPr lang="en-US" altLang="ko-KR" sz="1400" b="0" i="0" dirty="0">
              <a:effectLst/>
              <a:latin typeface="system-ui"/>
            </a:endParaRPr>
          </a:p>
          <a:p>
            <a:pPr algn="l"/>
            <a:endParaRPr lang="en-US" altLang="ko-KR" sz="1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</a:t>
            </a:r>
            <a:r>
              <a:rPr lang="en-US" altLang="ko-KR" sz="2000" b="0" i="0" dirty="0" err="1">
                <a:effectLst/>
                <a:latin typeface="system-ui"/>
              </a:rPr>
              <a:t>learning_rate</a:t>
            </a:r>
            <a:r>
              <a:rPr lang="en-US" altLang="ko-KR" sz="2000" b="0" i="0" dirty="0">
                <a:effectLst/>
                <a:latin typeface="system-ui"/>
              </a:rPr>
              <a:t> -&gt; 0.000079701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epoch -&gt; 15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4E61280-7D92-46B2-8280-0FA716B2ACAF}"/>
              </a:ext>
            </a:extLst>
          </p:cNvPr>
          <p:cNvSpPr/>
          <p:nvPr/>
        </p:nvSpPr>
        <p:spPr>
          <a:xfrm>
            <a:off x="3572310" y="590548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8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7B265-F24B-4AEF-9C3A-6DB50AD8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777"/>
            <a:ext cx="12192000" cy="500862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4.</a:t>
            </a:r>
            <a:r>
              <a:rPr lang="ko-KR" altLang="en-US" sz="1200" dirty="0"/>
              <a:t> </a:t>
            </a:r>
            <a:r>
              <a:rPr lang="en-US" altLang="ko-KR" sz="3200" dirty="0"/>
              <a:t>submission.csv </a:t>
            </a:r>
            <a:r>
              <a:rPr lang="ko-KR" altLang="en-US" sz="3200" dirty="0"/>
              <a:t>파일의 </a:t>
            </a:r>
            <a:r>
              <a:rPr lang="en-US" altLang="ko-KR" sz="3200" dirty="0"/>
              <a:t>label</a:t>
            </a:r>
            <a:r>
              <a:rPr lang="ko-KR" altLang="en-US" sz="3200" dirty="0"/>
              <a:t> 예측 </a:t>
            </a:r>
            <a:r>
              <a:rPr lang="en-US" altLang="ko-KR" sz="3200" dirty="0"/>
              <a:t>– </a:t>
            </a:r>
            <a:r>
              <a:rPr lang="ko-KR" altLang="en-US" sz="3200" dirty="0"/>
              <a:t>하이퍼파라미터 값 설정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7BA07-59BC-4B2E-9B67-A75D50B4A99B}"/>
              </a:ext>
            </a:extLst>
          </p:cNvPr>
          <p:cNvSpPr txBox="1"/>
          <p:nvPr/>
        </p:nvSpPr>
        <p:spPr>
          <a:xfrm>
            <a:off x="429387" y="1412176"/>
            <a:ext cx="33928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0" dirty="0">
                <a:solidFill>
                  <a:srgbClr val="1F2328"/>
                </a:solidFill>
                <a:effectLst/>
                <a:latin typeface="-apple-system"/>
              </a:rPr>
              <a:t>하이퍼</a:t>
            </a:r>
            <a:r>
              <a:rPr lang="ko-KR" altLang="en-US" sz="2400" dirty="0">
                <a:solidFill>
                  <a:srgbClr val="1F2328"/>
                </a:solidFill>
                <a:latin typeface="-apple-system"/>
              </a:rPr>
              <a:t>파라미터 설정 값</a:t>
            </a:r>
            <a:endParaRPr lang="en-US" altLang="ko-KR" sz="2400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ko-KR" sz="1400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</a:t>
            </a:r>
            <a:r>
              <a:rPr lang="en-US" altLang="ko-KR" sz="2000" b="0" i="0" dirty="0" err="1">
                <a:effectLst/>
                <a:latin typeface="system-ui"/>
              </a:rPr>
              <a:t>learning_rate</a:t>
            </a:r>
            <a:r>
              <a:rPr lang="en-US" altLang="ko-KR" sz="2000" b="0" i="0" dirty="0">
                <a:effectLst/>
                <a:latin typeface="system-ui"/>
              </a:rPr>
              <a:t> -&gt; 25</a:t>
            </a:r>
            <a:r>
              <a:rPr lang="en-US" altLang="ko-KR" sz="2000" dirty="0">
                <a:latin typeface="system-ui"/>
              </a:rPr>
              <a:t>e</a:t>
            </a:r>
            <a:r>
              <a:rPr lang="en-US" altLang="ko-KR" sz="2000" b="0" i="0" dirty="0">
                <a:effectLst/>
                <a:latin typeface="system-ui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system-ui"/>
              </a:rPr>
              <a:t> epoch -&gt; 6</a:t>
            </a:r>
          </a:p>
        </p:txBody>
      </p:sp>
      <p:pic>
        <p:nvPicPr>
          <p:cNvPr id="5122" name="Picture 2" descr="흰색 배경에 물음표가 있는 노란색 이모티콘 | 프리미엄 벡터">
            <a:extLst>
              <a:ext uri="{FF2B5EF4-FFF2-40B4-BE49-F238E27FC236}">
                <a16:creationId xmlns:a16="http://schemas.microsoft.com/office/drawing/2014/main" id="{D7FC089B-605F-49EB-AAEB-57143F59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40" y="1112210"/>
            <a:ext cx="1911476" cy="19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F0778-7E6A-4165-B30C-BAA449D06AE6}"/>
              </a:ext>
            </a:extLst>
          </p:cNvPr>
          <p:cNvSpPr txBox="1"/>
          <p:nvPr/>
        </p:nvSpPr>
        <p:spPr>
          <a:xfrm>
            <a:off x="6437376" y="1867893"/>
            <a:ext cx="503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왜 최적 값으로 설정하지 않았나</a:t>
            </a:r>
            <a:r>
              <a:rPr lang="en-US" altLang="ko-KR" sz="2000" dirty="0"/>
              <a:t>???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1AB6E-CCA7-4CB1-8A1A-BEAB69A0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9589"/>
            <a:ext cx="12192000" cy="1947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64C31-0983-4164-B494-FAA11DA82145}"/>
              </a:ext>
            </a:extLst>
          </p:cNvPr>
          <p:cNvSpPr txBox="1"/>
          <p:nvPr/>
        </p:nvSpPr>
        <p:spPr>
          <a:xfrm>
            <a:off x="0" y="5377061"/>
            <a:ext cx="440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훈련 환경에선 너무 쉽게 과대 적합 되었기 때문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6D88E-51D0-4C08-A9B7-794F74022F0C}"/>
              </a:ext>
            </a:extLst>
          </p:cNvPr>
          <p:cNvSpPr txBox="1"/>
          <p:nvPr/>
        </p:nvSpPr>
        <p:spPr>
          <a:xfrm>
            <a:off x="4917948" y="5209797"/>
            <a:ext cx="727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i="0" dirty="0" err="1">
                <a:effectLst/>
                <a:latin typeface="system-ui"/>
              </a:rPr>
              <a:t>learning_rate</a:t>
            </a:r>
            <a:r>
              <a:rPr lang="en-US" altLang="ko-KR" sz="1800" b="0" i="0" dirty="0">
                <a:effectLst/>
                <a:latin typeface="system-u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원래 </a:t>
            </a:r>
            <a:r>
              <a:rPr lang="en-US" altLang="ko-KR" b="0" i="0" dirty="0" err="1">
                <a:effectLst/>
                <a:latin typeface="system-ui"/>
              </a:rPr>
              <a:t>learning_rate</a:t>
            </a:r>
            <a:r>
              <a:rPr lang="en-US" altLang="ko-KR" b="0" i="0" dirty="0">
                <a:effectLst/>
                <a:latin typeface="system-ui"/>
              </a:rPr>
              <a:t> </a:t>
            </a:r>
            <a:r>
              <a:rPr lang="ko-KR" altLang="en-US" b="0" i="0" dirty="0">
                <a:effectLst/>
                <a:latin typeface="system-ui"/>
              </a:rPr>
              <a:t>값인 </a:t>
            </a:r>
            <a:r>
              <a:rPr lang="ko-KR" altLang="en-US" dirty="0"/>
              <a:t> </a:t>
            </a:r>
            <a:r>
              <a:rPr lang="en-US" altLang="ko-KR" dirty="0"/>
              <a:t>5e-5</a:t>
            </a:r>
            <a:r>
              <a:rPr lang="ko-KR" altLang="en-US" dirty="0"/>
              <a:t>에서 감소하며 실험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Val_f1_score</a:t>
            </a:r>
            <a:r>
              <a:rPr lang="ko-KR" altLang="en-US" dirty="0"/>
              <a:t>를 참조해 과대 적합 일어나기 전 </a:t>
            </a:r>
            <a:r>
              <a:rPr lang="en-US" altLang="ko-KR" dirty="0"/>
              <a:t>epoch </a:t>
            </a:r>
            <a:r>
              <a:rPr lang="ko-KR" altLang="en-US" dirty="0"/>
              <a:t>선정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2F11FFC-6938-4F4F-9890-37D3FD215148}"/>
              </a:ext>
            </a:extLst>
          </p:cNvPr>
          <p:cNvSpPr/>
          <p:nvPr/>
        </p:nvSpPr>
        <p:spPr>
          <a:xfrm>
            <a:off x="4407408" y="5787891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582</Words>
  <Application>Microsoft Macintosh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-apple-system</vt:lpstr>
      <vt:lpstr>맑은 고딕</vt:lpstr>
      <vt:lpstr>맑은 고딕</vt:lpstr>
      <vt:lpstr>Arial Unicode MS</vt:lpstr>
      <vt:lpstr>SFMono-Regular</vt:lpstr>
      <vt:lpstr>system-ui</vt:lpstr>
      <vt:lpstr>Arial</vt:lpstr>
      <vt:lpstr>Courier New</vt:lpstr>
      <vt:lpstr>Roboto</vt:lpstr>
      <vt:lpstr>Office 테마</vt:lpstr>
      <vt:lpstr>우당탕탕 DLthon </vt:lpstr>
      <vt:lpstr>목차</vt:lpstr>
      <vt:lpstr>1. 전처리 – 일반 대화셋 선정</vt:lpstr>
      <vt:lpstr>1. 전처리 – 데이터 전처리</vt:lpstr>
      <vt:lpstr>2-1. 사전 훈련 모델 VS 제작한 경량 모델 – 제작한 경량 모델</vt:lpstr>
      <vt:lpstr>2-1. 사전 훈련 모델 VS 제작한 경량 모델 - 사전 훈련 모델 </vt:lpstr>
      <vt:lpstr>3. 최적의 하이퍼파라미터 값 찾기</vt:lpstr>
      <vt:lpstr>3. 최적의 하이퍼파라미터 값 찾기</vt:lpstr>
      <vt:lpstr>4. submission.csv 파일의 label 예측 – 하이퍼파라미터 값 설정 </vt:lpstr>
      <vt:lpstr>4. submission.csv 파일의 label 예측 – label 예측값, F1 Score</vt:lpstr>
      <vt:lpstr>5. XAI - XAI란?</vt:lpstr>
      <vt:lpstr>5. XAI - 국소적 설명 가능 모델 - 독립적 설명</vt:lpstr>
      <vt:lpstr>5. XAI - 국소적 설명 가능 모델 - 독립적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vieisi8</dc:creator>
  <cp:lastModifiedBy>임성범</cp:lastModifiedBy>
  <cp:revision>200</cp:revision>
  <dcterms:created xsi:type="dcterms:W3CDTF">2024-10-07T12:29:22Z</dcterms:created>
  <dcterms:modified xsi:type="dcterms:W3CDTF">2024-10-08T01:26:17Z</dcterms:modified>
</cp:coreProperties>
</file>