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ED64B"/>
    <a:srgbClr val="03A9F4"/>
    <a:srgbClr val="FF372E"/>
    <a:srgbClr val="F9F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2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111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71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6981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65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17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1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5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4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3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2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8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8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4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7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6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4209" y="1895650"/>
            <a:ext cx="11997791" cy="1646302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rgbClr val="1F1F1F"/>
                </a:solidFill>
              </a:rPr>
              <a:t>期初專題報告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4209" y="4777379"/>
            <a:ext cx="11997791" cy="1126283"/>
          </a:xfrm>
        </p:spPr>
        <p:txBody>
          <a:bodyPr>
            <a:normAutofit/>
          </a:bodyPr>
          <a:lstStyle/>
          <a:p>
            <a:pPr algn="ctr"/>
            <a:r>
              <a:rPr lang="en-US" altLang="zh-TW" sz="2000" dirty="0" smtClean="0">
                <a:solidFill>
                  <a:srgbClr val="2ED64B"/>
                </a:solidFill>
              </a:rPr>
              <a:t>15</a:t>
            </a:r>
            <a:r>
              <a:rPr lang="zh-TW" altLang="en-US" sz="2000" dirty="0" smtClean="0">
                <a:solidFill>
                  <a:srgbClr val="2ED64B"/>
                </a:solidFill>
              </a:rPr>
              <a:t>張建仁</a:t>
            </a:r>
            <a:endParaRPr lang="zh-TW" altLang="en-US" sz="2000" dirty="0">
              <a:solidFill>
                <a:srgbClr val="2ED6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7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609" y="339812"/>
            <a:ext cx="7620056" cy="630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2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72" y="276202"/>
            <a:ext cx="7620056" cy="630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39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72" y="276202"/>
            <a:ext cx="7620056" cy="630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7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72" y="276202"/>
            <a:ext cx="7620056" cy="630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3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72" y="276202"/>
            <a:ext cx="7620056" cy="630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56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72" y="276202"/>
            <a:ext cx="7620056" cy="630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20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72" y="276202"/>
            <a:ext cx="7620056" cy="630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94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6977" y="1270221"/>
            <a:ext cx="12025023" cy="566738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 smtClean="0">
                <a:solidFill>
                  <a:srgbClr val="2ED64B"/>
                </a:solidFill>
                <a:latin typeface="+mj-ea"/>
              </a:rPr>
              <a:t>03</a:t>
            </a:r>
            <a:r>
              <a:rPr lang="zh-TW" altLang="en-US" sz="6000" dirty="0" smtClean="0">
                <a:solidFill>
                  <a:srgbClr val="2ED64B"/>
                </a:solidFill>
                <a:latin typeface="+mj-ea"/>
              </a:rPr>
              <a:t> 視覺規劃</a:t>
            </a:r>
            <a:endParaRPr lang="zh-TW" altLang="en-US" sz="6000" dirty="0">
              <a:solidFill>
                <a:srgbClr val="2ED64B"/>
              </a:solidFill>
              <a:latin typeface="+mj-ea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2178658" y="3339548"/>
            <a:ext cx="1431234" cy="1327868"/>
          </a:xfrm>
          <a:prstGeom prst="ellipse">
            <a:avLst/>
          </a:prstGeom>
          <a:solidFill>
            <a:srgbClr val="FF372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858441" y="3339548"/>
            <a:ext cx="1431234" cy="1327868"/>
          </a:xfrm>
          <a:prstGeom prst="ellipse">
            <a:avLst/>
          </a:prstGeom>
          <a:solidFill>
            <a:srgbClr val="2ED64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538224" y="3339548"/>
            <a:ext cx="1431234" cy="1327868"/>
          </a:xfrm>
          <a:prstGeom prst="ellipse">
            <a:avLst/>
          </a:prstGeom>
          <a:solidFill>
            <a:srgbClr val="03A9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218007" y="3339548"/>
            <a:ext cx="1431234" cy="1327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352299" y="4778937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#FF372E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992007" y="4778937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#2ED64B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8897790" y="3339548"/>
            <a:ext cx="1431234" cy="1327868"/>
          </a:xfrm>
          <a:prstGeom prst="ellipse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679805" y="4778937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#</a:t>
            </a:r>
            <a:r>
              <a:rPr lang="zh-TW" altLang="en-US" dirty="0" smtClean="0"/>
              <a:t>03</a:t>
            </a:r>
            <a:r>
              <a:rPr lang="zh-TW" altLang="en-US" dirty="0"/>
              <a:t>A9F4</a:t>
            </a:r>
          </a:p>
        </p:txBody>
      </p:sp>
      <p:sp>
        <p:nvSpPr>
          <p:cNvPr id="13" name="矩形 12"/>
          <p:cNvSpPr/>
          <p:nvPr/>
        </p:nvSpPr>
        <p:spPr>
          <a:xfrm>
            <a:off x="7421304" y="4778937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#FFFF</a:t>
            </a:r>
            <a:r>
              <a:rPr lang="zh-TW" altLang="en-US" dirty="0" smtClean="0"/>
              <a:t>F</a:t>
            </a:r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077042" y="4763237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#</a:t>
            </a:r>
            <a:r>
              <a:rPr lang="en-US" altLang="zh-TW" dirty="0" smtClean="0"/>
              <a:t>1F1F1F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38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" y="960120"/>
            <a:ext cx="12009120" cy="566738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 smtClean="0">
                <a:solidFill>
                  <a:srgbClr val="2ED64B"/>
                </a:solidFill>
                <a:latin typeface="+mj-ea"/>
              </a:rPr>
              <a:t>04</a:t>
            </a:r>
            <a:r>
              <a:rPr lang="zh-TW" altLang="en-US" sz="6000" dirty="0" smtClean="0">
                <a:solidFill>
                  <a:srgbClr val="2ED64B"/>
                </a:solidFill>
                <a:latin typeface="+mj-ea"/>
              </a:rPr>
              <a:t> 網站技術</a:t>
            </a:r>
            <a:endParaRPr lang="zh-TW" altLang="en-US" sz="6000" dirty="0">
              <a:solidFill>
                <a:srgbClr val="2ED64B"/>
              </a:solidFill>
              <a:latin typeface="+mj-ea"/>
            </a:endParaRPr>
          </a:p>
        </p:txBody>
      </p:sp>
      <p:pic>
        <p:nvPicPr>
          <p:cNvPr id="12" name="圖片版面配置區 11"/>
          <p:cNvPicPr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27" y="4088627"/>
            <a:ext cx="2090764" cy="2034608"/>
          </a:xfr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22" y="1534202"/>
            <a:ext cx="1613701" cy="213578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557" y="4768686"/>
            <a:ext cx="1932166" cy="547447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939" y="4072394"/>
            <a:ext cx="2103427" cy="2050841"/>
          </a:xfrm>
          <a:prstGeom prst="rect">
            <a:avLst/>
          </a:prstGeom>
        </p:spPr>
      </p:pic>
      <p:pic>
        <p:nvPicPr>
          <p:cNvPr id="19" name="圖片 18" descr="&lt;strong&gt;JavaScript&lt;/strong&gt;: substituição em Strings – State Of The Ar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065" y="1534202"/>
            <a:ext cx="2136253" cy="2136253"/>
          </a:xfrm>
          <a:prstGeom prst="rect">
            <a:avLst/>
          </a:prstGeom>
        </p:spPr>
      </p:pic>
      <p:pic>
        <p:nvPicPr>
          <p:cNvPr id="3" name="圖片 2" descr="File:&lt;strong&gt;HTML5&lt;/strong&gt; logo and wordmark.svg - Wikimedia Common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627" y="1526859"/>
            <a:ext cx="2139302" cy="213930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66" y="3398183"/>
            <a:ext cx="2725438" cy="6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排標題 3"/>
          <p:cNvSpPr>
            <a:spLocks noGrp="1"/>
          </p:cNvSpPr>
          <p:nvPr>
            <p:ph type="title" orient="vert"/>
          </p:nvPr>
        </p:nvSpPr>
        <p:spPr>
          <a:xfrm>
            <a:off x="2765580" y="649352"/>
            <a:ext cx="6314810" cy="3432315"/>
          </a:xfrm>
        </p:spPr>
        <p:txBody>
          <a:bodyPr vert="horz" anchor="t">
            <a:normAutofit fontScale="90000"/>
          </a:bodyPr>
          <a:lstStyle/>
          <a:p>
            <a:pPr algn="ctr"/>
            <a:r>
              <a:rPr lang="en-US" altLang="zh-TW" dirty="0" smtClean="0">
                <a:solidFill>
                  <a:srgbClr val="2ED64B"/>
                </a:solidFill>
              </a:rPr>
              <a:t>01</a:t>
            </a:r>
            <a:r>
              <a:rPr lang="zh-TW" altLang="en-US" dirty="0" smtClean="0">
                <a:solidFill>
                  <a:srgbClr val="2ED64B"/>
                </a:solidFill>
              </a:rPr>
              <a:t> 主題構想</a:t>
            </a:r>
            <a:r>
              <a:rPr lang="en-US" altLang="zh-TW" dirty="0" smtClean="0">
                <a:solidFill>
                  <a:srgbClr val="2ED64B"/>
                </a:solidFill>
              </a:rPr>
              <a:t/>
            </a:r>
            <a:br>
              <a:rPr lang="en-US" altLang="zh-TW" dirty="0" smtClean="0">
                <a:solidFill>
                  <a:srgbClr val="2ED64B"/>
                </a:solidFill>
              </a:rPr>
            </a:br>
            <a:r>
              <a:rPr lang="en-US" altLang="zh-TW" dirty="0">
                <a:solidFill>
                  <a:srgbClr val="2ED64B"/>
                </a:solidFill>
              </a:rPr>
              <a:t/>
            </a:r>
            <a:br>
              <a:rPr lang="en-US" altLang="zh-TW" dirty="0">
                <a:solidFill>
                  <a:srgbClr val="2ED64B"/>
                </a:solidFill>
              </a:rPr>
            </a:br>
            <a:r>
              <a:rPr lang="en-US" altLang="zh-TW" dirty="0" smtClean="0">
                <a:solidFill>
                  <a:srgbClr val="2ED64B"/>
                </a:solidFill>
              </a:rPr>
              <a:t>02</a:t>
            </a:r>
            <a:r>
              <a:rPr lang="zh-TW" altLang="en-US" dirty="0" smtClean="0">
                <a:solidFill>
                  <a:srgbClr val="2ED64B"/>
                </a:solidFill>
              </a:rPr>
              <a:t> 網站架構</a:t>
            </a:r>
            <a:r>
              <a:rPr lang="en-US" altLang="zh-TW" dirty="0" smtClean="0">
                <a:solidFill>
                  <a:srgbClr val="2ED64B"/>
                </a:solidFill>
              </a:rPr>
              <a:t/>
            </a:r>
            <a:br>
              <a:rPr lang="en-US" altLang="zh-TW" dirty="0" smtClean="0">
                <a:solidFill>
                  <a:srgbClr val="2ED64B"/>
                </a:solidFill>
              </a:rPr>
            </a:br>
            <a:r>
              <a:rPr lang="en-US" altLang="zh-TW" dirty="0">
                <a:solidFill>
                  <a:srgbClr val="2ED64B"/>
                </a:solidFill>
              </a:rPr>
              <a:t/>
            </a:r>
            <a:br>
              <a:rPr lang="en-US" altLang="zh-TW" dirty="0">
                <a:solidFill>
                  <a:srgbClr val="2ED64B"/>
                </a:solidFill>
              </a:rPr>
            </a:br>
            <a:r>
              <a:rPr lang="en-US" altLang="zh-TW" dirty="0" smtClean="0">
                <a:solidFill>
                  <a:srgbClr val="2ED64B"/>
                </a:solidFill>
              </a:rPr>
              <a:t>03</a:t>
            </a:r>
            <a:r>
              <a:rPr lang="zh-TW" altLang="en-US" dirty="0" smtClean="0">
                <a:solidFill>
                  <a:srgbClr val="2ED64B"/>
                </a:solidFill>
              </a:rPr>
              <a:t> 視覺規劃</a:t>
            </a:r>
            <a:r>
              <a:rPr lang="en-US" altLang="zh-TW" dirty="0" smtClean="0">
                <a:solidFill>
                  <a:srgbClr val="2ED64B"/>
                </a:solidFill>
              </a:rPr>
              <a:t/>
            </a:r>
            <a:br>
              <a:rPr lang="en-US" altLang="zh-TW" dirty="0" smtClean="0">
                <a:solidFill>
                  <a:srgbClr val="2ED64B"/>
                </a:solidFill>
              </a:rPr>
            </a:br>
            <a:r>
              <a:rPr lang="en-US" altLang="zh-TW" dirty="0">
                <a:solidFill>
                  <a:srgbClr val="2ED64B"/>
                </a:solidFill>
              </a:rPr>
              <a:t/>
            </a:r>
            <a:br>
              <a:rPr lang="en-US" altLang="zh-TW" dirty="0">
                <a:solidFill>
                  <a:srgbClr val="2ED64B"/>
                </a:solidFill>
              </a:rPr>
            </a:br>
            <a:r>
              <a:rPr lang="en-US" altLang="zh-TW" dirty="0" smtClean="0">
                <a:solidFill>
                  <a:srgbClr val="2ED64B"/>
                </a:solidFill>
              </a:rPr>
              <a:t>04</a:t>
            </a:r>
            <a:r>
              <a:rPr lang="zh-TW" altLang="en-US" dirty="0" smtClean="0">
                <a:solidFill>
                  <a:srgbClr val="2ED64B"/>
                </a:solidFill>
              </a:rPr>
              <a:t> 網站技術</a:t>
            </a:r>
            <a:endParaRPr lang="zh-TW" altLang="en-US" dirty="0">
              <a:solidFill>
                <a:srgbClr val="2ED64B"/>
              </a:solidFill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606163" y="654655"/>
            <a:ext cx="698241" cy="3199075"/>
          </a:xfrm>
        </p:spPr>
        <p:txBody>
          <a:bodyPr anchor="b">
            <a:normAutofit fontScale="25000" lnSpcReduction="20000"/>
          </a:bodyPr>
          <a:lstStyle/>
          <a:p>
            <a:pPr algn="ctr"/>
            <a:endParaRPr lang="en-US" altLang="zh-TW" sz="3600" dirty="0" smtClean="0"/>
          </a:p>
          <a:p>
            <a:pPr algn="ctr"/>
            <a:endParaRPr lang="en-US" altLang="zh-TW" sz="3600" dirty="0"/>
          </a:p>
          <a:p>
            <a:pPr algn="ctr"/>
            <a:endParaRPr lang="en-US" altLang="zh-TW" sz="3600" dirty="0" smtClean="0"/>
          </a:p>
          <a:p>
            <a:pPr algn="ctr"/>
            <a:r>
              <a:rPr lang="zh-TW" altLang="en-US" sz="16000" dirty="0" smtClean="0">
                <a:solidFill>
                  <a:srgbClr val="1F1F1F"/>
                </a:solidFill>
              </a:rPr>
              <a:t>目錄</a:t>
            </a:r>
            <a:endParaRPr lang="en-US" altLang="zh-TW" sz="16000" dirty="0" smtClean="0">
              <a:solidFill>
                <a:srgbClr val="1F1F1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880" y="4081667"/>
            <a:ext cx="12009120" cy="266899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 smtClean="0">
                <a:solidFill>
                  <a:srgbClr val="FF372E"/>
                </a:solidFill>
                <a:latin typeface="華康POP1體W5" panose="040B0509000000000000" pitchFamily="81" charset="-120"/>
                <a:ea typeface="華康POP1體W5" panose="040B0509000000000000" pitchFamily="81" charset="-120"/>
              </a:rPr>
              <a:t>生</a:t>
            </a:r>
            <a:r>
              <a:rPr lang="zh-TW" altLang="en-US" sz="8000" dirty="0">
                <a:solidFill>
                  <a:srgbClr val="FF372E"/>
                </a:solidFill>
                <a:latin typeface="華康POP1體W5" panose="040B0509000000000000" pitchFamily="81" charset="-120"/>
                <a:ea typeface="華康POP1體W5" panose="040B0509000000000000" pitchFamily="81" charset="-120"/>
              </a:rPr>
              <a:t>態</a:t>
            </a:r>
            <a:r>
              <a:rPr lang="zh-TW" altLang="en-US" sz="8000" dirty="0" smtClean="0">
                <a:solidFill>
                  <a:srgbClr val="FF372E"/>
                </a:solidFill>
                <a:latin typeface="華康POP1體W5" panose="040B0509000000000000" pitchFamily="81" charset="-120"/>
                <a:ea typeface="華康POP1體W5" panose="040B0509000000000000" pitchFamily="81" charset="-120"/>
              </a:rPr>
              <a:t>永續</a:t>
            </a:r>
            <a:endParaRPr lang="en-US" altLang="zh-TW" sz="8000" dirty="0" smtClean="0">
              <a:solidFill>
                <a:srgbClr val="FF372E"/>
              </a:solidFill>
              <a:latin typeface="華康POP1體W5" panose="040B0509000000000000" pitchFamily="81" charset="-120"/>
              <a:ea typeface="華康POP1體W5" panose="040B0509000000000000" pitchFamily="81" charset="-120"/>
            </a:endParaRPr>
          </a:p>
          <a:p>
            <a:pPr algn="ctr"/>
            <a:endParaRPr lang="zh-TW" altLang="en-US" sz="2000" dirty="0">
              <a:solidFill>
                <a:srgbClr val="03A9F4"/>
              </a:solidFill>
              <a:latin typeface="華康POP1體W5" panose="040B0509000000000000" pitchFamily="81" charset="-120"/>
              <a:ea typeface="華康POP1體W5" panose="040B05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10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026" y="673285"/>
            <a:ext cx="12032974" cy="1826581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 smtClean="0">
                <a:solidFill>
                  <a:srgbClr val="2ED64B"/>
                </a:solidFill>
              </a:rPr>
              <a:t>01</a:t>
            </a:r>
            <a:r>
              <a:rPr lang="zh-TW" altLang="en-US" sz="6000" dirty="0" smtClean="0">
                <a:solidFill>
                  <a:srgbClr val="2ED64B"/>
                </a:solidFill>
              </a:rPr>
              <a:t> 主題構想</a:t>
            </a:r>
            <a:endParaRPr lang="zh-TW" altLang="en-US" sz="6000" dirty="0">
              <a:solidFill>
                <a:srgbClr val="2ED64B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334" y="3034513"/>
            <a:ext cx="11082645" cy="3286774"/>
          </a:xfrm>
        </p:spPr>
        <p:txBody>
          <a:bodyPr/>
          <a:lstStyle/>
          <a:p>
            <a:pPr marL="1800000" indent="-457200">
              <a:buAutoNum type="arabicPeriod"/>
            </a:pPr>
            <a:r>
              <a:rPr lang="zh-TW" altLang="en-US" dirty="0" smtClean="0">
                <a:solidFill>
                  <a:srgbClr val="1F1F1F"/>
                </a:solidFill>
              </a:rPr>
              <a:t>關於外來種對台灣造成的危害</a:t>
            </a:r>
            <a:endParaRPr lang="en-US" altLang="zh-TW" dirty="0" smtClean="0">
              <a:solidFill>
                <a:srgbClr val="1F1F1F"/>
              </a:solidFill>
            </a:endParaRPr>
          </a:p>
          <a:p>
            <a:pPr marL="1800000" indent="-457200">
              <a:buAutoNum type="arabicPeriod"/>
            </a:pPr>
            <a:r>
              <a:rPr lang="zh-TW" altLang="en-US" dirty="0" smtClean="0">
                <a:solidFill>
                  <a:srgbClr val="1F1F1F"/>
                </a:solidFill>
              </a:rPr>
              <a:t>對於動物</a:t>
            </a:r>
            <a:r>
              <a:rPr lang="zh-TW" altLang="en-US" dirty="0">
                <a:solidFill>
                  <a:srgbClr val="1F1F1F"/>
                </a:solidFill>
              </a:rPr>
              <a:t>棄</a:t>
            </a:r>
            <a:r>
              <a:rPr lang="zh-TW" altLang="en-US" dirty="0" smtClean="0">
                <a:solidFill>
                  <a:srgbClr val="1F1F1F"/>
                </a:solidFill>
              </a:rPr>
              <a:t>養觀念的法治約束薄弱</a:t>
            </a:r>
            <a:endParaRPr lang="en-US" altLang="zh-TW" dirty="0" smtClean="0">
              <a:solidFill>
                <a:srgbClr val="1F1F1F"/>
              </a:solidFill>
            </a:endParaRPr>
          </a:p>
          <a:p>
            <a:pPr marL="1800000" indent="-457200">
              <a:buAutoNum type="arabicPeriod"/>
            </a:pPr>
            <a:r>
              <a:rPr lang="zh-TW" altLang="en-US" dirty="0" smtClean="0">
                <a:solidFill>
                  <a:srgbClr val="1F1F1F"/>
                </a:solidFill>
              </a:rPr>
              <a:t>不只是政府所列之外來種，貓狗引發本土動物浩劫也值得探討</a:t>
            </a:r>
            <a:endParaRPr lang="en-US" altLang="zh-TW" dirty="0" smtClean="0">
              <a:solidFill>
                <a:srgbClr val="1F1F1F"/>
              </a:solidFill>
            </a:endParaRPr>
          </a:p>
          <a:p>
            <a:pPr marL="1800000" indent="-457200">
              <a:buAutoNum type="arabicPeriod"/>
            </a:pPr>
            <a:r>
              <a:rPr lang="zh-TW" altLang="en-US" dirty="0" smtClean="0">
                <a:solidFill>
                  <a:srgbClr val="1F1F1F"/>
                </a:solidFill>
              </a:rPr>
              <a:t>不隨意餵食野生動物，讓野生動物不隨意依賴人類</a:t>
            </a:r>
            <a:endParaRPr lang="en-US" altLang="zh-TW" dirty="0" smtClean="0">
              <a:solidFill>
                <a:srgbClr val="1F1F1F"/>
              </a:solidFill>
            </a:endParaRPr>
          </a:p>
          <a:p>
            <a:pPr marL="1800000" indent="-457200">
              <a:buAutoNum type="arabicPeriod"/>
            </a:pPr>
            <a:r>
              <a:rPr lang="zh-TW" altLang="en-US" dirty="0" smtClean="0">
                <a:solidFill>
                  <a:srgbClr val="1F1F1F"/>
                </a:solidFill>
              </a:rPr>
              <a:t>宗教團體隨意放生動物之爭議</a:t>
            </a:r>
            <a:endParaRPr lang="en-US" altLang="zh-TW" dirty="0" smtClean="0">
              <a:solidFill>
                <a:srgbClr val="1F1F1F"/>
              </a:solidFill>
            </a:endParaRPr>
          </a:p>
          <a:p>
            <a:pPr marL="457200" indent="-457200">
              <a:buAutoNum type="arabicPeriod"/>
            </a:pPr>
            <a:endParaRPr lang="en-US" altLang="zh-TW" dirty="0" smtClean="0"/>
          </a:p>
          <a:p>
            <a:pPr marL="457200" indent="-457200">
              <a:buAutoNum type="arabicPeriod"/>
            </a:pPr>
            <a:endParaRPr lang="en-US" altLang="zh-TW" dirty="0" smtClean="0"/>
          </a:p>
          <a:p>
            <a:pPr marL="457200" indent="-457200">
              <a:buAutoNum type="arabicPeriod"/>
            </a:pPr>
            <a:endParaRPr lang="en-US" altLang="zh-TW" dirty="0" smtClean="0"/>
          </a:p>
          <a:p>
            <a:pPr marL="457200" indent="-457200">
              <a:buAutoNum type="arabicPeriod"/>
            </a:pPr>
            <a:endParaRPr lang="en-US" altLang="zh-TW" dirty="0" smtClean="0"/>
          </a:p>
          <a:p>
            <a:pPr marL="457200" indent="-457200">
              <a:buAutoNum type="arabicPeriod"/>
            </a:pPr>
            <a:endParaRPr lang="en-US" altLang="zh-TW" dirty="0" smtClean="0"/>
          </a:p>
          <a:p>
            <a:pPr marL="457200" indent="-4572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849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131" y="0"/>
            <a:ext cx="10597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162" y="0"/>
            <a:ext cx="10585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10" y="0"/>
            <a:ext cx="106096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6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213" y="0"/>
            <a:ext cx="10593788" cy="682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58" y="0"/>
            <a:ext cx="10617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4929" y="991718"/>
            <a:ext cx="12017071" cy="566738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 smtClean="0">
                <a:solidFill>
                  <a:srgbClr val="2ED64B"/>
                </a:solidFill>
                <a:latin typeface="+mn-ea"/>
                <a:ea typeface="+mn-ea"/>
              </a:rPr>
              <a:t>02</a:t>
            </a:r>
            <a:r>
              <a:rPr lang="zh-TW" altLang="en-US" sz="6000" dirty="0" smtClean="0">
                <a:solidFill>
                  <a:srgbClr val="2ED64B"/>
                </a:solidFill>
                <a:latin typeface="+mn-ea"/>
                <a:ea typeface="+mn-ea"/>
              </a:rPr>
              <a:t> 網站架構</a:t>
            </a:r>
            <a:endParaRPr lang="zh-TW" altLang="en-US" sz="6000" dirty="0">
              <a:solidFill>
                <a:srgbClr val="2ED64B"/>
              </a:solidFill>
              <a:latin typeface="+mn-ea"/>
              <a:ea typeface="+mn-ea"/>
            </a:endParaRPr>
          </a:p>
        </p:txBody>
      </p:sp>
      <p:pic>
        <p:nvPicPr>
          <p:cNvPr id="4" name="圖片版面配置區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500562"/>
            <a:ext cx="10239374" cy="5053107"/>
          </a:xfrm>
        </p:spPr>
      </p:pic>
    </p:spTree>
    <p:extLst>
      <p:ext uri="{BB962C8B-B14F-4D97-AF65-F5344CB8AC3E}">
        <p14:creationId xmlns:p14="http://schemas.microsoft.com/office/powerpoint/2010/main" val="319992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858</TotalTime>
  <Words>92</Words>
  <Application>Microsoft Office PowerPoint</Application>
  <PresentationFormat>寬螢幕</PresentationFormat>
  <Paragraphs>26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華康POP1體W5</vt:lpstr>
      <vt:lpstr>微軟正黑體</vt:lpstr>
      <vt:lpstr>Arial</vt:lpstr>
      <vt:lpstr>Century Gothic</vt:lpstr>
      <vt:lpstr>Wingdings 3</vt:lpstr>
      <vt:lpstr>絲縷</vt:lpstr>
      <vt:lpstr>期初專題報告</vt:lpstr>
      <vt:lpstr>01 主題構想  02 網站架構  03 視覺規劃  04 網站技術</vt:lpstr>
      <vt:lpstr>01 主題構想</vt:lpstr>
      <vt:lpstr>PowerPoint 簡報</vt:lpstr>
      <vt:lpstr>PowerPoint 簡報</vt:lpstr>
      <vt:lpstr>PowerPoint 簡報</vt:lpstr>
      <vt:lpstr>PowerPoint 簡報</vt:lpstr>
      <vt:lpstr>PowerPoint 簡報</vt:lpstr>
      <vt:lpstr>02 網站架構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03 視覺規劃</vt:lpstr>
      <vt:lpstr>04 網站技術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專題期初報告</dc:title>
  <dc:creator>USER</dc:creator>
  <cp:lastModifiedBy>USER</cp:lastModifiedBy>
  <cp:revision>42</cp:revision>
  <dcterms:created xsi:type="dcterms:W3CDTF">2024-07-04T06:14:56Z</dcterms:created>
  <dcterms:modified xsi:type="dcterms:W3CDTF">2024-07-15T01:36:30Z</dcterms:modified>
</cp:coreProperties>
</file>