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7" r:id="rId5"/>
    <p:sldId id="264" r:id="rId6"/>
    <p:sldId id="291" r:id="rId7"/>
    <p:sldId id="292" r:id="rId8"/>
    <p:sldId id="271" r:id="rId9"/>
    <p:sldId id="285" r:id="rId10"/>
    <p:sldId id="272" r:id="rId11"/>
    <p:sldId id="289" r:id="rId12"/>
    <p:sldId id="268" r:id="rId13"/>
    <p:sldId id="274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62" autoAdjust="0"/>
  </p:normalViewPr>
  <p:slideViewPr>
    <p:cSldViewPr snapToGrid="0">
      <p:cViewPr varScale="1">
        <p:scale>
          <a:sx n="113" d="100"/>
          <a:sy n="113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10CDB-F495-4917-8891-3D2754BAABDE}" type="datetimeFigureOut">
              <a:rPr lang="zh-TW" altLang="en-US" smtClean="0"/>
              <a:t>2024/7/15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20A2-BDA9-46E6-9C53-4E33ECCDB3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62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zh-TW" altLang="en-US" dirty="0" smtClean="0"/>
              <a:t>使用者（可以在這裡做什麼</a:t>
            </a:r>
            <a:r>
              <a:rPr lang="en-US" altLang="zh-TW" dirty="0" smtClean="0"/>
              <a:t>?</a:t>
            </a:r>
          </a:p>
          <a:p>
            <a:r>
              <a:rPr lang="zh-TW" altLang="en-US" dirty="0" smtClean="0"/>
              <a:t>需求</a:t>
            </a:r>
            <a:endParaRPr lang="en-US" altLang="zh-TW" dirty="0" smtClean="0"/>
          </a:p>
          <a:p>
            <a:r>
              <a:rPr lang="zh-TW" altLang="en-US" dirty="0" smtClean="0"/>
              <a:t>特色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620A2-BDA9-46E6-9C53-4E33ECCDB32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458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我的興趣？</a:t>
            </a:r>
            <a:endParaRPr lang="en-US" altLang="zh-TW" dirty="0" smtClean="0"/>
          </a:p>
          <a:p>
            <a:r>
              <a:rPr lang="zh-TW" altLang="en-US" dirty="0" smtClean="0"/>
              <a:t>遇到的問題？</a:t>
            </a:r>
            <a:endParaRPr lang="en-US" altLang="zh-TW" dirty="0" smtClean="0"/>
          </a:p>
          <a:p>
            <a:r>
              <a:rPr lang="zh-TW" altLang="en-US" dirty="0" smtClean="0"/>
              <a:t>帶來的效益</a:t>
            </a:r>
            <a:r>
              <a:rPr lang="en-US" altLang="zh-TW" dirty="0" smtClean="0"/>
              <a:t>/</a:t>
            </a:r>
          </a:p>
          <a:p>
            <a:r>
              <a:rPr lang="en-US" altLang="zh-TW" dirty="0" smtClean="0"/>
              <a:t>--------------------</a:t>
            </a:r>
          </a:p>
          <a:p>
            <a:r>
              <a:rPr lang="zh-TW" altLang="en-US" dirty="0" smtClean="0"/>
              <a:t>發想及動機</a:t>
            </a:r>
            <a:endParaRPr lang="en-US" altLang="zh-TW" dirty="0" smtClean="0"/>
          </a:p>
          <a:p>
            <a:r>
              <a:rPr lang="zh-TW" altLang="en-US" dirty="0" smtClean="0"/>
              <a:t>使用者</a:t>
            </a:r>
            <a:endParaRPr lang="en-US" altLang="zh-TW" dirty="0" smtClean="0"/>
          </a:p>
          <a:p>
            <a:r>
              <a:rPr lang="zh-TW" altLang="en-US" dirty="0" smtClean="0"/>
              <a:t>為何想做</a:t>
            </a:r>
            <a:endParaRPr lang="en-US" altLang="zh-TW" dirty="0" smtClean="0"/>
          </a:p>
          <a:p>
            <a:r>
              <a:rPr lang="en-US" altLang="zh-TW" dirty="0" smtClean="0"/>
              <a:t>---------------------</a:t>
            </a:r>
          </a:p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手寫鼓譜很麻煩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沒有鼓手交流的平台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市面上有許多吉他譜網站，但鼓譜卻很少見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要尋找同一種曲風（或難度）的譜很難直接在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搜尋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620A2-BDA9-46E6-9C53-4E33ECCDB32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06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TW" altLang="en-US" dirty="0" smtClean="0"/>
              <a:t>手寫鼓譜很麻煩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沒有鼓手交流的平台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市面上有許多吉他譜網站，但鼓譜卻很少見</a:t>
            </a:r>
            <a:endParaRPr lang="en-US" altLang="zh-TW" dirty="0" smtClean="0"/>
          </a:p>
          <a:p>
            <a:pPr marL="228600" indent="-228600">
              <a:buAutoNum type="arabicPeriod"/>
            </a:pPr>
            <a:r>
              <a:rPr lang="zh-TW" altLang="en-US" dirty="0" smtClean="0"/>
              <a:t>要尋找同一種曲風（或難度）的譜很難直接在</a:t>
            </a:r>
            <a:r>
              <a:rPr lang="en-US" altLang="zh-TW" dirty="0" smtClean="0"/>
              <a:t>google</a:t>
            </a:r>
            <a:r>
              <a:rPr lang="zh-TW" altLang="en-US" dirty="0" smtClean="0"/>
              <a:t>搜尋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620A2-BDA9-46E6-9C53-4E33ECCDB32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5065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前台：</a:t>
            </a:r>
            <a:endParaRPr lang="en-US" altLang="zh-TW" dirty="0" smtClean="0"/>
          </a:p>
          <a:p>
            <a:r>
              <a:rPr lang="zh-TW" altLang="en-US" dirty="0" smtClean="0"/>
              <a:t>註冊會員</a:t>
            </a:r>
            <a:endParaRPr lang="en-US" altLang="zh-TW" dirty="0" smtClean="0"/>
          </a:p>
          <a:p>
            <a:r>
              <a:rPr lang="zh-TW" altLang="en-US" dirty="0" smtClean="0"/>
              <a:t>交流區</a:t>
            </a:r>
            <a:endParaRPr lang="en-US" altLang="zh-TW" dirty="0" smtClean="0"/>
          </a:p>
          <a:p>
            <a:r>
              <a:rPr lang="zh-TW" altLang="en-US" dirty="0" smtClean="0"/>
              <a:t>上傳</a:t>
            </a:r>
            <a:r>
              <a:rPr lang="en-US" altLang="zh-TW" dirty="0" smtClean="0"/>
              <a:t>/</a:t>
            </a:r>
            <a:r>
              <a:rPr lang="zh-TW" altLang="en-US" dirty="0" smtClean="0"/>
              <a:t>編輯鼓譜</a:t>
            </a:r>
            <a:endParaRPr lang="en-US" altLang="zh-TW" dirty="0" smtClean="0"/>
          </a:p>
          <a:p>
            <a:r>
              <a:rPr lang="zh-TW" altLang="en-US" dirty="0" smtClean="0"/>
              <a:t>鼓譜（排行榜、最新上架、按曲風、樂團、速度分類）</a:t>
            </a:r>
            <a:endParaRPr lang="en-US" altLang="zh-TW" dirty="0" smtClean="0"/>
          </a:p>
          <a:p>
            <a:r>
              <a:rPr lang="zh-TW" altLang="en-US" dirty="0" smtClean="0"/>
              <a:t>熱門使用者</a:t>
            </a:r>
            <a:endParaRPr lang="en-US" altLang="zh-TW" dirty="0" smtClean="0"/>
          </a:p>
          <a:p>
            <a:r>
              <a:rPr lang="zh-TW" altLang="en-US" dirty="0" smtClean="0"/>
              <a:t>觀看鼓譜（可給評論、評分等，也可以在對應鼓譜下上傳影片）</a:t>
            </a:r>
            <a:endParaRPr lang="en-US" altLang="zh-TW" dirty="0" smtClean="0"/>
          </a:p>
          <a:p>
            <a:r>
              <a:rPr lang="zh-TW" altLang="en-US" dirty="0" smtClean="0"/>
              <a:t>練團</a:t>
            </a:r>
            <a:r>
              <a:rPr lang="en-US" altLang="zh-TW" dirty="0" smtClean="0"/>
              <a:t>/</a:t>
            </a:r>
            <a:r>
              <a:rPr lang="zh-TW" altLang="en-US" dirty="0" smtClean="0"/>
              <a:t>鼓室查詢</a:t>
            </a:r>
            <a:endParaRPr lang="en-US" altLang="zh-TW" dirty="0" smtClean="0"/>
          </a:p>
          <a:p>
            <a:r>
              <a:rPr lang="zh-TW" altLang="en-US" dirty="0" smtClean="0"/>
              <a:t>我的收藏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後台：</a:t>
            </a:r>
            <a:endParaRPr lang="en-US" altLang="zh-TW" dirty="0" smtClean="0"/>
          </a:p>
          <a:p>
            <a:r>
              <a:rPr lang="zh-TW" altLang="en-US" dirty="0" smtClean="0"/>
              <a:t>會員基本資料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620A2-BDA9-46E6-9C53-4E33ECCDB325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9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9620A2-BDA9-46E6-9C53-4E33ECCDB32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40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78122-EE3F-4AEA-BBEE-F366DD326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2D7DB1-6A7E-41D2-B184-3DE6898CA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zh-TW">
                <a:latin typeface="Source Han Sans TC"/>
                <a:ea typeface="Source Han Sans TC"/>
              </a:rPr>
              <a:t>按一下此處編輯母版副標題樣式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7E72C-30C3-4325-8304-A9D2BED4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83D9607-2680-4E7B-853B-AE902AFE3292}" type="datetimeFigureOut">
              <a:rPr lang="zh-TW" altLang="zh-TW" sz="1100" smtClean="0">
                <a:latin typeface="Source Han Sans TC"/>
                <a:ea typeface="Source Han Sans TC"/>
              </a:rPr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8F00DD-A62E-414C-93C7-13653E13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AEC2B-3383-4314-A569-6D9A36DC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ED98F0-52A1-4FEB-B60E-C1E6273D2CBE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38245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82423-576E-4A9E-BB22-94B62BA7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D8ADB-9B62-4896-BEB7-A5ED6CCF2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9EB85-FDAE-48C9-9BFD-C77F603C1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83D9607-2680-4E7B-853B-AE902AFE3292}" type="datetimeFigureOut">
              <a:rPr lang="zh-TW" altLang="zh-TW" sz="1100" smtClean="0">
                <a:latin typeface="Source Han Sans TC"/>
                <a:ea typeface="Source Han Sans TC"/>
              </a:rPr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949D3-4406-4A89-8EBE-E3FB5CFF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8DC6C-B2E8-4302-B413-1EDC420C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ED98F0-52A1-4FEB-B60E-C1E6273D2CBE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33516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EC5AB2-E7EE-4393-87D6-E6445F284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E1D440-647B-4AF1-9716-BB49DFE1D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6F4F0-D733-48F0-AE00-544C429FE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83D9607-2680-4E7B-853B-AE902AFE3292}" type="datetimeFigureOut">
              <a:rPr lang="zh-TW" altLang="zh-TW" sz="1100" smtClean="0">
                <a:latin typeface="Source Han Sans TC"/>
                <a:ea typeface="Source Han Sans TC"/>
              </a:rPr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47B6D5-75F9-4D2D-B9EC-B9290537F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21B43-1411-40A8-8EF3-CFA21BDF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ED98F0-52A1-4FEB-B60E-C1E6273D2CBE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8698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EBA78E-559E-48AF-91BA-16E2B772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2068B-25A8-4D6F-A5F1-91AA7F30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DEE41-BC66-4FE4-A974-13FCCBEE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83D9607-2680-4E7B-853B-AE902AFE3292}" type="datetimeFigureOut">
              <a:rPr lang="zh-TW" altLang="zh-TW" sz="1100" smtClean="0">
                <a:latin typeface="Source Han Sans TC"/>
                <a:ea typeface="Source Han Sans TC"/>
              </a:rPr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CB810-A299-4E25-AAC9-3320B113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4C319-65A4-444B-9776-6C23C105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ED98F0-52A1-4FEB-B60E-C1E6273D2CBE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7809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FFD02-1074-4A34-8363-DDDA5DED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TW" altLang="zh-TW">
                <a:latin typeface="Source Han Sans TC"/>
                <a:ea typeface="Source Han Sans TC"/>
              </a:rPr>
              <a:t>按一下此處編輯母版標題樣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21F146-D71A-40F5-8952-6995E723E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CFCA2-ADDB-448B-9ACF-C7A7AC61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83D9607-2680-4E7B-853B-AE902AFE3292}" type="datetimeFigureOut">
              <a:rPr lang="zh-TW" altLang="zh-TW" sz="1100" smtClean="0">
                <a:latin typeface="Source Han Sans TC"/>
                <a:ea typeface="Source Han Sans TC"/>
              </a:rPr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FF64D-422D-4688-A34C-06959E173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252C2-4857-4B60-8164-787B1E75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ED98F0-52A1-4FEB-B60E-C1E6273D2CBE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00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3227B-B896-42F0-ABA8-99075293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ECD42-1B4A-41AE-9B72-5CA61F034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A6F56-FE34-4355-A567-AC3D84895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72B4D-579B-453C-A3C5-B8A25FA1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83D9607-2680-4E7B-853B-AE902AFE3292}" type="datetimeFigureOut">
              <a:rPr lang="zh-TW" altLang="zh-TW" sz="1100" smtClean="0">
                <a:latin typeface="Source Han Sans TC"/>
                <a:ea typeface="Source Han Sans TC"/>
              </a:rPr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D657C2-FA82-4161-ADEE-160D6868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D6B6D2-0CB6-4A0D-BED0-101ED4DD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ED98F0-52A1-4FEB-B60E-C1E6273D2CBE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90511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4B591-B78F-4141-B88D-E2887FE66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932130-D29B-43DB-9319-CFBEA48E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925F6C-B9F7-45B7-AE21-31AA6BA00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6EF2B75-4C48-4A38-8D16-D835BE272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9C8974-9B49-48E2-85BF-BEC2293A2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C2F8B8-2C61-4CC7-ABFA-19FEEE7B0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83D9607-2680-4E7B-853B-AE902AFE3292}" type="datetimeFigureOut">
              <a:rPr lang="zh-TW" altLang="zh-TW" sz="1100" smtClean="0">
                <a:latin typeface="Source Han Sans TC"/>
                <a:ea typeface="Source Han Sans TC"/>
              </a:rPr>
              <a:t>2024/7/15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F2CE9B-27CC-4165-ABCC-7320583C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1912B5-516E-4631-9275-2EFFF56F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ED98F0-52A1-4FEB-B60E-C1E6273D2CBE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6939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A78E6-A8AB-4741-8B12-DD5DA6244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FF5594-309C-44A7-9F74-589BE70B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83D9607-2680-4E7B-853B-AE902AFE3292}" type="datetimeFigureOut">
              <a:rPr lang="zh-TW" altLang="zh-TW" sz="1100" smtClean="0">
                <a:latin typeface="Source Han Sans TC"/>
                <a:ea typeface="Source Han Sans TC"/>
              </a:rPr>
              <a:t>2024/7/15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DC24B-C680-4F6C-B240-4CD959D9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3564FF-AEE0-4FFF-859E-F35E0F21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ED98F0-52A1-4FEB-B60E-C1E6273D2CBE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8516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6735A3-F513-4CA4-8B01-D6610432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83D9607-2680-4E7B-853B-AE902AFE3292}" type="datetimeFigureOut">
              <a:rPr lang="zh-TW" altLang="zh-TW" sz="1100" smtClean="0">
                <a:latin typeface="Source Han Sans TC"/>
                <a:ea typeface="Source Han Sans TC"/>
              </a:rPr>
              <a:t>2024/7/15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F4E5DB-BEF1-4786-A9E8-3BC20800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D06B97-B94C-4744-A52E-F4705DDC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ED98F0-52A1-4FEB-B60E-C1E6273D2CBE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24884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39078-AC5C-4B95-BE05-E3797E99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3943F-64DC-4AA4-AB97-7DDA1356D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C25B22-8941-4E1C-A04F-FDAC505D1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D90B8A-EC17-4901-821D-7FC143CD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83D9607-2680-4E7B-853B-AE902AFE3292}" type="datetimeFigureOut">
              <a:rPr lang="zh-TW" altLang="zh-TW" sz="1100" smtClean="0">
                <a:latin typeface="Source Han Sans TC"/>
                <a:ea typeface="Source Han Sans TC"/>
              </a:rPr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357BE-4159-4410-82A4-1666838A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7CA562-8360-444E-8863-DB14F3FD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ED98F0-52A1-4FEB-B60E-C1E6273D2CBE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88710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F3F4D-E564-4642-AECA-910D260F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EA7038-1334-43C0-B722-1E33F6D4D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21DF26-1AFE-4F2A-8031-077B324C8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C90B4-5513-46C6-A846-AE12CA32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83D9607-2680-4E7B-853B-AE902AFE3292}" type="datetimeFigureOut">
              <a:rPr lang="zh-TW" altLang="zh-TW" sz="1100" smtClean="0">
                <a:latin typeface="Source Han Sans TC"/>
                <a:ea typeface="Source Han Sans TC"/>
              </a:rPr>
              <a:t>2024/7/15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44C752-AC1F-4848-83A8-3FAB586A6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B59600-EE90-4E0D-A363-B4473E9A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BED98F0-52A1-4FEB-B60E-C1E6273D2CBE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867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259079-01C1-4861-823A-02C3C1A2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B10CA3-6750-48E2-931F-B6D696903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五級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7AFAD1-E8F6-4DE2-A722-8CA8B9774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D9607-2680-4E7B-853B-AE902AFE3292}" type="datetimeFigureOut">
              <a:rPr lang="zh-TW" altLang="zh-TW" sz="1100" smtClean="0">
                <a:latin typeface="Source Han Sans TC"/>
                <a:ea typeface="Source Han Sans TC"/>
              </a:rPr>
              <a:t>2024/7/15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8DCE0-A299-478C-82D9-A5D569548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55DE1-5DD7-49E5-897F-B2698FC8A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D98F0-52A1-4FEB-B60E-C1E6273D2CBE}" type="slidenum">
              <a:rPr lang="zh-TW" altLang="zh-TW" smtClean="0">
                <a:latin typeface="Source Han Sans TC"/>
                <a:ea typeface="Source Han Sans TC"/>
              </a:r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8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sign/lvxbUfRJcc7AGehnhCUcrs/%E5%B0%88%E9%A1%8C?node-id=1-11&amp;t=rsqtqlWzk1s5y7Yq-1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design/lvxbUfRJcc7AGehnhCUcrs/%E5%B0%88%E9%A1%8C?node-id=1-11&amp;t=rsqtqlWzk1s5y7Yq-1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ily-drum.com/drum-notation-editor/editor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jianpu.info/freedrumsheet/e760ea8c5ef249dab266ab1f4a10b76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AB3A9C-7E29-4C11-A6B9-A2951FE9F005}"/>
              </a:ext>
            </a:extLst>
          </p:cNvPr>
          <p:cNvGrpSpPr/>
          <p:nvPr/>
        </p:nvGrpSpPr>
        <p:grpSpPr>
          <a:xfrm>
            <a:off x="6867831" y="-1023407"/>
            <a:ext cx="8703781" cy="10872579"/>
            <a:chOff x="6867831" y="-1023407"/>
            <a:chExt cx="8703781" cy="1087257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4B08E2E-A3E0-439C-B87A-1BA5A227E054}"/>
                </a:ext>
              </a:extLst>
            </p:cNvPr>
            <p:cNvSpPr/>
            <p:nvPr/>
          </p:nvSpPr>
          <p:spPr>
            <a:xfrm rot="2667376">
              <a:off x="11454637" y="845252"/>
              <a:ext cx="4116975" cy="40346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185CF5-8AB8-4F86-820E-62A55526FFAF}"/>
                </a:ext>
              </a:extLst>
            </p:cNvPr>
            <p:cNvSpPr/>
            <p:nvPr/>
          </p:nvSpPr>
          <p:spPr>
            <a:xfrm rot="2658568">
              <a:off x="6867831" y="4590731"/>
              <a:ext cx="5142624" cy="5258441"/>
            </a:xfrm>
            <a:prstGeom prst="rect">
              <a:avLst/>
            </a:prstGeom>
            <a:noFill/>
            <a:ln w="6350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85F02C-A362-41EB-9100-C4F9E7025EF5}"/>
                </a:ext>
              </a:extLst>
            </p:cNvPr>
            <p:cNvSpPr/>
            <p:nvPr/>
          </p:nvSpPr>
          <p:spPr>
            <a:xfrm rot="2675681">
              <a:off x="10160324" y="-1023407"/>
              <a:ext cx="1885385" cy="200871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212202A-2D84-4906-B71D-C8A9791850BB}"/>
              </a:ext>
            </a:extLst>
          </p:cNvPr>
          <p:cNvGrpSpPr/>
          <p:nvPr/>
        </p:nvGrpSpPr>
        <p:grpSpPr>
          <a:xfrm>
            <a:off x="1074593" y="1856475"/>
            <a:ext cx="6341647" cy="647823"/>
            <a:chOff x="1074593" y="1856475"/>
            <a:chExt cx="6341647" cy="64782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D84DA0-2939-4E4F-94CB-B1520A2FED65}"/>
                </a:ext>
              </a:extLst>
            </p:cNvPr>
            <p:cNvSpPr/>
            <p:nvPr/>
          </p:nvSpPr>
          <p:spPr>
            <a:xfrm rot="2676556">
              <a:off x="1074593" y="1856475"/>
              <a:ext cx="633555" cy="6478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FA94AE0-74F8-4D2A-97D4-B077D4B55018}"/>
                </a:ext>
              </a:extLst>
            </p:cNvPr>
            <p:cNvSpPr/>
            <p:nvPr/>
          </p:nvSpPr>
          <p:spPr>
            <a:xfrm rot="2676556">
              <a:off x="6782685" y="1856475"/>
              <a:ext cx="633555" cy="6478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36E85C8-567D-4682-962C-607A91977E0D}"/>
              </a:ext>
            </a:extLst>
          </p:cNvPr>
          <p:cNvGrpSpPr/>
          <p:nvPr/>
        </p:nvGrpSpPr>
        <p:grpSpPr>
          <a:xfrm>
            <a:off x="1844362" y="1320348"/>
            <a:ext cx="4417619" cy="3535143"/>
            <a:chOff x="2053647" y="1236222"/>
            <a:chExt cx="4417619" cy="3535143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F691AA7-D981-437B-9961-4D48D1314F34}"/>
                </a:ext>
              </a:extLst>
            </p:cNvPr>
            <p:cNvSpPr txBox="1"/>
            <p:nvPr/>
          </p:nvSpPr>
          <p:spPr>
            <a:xfrm>
              <a:off x="2053647" y="1646900"/>
              <a:ext cx="4417619" cy="212415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zh-TW" altLang="en-US" sz="6000" b="1" dirty="0" smtClean="0">
                  <a:solidFill>
                    <a:schemeClr val="accent1">
                      <a:lumMod val="50000"/>
                    </a:schemeClr>
                  </a:solidFill>
                  <a:latin typeface="Source Han Sans TC"/>
                  <a:ea typeface="Source Han Sans TC"/>
                </a:rPr>
                <a:t>期初專題報告</a:t>
              </a:r>
              <a:endParaRPr lang="zh-TW" altLang="zh-TW" sz="6000" b="1" dirty="0">
                <a:solidFill>
                  <a:schemeClr val="accent1">
                    <a:lumMod val="50000"/>
                  </a:schemeClr>
                </a:solidFill>
                <a:latin typeface="Source Han Sans TC"/>
                <a:ea typeface="Source Han Sans TC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27E3AA7-5DB9-481B-B746-DA863BE0201C}"/>
                </a:ext>
              </a:extLst>
            </p:cNvPr>
            <p:cNvSpPr txBox="1"/>
            <p:nvPr/>
          </p:nvSpPr>
          <p:spPr>
            <a:xfrm>
              <a:off x="2071427" y="3769216"/>
              <a:ext cx="1993495" cy="369418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56614EE-5F53-490E-99B1-E42051DB7872}"/>
                </a:ext>
              </a:extLst>
            </p:cNvPr>
            <p:cNvSpPr txBox="1"/>
            <p:nvPr/>
          </p:nvSpPr>
          <p:spPr>
            <a:xfrm>
              <a:off x="2091747" y="1236222"/>
              <a:ext cx="2264735" cy="52334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zh-TW" altLang="en-US" sz="28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ource Han Sans TC"/>
                  <a:ea typeface="Source Han Sans TC"/>
                </a:rPr>
                <a:t>前端網頁開發技術</a:t>
              </a:r>
              <a:endParaRPr lang="zh-CN" altLang="en-US" dirty="0">
                <a:solidFill>
                  <a:schemeClr val="accent1">
                    <a:lumMod val="5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DC9F350-D64B-4BA5-ADF3-AC0EF915B1AD}"/>
                </a:ext>
              </a:extLst>
            </p:cNvPr>
            <p:cNvGrpSpPr/>
            <p:nvPr/>
          </p:nvGrpSpPr>
          <p:grpSpPr>
            <a:xfrm>
              <a:off x="2110333" y="4393233"/>
              <a:ext cx="1627369" cy="378132"/>
              <a:chOff x="2110333" y="4393233"/>
              <a:chExt cx="1627369" cy="378132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6FAD0AD7-A209-46B3-A025-94787D6F1016}"/>
                  </a:ext>
                </a:extLst>
              </p:cNvPr>
              <p:cNvSpPr/>
              <p:nvPr/>
            </p:nvSpPr>
            <p:spPr>
              <a:xfrm>
                <a:off x="2110333" y="4393233"/>
                <a:ext cx="1627369" cy="369332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3B74D75-0DF3-44BD-BABD-AD9329CFE692}"/>
                  </a:ext>
                </a:extLst>
              </p:cNvPr>
              <p:cNvSpPr txBox="1"/>
              <p:nvPr/>
            </p:nvSpPr>
            <p:spPr>
              <a:xfrm>
                <a:off x="2118759" y="4401947"/>
                <a:ext cx="1570025" cy="369418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pPr algn="ctr"/>
                <a:r>
                  <a:rPr lang="en-US" altLang="zh-TW" dirty="0" smtClean="0">
                    <a:solidFill>
                      <a:schemeClr val="bg1"/>
                    </a:solidFill>
                    <a:latin typeface="Source Han Sans TC"/>
                    <a:ea typeface="Source Han Sans TC"/>
                  </a:rPr>
                  <a:t>21</a:t>
                </a:r>
                <a:r>
                  <a:rPr lang="zh-TW" altLang="en-US" dirty="0" smtClean="0">
                    <a:solidFill>
                      <a:schemeClr val="bg1"/>
                    </a:solidFill>
                    <a:latin typeface="Source Han Sans TC"/>
                    <a:ea typeface="Source Han Sans TC"/>
                  </a:rPr>
                  <a:t> 陳楷雯</a:t>
                </a:r>
                <a:endParaRPr lang="zh-TW" altLang="zh-TW" dirty="0">
                  <a:solidFill>
                    <a:schemeClr val="bg1"/>
                  </a:solidFill>
                  <a:latin typeface="Source Han Sans TC"/>
                  <a:ea typeface="Source Han Sans T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6217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936D566-342D-47CF-B678-D1B972DC1D69}"/>
              </a:ext>
            </a:extLst>
          </p:cNvPr>
          <p:cNvGrpSpPr/>
          <p:nvPr/>
        </p:nvGrpSpPr>
        <p:grpSpPr>
          <a:xfrm>
            <a:off x="-2565594" y="-1040427"/>
            <a:ext cx="12339515" cy="12416259"/>
            <a:chOff x="-2565594" y="-1040427"/>
            <a:chExt cx="12339515" cy="1241625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BE8FD74-22E0-4002-B00B-9F55CB4CAD45}"/>
                </a:ext>
              </a:extLst>
            </p:cNvPr>
            <p:cNvGrpSpPr/>
            <p:nvPr/>
          </p:nvGrpSpPr>
          <p:grpSpPr>
            <a:xfrm>
              <a:off x="-2565594" y="-1040427"/>
              <a:ext cx="5131187" cy="6367535"/>
              <a:chOff x="-2596644" y="-1036928"/>
              <a:chExt cx="5131187" cy="636753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28CDBD7-6108-42FC-9903-5D232AD8C3CA}"/>
                  </a:ext>
                </a:extLst>
              </p:cNvPr>
              <p:cNvSpPr/>
              <p:nvPr/>
            </p:nvSpPr>
            <p:spPr>
              <a:xfrm rot="2667376">
                <a:off x="-2596644" y="1295950"/>
                <a:ext cx="4116975" cy="40346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8E57722-51B7-422C-9858-36198C926CAA}"/>
                  </a:ext>
                </a:extLst>
              </p:cNvPr>
              <p:cNvSpPr/>
              <p:nvPr/>
            </p:nvSpPr>
            <p:spPr>
              <a:xfrm rot="2675681">
                <a:off x="554110" y="-1036928"/>
                <a:ext cx="1980433" cy="202751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>
              <a:hlinkClick r:id="rId2"/>
              <a:extLst>
                <a:ext uri="{FF2B5EF4-FFF2-40B4-BE49-F238E27FC236}">
                  <a16:creationId xmlns:a16="http://schemas.microsoft.com/office/drawing/2014/main" id="{361E2CD6-4A46-4724-A2D7-3D965B842BD5}"/>
                </a:ext>
              </a:extLst>
            </p:cNvPr>
            <p:cNvSpPr txBox="1"/>
            <p:nvPr/>
          </p:nvSpPr>
          <p:spPr>
            <a:xfrm>
              <a:off x="4156435" y="2240950"/>
              <a:ext cx="3417113" cy="64648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zh-TW" altLang="en-US" sz="3600" dirty="0" smtClean="0">
                  <a:solidFill>
                    <a:schemeClr val="accent1">
                      <a:lumMod val="50000"/>
                    </a:schemeClr>
                  </a:solidFill>
                  <a:latin typeface="Source Han Sans TC"/>
                  <a:ea typeface="Source Han Sans TC"/>
                </a:rPr>
                <a:t>畫面呈現</a:t>
              </a:r>
              <a:endParaRPr lang="zh-TW" altLang="zh-TW" sz="3600" dirty="0">
                <a:solidFill>
                  <a:schemeClr val="accent1">
                    <a:lumMod val="50000"/>
                  </a:schemeClr>
                </a:solidFill>
                <a:latin typeface="Source Han Sans TC"/>
                <a:ea typeface="Source Han Sans TC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3C304FF-CFED-4872-BC17-007135075612}"/>
                </a:ext>
              </a:extLst>
            </p:cNvPr>
            <p:cNvSpPr txBox="1"/>
            <p:nvPr/>
          </p:nvSpPr>
          <p:spPr>
            <a:xfrm>
              <a:off x="7572755" y="1763118"/>
              <a:ext cx="2201166" cy="178510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zh-TW" altLang="zh-TW" sz="11000" b="1">
                  <a:solidFill>
                    <a:schemeClr val="accent1">
                      <a:lumMod val="50000"/>
                    </a:schemeClr>
                  </a:solidFill>
                  <a:latin typeface="Source Han Sans TC"/>
                  <a:ea typeface="Source Han Sans TC"/>
                </a:rPr>
                <a:t>03</a:t>
              </a:r>
              <a:endParaRPr lang="zh-CN" altLang="en-US" sz="11000" b="1">
                <a:solidFill>
                  <a:schemeClr val="accent1">
                    <a:lumMod val="5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AF3501E-AC4F-45B4-AAC0-9CD01BBF41C2}"/>
                </a:ext>
              </a:extLst>
            </p:cNvPr>
            <p:cNvSpPr/>
            <p:nvPr/>
          </p:nvSpPr>
          <p:spPr>
            <a:xfrm rot="2658568">
              <a:off x="210810" y="6108821"/>
              <a:ext cx="5283749" cy="5267011"/>
            </a:xfrm>
            <a:prstGeom prst="rect">
              <a:avLst/>
            </a:prstGeom>
            <a:noFill/>
            <a:ln w="6350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>
            <a:hlinkClick r:id="rId2"/>
          </p:cNvPr>
          <p:cNvSpPr/>
          <p:nvPr/>
        </p:nvSpPr>
        <p:spPr>
          <a:xfrm>
            <a:off x="5142738" y="6604084"/>
            <a:ext cx="70612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050" dirty="0">
                <a:solidFill>
                  <a:schemeClr val="tx2">
                    <a:lumMod val="75000"/>
                  </a:schemeClr>
                </a:solidFill>
              </a:rPr>
              <a:t>https://www.figma.com/design/lvxbUfRJcc7AGehnhCUcrs/%E5%B0%88%E9%A1%8C?node-id=1-11&amp;t=rsqtqlWzk1s5y7Yq-1</a:t>
            </a:r>
            <a:endParaRPr lang="zh-TW" altLang="en-US" sz="105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8462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936D566-342D-47CF-B678-D1B972DC1D69}"/>
              </a:ext>
            </a:extLst>
          </p:cNvPr>
          <p:cNvGrpSpPr/>
          <p:nvPr/>
        </p:nvGrpSpPr>
        <p:grpSpPr>
          <a:xfrm>
            <a:off x="-2565594" y="-1040427"/>
            <a:ext cx="12339515" cy="12416259"/>
            <a:chOff x="-2565594" y="-1040427"/>
            <a:chExt cx="12339515" cy="1241625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BE8FD74-22E0-4002-B00B-9F55CB4CAD45}"/>
                </a:ext>
              </a:extLst>
            </p:cNvPr>
            <p:cNvGrpSpPr/>
            <p:nvPr/>
          </p:nvGrpSpPr>
          <p:grpSpPr>
            <a:xfrm>
              <a:off x="-2565594" y="-1040427"/>
              <a:ext cx="5131187" cy="6367535"/>
              <a:chOff x="-2596644" y="-1036928"/>
              <a:chExt cx="5131187" cy="636753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28CDBD7-6108-42FC-9903-5D232AD8C3CA}"/>
                  </a:ext>
                </a:extLst>
              </p:cNvPr>
              <p:cNvSpPr/>
              <p:nvPr/>
            </p:nvSpPr>
            <p:spPr>
              <a:xfrm rot="2667376">
                <a:off x="-2596644" y="1295950"/>
                <a:ext cx="4116975" cy="40346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8E57722-51B7-422C-9858-36198C926CAA}"/>
                  </a:ext>
                </a:extLst>
              </p:cNvPr>
              <p:cNvSpPr/>
              <p:nvPr/>
            </p:nvSpPr>
            <p:spPr>
              <a:xfrm rot="2675681">
                <a:off x="554110" y="-1036928"/>
                <a:ext cx="1980433" cy="202751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>
              <a:hlinkClick r:id="rId2"/>
              <a:extLst>
                <a:ext uri="{FF2B5EF4-FFF2-40B4-BE49-F238E27FC236}">
                  <a16:creationId xmlns:a16="http://schemas.microsoft.com/office/drawing/2014/main" id="{361E2CD6-4A46-4724-A2D7-3D965B842BD5}"/>
                </a:ext>
              </a:extLst>
            </p:cNvPr>
            <p:cNvSpPr txBox="1"/>
            <p:nvPr/>
          </p:nvSpPr>
          <p:spPr>
            <a:xfrm>
              <a:off x="4156435" y="2240950"/>
              <a:ext cx="3417113" cy="64648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zh-TW" altLang="en-US" sz="3600" dirty="0">
                  <a:solidFill>
                    <a:schemeClr val="accent1">
                      <a:lumMod val="50000"/>
                    </a:schemeClr>
                  </a:solidFill>
                  <a:latin typeface="Source Han Sans TC"/>
                  <a:ea typeface="Source Han Sans TC"/>
                </a:rPr>
                <a:t>使用技術</a:t>
              </a:r>
              <a:endParaRPr lang="zh-TW" altLang="zh-TW" sz="3600" dirty="0">
                <a:solidFill>
                  <a:schemeClr val="accent1">
                    <a:lumMod val="50000"/>
                  </a:schemeClr>
                </a:solidFill>
                <a:latin typeface="Source Han Sans TC"/>
                <a:ea typeface="Source Han Sans TC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3C304FF-CFED-4872-BC17-007135075612}"/>
                </a:ext>
              </a:extLst>
            </p:cNvPr>
            <p:cNvSpPr txBox="1"/>
            <p:nvPr/>
          </p:nvSpPr>
          <p:spPr>
            <a:xfrm>
              <a:off x="7572755" y="1763118"/>
              <a:ext cx="2201166" cy="178510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zh-TW" altLang="zh-TW" sz="11000" b="1" dirty="0" smtClean="0">
                  <a:solidFill>
                    <a:schemeClr val="accent1">
                      <a:lumMod val="50000"/>
                    </a:schemeClr>
                  </a:solidFill>
                  <a:latin typeface="Source Han Sans TC"/>
                  <a:ea typeface="Source Han Sans TC"/>
                </a:rPr>
                <a:t>0</a:t>
              </a:r>
              <a:r>
                <a:rPr lang="en-US" altLang="zh-TW" sz="11000" b="1" dirty="0" smtClean="0">
                  <a:solidFill>
                    <a:schemeClr val="accent1">
                      <a:lumMod val="50000"/>
                    </a:schemeClr>
                  </a:solidFill>
                  <a:latin typeface="Source Han Sans TC"/>
                  <a:ea typeface="Source Han Sans TC"/>
                </a:rPr>
                <a:t>4</a:t>
              </a:r>
              <a:endParaRPr lang="zh-CN" altLang="en-US" sz="11000" b="1" dirty="0">
                <a:solidFill>
                  <a:schemeClr val="accent1">
                    <a:lumMod val="5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AF3501E-AC4F-45B4-AAC0-9CD01BBF41C2}"/>
                </a:ext>
              </a:extLst>
            </p:cNvPr>
            <p:cNvSpPr/>
            <p:nvPr/>
          </p:nvSpPr>
          <p:spPr>
            <a:xfrm rot="2658568">
              <a:off x="210810" y="6108821"/>
              <a:ext cx="5283749" cy="5267011"/>
            </a:xfrm>
            <a:prstGeom prst="rect">
              <a:avLst/>
            </a:prstGeom>
            <a:noFill/>
            <a:ln w="6350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20867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4372597-982D-4F85-B4E6-26BB54FA0283}"/>
              </a:ext>
            </a:extLst>
          </p:cNvPr>
          <p:cNvGrpSpPr/>
          <p:nvPr/>
        </p:nvGrpSpPr>
        <p:grpSpPr>
          <a:xfrm>
            <a:off x="324401" y="322065"/>
            <a:ext cx="2013996" cy="495300"/>
            <a:chOff x="289677" y="217893"/>
            <a:chExt cx="2013996" cy="4953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B192E83D-CAFE-440F-AC0B-0C5A490197FA}"/>
                </a:ext>
              </a:extLst>
            </p:cNvPr>
            <p:cNvGrpSpPr/>
            <p:nvPr/>
          </p:nvGrpSpPr>
          <p:grpSpPr>
            <a:xfrm>
              <a:off x="289677" y="217893"/>
              <a:ext cx="2013996" cy="495300"/>
              <a:chOff x="266700" y="180975"/>
              <a:chExt cx="2247900" cy="495300"/>
            </a:xfrm>
            <a:solidFill>
              <a:schemeClr val="tx2">
                <a:lumMod val="75000"/>
              </a:schemeClr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173B300-B3EF-4AC2-BC62-5170348ECB4A}"/>
                  </a:ext>
                </a:extLst>
              </p:cNvPr>
              <p:cNvSpPr/>
              <p:nvPr/>
            </p:nvSpPr>
            <p:spPr>
              <a:xfrm>
                <a:off x="266700" y="180975"/>
                <a:ext cx="1752600" cy="495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2A3714DC-59FD-41C1-837C-B85FEC3C692B}"/>
                  </a:ext>
                </a:extLst>
              </p:cNvPr>
              <p:cNvSpPr/>
              <p:nvPr/>
            </p:nvSpPr>
            <p:spPr>
              <a:xfrm rot="5400000">
                <a:off x="2019300" y="180975"/>
                <a:ext cx="495300" cy="4953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A3724D8-19BF-47BD-B168-EAA67337BF1C}"/>
                </a:ext>
              </a:extLst>
            </p:cNvPr>
            <p:cNvSpPr txBox="1"/>
            <p:nvPr/>
          </p:nvSpPr>
          <p:spPr>
            <a:xfrm>
              <a:off x="370702" y="280877"/>
              <a:ext cx="1570025" cy="369418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  <a:latin typeface="Source Han Sans TC"/>
                  <a:ea typeface="Source Han Sans TC"/>
                </a:rPr>
                <a:t>使用工具</a:t>
              </a:r>
              <a:endParaRPr lang="zh-TW" altLang="zh-TW" dirty="0">
                <a:solidFill>
                  <a:schemeClr val="bg1"/>
                </a:solidFill>
                <a:latin typeface="Source Han Sans TC"/>
                <a:ea typeface="Source Han Sans TC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605592" y="1076750"/>
            <a:ext cx="2827938" cy="4578092"/>
            <a:chOff x="4715034" y="1385066"/>
            <a:chExt cx="2827938" cy="457809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B3979E4-ED9F-419A-A05E-FE5E54F89D98}"/>
                </a:ext>
              </a:extLst>
            </p:cNvPr>
            <p:cNvGrpSpPr/>
            <p:nvPr/>
          </p:nvGrpSpPr>
          <p:grpSpPr>
            <a:xfrm>
              <a:off x="4715034" y="1385066"/>
              <a:ext cx="2827938" cy="4578092"/>
              <a:chOff x="3473522" y="1828413"/>
              <a:chExt cx="2468880" cy="3996820"/>
            </a:xfrm>
          </p:grpSpPr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A148968E-24E9-4A61-A9E8-54FD88D22AB9}"/>
                  </a:ext>
                </a:extLst>
              </p:cNvPr>
              <p:cNvSpPr/>
              <p:nvPr/>
            </p:nvSpPr>
            <p:spPr>
              <a:xfrm>
                <a:off x="3473522" y="2945861"/>
                <a:ext cx="2468880" cy="2879372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55" name="组合 54">
                <a:extLst>
                  <a:ext uri="{FF2B5EF4-FFF2-40B4-BE49-F238E27FC236}">
                    <a16:creationId xmlns:a16="http://schemas.microsoft.com/office/drawing/2014/main" id="{5DBA76CC-A9FC-4ECE-AD2F-48C848197A6C}"/>
                  </a:ext>
                </a:extLst>
              </p:cNvPr>
              <p:cNvGrpSpPr/>
              <p:nvPr/>
            </p:nvGrpSpPr>
            <p:grpSpPr>
              <a:xfrm>
                <a:off x="3844628" y="1828413"/>
                <a:ext cx="1700047" cy="1714375"/>
                <a:chOff x="1984177" y="1405481"/>
                <a:chExt cx="2033362" cy="2050499"/>
              </a:xfrm>
            </p:grpSpPr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CBDDD115-BF14-46BD-BD96-4BDF759C4125}"/>
                    </a:ext>
                  </a:extLst>
                </p:cNvPr>
                <p:cNvSpPr/>
                <p:nvPr/>
              </p:nvSpPr>
              <p:spPr>
                <a:xfrm>
                  <a:off x="2016019" y="1454460"/>
                  <a:ext cx="2001520" cy="200152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343FF0C5-E6E0-40FD-9E49-9C2D76A72232}"/>
                    </a:ext>
                  </a:extLst>
                </p:cNvPr>
                <p:cNvSpPr/>
                <p:nvPr/>
              </p:nvSpPr>
              <p:spPr>
                <a:xfrm>
                  <a:off x="1984177" y="1405481"/>
                  <a:ext cx="2001520" cy="20015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6" name="文本框 33">
                <a:extLst>
                  <a:ext uri="{FF2B5EF4-FFF2-40B4-BE49-F238E27FC236}">
                    <a16:creationId xmlns:a16="http://schemas.microsoft.com/office/drawing/2014/main" id="{3B032A1B-09B5-4F81-BE2E-8183324F7930}"/>
                  </a:ext>
                </a:extLst>
              </p:cNvPr>
              <p:cNvSpPr txBox="1"/>
              <p:nvPr/>
            </p:nvSpPr>
            <p:spPr>
              <a:xfrm>
                <a:off x="4149572" y="2143424"/>
                <a:ext cx="1114408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3600" b="1" dirty="0" smtClean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Source Han Sans TC"/>
                    <a:ea typeface="Source Han Sans TC"/>
                  </a:rPr>
                  <a:t>後端</a:t>
                </a:r>
                <a:endParaRPr lang="zh-CN" altLang="en-US" sz="36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pic>
          <p:nvPicPr>
            <p:cNvPr id="38" name="Picture 4" descr="Node.js - 维基百科，自由的百科全书">
              <a:extLst>
                <a:ext uri="{FF2B5EF4-FFF2-40B4-BE49-F238E27FC236}">
                  <a16:creationId xmlns:a16="http://schemas.microsoft.com/office/drawing/2014/main" id="{2898F077-C339-6DA1-D3FE-67B0560A7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2629" y="3471169"/>
              <a:ext cx="1599482" cy="978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 descr="MongoDB：開源、好上手的NoSQL 資料庫">
              <a:extLst>
                <a:ext uri="{FF2B5EF4-FFF2-40B4-BE49-F238E27FC236}">
                  <a16:creationId xmlns:a16="http://schemas.microsoft.com/office/drawing/2014/main" id="{0C809B63-8150-9CB8-53C4-91E0C7E750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3588" y="4581825"/>
              <a:ext cx="2010254" cy="670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群組 8"/>
          <p:cNvGrpSpPr/>
          <p:nvPr/>
        </p:nvGrpSpPr>
        <p:grpSpPr>
          <a:xfrm>
            <a:off x="7830791" y="1028551"/>
            <a:ext cx="2827938" cy="4624997"/>
            <a:chOff x="8652862" y="1322094"/>
            <a:chExt cx="2827938" cy="462499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4D45B7B-0CCD-43D5-A602-B8CB1F694CE5}"/>
                </a:ext>
              </a:extLst>
            </p:cNvPr>
            <p:cNvGrpSpPr/>
            <p:nvPr/>
          </p:nvGrpSpPr>
          <p:grpSpPr>
            <a:xfrm>
              <a:off x="8652862" y="1322094"/>
              <a:ext cx="2827938" cy="4624997"/>
              <a:chOff x="6205079" y="1787463"/>
              <a:chExt cx="2468880" cy="4037770"/>
            </a:xfrm>
          </p:grpSpPr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57A877C0-9E82-4071-870D-32FFC39E0C23}"/>
                  </a:ext>
                </a:extLst>
              </p:cNvPr>
              <p:cNvSpPr/>
              <p:nvPr/>
            </p:nvSpPr>
            <p:spPr>
              <a:xfrm>
                <a:off x="6205079" y="2945861"/>
                <a:ext cx="2468880" cy="2879372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22FB2F94-3143-40BB-99D2-8E5FE2BB2203}"/>
                  </a:ext>
                </a:extLst>
              </p:cNvPr>
              <p:cNvGrpSpPr/>
              <p:nvPr/>
            </p:nvGrpSpPr>
            <p:grpSpPr>
              <a:xfrm>
                <a:off x="6571550" y="1787463"/>
                <a:ext cx="1700047" cy="1714375"/>
                <a:chOff x="1984177" y="1405481"/>
                <a:chExt cx="2033362" cy="2050499"/>
              </a:xfrm>
            </p:grpSpPr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A13504AA-1662-4F2F-BA00-4DAEA69F0EBA}"/>
                    </a:ext>
                  </a:extLst>
                </p:cNvPr>
                <p:cNvSpPr/>
                <p:nvPr/>
              </p:nvSpPr>
              <p:spPr>
                <a:xfrm>
                  <a:off x="2016019" y="1454460"/>
                  <a:ext cx="2001520" cy="200152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79144F75-1AD3-4F2C-B9C7-7409AB137F27}"/>
                    </a:ext>
                  </a:extLst>
                </p:cNvPr>
                <p:cNvSpPr/>
                <p:nvPr/>
              </p:nvSpPr>
              <p:spPr>
                <a:xfrm>
                  <a:off x="1984177" y="1405481"/>
                  <a:ext cx="2001520" cy="20015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6" name="文本框 38">
                <a:extLst>
                  <a:ext uri="{FF2B5EF4-FFF2-40B4-BE49-F238E27FC236}">
                    <a16:creationId xmlns:a16="http://schemas.microsoft.com/office/drawing/2014/main" id="{D4929DFD-5D33-4F65-B2EF-622048E1B197}"/>
                  </a:ext>
                </a:extLst>
              </p:cNvPr>
              <p:cNvSpPr txBox="1"/>
              <p:nvPr/>
            </p:nvSpPr>
            <p:spPr>
              <a:xfrm>
                <a:off x="6890007" y="2143424"/>
                <a:ext cx="1114408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TW" altLang="en-US" sz="3600" b="1" dirty="0" smtClean="0">
                    <a:solidFill>
                      <a:schemeClr val="tx2">
                        <a:lumMod val="75000"/>
                      </a:schemeClr>
                    </a:solidFill>
                    <a:latin typeface="Source Han Sans TC"/>
                    <a:ea typeface="Source Han Sans TC"/>
                  </a:rPr>
                  <a:t>視覺</a:t>
                </a:r>
                <a:endParaRPr lang="zh-CN" altLang="en-US" sz="3600" b="1" dirty="0">
                  <a:solidFill>
                    <a:schemeClr val="tx2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22B5742-DD99-B63D-D386-AEB0133195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3124" y="3530144"/>
              <a:ext cx="871654" cy="8501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>
              <a:extLst>
                <a:ext uri="{FF2B5EF4-FFF2-40B4-BE49-F238E27FC236}">
                  <a16:creationId xmlns:a16="http://schemas.microsoft.com/office/drawing/2014/main" id="{66C13229-B020-C176-5320-CCAC7C304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13027" y="3530682"/>
              <a:ext cx="871627" cy="84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8" descr="File:Figma-1-logo.png - Wikimedia Common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1133" y="4518853"/>
              <a:ext cx="1125390" cy="844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群組 7"/>
          <p:cNvGrpSpPr/>
          <p:nvPr/>
        </p:nvGrpSpPr>
        <p:grpSpPr>
          <a:xfrm>
            <a:off x="1276070" y="1075456"/>
            <a:ext cx="2932261" cy="4578092"/>
            <a:chOff x="755983" y="1451065"/>
            <a:chExt cx="2932261" cy="4578092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0E0B2E2-BDE6-4925-A153-F73EE1D9198F}"/>
                </a:ext>
              </a:extLst>
            </p:cNvPr>
            <p:cNvGrpSpPr/>
            <p:nvPr/>
          </p:nvGrpSpPr>
          <p:grpSpPr>
            <a:xfrm>
              <a:off x="755983" y="1451065"/>
              <a:ext cx="2827938" cy="4578092"/>
              <a:chOff x="746600" y="1828413"/>
              <a:chExt cx="2468880" cy="3996820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780B9B27-5502-43C4-BBAA-8206EB3B686E}"/>
                  </a:ext>
                </a:extLst>
              </p:cNvPr>
              <p:cNvSpPr/>
              <p:nvPr/>
            </p:nvSpPr>
            <p:spPr>
              <a:xfrm>
                <a:off x="746600" y="2945861"/>
                <a:ext cx="2468880" cy="2879372"/>
              </a:xfrm>
              <a:prstGeom prst="roundRect">
                <a:avLst/>
              </a:prstGeom>
              <a:noFill/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>
                    <a:solidFill>
                      <a:schemeClr val="lt1"/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190FE073-5599-4BE3-8367-CF10425A51C9}"/>
                  </a:ext>
                </a:extLst>
              </p:cNvPr>
              <p:cNvGrpSpPr/>
              <p:nvPr/>
            </p:nvGrpSpPr>
            <p:grpSpPr>
              <a:xfrm>
                <a:off x="1117706" y="1828413"/>
                <a:ext cx="1700047" cy="1714375"/>
                <a:chOff x="1984177" y="1405481"/>
                <a:chExt cx="2033362" cy="2050499"/>
              </a:xfrm>
            </p:grpSpPr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9261BBC5-9BC9-46DD-8C23-A1584536C66C}"/>
                    </a:ext>
                  </a:extLst>
                </p:cNvPr>
                <p:cNvSpPr/>
                <p:nvPr/>
              </p:nvSpPr>
              <p:spPr>
                <a:xfrm>
                  <a:off x="2016019" y="1454460"/>
                  <a:ext cx="2001520" cy="200152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63A28F06-0C12-45A4-A0D0-E214C3C8451F}"/>
                    </a:ext>
                  </a:extLst>
                </p:cNvPr>
                <p:cNvSpPr/>
                <p:nvPr/>
              </p:nvSpPr>
              <p:spPr>
                <a:xfrm>
                  <a:off x="1984177" y="1405481"/>
                  <a:ext cx="2001520" cy="200152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>
                      <a:solidFill>
                        <a:schemeClr val="lt1"/>
                      </a:solidFill>
                    </a:defRPr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1" name="文本框 22">
                <a:extLst>
                  <a:ext uri="{FF2B5EF4-FFF2-40B4-BE49-F238E27FC236}">
                    <a16:creationId xmlns:a16="http://schemas.microsoft.com/office/drawing/2014/main" id="{72F6C0D4-FD70-4387-99BB-47A316067E78}"/>
                  </a:ext>
                </a:extLst>
              </p:cNvPr>
              <p:cNvSpPr txBox="1"/>
              <p:nvPr/>
            </p:nvSpPr>
            <p:spPr>
              <a:xfrm>
                <a:off x="1432715" y="2143424"/>
                <a:ext cx="1114408" cy="1015663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zh-TW" altLang="en-US" sz="3600" b="1" dirty="0" smtClean="0">
                    <a:solidFill>
                      <a:schemeClr val="tx2">
                        <a:lumMod val="75000"/>
                      </a:schemeClr>
                    </a:solidFill>
                    <a:latin typeface="Source Han Sans TC"/>
                    <a:ea typeface="Source Han Sans TC"/>
                  </a:rPr>
                  <a:t>前端</a:t>
                </a:r>
                <a:endParaRPr lang="zh-CN" altLang="en-US" sz="3600" b="1" dirty="0">
                  <a:solidFill>
                    <a:schemeClr val="tx2">
                      <a:lumMod val="7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pic>
          <p:nvPicPr>
            <p:cNvPr id="28" name="圖片 2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812" y="3431131"/>
              <a:ext cx="820621" cy="1070375"/>
            </a:xfrm>
            <a:prstGeom prst="rect">
              <a:avLst/>
            </a:prstGeom>
          </p:spPr>
        </p:pic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898" y="3435123"/>
              <a:ext cx="796115" cy="1038411"/>
            </a:xfrm>
            <a:prstGeom prst="rect">
              <a:avLst/>
            </a:prstGeom>
          </p:spPr>
        </p:pic>
        <p:pic>
          <p:nvPicPr>
            <p:cNvPr id="34" name="Picture 4" descr="Vue.js framework Java Script | Wykorzystanie Vuejs">
              <a:extLst>
                <a:ext uri="{FF2B5EF4-FFF2-40B4-BE49-F238E27FC236}">
                  <a16:creationId xmlns:a16="http://schemas.microsoft.com/office/drawing/2014/main" id="{92683931-CC0C-7F71-BCA4-85647E4AE3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174" y="4719880"/>
              <a:ext cx="919994" cy="5159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Google Shape;570;p51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2200318" y="4713769"/>
              <a:ext cx="1236088" cy="4553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Picture 2" descr="How to Use Sass with CSS"/>
            <p:cNvPicPr>
              <a:picLocks noChangeAspect="1" noChangeArrowheads="1"/>
            </p:cNvPicPr>
            <p:nvPr/>
          </p:nvPicPr>
          <p:blipFill>
            <a:blip r:embed="rId11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7934" y="3655003"/>
              <a:ext cx="1320310" cy="742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87433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AB3A9C-7E29-4C11-A6B9-A2951FE9F005}"/>
              </a:ext>
            </a:extLst>
          </p:cNvPr>
          <p:cNvGrpSpPr/>
          <p:nvPr/>
        </p:nvGrpSpPr>
        <p:grpSpPr>
          <a:xfrm>
            <a:off x="6867831" y="-1023407"/>
            <a:ext cx="8703781" cy="10872579"/>
            <a:chOff x="6867831" y="-1023407"/>
            <a:chExt cx="8703781" cy="1087257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4B08E2E-A3E0-439C-B87A-1BA5A227E054}"/>
                </a:ext>
              </a:extLst>
            </p:cNvPr>
            <p:cNvSpPr/>
            <p:nvPr/>
          </p:nvSpPr>
          <p:spPr>
            <a:xfrm rot="2667376">
              <a:off x="11454637" y="845252"/>
              <a:ext cx="4116975" cy="40346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E185CF5-8AB8-4F86-820E-62A55526FFAF}"/>
                </a:ext>
              </a:extLst>
            </p:cNvPr>
            <p:cNvSpPr/>
            <p:nvPr/>
          </p:nvSpPr>
          <p:spPr>
            <a:xfrm rot="2658568">
              <a:off x="6867831" y="4590731"/>
              <a:ext cx="5142624" cy="5258441"/>
            </a:xfrm>
            <a:prstGeom prst="rect">
              <a:avLst/>
            </a:prstGeom>
            <a:noFill/>
            <a:ln w="6350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D85F02C-A362-41EB-9100-C4F9E7025EF5}"/>
                </a:ext>
              </a:extLst>
            </p:cNvPr>
            <p:cNvSpPr/>
            <p:nvPr/>
          </p:nvSpPr>
          <p:spPr>
            <a:xfrm rot="2675681">
              <a:off x="10160324" y="-1023407"/>
              <a:ext cx="1885385" cy="200871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212202A-2D84-4906-B71D-C8A9791850BB}"/>
              </a:ext>
            </a:extLst>
          </p:cNvPr>
          <p:cNvGrpSpPr/>
          <p:nvPr/>
        </p:nvGrpSpPr>
        <p:grpSpPr>
          <a:xfrm>
            <a:off x="1074593" y="1856475"/>
            <a:ext cx="5531942" cy="647823"/>
            <a:chOff x="1074593" y="1856475"/>
            <a:chExt cx="5531942" cy="647823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9D84DA0-2939-4E4F-94CB-B1520A2FED65}"/>
                </a:ext>
              </a:extLst>
            </p:cNvPr>
            <p:cNvSpPr/>
            <p:nvPr/>
          </p:nvSpPr>
          <p:spPr>
            <a:xfrm rot="2676556">
              <a:off x="1074593" y="1856475"/>
              <a:ext cx="633555" cy="6478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FA94AE0-74F8-4D2A-97D4-B077D4B55018}"/>
                </a:ext>
              </a:extLst>
            </p:cNvPr>
            <p:cNvSpPr/>
            <p:nvPr/>
          </p:nvSpPr>
          <p:spPr>
            <a:xfrm rot="2676556">
              <a:off x="5972980" y="1856475"/>
              <a:ext cx="633555" cy="64782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3F691AA7-D981-437B-9961-4D48D1314F34}"/>
              </a:ext>
            </a:extLst>
          </p:cNvPr>
          <p:cNvSpPr txBox="1"/>
          <p:nvPr/>
        </p:nvSpPr>
        <p:spPr>
          <a:xfrm>
            <a:off x="2053647" y="1646900"/>
            <a:ext cx="3571037" cy="2124151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en-US" altLang="zh-TW" sz="6600" b="1" dirty="0" smtClean="0">
                <a:solidFill>
                  <a:schemeClr val="accent1">
                    <a:lumMod val="50000"/>
                  </a:schemeClr>
                </a:solidFill>
                <a:latin typeface="Source Han Sans TC"/>
                <a:ea typeface="Source Han Sans TC"/>
              </a:rPr>
              <a:t>Thanks</a:t>
            </a:r>
            <a:endParaRPr lang="zh-TW" altLang="zh-TW" sz="6600" b="1" dirty="0">
              <a:solidFill>
                <a:schemeClr val="accent1">
                  <a:lumMod val="50000"/>
                </a:schemeClr>
              </a:solidFill>
              <a:latin typeface="Source Han Sans TC"/>
              <a:ea typeface="Source Han Sans TC"/>
            </a:endParaRPr>
          </a:p>
        </p:txBody>
      </p:sp>
    </p:spTree>
    <p:extLst>
      <p:ext uri="{BB962C8B-B14F-4D97-AF65-F5344CB8AC3E}">
        <p14:creationId xmlns:p14="http://schemas.microsoft.com/office/powerpoint/2010/main" val="3287019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3C7D08F-0899-4189-A55F-CA418FB4B77C}"/>
              </a:ext>
            </a:extLst>
          </p:cNvPr>
          <p:cNvGrpSpPr/>
          <p:nvPr/>
        </p:nvGrpSpPr>
        <p:grpSpPr>
          <a:xfrm>
            <a:off x="7351652" y="335966"/>
            <a:ext cx="7745398" cy="10263789"/>
            <a:chOff x="7351652" y="335966"/>
            <a:chExt cx="7745398" cy="1026378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E3756B4-37AB-425C-9316-6CDC13735197}"/>
                </a:ext>
              </a:extLst>
            </p:cNvPr>
            <p:cNvSpPr/>
            <p:nvPr/>
          </p:nvSpPr>
          <p:spPr>
            <a:xfrm rot="2667376">
              <a:off x="10980075" y="335966"/>
              <a:ext cx="4116975" cy="40346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92558B6-1F19-4B5C-9ACB-69AFB7319CD7}"/>
                </a:ext>
              </a:extLst>
            </p:cNvPr>
            <p:cNvSpPr/>
            <p:nvPr/>
          </p:nvSpPr>
          <p:spPr>
            <a:xfrm rot="2658568">
              <a:off x="7351652" y="5332744"/>
              <a:ext cx="5283749" cy="5267011"/>
            </a:xfrm>
            <a:prstGeom prst="rect">
              <a:avLst/>
            </a:prstGeom>
            <a:noFill/>
            <a:ln w="6350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82B48A6-2F44-4700-B89B-09200E0BB04C}"/>
              </a:ext>
            </a:extLst>
          </p:cNvPr>
          <p:cNvGrpSpPr/>
          <p:nvPr/>
        </p:nvGrpSpPr>
        <p:grpSpPr>
          <a:xfrm>
            <a:off x="1285240" y="1753129"/>
            <a:ext cx="2452965" cy="1665803"/>
            <a:chOff x="1061720" y="1753129"/>
            <a:chExt cx="2452965" cy="166580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96EEBA1-2A59-496B-8D52-417575AF25D1}"/>
                </a:ext>
              </a:extLst>
            </p:cNvPr>
            <p:cNvSpPr txBox="1"/>
            <p:nvPr/>
          </p:nvSpPr>
          <p:spPr>
            <a:xfrm>
              <a:off x="1245104" y="1753129"/>
              <a:ext cx="2031797" cy="1200607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zh-TW" altLang="zh-TW" sz="7200" b="1">
                  <a:solidFill>
                    <a:schemeClr val="accent1">
                      <a:lumMod val="50000"/>
                    </a:schemeClr>
                  </a:solidFill>
                  <a:latin typeface="Source Han Sans TC"/>
                  <a:ea typeface="Source Han Sans TC"/>
                </a:rPr>
                <a:t>目錄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51304EC6-2580-433E-9494-443F333D7398}"/>
                </a:ext>
              </a:extLst>
            </p:cNvPr>
            <p:cNvGrpSpPr/>
            <p:nvPr/>
          </p:nvGrpSpPr>
          <p:grpSpPr>
            <a:xfrm>
              <a:off x="1061720" y="3018730"/>
              <a:ext cx="2452965" cy="400202"/>
              <a:chOff x="1061720" y="3018730"/>
              <a:chExt cx="2452965" cy="400202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FFB7A27F-028B-4A90-843F-D5BE53627A38}"/>
                  </a:ext>
                </a:extLst>
              </p:cNvPr>
              <p:cNvSpPr/>
              <p:nvPr/>
            </p:nvSpPr>
            <p:spPr>
              <a:xfrm>
                <a:off x="1061720" y="3068925"/>
                <a:ext cx="2452965" cy="32004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31ADEF2-2581-4CBC-8522-64373FDDFCC8}"/>
                  </a:ext>
                </a:extLst>
              </p:cNvPr>
              <p:cNvSpPr txBox="1"/>
              <p:nvPr/>
            </p:nvSpPr>
            <p:spPr>
              <a:xfrm>
                <a:off x="1110956" y="3018730"/>
                <a:ext cx="2239402" cy="400202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zh-TW" altLang="zh-TW" sz="2000" spc="600">
                    <a:solidFill>
                      <a:schemeClr val="bg1"/>
                    </a:solidFill>
                    <a:latin typeface="Source Han Sans TC"/>
                    <a:ea typeface="Source Han Sans TC"/>
                  </a:rPr>
                  <a:t>DIRECTORY</a:t>
                </a:r>
                <a:endParaRPr lang="zh-CN" altLang="en-US" sz="2000" spc="600">
                  <a:solidFill>
                    <a:schemeClr val="bg1"/>
                  </a:solidFill>
                  <a:latin typeface="思源黑体 CN Heavy" panose="020B0A00000000000000" pitchFamily="34" charset="-122"/>
                  <a:ea typeface="思源黑体 CN Heavy" panose="020B0A00000000000000" pitchFamily="34" charset="-122"/>
                </a:endParaRP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5F8002B-95A1-4F0D-8EFC-B56CA9B0917A}"/>
              </a:ext>
            </a:extLst>
          </p:cNvPr>
          <p:cNvGrpSpPr/>
          <p:nvPr/>
        </p:nvGrpSpPr>
        <p:grpSpPr>
          <a:xfrm>
            <a:off x="4724400" y="1428493"/>
            <a:ext cx="3581064" cy="579120"/>
            <a:chOff x="4724400" y="1428493"/>
            <a:chExt cx="3581064" cy="57912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63E86ED-4892-42E1-B770-24B8371CFFC3}"/>
                </a:ext>
              </a:extLst>
            </p:cNvPr>
            <p:cNvSpPr/>
            <p:nvPr/>
          </p:nvSpPr>
          <p:spPr>
            <a:xfrm>
              <a:off x="4724400" y="1428493"/>
              <a:ext cx="579120" cy="5791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38C8AE6-547F-47FD-8FC6-798F8D2B3334}"/>
                </a:ext>
              </a:extLst>
            </p:cNvPr>
            <p:cNvSpPr txBox="1"/>
            <p:nvPr/>
          </p:nvSpPr>
          <p:spPr>
            <a:xfrm>
              <a:off x="5657971" y="1487220"/>
              <a:ext cx="2647493" cy="46177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zh-TW" altLang="en-US" sz="2400" dirty="0" smtClean="0">
                  <a:latin typeface="Source Han Sans TC"/>
                  <a:ea typeface="Source Han Sans TC"/>
                </a:rPr>
                <a:t>主題介紹</a:t>
              </a:r>
              <a:endParaRPr lang="zh-TW" altLang="zh-TW" sz="2400" dirty="0">
                <a:latin typeface="Source Han Sans TC"/>
                <a:ea typeface="Source Han Sans TC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E0E31E7-B2BD-4E2A-9A10-DDD53A77B8BC}"/>
              </a:ext>
            </a:extLst>
          </p:cNvPr>
          <p:cNvGrpSpPr/>
          <p:nvPr/>
        </p:nvGrpSpPr>
        <p:grpSpPr>
          <a:xfrm>
            <a:off x="4724400" y="2323639"/>
            <a:ext cx="3581064" cy="579120"/>
            <a:chOff x="4724400" y="2323639"/>
            <a:chExt cx="3581064" cy="57912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49AA4BEC-0C49-4EB0-9C4F-DC6EA3E29D06}"/>
                </a:ext>
              </a:extLst>
            </p:cNvPr>
            <p:cNvSpPr/>
            <p:nvPr/>
          </p:nvSpPr>
          <p:spPr>
            <a:xfrm>
              <a:off x="4724400" y="2323639"/>
              <a:ext cx="579120" cy="57912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E863566E-86B5-4F0E-9014-7302573C4DF3}"/>
                </a:ext>
              </a:extLst>
            </p:cNvPr>
            <p:cNvSpPr txBox="1"/>
            <p:nvPr/>
          </p:nvSpPr>
          <p:spPr>
            <a:xfrm>
              <a:off x="5657971" y="2382366"/>
              <a:ext cx="2647493" cy="46177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zh-TW" altLang="en-US" sz="2400" dirty="0" smtClean="0">
                  <a:latin typeface="Source Han Sans TC"/>
                  <a:ea typeface="Source Han Sans TC"/>
                </a:rPr>
                <a:t>網站架構</a:t>
              </a:r>
              <a:endParaRPr lang="zh-TW" altLang="zh-TW" sz="2400" dirty="0">
                <a:latin typeface="Source Han Sans TC"/>
                <a:ea typeface="Source Han Sans TC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F775CA6-1161-4A1C-9B39-B40CA6BD4511}"/>
              </a:ext>
            </a:extLst>
          </p:cNvPr>
          <p:cNvGrpSpPr/>
          <p:nvPr/>
        </p:nvGrpSpPr>
        <p:grpSpPr>
          <a:xfrm>
            <a:off x="4724400" y="3218785"/>
            <a:ext cx="3581064" cy="579120"/>
            <a:chOff x="4724400" y="3218785"/>
            <a:chExt cx="3581064" cy="579120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154CA81-862F-4EC6-8529-BDC15DD3361B}"/>
                </a:ext>
              </a:extLst>
            </p:cNvPr>
            <p:cNvSpPr/>
            <p:nvPr/>
          </p:nvSpPr>
          <p:spPr>
            <a:xfrm>
              <a:off x="4724400" y="3218785"/>
              <a:ext cx="579120" cy="57912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5874D6A-0B3B-4B2E-BCEE-F1DBE2F01F19}"/>
                </a:ext>
              </a:extLst>
            </p:cNvPr>
            <p:cNvSpPr txBox="1"/>
            <p:nvPr/>
          </p:nvSpPr>
          <p:spPr>
            <a:xfrm>
              <a:off x="5657971" y="3283796"/>
              <a:ext cx="2647493" cy="46177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zh-TW" altLang="en-US" sz="2400" dirty="0" smtClean="0">
                  <a:latin typeface="Source Han Sans TC"/>
                  <a:ea typeface="Source Han Sans TC"/>
                </a:rPr>
                <a:t>畫面呈現</a:t>
              </a:r>
              <a:endParaRPr lang="zh-TW" altLang="zh-TW" sz="2400" dirty="0">
                <a:latin typeface="Source Han Sans TC"/>
                <a:ea typeface="Source Han Sans TC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D9DCEA7-B972-4418-830B-CAC9C018B8E1}"/>
              </a:ext>
            </a:extLst>
          </p:cNvPr>
          <p:cNvGrpSpPr/>
          <p:nvPr/>
        </p:nvGrpSpPr>
        <p:grpSpPr>
          <a:xfrm>
            <a:off x="4724400" y="4113931"/>
            <a:ext cx="3581064" cy="579120"/>
            <a:chOff x="4724400" y="4113931"/>
            <a:chExt cx="3581064" cy="57912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1B5B95-7A14-4F80-8965-D4C956C7B03C}"/>
                </a:ext>
              </a:extLst>
            </p:cNvPr>
            <p:cNvSpPr/>
            <p:nvPr/>
          </p:nvSpPr>
          <p:spPr>
            <a:xfrm>
              <a:off x="4724400" y="4113931"/>
              <a:ext cx="579120" cy="57912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7E256FA-E30B-48D5-89BE-5B39B4523EF5}"/>
                </a:ext>
              </a:extLst>
            </p:cNvPr>
            <p:cNvSpPr txBox="1"/>
            <p:nvPr/>
          </p:nvSpPr>
          <p:spPr>
            <a:xfrm>
              <a:off x="5657971" y="4185226"/>
              <a:ext cx="2647493" cy="46177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zh-TW" altLang="en-US" sz="2400" dirty="0" smtClean="0">
                  <a:latin typeface="Source Han Sans TC"/>
                  <a:ea typeface="Source Han Sans TC"/>
                </a:rPr>
                <a:t>使用技術</a:t>
              </a:r>
              <a:endParaRPr lang="zh-TW" altLang="zh-TW" sz="2400" dirty="0">
                <a:latin typeface="Source Han Sans TC"/>
                <a:ea typeface="Source Han Sans T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202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936D566-342D-47CF-B678-D1B972DC1D69}"/>
              </a:ext>
            </a:extLst>
          </p:cNvPr>
          <p:cNvGrpSpPr/>
          <p:nvPr/>
        </p:nvGrpSpPr>
        <p:grpSpPr>
          <a:xfrm>
            <a:off x="-2565594" y="-1040427"/>
            <a:ext cx="12339515" cy="12416259"/>
            <a:chOff x="-2565594" y="-1040427"/>
            <a:chExt cx="12339515" cy="1241625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BE8FD74-22E0-4002-B00B-9F55CB4CAD45}"/>
                </a:ext>
              </a:extLst>
            </p:cNvPr>
            <p:cNvGrpSpPr/>
            <p:nvPr/>
          </p:nvGrpSpPr>
          <p:grpSpPr>
            <a:xfrm>
              <a:off x="-2565594" y="-1040427"/>
              <a:ext cx="5131187" cy="6367535"/>
              <a:chOff x="-2596644" y="-1036928"/>
              <a:chExt cx="5131187" cy="636753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28CDBD7-6108-42FC-9903-5D232AD8C3CA}"/>
                  </a:ext>
                </a:extLst>
              </p:cNvPr>
              <p:cNvSpPr/>
              <p:nvPr/>
            </p:nvSpPr>
            <p:spPr>
              <a:xfrm rot="2667376">
                <a:off x="-2596644" y="1295950"/>
                <a:ext cx="4116975" cy="40346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8E57722-51B7-422C-9858-36198C926CAA}"/>
                  </a:ext>
                </a:extLst>
              </p:cNvPr>
              <p:cNvSpPr/>
              <p:nvPr/>
            </p:nvSpPr>
            <p:spPr>
              <a:xfrm rot="2675681">
                <a:off x="554110" y="-1036928"/>
                <a:ext cx="1980433" cy="202751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61E2CD6-4A46-4724-A2D7-3D965B842BD5}"/>
                </a:ext>
              </a:extLst>
            </p:cNvPr>
            <p:cNvSpPr txBox="1"/>
            <p:nvPr/>
          </p:nvSpPr>
          <p:spPr>
            <a:xfrm>
              <a:off x="4156435" y="2240950"/>
              <a:ext cx="3417113" cy="64648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zh-TW" altLang="en-US" sz="3600" dirty="0" smtClean="0">
                  <a:solidFill>
                    <a:schemeClr val="accent1">
                      <a:lumMod val="50000"/>
                    </a:schemeClr>
                  </a:solidFill>
                  <a:latin typeface="Source Han Sans TC"/>
                  <a:ea typeface="Source Han Sans TC"/>
                </a:rPr>
                <a:t>主題介紹</a:t>
              </a:r>
              <a:endParaRPr lang="zh-TW" altLang="zh-TW" sz="3600" dirty="0">
                <a:solidFill>
                  <a:schemeClr val="accent1">
                    <a:lumMod val="50000"/>
                  </a:schemeClr>
                </a:solidFill>
                <a:latin typeface="Source Han Sans TC"/>
                <a:ea typeface="Source Han Sans TC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3C304FF-CFED-4872-BC17-007135075612}"/>
                </a:ext>
              </a:extLst>
            </p:cNvPr>
            <p:cNvSpPr txBox="1"/>
            <p:nvPr/>
          </p:nvSpPr>
          <p:spPr>
            <a:xfrm>
              <a:off x="7572755" y="1763118"/>
              <a:ext cx="2201166" cy="178510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zh-TW" altLang="zh-TW" sz="11000" b="1">
                  <a:solidFill>
                    <a:schemeClr val="accent1">
                      <a:lumMod val="50000"/>
                    </a:schemeClr>
                  </a:solidFill>
                  <a:latin typeface="Source Han Sans TC"/>
                  <a:ea typeface="Source Han Sans TC"/>
                </a:rPr>
                <a:t>01</a:t>
              </a:r>
              <a:endParaRPr lang="zh-CN" altLang="en-US" sz="11000" b="1">
                <a:solidFill>
                  <a:schemeClr val="accent1">
                    <a:lumMod val="5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AF3501E-AC4F-45B4-AAC0-9CD01BBF41C2}"/>
                </a:ext>
              </a:extLst>
            </p:cNvPr>
            <p:cNvSpPr/>
            <p:nvPr/>
          </p:nvSpPr>
          <p:spPr>
            <a:xfrm rot="2658568">
              <a:off x="210810" y="6108821"/>
              <a:ext cx="5283749" cy="5267011"/>
            </a:xfrm>
            <a:prstGeom prst="rect">
              <a:avLst/>
            </a:prstGeom>
            <a:noFill/>
            <a:ln w="6350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1498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53FE5F1-170F-4E80-8519-7A922DCF3E3B}"/>
              </a:ext>
            </a:extLst>
          </p:cNvPr>
          <p:cNvGrpSpPr/>
          <p:nvPr/>
        </p:nvGrpSpPr>
        <p:grpSpPr>
          <a:xfrm>
            <a:off x="324401" y="322065"/>
            <a:ext cx="2013996" cy="495300"/>
            <a:chOff x="289677" y="217893"/>
            <a:chExt cx="2013996" cy="4953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4382D0E-5C50-4FBD-B036-64AFAFFB2C82}"/>
                </a:ext>
              </a:extLst>
            </p:cNvPr>
            <p:cNvGrpSpPr/>
            <p:nvPr/>
          </p:nvGrpSpPr>
          <p:grpSpPr>
            <a:xfrm>
              <a:off x="289677" y="217893"/>
              <a:ext cx="2013996" cy="495300"/>
              <a:chOff x="266700" y="180975"/>
              <a:chExt cx="2247900" cy="495300"/>
            </a:xfrm>
            <a:solidFill>
              <a:schemeClr val="tx2">
                <a:lumMod val="75000"/>
              </a:schemeClr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D8D509-6183-4C44-9CFD-E9A52D8A5398}"/>
                  </a:ext>
                </a:extLst>
              </p:cNvPr>
              <p:cNvSpPr/>
              <p:nvPr/>
            </p:nvSpPr>
            <p:spPr>
              <a:xfrm>
                <a:off x="266700" y="180975"/>
                <a:ext cx="1752600" cy="495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32410F4B-F326-4E40-B96B-F1DC3008371A}"/>
                  </a:ext>
                </a:extLst>
              </p:cNvPr>
              <p:cNvSpPr/>
              <p:nvPr/>
            </p:nvSpPr>
            <p:spPr>
              <a:xfrm rot="5400000">
                <a:off x="2019300" y="180975"/>
                <a:ext cx="495300" cy="4953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9E6B7CE-EE16-4D3A-B71D-E598AE831177}"/>
                </a:ext>
              </a:extLst>
            </p:cNvPr>
            <p:cNvSpPr txBox="1"/>
            <p:nvPr/>
          </p:nvSpPr>
          <p:spPr>
            <a:xfrm>
              <a:off x="370702" y="280877"/>
              <a:ext cx="1570025" cy="369418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  <a:latin typeface="Source Han Sans TC"/>
                  <a:ea typeface="Source Han Sans TC"/>
                </a:rPr>
                <a:t>主題發</a:t>
              </a:r>
              <a:r>
                <a:rPr lang="zh-TW" altLang="en-US" dirty="0">
                  <a:solidFill>
                    <a:schemeClr val="bg1"/>
                  </a:solidFill>
                  <a:latin typeface="Source Han Sans TC"/>
                  <a:ea typeface="Source Han Sans TC"/>
                </a:rPr>
                <a:t>想</a:t>
              </a:r>
              <a:endParaRPr lang="zh-TW" altLang="zh-TW" dirty="0">
                <a:solidFill>
                  <a:schemeClr val="bg1"/>
                </a:solidFill>
                <a:latin typeface="Source Han Sans TC"/>
                <a:ea typeface="Source Han Sans TC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D13EF59-4B0E-44D3-BEA9-B5123EA4A214}"/>
              </a:ext>
            </a:extLst>
          </p:cNvPr>
          <p:cNvGrpSpPr/>
          <p:nvPr/>
        </p:nvGrpSpPr>
        <p:grpSpPr>
          <a:xfrm>
            <a:off x="3383844" y="754467"/>
            <a:ext cx="5485739" cy="5354328"/>
            <a:chOff x="6777381" y="1995274"/>
            <a:chExt cx="3742427" cy="3652777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1F52913-4CE3-402D-9489-65975FE3B5C1}"/>
                </a:ext>
              </a:extLst>
            </p:cNvPr>
            <p:cNvSpPr/>
            <p:nvPr/>
          </p:nvSpPr>
          <p:spPr>
            <a:xfrm>
              <a:off x="8447167" y="3575409"/>
              <a:ext cx="2072641" cy="207264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TW" altLang="en-US" sz="3600" dirty="0" smtClean="0">
                  <a:solidFill>
                    <a:schemeClr val="bg1"/>
                  </a:solidFill>
                  <a:latin typeface="Source Han Sans TC"/>
                  <a:ea typeface="Source Han Sans TC"/>
                </a:rPr>
                <a:t>解決問題</a:t>
              </a:r>
              <a:endParaRPr lang="en-US" altLang="zh-TW" sz="3600" dirty="0" smtClean="0">
                <a:solidFill>
                  <a:schemeClr val="bg1"/>
                </a:solidFill>
                <a:latin typeface="Source Han Sans TC"/>
                <a:ea typeface="Source Han Sans TC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88A9D947-7505-4B06-84A0-D3F720763198}"/>
                </a:ext>
              </a:extLst>
            </p:cNvPr>
            <p:cNvSpPr/>
            <p:nvPr/>
          </p:nvSpPr>
          <p:spPr>
            <a:xfrm>
              <a:off x="7620745" y="1995274"/>
              <a:ext cx="2072641" cy="2072641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TW" altLang="en-US" sz="3600" dirty="0">
                  <a:latin typeface="Source Han Sans TC"/>
                  <a:ea typeface="Source Han Sans TC"/>
                </a:rPr>
                <a:t>獨特性</a:t>
              </a:r>
              <a:endParaRPr lang="zh-TW" altLang="zh-TW" sz="3600" dirty="0">
                <a:latin typeface="Source Han Sans TC"/>
                <a:ea typeface="Source Han Sans TC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07019CB-9FA0-48FF-91E9-943805FC9C2E}"/>
                </a:ext>
              </a:extLst>
            </p:cNvPr>
            <p:cNvSpPr/>
            <p:nvPr/>
          </p:nvSpPr>
          <p:spPr>
            <a:xfrm>
              <a:off x="6777381" y="3575410"/>
              <a:ext cx="2072641" cy="20726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ctr"/>
              <a:r>
                <a:rPr lang="zh-TW" altLang="en-US" sz="3600" dirty="0">
                  <a:latin typeface="Source Han Sans TC"/>
                  <a:ea typeface="Source Han Sans TC"/>
                </a:rPr>
                <a:t>興趣</a:t>
              </a:r>
              <a:endParaRPr lang="zh-TW" altLang="zh-TW" sz="3600" dirty="0">
                <a:latin typeface="Source Han Sans TC"/>
                <a:ea typeface="Source Han Sans T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379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CC35E97A-954A-412C-B8C0-F56E5268D6A0}"/>
              </a:ext>
            </a:extLst>
          </p:cNvPr>
          <p:cNvGrpSpPr/>
          <p:nvPr/>
        </p:nvGrpSpPr>
        <p:grpSpPr>
          <a:xfrm>
            <a:off x="229836" y="1211263"/>
            <a:ext cx="11962164" cy="4752657"/>
            <a:chOff x="1085215" y="1860550"/>
            <a:chExt cx="10140950" cy="4029075"/>
          </a:xfrm>
        </p:grpSpPr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C1A3FC5B-8FD3-4DDA-9970-29E2D4F91EA8}"/>
                </a:ext>
              </a:extLst>
            </p:cNvPr>
            <p:cNvSpPr/>
            <p:nvPr/>
          </p:nvSpPr>
          <p:spPr>
            <a:xfrm>
              <a:off x="1085215" y="1860550"/>
              <a:ext cx="4572000" cy="4029075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4E6C7A8E-4C91-434B-81AC-1F31DDD489A0}"/>
                </a:ext>
              </a:extLst>
            </p:cNvPr>
            <p:cNvSpPr/>
            <p:nvPr/>
          </p:nvSpPr>
          <p:spPr>
            <a:xfrm>
              <a:off x="6654165" y="1860550"/>
              <a:ext cx="4572000" cy="4029075"/>
            </a:xfrm>
            <a:prstGeom prst="hexag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六边形 13">
              <a:extLst>
                <a:ext uri="{FF2B5EF4-FFF2-40B4-BE49-F238E27FC236}">
                  <a16:creationId xmlns:a16="http://schemas.microsoft.com/office/drawing/2014/main" id="{6A4002A4-B90A-4D82-A728-5985692AEA58}"/>
                </a:ext>
              </a:extLst>
            </p:cNvPr>
            <p:cNvSpPr/>
            <p:nvPr/>
          </p:nvSpPr>
          <p:spPr>
            <a:xfrm>
              <a:off x="4897120" y="2818130"/>
              <a:ext cx="2397760" cy="2113915"/>
            </a:xfrm>
            <a:prstGeom prst="hexagon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7" name="文本框 13">
            <a:extLst>
              <a:ext uri="{FF2B5EF4-FFF2-40B4-BE49-F238E27FC236}">
                <a16:creationId xmlns:a16="http://schemas.microsoft.com/office/drawing/2014/main" id="{C61A4268-4755-4BC8-9827-5E54F39FA74F}"/>
              </a:ext>
            </a:extLst>
          </p:cNvPr>
          <p:cNvSpPr txBox="1"/>
          <p:nvPr/>
        </p:nvSpPr>
        <p:spPr>
          <a:xfrm>
            <a:off x="1975451" y="1256856"/>
            <a:ext cx="1840271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b="1" dirty="0" smtClean="0">
                <a:solidFill>
                  <a:schemeClr val="tx2">
                    <a:lumMod val="75000"/>
                  </a:schemeClr>
                </a:solidFill>
                <a:latin typeface="Source Han Sans TC"/>
                <a:ea typeface="Source Han Sans TC"/>
              </a:rPr>
              <a:t>遇到的困擾</a:t>
            </a:r>
            <a:endParaRPr lang="zh-TW" altLang="zh-TW" sz="2400" b="1" dirty="0">
              <a:solidFill>
                <a:schemeClr val="tx2">
                  <a:lumMod val="7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8" name="文本框 13">
            <a:extLst>
              <a:ext uri="{FF2B5EF4-FFF2-40B4-BE49-F238E27FC236}">
                <a16:creationId xmlns:a16="http://schemas.microsoft.com/office/drawing/2014/main" id="{142C5392-A8B0-40E4-AA1B-3665D9734335}"/>
              </a:ext>
            </a:extLst>
          </p:cNvPr>
          <p:cNvSpPr txBox="1"/>
          <p:nvPr/>
        </p:nvSpPr>
        <p:spPr>
          <a:xfrm>
            <a:off x="8200057" y="1307148"/>
            <a:ext cx="2590799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2400" b="1" dirty="0" smtClean="0">
                <a:solidFill>
                  <a:schemeClr val="tx2">
                    <a:lumMod val="75000"/>
                  </a:schemeClr>
                </a:solidFill>
                <a:latin typeface="Source Han Sans TC"/>
                <a:ea typeface="Source Han Sans TC"/>
              </a:rPr>
              <a:t>希望帶來的效益</a:t>
            </a:r>
            <a:endParaRPr lang="zh-TW" altLang="zh-TW" sz="2400" b="1" dirty="0">
              <a:solidFill>
                <a:schemeClr val="tx2">
                  <a:lumMod val="75000"/>
                </a:schemeClr>
              </a:solidFill>
              <a:latin typeface="Source Han Sans TC"/>
              <a:ea typeface="Source Han Sans TC"/>
            </a:endParaRP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1927FDD8-5442-42FF-B4D5-D841B5ED7BDF}"/>
              </a:ext>
            </a:extLst>
          </p:cNvPr>
          <p:cNvSpPr txBox="1"/>
          <p:nvPr/>
        </p:nvSpPr>
        <p:spPr>
          <a:xfrm>
            <a:off x="4726321" y="2340815"/>
            <a:ext cx="2924205" cy="2493553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zh-TW" sz="4400" dirty="0">
                <a:solidFill>
                  <a:schemeClr val="bg1"/>
                </a:solidFill>
                <a:latin typeface="Source Han Sans TC"/>
                <a:ea typeface="Source Han Sans TC"/>
              </a:rPr>
              <a:t>VS</a:t>
            </a:r>
            <a:endParaRPr lang="zh-TW" altLang="zh-TW" sz="11500" dirty="0">
              <a:solidFill>
                <a:schemeClr val="bg1"/>
              </a:solidFill>
              <a:latin typeface="Source Han Sans TC"/>
              <a:ea typeface="Source Han Sans TC"/>
            </a:endParaRPr>
          </a:p>
        </p:txBody>
      </p:sp>
      <p:sp>
        <p:nvSpPr>
          <p:cNvPr id="10" name="文本框 13">
            <a:extLst>
              <a:ext uri="{FF2B5EF4-FFF2-40B4-BE49-F238E27FC236}">
                <a16:creationId xmlns:a16="http://schemas.microsoft.com/office/drawing/2014/main" id="{761EE2D0-B3CB-401B-8626-F71C8FB42C29}"/>
              </a:ext>
            </a:extLst>
          </p:cNvPr>
          <p:cNvSpPr txBox="1"/>
          <p:nvPr/>
        </p:nvSpPr>
        <p:spPr>
          <a:xfrm>
            <a:off x="1036321" y="1970723"/>
            <a:ext cx="3705278" cy="323373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Source Han Sans TC"/>
                <a:ea typeface="Source Han Sans TC"/>
              </a:rPr>
              <a:t>學打鼓通常會需要自己抓歌寫譜，但鼓譜手寫很麻煩</a:t>
            </a:r>
            <a:endParaRPr lang="en-US" altLang="zh-TW" dirty="0" smtClean="0">
              <a:solidFill>
                <a:schemeClr val="bg1"/>
              </a:solidFill>
              <a:latin typeface="Source Han Sans TC"/>
              <a:ea typeface="Source Han Sans TC"/>
            </a:endParaRPr>
          </a:p>
          <a:p>
            <a:pPr indent="-342900">
              <a:lnSpc>
                <a:spcPct val="120000"/>
              </a:lnSpc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Source Han Sans TC"/>
              <a:ea typeface="Source Han Sans TC"/>
            </a:endParaRPr>
          </a:p>
          <a:p>
            <a:pPr indent="-34290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Source Han Sans TC"/>
                <a:ea typeface="Source Han Sans TC"/>
              </a:rPr>
              <a:t>網路</a:t>
            </a:r>
            <a:r>
              <a:rPr lang="zh-TW" altLang="en-US" dirty="0">
                <a:solidFill>
                  <a:schemeClr val="bg1"/>
                </a:solidFill>
                <a:latin typeface="Source Han Sans TC"/>
                <a:ea typeface="Source Han Sans TC"/>
              </a:rPr>
              <a:t>上很少見到鼓譜分享的</a:t>
            </a:r>
            <a:r>
              <a:rPr lang="zh-TW" altLang="en-US" dirty="0" smtClean="0">
                <a:solidFill>
                  <a:schemeClr val="bg1"/>
                </a:solidFill>
                <a:latin typeface="Source Han Sans TC"/>
                <a:ea typeface="Source Han Sans TC"/>
              </a:rPr>
              <a:t>平台，很難直接找到特定</a:t>
            </a:r>
            <a:r>
              <a:rPr lang="zh-TW" altLang="en-US" dirty="0">
                <a:solidFill>
                  <a:schemeClr val="bg1"/>
                </a:solidFill>
                <a:latin typeface="Source Han Sans TC"/>
                <a:ea typeface="Source Han Sans TC"/>
              </a:rPr>
              <a:t>曲風</a:t>
            </a:r>
            <a:r>
              <a:rPr lang="zh-TW" altLang="en-US" dirty="0" smtClean="0">
                <a:solidFill>
                  <a:schemeClr val="bg1"/>
                </a:solidFill>
                <a:latin typeface="Source Han Sans TC"/>
                <a:ea typeface="Source Han Sans TC"/>
              </a:rPr>
              <a:t>、歌手</a:t>
            </a:r>
            <a:r>
              <a:rPr lang="zh-TW" altLang="en-US" dirty="0">
                <a:solidFill>
                  <a:schemeClr val="bg1"/>
                </a:solidFill>
                <a:latin typeface="Source Han Sans TC"/>
                <a:ea typeface="Source Han Sans TC"/>
              </a:rPr>
              <a:t>或</a:t>
            </a:r>
            <a:r>
              <a:rPr lang="zh-TW" altLang="en-US" dirty="0" smtClean="0">
                <a:solidFill>
                  <a:schemeClr val="bg1"/>
                </a:solidFill>
                <a:latin typeface="Source Han Sans TC"/>
                <a:ea typeface="Source Han Sans TC"/>
              </a:rPr>
              <a:t>樂團的鼓</a:t>
            </a:r>
            <a:r>
              <a:rPr lang="zh-TW" altLang="en-US" dirty="0">
                <a:solidFill>
                  <a:schemeClr val="bg1"/>
                </a:solidFill>
                <a:latin typeface="Source Han Sans TC"/>
                <a:ea typeface="Source Han Sans TC"/>
              </a:rPr>
              <a:t>譜，導致</a:t>
            </a:r>
            <a:r>
              <a:rPr lang="zh-TW" altLang="en-US" dirty="0" smtClean="0">
                <a:solidFill>
                  <a:schemeClr val="bg1"/>
                </a:solidFill>
                <a:latin typeface="Source Han Sans TC"/>
                <a:ea typeface="Source Han Sans TC"/>
              </a:rPr>
              <a:t>學習上較不易</a:t>
            </a:r>
            <a:endParaRPr lang="en-US" altLang="zh-TW" dirty="0" smtClean="0">
              <a:solidFill>
                <a:schemeClr val="bg1"/>
              </a:solidFill>
              <a:latin typeface="Source Han Sans TC"/>
              <a:ea typeface="Source Han Sans TC"/>
            </a:endParaRPr>
          </a:p>
          <a:p>
            <a:pPr indent="-342900">
              <a:lnSpc>
                <a:spcPct val="120000"/>
              </a:lnSpc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Source Han Sans TC"/>
              <a:ea typeface="Source Han Sans TC"/>
            </a:endParaRPr>
          </a:p>
          <a:p>
            <a:pPr indent="-34290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Source Han Sans TC"/>
                <a:ea typeface="Source Han Sans TC"/>
              </a:rPr>
              <a:t>大部分練鼓室租借費用無明確標示，需至打電話詢問，較麻煩</a:t>
            </a:r>
            <a:endParaRPr lang="en-US" altLang="zh-TW" dirty="0">
              <a:solidFill>
                <a:schemeClr val="bg1"/>
              </a:solidFill>
              <a:latin typeface="Source Han Sans TC"/>
              <a:ea typeface="Source Han Sans TC"/>
            </a:endParaRPr>
          </a:p>
        </p:txBody>
      </p:sp>
      <p:sp>
        <p:nvSpPr>
          <p:cNvPr id="11" name="文本框 13">
            <a:extLst>
              <a:ext uri="{FF2B5EF4-FFF2-40B4-BE49-F238E27FC236}">
                <a16:creationId xmlns:a16="http://schemas.microsoft.com/office/drawing/2014/main" id="{949DB988-373F-452F-B3C9-B9B7AA2488A9}"/>
              </a:ext>
            </a:extLst>
          </p:cNvPr>
          <p:cNvSpPr txBox="1"/>
          <p:nvPr/>
        </p:nvSpPr>
        <p:spPr>
          <a:xfrm>
            <a:off x="7650526" y="1764348"/>
            <a:ext cx="3869689" cy="26806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Source Han Sans TC"/>
                <a:ea typeface="Source Han Sans TC"/>
              </a:rPr>
              <a:t>建立一個寫譜的網站，透過按鍵盤</a:t>
            </a:r>
            <a:r>
              <a:rPr lang="zh-TW" altLang="en-US" dirty="0">
                <a:solidFill>
                  <a:schemeClr val="bg1"/>
                </a:solidFill>
                <a:latin typeface="Source Han Sans TC"/>
                <a:ea typeface="Source Han Sans TC"/>
              </a:rPr>
              <a:t>來</a:t>
            </a:r>
            <a:r>
              <a:rPr lang="zh-TW" altLang="en-US" dirty="0" smtClean="0">
                <a:solidFill>
                  <a:schemeClr val="bg1"/>
                </a:solidFill>
                <a:latin typeface="Source Han Sans TC"/>
                <a:ea typeface="Source Han Sans TC"/>
              </a:rPr>
              <a:t>完成鼓譜的編輯</a:t>
            </a:r>
            <a:endParaRPr lang="en-US" altLang="zh-TW" dirty="0" smtClean="0">
              <a:solidFill>
                <a:schemeClr val="bg1"/>
              </a:solidFill>
              <a:latin typeface="Source Han Sans TC"/>
              <a:ea typeface="Source Han Sans TC"/>
            </a:endParaRPr>
          </a:p>
          <a:p>
            <a:pPr indent="-342900">
              <a:lnSpc>
                <a:spcPct val="120000"/>
              </a:lnSpc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Source Han Sans TC"/>
              <a:ea typeface="Source Han Sans TC"/>
            </a:endParaRPr>
          </a:p>
          <a:p>
            <a:pPr indent="-34290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Source Han Sans TC"/>
                <a:ea typeface="Source Han Sans TC"/>
              </a:rPr>
              <a:t>針對不同曲風</a:t>
            </a:r>
            <a:r>
              <a:rPr lang="zh-TW" altLang="en-US" dirty="0">
                <a:solidFill>
                  <a:schemeClr val="bg1"/>
                </a:solidFill>
                <a:latin typeface="Source Han Sans TC"/>
                <a:ea typeface="Source Han Sans TC"/>
              </a:rPr>
              <a:t>、歌手或樂團</a:t>
            </a:r>
            <a:r>
              <a:rPr lang="zh-TW" altLang="en-US" dirty="0" smtClean="0">
                <a:solidFill>
                  <a:schemeClr val="bg1"/>
                </a:solidFill>
                <a:latin typeface="Source Han Sans TC"/>
                <a:ea typeface="Source Han Sans TC"/>
              </a:rPr>
              <a:t>的鼓譜進行分類，方便搜尋需要的鼓譜</a:t>
            </a:r>
            <a:endParaRPr lang="en-US" altLang="zh-TW" dirty="0" smtClean="0">
              <a:solidFill>
                <a:schemeClr val="bg1"/>
              </a:solidFill>
              <a:latin typeface="Source Han Sans TC"/>
              <a:ea typeface="Source Han Sans TC"/>
            </a:endParaRPr>
          </a:p>
          <a:p>
            <a:pPr indent="-342900">
              <a:lnSpc>
                <a:spcPct val="120000"/>
              </a:lnSpc>
              <a:buFont typeface="+mj-lt"/>
              <a:buAutoNum type="arabicPeriod"/>
            </a:pPr>
            <a:endParaRPr lang="en-US" altLang="zh-TW" dirty="0">
              <a:solidFill>
                <a:schemeClr val="bg1"/>
              </a:solidFill>
              <a:latin typeface="Source Han Sans TC"/>
              <a:ea typeface="Source Han Sans TC"/>
            </a:endParaRPr>
          </a:p>
          <a:p>
            <a:pPr indent="-34290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chemeClr val="bg1"/>
                </a:solidFill>
                <a:latin typeface="Source Han Sans TC"/>
                <a:ea typeface="Source Han Sans TC"/>
              </a:rPr>
              <a:t>各地區鼓手可上傳附近練鼓室價格，方便查詢</a:t>
            </a:r>
            <a:endParaRPr lang="en-US" altLang="zh-TW" dirty="0" smtClean="0">
              <a:solidFill>
                <a:schemeClr val="bg1"/>
              </a:solidFill>
              <a:latin typeface="Source Han Sans TC"/>
              <a:ea typeface="Source Han Sans TC"/>
            </a:endParaRPr>
          </a:p>
          <a:p>
            <a:pPr indent="-342900">
              <a:lnSpc>
                <a:spcPct val="120000"/>
              </a:lnSpc>
              <a:buFont typeface="+mj-lt"/>
              <a:buAutoNum type="arabicPeriod"/>
            </a:pPr>
            <a:endParaRPr lang="en-US" altLang="zh-TW" dirty="0">
              <a:solidFill>
                <a:schemeClr val="bg1"/>
              </a:solidFill>
              <a:latin typeface="Source Han Sans TC"/>
              <a:ea typeface="Source Han Sans TC"/>
            </a:endParaRPr>
          </a:p>
          <a:p>
            <a:pPr indent="-342900">
              <a:lnSpc>
                <a:spcPct val="12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bg1"/>
                </a:solidFill>
                <a:latin typeface="Source Han Sans TC"/>
                <a:ea typeface="Source Han Sans TC"/>
              </a:rPr>
              <a:t>使用者可於鼓譜網站下方留言，交流學習上的技巧</a:t>
            </a:r>
            <a:endParaRPr lang="en-US" altLang="zh-TW" dirty="0">
              <a:solidFill>
                <a:schemeClr val="bg1"/>
              </a:solidFill>
              <a:latin typeface="Source Han Sans TC"/>
              <a:ea typeface="Source Han Sans TC"/>
            </a:endParaRPr>
          </a:p>
          <a:p>
            <a:pPr indent="-342900">
              <a:lnSpc>
                <a:spcPct val="120000"/>
              </a:lnSpc>
              <a:buFont typeface="+mj-lt"/>
              <a:buAutoNum type="arabicPeriod"/>
            </a:pPr>
            <a:endParaRPr lang="en-US" altLang="zh-TW" dirty="0" smtClean="0">
              <a:solidFill>
                <a:schemeClr val="bg1"/>
              </a:solidFill>
              <a:latin typeface="Source Han Sans TC"/>
              <a:ea typeface="Source Han Sans TC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CE8BB3-0143-43AA-B6EE-E552D3FD499C}"/>
              </a:ext>
            </a:extLst>
          </p:cNvPr>
          <p:cNvGrpSpPr/>
          <p:nvPr/>
        </p:nvGrpSpPr>
        <p:grpSpPr>
          <a:xfrm>
            <a:off x="324401" y="322065"/>
            <a:ext cx="2013996" cy="495300"/>
            <a:chOff x="289677" y="217893"/>
            <a:chExt cx="2013996" cy="49530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93086089-4EFD-459F-A108-DD8A79176F47}"/>
                </a:ext>
              </a:extLst>
            </p:cNvPr>
            <p:cNvGrpSpPr/>
            <p:nvPr/>
          </p:nvGrpSpPr>
          <p:grpSpPr>
            <a:xfrm>
              <a:off x="289677" y="217893"/>
              <a:ext cx="2013996" cy="495300"/>
              <a:chOff x="266700" y="180975"/>
              <a:chExt cx="2247900" cy="495300"/>
            </a:xfrm>
            <a:solidFill>
              <a:schemeClr val="tx2">
                <a:lumMod val="75000"/>
              </a:schemeClr>
            </a:solidFill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710BDDB-01BE-45FB-8C26-119BA1B1BC9D}"/>
                  </a:ext>
                </a:extLst>
              </p:cNvPr>
              <p:cNvSpPr/>
              <p:nvPr/>
            </p:nvSpPr>
            <p:spPr>
              <a:xfrm>
                <a:off x="266700" y="180975"/>
                <a:ext cx="1752600" cy="495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等腰三角形 18">
                <a:extLst>
                  <a:ext uri="{FF2B5EF4-FFF2-40B4-BE49-F238E27FC236}">
                    <a16:creationId xmlns:a16="http://schemas.microsoft.com/office/drawing/2014/main" id="{43A79A2F-A42C-47F9-A211-84CC5F3D5C84}"/>
                  </a:ext>
                </a:extLst>
              </p:cNvPr>
              <p:cNvSpPr/>
              <p:nvPr/>
            </p:nvSpPr>
            <p:spPr>
              <a:xfrm rot="5400000">
                <a:off x="2019300" y="180975"/>
                <a:ext cx="495300" cy="4953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6F80D70-DD1F-448E-BB60-751E154F11C5}"/>
                </a:ext>
              </a:extLst>
            </p:cNvPr>
            <p:cNvSpPr txBox="1"/>
            <p:nvPr/>
          </p:nvSpPr>
          <p:spPr>
            <a:xfrm>
              <a:off x="370702" y="280877"/>
              <a:ext cx="1570025" cy="369418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  <a:latin typeface="Source Han Sans TC"/>
                  <a:ea typeface="Source Han Sans TC"/>
                </a:rPr>
                <a:t>主題發想</a:t>
              </a:r>
              <a:endParaRPr lang="zh-TW" altLang="zh-TW" dirty="0">
                <a:solidFill>
                  <a:schemeClr val="bg1"/>
                </a:solidFill>
                <a:latin typeface="Source Han Sans TC"/>
                <a:ea typeface="Source Han Sans T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307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53FE5F1-170F-4E80-8519-7A922DCF3E3B}"/>
              </a:ext>
            </a:extLst>
          </p:cNvPr>
          <p:cNvGrpSpPr/>
          <p:nvPr/>
        </p:nvGrpSpPr>
        <p:grpSpPr>
          <a:xfrm>
            <a:off x="324401" y="322065"/>
            <a:ext cx="2013996" cy="495300"/>
            <a:chOff x="289677" y="217893"/>
            <a:chExt cx="2013996" cy="4953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4382D0E-5C50-4FBD-B036-64AFAFFB2C82}"/>
                </a:ext>
              </a:extLst>
            </p:cNvPr>
            <p:cNvGrpSpPr/>
            <p:nvPr/>
          </p:nvGrpSpPr>
          <p:grpSpPr>
            <a:xfrm>
              <a:off x="289677" y="217893"/>
              <a:ext cx="2013996" cy="495300"/>
              <a:chOff x="266700" y="180975"/>
              <a:chExt cx="2247900" cy="495300"/>
            </a:xfrm>
            <a:solidFill>
              <a:schemeClr val="tx2">
                <a:lumMod val="75000"/>
              </a:schemeClr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D8D509-6183-4C44-9CFD-E9A52D8A5398}"/>
                  </a:ext>
                </a:extLst>
              </p:cNvPr>
              <p:cNvSpPr/>
              <p:nvPr/>
            </p:nvSpPr>
            <p:spPr>
              <a:xfrm>
                <a:off x="266700" y="180975"/>
                <a:ext cx="1752600" cy="495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32410F4B-F326-4E40-B96B-F1DC3008371A}"/>
                  </a:ext>
                </a:extLst>
              </p:cNvPr>
              <p:cNvSpPr/>
              <p:nvPr/>
            </p:nvSpPr>
            <p:spPr>
              <a:xfrm rot="5400000">
                <a:off x="2019300" y="180975"/>
                <a:ext cx="495300" cy="4953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hlinkClick r:id="rId2"/>
              <a:extLst>
                <a:ext uri="{FF2B5EF4-FFF2-40B4-BE49-F238E27FC236}">
                  <a16:creationId xmlns:a16="http://schemas.microsoft.com/office/drawing/2014/main" id="{09E6B7CE-EE16-4D3A-B71D-E598AE831177}"/>
                </a:ext>
              </a:extLst>
            </p:cNvPr>
            <p:cNvSpPr txBox="1"/>
            <p:nvPr/>
          </p:nvSpPr>
          <p:spPr>
            <a:xfrm>
              <a:off x="370702" y="280877"/>
              <a:ext cx="1570025" cy="369418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  <a:latin typeface="Source Han Sans TC"/>
                  <a:ea typeface="Source Han Sans TC"/>
                </a:rPr>
                <a:t>參考網站</a:t>
              </a:r>
              <a:endParaRPr lang="zh-TW" altLang="zh-TW" dirty="0">
                <a:solidFill>
                  <a:schemeClr val="bg1"/>
                </a:solidFill>
                <a:latin typeface="Source Han Sans TC"/>
                <a:ea typeface="Source Han Sans TC"/>
              </a:endParaRPr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155" y="322065"/>
            <a:ext cx="8638821" cy="5662732"/>
          </a:xfrm>
          <a:prstGeom prst="rect">
            <a:avLst/>
          </a:prstGeom>
        </p:spPr>
      </p:pic>
      <p:sp>
        <p:nvSpPr>
          <p:cNvPr id="7" name="文字方塊 6">
            <a:hlinkClick r:id="rId2"/>
          </p:cNvPr>
          <p:cNvSpPr txBox="1"/>
          <p:nvPr/>
        </p:nvSpPr>
        <p:spPr>
          <a:xfrm>
            <a:off x="7045655" y="6488668"/>
            <a:ext cx="514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https://daily-drum.com/drum-notation-editor/editor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1578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53FE5F1-170F-4E80-8519-7A922DCF3E3B}"/>
              </a:ext>
            </a:extLst>
          </p:cNvPr>
          <p:cNvGrpSpPr/>
          <p:nvPr/>
        </p:nvGrpSpPr>
        <p:grpSpPr>
          <a:xfrm>
            <a:off x="324401" y="322065"/>
            <a:ext cx="2013996" cy="495300"/>
            <a:chOff x="289677" y="217893"/>
            <a:chExt cx="2013996" cy="4953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4382D0E-5C50-4FBD-B036-64AFAFFB2C82}"/>
                </a:ext>
              </a:extLst>
            </p:cNvPr>
            <p:cNvGrpSpPr/>
            <p:nvPr/>
          </p:nvGrpSpPr>
          <p:grpSpPr>
            <a:xfrm>
              <a:off x="289677" y="217893"/>
              <a:ext cx="2013996" cy="495300"/>
              <a:chOff x="266700" y="180975"/>
              <a:chExt cx="2247900" cy="495300"/>
            </a:xfrm>
            <a:solidFill>
              <a:schemeClr val="tx2">
                <a:lumMod val="75000"/>
              </a:schemeClr>
            </a:solidFill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6D8D509-6183-4C44-9CFD-E9A52D8A5398}"/>
                  </a:ext>
                </a:extLst>
              </p:cNvPr>
              <p:cNvSpPr/>
              <p:nvPr/>
            </p:nvSpPr>
            <p:spPr>
              <a:xfrm>
                <a:off x="266700" y="180975"/>
                <a:ext cx="1752600" cy="4953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等腰三角形 5">
                <a:extLst>
                  <a:ext uri="{FF2B5EF4-FFF2-40B4-BE49-F238E27FC236}">
                    <a16:creationId xmlns:a16="http://schemas.microsoft.com/office/drawing/2014/main" id="{32410F4B-F326-4E40-B96B-F1DC3008371A}"/>
                  </a:ext>
                </a:extLst>
              </p:cNvPr>
              <p:cNvSpPr/>
              <p:nvPr/>
            </p:nvSpPr>
            <p:spPr>
              <a:xfrm rot="5400000">
                <a:off x="2019300" y="180975"/>
                <a:ext cx="495300" cy="49530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文本框 3">
              <a:hlinkClick r:id="rId2"/>
              <a:extLst>
                <a:ext uri="{FF2B5EF4-FFF2-40B4-BE49-F238E27FC236}">
                  <a16:creationId xmlns:a16="http://schemas.microsoft.com/office/drawing/2014/main" id="{09E6B7CE-EE16-4D3A-B71D-E598AE831177}"/>
                </a:ext>
              </a:extLst>
            </p:cNvPr>
            <p:cNvSpPr txBox="1"/>
            <p:nvPr/>
          </p:nvSpPr>
          <p:spPr>
            <a:xfrm>
              <a:off x="370702" y="280877"/>
              <a:ext cx="1570025" cy="369418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zh-TW" altLang="en-US" dirty="0" smtClean="0">
                  <a:solidFill>
                    <a:schemeClr val="bg1"/>
                  </a:solidFill>
                  <a:latin typeface="Source Han Sans TC"/>
                  <a:ea typeface="Source Han Sans TC"/>
                </a:rPr>
                <a:t>參考網站</a:t>
              </a:r>
              <a:endParaRPr lang="zh-TW" altLang="zh-TW" dirty="0">
                <a:solidFill>
                  <a:schemeClr val="bg1"/>
                </a:solidFill>
                <a:latin typeface="Source Han Sans TC"/>
                <a:ea typeface="Source Han Sans TC"/>
              </a:endParaRPr>
            </a:p>
          </p:txBody>
        </p:sp>
      </p:grpSp>
      <p:sp>
        <p:nvSpPr>
          <p:cNvPr id="7" name="文字方塊 6">
            <a:hlinkClick r:id="rId2"/>
          </p:cNvPr>
          <p:cNvSpPr txBox="1"/>
          <p:nvPr/>
        </p:nvSpPr>
        <p:spPr>
          <a:xfrm>
            <a:off x="5078321" y="6488668"/>
            <a:ext cx="711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https://jianpu.info/freedrumsheet/e760ea8c5ef249dab266ab1f4a10b76d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15" y="1028647"/>
            <a:ext cx="10166108" cy="483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87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936D566-342D-47CF-B678-D1B972DC1D69}"/>
              </a:ext>
            </a:extLst>
          </p:cNvPr>
          <p:cNvGrpSpPr/>
          <p:nvPr/>
        </p:nvGrpSpPr>
        <p:grpSpPr>
          <a:xfrm>
            <a:off x="-2565594" y="-1040427"/>
            <a:ext cx="12339515" cy="12416259"/>
            <a:chOff x="-2565594" y="-1040427"/>
            <a:chExt cx="12339515" cy="1241625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BE8FD74-22E0-4002-B00B-9F55CB4CAD45}"/>
                </a:ext>
              </a:extLst>
            </p:cNvPr>
            <p:cNvGrpSpPr/>
            <p:nvPr/>
          </p:nvGrpSpPr>
          <p:grpSpPr>
            <a:xfrm>
              <a:off x="-2565594" y="-1040427"/>
              <a:ext cx="5131187" cy="6367535"/>
              <a:chOff x="-2596644" y="-1036928"/>
              <a:chExt cx="5131187" cy="636753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28CDBD7-6108-42FC-9903-5D232AD8C3CA}"/>
                  </a:ext>
                </a:extLst>
              </p:cNvPr>
              <p:cNvSpPr/>
              <p:nvPr/>
            </p:nvSpPr>
            <p:spPr>
              <a:xfrm rot="2667376">
                <a:off x="-2596644" y="1295950"/>
                <a:ext cx="4116975" cy="403465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0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8E57722-51B7-422C-9858-36198C926CAA}"/>
                  </a:ext>
                </a:extLst>
              </p:cNvPr>
              <p:cNvSpPr/>
              <p:nvPr/>
            </p:nvSpPr>
            <p:spPr>
              <a:xfrm rot="2675681">
                <a:off x="554110" y="-1036928"/>
                <a:ext cx="1980433" cy="2027516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6350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61E2CD6-4A46-4724-A2D7-3D965B842BD5}"/>
                </a:ext>
              </a:extLst>
            </p:cNvPr>
            <p:cNvSpPr txBox="1"/>
            <p:nvPr/>
          </p:nvSpPr>
          <p:spPr>
            <a:xfrm>
              <a:off x="4156435" y="2240950"/>
              <a:ext cx="3417113" cy="64648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zh-TW" altLang="en-US" sz="3600" dirty="0" smtClean="0">
                  <a:solidFill>
                    <a:schemeClr val="accent1">
                      <a:lumMod val="50000"/>
                    </a:schemeClr>
                  </a:solidFill>
                  <a:latin typeface="Source Han Sans TC"/>
                  <a:ea typeface="Source Han Sans TC"/>
                </a:rPr>
                <a:t>網站架構</a:t>
              </a:r>
              <a:endParaRPr lang="zh-TW" altLang="zh-TW" sz="3600" dirty="0">
                <a:solidFill>
                  <a:schemeClr val="accent1">
                    <a:lumMod val="50000"/>
                  </a:schemeClr>
                </a:solidFill>
                <a:latin typeface="Source Han Sans TC"/>
                <a:ea typeface="Source Han Sans TC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3C304FF-CFED-4872-BC17-007135075612}"/>
                </a:ext>
              </a:extLst>
            </p:cNvPr>
            <p:cNvSpPr txBox="1"/>
            <p:nvPr/>
          </p:nvSpPr>
          <p:spPr>
            <a:xfrm>
              <a:off x="7572755" y="1763118"/>
              <a:ext cx="2201166" cy="1785104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zh-TW" altLang="zh-TW" sz="11000" b="1">
                  <a:solidFill>
                    <a:schemeClr val="accent1">
                      <a:lumMod val="50000"/>
                    </a:schemeClr>
                  </a:solidFill>
                  <a:latin typeface="Source Han Sans TC"/>
                  <a:ea typeface="Source Han Sans TC"/>
                </a:rPr>
                <a:t>02</a:t>
              </a:r>
              <a:endParaRPr lang="zh-CN" altLang="en-US" sz="11000" b="1">
                <a:solidFill>
                  <a:schemeClr val="accent1">
                    <a:lumMod val="50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AF3501E-AC4F-45B4-AAC0-9CD01BBF41C2}"/>
                </a:ext>
              </a:extLst>
            </p:cNvPr>
            <p:cNvSpPr/>
            <p:nvPr/>
          </p:nvSpPr>
          <p:spPr>
            <a:xfrm rot="2658568">
              <a:off x="210810" y="6108821"/>
              <a:ext cx="5283749" cy="5267011"/>
            </a:xfrm>
            <a:prstGeom prst="rect">
              <a:avLst/>
            </a:prstGeom>
            <a:noFill/>
            <a:ln w="6350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11914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87318069-7DB7-41C2-BB31-FBF8D9E60EE9}"/>
              </a:ext>
            </a:extLst>
          </p:cNvPr>
          <p:cNvSpPr/>
          <p:nvPr/>
        </p:nvSpPr>
        <p:spPr>
          <a:xfrm>
            <a:off x="2191525" y="1495143"/>
            <a:ext cx="1112519" cy="3352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TW" altLang="en-US" b="1" dirty="0" smtClean="0">
                <a:latin typeface="Source Han Sans TC"/>
                <a:ea typeface="Source Han Sans TC"/>
              </a:rPr>
              <a:t>首頁</a:t>
            </a:r>
            <a:endParaRPr lang="zh-TW" altLang="zh-TW" b="1" dirty="0">
              <a:latin typeface="Source Han Sans TC"/>
              <a:ea typeface="Source Han Sans TC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BB92546-6090-4246-8014-0A6DA91A084E}"/>
              </a:ext>
            </a:extLst>
          </p:cNvPr>
          <p:cNvSpPr/>
          <p:nvPr/>
        </p:nvSpPr>
        <p:spPr>
          <a:xfrm>
            <a:off x="4398114" y="1501897"/>
            <a:ext cx="1112519" cy="3352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TW" altLang="en-US" b="1" dirty="0" smtClean="0">
                <a:latin typeface="Source Han Sans TC"/>
                <a:ea typeface="Source Han Sans TC"/>
              </a:rPr>
              <a:t>尋找鼓譜</a:t>
            </a:r>
            <a:endParaRPr lang="zh-TW" altLang="zh-TW" b="1" dirty="0">
              <a:latin typeface="Source Han Sans TC"/>
              <a:ea typeface="Source Han Sans TC"/>
            </a:endParaRPr>
          </a:p>
        </p:txBody>
      </p:sp>
      <p:cxnSp>
        <p:nvCxnSpPr>
          <p:cNvPr id="13" name="肘形接點 12"/>
          <p:cNvCxnSpPr>
            <a:stCxn id="46" idx="4"/>
            <a:endCxn id="30" idx="0"/>
          </p:cNvCxnSpPr>
          <p:nvPr/>
        </p:nvCxnSpPr>
        <p:spPr>
          <a:xfrm rot="5400000">
            <a:off x="4267497" y="-414931"/>
            <a:ext cx="390362" cy="342978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/>
          <p:cNvCxnSpPr>
            <a:stCxn id="46" idx="4"/>
            <a:endCxn id="32" idx="0"/>
          </p:cNvCxnSpPr>
          <p:nvPr/>
        </p:nvCxnSpPr>
        <p:spPr>
          <a:xfrm rot="5400000">
            <a:off x="5367415" y="691741"/>
            <a:ext cx="397116" cy="122319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接點 48"/>
          <p:cNvCxnSpPr>
            <a:stCxn id="46" idx="4"/>
            <a:endCxn id="39" idx="0"/>
          </p:cNvCxnSpPr>
          <p:nvPr/>
        </p:nvCxnSpPr>
        <p:spPr>
          <a:xfrm rot="16200000" flipH="1">
            <a:off x="7673283" y="-390931"/>
            <a:ext cx="397116" cy="338854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87318069-7DB7-41C2-BB31-FBF8D9E60EE9}"/>
              </a:ext>
            </a:extLst>
          </p:cNvPr>
          <p:cNvSpPr/>
          <p:nvPr/>
        </p:nvSpPr>
        <p:spPr>
          <a:xfrm>
            <a:off x="9009851" y="1501897"/>
            <a:ext cx="1112519" cy="3352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zh-TW" altLang="en-US" b="1" dirty="0" smtClean="0">
                <a:latin typeface="Source Han Sans TC"/>
                <a:ea typeface="Source Han Sans TC"/>
              </a:rPr>
              <a:t>註冊</a:t>
            </a:r>
            <a:r>
              <a:rPr lang="en-US" altLang="zh-TW" b="1" dirty="0" smtClean="0">
                <a:latin typeface="Source Han Sans TC"/>
                <a:ea typeface="Source Han Sans TC"/>
              </a:rPr>
              <a:t>/</a:t>
            </a:r>
            <a:r>
              <a:rPr lang="zh-TW" altLang="en-US" b="1" dirty="0" smtClean="0">
                <a:latin typeface="Source Han Sans TC"/>
                <a:ea typeface="Source Han Sans TC"/>
              </a:rPr>
              <a:t>登入</a:t>
            </a:r>
            <a:endParaRPr lang="zh-TW" altLang="zh-TW" b="1" dirty="0">
              <a:latin typeface="Source Han Sans TC"/>
              <a:ea typeface="Source Han Sans TC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BB92546-6090-4246-8014-0A6DA91A084E}"/>
              </a:ext>
            </a:extLst>
          </p:cNvPr>
          <p:cNvSpPr/>
          <p:nvPr/>
        </p:nvSpPr>
        <p:spPr>
          <a:xfrm>
            <a:off x="9009851" y="2101368"/>
            <a:ext cx="1112519" cy="3352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TW" altLang="en-US" b="1" dirty="0" smtClean="0">
                <a:latin typeface="Source Han Sans TC"/>
                <a:ea typeface="Source Han Sans TC"/>
              </a:rPr>
              <a:t>會員專</a:t>
            </a:r>
            <a:r>
              <a:rPr lang="zh-TW" altLang="en-US" b="1" dirty="0">
                <a:latin typeface="Source Han Sans TC"/>
                <a:ea typeface="Source Han Sans TC"/>
              </a:rPr>
              <a:t>區</a:t>
            </a:r>
            <a:endParaRPr lang="zh-TW" altLang="zh-TW" b="1" dirty="0">
              <a:latin typeface="Source Han Sans TC"/>
              <a:ea typeface="Source Han Sans TC"/>
            </a:endParaRPr>
          </a:p>
        </p:txBody>
      </p:sp>
      <p:grpSp>
        <p:nvGrpSpPr>
          <p:cNvPr id="96" name="群組 95"/>
          <p:cNvGrpSpPr/>
          <p:nvPr/>
        </p:nvGrpSpPr>
        <p:grpSpPr>
          <a:xfrm>
            <a:off x="7169648" y="3003336"/>
            <a:ext cx="4762373" cy="343915"/>
            <a:chOff x="5981581" y="2583705"/>
            <a:chExt cx="4762373" cy="343915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8FC93DF-70EF-421C-86FC-5273D1C38F64}"/>
                </a:ext>
              </a:extLst>
            </p:cNvPr>
            <p:cNvSpPr/>
            <p:nvPr/>
          </p:nvSpPr>
          <p:spPr>
            <a:xfrm>
              <a:off x="7198199" y="2592360"/>
              <a:ext cx="1112519" cy="33526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zh-TW" altLang="en-US" b="1" dirty="0" smtClean="0">
                  <a:latin typeface="Source Han Sans TC"/>
                  <a:ea typeface="Source Han Sans TC"/>
                </a:rPr>
                <a:t>我的鼓譜</a:t>
              </a:r>
              <a:endParaRPr lang="zh-TW" altLang="zh-TW" b="1" dirty="0">
                <a:latin typeface="Source Han Sans TC"/>
                <a:ea typeface="Source Han Sans TC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8FC93DF-70EF-421C-86FC-5273D1C38F64}"/>
                </a:ext>
              </a:extLst>
            </p:cNvPr>
            <p:cNvSpPr/>
            <p:nvPr/>
          </p:nvSpPr>
          <p:spPr>
            <a:xfrm>
              <a:off x="8414817" y="2592360"/>
              <a:ext cx="1112519" cy="33526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zh-TW" altLang="en-US" b="1" dirty="0" smtClean="0">
                  <a:latin typeface="Source Han Sans TC"/>
                  <a:ea typeface="Source Han Sans TC"/>
                </a:rPr>
                <a:t>我的收藏</a:t>
              </a:r>
              <a:endParaRPr lang="zh-TW" altLang="zh-TW" b="1" dirty="0">
                <a:latin typeface="Source Han Sans TC"/>
                <a:ea typeface="Source Han Sans TC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8FC93DF-70EF-421C-86FC-5273D1C38F64}"/>
                </a:ext>
              </a:extLst>
            </p:cNvPr>
            <p:cNvSpPr/>
            <p:nvPr/>
          </p:nvSpPr>
          <p:spPr>
            <a:xfrm>
              <a:off x="9631435" y="2583705"/>
              <a:ext cx="1112519" cy="33526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zh-TW" altLang="en-US" b="1" dirty="0" smtClean="0">
                  <a:latin typeface="Source Han Sans TC"/>
                  <a:ea typeface="Source Han Sans TC"/>
                </a:rPr>
                <a:t>會員資料</a:t>
              </a:r>
              <a:endParaRPr lang="zh-TW" altLang="zh-TW" b="1" dirty="0">
                <a:latin typeface="Source Han Sans TC"/>
                <a:ea typeface="Source Han Sans TC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8FC93DF-70EF-421C-86FC-5273D1C38F64}"/>
                </a:ext>
              </a:extLst>
            </p:cNvPr>
            <p:cNvSpPr/>
            <p:nvPr/>
          </p:nvSpPr>
          <p:spPr>
            <a:xfrm>
              <a:off x="5981581" y="2583705"/>
              <a:ext cx="1112519" cy="33526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92500" lnSpcReduction="10000"/>
            </a:bodyPr>
            <a:lstStyle/>
            <a:p>
              <a:pPr algn="ctr"/>
              <a:r>
                <a:rPr lang="zh-TW" altLang="en-US" b="1" dirty="0" smtClean="0">
                  <a:latin typeface="Source Han Sans TC"/>
                  <a:ea typeface="Source Han Sans TC"/>
                </a:rPr>
                <a:t>寫譜專區</a:t>
              </a:r>
              <a:endParaRPr lang="zh-TW" altLang="zh-TW" b="1" dirty="0">
                <a:latin typeface="Source Han Sans TC"/>
                <a:ea typeface="Source Han Sans TC"/>
              </a:endParaRPr>
            </a:p>
          </p:txBody>
        </p:sp>
      </p:grpSp>
      <p:sp>
        <p:nvSpPr>
          <p:cNvPr id="46" name="橢圓 45"/>
          <p:cNvSpPr/>
          <p:nvPr/>
        </p:nvSpPr>
        <p:spPr>
          <a:xfrm>
            <a:off x="5510633" y="696043"/>
            <a:ext cx="1333876" cy="408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solidFill>
                  <a:schemeClr val="tx2">
                    <a:lumMod val="75000"/>
                  </a:schemeClr>
                </a:solidFill>
                <a:latin typeface="Source Han Sans TC"/>
                <a:ea typeface="Source Han Sans TC"/>
              </a:rPr>
              <a:t>前台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BB92546-6090-4246-8014-0A6DA91A084E}"/>
              </a:ext>
            </a:extLst>
          </p:cNvPr>
          <p:cNvSpPr/>
          <p:nvPr/>
        </p:nvSpPr>
        <p:spPr>
          <a:xfrm>
            <a:off x="6769067" y="1505512"/>
            <a:ext cx="1330405" cy="33526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TW" altLang="en-US" b="1" dirty="0" smtClean="0">
                <a:latin typeface="Source Han Sans TC"/>
                <a:ea typeface="Source Han Sans TC"/>
              </a:rPr>
              <a:t>尋找</a:t>
            </a:r>
            <a:r>
              <a:rPr lang="zh-TW" altLang="en-US" b="1" dirty="0">
                <a:latin typeface="Source Han Sans TC"/>
                <a:ea typeface="Source Han Sans TC"/>
              </a:rPr>
              <a:t>練鼓室</a:t>
            </a:r>
            <a:endParaRPr lang="zh-TW" altLang="zh-TW" b="1" dirty="0">
              <a:latin typeface="Source Han Sans TC"/>
              <a:ea typeface="Source Han Sans TC"/>
            </a:endParaRPr>
          </a:p>
        </p:txBody>
      </p:sp>
      <p:cxnSp>
        <p:nvCxnSpPr>
          <p:cNvPr id="44" name="肘形接點 43"/>
          <p:cNvCxnSpPr>
            <a:stCxn id="46" idx="4"/>
            <a:endCxn id="43" idx="0"/>
          </p:cNvCxnSpPr>
          <p:nvPr/>
        </p:nvCxnSpPr>
        <p:spPr>
          <a:xfrm rot="16200000" flipH="1">
            <a:off x="6605555" y="676796"/>
            <a:ext cx="400731" cy="125669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39" idx="2"/>
            <a:endCxn id="42" idx="0"/>
          </p:cNvCxnSpPr>
          <p:nvPr/>
        </p:nvCxnSpPr>
        <p:spPr>
          <a:xfrm>
            <a:off x="9566111" y="1837157"/>
            <a:ext cx="0" cy="26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肘形接點 118"/>
          <p:cNvCxnSpPr>
            <a:stCxn id="42" idx="2"/>
            <a:endCxn id="31" idx="0"/>
          </p:cNvCxnSpPr>
          <p:nvPr/>
        </p:nvCxnSpPr>
        <p:spPr>
          <a:xfrm rot="5400000">
            <a:off x="8362656" y="1799881"/>
            <a:ext cx="566708" cy="1840203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肘形接點 121"/>
          <p:cNvCxnSpPr>
            <a:stCxn id="42" idx="2"/>
            <a:endCxn id="54" idx="0"/>
          </p:cNvCxnSpPr>
          <p:nvPr/>
        </p:nvCxnSpPr>
        <p:spPr>
          <a:xfrm rot="5400000">
            <a:off x="8966638" y="2412517"/>
            <a:ext cx="575363" cy="623585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肘形接點 124"/>
          <p:cNvCxnSpPr>
            <a:stCxn id="42" idx="2"/>
            <a:endCxn id="57" idx="0"/>
          </p:cNvCxnSpPr>
          <p:nvPr/>
        </p:nvCxnSpPr>
        <p:spPr>
          <a:xfrm rot="16200000" flipH="1">
            <a:off x="9574946" y="2427792"/>
            <a:ext cx="575363" cy="593033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肘形接點 127"/>
          <p:cNvCxnSpPr>
            <a:stCxn id="42" idx="2"/>
            <a:endCxn id="58" idx="0"/>
          </p:cNvCxnSpPr>
          <p:nvPr/>
        </p:nvCxnSpPr>
        <p:spPr>
          <a:xfrm rot="16200000" flipH="1">
            <a:off x="10187582" y="1815156"/>
            <a:ext cx="566708" cy="1809651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橢圓 139"/>
          <p:cNvSpPr/>
          <p:nvPr/>
        </p:nvSpPr>
        <p:spPr>
          <a:xfrm>
            <a:off x="5526219" y="3516797"/>
            <a:ext cx="1333876" cy="40873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 smtClean="0">
                <a:solidFill>
                  <a:schemeClr val="tx2">
                    <a:lumMod val="75000"/>
                  </a:schemeClr>
                </a:solidFill>
                <a:latin typeface="Source Han Sans TC"/>
                <a:ea typeface="Source Han Sans TC"/>
              </a:rPr>
              <a:t>後台</a:t>
            </a:r>
            <a:endParaRPr lang="zh-TW" altLang="en-US" sz="2400" b="1" dirty="0">
              <a:solidFill>
                <a:schemeClr val="tx2">
                  <a:lumMod val="75000"/>
                </a:schemeClr>
              </a:solidFill>
              <a:latin typeface="Source Han Sans TC"/>
              <a:ea typeface="Source Han Sans TC"/>
            </a:endParaRPr>
          </a:p>
        </p:txBody>
      </p:sp>
      <p:cxnSp>
        <p:nvCxnSpPr>
          <p:cNvPr id="141" name="肘形接點 140"/>
          <p:cNvCxnSpPr>
            <a:stCxn id="140" idx="4"/>
            <a:endCxn id="51" idx="0"/>
          </p:cNvCxnSpPr>
          <p:nvPr/>
        </p:nvCxnSpPr>
        <p:spPr>
          <a:xfrm rot="5400000">
            <a:off x="3866809" y="2250251"/>
            <a:ext cx="651064" cy="4001632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87318069-7DB7-41C2-BB31-FBF8D9E60EE9}"/>
              </a:ext>
            </a:extLst>
          </p:cNvPr>
          <p:cNvSpPr/>
          <p:nvPr/>
        </p:nvSpPr>
        <p:spPr>
          <a:xfrm>
            <a:off x="1635265" y="4576599"/>
            <a:ext cx="1112519" cy="3352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TW" altLang="en-US" b="1" dirty="0">
                <a:latin typeface="Source Han Sans TC"/>
                <a:ea typeface="Source Han Sans TC"/>
              </a:rPr>
              <a:t>個人</a:t>
            </a:r>
            <a:r>
              <a:rPr lang="zh-TW" altLang="en-US" b="1" dirty="0" smtClean="0">
                <a:latin typeface="Source Han Sans TC"/>
                <a:ea typeface="Source Han Sans TC"/>
              </a:rPr>
              <a:t>資料</a:t>
            </a:r>
            <a:endParaRPr lang="zh-TW" altLang="zh-TW" b="1" dirty="0">
              <a:latin typeface="Source Han Sans TC"/>
              <a:ea typeface="Source Han Sans TC"/>
            </a:endParaRPr>
          </a:p>
        </p:txBody>
      </p:sp>
      <p:sp>
        <p:nvSpPr>
          <p:cNvPr id="148" name="圓角矩形 147"/>
          <p:cNvSpPr/>
          <p:nvPr/>
        </p:nvSpPr>
        <p:spPr>
          <a:xfrm>
            <a:off x="1635265" y="4990574"/>
            <a:ext cx="1080745" cy="278343"/>
          </a:xfrm>
          <a:prstGeom prst="round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</a:rPr>
              <a:t>編輯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8FC93DF-70EF-421C-86FC-5273D1C38F64}"/>
              </a:ext>
            </a:extLst>
          </p:cNvPr>
          <p:cNvSpPr/>
          <p:nvPr/>
        </p:nvSpPr>
        <p:spPr>
          <a:xfrm>
            <a:off x="5631678" y="4583699"/>
            <a:ext cx="1112519" cy="3352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TW" altLang="en-US" b="1" dirty="0" smtClean="0">
                <a:latin typeface="Source Han Sans TC"/>
                <a:ea typeface="Source Han Sans TC"/>
              </a:rPr>
              <a:t>鼓譜</a:t>
            </a:r>
            <a:endParaRPr lang="zh-TW" altLang="zh-TW" b="1" dirty="0">
              <a:latin typeface="Source Han Sans TC"/>
              <a:ea typeface="Source Han Sans TC"/>
            </a:endParaRPr>
          </a:p>
        </p:txBody>
      </p:sp>
      <p:sp>
        <p:nvSpPr>
          <p:cNvPr id="149" name="圓角矩形 148"/>
          <p:cNvSpPr/>
          <p:nvPr/>
        </p:nvSpPr>
        <p:spPr>
          <a:xfrm>
            <a:off x="5264104" y="4997157"/>
            <a:ext cx="1847669" cy="278343"/>
          </a:xfrm>
          <a:prstGeom prst="round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2">
                    <a:lumMod val="75000"/>
                  </a:schemeClr>
                </a:solidFill>
              </a:rPr>
              <a:t>新增</a:t>
            </a:r>
            <a:r>
              <a:rPr lang="en-US" altLang="zh-TW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TW" altLang="en-US" sz="1400" dirty="0">
                <a:solidFill>
                  <a:schemeClr val="tx2">
                    <a:lumMod val="75000"/>
                  </a:schemeClr>
                </a:solidFill>
              </a:rPr>
              <a:t>編輯</a:t>
            </a:r>
            <a:r>
              <a:rPr lang="en-US" altLang="zh-TW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TW" altLang="en-US" sz="1400" dirty="0">
                <a:solidFill>
                  <a:schemeClr val="tx2">
                    <a:lumMod val="75000"/>
                  </a:schemeClr>
                </a:solidFill>
              </a:rPr>
              <a:t>刪除</a:t>
            </a:r>
            <a:r>
              <a:rPr lang="en-US" altLang="zh-TW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</a:rPr>
              <a:t>查詢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8FC93DF-70EF-421C-86FC-5273D1C38F64}"/>
              </a:ext>
            </a:extLst>
          </p:cNvPr>
          <p:cNvSpPr/>
          <p:nvPr/>
        </p:nvSpPr>
        <p:spPr>
          <a:xfrm>
            <a:off x="7558283" y="4576599"/>
            <a:ext cx="1112519" cy="3352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TW" altLang="en-US" b="1" dirty="0" smtClean="0">
                <a:latin typeface="Source Han Sans TC"/>
                <a:ea typeface="Source Han Sans TC"/>
              </a:rPr>
              <a:t>收藏</a:t>
            </a:r>
            <a:endParaRPr lang="zh-TW" altLang="zh-TW" b="1" dirty="0">
              <a:latin typeface="Source Han Sans TC"/>
              <a:ea typeface="Source Han Sans TC"/>
            </a:endParaRPr>
          </a:p>
        </p:txBody>
      </p:sp>
      <p:sp>
        <p:nvSpPr>
          <p:cNvPr id="150" name="圓角矩形 149"/>
          <p:cNvSpPr/>
          <p:nvPr/>
        </p:nvSpPr>
        <p:spPr>
          <a:xfrm>
            <a:off x="7368058" y="4987915"/>
            <a:ext cx="1492967" cy="278343"/>
          </a:xfrm>
          <a:prstGeom prst="round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2">
                    <a:lumMod val="75000"/>
                  </a:schemeClr>
                </a:solidFill>
              </a:rPr>
              <a:t>新增</a:t>
            </a:r>
            <a:r>
              <a:rPr lang="en-US" altLang="zh-TW" sz="1400" dirty="0" smtClean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</a:rPr>
              <a:t>刪除</a:t>
            </a:r>
            <a:r>
              <a:rPr lang="en-US" altLang="zh-TW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</a:rPr>
              <a:t>查詢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08FC93DF-70EF-421C-86FC-5273D1C38F64}"/>
              </a:ext>
            </a:extLst>
          </p:cNvPr>
          <p:cNvSpPr/>
          <p:nvPr/>
        </p:nvSpPr>
        <p:spPr>
          <a:xfrm>
            <a:off x="3146888" y="4580858"/>
            <a:ext cx="1797797" cy="3352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TW" altLang="en-US" b="1" dirty="0" smtClean="0">
                <a:latin typeface="Source Han Sans TC"/>
                <a:ea typeface="Source Han Sans TC"/>
              </a:rPr>
              <a:t>練團室資料</a:t>
            </a:r>
            <a:endParaRPr lang="zh-TW" altLang="zh-TW" b="1" dirty="0">
              <a:latin typeface="Source Han Sans TC"/>
              <a:ea typeface="Source Han Sans TC"/>
            </a:endParaRPr>
          </a:p>
        </p:txBody>
      </p:sp>
      <p:sp>
        <p:nvSpPr>
          <p:cNvPr id="152" name="圓角矩形 151"/>
          <p:cNvSpPr/>
          <p:nvPr/>
        </p:nvSpPr>
        <p:spPr>
          <a:xfrm>
            <a:off x="3162520" y="4997480"/>
            <a:ext cx="1847669" cy="278343"/>
          </a:xfrm>
          <a:prstGeom prst="round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2">
                    <a:lumMod val="75000"/>
                  </a:schemeClr>
                </a:solidFill>
              </a:rPr>
              <a:t>新增</a:t>
            </a:r>
            <a:r>
              <a:rPr lang="en-US" altLang="zh-TW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TW" altLang="en-US" sz="1400" dirty="0">
                <a:solidFill>
                  <a:schemeClr val="tx2">
                    <a:lumMod val="75000"/>
                  </a:schemeClr>
                </a:solidFill>
              </a:rPr>
              <a:t>編輯</a:t>
            </a:r>
            <a:r>
              <a:rPr lang="en-US" altLang="zh-TW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TW" altLang="en-US" sz="1400" dirty="0">
                <a:solidFill>
                  <a:schemeClr val="tx2">
                    <a:lumMod val="75000"/>
                  </a:schemeClr>
                </a:solidFill>
              </a:rPr>
              <a:t>刪除</a:t>
            </a:r>
            <a:r>
              <a:rPr lang="en-US" altLang="zh-TW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</a:rPr>
              <a:t>查詢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1" name="圓角矩形 150"/>
          <p:cNvSpPr/>
          <p:nvPr/>
        </p:nvSpPr>
        <p:spPr>
          <a:xfrm>
            <a:off x="9220451" y="4987914"/>
            <a:ext cx="1847669" cy="278343"/>
          </a:xfrm>
          <a:prstGeom prst="roundRect">
            <a:avLst/>
          </a:prstGeom>
          <a:solidFill>
            <a:schemeClr val="bg1"/>
          </a:solidFill>
          <a:ln w="127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tx2">
                    <a:lumMod val="75000"/>
                  </a:schemeClr>
                </a:solidFill>
              </a:rPr>
              <a:t>新增</a:t>
            </a:r>
            <a:r>
              <a:rPr lang="en-US" altLang="zh-TW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TW" altLang="en-US" sz="1400" dirty="0">
                <a:solidFill>
                  <a:schemeClr val="tx2">
                    <a:lumMod val="75000"/>
                  </a:schemeClr>
                </a:solidFill>
              </a:rPr>
              <a:t>編輯</a:t>
            </a:r>
            <a:r>
              <a:rPr lang="en-US" altLang="zh-TW" sz="1400" dirty="0">
                <a:solidFill>
                  <a:schemeClr val="tx2">
                    <a:lumMod val="75000"/>
                  </a:schemeClr>
                </a:solidFill>
              </a:rPr>
              <a:t>/</a:t>
            </a:r>
            <a:r>
              <a:rPr lang="zh-TW" altLang="en-US" sz="1400" dirty="0" smtClean="0">
                <a:solidFill>
                  <a:schemeClr val="tx2">
                    <a:lumMod val="75000"/>
                  </a:schemeClr>
                </a:solidFill>
              </a:rPr>
              <a:t>刪除</a:t>
            </a:r>
            <a:endParaRPr lang="zh-TW" altLang="en-US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08FC93DF-70EF-421C-86FC-5273D1C38F64}"/>
              </a:ext>
            </a:extLst>
          </p:cNvPr>
          <p:cNvSpPr/>
          <p:nvPr/>
        </p:nvSpPr>
        <p:spPr>
          <a:xfrm>
            <a:off x="9588027" y="4583699"/>
            <a:ext cx="1112519" cy="3352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pPr algn="ctr"/>
            <a:r>
              <a:rPr lang="zh-TW" altLang="en-US" b="1" dirty="0" smtClean="0">
                <a:latin typeface="Source Han Sans TC"/>
                <a:ea typeface="Source Han Sans TC"/>
              </a:rPr>
              <a:t>留言</a:t>
            </a:r>
            <a:endParaRPr lang="zh-TW" altLang="zh-TW" b="1" dirty="0">
              <a:latin typeface="Source Han Sans TC"/>
              <a:ea typeface="Source Han Sans TC"/>
            </a:endParaRPr>
          </a:p>
        </p:txBody>
      </p:sp>
      <p:cxnSp>
        <p:nvCxnSpPr>
          <p:cNvPr id="163" name="肘形接點 162"/>
          <p:cNvCxnSpPr>
            <a:stCxn id="140" idx="4"/>
            <a:endCxn id="66" idx="0"/>
          </p:cNvCxnSpPr>
          <p:nvPr/>
        </p:nvCxnSpPr>
        <p:spPr>
          <a:xfrm rot="5400000">
            <a:off x="4791811" y="3179511"/>
            <a:ext cx="655323" cy="214737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肘形接點 167"/>
          <p:cNvCxnSpPr>
            <a:stCxn id="140" idx="4"/>
            <a:endCxn id="53" idx="0"/>
          </p:cNvCxnSpPr>
          <p:nvPr/>
        </p:nvCxnSpPr>
        <p:spPr>
          <a:xfrm rot="5400000">
            <a:off x="5861466" y="4252008"/>
            <a:ext cx="658164" cy="5219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肘形接點 170"/>
          <p:cNvCxnSpPr>
            <a:stCxn id="140" idx="4"/>
            <a:endCxn id="59" idx="0"/>
          </p:cNvCxnSpPr>
          <p:nvPr/>
        </p:nvCxnSpPr>
        <p:spPr>
          <a:xfrm rot="16200000" flipH="1">
            <a:off x="6828318" y="3290374"/>
            <a:ext cx="651064" cy="1921386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接點 173"/>
          <p:cNvCxnSpPr>
            <a:stCxn id="140" idx="4"/>
            <a:endCxn id="157" idx="0"/>
          </p:cNvCxnSpPr>
          <p:nvPr/>
        </p:nvCxnSpPr>
        <p:spPr>
          <a:xfrm rot="16200000" flipH="1">
            <a:off x="7839640" y="2279052"/>
            <a:ext cx="658164" cy="3951130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021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461</Words>
  <Application>Microsoft Office PowerPoint</Application>
  <PresentationFormat>寬螢幕</PresentationFormat>
  <Paragraphs>106</Paragraphs>
  <Slides>13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等线</vt:lpstr>
      <vt:lpstr>Source Han Sans TC</vt:lpstr>
      <vt:lpstr>思源黑体 CN Heavy</vt:lpstr>
      <vt:lpstr>思源黑体 CN Medium</vt:lpstr>
      <vt:lpstr>新細明體</vt:lpstr>
      <vt:lpstr>Arial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孟 一希</dc:creator>
  <cp:lastModifiedBy>USER</cp:lastModifiedBy>
  <cp:revision>73</cp:revision>
  <dcterms:created xsi:type="dcterms:W3CDTF">2021-07-19T07:59:25Z</dcterms:created>
  <dcterms:modified xsi:type="dcterms:W3CDTF">2024-07-15T00:56:18Z</dcterms:modified>
</cp:coreProperties>
</file>