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36"/>
  </p:notesMasterIdLst>
  <p:sldIdLst>
    <p:sldId id="256" r:id="rId5"/>
    <p:sldId id="258" r:id="rId6"/>
    <p:sldId id="259" r:id="rId7"/>
    <p:sldId id="260" r:id="rId8"/>
    <p:sldId id="261" r:id="rId9"/>
    <p:sldId id="262" r:id="rId10"/>
    <p:sldId id="263" r:id="rId11"/>
    <p:sldId id="264" r:id="rId12"/>
    <p:sldId id="265" r:id="rId13"/>
    <p:sldId id="286" r:id="rId14"/>
    <p:sldId id="287"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8" r:id="rId30"/>
    <p:sldId id="289" r:id="rId31"/>
    <p:sldId id="282" r:id="rId32"/>
    <p:sldId id="283" r:id="rId33"/>
    <p:sldId id="285" r:id="rId34"/>
    <p:sldId id="290" r:id="rId35"/>
  </p:sldIdLst>
  <p:sldSz cx="7772400" cy="10058400"/>
  <p:notesSz cx="6858000" cy="9144000"/>
  <p:embeddedFontLst>
    <p:embeddedFont>
      <p:font typeface="Helvetica Neue" panose="020B0604020202020204" charset="0"/>
      <p:regular r:id="rId37"/>
      <p:bold r:id="rId38"/>
      <p:italic r:id="rId39"/>
      <p:boldItalic r:id="rId40"/>
    </p:embeddedFont>
    <p:embeddedFont>
      <p:font typeface="Open Sans" panose="020B0606030504020204" pitchFamily="34" charset="0"/>
      <p:regular r:id="rId41"/>
      <p:bold r:id="rId42"/>
      <p:italic r:id="rId43"/>
      <p:boldItalic r:id="rId44"/>
    </p:embeddedFont>
    <p:embeddedFont>
      <p:font typeface="Open Sans Light" panose="020B0306030504020204" pitchFamily="3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B0720F-29F8-495F-859A-9D02CE2029D7}">
  <a:tblStyle styleId="{F4B0720F-29F8-495F-859A-9D02CE2029D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303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3.fntdata"/><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8.fntdata"/><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4.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ef2efabe58_0_2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ef2efabe5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5645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ef2efabe58_0_3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ef2efabe5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4110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ed0d8e4d94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ed0d8e4d9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ef2efabe58_0_59: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ef2efabe58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ef2efabe58_0_9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ef2efabe58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ef2efabe58_0_9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ef2efabe58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ef916240fb_0_1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ef916240fb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ef916240fb_0_2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ef916240fb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f09de5cf35_0_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f09de5cf3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b632a1af1d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b632a1af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ef2efabe58_0_10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ef2efabe58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f09de5cf35_0_1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f09de5cf3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ef2efabe58_0_6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ef2efabe58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42b99aec54_0_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42b99aec5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42b99aec54_0_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42b99aec5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ef2efabe58_0_7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ef2efabe5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ef2efabe58_0_7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ef2efabe5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06032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ef2efabe58_0_7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ef2efabe5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09325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c28c705c4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g8c28c705c4_0_7: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ef2efabe58_0_15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ef2efabe58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f4ddc80c78_0_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f4ddc80c7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f4ddc80c78_0_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f4ddc80c7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7480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ef2efabe58_0_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ef2efabe5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d6b4b59cc5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d6b4b59cc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ef2efabe58_0_1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ef2efabe5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ef2efabe58_0_2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ef2efabe5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ef2efabe58_0_3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ef2efabe5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ed0d8e4d94_0_5: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ed0d8e4d9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txBox="1">
            <a:spLocks noGrp="1"/>
          </p:cNvSpPr>
          <p:nvPr>
            <p:ph type="title" idx="4294967295"/>
          </p:nvPr>
        </p:nvSpPr>
        <p:spPr>
          <a:xfrm>
            <a:off x="264950" y="420551"/>
            <a:ext cx="7242600" cy="15036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b="1">
                <a:solidFill>
                  <a:srgbClr val="FFFFFF"/>
                </a:solidFill>
              </a:rPr>
              <a:t>Project:</a:t>
            </a:r>
            <a:endParaRPr sz="4000" b="1">
              <a:solidFill>
                <a:srgbClr val="FFFFFF"/>
              </a:solidFill>
            </a:endParaRPr>
          </a:p>
          <a:p>
            <a:pPr marL="0" lvl="0" indent="0" algn="ctr" rtl="0">
              <a:lnSpc>
                <a:spcPct val="115000"/>
              </a:lnSpc>
              <a:spcBef>
                <a:spcPts val="0"/>
              </a:spcBef>
              <a:spcAft>
                <a:spcPts val="0"/>
              </a:spcAft>
              <a:buNone/>
            </a:pPr>
            <a:r>
              <a:rPr lang="en" sz="4000" b="1">
                <a:solidFill>
                  <a:srgbClr val="FFFFFF"/>
                </a:solidFill>
              </a:rPr>
              <a:t>Plan, Reduce, Repeat</a:t>
            </a:r>
            <a:endParaRPr sz="4000" b="1">
              <a:solidFill>
                <a:srgbClr val="FFFFFF"/>
              </a:solidFill>
            </a:endParaRPr>
          </a:p>
          <a:p>
            <a:pPr marL="0" lvl="0" indent="0" algn="ctr" rtl="0">
              <a:lnSpc>
                <a:spcPct val="115000"/>
              </a:lnSpc>
              <a:spcBef>
                <a:spcPts val="0"/>
              </a:spcBef>
              <a:spcAft>
                <a:spcPts val="0"/>
              </a:spcAft>
              <a:buNone/>
            </a:pPr>
            <a:endParaRPr sz="4000" b="1">
              <a:solidFill>
                <a:srgbClr val="FFFFFF"/>
              </a:solidFill>
            </a:endParaRPr>
          </a:p>
          <a:p>
            <a:pPr marL="0" lvl="0" indent="0" algn="ctr" rtl="0">
              <a:lnSpc>
                <a:spcPct val="115000"/>
              </a:lnSpc>
              <a:spcBef>
                <a:spcPts val="0"/>
              </a:spcBef>
              <a:spcAft>
                <a:spcPts val="0"/>
              </a:spcAft>
              <a:buNone/>
            </a:pPr>
            <a:endParaRPr sz="3000" b="1">
              <a:solidFill>
                <a:srgbClr val="FFFFFF"/>
              </a:solidFill>
            </a:endParaRPr>
          </a:p>
          <a:p>
            <a:pPr marL="0" lvl="0" indent="0" algn="l" rtl="0">
              <a:spcBef>
                <a:spcPts val="0"/>
              </a:spcBef>
              <a:spcAft>
                <a:spcPts val="0"/>
              </a:spcAft>
              <a:buNone/>
            </a:pPr>
            <a:endParaRPr/>
          </a:p>
        </p:txBody>
      </p:sp>
      <p:sp>
        <p:nvSpPr>
          <p:cNvPr id="177" name="Google Shape;177;p51"/>
          <p:cNvSpPr txBox="1">
            <a:spLocks noGrp="1"/>
          </p:cNvSpPr>
          <p:nvPr>
            <p:ph type="title" idx="4294967295"/>
          </p:nvPr>
        </p:nvSpPr>
        <p:spPr>
          <a:xfrm>
            <a:off x="417350" y="7811951"/>
            <a:ext cx="7242600" cy="15036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i="1" dirty="0">
                <a:solidFill>
                  <a:srgbClr val="FFFFFF"/>
                </a:solidFill>
              </a:rPr>
              <a:t>[VIEN DANG]</a:t>
            </a:r>
            <a:r>
              <a:rPr lang="en" sz="4000" dirty="0">
                <a:solidFill>
                  <a:srgbClr val="FFFFFF"/>
                </a:solidFill>
              </a:rPr>
              <a:t>: </a:t>
            </a:r>
            <a:endParaRPr sz="4000" dirty="0">
              <a:solidFill>
                <a:srgbClr val="FFFFFF"/>
              </a:solidFill>
            </a:endParaRPr>
          </a:p>
          <a:p>
            <a:pPr marL="0" lvl="0" indent="0" algn="ctr" rtl="0">
              <a:lnSpc>
                <a:spcPct val="115000"/>
              </a:lnSpc>
              <a:spcBef>
                <a:spcPts val="0"/>
              </a:spcBef>
              <a:spcAft>
                <a:spcPts val="0"/>
              </a:spcAft>
              <a:buNone/>
            </a:pPr>
            <a:r>
              <a:rPr lang="en" sz="4000" i="1" dirty="0">
                <a:solidFill>
                  <a:srgbClr val="FFFFFF"/>
                </a:solidFill>
              </a:rPr>
              <a:t>[01/08/2023]</a:t>
            </a:r>
            <a:endParaRPr sz="4000" i="1" dirty="0">
              <a:solidFill>
                <a:srgbClr val="FFFFFF"/>
              </a:solidFill>
            </a:endParaRPr>
          </a:p>
          <a:p>
            <a:pPr marL="0" lvl="0" indent="0" algn="l" rtl="0">
              <a:spcBef>
                <a:spcPts val="0"/>
              </a:spcBef>
              <a:spcAft>
                <a:spcPts val="0"/>
              </a:spcAft>
              <a:buNone/>
            </a:pPr>
            <a:endParaRPr i="1" dirty="0"/>
          </a:p>
        </p:txBody>
      </p:sp>
      <p:sp>
        <p:nvSpPr>
          <p:cNvPr id="178" name="Google Shape;178;p51"/>
          <p:cNvSpPr/>
          <p:nvPr/>
        </p:nvSpPr>
        <p:spPr>
          <a:xfrm>
            <a:off x="6526900" y="8834600"/>
            <a:ext cx="1133100" cy="480900"/>
          </a:xfrm>
          <a:prstGeom prst="rect">
            <a:avLst/>
          </a:prstGeom>
          <a:solidFill>
            <a:srgbClr val="02B4E5"/>
          </a:solidFill>
          <a:ln w="9525" cap="flat" cmpd="sng">
            <a:solidFill>
              <a:srgbClr val="02B4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58"/>
          <p:cNvSpPr txBox="1">
            <a:spLocks noGrp="1"/>
          </p:cNvSpPr>
          <p:nvPr>
            <p:ph type="title"/>
          </p:nvPr>
        </p:nvSpPr>
        <p:spPr>
          <a:xfrm>
            <a:off x="264895" y="69919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700" dirty="0"/>
              <a:t>As-Built Doc</a:t>
            </a:r>
            <a:br>
              <a:rPr lang="en" sz="3700" dirty="0"/>
            </a:br>
            <a:r>
              <a:rPr lang="en" sz="3700" dirty="0"/>
              <a:t>Release 	2</a:t>
            </a:r>
            <a:endParaRPr sz="3700" dirty="0"/>
          </a:p>
          <a:p>
            <a:pPr marL="0" lvl="0" indent="0" algn="l" rtl="0">
              <a:spcBef>
                <a:spcPts val="0"/>
              </a:spcBef>
              <a:spcAft>
                <a:spcPts val="0"/>
              </a:spcAft>
              <a:buNone/>
            </a:pPr>
            <a:endParaRPr sz="3600" b="1" dirty="0"/>
          </a:p>
        </p:txBody>
      </p:sp>
      <p:sp>
        <p:nvSpPr>
          <p:cNvPr id="223" name="Google Shape;223;p58"/>
          <p:cNvSpPr txBox="1">
            <a:spLocks noGrp="1"/>
          </p:cNvSpPr>
          <p:nvPr>
            <p:ph type="body" idx="1"/>
          </p:nvPr>
        </p:nvSpPr>
        <p:spPr>
          <a:xfrm>
            <a:off x="264900" y="1906300"/>
            <a:ext cx="7242600" cy="80190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sz="1700" b="1" dirty="0">
                <a:solidFill>
                  <a:schemeClr val="dk1"/>
                </a:solidFill>
                <a:latin typeface="Arial"/>
                <a:ea typeface="Arial"/>
                <a:cs typeface="Arial"/>
                <a:sym typeface="Arial"/>
              </a:rPr>
              <a:t>Stakeholders</a:t>
            </a:r>
            <a:endParaRPr sz="1700" b="1" dirty="0">
              <a:solidFill>
                <a:schemeClr val="dk1"/>
              </a:solidFill>
              <a:latin typeface="Arial"/>
              <a:ea typeface="Arial"/>
              <a:cs typeface="Arial"/>
              <a:sym typeface="Arial"/>
            </a:endParaRPr>
          </a:p>
          <a:p>
            <a:pPr marL="457200" lvl="0" indent="-323850" algn="l" rtl="0">
              <a:spcBef>
                <a:spcPts val="120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Developers</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John Doe</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Jane Peters</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Sam Ross</a:t>
            </a:r>
            <a:endParaRPr sz="1500" dirty="0">
              <a:solidFill>
                <a:schemeClr val="dk1"/>
              </a:solidFill>
              <a:latin typeface="Arial"/>
              <a:ea typeface="Arial"/>
              <a:cs typeface="Arial"/>
              <a:sym typeface="Arial"/>
            </a:endParaRPr>
          </a:p>
          <a:p>
            <a:pPr marL="457200" lvl="0"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Ops</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Jay Smith</a:t>
            </a:r>
            <a:endParaRPr sz="1500" dirty="0">
              <a:solidFill>
                <a:schemeClr val="dk1"/>
              </a:solidFill>
              <a:latin typeface="Arial"/>
              <a:ea typeface="Arial"/>
              <a:cs typeface="Arial"/>
              <a:sym typeface="Arial"/>
            </a:endParaRPr>
          </a:p>
          <a:p>
            <a:pPr marL="457200" lvl="0"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SRE</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John Robert</a:t>
            </a:r>
            <a:endParaRPr sz="1500" dirty="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700" b="1" dirty="0">
                <a:solidFill>
                  <a:schemeClr val="dk1"/>
                </a:solidFill>
                <a:latin typeface="Arial"/>
                <a:ea typeface="Arial"/>
                <a:cs typeface="Arial"/>
                <a:sym typeface="Arial"/>
              </a:rPr>
              <a:t>Code Changes</a:t>
            </a:r>
            <a:endParaRPr sz="1700" b="1" dirty="0">
              <a:solidFill>
                <a:schemeClr val="dk1"/>
              </a:solidFill>
              <a:latin typeface="Arial"/>
              <a:ea typeface="Arial"/>
              <a:cs typeface="Arial"/>
              <a:sym typeface="Arial"/>
            </a:endParaRPr>
          </a:p>
          <a:p>
            <a:pPr marL="457200" lvl="0" indent="-323850" algn="l" rtl="0">
              <a:spcBef>
                <a:spcPts val="120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Security fixes</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US" sz="1500" dirty="0">
                <a:solidFill>
                  <a:schemeClr val="dk1"/>
                </a:solidFill>
                <a:latin typeface="Arial"/>
                <a:ea typeface="Arial"/>
                <a:cs typeface="Arial"/>
                <a:sym typeface="Arial"/>
              </a:rPr>
              <a:t>Fixed a security flaw where attackers could execute a SQL injection attack. (Tk-205)</a:t>
            </a:r>
          </a:p>
          <a:p>
            <a:pPr marL="457200" lvl="0" indent="-323850" algn="l" rtl="0">
              <a:spcBef>
                <a:spcPts val="0"/>
              </a:spcBef>
              <a:spcAft>
                <a:spcPts val="0"/>
              </a:spcAft>
              <a:buClr>
                <a:schemeClr val="dk1"/>
              </a:buClr>
              <a:buSzPts val="1500"/>
              <a:buFont typeface="Arial"/>
              <a:buChar char="●"/>
            </a:pPr>
            <a:r>
              <a:rPr lang="en-US" sz="1500" dirty="0">
                <a:solidFill>
                  <a:schemeClr val="dk1"/>
                </a:solidFill>
                <a:latin typeface="Arial"/>
                <a:ea typeface="Arial"/>
                <a:cs typeface="Arial"/>
                <a:sym typeface="Arial"/>
              </a:rPr>
              <a:t>Feature Modifications</a:t>
            </a:r>
          </a:p>
          <a:p>
            <a:pPr marL="914400" lvl="1" indent="-323850" algn="l" rtl="0">
              <a:spcBef>
                <a:spcPts val="0"/>
              </a:spcBef>
              <a:spcAft>
                <a:spcPts val="0"/>
              </a:spcAft>
              <a:buClr>
                <a:schemeClr val="dk1"/>
              </a:buClr>
              <a:buSzPts val="1500"/>
              <a:buFont typeface="Arial"/>
              <a:buChar char="○"/>
            </a:pPr>
            <a:r>
              <a:rPr lang="en-US" sz="1500" dirty="0">
                <a:solidFill>
                  <a:schemeClr val="dk1"/>
                </a:solidFill>
                <a:latin typeface="Arial"/>
                <a:ea typeface="Arial"/>
                <a:cs typeface="Arial"/>
                <a:sym typeface="Arial"/>
              </a:rPr>
              <a:t>Rearranged the catalog menu in the UI to accommodate the additional catalog (Tk-202)</a:t>
            </a:r>
          </a:p>
          <a:p>
            <a:pPr marL="0" lvl="0" indent="0" algn="l" rtl="0">
              <a:spcBef>
                <a:spcPts val="1400"/>
              </a:spcBef>
              <a:spcAft>
                <a:spcPts val="0"/>
              </a:spcAft>
              <a:buClr>
                <a:schemeClr val="dk1"/>
              </a:buClr>
              <a:buSzPts val="1100"/>
              <a:buFont typeface="Arial"/>
              <a:buNone/>
            </a:pPr>
            <a:r>
              <a:rPr lang="en" sz="1700" b="1" dirty="0">
                <a:solidFill>
                  <a:schemeClr val="dk1"/>
                </a:solidFill>
                <a:latin typeface="Arial"/>
                <a:ea typeface="Arial"/>
                <a:cs typeface="Arial"/>
                <a:sym typeface="Arial"/>
              </a:rPr>
              <a:t>Data and System Changes</a:t>
            </a:r>
            <a:endParaRPr sz="1700" b="1" dirty="0">
              <a:solidFill>
                <a:schemeClr val="dk1"/>
              </a:solidFill>
              <a:latin typeface="Arial"/>
              <a:ea typeface="Arial"/>
              <a:cs typeface="Arial"/>
              <a:sym typeface="Arial"/>
            </a:endParaRPr>
          </a:p>
          <a:p>
            <a:pPr marL="457200" lvl="0" indent="-323850" algn="l" rtl="0">
              <a:spcBef>
                <a:spcPts val="120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 Data model changes</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Added a new catalog for exotic plants (TK-203)</a:t>
            </a:r>
          </a:p>
          <a:p>
            <a:pPr marL="457200" lvl="0" indent="-323850" algn="l" rtl="0">
              <a:spcBef>
                <a:spcPts val="1200"/>
              </a:spcBef>
              <a:spcAft>
                <a:spcPts val="0"/>
              </a:spcAft>
              <a:buClr>
                <a:schemeClr val="dk1"/>
              </a:buClr>
              <a:buSzPts val="1500"/>
              <a:buFont typeface="Arial"/>
              <a:buChar char="●"/>
            </a:pPr>
            <a:r>
              <a:rPr lang="en-US" sz="1500" dirty="0">
                <a:solidFill>
                  <a:schemeClr val="dk1"/>
                </a:solidFill>
                <a:latin typeface="Arial"/>
                <a:ea typeface="Arial"/>
                <a:cs typeface="Arial"/>
                <a:sym typeface="Arial"/>
              </a:rPr>
              <a:t> System changes</a:t>
            </a:r>
          </a:p>
          <a:p>
            <a:pPr marL="914400" lvl="1" indent="-323850" algn="l" rtl="0">
              <a:spcBef>
                <a:spcPts val="0"/>
              </a:spcBef>
              <a:spcAft>
                <a:spcPts val="0"/>
              </a:spcAft>
              <a:buClr>
                <a:schemeClr val="dk1"/>
              </a:buClr>
              <a:buSzPts val="1500"/>
              <a:buFont typeface="Arial"/>
              <a:buChar char="○"/>
            </a:pPr>
            <a:r>
              <a:rPr lang="en-US" sz="1500" dirty="0">
                <a:solidFill>
                  <a:schemeClr val="dk1"/>
                </a:solidFill>
                <a:latin typeface="Arial"/>
                <a:ea typeface="Arial"/>
                <a:cs typeface="Arial"/>
                <a:sym typeface="Arial"/>
              </a:rPr>
              <a:t>Added an additional component to the application, an order processor (TK-201)</a:t>
            </a:r>
          </a:p>
          <a:p>
            <a:pPr marL="590550" lvl="1" indent="0" algn="l" rtl="0">
              <a:spcBef>
                <a:spcPts val="0"/>
              </a:spcBef>
              <a:spcAft>
                <a:spcPts val="0"/>
              </a:spcAft>
              <a:buClr>
                <a:schemeClr val="dk1"/>
              </a:buClr>
              <a:buSzPts val="1500"/>
              <a:buNone/>
            </a:pPr>
            <a:endParaRPr sz="1500" dirty="0">
              <a:solidFill>
                <a:schemeClr val="dk1"/>
              </a:solidFill>
              <a:latin typeface="Arial"/>
              <a:ea typeface="Arial"/>
              <a:cs typeface="Arial"/>
              <a:sym typeface="Arial"/>
            </a:endParaRPr>
          </a:p>
          <a:p>
            <a:pPr indent="-323850">
              <a:buClr>
                <a:schemeClr val="dk1"/>
              </a:buClr>
              <a:buSzPts val="1500"/>
              <a:buFont typeface="Arial"/>
              <a:buChar char="○"/>
            </a:pPr>
            <a:endParaRPr sz="2100" dirty="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1500" dirty="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1500" dirty="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2000" dirty="0">
              <a:latin typeface="Open Sans"/>
              <a:ea typeface="Open Sans"/>
              <a:cs typeface="Open Sans"/>
              <a:sym typeface="Open Sans"/>
            </a:endParaRPr>
          </a:p>
          <a:p>
            <a:pPr marL="0" lvl="0" indent="0" algn="l" rtl="0">
              <a:lnSpc>
                <a:spcPct val="100000"/>
              </a:lnSpc>
              <a:spcBef>
                <a:spcPts val="1200"/>
              </a:spcBef>
              <a:spcAft>
                <a:spcPts val="0"/>
              </a:spcAft>
              <a:buNone/>
            </a:pPr>
            <a:endParaRPr sz="2000" b="1" dirty="0">
              <a:latin typeface="Open Sans"/>
              <a:ea typeface="Open Sans"/>
              <a:cs typeface="Open Sans"/>
              <a:sym typeface="Open Sans"/>
            </a:endParaRPr>
          </a:p>
          <a:p>
            <a:pPr marL="0" lvl="0" indent="0" algn="l" rtl="0">
              <a:lnSpc>
                <a:spcPct val="100000"/>
              </a:lnSpc>
              <a:spcBef>
                <a:spcPts val="1200"/>
              </a:spcBef>
              <a:spcAft>
                <a:spcPts val="0"/>
              </a:spcAft>
              <a:buNone/>
            </a:pPr>
            <a:endParaRPr sz="2100" b="1"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2100" dirty="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2100" b="1" dirty="0">
              <a:latin typeface="Open Sans"/>
              <a:ea typeface="Open Sans"/>
              <a:cs typeface="Open Sans"/>
              <a:sym typeface="Open Sans"/>
            </a:endParaRPr>
          </a:p>
        </p:txBody>
      </p:sp>
    </p:spTree>
    <p:extLst>
      <p:ext uri="{BB962C8B-B14F-4D97-AF65-F5344CB8AC3E}">
        <p14:creationId xmlns:p14="http://schemas.microsoft.com/office/powerpoint/2010/main" val="2517092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59"/>
          <p:cNvSpPr txBox="1">
            <a:spLocks noGrp="1"/>
          </p:cNvSpPr>
          <p:nvPr>
            <p:ph type="title"/>
          </p:nvPr>
        </p:nvSpPr>
        <p:spPr>
          <a:xfrm>
            <a:off x="264895" y="69919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700" dirty="0"/>
              <a:t>As-Built Doc</a:t>
            </a:r>
            <a:br>
              <a:rPr lang="en" sz="3700" dirty="0"/>
            </a:br>
            <a:r>
              <a:rPr lang="en" sz="3700" dirty="0"/>
              <a:t>Release 	2</a:t>
            </a:r>
            <a:endParaRPr sz="3700" dirty="0"/>
          </a:p>
          <a:p>
            <a:pPr marL="0" lvl="0" indent="0" algn="l" rtl="0">
              <a:spcBef>
                <a:spcPts val="0"/>
              </a:spcBef>
              <a:spcAft>
                <a:spcPts val="0"/>
              </a:spcAft>
              <a:buNone/>
            </a:pPr>
            <a:endParaRPr sz="3600" b="1" dirty="0"/>
          </a:p>
        </p:txBody>
      </p:sp>
      <p:sp>
        <p:nvSpPr>
          <p:cNvPr id="229" name="Google Shape;229;p59"/>
          <p:cNvSpPr txBox="1">
            <a:spLocks noGrp="1"/>
          </p:cNvSpPr>
          <p:nvPr>
            <p:ph type="body" idx="1"/>
          </p:nvPr>
        </p:nvSpPr>
        <p:spPr>
          <a:xfrm>
            <a:off x="264900" y="1906300"/>
            <a:ext cx="7242600" cy="80190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sz="1700" b="1" dirty="0">
                <a:solidFill>
                  <a:schemeClr val="dk1"/>
                </a:solidFill>
                <a:latin typeface="Arial"/>
                <a:ea typeface="Arial"/>
                <a:cs typeface="Arial"/>
                <a:sym typeface="Arial"/>
              </a:rPr>
              <a:t>Design decision highlights</a:t>
            </a:r>
            <a:endParaRPr sz="1700" b="1" dirty="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US" sz="1500" dirty="0">
                <a:solidFill>
                  <a:schemeClr val="dk1"/>
                </a:solidFill>
                <a:latin typeface="Arial"/>
                <a:ea typeface="Arial"/>
                <a:cs typeface="Arial"/>
                <a:sym typeface="Arial"/>
              </a:rPr>
              <a:t>Added an additional component to the application, an order processor. The order processor is responsible for batch-processing orders on a schedule. The reasoning behind this was to decouple the UI from order processing, and since order processing can be CPU intensive, this decoupling prevents the app from performing poorly. The Design Doc 5247 goes into more detail about the design specifics.</a:t>
            </a:r>
            <a:r>
              <a:rPr lang="en" sz="1500" dirty="0">
                <a:solidFill>
                  <a:schemeClr val="dk1"/>
                </a:solidFill>
                <a:latin typeface="Arial"/>
                <a:ea typeface="Arial"/>
                <a:cs typeface="Arial"/>
                <a:sym typeface="Arial"/>
              </a:rPr>
              <a:t> </a:t>
            </a:r>
            <a:endParaRPr sz="1500" dirty="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700" b="1" dirty="0">
                <a:solidFill>
                  <a:schemeClr val="dk1"/>
                </a:solidFill>
                <a:latin typeface="Arial"/>
                <a:ea typeface="Arial"/>
                <a:cs typeface="Arial"/>
                <a:sym typeface="Arial"/>
              </a:rPr>
              <a:t>Test Section</a:t>
            </a:r>
            <a:endParaRPr sz="1700" b="1" dirty="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500" dirty="0">
                <a:solidFill>
                  <a:schemeClr val="dk1"/>
                </a:solidFill>
                <a:latin typeface="Arial"/>
                <a:ea typeface="Arial"/>
                <a:cs typeface="Arial"/>
                <a:sym typeface="Arial"/>
              </a:rPr>
              <a:t>All test suites are passing 100%.</a:t>
            </a:r>
            <a:endParaRPr sz="1500" dirty="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700" b="1" dirty="0">
                <a:solidFill>
                  <a:schemeClr val="dk1"/>
                </a:solidFill>
                <a:latin typeface="Arial"/>
                <a:ea typeface="Arial"/>
                <a:cs typeface="Arial"/>
                <a:sym typeface="Arial"/>
              </a:rPr>
              <a:t>Deployment Notes</a:t>
            </a:r>
            <a:endParaRPr sz="1700" b="1" dirty="0">
              <a:solidFill>
                <a:schemeClr val="dk1"/>
              </a:solidFill>
              <a:latin typeface="Arial"/>
              <a:ea typeface="Arial"/>
              <a:cs typeface="Arial"/>
              <a:sym typeface="Arial"/>
            </a:endParaRPr>
          </a:p>
          <a:p>
            <a:pPr marL="285750" lvl="0" indent="-285750" algn="l" rtl="0">
              <a:spcBef>
                <a:spcPts val="1200"/>
              </a:spcBef>
              <a:spcAft>
                <a:spcPts val="0"/>
              </a:spcAft>
              <a:buClr>
                <a:schemeClr val="dk1"/>
              </a:buClr>
              <a:buSzPts val="1100"/>
              <a:buFontTx/>
              <a:buChar char="-"/>
            </a:pPr>
            <a:r>
              <a:rPr lang="en" sz="1500" dirty="0">
                <a:solidFill>
                  <a:schemeClr val="dk1"/>
                </a:solidFill>
                <a:latin typeface="Arial"/>
                <a:ea typeface="Arial"/>
                <a:cs typeface="Arial"/>
                <a:sym typeface="Arial"/>
              </a:rPr>
              <a:t>Main Application</a:t>
            </a:r>
          </a:p>
          <a:p>
            <a:pPr marL="742950" lvl="1" indent="-285750">
              <a:spcBef>
                <a:spcPts val="1200"/>
              </a:spcBef>
              <a:buClr>
                <a:schemeClr val="dk1"/>
              </a:buClr>
              <a:buSzPts val="1100"/>
              <a:buFontTx/>
              <a:buChar char="-"/>
            </a:pPr>
            <a:r>
              <a:rPr lang="en" sz="1400" dirty="0">
                <a:solidFill>
                  <a:schemeClr val="dk1"/>
                </a:solidFill>
                <a:latin typeface="Arial"/>
                <a:ea typeface="Arial"/>
                <a:cs typeface="Arial"/>
                <a:sym typeface="Arial"/>
              </a:rPr>
              <a:t>RAM: Current application has 256 Mb and the app container take 85%. We need to add more 25%, total RAM for this release is (0.85*256) + (0.25*256) = 281.6mb. The compatible RAM size for containers is 512mb</a:t>
            </a:r>
          </a:p>
          <a:p>
            <a:pPr marL="742950" lvl="1" indent="-285750">
              <a:spcBef>
                <a:spcPts val="1200"/>
              </a:spcBef>
              <a:buClr>
                <a:schemeClr val="dk1"/>
              </a:buClr>
              <a:buSzPts val="1100"/>
              <a:buFontTx/>
              <a:buChar char="-"/>
            </a:pPr>
            <a:r>
              <a:rPr lang="en" sz="1400" dirty="0">
                <a:solidFill>
                  <a:schemeClr val="dk1"/>
                </a:solidFill>
                <a:latin typeface="Arial"/>
                <a:ea typeface="Arial"/>
                <a:cs typeface="Arial"/>
                <a:sym typeface="Arial"/>
              </a:rPr>
              <a:t>CPU: Not increase significantly</a:t>
            </a:r>
          </a:p>
          <a:p>
            <a:pPr marL="742950" lvl="1" indent="-285750">
              <a:spcBef>
                <a:spcPts val="1200"/>
              </a:spcBef>
              <a:buClr>
                <a:schemeClr val="dk1"/>
              </a:buClr>
              <a:buSzPts val="1100"/>
              <a:buFontTx/>
              <a:buChar char="-"/>
            </a:pPr>
            <a:r>
              <a:rPr lang="en" sz="1400" dirty="0">
                <a:solidFill>
                  <a:schemeClr val="dk1"/>
                </a:solidFill>
                <a:latin typeface="Arial"/>
                <a:ea typeface="Arial"/>
                <a:cs typeface="Arial"/>
                <a:sym typeface="Arial"/>
              </a:rPr>
              <a:t>Number of container: Increase from 3 to 6 for handling ~3000 concurrent users ( the number of concurrent users will be handling on this release is 2600)</a:t>
            </a:r>
          </a:p>
          <a:p>
            <a:pPr marL="285750" indent="-285750">
              <a:spcBef>
                <a:spcPts val="1200"/>
              </a:spcBef>
              <a:buClr>
                <a:schemeClr val="dk1"/>
              </a:buClr>
              <a:buSzPts val="1100"/>
              <a:buFontTx/>
              <a:buChar char="-"/>
            </a:pPr>
            <a:r>
              <a:rPr lang="en" sz="1500" dirty="0">
                <a:solidFill>
                  <a:schemeClr val="dk1"/>
                </a:solidFill>
                <a:latin typeface="Arial"/>
                <a:ea typeface="Arial"/>
                <a:cs typeface="Arial"/>
                <a:sym typeface="Arial"/>
              </a:rPr>
              <a:t>Order Processor</a:t>
            </a:r>
          </a:p>
          <a:p>
            <a:pPr marL="742950" lvl="1" indent="-285750">
              <a:spcBef>
                <a:spcPts val="1200"/>
              </a:spcBef>
              <a:buClr>
                <a:schemeClr val="dk1"/>
              </a:buClr>
              <a:buSzPts val="1100"/>
              <a:buFontTx/>
              <a:buChar char="-"/>
            </a:pPr>
            <a:r>
              <a:rPr lang="en-US" sz="1400" dirty="0">
                <a:solidFill>
                  <a:schemeClr val="dk1"/>
                </a:solidFill>
                <a:latin typeface="Arial"/>
                <a:ea typeface="Arial"/>
                <a:cs typeface="Arial"/>
                <a:sym typeface="Arial"/>
              </a:rPr>
              <a:t>RAM: 2 Gb (</a:t>
            </a:r>
            <a:r>
              <a:rPr lang="en" sz="1400" dirty="0">
                <a:solidFill>
                  <a:schemeClr val="dk1"/>
                </a:solidFill>
                <a:latin typeface="Arial"/>
                <a:ea typeface="Arial"/>
                <a:cs typeface="Arial"/>
                <a:sym typeface="Arial"/>
              </a:rPr>
              <a:t>In testing, a fully loaded queue used a bit less than 1 Gb of RAM.)</a:t>
            </a:r>
            <a:endParaRPr lang="en-US" sz="1400" dirty="0">
              <a:solidFill>
                <a:schemeClr val="dk1"/>
              </a:solidFill>
              <a:latin typeface="Arial"/>
              <a:ea typeface="Arial"/>
              <a:cs typeface="Arial"/>
              <a:sym typeface="Arial"/>
            </a:endParaRPr>
          </a:p>
          <a:p>
            <a:pPr marL="742950" lvl="1" indent="-285750">
              <a:spcBef>
                <a:spcPts val="1200"/>
              </a:spcBef>
              <a:buClr>
                <a:schemeClr val="dk1"/>
              </a:buClr>
              <a:buSzPts val="1100"/>
              <a:buFontTx/>
              <a:buChar char="-"/>
            </a:pPr>
            <a:r>
              <a:rPr lang="en-US" sz="1400" dirty="0">
                <a:solidFill>
                  <a:schemeClr val="dk1"/>
                </a:solidFill>
                <a:latin typeface="Arial"/>
                <a:ea typeface="Arial"/>
                <a:cs typeface="Arial"/>
                <a:sym typeface="Arial"/>
              </a:rPr>
              <a:t>CPU: 500 mb (QA recommend twice as the main application)</a:t>
            </a:r>
          </a:p>
          <a:p>
            <a:pPr marL="285750" indent="-285750">
              <a:spcBef>
                <a:spcPts val="1200"/>
              </a:spcBef>
              <a:buClr>
                <a:schemeClr val="dk1"/>
              </a:buClr>
              <a:buSzPts val="1100"/>
              <a:buFontTx/>
              <a:buChar char="-"/>
            </a:pPr>
            <a:r>
              <a:rPr lang="en-US" sz="1500" dirty="0">
                <a:solidFill>
                  <a:schemeClr val="dk1"/>
                </a:solidFill>
                <a:latin typeface="Arial"/>
                <a:cs typeface="Arial"/>
                <a:sym typeface="Arial"/>
              </a:rPr>
              <a:t>Database: Require no changes</a:t>
            </a:r>
          </a:p>
          <a:p>
            <a:pPr marL="457200" lvl="1" indent="0">
              <a:spcBef>
                <a:spcPts val="1200"/>
              </a:spcBef>
              <a:buClr>
                <a:schemeClr val="dk1"/>
              </a:buClr>
              <a:buSzPts val="1100"/>
              <a:buNone/>
            </a:pPr>
            <a:endParaRPr lang="en" sz="900" dirty="0">
              <a:solidFill>
                <a:schemeClr val="dk1"/>
              </a:solidFill>
              <a:latin typeface="Arial"/>
              <a:ea typeface="Arial"/>
              <a:cs typeface="Arial"/>
              <a:sym typeface="Arial"/>
            </a:endParaRPr>
          </a:p>
          <a:p>
            <a:pPr marL="742950" lvl="1" indent="-285750">
              <a:spcBef>
                <a:spcPts val="1200"/>
              </a:spcBef>
              <a:buClr>
                <a:schemeClr val="dk1"/>
              </a:buClr>
              <a:buSzPts val="1100"/>
              <a:buFontTx/>
              <a:buChar char="-"/>
            </a:pPr>
            <a:endParaRPr sz="900" dirty="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1500" dirty="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2000" dirty="0">
              <a:latin typeface="Open Sans"/>
              <a:ea typeface="Open Sans"/>
              <a:cs typeface="Open Sans"/>
              <a:sym typeface="Open Sans"/>
            </a:endParaRPr>
          </a:p>
          <a:p>
            <a:pPr marL="0" lvl="0" indent="0" algn="l" rtl="0">
              <a:lnSpc>
                <a:spcPct val="100000"/>
              </a:lnSpc>
              <a:spcBef>
                <a:spcPts val="1200"/>
              </a:spcBef>
              <a:spcAft>
                <a:spcPts val="0"/>
              </a:spcAft>
              <a:buNone/>
            </a:pPr>
            <a:endParaRPr sz="2000" b="1" dirty="0">
              <a:latin typeface="Open Sans"/>
              <a:ea typeface="Open Sans"/>
              <a:cs typeface="Open Sans"/>
              <a:sym typeface="Open Sans"/>
            </a:endParaRPr>
          </a:p>
          <a:p>
            <a:pPr marL="0" lvl="0" indent="0" algn="l" rtl="0">
              <a:lnSpc>
                <a:spcPct val="100000"/>
              </a:lnSpc>
              <a:spcBef>
                <a:spcPts val="1200"/>
              </a:spcBef>
              <a:spcAft>
                <a:spcPts val="0"/>
              </a:spcAft>
              <a:buNone/>
            </a:pPr>
            <a:endParaRPr sz="2100" b="1"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2100" dirty="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2100" b="1" dirty="0">
              <a:latin typeface="Open Sans"/>
              <a:ea typeface="Open Sans"/>
              <a:cs typeface="Open Sans"/>
              <a:sym typeface="Open Sans"/>
            </a:endParaRPr>
          </a:p>
        </p:txBody>
      </p:sp>
    </p:spTree>
    <p:extLst>
      <p:ext uri="{BB962C8B-B14F-4D97-AF65-F5344CB8AC3E}">
        <p14:creationId xmlns:p14="http://schemas.microsoft.com/office/powerpoint/2010/main" val="4282127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62"/>
          <p:cNvSpPr txBox="1">
            <a:spLocks noGrp="1"/>
          </p:cNvSpPr>
          <p:nvPr>
            <p:ph type="title"/>
          </p:nvPr>
        </p:nvSpPr>
        <p:spPr>
          <a:xfrm>
            <a:off x="264895" y="69919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700"/>
              <a:t>Deployment File</a:t>
            </a:r>
            <a:endParaRPr sz="3700"/>
          </a:p>
          <a:p>
            <a:pPr marL="0" lvl="0" indent="0" algn="ctr" rtl="0">
              <a:spcBef>
                <a:spcPts val="0"/>
              </a:spcBef>
              <a:spcAft>
                <a:spcPts val="0"/>
              </a:spcAft>
              <a:buNone/>
            </a:pPr>
            <a:r>
              <a:rPr lang="en" sz="3700"/>
              <a:t>Release 2</a:t>
            </a:r>
            <a:endParaRPr sz="3700"/>
          </a:p>
          <a:p>
            <a:pPr marL="0" lvl="0" indent="0" algn="l" rtl="0">
              <a:spcBef>
                <a:spcPts val="0"/>
              </a:spcBef>
              <a:spcAft>
                <a:spcPts val="0"/>
              </a:spcAft>
              <a:buNone/>
            </a:pPr>
            <a:endParaRPr sz="3600" b="1"/>
          </a:p>
        </p:txBody>
      </p:sp>
      <p:sp>
        <p:nvSpPr>
          <p:cNvPr id="247" name="Google Shape;247;p62"/>
          <p:cNvSpPr txBox="1">
            <a:spLocks noGrp="1"/>
          </p:cNvSpPr>
          <p:nvPr>
            <p:ph type="body" idx="1"/>
          </p:nvPr>
        </p:nvSpPr>
        <p:spPr>
          <a:xfrm>
            <a:off x="264900" y="1677700"/>
            <a:ext cx="7242600" cy="8019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400" dirty="0">
                <a:solidFill>
                  <a:schemeClr val="dk1"/>
                </a:solidFill>
                <a:latin typeface="Open Sans"/>
                <a:ea typeface="Open Sans"/>
                <a:cs typeface="Open Sans"/>
                <a:sym typeface="Open Sans"/>
              </a:rPr>
              <a:t>Update the file for Release 2 to match the description in the scenario:</a:t>
            </a:r>
            <a:endParaRPr sz="1400" dirty="0">
              <a:solidFill>
                <a:schemeClr val="dk1"/>
              </a:solidFill>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ApiVersion: apps/v1</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kind: Deployment</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metadata:</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name: app-deployment</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namespace: course4</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labels:</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app: mainApp</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spec:</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Replicas: </a:t>
            </a:r>
            <a:r>
              <a:rPr lang="en" sz="1400" b="1" dirty="0">
                <a:solidFill>
                  <a:srgbClr val="FF0000"/>
                </a:solidFill>
                <a:latin typeface="Courier New"/>
                <a:ea typeface="Courier New"/>
                <a:cs typeface="Courier New"/>
                <a:sym typeface="Courier New"/>
              </a:rPr>
              <a:t>8</a:t>
            </a:r>
            <a:endParaRPr sz="1400" b="1"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selector:</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matchLabels:</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app: mainApp</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template:</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metadata:</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labels:</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app: mainApp</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spec:</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containers:</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 name: mainApp</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image: nginx:latest</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resources:</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requests:</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memory: </a:t>
            </a:r>
            <a:r>
              <a:rPr lang="en" sz="1400" b="1" dirty="0">
                <a:solidFill>
                  <a:srgbClr val="FF0000"/>
                </a:solidFill>
                <a:latin typeface="Courier New"/>
                <a:ea typeface="Courier New"/>
                <a:cs typeface="Courier New"/>
                <a:sym typeface="Courier New"/>
              </a:rPr>
              <a:t>512mb</a:t>
            </a:r>
            <a:endParaRPr sz="1400" b="1" dirty="0">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cpu: </a:t>
            </a:r>
            <a:r>
              <a:rPr lang="en" sz="1400" b="1" dirty="0">
                <a:solidFill>
                  <a:srgbClr val="FF0000"/>
                </a:solidFill>
                <a:latin typeface="Courier New"/>
                <a:ea typeface="Courier New"/>
                <a:cs typeface="Courier New"/>
                <a:sym typeface="Courier New"/>
              </a:rPr>
              <a:t>250mb</a:t>
            </a:r>
            <a:endParaRPr sz="1400" b="1" dirty="0">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ports:</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 containerPort: 80</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 name: order_processor</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image: nginx:latest</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resources:</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requests:</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memory: </a:t>
            </a:r>
            <a:r>
              <a:rPr lang="en" sz="1400" b="1" dirty="0">
                <a:solidFill>
                  <a:srgbClr val="FF0000"/>
                </a:solidFill>
                <a:latin typeface="Courier New"/>
                <a:ea typeface="Courier New"/>
                <a:cs typeface="Courier New"/>
                <a:sym typeface="Courier New"/>
              </a:rPr>
              <a:t>2048mb</a:t>
            </a:r>
            <a:endParaRPr sz="1400" b="1" dirty="0">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cpu: </a:t>
            </a:r>
            <a:r>
              <a:rPr lang="en" sz="1400" b="1" dirty="0">
                <a:solidFill>
                  <a:srgbClr val="FF0000"/>
                </a:solidFill>
                <a:latin typeface="Courier New"/>
                <a:ea typeface="Courier New"/>
                <a:cs typeface="Courier New"/>
                <a:sym typeface="Courier New"/>
              </a:rPr>
              <a:t>500mb</a:t>
            </a:r>
            <a:endParaRPr sz="1400" b="1" dirty="0">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ports:</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 containerPort: 80</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sz="1400" dirty="0">
              <a:solidFill>
                <a:schemeClr val="dk1"/>
              </a:solidFill>
              <a:latin typeface="Open Sans"/>
              <a:ea typeface="Open Sans"/>
              <a:cs typeface="Open Sans"/>
              <a:sym typeface="Open Sans"/>
            </a:endParaRPr>
          </a:p>
          <a:p>
            <a:pPr marL="0" lvl="0" indent="0" algn="l" rtl="0">
              <a:lnSpc>
                <a:spcPct val="100000"/>
              </a:lnSpc>
              <a:spcBef>
                <a:spcPts val="0"/>
              </a:spcBef>
              <a:spcAft>
                <a:spcPts val="0"/>
              </a:spcAft>
              <a:buClr>
                <a:schemeClr val="dk1"/>
              </a:buClr>
              <a:buSzPts val="1100"/>
              <a:buFont typeface="Arial"/>
              <a:buNone/>
            </a:pPr>
            <a:endParaRPr sz="1500" dirty="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endParaRPr sz="2000" dirty="0">
              <a:latin typeface="Open Sans"/>
              <a:ea typeface="Open Sans"/>
              <a:cs typeface="Open Sans"/>
              <a:sym typeface="Open Sans"/>
            </a:endParaRPr>
          </a:p>
          <a:p>
            <a:pPr marL="0" lvl="0" indent="0" algn="l" rtl="0">
              <a:lnSpc>
                <a:spcPct val="100000"/>
              </a:lnSpc>
              <a:spcBef>
                <a:spcPts val="0"/>
              </a:spcBef>
              <a:spcAft>
                <a:spcPts val="0"/>
              </a:spcAft>
              <a:buNone/>
            </a:pPr>
            <a:endParaRPr sz="2000" b="1" dirty="0">
              <a:latin typeface="Open Sans"/>
              <a:ea typeface="Open Sans"/>
              <a:cs typeface="Open Sans"/>
              <a:sym typeface="Open Sans"/>
            </a:endParaRPr>
          </a:p>
          <a:p>
            <a:pPr marL="0" lvl="0" indent="0" algn="l" rtl="0">
              <a:lnSpc>
                <a:spcPct val="100000"/>
              </a:lnSpc>
              <a:spcBef>
                <a:spcPts val="0"/>
              </a:spcBef>
              <a:spcAft>
                <a:spcPts val="0"/>
              </a:spcAft>
              <a:buNone/>
            </a:pPr>
            <a:endParaRPr sz="2100" b="1"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2100"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2100" b="1" dirty="0">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51"/>
        <p:cNvGrpSpPr/>
        <p:nvPr/>
      </p:nvGrpSpPr>
      <p:grpSpPr>
        <a:xfrm>
          <a:off x="0" y="0"/>
          <a:ext cx="0" cy="0"/>
          <a:chOff x="0" y="0"/>
          <a:chExt cx="0" cy="0"/>
        </a:xfrm>
      </p:grpSpPr>
      <p:sp>
        <p:nvSpPr>
          <p:cNvPr id="252" name="Google Shape;252;p63"/>
          <p:cNvSpPr/>
          <p:nvPr/>
        </p:nvSpPr>
        <p:spPr>
          <a:xfrm>
            <a:off x="1184725" y="4003550"/>
            <a:ext cx="5583900" cy="34053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Scenario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600" b="1">
                <a:solidFill>
                  <a:srgbClr val="FFFFFF"/>
                </a:solidFill>
                <a:latin typeface="Open Sans"/>
                <a:ea typeface="Open Sans"/>
                <a:cs typeface="Open Sans"/>
                <a:sym typeface="Open Sans"/>
              </a:rPr>
              <a:t>On-Call Shift</a:t>
            </a:r>
            <a:endParaRPr sz="3600" b="1">
              <a:solidFill>
                <a:srgbClr val="FFFFFF"/>
              </a:solidFill>
              <a:latin typeface="Open Sans"/>
              <a:ea typeface="Open Sans"/>
              <a:cs typeface="Open Sans"/>
              <a:sym typeface="Open Sans"/>
            </a:endParaRPr>
          </a:p>
        </p:txBody>
      </p:sp>
      <p:sp>
        <p:nvSpPr>
          <p:cNvPr id="253" name="Google Shape;253;p63"/>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64"/>
          <p:cNvSpPr txBox="1">
            <a:spLocks noGrp="1"/>
          </p:cNvSpPr>
          <p:nvPr>
            <p:ph type="title"/>
          </p:nvPr>
        </p:nvSpPr>
        <p:spPr>
          <a:xfrm>
            <a:off x="264895" y="7264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On-Call Shift </a:t>
            </a:r>
            <a:endParaRPr sz="3600" b="1"/>
          </a:p>
        </p:txBody>
      </p:sp>
      <p:sp>
        <p:nvSpPr>
          <p:cNvPr id="259" name="Google Shape;259;p64"/>
          <p:cNvSpPr txBox="1">
            <a:spLocks noGrp="1"/>
          </p:cNvSpPr>
          <p:nvPr>
            <p:ph type="body" idx="1"/>
          </p:nvPr>
        </p:nvSpPr>
        <p:spPr>
          <a:xfrm>
            <a:off x="264900" y="935225"/>
            <a:ext cx="7242600" cy="85359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sz="1600" b="1" dirty="0">
                <a:solidFill>
                  <a:schemeClr val="dk1"/>
                </a:solidFill>
                <a:latin typeface="Arial"/>
                <a:ea typeface="Arial"/>
                <a:cs typeface="Arial"/>
                <a:sym typeface="Arial"/>
              </a:rPr>
              <a:t>Summary</a:t>
            </a:r>
            <a:endParaRPr sz="1600" b="1" dirty="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400" dirty="0">
                <a:solidFill>
                  <a:schemeClr val="dk1"/>
                </a:solidFill>
                <a:latin typeface="Arial"/>
                <a:ea typeface="Arial"/>
                <a:cs typeface="Arial"/>
                <a:sym typeface="Arial"/>
              </a:rPr>
              <a:t>Today is your first on-call shift as an SRE. During your shift, you will have to respond to alerts to keep the system running at its best using the on-call best practices learned in this course. During your on-call shift, make sure to be thinking of ways to reduce toil. After your on-call shift is over, you will be responsible for writing a summary of your shift and a post-mortem. On the following slides you will encounter several different “alerts” from your monitoring stack. Each “alert” will contain several different parts that will help you write your on-call log for your shift. Additionally, you’ll encounter an application outage that will require a post-mortem. </a:t>
            </a:r>
            <a:endParaRPr sz="1400" dirty="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600" b="1" dirty="0">
                <a:solidFill>
                  <a:schemeClr val="dk1"/>
                </a:solidFill>
                <a:latin typeface="Arial"/>
                <a:ea typeface="Arial"/>
                <a:cs typeface="Arial"/>
                <a:sym typeface="Arial"/>
              </a:rPr>
              <a:t>Alert Components</a:t>
            </a:r>
            <a:endParaRPr sz="1600" b="1" dirty="0">
              <a:solidFill>
                <a:schemeClr val="dk1"/>
              </a:solidFill>
              <a:latin typeface="Arial"/>
              <a:ea typeface="Arial"/>
              <a:cs typeface="Arial"/>
              <a:sym typeface="Arial"/>
            </a:endParaRPr>
          </a:p>
          <a:p>
            <a:pPr marL="0" lvl="0" indent="0" algn="l" rtl="0">
              <a:spcBef>
                <a:spcPts val="1200"/>
              </a:spcBef>
              <a:spcAft>
                <a:spcPts val="0"/>
              </a:spcAft>
              <a:buNone/>
            </a:pPr>
            <a:r>
              <a:rPr lang="en" sz="1400" dirty="0">
                <a:solidFill>
                  <a:schemeClr val="dk1"/>
                </a:solidFill>
                <a:latin typeface="Arial"/>
                <a:ea typeface="Arial"/>
                <a:cs typeface="Arial"/>
                <a:sym typeface="Arial"/>
              </a:rPr>
              <a:t>Summary -- This will be general knowledge about the systems involved that you would know if you had actually been working at the company. It will include a brief description of the systems involved as well information about how it is managed. </a:t>
            </a:r>
            <a:endParaRPr sz="1400" dirty="0">
              <a:solidFill>
                <a:schemeClr val="dk1"/>
              </a:solidFill>
              <a:latin typeface="Arial"/>
              <a:ea typeface="Arial"/>
              <a:cs typeface="Arial"/>
              <a:sym typeface="Arial"/>
            </a:endParaRPr>
          </a:p>
          <a:p>
            <a:pPr marL="0" lvl="0" indent="0" algn="l" rtl="0">
              <a:spcBef>
                <a:spcPts val="1200"/>
              </a:spcBef>
              <a:spcAft>
                <a:spcPts val="0"/>
              </a:spcAft>
              <a:buNone/>
            </a:pPr>
            <a:r>
              <a:rPr lang="en" sz="1400" dirty="0">
                <a:solidFill>
                  <a:schemeClr val="dk1"/>
                </a:solidFill>
                <a:latin typeface="Arial"/>
                <a:ea typeface="Arial"/>
                <a:cs typeface="Arial"/>
                <a:sym typeface="Arial"/>
              </a:rPr>
              <a:t>Standard Operating Procedure (SOP) -- This will be a short description of the steps to troubleshoot and potentially correct the cause of the alert. </a:t>
            </a:r>
            <a:endParaRPr sz="1400" dirty="0">
              <a:solidFill>
                <a:schemeClr val="dk1"/>
              </a:solidFill>
              <a:latin typeface="Arial"/>
              <a:ea typeface="Arial"/>
              <a:cs typeface="Arial"/>
              <a:sym typeface="Arial"/>
            </a:endParaRPr>
          </a:p>
          <a:p>
            <a:pPr marL="0" lvl="0" indent="0" algn="l" rtl="0">
              <a:spcBef>
                <a:spcPts val="1200"/>
              </a:spcBef>
              <a:spcAft>
                <a:spcPts val="0"/>
              </a:spcAft>
              <a:buNone/>
            </a:pPr>
            <a:r>
              <a:rPr lang="en" sz="1400" dirty="0">
                <a:solidFill>
                  <a:schemeClr val="dk1"/>
                </a:solidFill>
                <a:latin typeface="Arial"/>
                <a:ea typeface="Arial"/>
                <a:cs typeface="Arial"/>
                <a:sym typeface="Arial"/>
              </a:rPr>
              <a:t>Log and Monitoring Details -- This section will contain snippets of relevant logs and monitoring data (graphs, metrics, etc.) that are associated with responding to an alert. </a:t>
            </a:r>
            <a:endParaRPr sz="1400" dirty="0">
              <a:solidFill>
                <a:schemeClr val="dk1"/>
              </a:solidFill>
              <a:latin typeface="Arial"/>
              <a:ea typeface="Arial"/>
              <a:cs typeface="Arial"/>
              <a:sym typeface="Arial"/>
            </a:endParaRPr>
          </a:p>
          <a:p>
            <a:pPr marL="0" lvl="0" indent="0" algn="l" rtl="0">
              <a:spcBef>
                <a:spcPts val="1200"/>
              </a:spcBef>
              <a:spcAft>
                <a:spcPts val="0"/>
              </a:spcAft>
              <a:buNone/>
            </a:pPr>
            <a:r>
              <a:rPr lang="en" sz="1600" b="1" dirty="0">
                <a:solidFill>
                  <a:schemeClr val="dk1"/>
                </a:solidFill>
                <a:latin typeface="Arial"/>
                <a:ea typeface="Arial"/>
                <a:cs typeface="Arial"/>
                <a:sym typeface="Arial"/>
              </a:rPr>
              <a:t>On-Call Log</a:t>
            </a:r>
            <a:endParaRPr sz="1600" b="1" dirty="0">
              <a:solidFill>
                <a:schemeClr val="dk1"/>
              </a:solidFill>
              <a:latin typeface="Arial"/>
              <a:ea typeface="Arial"/>
              <a:cs typeface="Arial"/>
              <a:sym typeface="Arial"/>
            </a:endParaRPr>
          </a:p>
          <a:p>
            <a:pPr marL="0" lvl="0" indent="0" algn="l" rtl="0">
              <a:spcBef>
                <a:spcPts val="1200"/>
              </a:spcBef>
              <a:spcAft>
                <a:spcPts val="0"/>
              </a:spcAft>
              <a:buNone/>
            </a:pPr>
            <a:r>
              <a:rPr lang="en" sz="1400" dirty="0">
                <a:solidFill>
                  <a:schemeClr val="dk1"/>
                </a:solidFill>
                <a:latin typeface="Arial"/>
                <a:ea typeface="Arial"/>
                <a:cs typeface="Arial"/>
                <a:sym typeface="Arial"/>
              </a:rPr>
              <a:t>After your on-call shift you’ll need to add to the on-call log. There is a provided sample template for you to use that includes all the necessary fields. Remember your on-call log is used to help track recurring alerts/issues as well as providing a record of the steps taken to resolve the issue. </a:t>
            </a:r>
            <a:endParaRPr sz="1400" dirty="0">
              <a:solidFill>
                <a:schemeClr val="dk1"/>
              </a:solidFill>
              <a:latin typeface="Arial"/>
              <a:ea typeface="Arial"/>
              <a:cs typeface="Arial"/>
              <a:sym typeface="Arial"/>
            </a:endParaRPr>
          </a:p>
          <a:p>
            <a:pPr marL="0" lvl="0" indent="0" algn="l" rtl="0">
              <a:spcBef>
                <a:spcPts val="1200"/>
              </a:spcBef>
              <a:spcAft>
                <a:spcPts val="0"/>
              </a:spcAft>
              <a:buNone/>
            </a:pPr>
            <a:r>
              <a:rPr lang="en" sz="1600" b="1" dirty="0">
                <a:solidFill>
                  <a:schemeClr val="dk1"/>
                </a:solidFill>
                <a:latin typeface="Arial"/>
                <a:ea typeface="Arial"/>
                <a:cs typeface="Arial"/>
                <a:sym typeface="Arial"/>
              </a:rPr>
              <a:t>Post-Mortem</a:t>
            </a:r>
            <a:endParaRPr sz="1600" b="1" dirty="0">
              <a:solidFill>
                <a:schemeClr val="dk1"/>
              </a:solidFill>
              <a:latin typeface="Arial"/>
              <a:ea typeface="Arial"/>
              <a:cs typeface="Arial"/>
              <a:sym typeface="Arial"/>
            </a:endParaRPr>
          </a:p>
          <a:p>
            <a:pPr marL="0" lvl="0" indent="0" algn="l" rtl="0">
              <a:spcBef>
                <a:spcPts val="1200"/>
              </a:spcBef>
              <a:spcAft>
                <a:spcPts val="0"/>
              </a:spcAft>
              <a:buNone/>
            </a:pPr>
            <a:r>
              <a:rPr lang="en" sz="1400" dirty="0">
                <a:solidFill>
                  <a:schemeClr val="dk1"/>
                </a:solidFill>
                <a:latin typeface="Arial"/>
                <a:ea typeface="Arial"/>
                <a:cs typeface="Arial"/>
                <a:sym typeface="Arial"/>
              </a:rPr>
              <a:t>Unfortunately there will be an application outage on your shift that will require a post-mortem. You will only be responsible for filling in your involvement, plus you’ll be in charge of creating an action plan and impact assessment.  </a:t>
            </a:r>
            <a:r>
              <a:rPr lang="en" sz="1500" dirty="0">
                <a:latin typeface="Open Sans"/>
                <a:ea typeface="Open Sans"/>
                <a:cs typeface="Open Sans"/>
                <a:sym typeface="Open Sans"/>
              </a:rPr>
              <a:t>	</a:t>
            </a:r>
            <a:endParaRPr sz="1500" dirty="0">
              <a:latin typeface="Open Sans"/>
              <a:ea typeface="Open Sans"/>
              <a:cs typeface="Open Sans"/>
              <a:sym typeface="Open Sans"/>
            </a:endParaRPr>
          </a:p>
          <a:p>
            <a:pPr marL="0" lvl="0" indent="0" algn="l" rtl="0">
              <a:lnSpc>
                <a:spcPct val="100000"/>
              </a:lnSpc>
              <a:spcBef>
                <a:spcPts val="1200"/>
              </a:spcBef>
              <a:spcAft>
                <a:spcPts val="0"/>
              </a:spcAft>
              <a:buNone/>
            </a:pPr>
            <a:endParaRPr sz="1900" b="1"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dirty="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dirty="0">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65"/>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On-Call Shift -- Alert 1</a:t>
            </a:r>
            <a:endParaRPr sz="3600" b="1"/>
          </a:p>
        </p:txBody>
      </p:sp>
      <p:sp>
        <p:nvSpPr>
          <p:cNvPr id="265" name="Google Shape;265;p65"/>
          <p:cNvSpPr txBox="1">
            <a:spLocks noGrp="1"/>
          </p:cNvSpPr>
          <p:nvPr>
            <p:ph type="body" idx="1"/>
          </p:nvPr>
        </p:nvSpPr>
        <p:spPr>
          <a:xfrm>
            <a:off x="0" y="893350"/>
            <a:ext cx="7242600" cy="8535900"/>
          </a:xfrm>
          <a:prstGeom prst="rect">
            <a:avLst/>
          </a:prstGeom>
        </p:spPr>
        <p:txBody>
          <a:bodyPr spcFirstLastPara="1" wrap="square" lIns="91425" tIns="91425" rIns="91425" bIns="91425" anchor="t" anchorCtr="0">
            <a:noAutofit/>
          </a:bodyPr>
          <a:lstStyle/>
          <a:p>
            <a:pPr marL="0" lvl="0" indent="0" algn="ctr" rtl="0">
              <a:spcBef>
                <a:spcPts val="1400"/>
              </a:spcBef>
              <a:spcAft>
                <a:spcPts val="0"/>
              </a:spcAft>
              <a:buClr>
                <a:schemeClr val="dk1"/>
              </a:buClr>
              <a:buSzPts val="1100"/>
              <a:buFont typeface="Arial"/>
              <a:buNone/>
            </a:pPr>
            <a:r>
              <a:rPr lang="en" sz="2400" b="1" dirty="0">
                <a:solidFill>
                  <a:schemeClr val="dk1"/>
                </a:solidFill>
                <a:latin typeface="Arial"/>
                <a:ea typeface="Arial"/>
                <a:cs typeface="Arial"/>
                <a:sym typeface="Arial"/>
              </a:rPr>
              <a:t>Low Storage Alert</a:t>
            </a:r>
            <a:r>
              <a:rPr lang="en" sz="1600" b="1" dirty="0">
                <a:solidFill>
                  <a:schemeClr val="dk1"/>
                </a:solidFill>
                <a:latin typeface="Arial"/>
                <a:ea typeface="Arial"/>
                <a:cs typeface="Arial"/>
                <a:sym typeface="Arial"/>
              </a:rPr>
              <a:t> </a:t>
            </a:r>
            <a:endParaRPr sz="1600" b="1" dirty="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800" b="1" dirty="0">
                <a:solidFill>
                  <a:schemeClr val="dk1"/>
                </a:solidFill>
                <a:latin typeface="Arial"/>
                <a:ea typeface="Arial"/>
                <a:cs typeface="Arial"/>
                <a:sym typeface="Arial"/>
              </a:rPr>
              <a:t>Summary</a:t>
            </a:r>
            <a:endParaRPr sz="1800" b="1" dirty="0">
              <a:solidFill>
                <a:schemeClr val="dk1"/>
              </a:solidFill>
              <a:latin typeface="Arial"/>
              <a:ea typeface="Arial"/>
              <a:cs typeface="Arial"/>
              <a:sym typeface="Arial"/>
            </a:endParaRPr>
          </a:p>
          <a:p>
            <a:pPr marL="0" lvl="0" indent="0" algn="l" rtl="0">
              <a:spcBef>
                <a:spcPts val="1200"/>
              </a:spcBef>
              <a:spcAft>
                <a:spcPts val="0"/>
              </a:spcAft>
              <a:buNone/>
            </a:pPr>
            <a:r>
              <a:rPr lang="en" sz="1400" dirty="0">
                <a:solidFill>
                  <a:schemeClr val="dk1"/>
                </a:solidFill>
                <a:latin typeface="Arial"/>
                <a:ea typeface="Arial"/>
                <a:cs typeface="Arial"/>
                <a:sym typeface="Arial"/>
              </a:rPr>
              <a:t>You receive an alert that the storage is running out on the mount where application logs are being written to. After consulting the SOP, you reach out to the team responsible for the server. They respond that Steve is normally in charge of handling the logs. Every morning he would run the commands listed in the run book, but he has been out sick for a week. The other members of the team forgot that it needed to be done, so the mount filled up. </a:t>
            </a:r>
            <a:endParaRPr sz="1400" dirty="0">
              <a:solidFill>
                <a:schemeClr val="dk1"/>
              </a:solidFill>
              <a:latin typeface="Arial"/>
              <a:ea typeface="Arial"/>
              <a:cs typeface="Arial"/>
              <a:sym typeface="Arial"/>
            </a:endParaRPr>
          </a:p>
          <a:p>
            <a:pPr marL="0" lvl="0" indent="0" algn="l" rtl="0">
              <a:lnSpc>
                <a:spcPct val="100000"/>
              </a:lnSpc>
              <a:spcBef>
                <a:spcPts val="1200"/>
              </a:spcBef>
              <a:spcAft>
                <a:spcPts val="0"/>
              </a:spcAft>
              <a:buNone/>
            </a:pPr>
            <a:r>
              <a:rPr lang="en" sz="1800" b="1" dirty="0">
                <a:latin typeface="Open Sans"/>
                <a:ea typeface="Open Sans"/>
                <a:cs typeface="Open Sans"/>
                <a:sym typeface="Open Sans"/>
              </a:rPr>
              <a:t>SOP</a:t>
            </a: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r>
              <a:rPr lang="en" sz="1800" b="1" dirty="0">
                <a:latin typeface="Open Sans"/>
                <a:ea typeface="Open Sans"/>
                <a:cs typeface="Open Sans"/>
                <a:sym typeface="Open Sans"/>
              </a:rPr>
              <a:t>Log/Monitoring Details</a:t>
            </a: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900" b="1"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dirty="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dirty="0">
              <a:latin typeface="Open Sans"/>
              <a:ea typeface="Open Sans"/>
              <a:cs typeface="Open Sans"/>
              <a:sym typeface="Open Sans"/>
            </a:endParaRPr>
          </a:p>
        </p:txBody>
      </p:sp>
      <p:sp>
        <p:nvSpPr>
          <p:cNvPr id="266" name="Google Shape;266;p65"/>
          <p:cNvSpPr txBox="1"/>
          <p:nvPr/>
        </p:nvSpPr>
        <p:spPr>
          <a:xfrm>
            <a:off x="403575" y="4377275"/>
            <a:ext cx="6395100" cy="1693200"/>
          </a:xfrm>
          <a:prstGeom prst="rect">
            <a:avLst/>
          </a:prstGeom>
          <a:solidFill>
            <a:schemeClr val="lt2"/>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Light"/>
                <a:ea typeface="Open Sans Light"/>
                <a:cs typeface="Open Sans Light"/>
                <a:sym typeface="Open Sans Light"/>
              </a:rPr>
              <a:t>Low Storage</a:t>
            </a:r>
            <a:endParaRPr>
              <a:latin typeface="Open Sans Light"/>
              <a:ea typeface="Open Sans Light"/>
              <a:cs typeface="Open Sans Light"/>
              <a:sym typeface="Open Sans Light"/>
            </a:endParaRPr>
          </a:p>
          <a:p>
            <a:pPr marL="0" lvl="0" indent="0" algn="l" rtl="0">
              <a:spcBef>
                <a:spcPts val="0"/>
              </a:spcBef>
              <a:spcAft>
                <a:spcPts val="0"/>
              </a:spcAft>
              <a:buNone/>
            </a:pPr>
            <a:r>
              <a:rPr lang="en">
                <a:latin typeface="Open Sans Light"/>
                <a:ea typeface="Open Sans Light"/>
                <a:cs typeface="Open Sans Light"/>
                <a:sym typeface="Open Sans Light"/>
              </a:rPr>
              <a:t>	Depending on the specific alert take the following action:</a:t>
            </a:r>
            <a:br>
              <a:rPr lang="en">
                <a:latin typeface="Open Sans Light"/>
                <a:ea typeface="Open Sans Light"/>
                <a:cs typeface="Open Sans Light"/>
                <a:sym typeface="Open Sans Light"/>
              </a:rPr>
            </a:br>
            <a:r>
              <a:rPr lang="en">
                <a:latin typeface="Open Sans Light"/>
                <a:ea typeface="Open Sans Light"/>
                <a:cs typeface="Open Sans Light"/>
                <a:sym typeface="Open Sans Light"/>
              </a:rPr>
              <a:t>		</a:t>
            </a:r>
            <a:endParaRPr>
              <a:latin typeface="Open Sans Light"/>
              <a:ea typeface="Open Sans Light"/>
              <a:cs typeface="Open Sans Light"/>
              <a:sym typeface="Open Sans Light"/>
            </a:endParaRPr>
          </a:p>
          <a:p>
            <a:pPr marL="0" lvl="0" indent="0" algn="l" rtl="0">
              <a:spcBef>
                <a:spcPts val="0"/>
              </a:spcBef>
              <a:spcAft>
                <a:spcPts val="0"/>
              </a:spcAft>
              <a:buNone/>
            </a:pPr>
            <a:r>
              <a:rPr lang="en">
                <a:latin typeface="Open Sans Light"/>
                <a:ea typeface="Open Sans Light"/>
                <a:cs typeface="Open Sans Light"/>
                <a:sym typeface="Open Sans Light"/>
              </a:rPr>
              <a:t>		/home/sre/course4/app.log -- If this mount is low on storage, reach out to Compliance. They will know what logs can be cleared out or will request additional storage.</a:t>
            </a:r>
            <a:endParaRPr>
              <a:latin typeface="Open Sans Light"/>
              <a:ea typeface="Open Sans Light"/>
              <a:cs typeface="Open Sans Light"/>
              <a:sym typeface="Open Sans Light"/>
            </a:endParaRPr>
          </a:p>
          <a:p>
            <a:pPr marL="0" lvl="0" indent="0" algn="l" rtl="0">
              <a:spcBef>
                <a:spcPts val="0"/>
              </a:spcBef>
              <a:spcAft>
                <a:spcPts val="0"/>
              </a:spcAft>
              <a:buNone/>
            </a:pPr>
            <a:r>
              <a:rPr lang="en">
                <a:latin typeface="Open Sans Light"/>
                <a:ea typeface="Open Sans Light"/>
                <a:cs typeface="Open Sans Light"/>
                <a:sym typeface="Open Sans Light"/>
              </a:rPr>
              <a:t>	</a:t>
            </a:r>
            <a:endParaRPr>
              <a:latin typeface="Open Sans Light"/>
              <a:ea typeface="Open Sans Light"/>
              <a:cs typeface="Open Sans Light"/>
              <a:sym typeface="Open Sans Light"/>
            </a:endParaRPr>
          </a:p>
        </p:txBody>
      </p:sp>
      <p:pic>
        <p:nvPicPr>
          <p:cNvPr id="267" name="Google Shape;267;p65" title="Points scored"/>
          <p:cNvPicPr preferRelativeResize="0"/>
          <p:nvPr/>
        </p:nvPicPr>
        <p:blipFill>
          <a:blip r:embed="rId3">
            <a:alphaModFix/>
          </a:blip>
          <a:stretch>
            <a:fillRect/>
          </a:stretch>
        </p:blipFill>
        <p:spPr>
          <a:xfrm>
            <a:off x="403575" y="6487600"/>
            <a:ext cx="7000524" cy="3272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66"/>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On-Call Shift -- Alert 2</a:t>
            </a:r>
            <a:endParaRPr sz="3600" b="1"/>
          </a:p>
        </p:txBody>
      </p:sp>
      <p:sp>
        <p:nvSpPr>
          <p:cNvPr id="273" name="Google Shape;273;p66"/>
          <p:cNvSpPr txBox="1">
            <a:spLocks noGrp="1"/>
          </p:cNvSpPr>
          <p:nvPr>
            <p:ph type="body" idx="1"/>
          </p:nvPr>
        </p:nvSpPr>
        <p:spPr>
          <a:xfrm>
            <a:off x="0" y="893350"/>
            <a:ext cx="7242600" cy="8535900"/>
          </a:xfrm>
          <a:prstGeom prst="rect">
            <a:avLst/>
          </a:prstGeom>
        </p:spPr>
        <p:txBody>
          <a:bodyPr spcFirstLastPara="1" wrap="square" lIns="91425" tIns="91425" rIns="91425" bIns="91425" anchor="t" anchorCtr="0">
            <a:noAutofit/>
          </a:bodyPr>
          <a:lstStyle/>
          <a:p>
            <a:pPr marL="0" lvl="0" indent="0" algn="ctr" rtl="0">
              <a:spcBef>
                <a:spcPts val="1400"/>
              </a:spcBef>
              <a:spcAft>
                <a:spcPts val="0"/>
              </a:spcAft>
              <a:buClr>
                <a:schemeClr val="dk1"/>
              </a:buClr>
              <a:buSzPts val="1100"/>
              <a:buFont typeface="Arial"/>
              <a:buNone/>
            </a:pPr>
            <a:r>
              <a:rPr lang="en" sz="2400" b="1" dirty="0">
                <a:solidFill>
                  <a:schemeClr val="dk1"/>
                </a:solidFill>
                <a:latin typeface="Arial"/>
                <a:ea typeface="Arial"/>
                <a:cs typeface="Arial"/>
                <a:sym typeface="Arial"/>
              </a:rPr>
              <a:t>DNS Troubles</a:t>
            </a:r>
            <a:endParaRPr sz="2400" b="1" dirty="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800" b="1" dirty="0">
                <a:solidFill>
                  <a:schemeClr val="dk1"/>
                </a:solidFill>
                <a:latin typeface="Arial"/>
                <a:ea typeface="Arial"/>
                <a:cs typeface="Arial"/>
                <a:sym typeface="Arial"/>
              </a:rPr>
              <a:t>Summary</a:t>
            </a:r>
            <a:endParaRPr sz="1800" b="1" dirty="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400" dirty="0">
                <a:solidFill>
                  <a:schemeClr val="dk1"/>
                </a:solidFill>
                <a:latin typeface="Arial"/>
                <a:ea typeface="Arial"/>
                <a:cs typeface="Arial"/>
                <a:sym typeface="Arial"/>
              </a:rPr>
              <a:t>The networking team recently added a secondary backup DNS server to increase reliability since the one they are using now tends to go down frequently. Your team has several checks in place monitoring the DNS servers to make sure they are up at all times. </a:t>
            </a:r>
            <a:endParaRPr sz="1400" dirty="0">
              <a:solidFill>
                <a:schemeClr val="dk1"/>
              </a:solidFill>
              <a:latin typeface="Arial"/>
              <a:ea typeface="Arial"/>
              <a:cs typeface="Arial"/>
              <a:sym typeface="Arial"/>
            </a:endParaRPr>
          </a:p>
          <a:p>
            <a:pPr marL="0" lvl="0" indent="0" algn="l" rtl="0">
              <a:lnSpc>
                <a:spcPct val="100000"/>
              </a:lnSpc>
              <a:spcBef>
                <a:spcPts val="1200"/>
              </a:spcBef>
              <a:spcAft>
                <a:spcPts val="0"/>
              </a:spcAft>
              <a:buNone/>
            </a:pPr>
            <a:r>
              <a:rPr lang="en" sz="1800" b="1" dirty="0">
                <a:latin typeface="Open Sans"/>
                <a:ea typeface="Open Sans"/>
                <a:cs typeface="Open Sans"/>
                <a:sym typeface="Open Sans"/>
              </a:rPr>
              <a:t>SOP</a:t>
            </a: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900" b="1"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dirty="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dirty="0">
              <a:latin typeface="Open Sans"/>
              <a:ea typeface="Open Sans"/>
              <a:cs typeface="Open Sans"/>
              <a:sym typeface="Open Sans"/>
            </a:endParaRPr>
          </a:p>
        </p:txBody>
      </p:sp>
      <p:sp>
        <p:nvSpPr>
          <p:cNvPr id="274" name="Google Shape;274;p66"/>
          <p:cNvSpPr txBox="1"/>
          <p:nvPr/>
        </p:nvSpPr>
        <p:spPr>
          <a:xfrm>
            <a:off x="547950" y="3694275"/>
            <a:ext cx="6959700" cy="5141100"/>
          </a:xfrm>
          <a:prstGeom prst="rect">
            <a:avLst/>
          </a:prstGeom>
          <a:solidFill>
            <a:schemeClr val="lt2"/>
          </a:solid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dirty="0">
                <a:latin typeface="Open Sans Light"/>
                <a:ea typeface="Open Sans Light"/>
                <a:cs typeface="Open Sans Light"/>
                <a:sym typeface="Open Sans Light"/>
              </a:rPr>
              <a:t>DNS Server Not Answering Requests</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	If you receive this alert, you should check to see if DNS1 or DNS2 is the current server answering requests. After determining which is the active server, check to see if the server is reachable. If the server is not reachable, immediately initiate the failover procedure to prevent any further network disruptions. If the server is reachable, check the logs to determine what the error is. If the active server cannot be brought back online within 5 mins, initiate the failover procedure. Either way, engage the Networking team to bring the standby server back online.</a:t>
            </a:r>
            <a:endParaRPr dirty="0">
              <a:latin typeface="Open Sans Light"/>
              <a:ea typeface="Open Sans Light"/>
              <a:cs typeface="Open Sans Light"/>
              <a:sym typeface="Open Sans Light"/>
            </a:endParaRPr>
          </a:p>
          <a:p>
            <a:pPr marL="0" lvl="0" indent="0" algn="l" rtl="0">
              <a:spcBef>
                <a:spcPts val="0"/>
              </a:spcBef>
              <a:spcAft>
                <a:spcPts val="0"/>
              </a:spcAft>
              <a:buNone/>
            </a:pP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Failover Procedure</a:t>
            </a:r>
            <a:endParaRPr dirty="0">
              <a:latin typeface="Open Sans Light"/>
              <a:ea typeface="Open Sans Light"/>
              <a:cs typeface="Open Sans Light"/>
              <a:sym typeface="Open Sans Light"/>
            </a:endParaRPr>
          </a:p>
          <a:p>
            <a:pPr marL="914400" lvl="0" indent="-317500" algn="l" rtl="0">
              <a:spcBef>
                <a:spcPts val="0"/>
              </a:spcBef>
              <a:spcAft>
                <a:spcPts val="0"/>
              </a:spcAft>
              <a:buSzPts val="1400"/>
              <a:buFont typeface="Open Sans Light"/>
              <a:buAutoNum type="arabicPeriod"/>
            </a:pPr>
            <a:r>
              <a:rPr lang="en" dirty="0">
                <a:latin typeface="Open Sans Light"/>
                <a:ea typeface="Open Sans Light"/>
                <a:cs typeface="Open Sans Light"/>
                <a:sym typeface="Open Sans Light"/>
              </a:rPr>
              <a:t>Determine the active server with the dnsTool. </a:t>
            </a:r>
            <a:endParaRPr dirty="0">
              <a:latin typeface="Open Sans Light"/>
              <a:ea typeface="Open Sans Light"/>
              <a:cs typeface="Open Sans Light"/>
              <a:sym typeface="Open Sans Light"/>
            </a:endParaRPr>
          </a:p>
          <a:p>
            <a:pPr marL="1828800" lvl="1" indent="-317500" algn="l" rtl="0">
              <a:spcBef>
                <a:spcPts val="0"/>
              </a:spcBef>
              <a:spcAft>
                <a:spcPts val="0"/>
              </a:spcAft>
              <a:buSzPts val="1400"/>
              <a:buFont typeface="Courier New"/>
              <a:buAutoNum type="alphaLcPeriod"/>
            </a:pPr>
            <a:r>
              <a:rPr lang="en" dirty="0">
                <a:latin typeface="Courier New"/>
                <a:ea typeface="Courier New"/>
                <a:cs typeface="Courier New"/>
                <a:sym typeface="Courier New"/>
              </a:rPr>
              <a:t>dnsTool -q active_server</a:t>
            </a:r>
            <a:endParaRPr dirty="0">
              <a:latin typeface="Courier New"/>
              <a:ea typeface="Courier New"/>
              <a:cs typeface="Courier New"/>
              <a:sym typeface="Courier New"/>
            </a:endParaRPr>
          </a:p>
          <a:p>
            <a:pPr marL="914400" lvl="0" indent="-317500">
              <a:buSzPts val="1400"/>
              <a:buFont typeface="Courier New"/>
              <a:buAutoNum type="arabicPeriod"/>
            </a:pPr>
            <a:r>
              <a:rPr lang="en" dirty="0">
                <a:latin typeface="Open Sans Light"/>
                <a:ea typeface="Open Sans Light"/>
                <a:cs typeface="Open Sans Light"/>
                <a:sym typeface="Open Sans Light"/>
              </a:rPr>
              <a:t>If the active is reachable you can initiate the shutdown process. If this command failservers, make sure the dns process is shutdown on the server before continuing</a:t>
            </a:r>
            <a:endParaRPr dirty="0">
              <a:latin typeface="Courier New"/>
              <a:ea typeface="Courier New"/>
              <a:cs typeface="Courier New"/>
              <a:sym typeface="Courier New"/>
            </a:endParaRPr>
          </a:p>
          <a:p>
            <a:pPr marL="1828800" lvl="1" indent="-317500" algn="l" rtl="0">
              <a:spcBef>
                <a:spcPts val="0"/>
              </a:spcBef>
              <a:spcAft>
                <a:spcPts val="0"/>
              </a:spcAft>
              <a:buSzPts val="1400"/>
              <a:buFont typeface="Courier New"/>
              <a:buAutoNum type="alphaLcPeriod"/>
            </a:pPr>
            <a:r>
              <a:rPr lang="en" dirty="0">
                <a:latin typeface="Courier New"/>
                <a:ea typeface="Courier New"/>
                <a:cs typeface="Courier New"/>
                <a:sym typeface="Courier New"/>
              </a:rPr>
              <a:t>dnsTool -a shutdown -s dns1 </a:t>
            </a:r>
            <a:endParaRPr dirty="0">
              <a:latin typeface="Courier New"/>
              <a:ea typeface="Courier New"/>
              <a:cs typeface="Courier New"/>
              <a:sym typeface="Courier New"/>
            </a:endParaRPr>
          </a:p>
          <a:p>
            <a:pPr marL="914400" lvl="0" indent="-317500" algn="l" rtl="0">
              <a:spcBef>
                <a:spcPts val="0"/>
              </a:spcBef>
              <a:spcAft>
                <a:spcPts val="0"/>
              </a:spcAft>
              <a:buSzPts val="1400"/>
              <a:buFont typeface="Courier New"/>
              <a:buAutoNum type="arabicPeriod"/>
            </a:pPr>
            <a:r>
              <a:rPr lang="en" dirty="0">
                <a:latin typeface="Open Sans Light"/>
                <a:ea typeface="Open Sans Light"/>
                <a:cs typeface="Open Sans Light"/>
                <a:sym typeface="Open Sans Light"/>
              </a:rPr>
              <a:t>Start the failover.</a:t>
            </a:r>
            <a:r>
              <a:rPr lang="en" dirty="0">
                <a:latin typeface="Courier New"/>
                <a:ea typeface="Courier New"/>
                <a:cs typeface="Courier New"/>
                <a:sym typeface="Courier New"/>
              </a:rPr>
              <a:t> </a:t>
            </a:r>
            <a:endParaRPr dirty="0">
              <a:latin typeface="Courier New"/>
              <a:ea typeface="Courier New"/>
              <a:cs typeface="Courier New"/>
              <a:sym typeface="Courier New"/>
            </a:endParaRPr>
          </a:p>
          <a:p>
            <a:pPr marL="1828800" lvl="1" indent="-317500" algn="l" rtl="0">
              <a:spcBef>
                <a:spcPts val="0"/>
              </a:spcBef>
              <a:spcAft>
                <a:spcPts val="0"/>
              </a:spcAft>
              <a:buSzPts val="1400"/>
              <a:buFont typeface="Courier New"/>
              <a:buAutoNum type="alphaLcPeriod"/>
            </a:pPr>
            <a:r>
              <a:rPr lang="en" dirty="0">
                <a:latin typeface="Open Sans Light"/>
                <a:ea typeface="Open Sans Light"/>
                <a:cs typeface="Open Sans Light"/>
                <a:sym typeface="Open Sans Light"/>
              </a:rPr>
              <a:t>If shutdown was successful:</a:t>
            </a:r>
            <a:r>
              <a:rPr lang="en" dirty="0">
                <a:latin typeface="Courier New"/>
                <a:ea typeface="Courier New"/>
                <a:cs typeface="Courier New"/>
                <a:sym typeface="Courier New"/>
              </a:rPr>
              <a:t> </a:t>
            </a:r>
            <a:br>
              <a:rPr lang="en" dirty="0">
                <a:latin typeface="Courier New"/>
                <a:ea typeface="Courier New"/>
                <a:cs typeface="Courier New"/>
                <a:sym typeface="Courier New"/>
              </a:rPr>
            </a:br>
            <a:r>
              <a:rPr lang="en" dirty="0">
                <a:latin typeface="Courier New"/>
                <a:ea typeface="Courier New"/>
                <a:cs typeface="Courier New"/>
                <a:sym typeface="Courier New"/>
              </a:rPr>
              <a:t>dnsTool -a failover -s dns2</a:t>
            </a:r>
            <a:endParaRPr dirty="0">
              <a:latin typeface="Courier New"/>
              <a:ea typeface="Courier New"/>
              <a:cs typeface="Courier New"/>
              <a:sym typeface="Courier New"/>
            </a:endParaRPr>
          </a:p>
          <a:p>
            <a:pPr marL="1828800" lvl="1" indent="-317500" algn="l" rtl="0">
              <a:spcBef>
                <a:spcPts val="0"/>
              </a:spcBef>
              <a:spcAft>
                <a:spcPts val="0"/>
              </a:spcAft>
              <a:buSzPts val="1400"/>
              <a:buFont typeface="Courier New"/>
              <a:buAutoNum type="alphaLcPeriod"/>
            </a:pPr>
            <a:r>
              <a:rPr lang="en" dirty="0">
                <a:latin typeface="Open Sans Light"/>
                <a:ea typeface="Open Sans Light"/>
                <a:cs typeface="Open Sans Light"/>
                <a:sym typeface="Open Sans Light"/>
              </a:rPr>
              <a:t>If shutdown was not successful, include the force flag,</a:t>
            </a:r>
            <a:r>
              <a:rPr lang="en" dirty="0">
                <a:latin typeface="Courier New"/>
                <a:ea typeface="Courier New"/>
                <a:cs typeface="Courier New"/>
                <a:sym typeface="Courier New"/>
              </a:rPr>
              <a:t> dnsTool -a failover -s dns -f</a:t>
            </a:r>
            <a:endParaRPr dirty="0">
              <a:latin typeface="Courier New"/>
              <a:ea typeface="Courier New"/>
              <a:cs typeface="Courier New"/>
              <a:sym typeface="Courier New"/>
            </a:endParaRPr>
          </a:p>
          <a:p>
            <a:pPr marL="0" lvl="0" indent="0" algn="l" rtl="0">
              <a:spcBef>
                <a:spcPts val="0"/>
              </a:spcBef>
              <a:spcAft>
                <a:spcPts val="0"/>
              </a:spcAft>
              <a:buNone/>
            </a:pPr>
            <a:endParaRPr dirty="0">
              <a:latin typeface="Open Sans Light"/>
              <a:ea typeface="Open Sans Light"/>
              <a:cs typeface="Open Sans Light"/>
              <a:sym typeface="Open Sans Light"/>
            </a:endParaRPr>
          </a:p>
          <a:p>
            <a:pPr marL="0" lvl="0" indent="0" algn="l" rtl="0">
              <a:spcBef>
                <a:spcPts val="0"/>
              </a:spcBef>
              <a:spcAft>
                <a:spcPts val="0"/>
              </a:spcAft>
              <a:buNone/>
            </a:pPr>
            <a:endParaRPr dirty="0">
              <a:latin typeface="Open Sans Light"/>
              <a:ea typeface="Open Sans Light"/>
              <a:cs typeface="Open Sans Light"/>
              <a:sym typeface="Open Sans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67"/>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On-Call Shift -- Alert 2</a:t>
            </a:r>
            <a:endParaRPr sz="3600" b="1"/>
          </a:p>
        </p:txBody>
      </p:sp>
      <p:sp>
        <p:nvSpPr>
          <p:cNvPr id="280" name="Google Shape;280;p67"/>
          <p:cNvSpPr txBox="1">
            <a:spLocks noGrp="1"/>
          </p:cNvSpPr>
          <p:nvPr>
            <p:ph type="body" idx="1"/>
          </p:nvPr>
        </p:nvSpPr>
        <p:spPr>
          <a:xfrm>
            <a:off x="0" y="877825"/>
            <a:ext cx="7242600" cy="8535900"/>
          </a:xfrm>
          <a:prstGeom prst="rect">
            <a:avLst/>
          </a:prstGeom>
        </p:spPr>
        <p:txBody>
          <a:bodyPr spcFirstLastPara="1" wrap="square" lIns="91425" tIns="91425" rIns="91425" bIns="91425" anchor="t" anchorCtr="0">
            <a:noAutofit/>
          </a:bodyPr>
          <a:lstStyle/>
          <a:p>
            <a:pPr marL="0" lvl="0" indent="0" algn="ctr" rtl="0">
              <a:spcBef>
                <a:spcPts val="1400"/>
              </a:spcBef>
              <a:spcAft>
                <a:spcPts val="0"/>
              </a:spcAft>
              <a:buClr>
                <a:schemeClr val="dk1"/>
              </a:buClr>
              <a:buSzPts val="1100"/>
              <a:buFont typeface="Arial"/>
              <a:buNone/>
            </a:pPr>
            <a:r>
              <a:rPr lang="en" sz="2400" b="1">
                <a:solidFill>
                  <a:schemeClr val="dk1"/>
                </a:solidFill>
                <a:latin typeface="Arial"/>
                <a:ea typeface="Arial"/>
                <a:cs typeface="Arial"/>
                <a:sym typeface="Arial"/>
              </a:rPr>
              <a:t>DNS Troubles, cont</a:t>
            </a:r>
            <a:endParaRPr sz="2400" b="1">
              <a:solidFill>
                <a:schemeClr val="dk1"/>
              </a:solidFill>
              <a:latin typeface="Arial"/>
              <a:ea typeface="Arial"/>
              <a:cs typeface="Arial"/>
              <a:sym typeface="Arial"/>
            </a:endParaRPr>
          </a:p>
          <a:p>
            <a:pPr marL="0" lvl="0" indent="0" algn="l" rtl="0">
              <a:lnSpc>
                <a:spcPct val="100000"/>
              </a:lnSpc>
              <a:spcBef>
                <a:spcPts val="1200"/>
              </a:spcBef>
              <a:spcAft>
                <a:spcPts val="0"/>
              </a:spcAft>
              <a:buNone/>
            </a:pPr>
            <a:r>
              <a:rPr lang="en" sz="1800" b="1">
                <a:latin typeface="Open Sans"/>
                <a:ea typeface="Open Sans"/>
                <a:cs typeface="Open Sans"/>
                <a:sym typeface="Open Sans"/>
              </a:rPr>
              <a:t>Log/Monitoring Details</a:t>
            </a: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9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pic>
        <p:nvPicPr>
          <p:cNvPr id="281" name="Google Shape;281;p67" title="Points scored"/>
          <p:cNvPicPr preferRelativeResize="0"/>
          <p:nvPr/>
        </p:nvPicPr>
        <p:blipFill>
          <a:blip r:embed="rId3">
            <a:alphaModFix/>
          </a:blip>
          <a:stretch>
            <a:fillRect/>
          </a:stretch>
        </p:blipFill>
        <p:spPr>
          <a:xfrm>
            <a:off x="77600" y="2160550"/>
            <a:ext cx="6876351" cy="3210150"/>
          </a:xfrm>
          <a:prstGeom prst="rect">
            <a:avLst/>
          </a:prstGeom>
          <a:noFill/>
          <a:ln>
            <a:noFill/>
          </a:ln>
        </p:spPr>
      </p:pic>
      <p:graphicFrame>
        <p:nvGraphicFramePr>
          <p:cNvPr id="282" name="Google Shape;282;p67"/>
          <p:cNvGraphicFramePr/>
          <p:nvPr/>
        </p:nvGraphicFramePr>
        <p:xfrm>
          <a:off x="797275" y="6146100"/>
          <a:ext cx="5867400" cy="1584840"/>
        </p:xfrm>
        <a:graphic>
          <a:graphicData uri="http://schemas.openxmlformats.org/drawingml/2006/table">
            <a:tbl>
              <a:tblPr>
                <a:noFill/>
                <a:tableStyleId>{F4B0720F-29F8-495F-859A-9D02CE2029D7}</a:tableStyleId>
              </a:tblPr>
              <a:tblGrid>
                <a:gridCol w="2933700">
                  <a:extLst>
                    <a:ext uri="{9D8B030D-6E8A-4147-A177-3AD203B41FA5}">
                      <a16:colId xmlns:a16="http://schemas.microsoft.com/office/drawing/2014/main" val="20000"/>
                    </a:ext>
                  </a:extLst>
                </a:gridCol>
                <a:gridCol w="2933700">
                  <a:extLst>
                    <a:ext uri="{9D8B030D-6E8A-4147-A177-3AD203B41FA5}">
                      <a16:colId xmlns:a16="http://schemas.microsoft.com/office/drawing/2014/main" val="20001"/>
                    </a:ext>
                  </a:extLst>
                </a:gridCol>
              </a:tblGrid>
              <a:tr h="381000">
                <a:tc gridSpan="2">
                  <a:txBody>
                    <a:bodyPr/>
                    <a:lstStyle/>
                    <a:p>
                      <a:pPr marL="0" lvl="0" indent="0" algn="ctr" rtl="0">
                        <a:spcBef>
                          <a:spcPts val="0"/>
                        </a:spcBef>
                        <a:spcAft>
                          <a:spcPts val="0"/>
                        </a:spcAft>
                        <a:buNone/>
                      </a:pPr>
                      <a:r>
                        <a:rPr lang="en"/>
                        <a:t>Networking Server Status Page</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Server</a:t>
                      </a:r>
                      <a:endParaRPr/>
                    </a:p>
                  </a:txBody>
                  <a:tcPr marL="91425" marR="91425" marT="91425" marB="91425"/>
                </a:tc>
                <a:tc>
                  <a:txBody>
                    <a:bodyPr/>
                    <a:lstStyle/>
                    <a:p>
                      <a:pPr marL="0" lvl="0" indent="0" algn="l" rtl="0">
                        <a:spcBef>
                          <a:spcPts val="0"/>
                        </a:spcBef>
                        <a:spcAft>
                          <a:spcPts val="0"/>
                        </a:spcAft>
                        <a:buNone/>
                      </a:pPr>
                      <a:r>
                        <a:rPr lang="en"/>
                        <a:t>Status </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DNS1</a:t>
                      </a:r>
                      <a:endParaRPr/>
                    </a:p>
                  </a:txBody>
                  <a:tcPr marL="91425" marR="91425" marT="91425" marB="91425"/>
                </a:tc>
                <a:tc>
                  <a:txBody>
                    <a:bodyPr/>
                    <a:lstStyle/>
                    <a:p>
                      <a:pPr marL="0" lvl="0" indent="0" algn="l" rtl="0">
                        <a:spcBef>
                          <a:spcPts val="0"/>
                        </a:spcBef>
                        <a:spcAft>
                          <a:spcPts val="0"/>
                        </a:spcAft>
                        <a:buNone/>
                      </a:pPr>
                      <a:r>
                        <a:rPr lang="en">
                          <a:solidFill>
                            <a:srgbClr val="00FF00"/>
                          </a:solidFill>
                        </a:rPr>
                        <a:t>UP</a:t>
                      </a:r>
                      <a:endParaRPr>
                        <a:solidFill>
                          <a:srgbClr val="00FF00"/>
                        </a:solidFill>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DNS2</a:t>
                      </a:r>
                      <a:endParaRPr/>
                    </a:p>
                  </a:txBody>
                  <a:tcPr marL="91425" marR="91425" marT="91425" marB="91425"/>
                </a:tc>
                <a:tc>
                  <a:txBody>
                    <a:bodyPr/>
                    <a:lstStyle/>
                    <a:p>
                      <a:pPr marL="0" lvl="0" indent="0" algn="l" rtl="0">
                        <a:spcBef>
                          <a:spcPts val="0"/>
                        </a:spcBef>
                        <a:spcAft>
                          <a:spcPts val="0"/>
                        </a:spcAft>
                        <a:buNone/>
                      </a:pPr>
                      <a:r>
                        <a:rPr lang="en">
                          <a:solidFill>
                            <a:srgbClr val="00FF00"/>
                          </a:solidFill>
                        </a:rPr>
                        <a:t>UP</a:t>
                      </a:r>
                      <a:endParaRPr>
                        <a:solidFill>
                          <a:srgbClr val="00FF00"/>
                        </a:solidFill>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68"/>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On-Call Shift -- Alert 2</a:t>
            </a:r>
            <a:endParaRPr sz="3600" b="1"/>
          </a:p>
        </p:txBody>
      </p:sp>
      <p:sp>
        <p:nvSpPr>
          <p:cNvPr id="288" name="Google Shape;288;p68"/>
          <p:cNvSpPr txBox="1">
            <a:spLocks noGrp="1"/>
          </p:cNvSpPr>
          <p:nvPr>
            <p:ph type="body" idx="1"/>
          </p:nvPr>
        </p:nvSpPr>
        <p:spPr>
          <a:xfrm>
            <a:off x="0" y="857850"/>
            <a:ext cx="7242600" cy="8535900"/>
          </a:xfrm>
          <a:prstGeom prst="rect">
            <a:avLst/>
          </a:prstGeom>
        </p:spPr>
        <p:txBody>
          <a:bodyPr spcFirstLastPara="1" wrap="square" lIns="91425" tIns="91425" rIns="91425" bIns="91425" anchor="t" anchorCtr="0">
            <a:noAutofit/>
          </a:bodyPr>
          <a:lstStyle/>
          <a:p>
            <a:pPr marL="0" lvl="0" indent="0" algn="ctr" rtl="0">
              <a:spcBef>
                <a:spcPts val="1400"/>
              </a:spcBef>
              <a:spcAft>
                <a:spcPts val="0"/>
              </a:spcAft>
              <a:buClr>
                <a:schemeClr val="dk1"/>
              </a:buClr>
              <a:buSzPts val="1100"/>
              <a:buFont typeface="Arial"/>
              <a:buNone/>
            </a:pPr>
            <a:r>
              <a:rPr lang="en" sz="2400" b="1">
                <a:solidFill>
                  <a:schemeClr val="dk1"/>
                </a:solidFill>
                <a:latin typeface="Arial"/>
                <a:ea typeface="Arial"/>
                <a:cs typeface="Arial"/>
                <a:sym typeface="Arial"/>
              </a:rPr>
              <a:t>DNS Troubles, cont</a:t>
            </a:r>
            <a:endParaRPr sz="2400" b="1">
              <a:solidFill>
                <a:schemeClr val="dk1"/>
              </a:solidFill>
              <a:latin typeface="Arial"/>
              <a:ea typeface="Arial"/>
              <a:cs typeface="Arial"/>
              <a:sym typeface="Arial"/>
            </a:endParaRPr>
          </a:p>
          <a:p>
            <a:pPr marL="0" lvl="0" indent="0" algn="l" rtl="0">
              <a:lnSpc>
                <a:spcPct val="100000"/>
              </a:lnSpc>
              <a:spcBef>
                <a:spcPts val="1200"/>
              </a:spcBef>
              <a:spcAft>
                <a:spcPts val="0"/>
              </a:spcAft>
              <a:buNone/>
            </a:pPr>
            <a:r>
              <a:rPr lang="en" sz="1800" b="1">
                <a:latin typeface="Open Sans"/>
                <a:ea typeface="Open Sans"/>
                <a:cs typeface="Open Sans"/>
                <a:sym typeface="Open Sans"/>
              </a:rPr>
              <a:t>Log/Monitoring Details</a:t>
            </a: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9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pic>
        <p:nvPicPr>
          <p:cNvPr id="289" name="Google Shape;289;p68"/>
          <p:cNvPicPr preferRelativeResize="0"/>
          <p:nvPr/>
        </p:nvPicPr>
        <p:blipFill>
          <a:blip r:embed="rId3">
            <a:alphaModFix/>
          </a:blip>
          <a:stretch>
            <a:fillRect/>
          </a:stretch>
        </p:blipFill>
        <p:spPr>
          <a:xfrm>
            <a:off x="165175" y="2225200"/>
            <a:ext cx="6263799" cy="4495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69"/>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On-Call Shift -- Alert 3</a:t>
            </a:r>
            <a:endParaRPr sz="3600" b="1"/>
          </a:p>
        </p:txBody>
      </p:sp>
      <p:sp>
        <p:nvSpPr>
          <p:cNvPr id="295" name="Google Shape;295;p69"/>
          <p:cNvSpPr txBox="1">
            <a:spLocks noGrp="1"/>
          </p:cNvSpPr>
          <p:nvPr>
            <p:ph type="body" idx="1"/>
          </p:nvPr>
        </p:nvSpPr>
        <p:spPr>
          <a:xfrm>
            <a:off x="0" y="893350"/>
            <a:ext cx="7242600" cy="8535900"/>
          </a:xfrm>
          <a:prstGeom prst="rect">
            <a:avLst/>
          </a:prstGeom>
        </p:spPr>
        <p:txBody>
          <a:bodyPr spcFirstLastPara="1" wrap="square" lIns="91425" tIns="91425" rIns="91425" bIns="91425" anchor="t" anchorCtr="0">
            <a:noAutofit/>
          </a:bodyPr>
          <a:lstStyle/>
          <a:p>
            <a:pPr marL="0" lvl="0" indent="0" algn="ctr" rtl="0">
              <a:spcBef>
                <a:spcPts val="1400"/>
              </a:spcBef>
              <a:spcAft>
                <a:spcPts val="0"/>
              </a:spcAft>
              <a:buClr>
                <a:schemeClr val="dk1"/>
              </a:buClr>
              <a:buSzPts val="1100"/>
              <a:buFont typeface="Arial"/>
              <a:buNone/>
            </a:pPr>
            <a:r>
              <a:rPr lang="en" sz="2400" b="1" dirty="0">
                <a:solidFill>
                  <a:schemeClr val="dk1"/>
                </a:solidFill>
                <a:latin typeface="Arial"/>
                <a:ea typeface="Arial"/>
                <a:cs typeface="Arial"/>
                <a:sym typeface="Arial"/>
              </a:rPr>
              <a:t>Application</a:t>
            </a:r>
            <a:r>
              <a:rPr lang="en" sz="1600" b="1" dirty="0">
                <a:solidFill>
                  <a:schemeClr val="dk1"/>
                </a:solidFill>
                <a:latin typeface="Arial"/>
                <a:ea typeface="Arial"/>
                <a:cs typeface="Arial"/>
                <a:sym typeface="Arial"/>
              </a:rPr>
              <a:t> </a:t>
            </a:r>
            <a:r>
              <a:rPr lang="en" sz="2400" b="1" dirty="0">
                <a:solidFill>
                  <a:schemeClr val="dk1"/>
                </a:solidFill>
                <a:latin typeface="Arial"/>
                <a:ea typeface="Arial"/>
                <a:cs typeface="Arial"/>
                <a:sym typeface="Arial"/>
              </a:rPr>
              <a:t>Outage</a:t>
            </a:r>
            <a:endParaRPr sz="2400" b="1" dirty="0">
              <a:solidFill>
                <a:schemeClr val="dk1"/>
              </a:solidFill>
              <a:latin typeface="Arial"/>
              <a:ea typeface="Arial"/>
              <a:cs typeface="Arial"/>
              <a:sym typeface="Arial"/>
            </a:endParaRPr>
          </a:p>
          <a:p>
            <a:pPr marL="0" lvl="0" indent="0" algn="l" rtl="0">
              <a:spcBef>
                <a:spcPts val="1200"/>
              </a:spcBef>
              <a:spcAft>
                <a:spcPts val="0"/>
              </a:spcAft>
              <a:buNone/>
            </a:pPr>
            <a:r>
              <a:rPr lang="en" sz="1800" b="1" dirty="0">
                <a:solidFill>
                  <a:schemeClr val="dk1"/>
                </a:solidFill>
                <a:latin typeface="Arial"/>
                <a:ea typeface="Arial"/>
                <a:cs typeface="Arial"/>
                <a:sym typeface="Arial"/>
              </a:rPr>
              <a:t>Summary</a:t>
            </a:r>
            <a:endParaRPr sz="1800" b="1" dirty="0">
              <a:solidFill>
                <a:schemeClr val="dk1"/>
              </a:solidFill>
              <a:latin typeface="Arial"/>
              <a:ea typeface="Arial"/>
              <a:cs typeface="Arial"/>
              <a:sym typeface="Arial"/>
            </a:endParaRPr>
          </a:p>
          <a:p>
            <a:pPr marL="0" lvl="0" indent="0" algn="l" rtl="0">
              <a:spcBef>
                <a:spcPts val="1200"/>
              </a:spcBef>
              <a:spcAft>
                <a:spcPts val="0"/>
              </a:spcAft>
              <a:buNone/>
            </a:pPr>
            <a:r>
              <a:rPr lang="en" sz="1200" dirty="0">
                <a:solidFill>
                  <a:schemeClr val="dk1"/>
                </a:solidFill>
                <a:latin typeface="Arial"/>
                <a:ea typeface="Arial"/>
                <a:cs typeface="Arial"/>
                <a:sym typeface="Arial"/>
              </a:rPr>
              <a:t>You receive the dreaded Application Down alert. Not only do you receive an alert for the application being down, but Customer Support also sent out a page to get all hands on deck for a report of the application being down. </a:t>
            </a:r>
            <a:endParaRPr sz="1200" dirty="0">
              <a:solidFill>
                <a:schemeClr val="dk1"/>
              </a:solidFill>
              <a:latin typeface="Arial"/>
              <a:ea typeface="Arial"/>
              <a:cs typeface="Arial"/>
              <a:sym typeface="Arial"/>
            </a:endParaRPr>
          </a:p>
          <a:p>
            <a:pPr marL="0" lvl="0" indent="0" algn="l" rtl="0">
              <a:lnSpc>
                <a:spcPct val="100000"/>
              </a:lnSpc>
              <a:spcBef>
                <a:spcPts val="1200"/>
              </a:spcBef>
              <a:spcAft>
                <a:spcPts val="0"/>
              </a:spcAft>
              <a:buNone/>
            </a:pPr>
            <a:r>
              <a:rPr lang="en" sz="1800" b="1" dirty="0">
                <a:latin typeface="Open Sans"/>
                <a:ea typeface="Open Sans"/>
                <a:cs typeface="Open Sans"/>
                <a:sym typeface="Open Sans"/>
              </a:rPr>
              <a:t>SOP</a:t>
            </a: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r>
              <a:rPr lang="en" sz="1800" b="1" dirty="0">
                <a:latin typeface="Open Sans"/>
                <a:ea typeface="Open Sans"/>
                <a:cs typeface="Open Sans"/>
                <a:sym typeface="Open Sans"/>
              </a:rPr>
              <a:t>Log/Monitoring Details</a:t>
            </a: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900" b="1"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dirty="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dirty="0">
              <a:latin typeface="Open Sans"/>
              <a:ea typeface="Open Sans"/>
              <a:cs typeface="Open Sans"/>
              <a:sym typeface="Open Sans"/>
            </a:endParaRPr>
          </a:p>
        </p:txBody>
      </p:sp>
      <p:sp>
        <p:nvSpPr>
          <p:cNvPr id="296" name="Google Shape;296;p69"/>
          <p:cNvSpPr txBox="1"/>
          <p:nvPr/>
        </p:nvSpPr>
        <p:spPr>
          <a:xfrm>
            <a:off x="344550" y="3458825"/>
            <a:ext cx="6506700" cy="2555100"/>
          </a:xfrm>
          <a:prstGeom prst="rect">
            <a:avLst/>
          </a:prstGeom>
          <a:solidFill>
            <a:schemeClr val="lt2"/>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Light"/>
                <a:ea typeface="Open Sans Light"/>
                <a:cs typeface="Open Sans Light"/>
                <a:sym typeface="Open Sans Light"/>
              </a:rPr>
              <a:t>Application Down</a:t>
            </a:r>
            <a:endParaRPr>
              <a:latin typeface="Open Sans Light"/>
              <a:ea typeface="Open Sans Light"/>
              <a:cs typeface="Open Sans Light"/>
              <a:sym typeface="Open Sans Light"/>
            </a:endParaRPr>
          </a:p>
          <a:p>
            <a:pPr marL="0" lvl="0" indent="0" algn="l" rtl="0">
              <a:spcBef>
                <a:spcPts val="0"/>
              </a:spcBef>
              <a:spcAft>
                <a:spcPts val="0"/>
              </a:spcAft>
              <a:buNone/>
            </a:pPr>
            <a:r>
              <a:rPr lang="en">
                <a:latin typeface="Open Sans Light"/>
                <a:ea typeface="Open Sans Light"/>
                <a:cs typeface="Open Sans Light"/>
                <a:sym typeface="Open Sans Light"/>
              </a:rPr>
              <a:t>	If you receive this alert, you need to act immediately. First, verify the application is indeed unreachable. If the application is unreachable, check to make sure the hosts are up and the application processes are running. You must start escalation for this immediately after verification the app is unreachable. Contact the following POCs:</a:t>
            </a:r>
            <a:endParaRPr>
              <a:latin typeface="Open Sans Light"/>
              <a:ea typeface="Open Sans Light"/>
              <a:cs typeface="Open Sans Light"/>
              <a:sym typeface="Open Sans Light"/>
            </a:endParaRPr>
          </a:p>
          <a:p>
            <a:pPr marL="0" lvl="0" indent="0" algn="l" rtl="0">
              <a:spcBef>
                <a:spcPts val="0"/>
              </a:spcBef>
              <a:spcAft>
                <a:spcPts val="0"/>
              </a:spcAft>
              <a:buNone/>
            </a:pPr>
            <a:r>
              <a:rPr lang="en">
                <a:latin typeface="Open Sans Light"/>
                <a:ea typeface="Open Sans Light"/>
                <a:cs typeface="Open Sans Light"/>
                <a:sym typeface="Open Sans Light"/>
              </a:rPr>
              <a:t>	Customer Support -- Susan Vega</a:t>
            </a:r>
            <a:endParaRPr>
              <a:latin typeface="Open Sans Light"/>
              <a:ea typeface="Open Sans Light"/>
              <a:cs typeface="Open Sans Light"/>
              <a:sym typeface="Open Sans Light"/>
            </a:endParaRPr>
          </a:p>
          <a:p>
            <a:pPr marL="0" lvl="0" indent="0" algn="l" rtl="0">
              <a:spcBef>
                <a:spcPts val="0"/>
              </a:spcBef>
              <a:spcAft>
                <a:spcPts val="0"/>
              </a:spcAft>
              <a:buNone/>
            </a:pPr>
            <a:r>
              <a:rPr lang="en">
                <a:latin typeface="Open Sans Light"/>
                <a:ea typeface="Open Sans Light"/>
                <a:cs typeface="Open Sans Light"/>
                <a:sym typeface="Open Sans Light"/>
              </a:rPr>
              <a:t>	Networking -- Bob Sparrow</a:t>
            </a:r>
            <a:endParaRPr>
              <a:latin typeface="Open Sans Light"/>
              <a:ea typeface="Open Sans Light"/>
              <a:cs typeface="Open Sans Light"/>
              <a:sym typeface="Open Sans Light"/>
            </a:endParaRPr>
          </a:p>
          <a:p>
            <a:pPr marL="0" lvl="0" indent="0" algn="l" rtl="0">
              <a:spcBef>
                <a:spcPts val="0"/>
              </a:spcBef>
              <a:spcAft>
                <a:spcPts val="0"/>
              </a:spcAft>
              <a:buNone/>
            </a:pPr>
            <a:r>
              <a:rPr lang="en">
                <a:latin typeface="Open Sans Light"/>
                <a:ea typeface="Open Sans Light"/>
                <a:cs typeface="Open Sans Light"/>
                <a:sym typeface="Open Sans Light"/>
              </a:rPr>
              <a:t>	Ops -- Glen Hammer</a:t>
            </a:r>
            <a:endParaRPr>
              <a:latin typeface="Open Sans Light"/>
              <a:ea typeface="Open Sans Light"/>
              <a:cs typeface="Open Sans Light"/>
              <a:sym typeface="Open Sans Light"/>
            </a:endParaRPr>
          </a:p>
          <a:p>
            <a:pPr marL="0" lvl="0" indent="0" algn="l" rtl="0">
              <a:spcBef>
                <a:spcPts val="0"/>
              </a:spcBef>
              <a:spcAft>
                <a:spcPts val="0"/>
              </a:spcAft>
              <a:buNone/>
            </a:pPr>
            <a:r>
              <a:rPr lang="en">
                <a:latin typeface="Open Sans Light"/>
                <a:ea typeface="Open Sans Light"/>
                <a:cs typeface="Open Sans Light"/>
                <a:sym typeface="Open Sans Light"/>
              </a:rPr>
              <a:t>	Database Admin -- Karen House</a:t>
            </a:r>
            <a:endParaRPr>
              <a:latin typeface="Open Sans Light"/>
              <a:ea typeface="Open Sans Light"/>
              <a:cs typeface="Open Sans Light"/>
              <a:sym typeface="Open Sans Light"/>
            </a:endParaRPr>
          </a:p>
          <a:p>
            <a:pPr marL="0" lvl="0" indent="0" algn="l" rtl="0">
              <a:spcBef>
                <a:spcPts val="0"/>
              </a:spcBef>
              <a:spcAft>
                <a:spcPts val="0"/>
              </a:spcAft>
              <a:buNone/>
            </a:pPr>
            <a:r>
              <a:rPr lang="en">
                <a:latin typeface="Open Sans Light"/>
                <a:ea typeface="Open Sans Light"/>
                <a:cs typeface="Open Sans Light"/>
                <a:sym typeface="Open Sans Light"/>
              </a:rPr>
              <a:t>	Development Team – Gal Tree</a:t>
            </a:r>
            <a:endParaRPr>
              <a:latin typeface="Open Sans Light"/>
              <a:ea typeface="Open Sans Light"/>
              <a:cs typeface="Open Sans Light"/>
              <a:sym typeface="Open Sans Light"/>
            </a:endParaRPr>
          </a:p>
        </p:txBody>
      </p:sp>
      <p:graphicFrame>
        <p:nvGraphicFramePr>
          <p:cNvPr id="297" name="Google Shape;297;p69"/>
          <p:cNvGraphicFramePr/>
          <p:nvPr/>
        </p:nvGraphicFramePr>
        <p:xfrm>
          <a:off x="664200" y="6732100"/>
          <a:ext cx="5867400" cy="2377260"/>
        </p:xfrm>
        <a:graphic>
          <a:graphicData uri="http://schemas.openxmlformats.org/drawingml/2006/table">
            <a:tbl>
              <a:tblPr>
                <a:noFill/>
                <a:tableStyleId>{F4B0720F-29F8-495F-859A-9D02CE2029D7}</a:tableStyleId>
              </a:tblPr>
              <a:tblGrid>
                <a:gridCol w="2933700">
                  <a:extLst>
                    <a:ext uri="{9D8B030D-6E8A-4147-A177-3AD203B41FA5}">
                      <a16:colId xmlns:a16="http://schemas.microsoft.com/office/drawing/2014/main" val="20000"/>
                    </a:ext>
                  </a:extLst>
                </a:gridCol>
                <a:gridCol w="2933700">
                  <a:extLst>
                    <a:ext uri="{9D8B030D-6E8A-4147-A177-3AD203B41FA5}">
                      <a16:colId xmlns:a16="http://schemas.microsoft.com/office/drawing/2014/main" val="20001"/>
                    </a:ext>
                  </a:extLst>
                </a:gridCol>
              </a:tblGrid>
              <a:tr h="381000">
                <a:tc gridSpan="2">
                  <a:txBody>
                    <a:bodyPr/>
                    <a:lstStyle/>
                    <a:p>
                      <a:pPr marL="0" lvl="0" indent="0" algn="ctr" rtl="0">
                        <a:spcBef>
                          <a:spcPts val="0"/>
                        </a:spcBef>
                        <a:spcAft>
                          <a:spcPts val="0"/>
                        </a:spcAft>
                        <a:buNone/>
                      </a:pPr>
                      <a:r>
                        <a:rPr lang="en"/>
                        <a:t>Main App Status</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Endpoint or Host</a:t>
                      </a:r>
                      <a:endParaRPr/>
                    </a:p>
                  </a:txBody>
                  <a:tcPr marL="91425" marR="91425" marT="91425" marB="91425"/>
                </a:tc>
                <a:tc>
                  <a:txBody>
                    <a:bodyPr/>
                    <a:lstStyle/>
                    <a:p>
                      <a:pPr marL="0" lvl="0" indent="0" algn="l" rtl="0">
                        <a:spcBef>
                          <a:spcPts val="0"/>
                        </a:spcBef>
                        <a:spcAft>
                          <a:spcPts val="0"/>
                        </a:spcAft>
                        <a:buNone/>
                      </a:pPr>
                      <a:r>
                        <a:rPr lang="en"/>
                        <a:t>Status</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exoticplant.plant</a:t>
                      </a:r>
                      <a:endParaRPr/>
                    </a:p>
                  </a:txBody>
                  <a:tcPr marL="91425" marR="91425" marT="91425" marB="91425"/>
                </a:tc>
                <a:tc>
                  <a:txBody>
                    <a:bodyPr/>
                    <a:lstStyle/>
                    <a:p>
                      <a:pPr marL="0" lvl="0" indent="0" algn="l" rtl="0">
                        <a:spcBef>
                          <a:spcPts val="0"/>
                        </a:spcBef>
                        <a:spcAft>
                          <a:spcPts val="0"/>
                        </a:spcAft>
                        <a:buNone/>
                      </a:pPr>
                      <a:r>
                        <a:rPr lang="en"/>
                        <a:t>UNREACHABLE</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planthost1.internal</a:t>
                      </a:r>
                      <a:endParaRPr/>
                    </a:p>
                  </a:txBody>
                  <a:tcPr marL="91425" marR="91425" marT="91425" marB="91425"/>
                </a:tc>
                <a:tc>
                  <a:txBody>
                    <a:bodyPr/>
                    <a:lstStyle/>
                    <a:p>
                      <a:pPr marL="0" lvl="0" indent="0" algn="l" rtl="0">
                        <a:spcBef>
                          <a:spcPts val="0"/>
                        </a:spcBef>
                        <a:spcAft>
                          <a:spcPts val="0"/>
                        </a:spcAft>
                        <a:buNone/>
                      </a:pPr>
                      <a:r>
                        <a:rPr lang="en"/>
                        <a:t>UP</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planthost2.internal</a:t>
                      </a:r>
                      <a:endParaRPr/>
                    </a:p>
                  </a:txBody>
                  <a:tcPr marL="91425" marR="91425" marT="91425" marB="91425"/>
                </a:tc>
                <a:tc>
                  <a:txBody>
                    <a:bodyPr/>
                    <a:lstStyle/>
                    <a:p>
                      <a:pPr marL="0" lvl="0" indent="0" algn="l" rtl="0">
                        <a:spcBef>
                          <a:spcPts val="0"/>
                        </a:spcBef>
                        <a:spcAft>
                          <a:spcPts val="0"/>
                        </a:spcAft>
                        <a:buNone/>
                      </a:pPr>
                      <a:r>
                        <a:rPr lang="en"/>
                        <a:t>UP</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t>exoticplant.plant.internal</a:t>
                      </a:r>
                      <a:endParaRPr/>
                    </a:p>
                  </a:txBody>
                  <a:tcPr marL="91425" marR="91425" marT="91425" marB="91425"/>
                </a:tc>
                <a:tc>
                  <a:txBody>
                    <a:bodyPr/>
                    <a:lstStyle/>
                    <a:p>
                      <a:pPr marL="0" lvl="0" indent="0" algn="l" rtl="0">
                        <a:spcBef>
                          <a:spcPts val="0"/>
                        </a:spcBef>
                        <a:spcAft>
                          <a:spcPts val="0"/>
                        </a:spcAft>
                        <a:buNone/>
                      </a:pPr>
                      <a:r>
                        <a:rPr lang="en"/>
                        <a:t>UNREACHABLE</a:t>
                      </a:r>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53"/>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Overview:</a:t>
            </a:r>
            <a:endParaRPr sz="3600" b="1"/>
          </a:p>
        </p:txBody>
      </p:sp>
      <p:sp>
        <p:nvSpPr>
          <p:cNvPr id="192" name="Google Shape;192;p53"/>
          <p:cNvSpPr txBox="1">
            <a:spLocks noGrp="1"/>
          </p:cNvSpPr>
          <p:nvPr>
            <p:ph type="body" idx="1"/>
          </p:nvPr>
        </p:nvSpPr>
        <p:spPr>
          <a:xfrm>
            <a:off x="264900" y="1465499"/>
            <a:ext cx="7242600" cy="84843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800" b="1">
                <a:latin typeface="Open Sans"/>
                <a:ea typeface="Open Sans"/>
                <a:cs typeface="Open Sans"/>
                <a:sym typeface="Open Sans"/>
              </a:rPr>
              <a:t>You have recently joined the SRE team for an exotic plant reseller startup. They already have a small SRE team in place consisting of two other members. You are just finishing up your training period and are now ready to be on your own. </a:t>
            </a:r>
            <a:endParaRPr sz="1800" b="1">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endParaRPr sz="1800" b="1">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r>
              <a:rPr lang="en" sz="1800" b="1">
                <a:latin typeface="Open Sans"/>
                <a:ea typeface="Open Sans"/>
                <a:cs typeface="Open Sans"/>
                <a:sym typeface="Open Sans"/>
              </a:rPr>
              <a:t>You have a busy week ahead of you as there is a release this week plus your on-call shift. Part of your release duties includes helping to maintain the as-built document by adding this new release, as well as planning for system resource changes. For your on-call shift, you have to respond to alerts as they come in and write up an on-call summary to document your shift. Finally, you’ll round out your week by helping to reduce toil. You will have to identify any toil you encounter throughout the week and create a toil reduction plan. After you have a plan all ready, you will need to work on implementing that plan by writing some scripts to help automate tasks. </a:t>
            </a:r>
            <a:endParaRPr sz="1800" b="1">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9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70"/>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On-Call Shift -- Alert 3</a:t>
            </a:r>
            <a:endParaRPr sz="3600" b="1"/>
          </a:p>
        </p:txBody>
      </p:sp>
      <p:sp>
        <p:nvSpPr>
          <p:cNvPr id="303" name="Google Shape;303;p70"/>
          <p:cNvSpPr txBox="1">
            <a:spLocks noGrp="1"/>
          </p:cNvSpPr>
          <p:nvPr>
            <p:ph type="body" idx="1"/>
          </p:nvPr>
        </p:nvSpPr>
        <p:spPr>
          <a:xfrm>
            <a:off x="0" y="893350"/>
            <a:ext cx="7242600" cy="8535900"/>
          </a:xfrm>
          <a:prstGeom prst="rect">
            <a:avLst/>
          </a:prstGeom>
        </p:spPr>
        <p:txBody>
          <a:bodyPr spcFirstLastPara="1" wrap="square" lIns="91425" tIns="91425" rIns="91425" bIns="91425" anchor="t" anchorCtr="0">
            <a:noAutofit/>
          </a:bodyPr>
          <a:lstStyle/>
          <a:p>
            <a:pPr marL="0" lvl="0" indent="0" algn="ctr" rtl="0">
              <a:spcBef>
                <a:spcPts val="1400"/>
              </a:spcBef>
              <a:spcAft>
                <a:spcPts val="0"/>
              </a:spcAft>
              <a:buClr>
                <a:schemeClr val="dk1"/>
              </a:buClr>
              <a:buSzPts val="1100"/>
              <a:buFont typeface="Arial"/>
              <a:buNone/>
            </a:pPr>
            <a:r>
              <a:rPr lang="en" sz="2400" b="1">
                <a:solidFill>
                  <a:schemeClr val="dk1"/>
                </a:solidFill>
                <a:latin typeface="Arial"/>
                <a:ea typeface="Arial"/>
                <a:cs typeface="Arial"/>
                <a:sym typeface="Arial"/>
              </a:rPr>
              <a:t>Application</a:t>
            </a:r>
            <a:r>
              <a:rPr lang="en" sz="1600" b="1">
                <a:solidFill>
                  <a:schemeClr val="dk1"/>
                </a:solidFill>
                <a:latin typeface="Arial"/>
                <a:ea typeface="Arial"/>
                <a:cs typeface="Arial"/>
                <a:sym typeface="Arial"/>
              </a:rPr>
              <a:t> </a:t>
            </a:r>
            <a:r>
              <a:rPr lang="en" sz="2400" b="1">
                <a:solidFill>
                  <a:schemeClr val="dk1"/>
                </a:solidFill>
                <a:latin typeface="Arial"/>
                <a:ea typeface="Arial"/>
                <a:cs typeface="Arial"/>
                <a:sym typeface="Arial"/>
              </a:rPr>
              <a:t>Outage, cont</a:t>
            </a:r>
            <a:endParaRPr sz="2400" b="1">
              <a:solidFill>
                <a:schemeClr val="dk1"/>
              </a:solidFill>
              <a:latin typeface="Arial"/>
              <a:ea typeface="Arial"/>
              <a:cs typeface="Arial"/>
              <a:sym typeface="Arial"/>
            </a:endParaRPr>
          </a:p>
          <a:p>
            <a:pPr marL="0" lvl="0" indent="0" algn="l" rtl="0">
              <a:lnSpc>
                <a:spcPct val="100000"/>
              </a:lnSpc>
              <a:spcBef>
                <a:spcPts val="1200"/>
              </a:spcBef>
              <a:spcAft>
                <a:spcPts val="0"/>
              </a:spcAft>
              <a:buNone/>
            </a:pPr>
            <a:r>
              <a:rPr lang="en" sz="1800" b="1">
                <a:latin typeface="Open Sans"/>
                <a:ea typeface="Open Sans"/>
                <a:cs typeface="Open Sans"/>
                <a:sym typeface="Open Sans"/>
              </a:rPr>
              <a:t>Log/Monitoring, cont. </a:t>
            </a: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9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pic>
        <p:nvPicPr>
          <p:cNvPr id="304" name="Google Shape;304;p70"/>
          <p:cNvPicPr preferRelativeResize="0"/>
          <p:nvPr/>
        </p:nvPicPr>
        <p:blipFill>
          <a:blip r:embed="rId3">
            <a:alphaModFix/>
          </a:blip>
          <a:stretch>
            <a:fillRect/>
          </a:stretch>
        </p:blipFill>
        <p:spPr>
          <a:xfrm>
            <a:off x="264938" y="2188488"/>
            <a:ext cx="5553075" cy="5800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71"/>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On-Call Shift -- Alert 3</a:t>
            </a:r>
            <a:endParaRPr sz="3600" b="1"/>
          </a:p>
        </p:txBody>
      </p:sp>
      <p:sp>
        <p:nvSpPr>
          <p:cNvPr id="310" name="Google Shape;310;p71"/>
          <p:cNvSpPr txBox="1">
            <a:spLocks noGrp="1"/>
          </p:cNvSpPr>
          <p:nvPr>
            <p:ph type="body" idx="1"/>
          </p:nvPr>
        </p:nvSpPr>
        <p:spPr>
          <a:xfrm>
            <a:off x="0" y="893350"/>
            <a:ext cx="7242600" cy="8535900"/>
          </a:xfrm>
          <a:prstGeom prst="rect">
            <a:avLst/>
          </a:prstGeom>
        </p:spPr>
        <p:txBody>
          <a:bodyPr spcFirstLastPara="1" wrap="square" lIns="91425" tIns="91425" rIns="91425" bIns="91425" anchor="t" anchorCtr="0">
            <a:noAutofit/>
          </a:bodyPr>
          <a:lstStyle/>
          <a:p>
            <a:pPr marL="0" lvl="0" indent="0" algn="ctr" rtl="0">
              <a:spcBef>
                <a:spcPts val="1400"/>
              </a:spcBef>
              <a:spcAft>
                <a:spcPts val="0"/>
              </a:spcAft>
              <a:buClr>
                <a:schemeClr val="dk1"/>
              </a:buClr>
              <a:buSzPts val="1100"/>
              <a:buFont typeface="Arial"/>
              <a:buNone/>
            </a:pPr>
            <a:r>
              <a:rPr lang="en" sz="2400" b="1">
                <a:solidFill>
                  <a:schemeClr val="dk1"/>
                </a:solidFill>
                <a:latin typeface="Arial"/>
                <a:ea typeface="Arial"/>
                <a:cs typeface="Arial"/>
                <a:sym typeface="Arial"/>
              </a:rPr>
              <a:t>Application</a:t>
            </a:r>
            <a:r>
              <a:rPr lang="en" sz="1600" b="1">
                <a:solidFill>
                  <a:schemeClr val="dk1"/>
                </a:solidFill>
                <a:latin typeface="Arial"/>
                <a:ea typeface="Arial"/>
                <a:cs typeface="Arial"/>
                <a:sym typeface="Arial"/>
              </a:rPr>
              <a:t> </a:t>
            </a:r>
            <a:r>
              <a:rPr lang="en" sz="2400" b="1">
                <a:solidFill>
                  <a:schemeClr val="dk1"/>
                </a:solidFill>
                <a:latin typeface="Arial"/>
                <a:ea typeface="Arial"/>
                <a:cs typeface="Arial"/>
                <a:sym typeface="Arial"/>
              </a:rPr>
              <a:t>Outage, cont</a:t>
            </a:r>
            <a:endParaRPr sz="2400" b="1">
              <a:solidFill>
                <a:schemeClr val="dk1"/>
              </a:solidFill>
              <a:latin typeface="Arial"/>
              <a:ea typeface="Arial"/>
              <a:cs typeface="Arial"/>
              <a:sym typeface="Arial"/>
            </a:endParaRPr>
          </a:p>
          <a:p>
            <a:pPr marL="0" lvl="0" indent="0" algn="l" rtl="0">
              <a:lnSpc>
                <a:spcPct val="100000"/>
              </a:lnSpc>
              <a:spcBef>
                <a:spcPts val="1200"/>
              </a:spcBef>
              <a:spcAft>
                <a:spcPts val="0"/>
              </a:spcAft>
              <a:buNone/>
            </a:pPr>
            <a:r>
              <a:rPr lang="en" sz="1800" b="1">
                <a:latin typeface="Open Sans"/>
                <a:ea typeface="Open Sans"/>
                <a:cs typeface="Open Sans"/>
                <a:sym typeface="Open Sans"/>
              </a:rPr>
              <a:t>Log/Monitoring, cont. </a:t>
            </a: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9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sp>
        <p:nvSpPr>
          <p:cNvPr id="311" name="Google Shape;311;p71"/>
          <p:cNvSpPr txBox="1"/>
          <p:nvPr/>
        </p:nvSpPr>
        <p:spPr>
          <a:xfrm>
            <a:off x="264950" y="3220050"/>
            <a:ext cx="7659900" cy="643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Light"/>
                <a:ea typeface="Open Sans Light"/>
                <a:cs typeface="Open Sans Light"/>
                <a:sym typeface="Open Sans Light"/>
              </a:rPr>
              <a:t>09:20 -- !svega !bsparrow !ghammer !khouse !gtree we have an application outage </a:t>
            </a:r>
            <a:r>
              <a:rPr lang="en" b="1">
                <a:latin typeface="Open Sans"/>
                <a:ea typeface="Open Sans"/>
                <a:cs typeface="Open Sans"/>
                <a:sym typeface="Open Sans"/>
              </a:rPr>
              <a:t>FROM: YOU</a:t>
            </a:r>
            <a:r>
              <a:rPr lang="en">
                <a:latin typeface="Open Sans Light"/>
                <a:ea typeface="Open Sans Light"/>
                <a:cs typeface="Open Sans Light"/>
                <a:sym typeface="Open Sans Light"/>
              </a:rPr>
              <a:t>.</a:t>
            </a:r>
            <a:endParaRPr>
              <a:latin typeface="Open Sans Light"/>
              <a:ea typeface="Open Sans Light"/>
              <a:cs typeface="Open Sans Light"/>
              <a:sym typeface="Open Sans Light"/>
            </a:endParaRPr>
          </a:p>
          <a:p>
            <a:pPr marL="0" lvl="0" indent="0" algn="l" rtl="0">
              <a:spcBef>
                <a:spcPts val="0"/>
              </a:spcBef>
              <a:spcAft>
                <a:spcPts val="0"/>
              </a:spcAft>
              <a:buNone/>
            </a:pPr>
            <a:r>
              <a:rPr lang="en">
                <a:latin typeface="Open Sans Light"/>
                <a:ea typeface="Open Sans Light"/>
                <a:cs typeface="Open Sans Light"/>
                <a:sym typeface="Open Sans Light"/>
              </a:rPr>
              <a:t>0930 -- Everything looks good from the network </a:t>
            </a:r>
            <a:r>
              <a:rPr lang="en" b="1">
                <a:latin typeface="Open Sans"/>
                <a:ea typeface="Open Sans"/>
                <a:cs typeface="Open Sans"/>
                <a:sym typeface="Open Sans"/>
              </a:rPr>
              <a:t>FROM: sparrow</a:t>
            </a:r>
            <a:endParaRPr b="1">
              <a:latin typeface="Open Sans"/>
              <a:ea typeface="Open Sans"/>
              <a:cs typeface="Open Sans"/>
              <a:sym typeface="Open Sans"/>
            </a:endParaRPr>
          </a:p>
          <a:p>
            <a:pPr marL="0" lvl="0" indent="0" algn="l" rtl="0">
              <a:spcBef>
                <a:spcPts val="0"/>
              </a:spcBef>
              <a:spcAft>
                <a:spcPts val="0"/>
              </a:spcAft>
              <a:buNone/>
            </a:pPr>
            <a:r>
              <a:rPr lang="en">
                <a:latin typeface="Open Sans Light"/>
                <a:ea typeface="Open Sans Light"/>
                <a:cs typeface="Open Sans Light"/>
                <a:sym typeface="Open Sans Light"/>
              </a:rPr>
              <a:t>0932 -- I can access the DB and it is reporting back normal </a:t>
            </a:r>
            <a:r>
              <a:rPr lang="en" b="1">
                <a:latin typeface="Open Sans"/>
                <a:ea typeface="Open Sans"/>
                <a:cs typeface="Open Sans"/>
                <a:sym typeface="Open Sans"/>
              </a:rPr>
              <a:t>FROM: khouse</a:t>
            </a:r>
            <a:endParaRPr b="1">
              <a:latin typeface="Open Sans"/>
              <a:ea typeface="Open Sans"/>
              <a:cs typeface="Open Sans"/>
              <a:sym typeface="Open Sans"/>
            </a:endParaRPr>
          </a:p>
          <a:p>
            <a:pPr marL="0" lvl="0" indent="0" algn="l" rtl="0">
              <a:spcBef>
                <a:spcPts val="0"/>
              </a:spcBef>
              <a:spcAft>
                <a:spcPts val="0"/>
              </a:spcAft>
              <a:buNone/>
            </a:pPr>
            <a:r>
              <a:rPr lang="en">
                <a:latin typeface="Open Sans Light"/>
                <a:ea typeface="Open Sans Light"/>
                <a:cs typeface="Open Sans Light"/>
                <a:sym typeface="Open Sans Light"/>
              </a:rPr>
              <a:t>0935 -- Everything here looks normal. FROM: ghammer</a:t>
            </a:r>
            <a:endParaRPr>
              <a:latin typeface="Open Sans Light"/>
              <a:ea typeface="Open Sans Light"/>
              <a:cs typeface="Open Sans Light"/>
              <a:sym typeface="Open Sans Light"/>
            </a:endParaRPr>
          </a:p>
          <a:p>
            <a:pPr marL="0" lvl="0" indent="0" algn="l" rtl="0">
              <a:spcBef>
                <a:spcPts val="0"/>
              </a:spcBef>
              <a:spcAft>
                <a:spcPts val="0"/>
              </a:spcAft>
              <a:buNone/>
            </a:pPr>
            <a:r>
              <a:rPr lang="en">
                <a:latin typeface="Open Sans Light"/>
                <a:ea typeface="Open Sans Light"/>
                <a:cs typeface="Open Sans Light"/>
                <a:sym typeface="Open Sans Light"/>
              </a:rPr>
              <a:t>0937 -- We are still reviewing logs and seeing if we can reproduce on our end FROM: gtree</a:t>
            </a:r>
            <a:endParaRPr>
              <a:latin typeface="Open Sans Light"/>
              <a:ea typeface="Open Sans Light"/>
              <a:cs typeface="Open Sans Light"/>
              <a:sym typeface="Open Sans Light"/>
            </a:endParaRPr>
          </a:p>
          <a:p>
            <a:pPr marL="0" lvl="0" indent="0" algn="l" rtl="0">
              <a:spcBef>
                <a:spcPts val="0"/>
              </a:spcBef>
              <a:spcAft>
                <a:spcPts val="0"/>
              </a:spcAft>
              <a:buNone/>
            </a:pPr>
            <a:r>
              <a:rPr lang="en">
                <a:latin typeface="Open Sans Light"/>
                <a:ea typeface="Open Sans Light"/>
                <a:cs typeface="Open Sans Light"/>
                <a:sym typeface="Open Sans Light"/>
              </a:rPr>
              <a:t>0938 -- We should try restarting the app, Maybe that will help FROM: ghammer</a:t>
            </a:r>
            <a:endParaRPr>
              <a:latin typeface="Open Sans Light"/>
              <a:ea typeface="Open Sans Light"/>
              <a:cs typeface="Open Sans Light"/>
              <a:sym typeface="Open Sans Light"/>
            </a:endParaRPr>
          </a:p>
          <a:p>
            <a:pPr marL="0" lvl="0" indent="0" algn="l" rtl="0">
              <a:spcBef>
                <a:spcPts val="0"/>
              </a:spcBef>
              <a:spcAft>
                <a:spcPts val="0"/>
              </a:spcAft>
              <a:buNone/>
            </a:pPr>
            <a:r>
              <a:rPr lang="en">
                <a:latin typeface="Open Sans Light"/>
                <a:ea typeface="Open Sans Light"/>
                <a:cs typeface="Open Sans Light"/>
                <a:sym typeface="Open Sans Light"/>
              </a:rPr>
              <a:t>0940 -- Maybe that will help. FROM: svega</a:t>
            </a:r>
            <a:endParaRPr>
              <a:latin typeface="Open Sans Light"/>
              <a:ea typeface="Open Sans Light"/>
              <a:cs typeface="Open Sans Light"/>
              <a:sym typeface="Open Sans Light"/>
            </a:endParaRPr>
          </a:p>
          <a:p>
            <a:pPr marL="0" lvl="0" indent="0" algn="l" rtl="0">
              <a:spcBef>
                <a:spcPts val="0"/>
              </a:spcBef>
              <a:spcAft>
                <a:spcPts val="0"/>
              </a:spcAft>
              <a:buNone/>
            </a:pPr>
            <a:r>
              <a:rPr lang="en">
                <a:latin typeface="Open Sans Light"/>
                <a:ea typeface="Open Sans Light"/>
                <a:cs typeface="Open Sans Light"/>
                <a:sym typeface="Open Sans Light"/>
              </a:rPr>
              <a:t>0943 -- Okay I will try. Bringing down. FROM: YOU</a:t>
            </a:r>
            <a:endParaRPr>
              <a:latin typeface="Open Sans Light"/>
              <a:ea typeface="Open Sans Light"/>
              <a:cs typeface="Open Sans Light"/>
              <a:sym typeface="Open Sans Light"/>
            </a:endParaRPr>
          </a:p>
          <a:p>
            <a:pPr marL="0" lvl="0" indent="0" algn="l" rtl="0">
              <a:spcBef>
                <a:spcPts val="0"/>
              </a:spcBef>
              <a:spcAft>
                <a:spcPts val="0"/>
              </a:spcAft>
              <a:buNone/>
            </a:pPr>
            <a:r>
              <a:rPr lang="en">
                <a:latin typeface="Open Sans Light"/>
                <a:ea typeface="Open Sans Light"/>
                <a:cs typeface="Open Sans Light"/>
                <a:sym typeface="Open Sans Light"/>
              </a:rPr>
              <a:t>0945 -- App is down. Bring back up. FROM: YOU</a:t>
            </a:r>
            <a:endParaRPr>
              <a:latin typeface="Open Sans Light"/>
              <a:ea typeface="Open Sans Light"/>
              <a:cs typeface="Open Sans Light"/>
              <a:sym typeface="Open Sans Light"/>
            </a:endParaRPr>
          </a:p>
          <a:p>
            <a:pPr marL="0" lvl="0" indent="0" algn="l" rtl="0">
              <a:spcBef>
                <a:spcPts val="0"/>
              </a:spcBef>
              <a:spcAft>
                <a:spcPts val="0"/>
              </a:spcAft>
              <a:buNone/>
            </a:pPr>
            <a:r>
              <a:rPr lang="en">
                <a:latin typeface="Open Sans Light"/>
                <a:ea typeface="Open Sans Light"/>
                <a:cs typeface="Open Sans Light"/>
                <a:sym typeface="Open Sans Light"/>
              </a:rPr>
              <a:t>0947 -- App is starting. FROM: YOU</a:t>
            </a:r>
            <a:endParaRPr>
              <a:latin typeface="Open Sans Light"/>
              <a:ea typeface="Open Sans Light"/>
              <a:cs typeface="Open Sans Light"/>
              <a:sym typeface="Open Sans Light"/>
            </a:endParaRPr>
          </a:p>
          <a:p>
            <a:pPr marL="0" lvl="0" indent="0" algn="l" rtl="0">
              <a:spcBef>
                <a:spcPts val="0"/>
              </a:spcBef>
              <a:spcAft>
                <a:spcPts val="0"/>
              </a:spcAft>
              <a:buNone/>
            </a:pPr>
            <a:r>
              <a:rPr lang="en">
                <a:latin typeface="Open Sans Light"/>
                <a:ea typeface="Open Sans Light"/>
                <a:cs typeface="Open Sans Light"/>
                <a:sym typeface="Open Sans Light"/>
              </a:rPr>
              <a:t>0952 -- Main app is back up. FROM: hammer</a:t>
            </a:r>
            <a:endParaRPr>
              <a:latin typeface="Open Sans Light"/>
              <a:ea typeface="Open Sans Light"/>
              <a:cs typeface="Open Sans Light"/>
              <a:sym typeface="Open Sans Light"/>
            </a:endParaRPr>
          </a:p>
          <a:p>
            <a:pPr marL="0" lvl="0" indent="0" algn="l" rtl="0">
              <a:spcBef>
                <a:spcPts val="0"/>
              </a:spcBef>
              <a:spcAft>
                <a:spcPts val="0"/>
              </a:spcAft>
              <a:buNone/>
            </a:pPr>
            <a:r>
              <a:rPr lang="en">
                <a:latin typeface="Open Sans Light"/>
                <a:ea typeface="Open Sans Light"/>
                <a:cs typeface="Open Sans Light"/>
                <a:sym typeface="Open Sans Light"/>
              </a:rPr>
              <a:t>0955 -- App is still not respond. FROM: svega</a:t>
            </a:r>
            <a:endParaRPr>
              <a:latin typeface="Open Sans Light"/>
              <a:ea typeface="Open Sans Light"/>
              <a:cs typeface="Open Sans Light"/>
              <a:sym typeface="Open Sans Light"/>
            </a:endParaRPr>
          </a:p>
          <a:p>
            <a:pPr marL="0" lvl="0" indent="0" algn="l" rtl="0">
              <a:spcBef>
                <a:spcPts val="0"/>
              </a:spcBef>
              <a:spcAft>
                <a:spcPts val="0"/>
              </a:spcAft>
              <a:buNone/>
            </a:pPr>
            <a:r>
              <a:rPr lang="en">
                <a:latin typeface="Open Sans Light"/>
                <a:ea typeface="Open Sans Light"/>
                <a:cs typeface="Open Sans Light"/>
                <a:sym typeface="Open Sans Light"/>
              </a:rPr>
              <a:t>0956 -- I’m sending you some new logs !gtree these look off FROM: hammer</a:t>
            </a:r>
            <a:endParaRPr>
              <a:latin typeface="Open Sans Light"/>
              <a:ea typeface="Open Sans Light"/>
              <a:cs typeface="Open Sans Light"/>
              <a:sym typeface="Open Sans Light"/>
            </a:endParaRPr>
          </a:p>
          <a:p>
            <a:pPr marL="0" lvl="0" indent="0" algn="l" rtl="0">
              <a:spcBef>
                <a:spcPts val="0"/>
              </a:spcBef>
              <a:spcAft>
                <a:spcPts val="0"/>
              </a:spcAft>
              <a:buNone/>
            </a:pPr>
            <a:r>
              <a:rPr lang="en">
                <a:latin typeface="Open Sans Light"/>
                <a:ea typeface="Open Sans Light"/>
                <a:cs typeface="Open Sans Light"/>
                <a:sym typeface="Open Sans Light"/>
              </a:rPr>
              <a:t>1005 -- !sre !ghammer when was the last deploy? What were the details? This looks like a qa build. FROM: gtree</a:t>
            </a:r>
            <a:endParaRPr>
              <a:latin typeface="Open Sans Light"/>
              <a:ea typeface="Open Sans Light"/>
              <a:cs typeface="Open Sans Light"/>
              <a:sym typeface="Open Sans Light"/>
            </a:endParaRPr>
          </a:p>
          <a:p>
            <a:pPr marL="0" lvl="0" indent="0" algn="l" rtl="0">
              <a:spcBef>
                <a:spcPts val="0"/>
              </a:spcBef>
              <a:spcAft>
                <a:spcPts val="0"/>
              </a:spcAft>
              <a:buNone/>
            </a:pPr>
            <a:r>
              <a:rPr lang="en">
                <a:latin typeface="Open Sans Light"/>
                <a:ea typeface="Open Sans Light"/>
                <a:cs typeface="Open Sans Light"/>
                <a:sym typeface="Open Sans Light"/>
              </a:rPr>
              <a:t>1007 -- I did a deploy with one of the devs to qa to do some testing. Let me check. FROM: ghammer</a:t>
            </a:r>
            <a:endParaRPr>
              <a:latin typeface="Open Sans Light"/>
              <a:ea typeface="Open Sans Light"/>
              <a:cs typeface="Open Sans Light"/>
              <a:sym typeface="Open Sans Light"/>
            </a:endParaRPr>
          </a:p>
          <a:p>
            <a:pPr marL="0" lvl="0" indent="0" algn="l" rtl="0">
              <a:spcBef>
                <a:spcPts val="0"/>
              </a:spcBef>
              <a:spcAft>
                <a:spcPts val="0"/>
              </a:spcAft>
              <a:buNone/>
            </a:pPr>
            <a:r>
              <a:rPr lang="en">
                <a:latin typeface="Open Sans Light"/>
                <a:ea typeface="Open Sans Light"/>
                <a:cs typeface="Open Sans Light"/>
                <a:sym typeface="Open Sans Light"/>
              </a:rPr>
              <a:t>1010 -- I think there was a mixup when doing the deployment. The wrong scripts was used and that build was deployed to prod. FROM hammer</a:t>
            </a:r>
            <a:endParaRPr>
              <a:latin typeface="Open Sans Light"/>
              <a:ea typeface="Open Sans Light"/>
              <a:cs typeface="Open Sans Light"/>
              <a:sym typeface="Open Sans Light"/>
            </a:endParaRPr>
          </a:p>
          <a:p>
            <a:pPr marL="0" lvl="0" indent="0" algn="l" rtl="0">
              <a:spcBef>
                <a:spcPts val="0"/>
              </a:spcBef>
              <a:spcAft>
                <a:spcPts val="0"/>
              </a:spcAft>
              <a:buNone/>
            </a:pPr>
            <a:r>
              <a:rPr lang="en">
                <a:latin typeface="Open Sans Light"/>
                <a:ea typeface="Open Sans Light"/>
                <a:cs typeface="Open Sans Light"/>
                <a:sym typeface="Open Sans Light"/>
              </a:rPr>
              <a:t>1011 -- Were there any migrations for that !ghammer FROM: khouse</a:t>
            </a:r>
            <a:endParaRPr>
              <a:latin typeface="Open Sans Light"/>
              <a:ea typeface="Open Sans Light"/>
              <a:cs typeface="Open Sans Light"/>
              <a:sym typeface="Open Sans Light"/>
            </a:endParaRPr>
          </a:p>
          <a:p>
            <a:pPr marL="0" lvl="0" indent="0" algn="l" rtl="0">
              <a:spcBef>
                <a:spcPts val="0"/>
              </a:spcBef>
              <a:spcAft>
                <a:spcPts val="0"/>
              </a:spcAft>
              <a:buNone/>
            </a:pPr>
            <a:r>
              <a:rPr lang="en">
                <a:latin typeface="Open Sans Light"/>
                <a:ea typeface="Open Sans Light"/>
                <a:cs typeface="Open Sans Light"/>
                <a:sym typeface="Open Sans Light"/>
              </a:rPr>
              <a:t>1012 -- No, just code changes. FROM: hammer</a:t>
            </a:r>
            <a:endParaRPr>
              <a:latin typeface="Open Sans Light"/>
              <a:ea typeface="Open Sans Light"/>
              <a:cs typeface="Open Sans Light"/>
              <a:sym typeface="Open Sans Light"/>
            </a:endParaRPr>
          </a:p>
          <a:p>
            <a:pPr marL="0" lvl="0" indent="0" algn="l" rtl="0">
              <a:spcBef>
                <a:spcPts val="0"/>
              </a:spcBef>
              <a:spcAft>
                <a:spcPts val="0"/>
              </a:spcAft>
              <a:buNone/>
            </a:pPr>
            <a:r>
              <a:rPr lang="en">
                <a:latin typeface="Open Sans Light"/>
                <a:ea typeface="Open Sans Light"/>
                <a:cs typeface="Open Sans Light"/>
                <a:sym typeface="Open Sans Light"/>
              </a:rPr>
              <a:t>1013 -- Thats good. We should be able to just revert back then. !svega</a:t>
            </a:r>
            <a:endParaRPr>
              <a:latin typeface="Open Sans Light"/>
              <a:ea typeface="Open Sans Light"/>
              <a:cs typeface="Open Sans Light"/>
              <a:sym typeface="Open Sans Light"/>
            </a:endParaRPr>
          </a:p>
          <a:p>
            <a:pPr marL="0" lvl="0" indent="0" algn="l" rtl="0">
              <a:spcBef>
                <a:spcPts val="0"/>
              </a:spcBef>
              <a:spcAft>
                <a:spcPts val="0"/>
              </a:spcAft>
              <a:buNone/>
            </a:pPr>
            <a:r>
              <a:rPr lang="en">
                <a:latin typeface="Open Sans Light"/>
                <a:ea typeface="Open Sans Light"/>
                <a:cs typeface="Open Sans Light"/>
                <a:sym typeface="Open Sans Light"/>
              </a:rPr>
              <a:t>1015 -- Let me take down the app and redeploy it. FROM: YOU</a:t>
            </a:r>
            <a:endParaRPr>
              <a:latin typeface="Open Sans Light"/>
              <a:ea typeface="Open Sans Light"/>
              <a:cs typeface="Open Sans Light"/>
              <a:sym typeface="Open Sans Light"/>
            </a:endParaRPr>
          </a:p>
          <a:p>
            <a:pPr marL="0" lvl="0" indent="0" algn="l" rtl="0">
              <a:spcBef>
                <a:spcPts val="0"/>
              </a:spcBef>
              <a:spcAft>
                <a:spcPts val="0"/>
              </a:spcAft>
              <a:buClr>
                <a:schemeClr val="dk1"/>
              </a:buClr>
              <a:buSzPts val="1100"/>
              <a:buFont typeface="Arial"/>
              <a:buNone/>
            </a:pPr>
            <a:r>
              <a:rPr lang="en">
                <a:solidFill>
                  <a:schemeClr val="dk1"/>
                </a:solidFill>
                <a:latin typeface="Open Sans Light"/>
                <a:ea typeface="Open Sans Light"/>
                <a:cs typeface="Open Sans Light"/>
                <a:sym typeface="Open Sans Light"/>
              </a:rPr>
              <a:t>1017 -- App is down. Bring back up. FROM: YOU</a:t>
            </a:r>
            <a:endParaRPr>
              <a:solidFill>
                <a:schemeClr val="dk1"/>
              </a:solidFill>
              <a:latin typeface="Open Sans Light"/>
              <a:ea typeface="Open Sans Light"/>
              <a:cs typeface="Open Sans Light"/>
              <a:sym typeface="Open Sans Light"/>
            </a:endParaRPr>
          </a:p>
          <a:p>
            <a:pPr marL="0" lvl="0" indent="0" algn="l" rtl="0">
              <a:spcBef>
                <a:spcPts val="0"/>
              </a:spcBef>
              <a:spcAft>
                <a:spcPts val="0"/>
              </a:spcAft>
              <a:buClr>
                <a:schemeClr val="dk1"/>
              </a:buClr>
              <a:buSzPts val="1100"/>
              <a:buFont typeface="Arial"/>
              <a:buNone/>
            </a:pPr>
            <a:r>
              <a:rPr lang="en">
                <a:solidFill>
                  <a:schemeClr val="dk1"/>
                </a:solidFill>
                <a:latin typeface="Open Sans Light"/>
                <a:ea typeface="Open Sans Light"/>
                <a:cs typeface="Open Sans Light"/>
                <a:sym typeface="Open Sans Light"/>
              </a:rPr>
              <a:t>1023  -- App is starting. FROM: YOU</a:t>
            </a:r>
            <a:endParaRPr>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r>
              <a:rPr lang="en">
                <a:solidFill>
                  <a:schemeClr val="dk1"/>
                </a:solidFill>
                <a:latin typeface="Open Sans Light"/>
                <a:ea typeface="Open Sans Light"/>
                <a:cs typeface="Open Sans Light"/>
                <a:sym typeface="Open Sans Light"/>
              </a:rPr>
              <a:t>1026 -- Main app is back up. FROM: hammer</a:t>
            </a:r>
            <a:endParaRPr>
              <a:solidFill>
                <a:schemeClr val="dk1"/>
              </a:solidFill>
              <a:latin typeface="Open Sans Light"/>
              <a:ea typeface="Open Sans Light"/>
              <a:cs typeface="Open Sans Light"/>
              <a:sym typeface="Open Sans Light"/>
            </a:endParaRPr>
          </a:p>
          <a:p>
            <a:pPr marL="0" lvl="0" indent="0" algn="l" rtl="0">
              <a:spcBef>
                <a:spcPts val="0"/>
              </a:spcBef>
              <a:spcAft>
                <a:spcPts val="0"/>
              </a:spcAft>
              <a:buClr>
                <a:schemeClr val="dk1"/>
              </a:buClr>
              <a:buSzPts val="1100"/>
              <a:buFont typeface="Arial"/>
              <a:buNone/>
            </a:pPr>
            <a:r>
              <a:rPr lang="en">
                <a:solidFill>
                  <a:schemeClr val="dk1"/>
                </a:solidFill>
                <a:latin typeface="Open Sans Light"/>
                <a:ea typeface="Open Sans Light"/>
                <a:cs typeface="Open Sans Light"/>
                <a:sym typeface="Open Sans Light"/>
              </a:rPr>
              <a:t>1030 -- Everything looks like it is responding now. FROM: svega</a:t>
            </a:r>
            <a:endParaRPr>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endParaRPr>
              <a:latin typeface="Open Sans Light"/>
              <a:ea typeface="Open Sans Light"/>
              <a:cs typeface="Open Sans Light"/>
              <a:sym typeface="Open Sans Light"/>
            </a:endParaRPr>
          </a:p>
        </p:txBody>
      </p:sp>
      <p:sp>
        <p:nvSpPr>
          <p:cNvPr id="312" name="Google Shape;312;p71"/>
          <p:cNvSpPr txBox="1"/>
          <p:nvPr/>
        </p:nvSpPr>
        <p:spPr>
          <a:xfrm>
            <a:off x="264950" y="2173350"/>
            <a:ext cx="72426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Light"/>
                <a:ea typeface="Open Sans Light"/>
                <a:cs typeface="Open Sans Light"/>
                <a:sym typeface="Open Sans Light"/>
              </a:rPr>
              <a:t>09:15 Hey we have reports of an application outage and we can not reach the app either. </a:t>
            </a:r>
            <a:r>
              <a:rPr lang="en" b="1">
                <a:latin typeface="Open Sans"/>
                <a:ea typeface="Open Sans"/>
                <a:cs typeface="Open Sans"/>
                <a:sym typeface="Open Sans"/>
              </a:rPr>
              <a:t>FROM: svega</a:t>
            </a:r>
            <a:endParaRPr b="1">
              <a:latin typeface="Open Sans"/>
              <a:ea typeface="Open Sans"/>
              <a:cs typeface="Open Sans"/>
              <a:sym typeface="Open Sans"/>
            </a:endParaRPr>
          </a:p>
          <a:p>
            <a:pPr marL="0" lvl="0" indent="0" algn="l" rtl="0">
              <a:spcBef>
                <a:spcPts val="0"/>
              </a:spcBef>
              <a:spcAft>
                <a:spcPts val="0"/>
              </a:spcAft>
              <a:buNone/>
            </a:pPr>
            <a:r>
              <a:rPr lang="en">
                <a:latin typeface="Open Sans Light"/>
                <a:ea typeface="Open Sans Light"/>
                <a:cs typeface="Open Sans Light"/>
                <a:sym typeface="Open Sans Light"/>
              </a:rPr>
              <a:t>09:16 I have an alert for that too. I’m looking at things now, will start a communication channel to coordinate. Checking logs and app servers now. </a:t>
            </a:r>
            <a:r>
              <a:rPr lang="en" b="1">
                <a:latin typeface="Open Sans"/>
                <a:ea typeface="Open Sans"/>
                <a:cs typeface="Open Sans"/>
                <a:sym typeface="Open Sans"/>
              </a:rPr>
              <a:t>FROM: YOU</a:t>
            </a:r>
            <a:endParaRPr b="1">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72"/>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b="1" dirty="0"/>
              <a:t>On-Call Summary Log</a:t>
            </a:r>
            <a:endParaRPr sz="3500" b="1" dirty="0"/>
          </a:p>
        </p:txBody>
      </p:sp>
      <p:sp>
        <p:nvSpPr>
          <p:cNvPr id="318" name="Google Shape;318;p72"/>
          <p:cNvSpPr txBox="1">
            <a:spLocks noGrp="1"/>
          </p:cNvSpPr>
          <p:nvPr>
            <p:ph type="body" idx="1"/>
          </p:nvPr>
        </p:nvSpPr>
        <p:spPr>
          <a:xfrm>
            <a:off x="264900" y="1389300"/>
            <a:ext cx="7242600" cy="8535900"/>
          </a:xfrm>
          <a:prstGeom prst="rect">
            <a:avLst/>
          </a:prstGeom>
        </p:spPr>
        <p:txBody>
          <a:bodyPr spcFirstLastPara="1" wrap="square" lIns="91425" tIns="91425" rIns="91425" bIns="91425" anchor="t" anchorCtr="0">
            <a:noAutofit/>
          </a:bodyPr>
          <a:lstStyle/>
          <a:p>
            <a:pPr marL="0" lvl="0" indent="0" algn="l" rtl="0">
              <a:lnSpc>
                <a:spcPct val="100000"/>
              </a:lnSpc>
              <a:spcBef>
                <a:spcPts val="1200"/>
              </a:spcBef>
              <a:spcAft>
                <a:spcPts val="0"/>
              </a:spcAft>
              <a:buNone/>
            </a:pPr>
            <a:r>
              <a:rPr lang="en" sz="1800" b="1" dirty="0">
                <a:latin typeface="Open Sans"/>
                <a:ea typeface="Open Sans"/>
                <a:cs typeface="Open Sans"/>
                <a:sym typeface="Open Sans"/>
              </a:rPr>
              <a:t>09/04/2021  -- </a:t>
            </a:r>
            <a:r>
              <a:rPr lang="en" sz="1800" b="1" i="1" dirty="0">
                <a:latin typeface="Open Sans"/>
                <a:ea typeface="Open Sans"/>
                <a:cs typeface="Open Sans"/>
                <a:sym typeface="Open Sans"/>
              </a:rPr>
              <a:t>Low Storage </a:t>
            </a:r>
            <a:endParaRPr sz="600" dirty="0">
              <a:latin typeface="Open Sans"/>
              <a:ea typeface="Open Sans"/>
              <a:cs typeface="Open Sans"/>
              <a:sym typeface="Open Sans"/>
            </a:endParaRPr>
          </a:p>
          <a:p>
            <a:pPr marL="0" lvl="0" indent="0" algn="l" rtl="0">
              <a:lnSpc>
                <a:spcPct val="100000"/>
              </a:lnSpc>
              <a:spcBef>
                <a:spcPts val="1200"/>
              </a:spcBef>
              <a:spcAft>
                <a:spcPts val="0"/>
              </a:spcAft>
              <a:buNone/>
            </a:pPr>
            <a:r>
              <a:rPr lang="en" sz="1800" b="1" dirty="0">
                <a:latin typeface="Open Sans"/>
                <a:ea typeface="Open Sans"/>
                <a:cs typeface="Open Sans"/>
                <a:sym typeface="Open Sans"/>
              </a:rPr>
              <a:t>	Troubleshooting</a:t>
            </a: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r>
              <a:rPr lang="en" sz="1800" b="1" dirty="0">
                <a:latin typeface="Open Sans"/>
                <a:ea typeface="Open Sans"/>
                <a:cs typeface="Open Sans"/>
                <a:sym typeface="Open Sans"/>
              </a:rPr>
              <a:t>	</a:t>
            </a:r>
            <a:r>
              <a:rPr lang="en" sz="1200" dirty="0">
                <a:solidFill>
                  <a:srgbClr val="000000"/>
                </a:solidFill>
                <a:latin typeface="Open Sans"/>
                <a:ea typeface="Open Sans"/>
                <a:cs typeface="Open Sans"/>
                <a:sym typeface="Open Sans"/>
              </a:rPr>
              <a:t>	After </a:t>
            </a:r>
            <a:r>
              <a:rPr lang="en-US" sz="1200" dirty="0">
                <a:solidFill>
                  <a:srgbClr val="000000"/>
                </a:solidFill>
                <a:latin typeface="Open Sans"/>
                <a:ea typeface="Open Sans"/>
                <a:cs typeface="Open Sans"/>
                <a:sym typeface="Open Sans"/>
              </a:rPr>
              <a:t>receiving an alert that the storage is running out on the mount where application logs are being written to. After consulting the SOP, you reach out to the team responsible for the server. They respond that Steve is normally in charge of handling the logs. Every morning he would run the commands listed in the run book, but he has been out sick for a week. The other members of the team forgot that it needed to be done, so the mount filled up</a:t>
            </a:r>
          </a:p>
          <a:p>
            <a:pPr marL="0" lvl="0" indent="0" algn="l" rtl="0">
              <a:lnSpc>
                <a:spcPct val="100000"/>
              </a:lnSpc>
              <a:spcBef>
                <a:spcPts val="1200"/>
              </a:spcBef>
              <a:spcAft>
                <a:spcPts val="0"/>
              </a:spcAft>
              <a:buNone/>
            </a:pPr>
            <a:r>
              <a:rPr lang="en-US" sz="1200" dirty="0">
                <a:solidFill>
                  <a:srgbClr val="000000"/>
                </a:solidFill>
                <a:latin typeface="Open Sans"/>
                <a:ea typeface="Open Sans"/>
                <a:cs typeface="Open Sans"/>
                <a:sym typeface="Open Sans"/>
              </a:rPr>
              <a:t>- Free disk space decreasing from 60% to 20% between 09/01/2021 and 09/04/2021</a:t>
            </a:r>
          </a:p>
          <a:p>
            <a:pPr marL="0" lvl="0" indent="0" algn="l" rtl="0">
              <a:lnSpc>
                <a:spcPct val="100000"/>
              </a:lnSpc>
              <a:spcBef>
                <a:spcPts val="1200"/>
              </a:spcBef>
              <a:spcAft>
                <a:spcPts val="0"/>
              </a:spcAft>
              <a:buNone/>
            </a:pPr>
            <a:r>
              <a:rPr lang="en-US" sz="1800" b="1" dirty="0">
                <a:latin typeface="Open Sans"/>
                <a:ea typeface="Open Sans"/>
                <a:cs typeface="Open Sans"/>
                <a:sym typeface="Open Sans"/>
              </a:rPr>
              <a:t>	Resolution</a:t>
            </a:r>
          </a:p>
          <a:p>
            <a:pPr marL="0" lvl="0" indent="0" algn="l" rtl="0">
              <a:lnSpc>
                <a:spcPct val="100000"/>
              </a:lnSpc>
              <a:spcBef>
                <a:spcPts val="1200"/>
              </a:spcBef>
              <a:spcAft>
                <a:spcPts val="0"/>
              </a:spcAft>
              <a:buNone/>
            </a:pPr>
            <a:r>
              <a:rPr lang="en" sz="1900" b="1" dirty="0">
                <a:solidFill>
                  <a:srgbClr val="000000"/>
                </a:solidFill>
                <a:latin typeface="Open Sans"/>
                <a:ea typeface="Open Sans"/>
                <a:cs typeface="Open Sans"/>
                <a:sym typeface="Open Sans"/>
              </a:rPr>
              <a:t>		</a:t>
            </a:r>
            <a:r>
              <a:rPr lang="en-US" sz="1200" dirty="0">
                <a:solidFill>
                  <a:srgbClr val="000000"/>
                </a:solidFill>
                <a:latin typeface="Open Sans"/>
                <a:ea typeface="Open Sans"/>
                <a:cs typeface="Open Sans"/>
                <a:sym typeface="Open Sans"/>
              </a:rPr>
              <a:t>Check the /home/</a:t>
            </a:r>
            <a:r>
              <a:rPr lang="en-US" sz="1200" dirty="0" err="1">
                <a:solidFill>
                  <a:srgbClr val="000000"/>
                </a:solidFill>
                <a:latin typeface="Open Sans"/>
                <a:ea typeface="Open Sans"/>
                <a:cs typeface="Open Sans"/>
                <a:sym typeface="Open Sans"/>
              </a:rPr>
              <a:t>sre</a:t>
            </a:r>
            <a:r>
              <a:rPr lang="en-US" sz="1200" dirty="0">
                <a:solidFill>
                  <a:srgbClr val="000000"/>
                </a:solidFill>
                <a:latin typeface="Open Sans"/>
                <a:ea typeface="Open Sans"/>
                <a:cs typeface="Open Sans"/>
                <a:sym typeface="Open Sans"/>
              </a:rPr>
              <a:t>/course4/app.log - If this mount is low on storage, reach out to Compliance. They will know what logs can be cleared out or will request additional storage.</a:t>
            </a:r>
            <a:endParaRPr sz="1200"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dirty="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dirty="0">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73"/>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b="1" dirty="0"/>
              <a:t>On-Call Summary Log</a:t>
            </a:r>
            <a:endParaRPr sz="3500" b="1" dirty="0"/>
          </a:p>
        </p:txBody>
      </p:sp>
      <p:sp>
        <p:nvSpPr>
          <p:cNvPr id="324" name="Google Shape;324;p73"/>
          <p:cNvSpPr txBox="1">
            <a:spLocks noGrp="1"/>
          </p:cNvSpPr>
          <p:nvPr>
            <p:ph type="body" idx="1"/>
          </p:nvPr>
        </p:nvSpPr>
        <p:spPr>
          <a:xfrm>
            <a:off x="264900" y="1389300"/>
            <a:ext cx="7242600" cy="8535900"/>
          </a:xfrm>
          <a:prstGeom prst="rect">
            <a:avLst/>
          </a:prstGeom>
        </p:spPr>
        <p:txBody>
          <a:bodyPr spcFirstLastPara="1" wrap="square" lIns="91425" tIns="91425" rIns="91425" bIns="91425" anchor="t" anchorCtr="0">
            <a:noAutofit/>
          </a:bodyPr>
          <a:lstStyle/>
          <a:p>
            <a:pPr marL="0" lvl="0" indent="0" algn="l" rtl="0">
              <a:lnSpc>
                <a:spcPct val="100000"/>
              </a:lnSpc>
              <a:spcBef>
                <a:spcPts val="1200"/>
              </a:spcBef>
              <a:spcAft>
                <a:spcPts val="0"/>
              </a:spcAft>
              <a:buNone/>
            </a:pPr>
            <a:r>
              <a:rPr lang="en" sz="1800" b="1" dirty="0">
                <a:latin typeface="Open Sans"/>
                <a:ea typeface="Open Sans"/>
                <a:cs typeface="Open Sans"/>
                <a:sym typeface="Open Sans"/>
              </a:rPr>
              <a:t>Date/09:00  -- </a:t>
            </a:r>
            <a:r>
              <a:rPr lang="en-US" sz="1800" b="1" i="1" dirty="0">
                <a:latin typeface="Open Sans"/>
                <a:ea typeface="Open Sans"/>
                <a:cs typeface="Open Sans"/>
                <a:sym typeface="Open Sans"/>
              </a:rPr>
              <a:t>DNS Server Not Answering Requests</a:t>
            </a:r>
            <a:endParaRPr sz="600" dirty="0">
              <a:latin typeface="Open Sans"/>
              <a:ea typeface="Open Sans"/>
              <a:cs typeface="Open Sans"/>
              <a:sym typeface="Open Sans"/>
            </a:endParaRPr>
          </a:p>
          <a:p>
            <a:pPr marL="0" lvl="0" indent="0" algn="l" rtl="0">
              <a:lnSpc>
                <a:spcPct val="100000"/>
              </a:lnSpc>
              <a:spcBef>
                <a:spcPts val="1200"/>
              </a:spcBef>
              <a:spcAft>
                <a:spcPts val="0"/>
              </a:spcAft>
              <a:buNone/>
            </a:pPr>
            <a:r>
              <a:rPr lang="en" sz="1800" b="1" dirty="0">
                <a:latin typeface="Open Sans"/>
                <a:ea typeface="Open Sans"/>
                <a:cs typeface="Open Sans"/>
                <a:sym typeface="Open Sans"/>
              </a:rPr>
              <a:t>	Troubleshooting</a:t>
            </a: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r>
              <a:rPr lang="en" sz="1800" b="1" dirty="0">
                <a:latin typeface="Open Sans"/>
                <a:ea typeface="Open Sans"/>
                <a:cs typeface="Open Sans"/>
                <a:sym typeface="Open Sans"/>
              </a:rPr>
              <a:t>	</a:t>
            </a:r>
            <a:r>
              <a:rPr lang="en" sz="1200" dirty="0">
                <a:solidFill>
                  <a:srgbClr val="000000"/>
                </a:solidFill>
                <a:latin typeface="Open Sans"/>
                <a:ea typeface="Open Sans"/>
                <a:cs typeface="Open Sans"/>
                <a:sym typeface="Open Sans"/>
              </a:rPr>
              <a:t>	</a:t>
            </a:r>
            <a:r>
              <a:rPr lang="en-US" sz="1200" dirty="0">
                <a:solidFill>
                  <a:srgbClr val="000000"/>
                </a:solidFill>
                <a:latin typeface="Open Sans"/>
                <a:ea typeface="Open Sans"/>
                <a:cs typeface="Open Sans"/>
                <a:sym typeface="Open Sans"/>
              </a:rPr>
              <a:t>The networking team recently added a secondary backup DNS server to increase reliability since the one they are using now tends to go down frequently. Our team has several checks in place monitoring the DNS servers to make sure they are up at all times.</a:t>
            </a:r>
          </a:p>
          <a:p>
            <a:pPr marL="171450" lvl="0" indent="-171450" algn="l" rtl="0">
              <a:lnSpc>
                <a:spcPct val="100000"/>
              </a:lnSpc>
              <a:spcBef>
                <a:spcPts val="1200"/>
              </a:spcBef>
              <a:spcAft>
                <a:spcPts val="0"/>
              </a:spcAft>
              <a:buFontTx/>
              <a:buChar char="-"/>
            </a:pPr>
            <a:r>
              <a:rPr lang="en-US" sz="1200" dirty="0">
                <a:solidFill>
                  <a:srgbClr val="000000"/>
                </a:solidFill>
                <a:latin typeface="Open Sans"/>
                <a:ea typeface="Open Sans"/>
                <a:cs typeface="Open Sans"/>
                <a:sym typeface="Open Sans"/>
              </a:rPr>
              <a:t>When we check the monitoring dashboard, the DNS queries answered was decreasing from 1100 to 0 between 09:00 and 09:15. </a:t>
            </a:r>
          </a:p>
          <a:p>
            <a:pPr marL="171450" lvl="0" indent="-171450" algn="l" rtl="0">
              <a:lnSpc>
                <a:spcPct val="100000"/>
              </a:lnSpc>
              <a:spcBef>
                <a:spcPts val="1200"/>
              </a:spcBef>
              <a:spcAft>
                <a:spcPts val="0"/>
              </a:spcAft>
              <a:buFontTx/>
              <a:buChar char="-"/>
            </a:pPr>
            <a:r>
              <a:rPr lang="en-US" sz="1200" dirty="0">
                <a:solidFill>
                  <a:srgbClr val="000000"/>
                </a:solidFill>
                <a:latin typeface="Open Sans"/>
                <a:ea typeface="Open Sans"/>
                <a:cs typeface="Open Sans"/>
                <a:sym typeface="Open Sans"/>
              </a:rPr>
              <a:t>The detail log has unexpected error encountered</a:t>
            </a:r>
          </a:p>
          <a:p>
            <a:pPr marL="171450" lvl="0" indent="-171450" algn="l" rtl="0">
              <a:lnSpc>
                <a:spcPct val="100000"/>
              </a:lnSpc>
              <a:spcBef>
                <a:spcPts val="1200"/>
              </a:spcBef>
              <a:spcAft>
                <a:spcPts val="0"/>
              </a:spcAft>
              <a:buFontTx/>
              <a:buChar char="-"/>
            </a:pPr>
            <a:r>
              <a:rPr lang="en-US" sz="1200" dirty="0">
                <a:solidFill>
                  <a:srgbClr val="000000"/>
                </a:solidFill>
                <a:latin typeface="Open Sans"/>
                <a:ea typeface="Open Sans"/>
                <a:cs typeface="Open Sans"/>
                <a:sym typeface="Open Sans"/>
              </a:rPr>
              <a:t>On the Networking Server Status Page. DNS1 and DNS2 both up</a:t>
            </a:r>
            <a:endParaRPr sz="1200" dirty="0">
              <a:latin typeface="Open Sans"/>
              <a:ea typeface="Open Sans"/>
              <a:cs typeface="Open Sans"/>
              <a:sym typeface="Open Sans"/>
            </a:endParaRPr>
          </a:p>
          <a:p>
            <a:pPr marL="0" lvl="0" indent="0" algn="l" rtl="0">
              <a:lnSpc>
                <a:spcPct val="100000"/>
              </a:lnSpc>
              <a:spcBef>
                <a:spcPts val="1200"/>
              </a:spcBef>
              <a:spcAft>
                <a:spcPts val="0"/>
              </a:spcAft>
              <a:buNone/>
            </a:pPr>
            <a:r>
              <a:rPr lang="en" sz="1800" b="1" dirty="0">
                <a:latin typeface="Open Sans"/>
                <a:ea typeface="Open Sans"/>
                <a:cs typeface="Open Sans"/>
                <a:sym typeface="Open Sans"/>
              </a:rPr>
              <a:t>	Resolution</a:t>
            </a: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r>
              <a:rPr lang="en" sz="1900" b="1" dirty="0">
                <a:solidFill>
                  <a:srgbClr val="000000"/>
                </a:solidFill>
                <a:latin typeface="Open Sans"/>
                <a:ea typeface="Open Sans"/>
                <a:cs typeface="Open Sans"/>
                <a:sym typeface="Open Sans"/>
              </a:rPr>
              <a:t>		</a:t>
            </a:r>
            <a:r>
              <a:rPr lang="en-US" sz="1200" dirty="0">
                <a:solidFill>
                  <a:srgbClr val="000000"/>
                </a:solidFill>
                <a:latin typeface="Open Sans"/>
                <a:ea typeface="Open Sans"/>
                <a:cs typeface="Open Sans"/>
                <a:sym typeface="Open Sans"/>
              </a:rPr>
              <a:t> Follow the SOP, after 5 mins, at 9h20, DNS1 queries still 0, we need to initiate the failover procedure</a:t>
            </a:r>
          </a:p>
          <a:p>
            <a:pPr marL="0" lvl="0" indent="0" algn="l" rtl="0">
              <a:lnSpc>
                <a:spcPct val="100000"/>
              </a:lnSpc>
              <a:spcBef>
                <a:spcPts val="1200"/>
              </a:spcBef>
              <a:spcAft>
                <a:spcPts val="0"/>
              </a:spcAft>
              <a:buNone/>
            </a:pPr>
            <a:r>
              <a:rPr lang="en-US" sz="1200" dirty="0">
                <a:solidFill>
                  <a:srgbClr val="000000"/>
                </a:solidFill>
                <a:latin typeface="Open Sans"/>
                <a:ea typeface="Open Sans"/>
                <a:cs typeface="Open Sans"/>
                <a:sym typeface="Open Sans"/>
              </a:rPr>
              <a:t>Determine the active server with the </a:t>
            </a:r>
            <a:r>
              <a:rPr lang="en-US" sz="1200" dirty="0" err="1">
                <a:solidFill>
                  <a:srgbClr val="000000"/>
                </a:solidFill>
                <a:latin typeface="Open Sans"/>
                <a:ea typeface="Open Sans"/>
                <a:cs typeface="Open Sans"/>
                <a:sym typeface="Open Sans"/>
              </a:rPr>
              <a:t>dnsTool</a:t>
            </a:r>
            <a:r>
              <a:rPr lang="en-US" sz="1200" dirty="0">
                <a:solidFill>
                  <a:srgbClr val="000000"/>
                </a:solidFill>
                <a:latin typeface="Open Sans"/>
                <a:ea typeface="Open Sans"/>
                <a:cs typeface="Open Sans"/>
                <a:sym typeface="Open Sans"/>
              </a:rPr>
              <a:t>. </a:t>
            </a:r>
          </a:p>
          <a:p>
            <a:pPr marL="0" lvl="0" indent="0" algn="l" rtl="0">
              <a:lnSpc>
                <a:spcPct val="100000"/>
              </a:lnSpc>
              <a:spcBef>
                <a:spcPts val="1200"/>
              </a:spcBef>
              <a:spcAft>
                <a:spcPts val="0"/>
              </a:spcAft>
              <a:buNone/>
            </a:pPr>
            <a:r>
              <a:rPr lang="en-US" sz="1200" dirty="0" err="1">
                <a:solidFill>
                  <a:srgbClr val="000000"/>
                </a:solidFill>
                <a:latin typeface="Open Sans"/>
                <a:ea typeface="Open Sans"/>
                <a:cs typeface="Open Sans"/>
                <a:sym typeface="Open Sans"/>
              </a:rPr>
              <a:t>dnsTool</a:t>
            </a:r>
            <a:r>
              <a:rPr lang="en-US" sz="1200" dirty="0">
                <a:solidFill>
                  <a:srgbClr val="000000"/>
                </a:solidFill>
                <a:latin typeface="Open Sans"/>
                <a:ea typeface="Open Sans"/>
                <a:cs typeface="Open Sans"/>
                <a:sym typeface="Open Sans"/>
              </a:rPr>
              <a:t> -q </a:t>
            </a:r>
            <a:r>
              <a:rPr lang="en-US" sz="1200" dirty="0" err="1">
                <a:solidFill>
                  <a:srgbClr val="000000"/>
                </a:solidFill>
                <a:latin typeface="Open Sans"/>
                <a:ea typeface="Open Sans"/>
                <a:cs typeface="Open Sans"/>
                <a:sym typeface="Open Sans"/>
              </a:rPr>
              <a:t>active_server</a:t>
            </a:r>
            <a:endParaRPr lang="en-US" sz="1200" dirty="0">
              <a:solidFill>
                <a:srgbClr val="000000"/>
              </a:solidFill>
              <a:latin typeface="Open Sans"/>
              <a:ea typeface="Open Sans"/>
              <a:cs typeface="Open Sans"/>
              <a:sym typeface="Open Sans"/>
            </a:endParaRPr>
          </a:p>
          <a:p>
            <a:pPr marL="0" lvl="0" indent="0" algn="l" rtl="0">
              <a:lnSpc>
                <a:spcPct val="100000"/>
              </a:lnSpc>
              <a:spcBef>
                <a:spcPts val="1200"/>
              </a:spcBef>
              <a:spcAft>
                <a:spcPts val="0"/>
              </a:spcAft>
              <a:buNone/>
            </a:pPr>
            <a:r>
              <a:rPr lang="en-US" sz="1200" dirty="0">
                <a:solidFill>
                  <a:srgbClr val="000000"/>
                </a:solidFill>
                <a:latin typeface="Open Sans"/>
                <a:ea typeface="Open Sans"/>
                <a:cs typeface="Open Sans"/>
                <a:sym typeface="Open Sans"/>
              </a:rPr>
              <a:t>If the active server is reachable you can initiate the shutdown process. If this command fails, make sure the </a:t>
            </a:r>
            <a:r>
              <a:rPr lang="en-US" sz="1200" dirty="0" err="1">
                <a:solidFill>
                  <a:srgbClr val="000000"/>
                </a:solidFill>
                <a:latin typeface="Open Sans"/>
                <a:ea typeface="Open Sans"/>
                <a:cs typeface="Open Sans"/>
                <a:sym typeface="Open Sans"/>
              </a:rPr>
              <a:t>dns</a:t>
            </a:r>
            <a:r>
              <a:rPr lang="en-US" sz="1200" dirty="0">
                <a:solidFill>
                  <a:srgbClr val="000000"/>
                </a:solidFill>
                <a:latin typeface="Open Sans"/>
                <a:ea typeface="Open Sans"/>
                <a:cs typeface="Open Sans"/>
                <a:sym typeface="Open Sans"/>
              </a:rPr>
              <a:t> process is shutdown on the server before continuing</a:t>
            </a:r>
          </a:p>
          <a:p>
            <a:pPr marL="0" lvl="0" indent="0" algn="l" rtl="0">
              <a:lnSpc>
                <a:spcPct val="100000"/>
              </a:lnSpc>
              <a:spcBef>
                <a:spcPts val="1200"/>
              </a:spcBef>
              <a:spcAft>
                <a:spcPts val="0"/>
              </a:spcAft>
              <a:buNone/>
            </a:pPr>
            <a:r>
              <a:rPr lang="en-US" sz="1200" dirty="0" err="1">
                <a:solidFill>
                  <a:srgbClr val="000000"/>
                </a:solidFill>
                <a:latin typeface="Open Sans"/>
                <a:ea typeface="Open Sans"/>
                <a:cs typeface="Open Sans"/>
                <a:sym typeface="Open Sans"/>
              </a:rPr>
              <a:t>dnsTool</a:t>
            </a:r>
            <a:r>
              <a:rPr lang="en-US" sz="1200" dirty="0">
                <a:solidFill>
                  <a:srgbClr val="000000"/>
                </a:solidFill>
                <a:latin typeface="Open Sans"/>
                <a:ea typeface="Open Sans"/>
                <a:cs typeface="Open Sans"/>
                <a:sym typeface="Open Sans"/>
              </a:rPr>
              <a:t> -a shutdown -s dns1 </a:t>
            </a:r>
          </a:p>
          <a:p>
            <a:pPr marL="0" lvl="0" indent="0" algn="l" rtl="0">
              <a:lnSpc>
                <a:spcPct val="100000"/>
              </a:lnSpc>
              <a:spcBef>
                <a:spcPts val="1200"/>
              </a:spcBef>
              <a:spcAft>
                <a:spcPts val="0"/>
              </a:spcAft>
              <a:buNone/>
            </a:pPr>
            <a:r>
              <a:rPr lang="en-US" sz="1200" dirty="0">
                <a:solidFill>
                  <a:srgbClr val="000000"/>
                </a:solidFill>
                <a:latin typeface="Open Sans"/>
                <a:ea typeface="Open Sans"/>
                <a:cs typeface="Open Sans"/>
                <a:sym typeface="Open Sans"/>
              </a:rPr>
              <a:t>Start the failover. </a:t>
            </a:r>
          </a:p>
          <a:p>
            <a:pPr marL="0" lvl="0" indent="0" algn="l" rtl="0">
              <a:lnSpc>
                <a:spcPct val="100000"/>
              </a:lnSpc>
              <a:spcBef>
                <a:spcPts val="1200"/>
              </a:spcBef>
              <a:spcAft>
                <a:spcPts val="0"/>
              </a:spcAft>
              <a:buNone/>
            </a:pPr>
            <a:r>
              <a:rPr lang="en-US" sz="1200" dirty="0">
                <a:solidFill>
                  <a:srgbClr val="000000"/>
                </a:solidFill>
                <a:latin typeface="Open Sans"/>
                <a:ea typeface="Open Sans"/>
                <a:cs typeface="Open Sans"/>
                <a:sym typeface="Open Sans"/>
              </a:rPr>
              <a:t>If shutdown was successful: </a:t>
            </a:r>
          </a:p>
          <a:p>
            <a:pPr marL="0" lvl="0" indent="0" algn="l" rtl="0">
              <a:lnSpc>
                <a:spcPct val="100000"/>
              </a:lnSpc>
              <a:spcBef>
                <a:spcPts val="1200"/>
              </a:spcBef>
              <a:spcAft>
                <a:spcPts val="0"/>
              </a:spcAft>
              <a:buNone/>
            </a:pPr>
            <a:r>
              <a:rPr lang="en-US" sz="1200" dirty="0" err="1">
                <a:solidFill>
                  <a:srgbClr val="000000"/>
                </a:solidFill>
                <a:latin typeface="Open Sans"/>
                <a:ea typeface="Open Sans"/>
                <a:cs typeface="Open Sans"/>
                <a:sym typeface="Open Sans"/>
              </a:rPr>
              <a:t>dnsTool</a:t>
            </a:r>
            <a:r>
              <a:rPr lang="en-US" sz="1200" dirty="0">
                <a:solidFill>
                  <a:srgbClr val="000000"/>
                </a:solidFill>
                <a:latin typeface="Open Sans"/>
                <a:ea typeface="Open Sans"/>
                <a:cs typeface="Open Sans"/>
                <a:sym typeface="Open Sans"/>
              </a:rPr>
              <a:t> -a failover -s dns2</a:t>
            </a:r>
          </a:p>
          <a:p>
            <a:pPr marL="0" lvl="0" indent="0" algn="l" rtl="0">
              <a:lnSpc>
                <a:spcPct val="100000"/>
              </a:lnSpc>
              <a:spcBef>
                <a:spcPts val="1200"/>
              </a:spcBef>
              <a:spcAft>
                <a:spcPts val="0"/>
              </a:spcAft>
              <a:buNone/>
            </a:pPr>
            <a:r>
              <a:rPr lang="en-US" sz="1200" dirty="0">
                <a:solidFill>
                  <a:srgbClr val="000000"/>
                </a:solidFill>
                <a:latin typeface="Open Sans"/>
                <a:ea typeface="Open Sans"/>
                <a:cs typeface="Open Sans"/>
                <a:sym typeface="Open Sans"/>
              </a:rPr>
              <a:t>If shutdown was not successful, include the force flag, </a:t>
            </a:r>
            <a:r>
              <a:rPr lang="en-US" sz="1200" dirty="0" err="1">
                <a:solidFill>
                  <a:srgbClr val="000000"/>
                </a:solidFill>
                <a:latin typeface="Open Sans"/>
                <a:ea typeface="Open Sans"/>
                <a:cs typeface="Open Sans"/>
                <a:sym typeface="Open Sans"/>
              </a:rPr>
              <a:t>dnsTool</a:t>
            </a:r>
            <a:r>
              <a:rPr lang="en-US" sz="1200" dirty="0">
                <a:solidFill>
                  <a:srgbClr val="000000"/>
                </a:solidFill>
                <a:latin typeface="Open Sans"/>
                <a:ea typeface="Open Sans"/>
                <a:cs typeface="Open Sans"/>
                <a:sym typeface="Open Sans"/>
              </a:rPr>
              <a:t> -a failover -s </a:t>
            </a:r>
            <a:r>
              <a:rPr lang="en-US" sz="1200" dirty="0" err="1">
                <a:solidFill>
                  <a:srgbClr val="000000"/>
                </a:solidFill>
                <a:latin typeface="Open Sans"/>
                <a:ea typeface="Open Sans"/>
                <a:cs typeface="Open Sans"/>
                <a:sym typeface="Open Sans"/>
              </a:rPr>
              <a:t>dns</a:t>
            </a:r>
            <a:r>
              <a:rPr lang="en-US" sz="1200" dirty="0">
                <a:solidFill>
                  <a:srgbClr val="000000"/>
                </a:solidFill>
                <a:latin typeface="Open Sans"/>
                <a:ea typeface="Open Sans"/>
                <a:cs typeface="Open Sans"/>
                <a:sym typeface="Open Sans"/>
              </a:rPr>
              <a:t> -f</a:t>
            </a:r>
          </a:p>
          <a:p>
            <a:pPr marL="0" lvl="0" indent="0" algn="l" rtl="0">
              <a:lnSpc>
                <a:spcPct val="100000"/>
              </a:lnSpc>
              <a:spcBef>
                <a:spcPts val="1200"/>
              </a:spcBef>
              <a:spcAft>
                <a:spcPts val="0"/>
              </a:spcAft>
              <a:buNone/>
            </a:pPr>
            <a:endParaRPr lang="en-US" sz="1200"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dirty="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dirty="0">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74"/>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b="1" dirty="0"/>
              <a:t>On-Call Summary Log</a:t>
            </a:r>
            <a:endParaRPr sz="3500" b="1" dirty="0"/>
          </a:p>
        </p:txBody>
      </p:sp>
      <p:sp>
        <p:nvSpPr>
          <p:cNvPr id="330" name="Google Shape;330;p74"/>
          <p:cNvSpPr txBox="1">
            <a:spLocks noGrp="1"/>
          </p:cNvSpPr>
          <p:nvPr>
            <p:ph type="body" idx="1"/>
          </p:nvPr>
        </p:nvSpPr>
        <p:spPr>
          <a:xfrm>
            <a:off x="264900" y="1389300"/>
            <a:ext cx="7242600" cy="8535900"/>
          </a:xfrm>
          <a:prstGeom prst="rect">
            <a:avLst/>
          </a:prstGeom>
        </p:spPr>
        <p:txBody>
          <a:bodyPr spcFirstLastPara="1" wrap="square" lIns="91425" tIns="91425" rIns="91425" bIns="91425" anchor="t" anchorCtr="0">
            <a:noAutofit/>
          </a:bodyPr>
          <a:lstStyle/>
          <a:p>
            <a:pPr marL="0" lvl="0" indent="0" algn="l" rtl="0">
              <a:lnSpc>
                <a:spcPct val="100000"/>
              </a:lnSpc>
              <a:spcBef>
                <a:spcPts val="1200"/>
              </a:spcBef>
              <a:spcAft>
                <a:spcPts val="0"/>
              </a:spcAft>
              <a:buNone/>
            </a:pPr>
            <a:r>
              <a:rPr lang="en" sz="1800" b="1" dirty="0">
                <a:latin typeface="Open Sans"/>
                <a:ea typeface="Open Sans"/>
                <a:cs typeface="Open Sans"/>
                <a:sym typeface="Open Sans"/>
              </a:rPr>
              <a:t>Date/09:15  -- </a:t>
            </a:r>
            <a:r>
              <a:rPr lang="en-US" sz="1800" b="1" i="1" dirty="0">
                <a:latin typeface="Open Sans"/>
                <a:ea typeface="Open Sans"/>
                <a:cs typeface="Open Sans"/>
                <a:sym typeface="Open Sans"/>
              </a:rPr>
              <a:t>Application Down</a:t>
            </a:r>
            <a:endParaRPr sz="600" dirty="0">
              <a:latin typeface="Open Sans"/>
              <a:ea typeface="Open Sans"/>
              <a:cs typeface="Open Sans"/>
              <a:sym typeface="Open Sans"/>
            </a:endParaRPr>
          </a:p>
          <a:p>
            <a:pPr marL="0" lvl="0" indent="0" algn="l" rtl="0">
              <a:lnSpc>
                <a:spcPct val="100000"/>
              </a:lnSpc>
              <a:spcBef>
                <a:spcPts val="1200"/>
              </a:spcBef>
              <a:spcAft>
                <a:spcPts val="0"/>
              </a:spcAft>
              <a:buNone/>
            </a:pPr>
            <a:r>
              <a:rPr lang="en" sz="1800" b="1" dirty="0">
                <a:latin typeface="Open Sans"/>
                <a:ea typeface="Open Sans"/>
                <a:cs typeface="Open Sans"/>
                <a:sym typeface="Open Sans"/>
              </a:rPr>
              <a:t>	Troubleshooting</a:t>
            </a: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r>
              <a:rPr lang="en" sz="1800" b="1" dirty="0">
                <a:latin typeface="Open Sans"/>
                <a:ea typeface="Open Sans"/>
                <a:cs typeface="Open Sans"/>
                <a:sym typeface="Open Sans"/>
              </a:rPr>
              <a:t>	</a:t>
            </a:r>
            <a:r>
              <a:rPr lang="en" sz="1200" dirty="0">
                <a:solidFill>
                  <a:srgbClr val="000000"/>
                </a:solidFill>
                <a:latin typeface="Open Sans"/>
                <a:ea typeface="Open Sans"/>
                <a:cs typeface="Open Sans"/>
                <a:sym typeface="Open Sans"/>
              </a:rPr>
              <a:t>	</a:t>
            </a:r>
            <a:r>
              <a:rPr lang="en-US" sz="1200" dirty="0">
                <a:solidFill>
                  <a:srgbClr val="000000"/>
                </a:solidFill>
                <a:latin typeface="Open Sans"/>
                <a:ea typeface="Open Sans"/>
                <a:cs typeface="Open Sans"/>
                <a:sym typeface="Open Sans"/>
              </a:rPr>
              <a:t>I received the dreaded Application Down alert. Not only me receive an alert for the application being down, but Customer Support also sent out a page to get all hands on deck for a report of the application being down.</a:t>
            </a:r>
          </a:p>
          <a:p>
            <a:pPr marL="171450" lvl="0" indent="-171450" algn="l" rtl="0">
              <a:lnSpc>
                <a:spcPct val="100000"/>
              </a:lnSpc>
              <a:spcBef>
                <a:spcPts val="1200"/>
              </a:spcBef>
              <a:spcAft>
                <a:spcPts val="0"/>
              </a:spcAft>
              <a:buFontTx/>
              <a:buChar char="-"/>
            </a:pPr>
            <a:r>
              <a:rPr lang="en-US" sz="1200" dirty="0">
                <a:solidFill>
                  <a:srgbClr val="000000"/>
                </a:solidFill>
                <a:latin typeface="Open Sans"/>
                <a:ea typeface="Open Sans"/>
                <a:cs typeface="Open Sans"/>
                <a:sym typeface="Open Sans"/>
              </a:rPr>
              <a:t>On the log/monitoring details dashboard, We have 2 main App has status “UNREACHABLE”</a:t>
            </a:r>
          </a:p>
          <a:p>
            <a:pPr marL="171450" lvl="0" indent="-171450" algn="l" rtl="0">
              <a:lnSpc>
                <a:spcPct val="100000"/>
              </a:lnSpc>
              <a:spcBef>
                <a:spcPts val="1200"/>
              </a:spcBef>
              <a:spcAft>
                <a:spcPts val="0"/>
              </a:spcAft>
              <a:buFontTx/>
              <a:buChar char="-"/>
            </a:pPr>
            <a:r>
              <a:rPr lang="en-US" sz="1200" dirty="0">
                <a:solidFill>
                  <a:srgbClr val="000000"/>
                </a:solidFill>
                <a:latin typeface="Open Sans"/>
                <a:ea typeface="Open Sans"/>
                <a:cs typeface="Open Sans"/>
                <a:sym typeface="Open Sans"/>
              </a:rPr>
              <a:t>Check the logs, we found many Warning and Error messages about “Timeout”</a:t>
            </a:r>
          </a:p>
          <a:p>
            <a:pPr marL="171450" lvl="0" indent="-171450" algn="l" rtl="0">
              <a:lnSpc>
                <a:spcPct val="100000"/>
              </a:lnSpc>
              <a:spcBef>
                <a:spcPts val="1200"/>
              </a:spcBef>
              <a:spcAft>
                <a:spcPts val="0"/>
              </a:spcAft>
              <a:buFontTx/>
              <a:buChar char="-"/>
            </a:pPr>
            <a:r>
              <a:rPr lang="en-US" sz="1200" dirty="0">
                <a:solidFill>
                  <a:srgbClr val="000000"/>
                </a:solidFill>
                <a:latin typeface="Open Sans"/>
                <a:ea typeface="Open Sans"/>
                <a:cs typeface="Open Sans"/>
                <a:sym typeface="Open Sans"/>
              </a:rPr>
              <a:t>Follow the SOP, I contact with POCs to check and find the root cause</a:t>
            </a:r>
            <a:endParaRPr sz="1200" dirty="0">
              <a:latin typeface="Open Sans"/>
              <a:ea typeface="Open Sans"/>
              <a:cs typeface="Open Sans"/>
              <a:sym typeface="Open Sans"/>
            </a:endParaRPr>
          </a:p>
          <a:p>
            <a:pPr marL="0" lvl="0" indent="0" algn="l" rtl="0">
              <a:lnSpc>
                <a:spcPct val="100000"/>
              </a:lnSpc>
              <a:spcBef>
                <a:spcPts val="1200"/>
              </a:spcBef>
              <a:spcAft>
                <a:spcPts val="0"/>
              </a:spcAft>
              <a:buNone/>
            </a:pPr>
            <a:r>
              <a:rPr lang="en" sz="1800" b="1" dirty="0">
                <a:latin typeface="Open Sans"/>
                <a:ea typeface="Open Sans"/>
                <a:cs typeface="Open Sans"/>
                <a:sym typeface="Open Sans"/>
              </a:rPr>
              <a:t>	Resolution</a:t>
            </a: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r>
              <a:rPr lang="en" sz="1900" b="1" dirty="0">
                <a:solidFill>
                  <a:srgbClr val="000000"/>
                </a:solidFill>
                <a:latin typeface="Open Sans"/>
                <a:ea typeface="Open Sans"/>
                <a:cs typeface="Open Sans"/>
                <a:sym typeface="Open Sans"/>
              </a:rPr>
              <a:t>		</a:t>
            </a:r>
            <a:r>
              <a:rPr lang="en" sz="1200" dirty="0">
                <a:solidFill>
                  <a:srgbClr val="000000"/>
                </a:solidFill>
                <a:latin typeface="Open Sans"/>
                <a:ea typeface="Open Sans"/>
                <a:cs typeface="Open Sans"/>
                <a:sym typeface="Open Sans"/>
              </a:rPr>
              <a:t>Contact with POCs to check, find the root cause and resolve this issue.</a:t>
            </a:r>
          </a:p>
          <a:p>
            <a:pPr marL="0" lvl="0" indent="0" algn="l" rtl="0">
              <a:lnSpc>
                <a:spcPct val="100000"/>
              </a:lnSpc>
              <a:spcBef>
                <a:spcPts val="1200"/>
              </a:spcBef>
              <a:spcAft>
                <a:spcPts val="0"/>
              </a:spcAft>
              <a:buNone/>
            </a:pPr>
            <a:r>
              <a:rPr lang="en" sz="1200" dirty="0">
                <a:solidFill>
                  <a:srgbClr val="000000"/>
                </a:solidFill>
                <a:latin typeface="Open Sans"/>
                <a:ea typeface="Open Sans"/>
                <a:cs typeface="Open Sans"/>
                <a:sym typeface="Open Sans"/>
              </a:rPr>
              <a:t>After checking with POCs, wrong scripts was used and we need to revert back them.</a:t>
            </a:r>
          </a:p>
          <a:p>
            <a:pPr marL="0" lvl="0" indent="0" algn="l" rtl="0">
              <a:lnSpc>
                <a:spcPct val="100000"/>
              </a:lnSpc>
              <a:spcBef>
                <a:spcPts val="1200"/>
              </a:spcBef>
              <a:spcAft>
                <a:spcPts val="0"/>
              </a:spcAft>
              <a:buNone/>
            </a:pPr>
            <a:r>
              <a:rPr lang="en" sz="1200" dirty="0">
                <a:solidFill>
                  <a:srgbClr val="000000"/>
                </a:solidFill>
                <a:latin typeface="Open Sans"/>
                <a:ea typeface="Open Sans"/>
                <a:cs typeface="Open Sans"/>
                <a:sym typeface="Open Sans"/>
              </a:rPr>
              <a:t>At 10:30, revert was done and app has up and responding.</a:t>
            </a:r>
          </a:p>
          <a:p>
            <a:pPr marL="0" lvl="0" indent="0" algn="l" rtl="0">
              <a:lnSpc>
                <a:spcPct val="100000"/>
              </a:lnSpc>
              <a:spcBef>
                <a:spcPts val="1200"/>
              </a:spcBef>
              <a:spcAft>
                <a:spcPts val="0"/>
              </a:spcAft>
              <a:buNone/>
            </a:pPr>
            <a:endParaRPr lang="en" sz="1200" dirty="0">
              <a:solidFill>
                <a:srgbClr val="000000"/>
              </a:solidFill>
              <a:latin typeface="Open Sans"/>
              <a:ea typeface="Open Sans"/>
              <a:cs typeface="Open Sans"/>
              <a:sym typeface="Open Sans"/>
            </a:endParaRPr>
          </a:p>
          <a:p>
            <a:pPr marL="0" lvl="0" indent="0" algn="l" rtl="0">
              <a:lnSpc>
                <a:spcPct val="100000"/>
              </a:lnSpc>
              <a:spcBef>
                <a:spcPts val="1200"/>
              </a:spcBef>
              <a:spcAft>
                <a:spcPts val="0"/>
              </a:spcAft>
              <a:buNone/>
            </a:pPr>
            <a:endParaRPr sz="1200"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dirty="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dirty="0">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75"/>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b="1" dirty="0"/>
              <a:t>Post-Mortem</a:t>
            </a:r>
            <a:endParaRPr sz="3500" b="1" dirty="0"/>
          </a:p>
        </p:txBody>
      </p:sp>
      <p:sp>
        <p:nvSpPr>
          <p:cNvPr id="336" name="Google Shape;336;p75"/>
          <p:cNvSpPr txBox="1">
            <a:spLocks noGrp="1"/>
          </p:cNvSpPr>
          <p:nvPr>
            <p:ph type="body" idx="1"/>
          </p:nvPr>
        </p:nvSpPr>
        <p:spPr>
          <a:xfrm>
            <a:off x="264900" y="1389300"/>
            <a:ext cx="7242600" cy="8535900"/>
          </a:xfrm>
          <a:prstGeom prst="rect">
            <a:avLst/>
          </a:prstGeom>
        </p:spPr>
        <p:txBody>
          <a:bodyPr spcFirstLastPara="1" wrap="square" lIns="91425" tIns="91425" rIns="91425" bIns="91425" anchor="t" anchorCtr="0">
            <a:noAutofit/>
          </a:bodyPr>
          <a:lstStyle/>
          <a:p>
            <a:pPr marL="0" lvl="0" indent="0" algn="l" rtl="0">
              <a:lnSpc>
                <a:spcPct val="100000"/>
              </a:lnSpc>
              <a:spcBef>
                <a:spcPts val="1200"/>
              </a:spcBef>
              <a:spcAft>
                <a:spcPts val="0"/>
              </a:spcAft>
              <a:buNone/>
            </a:pPr>
            <a:r>
              <a:rPr lang="en" sz="1800" b="1" i="1" dirty="0">
                <a:solidFill>
                  <a:schemeClr val="dk1"/>
                </a:solidFill>
                <a:latin typeface="Open Sans"/>
                <a:ea typeface="Open Sans"/>
                <a:cs typeface="Open Sans"/>
                <a:sym typeface="Open Sans"/>
              </a:rPr>
              <a:t>Application Outage -- Date/09:15  </a:t>
            </a:r>
            <a:endParaRPr sz="1800" b="1" i="1" dirty="0">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None/>
            </a:pPr>
            <a:r>
              <a:rPr lang="en" sz="1800" b="1" dirty="0">
                <a:solidFill>
                  <a:schemeClr val="dk1"/>
                </a:solidFill>
                <a:latin typeface="Open Sans"/>
                <a:ea typeface="Open Sans"/>
                <a:cs typeface="Open Sans"/>
                <a:sym typeface="Open Sans"/>
              </a:rPr>
              <a:t>Stakeholders</a:t>
            </a:r>
            <a:endParaRPr sz="1800" b="1" dirty="0">
              <a:solidFill>
                <a:schemeClr val="dk1"/>
              </a:solidFill>
              <a:latin typeface="Open Sans"/>
              <a:ea typeface="Open Sans"/>
              <a:cs typeface="Open Sans"/>
              <a:sym typeface="Open Sans"/>
            </a:endParaRPr>
          </a:p>
          <a:p>
            <a:pPr marL="0" lvl="0" indent="0" algn="l" rtl="0">
              <a:lnSpc>
                <a:spcPct val="100000"/>
              </a:lnSpc>
              <a:spcBef>
                <a:spcPts val="1200"/>
              </a:spcBef>
              <a:spcAft>
                <a:spcPts val="0"/>
              </a:spcAft>
              <a:buNone/>
            </a:pPr>
            <a:r>
              <a:rPr lang="en-US" sz="1800" b="1" dirty="0">
                <a:solidFill>
                  <a:schemeClr val="dk1"/>
                </a:solidFill>
                <a:latin typeface="Open Sans"/>
                <a:ea typeface="Open Sans"/>
                <a:cs typeface="Open Sans"/>
                <a:sym typeface="Open Sans"/>
              </a:rPr>
              <a:t>	</a:t>
            </a:r>
            <a:r>
              <a:rPr lang="en-US" sz="1200" dirty="0">
                <a:solidFill>
                  <a:schemeClr val="dk1"/>
                </a:solidFill>
                <a:latin typeface="Open Sans"/>
                <a:ea typeface="Open Sans"/>
                <a:cs typeface="Open Sans"/>
                <a:sym typeface="Open Sans"/>
              </a:rPr>
              <a:t>Customer Support -- Susan Vega</a:t>
            </a:r>
          </a:p>
          <a:p>
            <a:pPr marL="0" lvl="0" indent="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	Networking -- Bob Sparrow</a:t>
            </a:r>
          </a:p>
          <a:p>
            <a:pPr marL="0" lvl="0" indent="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	Ops -- Glen Hammer</a:t>
            </a:r>
          </a:p>
          <a:p>
            <a:pPr marL="0" lvl="0" indent="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	Database Admin -- Karen House</a:t>
            </a:r>
          </a:p>
          <a:p>
            <a:pPr marL="0" lvl="0" indent="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	Development Team – Gal Tree</a:t>
            </a:r>
          </a:p>
          <a:p>
            <a:pPr marL="0" lvl="0" indent="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	SRE - Me</a:t>
            </a:r>
          </a:p>
          <a:p>
            <a:pPr marL="0" lvl="0" indent="0" algn="l" rtl="0">
              <a:lnSpc>
                <a:spcPct val="100000"/>
              </a:lnSpc>
              <a:spcBef>
                <a:spcPts val="1200"/>
              </a:spcBef>
              <a:spcAft>
                <a:spcPts val="0"/>
              </a:spcAft>
              <a:buNone/>
            </a:pPr>
            <a:endParaRPr lang="en-US" sz="600" dirty="0">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None/>
            </a:pPr>
            <a:r>
              <a:rPr lang="en" sz="1800" b="1" dirty="0">
                <a:solidFill>
                  <a:schemeClr val="dk1"/>
                </a:solidFill>
                <a:latin typeface="Open Sans"/>
                <a:ea typeface="Open Sans"/>
                <a:cs typeface="Open Sans"/>
                <a:sym typeface="Open Sans"/>
              </a:rPr>
              <a:t>Incident Timeline</a:t>
            </a:r>
            <a:endParaRPr sz="1800" b="1" dirty="0">
              <a:solidFill>
                <a:schemeClr val="dk1"/>
              </a:solidFill>
              <a:latin typeface="Open Sans"/>
              <a:ea typeface="Open Sans"/>
              <a:cs typeface="Open Sans"/>
              <a:sym typeface="Open Sans"/>
            </a:endParaRPr>
          </a:p>
          <a:p>
            <a:pPr marL="0" lvl="0" indent="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09:15 Hey we have reports of an application outage and we can not reach the app either. FROM: </a:t>
            </a:r>
            <a:r>
              <a:rPr lang="en-US" sz="1200" dirty="0" err="1">
                <a:solidFill>
                  <a:schemeClr val="dk1"/>
                </a:solidFill>
                <a:latin typeface="Open Sans"/>
                <a:ea typeface="Open Sans"/>
                <a:cs typeface="Open Sans"/>
                <a:sym typeface="Open Sans"/>
              </a:rPr>
              <a:t>svega</a:t>
            </a:r>
            <a:endParaRPr lang="en-US" sz="1200" dirty="0">
              <a:solidFill>
                <a:schemeClr val="dk1"/>
              </a:solidFill>
              <a:latin typeface="Open Sans"/>
              <a:ea typeface="Open Sans"/>
              <a:cs typeface="Open Sans"/>
              <a:sym typeface="Open Sans"/>
            </a:endParaRPr>
          </a:p>
          <a:p>
            <a:pPr marL="0" lvl="0" indent="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09:16 I have an alert for that too. I’m looking at things now, will start a communication channel to coordinate. Checking logs and app servers now. FROM: Me</a:t>
            </a:r>
          </a:p>
          <a:p>
            <a:pPr marL="0" lvl="0" indent="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09:20 -- !</a:t>
            </a:r>
            <a:r>
              <a:rPr lang="en-US" sz="1200" dirty="0" err="1">
                <a:solidFill>
                  <a:schemeClr val="dk1"/>
                </a:solidFill>
                <a:latin typeface="Open Sans"/>
                <a:ea typeface="Open Sans"/>
                <a:cs typeface="Open Sans"/>
                <a:sym typeface="Open Sans"/>
              </a:rPr>
              <a:t>svega</a:t>
            </a:r>
            <a:r>
              <a:rPr lang="en-US" sz="1200" dirty="0">
                <a:solidFill>
                  <a:schemeClr val="dk1"/>
                </a:solidFill>
                <a:latin typeface="Open Sans"/>
                <a:ea typeface="Open Sans"/>
                <a:cs typeface="Open Sans"/>
                <a:sym typeface="Open Sans"/>
              </a:rPr>
              <a:t> !</a:t>
            </a:r>
            <a:r>
              <a:rPr lang="en-US" sz="1200" dirty="0" err="1">
                <a:solidFill>
                  <a:schemeClr val="dk1"/>
                </a:solidFill>
                <a:latin typeface="Open Sans"/>
                <a:ea typeface="Open Sans"/>
                <a:cs typeface="Open Sans"/>
                <a:sym typeface="Open Sans"/>
              </a:rPr>
              <a:t>bsparrow</a:t>
            </a:r>
            <a:r>
              <a:rPr lang="en-US" sz="1200" dirty="0">
                <a:solidFill>
                  <a:schemeClr val="dk1"/>
                </a:solidFill>
                <a:latin typeface="Open Sans"/>
                <a:ea typeface="Open Sans"/>
                <a:cs typeface="Open Sans"/>
                <a:sym typeface="Open Sans"/>
              </a:rPr>
              <a:t> !</a:t>
            </a:r>
            <a:r>
              <a:rPr lang="en-US" sz="1200" dirty="0" err="1">
                <a:solidFill>
                  <a:schemeClr val="dk1"/>
                </a:solidFill>
                <a:latin typeface="Open Sans"/>
                <a:ea typeface="Open Sans"/>
                <a:cs typeface="Open Sans"/>
                <a:sym typeface="Open Sans"/>
              </a:rPr>
              <a:t>ghammer</a:t>
            </a:r>
            <a:r>
              <a:rPr lang="en-US" sz="1200" dirty="0">
                <a:solidFill>
                  <a:schemeClr val="dk1"/>
                </a:solidFill>
                <a:latin typeface="Open Sans"/>
                <a:ea typeface="Open Sans"/>
                <a:cs typeface="Open Sans"/>
                <a:sym typeface="Open Sans"/>
              </a:rPr>
              <a:t> !</a:t>
            </a:r>
            <a:r>
              <a:rPr lang="en-US" sz="1200" dirty="0" err="1">
                <a:solidFill>
                  <a:schemeClr val="dk1"/>
                </a:solidFill>
                <a:latin typeface="Open Sans"/>
                <a:ea typeface="Open Sans"/>
                <a:cs typeface="Open Sans"/>
                <a:sym typeface="Open Sans"/>
              </a:rPr>
              <a:t>khouse</a:t>
            </a:r>
            <a:r>
              <a:rPr lang="en-US" sz="1200" dirty="0">
                <a:solidFill>
                  <a:schemeClr val="dk1"/>
                </a:solidFill>
                <a:latin typeface="Open Sans"/>
                <a:ea typeface="Open Sans"/>
                <a:cs typeface="Open Sans"/>
                <a:sym typeface="Open Sans"/>
              </a:rPr>
              <a:t> !</a:t>
            </a:r>
            <a:r>
              <a:rPr lang="en-US" sz="1200" dirty="0" err="1">
                <a:solidFill>
                  <a:schemeClr val="dk1"/>
                </a:solidFill>
                <a:latin typeface="Open Sans"/>
                <a:ea typeface="Open Sans"/>
                <a:cs typeface="Open Sans"/>
                <a:sym typeface="Open Sans"/>
              </a:rPr>
              <a:t>gtree</a:t>
            </a:r>
            <a:r>
              <a:rPr lang="en-US" sz="1200" dirty="0">
                <a:solidFill>
                  <a:schemeClr val="dk1"/>
                </a:solidFill>
                <a:latin typeface="Open Sans"/>
                <a:ea typeface="Open Sans"/>
                <a:cs typeface="Open Sans"/>
                <a:sym typeface="Open Sans"/>
              </a:rPr>
              <a:t> we have an application outage FROM: Me.</a:t>
            </a:r>
          </a:p>
          <a:p>
            <a:pPr marL="0" lvl="0" indent="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09:30 -- Everything looks good from the network FROM: sparrow</a:t>
            </a:r>
          </a:p>
          <a:p>
            <a:pPr marL="0" lvl="0" indent="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09:32 -- I can access the DB and it is reporting back normal FROM: </a:t>
            </a:r>
            <a:r>
              <a:rPr lang="en-US" sz="1200" dirty="0" err="1">
                <a:solidFill>
                  <a:schemeClr val="dk1"/>
                </a:solidFill>
                <a:latin typeface="Open Sans"/>
                <a:ea typeface="Open Sans"/>
                <a:cs typeface="Open Sans"/>
                <a:sym typeface="Open Sans"/>
              </a:rPr>
              <a:t>khouse</a:t>
            </a:r>
            <a:endParaRPr lang="en-US" sz="1200" dirty="0">
              <a:solidFill>
                <a:schemeClr val="dk1"/>
              </a:solidFill>
              <a:latin typeface="Open Sans"/>
              <a:ea typeface="Open Sans"/>
              <a:cs typeface="Open Sans"/>
              <a:sym typeface="Open Sans"/>
            </a:endParaRPr>
          </a:p>
          <a:p>
            <a:pPr marL="0" lvl="0" indent="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09:35 -- Everything here looks normal. FROM: </a:t>
            </a:r>
            <a:r>
              <a:rPr lang="en-US" sz="1200" dirty="0" err="1">
                <a:solidFill>
                  <a:schemeClr val="dk1"/>
                </a:solidFill>
                <a:latin typeface="Open Sans"/>
                <a:ea typeface="Open Sans"/>
                <a:cs typeface="Open Sans"/>
                <a:sym typeface="Open Sans"/>
              </a:rPr>
              <a:t>ghammer</a:t>
            </a:r>
            <a:endParaRPr lang="en-US" sz="1200" dirty="0">
              <a:solidFill>
                <a:schemeClr val="dk1"/>
              </a:solidFill>
              <a:latin typeface="Open Sans"/>
              <a:ea typeface="Open Sans"/>
              <a:cs typeface="Open Sans"/>
              <a:sym typeface="Open Sans"/>
            </a:endParaRPr>
          </a:p>
          <a:p>
            <a:pPr marL="0" lvl="0" indent="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09:37 -- We are still reviewing logs and seeing if we can reproduce on our end FROM: </a:t>
            </a:r>
            <a:r>
              <a:rPr lang="en-US" sz="1200" dirty="0" err="1">
                <a:solidFill>
                  <a:schemeClr val="dk1"/>
                </a:solidFill>
                <a:latin typeface="Open Sans"/>
                <a:ea typeface="Open Sans"/>
                <a:cs typeface="Open Sans"/>
                <a:sym typeface="Open Sans"/>
              </a:rPr>
              <a:t>gtree</a:t>
            </a:r>
            <a:endParaRPr lang="en-US" sz="1200" dirty="0">
              <a:solidFill>
                <a:schemeClr val="dk1"/>
              </a:solidFill>
              <a:latin typeface="Open Sans"/>
              <a:ea typeface="Open Sans"/>
              <a:cs typeface="Open Sans"/>
              <a:sym typeface="Open Sans"/>
            </a:endParaRPr>
          </a:p>
          <a:p>
            <a:pPr marL="0" lvl="0" indent="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09:38 -- We should try restarting the app, Maybe that will help FROM: </a:t>
            </a:r>
            <a:r>
              <a:rPr lang="en-US" sz="1200" dirty="0" err="1">
                <a:solidFill>
                  <a:schemeClr val="dk1"/>
                </a:solidFill>
                <a:latin typeface="Open Sans"/>
                <a:ea typeface="Open Sans"/>
                <a:cs typeface="Open Sans"/>
                <a:sym typeface="Open Sans"/>
              </a:rPr>
              <a:t>ghammer</a:t>
            </a:r>
            <a:endParaRPr lang="en-US" sz="1200" dirty="0">
              <a:solidFill>
                <a:schemeClr val="dk1"/>
              </a:solidFill>
              <a:latin typeface="Open Sans"/>
              <a:ea typeface="Open Sans"/>
              <a:cs typeface="Open Sans"/>
              <a:sym typeface="Open Sans"/>
            </a:endParaRPr>
          </a:p>
          <a:p>
            <a:pPr marL="0" lvl="0" indent="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09:40 -- Maybe that will help. FROM: </a:t>
            </a:r>
            <a:r>
              <a:rPr lang="en-US" sz="1200" dirty="0" err="1">
                <a:solidFill>
                  <a:schemeClr val="dk1"/>
                </a:solidFill>
                <a:latin typeface="Open Sans"/>
                <a:ea typeface="Open Sans"/>
                <a:cs typeface="Open Sans"/>
                <a:sym typeface="Open Sans"/>
              </a:rPr>
              <a:t>svega</a:t>
            </a:r>
            <a:endParaRPr lang="en-US" sz="1200" dirty="0">
              <a:solidFill>
                <a:schemeClr val="dk1"/>
              </a:solidFill>
              <a:latin typeface="Open Sans"/>
              <a:ea typeface="Open Sans"/>
              <a:cs typeface="Open Sans"/>
              <a:sym typeface="Open Sans"/>
            </a:endParaRPr>
          </a:p>
          <a:p>
            <a:pPr marL="0" lvl="0" indent="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09:43 -- Okay I will try. Bringing down. FROM: Me</a:t>
            </a:r>
          </a:p>
          <a:p>
            <a:pPr marL="0" lvl="0" indent="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09:45 -- App is down. Bring back up. FROM: Me</a:t>
            </a:r>
          </a:p>
          <a:p>
            <a:pPr marL="0" lvl="0" indent="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09:47 -- App is starting. FROM: Me</a:t>
            </a:r>
          </a:p>
          <a:p>
            <a:pPr marL="0" lvl="0" indent="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09:52 -- Main app is back up. FROM: hammer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75"/>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b="1" dirty="0"/>
              <a:t>Post-Mortem</a:t>
            </a:r>
            <a:endParaRPr sz="3500" b="1" dirty="0"/>
          </a:p>
        </p:txBody>
      </p:sp>
      <p:sp>
        <p:nvSpPr>
          <p:cNvPr id="336" name="Google Shape;336;p75"/>
          <p:cNvSpPr txBox="1">
            <a:spLocks noGrp="1"/>
          </p:cNvSpPr>
          <p:nvPr>
            <p:ph type="body" idx="1"/>
          </p:nvPr>
        </p:nvSpPr>
        <p:spPr>
          <a:xfrm>
            <a:off x="264900" y="1389300"/>
            <a:ext cx="7242600" cy="8535900"/>
          </a:xfrm>
          <a:prstGeom prst="rect">
            <a:avLst/>
          </a:prstGeom>
        </p:spPr>
        <p:txBody>
          <a:bodyPr spcFirstLastPara="1" wrap="square" lIns="91425" tIns="91425" rIns="91425" bIns="91425" anchor="t" anchorCtr="0">
            <a:noAutofit/>
          </a:bodyPr>
          <a:lstStyle/>
          <a:p>
            <a:pPr marL="0" lvl="0" indent="457200" algn="l" rtl="0">
              <a:lnSpc>
                <a:spcPct val="100000"/>
              </a:lnSpc>
              <a:spcBef>
                <a:spcPts val="1200"/>
              </a:spcBef>
              <a:spcAft>
                <a:spcPts val="0"/>
              </a:spcAft>
              <a:buNone/>
            </a:pPr>
            <a:r>
              <a:rPr lang="en" sz="1800" b="1" dirty="0">
                <a:solidFill>
                  <a:schemeClr val="dk1"/>
                </a:solidFill>
                <a:latin typeface="Open Sans"/>
                <a:ea typeface="Open Sans"/>
                <a:cs typeface="Open Sans"/>
                <a:sym typeface="Open Sans"/>
              </a:rPr>
              <a:t>Incident Timeline con’t</a:t>
            </a:r>
            <a:endParaRPr sz="1800" b="1" dirty="0">
              <a:solidFill>
                <a:schemeClr val="dk1"/>
              </a:solidFill>
              <a:latin typeface="Open Sans"/>
              <a:ea typeface="Open Sans"/>
              <a:cs typeface="Open Sans"/>
              <a:sym typeface="Open Sans"/>
            </a:endParaRPr>
          </a:p>
          <a:p>
            <a:pPr marL="0" lvl="0" indent="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09:55 -- App is still not respond. FROM: </a:t>
            </a:r>
            <a:r>
              <a:rPr lang="en-US" sz="1200" dirty="0" err="1">
                <a:solidFill>
                  <a:schemeClr val="dk1"/>
                </a:solidFill>
                <a:latin typeface="Open Sans"/>
                <a:ea typeface="Open Sans"/>
                <a:cs typeface="Open Sans"/>
                <a:sym typeface="Open Sans"/>
              </a:rPr>
              <a:t>svega</a:t>
            </a:r>
            <a:endParaRPr lang="en-US" sz="1200" dirty="0">
              <a:solidFill>
                <a:schemeClr val="dk1"/>
              </a:solidFill>
              <a:latin typeface="Open Sans"/>
              <a:ea typeface="Open Sans"/>
              <a:cs typeface="Open Sans"/>
              <a:sym typeface="Open Sans"/>
            </a:endParaRPr>
          </a:p>
          <a:p>
            <a:pPr marL="0" lvl="0" indent="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09:56 -- I’m sending you some new logs !</a:t>
            </a:r>
            <a:r>
              <a:rPr lang="en-US" sz="1200" dirty="0" err="1">
                <a:solidFill>
                  <a:schemeClr val="dk1"/>
                </a:solidFill>
                <a:latin typeface="Open Sans"/>
                <a:ea typeface="Open Sans"/>
                <a:cs typeface="Open Sans"/>
                <a:sym typeface="Open Sans"/>
              </a:rPr>
              <a:t>gtree</a:t>
            </a:r>
            <a:r>
              <a:rPr lang="en-US" sz="1200" dirty="0">
                <a:solidFill>
                  <a:schemeClr val="dk1"/>
                </a:solidFill>
                <a:latin typeface="Open Sans"/>
                <a:ea typeface="Open Sans"/>
                <a:cs typeface="Open Sans"/>
                <a:sym typeface="Open Sans"/>
              </a:rPr>
              <a:t> these look off FROM: hammer</a:t>
            </a:r>
          </a:p>
          <a:p>
            <a:pPr marL="0" lvl="0" indent="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10:05 -- !</a:t>
            </a:r>
            <a:r>
              <a:rPr lang="en-US" sz="1200" dirty="0" err="1">
                <a:solidFill>
                  <a:schemeClr val="dk1"/>
                </a:solidFill>
                <a:latin typeface="Open Sans"/>
                <a:ea typeface="Open Sans"/>
                <a:cs typeface="Open Sans"/>
                <a:sym typeface="Open Sans"/>
              </a:rPr>
              <a:t>sre</a:t>
            </a:r>
            <a:r>
              <a:rPr lang="en-US" sz="1200" dirty="0">
                <a:solidFill>
                  <a:schemeClr val="dk1"/>
                </a:solidFill>
                <a:latin typeface="Open Sans"/>
                <a:ea typeface="Open Sans"/>
                <a:cs typeface="Open Sans"/>
                <a:sym typeface="Open Sans"/>
              </a:rPr>
              <a:t> !</a:t>
            </a:r>
            <a:r>
              <a:rPr lang="en-US" sz="1200" dirty="0" err="1">
                <a:solidFill>
                  <a:schemeClr val="dk1"/>
                </a:solidFill>
                <a:latin typeface="Open Sans"/>
                <a:ea typeface="Open Sans"/>
                <a:cs typeface="Open Sans"/>
                <a:sym typeface="Open Sans"/>
              </a:rPr>
              <a:t>ghammer</a:t>
            </a:r>
            <a:r>
              <a:rPr lang="en-US" sz="1200" dirty="0">
                <a:solidFill>
                  <a:schemeClr val="dk1"/>
                </a:solidFill>
                <a:latin typeface="Open Sans"/>
                <a:ea typeface="Open Sans"/>
                <a:cs typeface="Open Sans"/>
                <a:sym typeface="Open Sans"/>
              </a:rPr>
              <a:t> when was the last deploy? What were the details? This looks like a </a:t>
            </a:r>
            <a:r>
              <a:rPr lang="en-US" sz="1200" dirty="0" err="1">
                <a:solidFill>
                  <a:schemeClr val="dk1"/>
                </a:solidFill>
                <a:latin typeface="Open Sans"/>
                <a:ea typeface="Open Sans"/>
                <a:cs typeface="Open Sans"/>
                <a:sym typeface="Open Sans"/>
              </a:rPr>
              <a:t>qa</a:t>
            </a:r>
            <a:r>
              <a:rPr lang="en-US" sz="1200" dirty="0">
                <a:solidFill>
                  <a:schemeClr val="dk1"/>
                </a:solidFill>
                <a:latin typeface="Open Sans"/>
                <a:ea typeface="Open Sans"/>
                <a:cs typeface="Open Sans"/>
                <a:sym typeface="Open Sans"/>
              </a:rPr>
              <a:t> build. FROM: </a:t>
            </a:r>
            <a:r>
              <a:rPr lang="en-US" sz="1200" dirty="0" err="1">
                <a:solidFill>
                  <a:schemeClr val="dk1"/>
                </a:solidFill>
                <a:latin typeface="Open Sans"/>
                <a:ea typeface="Open Sans"/>
                <a:cs typeface="Open Sans"/>
                <a:sym typeface="Open Sans"/>
              </a:rPr>
              <a:t>gtree</a:t>
            </a:r>
            <a:endParaRPr lang="en-US" sz="1200" dirty="0">
              <a:solidFill>
                <a:schemeClr val="dk1"/>
              </a:solidFill>
              <a:latin typeface="Open Sans"/>
              <a:ea typeface="Open Sans"/>
              <a:cs typeface="Open Sans"/>
              <a:sym typeface="Open Sans"/>
            </a:endParaRPr>
          </a:p>
          <a:p>
            <a:pPr marL="0" lvl="0" indent="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10:07 -- I did a deploy with one of the </a:t>
            </a:r>
            <a:r>
              <a:rPr lang="en-US" sz="1200" dirty="0" err="1">
                <a:solidFill>
                  <a:schemeClr val="dk1"/>
                </a:solidFill>
                <a:latin typeface="Open Sans"/>
                <a:ea typeface="Open Sans"/>
                <a:cs typeface="Open Sans"/>
                <a:sym typeface="Open Sans"/>
              </a:rPr>
              <a:t>devs</a:t>
            </a:r>
            <a:r>
              <a:rPr lang="en-US" sz="1200" dirty="0">
                <a:solidFill>
                  <a:schemeClr val="dk1"/>
                </a:solidFill>
                <a:latin typeface="Open Sans"/>
                <a:ea typeface="Open Sans"/>
                <a:cs typeface="Open Sans"/>
                <a:sym typeface="Open Sans"/>
              </a:rPr>
              <a:t> to </a:t>
            </a:r>
            <a:r>
              <a:rPr lang="en-US" sz="1200" dirty="0" err="1">
                <a:solidFill>
                  <a:schemeClr val="dk1"/>
                </a:solidFill>
                <a:latin typeface="Open Sans"/>
                <a:ea typeface="Open Sans"/>
                <a:cs typeface="Open Sans"/>
                <a:sym typeface="Open Sans"/>
              </a:rPr>
              <a:t>qa</a:t>
            </a:r>
            <a:r>
              <a:rPr lang="en-US" sz="1200" dirty="0">
                <a:solidFill>
                  <a:schemeClr val="dk1"/>
                </a:solidFill>
                <a:latin typeface="Open Sans"/>
                <a:ea typeface="Open Sans"/>
                <a:cs typeface="Open Sans"/>
                <a:sym typeface="Open Sans"/>
              </a:rPr>
              <a:t> to do some testing. Let me check. FROM: </a:t>
            </a:r>
            <a:r>
              <a:rPr lang="en-US" sz="1200" dirty="0" err="1">
                <a:solidFill>
                  <a:schemeClr val="dk1"/>
                </a:solidFill>
                <a:latin typeface="Open Sans"/>
                <a:ea typeface="Open Sans"/>
                <a:cs typeface="Open Sans"/>
                <a:sym typeface="Open Sans"/>
              </a:rPr>
              <a:t>ghammer</a:t>
            </a:r>
            <a:endParaRPr lang="en-US" sz="1200" dirty="0">
              <a:solidFill>
                <a:schemeClr val="dk1"/>
              </a:solidFill>
              <a:latin typeface="Open Sans"/>
              <a:ea typeface="Open Sans"/>
              <a:cs typeface="Open Sans"/>
              <a:sym typeface="Open Sans"/>
            </a:endParaRPr>
          </a:p>
          <a:p>
            <a:pPr marL="0" lvl="0" indent="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10:10 -- I think there was a </a:t>
            </a:r>
            <a:r>
              <a:rPr lang="en-US" sz="1200" dirty="0" err="1">
                <a:solidFill>
                  <a:schemeClr val="dk1"/>
                </a:solidFill>
                <a:latin typeface="Open Sans"/>
                <a:ea typeface="Open Sans"/>
                <a:cs typeface="Open Sans"/>
                <a:sym typeface="Open Sans"/>
              </a:rPr>
              <a:t>mixup</a:t>
            </a:r>
            <a:r>
              <a:rPr lang="en-US" sz="1200" dirty="0">
                <a:solidFill>
                  <a:schemeClr val="dk1"/>
                </a:solidFill>
                <a:latin typeface="Open Sans"/>
                <a:ea typeface="Open Sans"/>
                <a:cs typeface="Open Sans"/>
                <a:sym typeface="Open Sans"/>
              </a:rPr>
              <a:t> when doing the deployment. The wrong scripts was used and that build was deployed to prod. FROM hammer</a:t>
            </a:r>
          </a:p>
          <a:p>
            <a:pPr marL="0" lvl="0" indent="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10:11 -- Were there any migrations for that !</a:t>
            </a:r>
            <a:r>
              <a:rPr lang="en-US" sz="1200" dirty="0" err="1">
                <a:solidFill>
                  <a:schemeClr val="dk1"/>
                </a:solidFill>
                <a:latin typeface="Open Sans"/>
                <a:ea typeface="Open Sans"/>
                <a:cs typeface="Open Sans"/>
                <a:sym typeface="Open Sans"/>
              </a:rPr>
              <a:t>ghammer</a:t>
            </a:r>
            <a:r>
              <a:rPr lang="en-US" sz="1200" dirty="0">
                <a:solidFill>
                  <a:schemeClr val="dk1"/>
                </a:solidFill>
                <a:latin typeface="Open Sans"/>
                <a:ea typeface="Open Sans"/>
                <a:cs typeface="Open Sans"/>
                <a:sym typeface="Open Sans"/>
              </a:rPr>
              <a:t> FROM: </a:t>
            </a:r>
            <a:r>
              <a:rPr lang="en-US" sz="1200" dirty="0" err="1">
                <a:solidFill>
                  <a:schemeClr val="dk1"/>
                </a:solidFill>
                <a:latin typeface="Open Sans"/>
                <a:ea typeface="Open Sans"/>
                <a:cs typeface="Open Sans"/>
                <a:sym typeface="Open Sans"/>
              </a:rPr>
              <a:t>khouse</a:t>
            </a:r>
            <a:endParaRPr lang="en-US" sz="1200" dirty="0">
              <a:solidFill>
                <a:schemeClr val="dk1"/>
              </a:solidFill>
              <a:latin typeface="Open Sans"/>
              <a:ea typeface="Open Sans"/>
              <a:cs typeface="Open Sans"/>
              <a:sym typeface="Open Sans"/>
            </a:endParaRPr>
          </a:p>
          <a:p>
            <a:pPr marL="0" lvl="0" indent="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10:12 -- No, just code changes. FROM: hammer</a:t>
            </a:r>
          </a:p>
          <a:p>
            <a:pPr marL="0" lvl="0" indent="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10:13 -- </a:t>
            </a:r>
            <a:r>
              <a:rPr lang="en-US" sz="1200" dirty="0" err="1">
                <a:solidFill>
                  <a:schemeClr val="dk1"/>
                </a:solidFill>
                <a:latin typeface="Open Sans"/>
                <a:ea typeface="Open Sans"/>
                <a:cs typeface="Open Sans"/>
                <a:sym typeface="Open Sans"/>
              </a:rPr>
              <a:t>Thats</a:t>
            </a:r>
            <a:r>
              <a:rPr lang="en-US" sz="1200" dirty="0">
                <a:solidFill>
                  <a:schemeClr val="dk1"/>
                </a:solidFill>
                <a:latin typeface="Open Sans"/>
                <a:ea typeface="Open Sans"/>
                <a:cs typeface="Open Sans"/>
                <a:sym typeface="Open Sans"/>
              </a:rPr>
              <a:t> good. We should be able to just revert back then. !</a:t>
            </a:r>
            <a:r>
              <a:rPr lang="en-US" sz="1200" dirty="0" err="1">
                <a:solidFill>
                  <a:schemeClr val="dk1"/>
                </a:solidFill>
                <a:latin typeface="Open Sans"/>
                <a:ea typeface="Open Sans"/>
                <a:cs typeface="Open Sans"/>
                <a:sym typeface="Open Sans"/>
              </a:rPr>
              <a:t>svega</a:t>
            </a:r>
            <a:endParaRPr lang="en-US" sz="1200" dirty="0">
              <a:solidFill>
                <a:schemeClr val="dk1"/>
              </a:solidFill>
              <a:latin typeface="Open Sans"/>
              <a:ea typeface="Open Sans"/>
              <a:cs typeface="Open Sans"/>
              <a:sym typeface="Open Sans"/>
            </a:endParaRPr>
          </a:p>
          <a:p>
            <a:pPr marL="0" lvl="0" indent="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10:15 -- Let me take down the app and redeploy it. FROM: Me</a:t>
            </a:r>
          </a:p>
          <a:p>
            <a:pPr marL="0" lvl="0" indent="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10:17 -- App is down. Bring back up. FROM: Me</a:t>
            </a:r>
          </a:p>
          <a:p>
            <a:pPr marL="0" lvl="0" indent="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10:23  -- App is starting. FROM: Me</a:t>
            </a:r>
          </a:p>
          <a:p>
            <a:pPr marL="0" lvl="0" indent="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10:26 -- Main app is back up. FROM: hammer</a:t>
            </a:r>
          </a:p>
          <a:p>
            <a:pPr marL="0" lvl="0" indent="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10:30 -- Everything looks like it is responding now. FROM: </a:t>
            </a:r>
            <a:r>
              <a:rPr lang="en-US" sz="1200" dirty="0" err="1">
                <a:solidFill>
                  <a:schemeClr val="dk1"/>
                </a:solidFill>
                <a:latin typeface="Open Sans"/>
                <a:ea typeface="Open Sans"/>
                <a:cs typeface="Open Sans"/>
                <a:sym typeface="Open Sans"/>
              </a:rPr>
              <a:t>svega</a:t>
            </a:r>
            <a:endParaRPr lang="en-US" sz="1200" dirty="0">
              <a:solidFill>
                <a:schemeClr val="dk1"/>
              </a:solidFill>
              <a:latin typeface="Open Sans"/>
              <a:ea typeface="Open Sans"/>
              <a:cs typeface="Open Sans"/>
              <a:sym typeface="Open Sans"/>
            </a:endParaRPr>
          </a:p>
          <a:p>
            <a:pPr marL="0" lvl="0" indent="0" algn="l" rtl="0">
              <a:lnSpc>
                <a:spcPct val="100000"/>
              </a:lnSpc>
              <a:spcBef>
                <a:spcPts val="1200"/>
              </a:spcBef>
              <a:spcAft>
                <a:spcPts val="1200"/>
              </a:spcAft>
              <a:buClr>
                <a:schemeClr val="dk1"/>
              </a:buClr>
              <a:buSzPts val="1100"/>
              <a:buFont typeface="Arial"/>
              <a:buNone/>
            </a:pPr>
            <a:endParaRPr lang="en-US" sz="1900" b="1"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7398756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75"/>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b="1" dirty="0"/>
              <a:t>Post-Mortem</a:t>
            </a:r>
            <a:endParaRPr sz="3500" b="1" dirty="0"/>
          </a:p>
        </p:txBody>
      </p:sp>
      <p:sp>
        <p:nvSpPr>
          <p:cNvPr id="336" name="Google Shape;336;p75"/>
          <p:cNvSpPr txBox="1">
            <a:spLocks noGrp="1"/>
          </p:cNvSpPr>
          <p:nvPr>
            <p:ph type="body" idx="1"/>
          </p:nvPr>
        </p:nvSpPr>
        <p:spPr>
          <a:xfrm>
            <a:off x="264900" y="1389300"/>
            <a:ext cx="7242600" cy="8535900"/>
          </a:xfrm>
          <a:prstGeom prst="rect">
            <a:avLst/>
          </a:prstGeom>
        </p:spPr>
        <p:txBody>
          <a:bodyPr spcFirstLastPara="1" wrap="square" lIns="91425" tIns="91425" rIns="91425" bIns="91425" anchor="t" anchorCtr="0">
            <a:noAutofit/>
          </a:bodyPr>
          <a:lstStyle/>
          <a:p>
            <a:pPr marL="0" lvl="0" indent="457200" algn="l" rtl="0">
              <a:lnSpc>
                <a:spcPct val="100000"/>
              </a:lnSpc>
              <a:spcBef>
                <a:spcPts val="1200"/>
              </a:spcBef>
              <a:spcAft>
                <a:spcPts val="0"/>
              </a:spcAft>
              <a:buNone/>
            </a:pPr>
            <a:r>
              <a:rPr lang="en-US" sz="1800" b="1" dirty="0">
                <a:solidFill>
                  <a:schemeClr val="dk1"/>
                </a:solidFill>
                <a:latin typeface="Open Sans"/>
                <a:ea typeface="Open Sans"/>
                <a:cs typeface="Open Sans"/>
                <a:sym typeface="Open Sans"/>
              </a:rPr>
              <a:t>Impact</a:t>
            </a:r>
          </a:p>
          <a:p>
            <a:pPr marL="0" lvl="0" indent="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This outage has impacts in different assessment like:</a:t>
            </a:r>
          </a:p>
          <a:p>
            <a:pPr marL="228600" lvl="0" indent="-228600" algn="l" rtl="0">
              <a:lnSpc>
                <a:spcPct val="100000"/>
              </a:lnSpc>
              <a:spcBef>
                <a:spcPts val="1200"/>
              </a:spcBef>
              <a:spcAft>
                <a:spcPts val="0"/>
              </a:spcAft>
              <a:buAutoNum type="arabicPeriod"/>
            </a:pPr>
            <a:r>
              <a:rPr lang="en-US" sz="1200" dirty="0">
                <a:solidFill>
                  <a:schemeClr val="dk1"/>
                </a:solidFill>
                <a:latin typeface="Open Sans"/>
                <a:ea typeface="Open Sans"/>
                <a:cs typeface="Open Sans"/>
                <a:sym typeface="Open Sans"/>
              </a:rPr>
              <a:t>Business: The downtime duration was 1h15mins. In this time the web couldn’t’ process order and this has impact in loss of revenues for business</a:t>
            </a:r>
          </a:p>
          <a:p>
            <a:pPr marL="228600" lvl="0" indent="-228600" algn="l" rtl="0">
              <a:lnSpc>
                <a:spcPct val="100000"/>
              </a:lnSpc>
              <a:spcBef>
                <a:spcPts val="1200"/>
              </a:spcBef>
              <a:spcAft>
                <a:spcPts val="0"/>
              </a:spcAft>
              <a:buAutoNum type="arabicPeriod"/>
            </a:pPr>
            <a:r>
              <a:rPr lang="en-US" sz="1200" dirty="0">
                <a:solidFill>
                  <a:schemeClr val="dk1"/>
                </a:solidFill>
                <a:latin typeface="Open Sans"/>
                <a:ea typeface="Open Sans"/>
                <a:cs typeface="Open Sans"/>
                <a:sym typeface="Open Sans"/>
              </a:rPr>
              <a:t>Customer: In the time that the customer couldn’t buy in the e-commerce and process the order in the system. On the other hand, the outage damage the image of the e-commerce and the client could leave to buy in the e-commerce and not recommend it.</a:t>
            </a:r>
          </a:p>
          <a:p>
            <a:pPr marL="228600" lvl="0" indent="-228600" algn="l" rtl="0">
              <a:lnSpc>
                <a:spcPct val="100000"/>
              </a:lnSpc>
              <a:spcBef>
                <a:spcPts val="1200"/>
              </a:spcBef>
              <a:spcAft>
                <a:spcPts val="0"/>
              </a:spcAft>
              <a:buAutoNum type="arabicPeriod"/>
            </a:pPr>
            <a:r>
              <a:rPr lang="en-US" sz="1200" dirty="0">
                <a:solidFill>
                  <a:schemeClr val="dk1"/>
                </a:solidFill>
                <a:latin typeface="Open Sans"/>
                <a:ea typeface="Open Sans"/>
                <a:cs typeface="Open Sans"/>
                <a:sym typeface="Open Sans"/>
              </a:rPr>
              <a:t>System: The outage affected the order processing system preventing orders from being processed. </a:t>
            </a:r>
          </a:p>
          <a:p>
            <a:pPr marL="0" lvl="0" indent="457200" algn="l" rtl="0">
              <a:lnSpc>
                <a:spcPct val="100000"/>
              </a:lnSpc>
              <a:spcBef>
                <a:spcPts val="1200"/>
              </a:spcBef>
              <a:spcAft>
                <a:spcPts val="0"/>
              </a:spcAft>
              <a:buClr>
                <a:schemeClr val="dk1"/>
              </a:buClr>
              <a:buSzPts val="1100"/>
              <a:buFont typeface="Arial"/>
              <a:buNone/>
            </a:pPr>
            <a:r>
              <a:rPr lang="en-US" sz="1800" b="1" dirty="0">
                <a:solidFill>
                  <a:schemeClr val="dk1"/>
                </a:solidFill>
                <a:latin typeface="Open Sans"/>
                <a:ea typeface="Open Sans"/>
                <a:cs typeface="Open Sans"/>
                <a:sym typeface="Open Sans"/>
              </a:rPr>
              <a:t>Resolution</a:t>
            </a:r>
          </a:p>
          <a:p>
            <a:pPr marL="0" lvl="0" indent="0" algn="l" rtl="0">
              <a:lnSpc>
                <a:spcPct val="100000"/>
              </a:lnSpc>
              <a:spcBef>
                <a:spcPts val="1200"/>
              </a:spcBef>
              <a:spcAft>
                <a:spcPts val="0"/>
              </a:spcAft>
              <a:buClr>
                <a:schemeClr val="dk1"/>
              </a:buClr>
              <a:buSzPts val="1100"/>
              <a:buFont typeface="Arial"/>
              <a:buNone/>
            </a:pPr>
            <a:r>
              <a:rPr lang="en-US" sz="1200" dirty="0">
                <a:solidFill>
                  <a:schemeClr val="dk1"/>
                </a:solidFill>
                <a:latin typeface="Open Sans"/>
                <a:ea typeface="Open Sans"/>
                <a:cs typeface="Open Sans"/>
                <a:sym typeface="Open Sans"/>
              </a:rPr>
              <a:t>The problem was that the Ops team did some code changes in the code of the application. The solution was that the SRE team take down the application and redeploy the code with the success result</a:t>
            </a:r>
            <a:r>
              <a:rPr lang="en-US" sz="1800" b="1" dirty="0">
                <a:solidFill>
                  <a:schemeClr val="dk1"/>
                </a:solidFill>
                <a:latin typeface="Open Sans"/>
                <a:ea typeface="Open Sans"/>
                <a:cs typeface="Open Sans"/>
                <a:sym typeface="Open Sans"/>
              </a:rPr>
              <a:t>	</a:t>
            </a:r>
          </a:p>
          <a:p>
            <a:pPr marL="0" lvl="0" indent="0" algn="l" rtl="0">
              <a:lnSpc>
                <a:spcPct val="100000"/>
              </a:lnSpc>
              <a:spcBef>
                <a:spcPts val="1200"/>
              </a:spcBef>
              <a:spcAft>
                <a:spcPts val="0"/>
              </a:spcAft>
              <a:buClr>
                <a:schemeClr val="dk1"/>
              </a:buClr>
              <a:buSzPts val="1100"/>
              <a:buFont typeface="Arial"/>
              <a:buNone/>
            </a:pPr>
            <a:r>
              <a:rPr lang="en-US" sz="1800" b="1" dirty="0">
                <a:solidFill>
                  <a:schemeClr val="dk1"/>
                </a:solidFill>
                <a:latin typeface="Open Sans"/>
                <a:ea typeface="Open Sans"/>
                <a:cs typeface="Open Sans"/>
                <a:sym typeface="Open Sans"/>
              </a:rPr>
              <a:t>        Action Plan</a:t>
            </a:r>
          </a:p>
          <a:p>
            <a:pPr marL="171450" lvl="0" indent="-171450" algn="l" rtl="0">
              <a:lnSpc>
                <a:spcPct val="100000"/>
              </a:lnSpc>
              <a:spcBef>
                <a:spcPts val="1200"/>
              </a:spcBef>
              <a:spcAft>
                <a:spcPts val="1200"/>
              </a:spcAft>
              <a:buClr>
                <a:schemeClr val="dk1"/>
              </a:buClr>
              <a:buSzPts val="1100"/>
              <a:buFontTx/>
              <a:buChar char="-"/>
            </a:pPr>
            <a:r>
              <a:rPr lang="en-US" sz="1200" dirty="0">
                <a:solidFill>
                  <a:schemeClr val="dk1"/>
                </a:solidFill>
                <a:latin typeface="Open Sans"/>
                <a:ea typeface="Open Sans"/>
                <a:cs typeface="Open Sans"/>
                <a:sym typeface="Open Sans"/>
              </a:rPr>
              <a:t>About infrastructure: We could use the cloud infrastructure</a:t>
            </a:r>
          </a:p>
          <a:p>
            <a:pPr marL="171450" lvl="0" indent="-171450" algn="l" rtl="0">
              <a:lnSpc>
                <a:spcPct val="100000"/>
              </a:lnSpc>
              <a:spcBef>
                <a:spcPts val="1200"/>
              </a:spcBef>
              <a:spcAft>
                <a:spcPts val="1200"/>
              </a:spcAft>
              <a:buClr>
                <a:schemeClr val="dk1"/>
              </a:buClr>
              <a:buSzPts val="1100"/>
              <a:buFontTx/>
              <a:buChar char="-"/>
            </a:pPr>
            <a:r>
              <a:rPr lang="en-US" sz="1200" dirty="0">
                <a:solidFill>
                  <a:schemeClr val="dk1"/>
                </a:solidFill>
                <a:latin typeface="Open Sans"/>
                <a:ea typeface="Open Sans"/>
                <a:cs typeface="Open Sans"/>
                <a:sym typeface="Open Sans"/>
              </a:rPr>
              <a:t>About high availability: We could add more component to make the HA for applications, databases</a:t>
            </a:r>
          </a:p>
          <a:p>
            <a:pPr marL="171450" indent="-171450">
              <a:lnSpc>
                <a:spcPct val="100000"/>
              </a:lnSpc>
              <a:spcBef>
                <a:spcPts val="1200"/>
              </a:spcBef>
              <a:spcAft>
                <a:spcPts val="1200"/>
              </a:spcAft>
              <a:buClr>
                <a:schemeClr val="dk1"/>
              </a:buClr>
              <a:buSzPts val="1100"/>
              <a:buFontTx/>
              <a:buChar char="-"/>
            </a:pPr>
            <a:r>
              <a:rPr lang="en-US" sz="1200" dirty="0">
                <a:solidFill>
                  <a:schemeClr val="dk1"/>
                </a:solidFill>
                <a:latin typeface="Open Sans"/>
                <a:ea typeface="Open Sans"/>
                <a:cs typeface="Open Sans"/>
                <a:sym typeface="Open Sans"/>
              </a:rPr>
              <a:t>About deployment: We could deploy the release by using some method like rolling deployment, canary deployment, blue-green deployment</a:t>
            </a:r>
          </a:p>
          <a:p>
            <a:pPr marL="171450" lvl="0" indent="-171450" algn="l" rtl="0">
              <a:lnSpc>
                <a:spcPct val="100000"/>
              </a:lnSpc>
              <a:spcBef>
                <a:spcPts val="1200"/>
              </a:spcBef>
              <a:spcAft>
                <a:spcPts val="1200"/>
              </a:spcAft>
              <a:buClr>
                <a:schemeClr val="dk1"/>
              </a:buClr>
              <a:buSzPts val="1100"/>
              <a:buFontTx/>
              <a:buChar char="-"/>
            </a:pPr>
            <a:r>
              <a:rPr lang="en-US" sz="1200" dirty="0">
                <a:solidFill>
                  <a:schemeClr val="dk1"/>
                </a:solidFill>
                <a:latin typeface="Open Sans"/>
                <a:ea typeface="Open Sans"/>
                <a:cs typeface="Open Sans"/>
                <a:sym typeface="Open Sans"/>
              </a:rPr>
              <a:t>About automation: We could use CI/CD for mitigating risks</a:t>
            </a:r>
          </a:p>
          <a:p>
            <a:pPr marL="0" lvl="0" indent="0" algn="l" rtl="0">
              <a:lnSpc>
                <a:spcPct val="100000"/>
              </a:lnSpc>
              <a:spcBef>
                <a:spcPts val="1200"/>
              </a:spcBef>
              <a:spcAft>
                <a:spcPts val="1200"/>
              </a:spcAft>
              <a:buClr>
                <a:schemeClr val="dk1"/>
              </a:buClr>
              <a:buSzPts val="1100"/>
              <a:buFont typeface="Arial"/>
              <a:buNone/>
            </a:pPr>
            <a:endParaRPr sz="1900" b="1"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3414728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46"/>
        <p:cNvGrpSpPr/>
        <p:nvPr/>
      </p:nvGrpSpPr>
      <p:grpSpPr>
        <a:xfrm>
          <a:off x="0" y="0"/>
          <a:ext cx="0" cy="0"/>
          <a:chOff x="0" y="0"/>
          <a:chExt cx="0" cy="0"/>
        </a:xfrm>
      </p:grpSpPr>
      <p:sp>
        <p:nvSpPr>
          <p:cNvPr id="347" name="Google Shape;347;p77"/>
          <p:cNvSpPr/>
          <p:nvPr/>
        </p:nvSpPr>
        <p:spPr>
          <a:xfrm>
            <a:off x="902700" y="4003550"/>
            <a:ext cx="6147900" cy="34992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Scenario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600" b="1">
                <a:solidFill>
                  <a:srgbClr val="FFFFFF"/>
                </a:solidFill>
                <a:latin typeface="Open Sans"/>
                <a:ea typeface="Open Sans"/>
                <a:cs typeface="Open Sans"/>
                <a:sym typeface="Open Sans"/>
              </a:rPr>
              <a:t>Toil Reduction</a:t>
            </a:r>
            <a:endParaRPr sz="3600" b="1">
              <a:solidFill>
                <a:srgbClr val="FFFFFF"/>
              </a:solidFill>
              <a:latin typeface="Open Sans"/>
              <a:ea typeface="Open Sans"/>
              <a:cs typeface="Open Sans"/>
              <a:sym typeface="Open Sans"/>
            </a:endParaRPr>
          </a:p>
        </p:txBody>
      </p:sp>
      <p:sp>
        <p:nvSpPr>
          <p:cNvPr id="348" name="Google Shape;348;p77"/>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78"/>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Toil Reduction Plan</a:t>
            </a:r>
            <a:endParaRPr sz="3600" b="1"/>
          </a:p>
        </p:txBody>
      </p:sp>
      <p:sp>
        <p:nvSpPr>
          <p:cNvPr id="354" name="Google Shape;354;p78"/>
          <p:cNvSpPr txBox="1">
            <a:spLocks noGrp="1"/>
          </p:cNvSpPr>
          <p:nvPr>
            <p:ph type="body" idx="1"/>
          </p:nvPr>
        </p:nvSpPr>
        <p:spPr>
          <a:xfrm>
            <a:off x="264900" y="1389300"/>
            <a:ext cx="7242600" cy="24384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sz="1600" b="1" dirty="0">
                <a:solidFill>
                  <a:schemeClr val="dk1"/>
                </a:solidFill>
                <a:latin typeface="Arial"/>
                <a:ea typeface="Arial"/>
                <a:cs typeface="Arial"/>
                <a:sym typeface="Arial"/>
              </a:rPr>
              <a:t>Summary</a:t>
            </a:r>
            <a:endParaRPr sz="1600" b="1" dirty="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400" dirty="0">
                <a:solidFill>
                  <a:schemeClr val="dk1"/>
                </a:solidFill>
                <a:latin typeface="Arial"/>
                <a:ea typeface="Arial"/>
                <a:cs typeface="Arial"/>
                <a:sym typeface="Arial"/>
              </a:rPr>
              <a:t>Now that you have spent some time on your own as an SRE, you now have to round out your week by handling some of the toil you encountered. Looking through the on-call summary, post-mortem, as-built design doc, and your experience, you decided that there are several ways to reduce toil. You need to list out 4 of the major items for this week, explain the reason for choosing each item briefly, and provide at least one benefit automating the toil would have. After that, you will need to implement two of these items in pseudocode to help your team move forward.</a:t>
            </a:r>
            <a:endParaRPr sz="1900" dirty="0">
              <a:solidFill>
                <a:srgbClr val="000000"/>
              </a:solidFill>
              <a:latin typeface="Open Sans"/>
              <a:ea typeface="Open Sans"/>
              <a:cs typeface="Open Sans"/>
              <a:sym typeface="Open Sans"/>
            </a:endParaRPr>
          </a:p>
          <a:p>
            <a:pPr marL="0" lvl="0" indent="0" algn="l" rtl="0">
              <a:lnSpc>
                <a:spcPct val="200000"/>
              </a:lnSpc>
              <a:spcBef>
                <a:spcPts val="1200"/>
              </a:spcBef>
              <a:spcAft>
                <a:spcPts val="0"/>
              </a:spcAft>
              <a:buNone/>
            </a:pPr>
            <a:endParaRPr sz="1900" b="1" dirty="0">
              <a:latin typeface="Open Sans"/>
              <a:ea typeface="Open Sans"/>
              <a:cs typeface="Open Sans"/>
              <a:sym typeface="Open Sans"/>
            </a:endParaRPr>
          </a:p>
        </p:txBody>
      </p:sp>
      <p:graphicFrame>
        <p:nvGraphicFramePr>
          <p:cNvPr id="355" name="Google Shape;355;p78"/>
          <p:cNvGraphicFramePr/>
          <p:nvPr>
            <p:extLst>
              <p:ext uri="{D42A27DB-BD31-4B8C-83A1-F6EECF244321}">
                <p14:modId xmlns:p14="http://schemas.microsoft.com/office/powerpoint/2010/main" val="1575517211"/>
              </p:ext>
            </p:extLst>
          </p:nvPr>
        </p:nvGraphicFramePr>
        <p:xfrm>
          <a:off x="264950" y="3948875"/>
          <a:ext cx="7052175" cy="4425326"/>
        </p:xfrm>
        <a:graphic>
          <a:graphicData uri="http://schemas.openxmlformats.org/drawingml/2006/table">
            <a:tbl>
              <a:tblPr>
                <a:noFill/>
                <a:tableStyleId>{F4B0720F-29F8-495F-859A-9D02CE2029D7}</a:tableStyleId>
              </a:tblPr>
              <a:tblGrid>
                <a:gridCol w="2350725">
                  <a:extLst>
                    <a:ext uri="{9D8B030D-6E8A-4147-A177-3AD203B41FA5}">
                      <a16:colId xmlns:a16="http://schemas.microsoft.com/office/drawing/2014/main" val="20000"/>
                    </a:ext>
                  </a:extLst>
                </a:gridCol>
                <a:gridCol w="2350725">
                  <a:extLst>
                    <a:ext uri="{9D8B030D-6E8A-4147-A177-3AD203B41FA5}">
                      <a16:colId xmlns:a16="http://schemas.microsoft.com/office/drawing/2014/main" val="20001"/>
                    </a:ext>
                  </a:extLst>
                </a:gridCol>
                <a:gridCol w="2350725">
                  <a:extLst>
                    <a:ext uri="{9D8B030D-6E8A-4147-A177-3AD203B41FA5}">
                      <a16:colId xmlns:a16="http://schemas.microsoft.com/office/drawing/2014/main" val="20002"/>
                    </a:ext>
                  </a:extLst>
                </a:gridCol>
              </a:tblGrid>
              <a:tr h="710650">
                <a:tc>
                  <a:txBody>
                    <a:bodyPr/>
                    <a:lstStyle/>
                    <a:p>
                      <a:pPr marL="0" lvl="0" indent="0" algn="l" rtl="0">
                        <a:lnSpc>
                          <a:spcPct val="115000"/>
                        </a:lnSpc>
                        <a:spcBef>
                          <a:spcPts val="1200"/>
                        </a:spcBef>
                        <a:spcAft>
                          <a:spcPts val="0"/>
                        </a:spcAft>
                        <a:buClr>
                          <a:schemeClr val="dk1"/>
                        </a:buClr>
                        <a:buSzPts val="1100"/>
                        <a:buFont typeface="Arial"/>
                        <a:buNone/>
                      </a:pPr>
                      <a:r>
                        <a:rPr lang="en" sz="1600" b="1" i="0">
                          <a:solidFill>
                            <a:schemeClr val="dk1"/>
                          </a:solidFill>
                        </a:rPr>
                        <a:t>Toil Items</a:t>
                      </a:r>
                      <a:endParaRPr sz="1200" i="0">
                        <a:solidFill>
                          <a:schemeClr val="dk2"/>
                        </a:solidFill>
                        <a:latin typeface="Open Sans"/>
                        <a:ea typeface="Open Sans"/>
                        <a:cs typeface="Open Sans"/>
                        <a:sym typeface="Open Sans"/>
                      </a:endParaRPr>
                    </a:p>
                    <a:p>
                      <a:pPr marL="0" lvl="0" indent="0" algn="l" rtl="0">
                        <a:spcBef>
                          <a:spcPts val="1200"/>
                        </a:spcBef>
                        <a:spcAft>
                          <a:spcPts val="0"/>
                        </a:spcAft>
                        <a:buNone/>
                      </a:pPr>
                      <a:endParaRPr i="0"/>
                    </a:p>
                  </a:txBody>
                  <a:tcPr marL="91425" marR="91425" marT="91425" marB="91425"/>
                </a:tc>
                <a:tc>
                  <a:txBody>
                    <a:bodyPr/>
                    <a:lstStyle/>
                    <a:p>
                      <a:pPr marL="0" lvl="0" indent="0" algn="l" rtl="0">
                        <a:spcBef>
                          <a:spcPts val="1200"/>
                        </a:spcBef>
                        <a:spcAft>
                          <a:spcPts val="1200"/>
                        </a:spcAft>
                        <a:buClr>
                          <a:schemeClr val="dk1"/>
                        </a:buClr>
                        <a:buSzPts val="1100"/>
                        <a:buFont typeface="Arial"/>
                        <a:buNone/>
                      </a:pPr>
                      <a:r>
                        <a:rPr lang="en" sz="1600" b="1" i="0">
                          <a:solidFill>
                            <a:schemeClr val="dk1"/>
                          </a:solidFill>
                        </a:rPr>
                        <a:t>Why it is considered toil?</a:t>
                      </a:r>
                      <a:endParaRPr i="0"/>
                    </a:p>
                  </a:txBody>
                  <a:tcPr marL="91425" marR="91425" marT="91425" marB="91425"/>
                </a:tc>
                <a:tc>
                  <a:txBody>
                    <a:bodyPr/>
                    <a:lstStyle/>
                    <a:p>
                      <a:pPr marL="0" lvl="0" indent="0" algn="l" rtl="0">
                        <a:spcBef>
                          <a:spcPts val="1200"/>
                        </a:spcBef>
                        <a:spcAft>
                          <a:spcPts val="1200"/>
                        </a:spcAft>
                        <a:buClr>
                          <a:schemeClr val="dk1"/>
                        </a:buClr>
                        <a:buSzPts val="1100"/>
                        <a:buFont typeface="Arial"/>
                        <a:buNone/>
                      </a:pPr>
                      <a:r>
                        <a:rPr lang="en" sz="1600" b="1" i="0">
                          <a:solidFill>
                            <a:schemeClr val="dk1"/>
                          </a:solidFill>
                        </a:rPr>
                        <a:t>Benefits of automating</a:t>
                      </a:r>
                      <a:endParaRPr i="0"/>
                    </a:p>
                  </a:txBody>
                  <a:tcPr marL="91425" marR="91425" marT="91425" marB="91425"/>
                </a:tc>
                <a:extLst>
                  <a:ext uri="{0D108BD9-81ED-4DB2-BD59-A6C34878D82A}">
                    <a16:rowId xmlns:a16="http://schemas.microsoft.com/office/drawing/2014/main" val="10000"/>
                  </a:ext>
                </a:extLst>
              </a:tr>
              <a:tr h="890200">
                <a:tc>
                  <a:txBody>
                    <a:bodyPr/>
                    <a:lstStyle/>
                    <a:p>
                      <a:pPr marL="0" lvl="0" indent="0" algn="l" rtl="0">
                        <a:spcBef>
                          <a:spcPts val="0"/>
                        </a:spcBef>
                        <a:spcAft>
                          <a:spcPts val="0"/>
                        </a:spcAft>
                        <a:buNone/>
                      </a:pPr>
                      <a:r>
                        <a:rPr lang="en" i="0" dirty="0"/>
                        <a:t>Restart the main application</a:t>
                      </a:r>
                      <a:endParaRPr i="0" dirty="0"/>
                    </a:p>
                  </a:txBody>
                  <a:tcPr marL="91425" marR="91425" marT="91425" marB="91425"/>
                </a:tc>
                <a:tc>
                  <a:txBody>
                    <a:bodyPr/>
                    <a:lstStyle/>
                    <a:p>
                      <a:pPr marL="0" lvl="0" indent="0" algn="l" rtl="0">
                        <a:spcBef>
                          <a:spcPts val="0"/>
                        </a:spcBef>
                        <a:spcAft>
                          <a:spcPts val="0"/>
                        </a:spcAft>
                        <a:buNone/>
                      </a:pPr>
                      <a:r>
                        <a:rPr lang="en" i="0" dirty="0"/>
                        <a:t>This item can be triggered and can </a:t>
                      </a:r>
                      <a:r>
                        <a:rPr lang="en" sz="1400" b="0" i="0" u="none" strike="noStrike" cap="none" dirty="0">
                          <a:solidFill>
                            <a:srgbClr val="000000"/>
                          </a:solidFill>
                          <a:latin typeface="Arial"/>
                          <a:cs typeface="Arial"/>
                          <a:sym typeface="Arial"/>
                        </a:rPr>
                        <a:t>execute</a:t>
                      </a:r>
                      <a:r>
                        <a:rPr lang="en" i="0" dirty="0"/>
                        <a:t> automatically by scripts</a:t>
                      </a:r>
                      <a:endParaRPr i="0" dirty="0"/>
                    </a:p>
                  </a:txBody>
                  <a:tcPr marL="91425" marR="91425" marT="91425" marB="91425"/>
                </a:tc>
                <a:tc>
                  <a:txBody>
                    <a:bodyPr/>
                    <a:lstStyle/>
                    <a:p>
                      <a:pPr marL="0" lvl="0" indent="0" algn="l" rtl="0">
                        <a:spcBef>
                          <a:spcPts val="0"/>
                        </a:spcBef>
                        <a:spcAft>
                          <a:spcPts val="0"/>
                        </a:spcAft>
                        <a:buNone/>
                      </a:pPr>
                      <a:r>
                        <a:rPr lang="en" i="0" dirty="0"/>
                        <a:t>Saving time in repetitive task</a:t>
                      </a:r>
                      <a:endParaRPr i="0" dirty="0"/>
                    </a:p>
                  </a:txBody>
                  <a:tcPr marL="91425" marR="91425" marT="91425" marB="91425"/>
                </a:tc>
                <a:extLst>
                  <a:ext uri="{0D108BD9-81ED-4DB2-BD59-A6C34878D82A}">
                    <a16:rowId xmlns:a16="http://schemas.microsoft.com/office/drawing/2014/main" val="10001"/>
                  </a:ext>
                </a:extLst>
              </a:tr>
              <a:tr h="890200">
                <a:tc>
                  <a:txBody>
                    <a:bodyPr/>
                    <a:lstStyle/>
                    <a:p>
                      <a:pPr marL="0" lvl="0" indent="0" algn="l" rtl="0">
                        <a:spcBef>
                          <a:spcPts val="0"/>
                        </a:spcBef>
                        <a:spcAft>
                          <a:spcPts val="0"/>
                        </a:spcAft>
                        <a:buNone/>
                      </a:pPr>
                      <a:r>
                        <a:rPr lang="en-US" i="0" dirty="0"/>
                        <a:t>Failover </a:t>
                      </a:r>
                      <a:r>
                        <a:rPr lang="en-US" sz="1400" b="0" i="0" u="none" strike="noStrike" cap="none" dirty="0">
                          <a:solidFill>
                            <a:srgbClr val="000000"/>
                          </a:solidFill>
                          <a:latin typeface="Arial"/>
                          <a:cs typeface="Arial"/>
                          <a:sym typeface="Arial"/>
                        </a:rPr>
                        <a:t>DNS</a:t>
                      </a:r>
                      <a:endParaRPr sz="1400" b="0" i="0" u="none" strike="noStrike" cap="none" dirty="0">
                        <a:solidFill>
                          <a:srgbClr val="000000"/>
                        </a:solidFill>
                        <a:latin typeface="Arial"/>
                        <a:cs typeface="Arial"/>
                        <a:sym typeface="Aria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i="0" dirty="0"/>
                        <a:t>This item can be triggered and can execute automatically by scripts</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i="0" dirty="0"/>
                        <a:t>Saving time in repetitive task</a:t>
                      </a:r>
                    </a:p>
                    <a:p>
                      <a:pPr marL="0" lvl="0" indent="0" algn="l" rtl="0">
                        <a:spcBef>
                          <a:spcPts val="0"/>
                        </a:spcBef>
                        <a:spcAft>
                          <a:spcPts val="0"/>
                        </a:spcAft>
                        <a:buNone/>
                      </a:pPr>
                      <a:endParaRPr i="0" dirty="0"/>
                    </a:p>
                  </a:txBody>
                  <a:tcPr marL="91425" marR="91425" marT="91425" marB="91425"/>
                </a:tc>
                <a:extLst>
                  <a:ext uri="{0D108BD9-81ED-4DB2-BD59-A6C34878D82A}">
                    <a16:rowId xmlns:a16="http://schemas.microsoft.com/office/drawing/2014/main" val="10002"/>
                  </a:ext>
                </a:extLst>
              </a:tr>
              <a:tr h="890200">
                <a:tc>
                  <a:txBody>
                    <a:bodyPr/>
                    <a:lstStyle/>
                    <a:p>
                      <a:pPr marL="0" lvl="0" indent="0" algn="l" rtl="0">
                        <a:spcBef>
                          <a:spcPts val="0"/>
                        </a:spcBef>
                        <a:spcAft>
                          <a:spcPts val="0"/>
                        </a:spcAft>
                        <a:buNone/>
                      </a:pPr>
                      <a:r>
                        <a:rPr lang="en-US" i="0" dirty="0"/>
                        <a:t>Low storage</a:t>
                      </a:r>
                      <a:endParaRPr i="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i="0" dirty="0"/>
                        <a:t>This item can be triggered and can execute automatically by scripts</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i="0" dirty="0"/>
                        <a:t>Saving time in repetitive task</a:t>
                      </a:r>
                    </a:p>
                  </a:txBody>
                  <a:tcPr marL="91425" marR="91425" marT="91425" marB="91425"/>
                </a:tc>
                <a:extLst>
                  <a:ext uri="{0D108BD9-81ED-4DB2-BD59-A6C34878D82A}">
                    <a16:rowId xmlns:a16="http://schemas.microsoft.com/office/drawing/2014/main" val="10003"/>
                  </a:ext>
                </a:extLst>
              </a:tr>
              <a:tr h="925700">
                <a:tc>
                  <a:txBody>
                    <a:bodyPr/>
                    <a:lstStyle/>
                    <a:p>
                      <a:pPr marL="0" lvl="0" indent="0" algn="l" rtl="0">
                        <a:spcBef>
                          <a:spcPts val="0"/>
                        </a:spcBef>
                        <a:spcAft>
                          <a:spcPts val="0"/>
                        </a:spcAft>
                        <a:buNone/>
                      </a:pPr>
                      <a:r>
                        <a:rPr lang="en-US" i="0" dirty="0"/>
                        <a:t> Clean old backup files</a:t>
                      </a:r>
                      <a:endParaRPr i="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i="0" dirty="0"/>
                        <a:t>This item can be triggered and can execute automatically by scripts</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i="0" dirty="0"/>
                        <a:t>Saving time in repetitive task</a:t>
                      </a: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6"/>
        <p:cNvGrpSpPr/>
        <p:nvPr/>
      </p:nvGrpSpPr>
      <p:grpSpPr>
        <a:xfrm>
          <a:off x="0" y="0"/>
          <a:ext cx="0" cy="0"/>
          <a:chOff x="0" y="0"/>
          <a:chExt cx="0" cy="0"/>
        </a:xfrm>
      </p:grpSpPr>
      <p:sp>
        <p:nvSpPr>
          <p:cNvPr id="197" name="Google Shape;197;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198" name="Google Shape;198;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199" name="Google Shape;199;p54"/>
          <p:cNvSpPr/>
          <p:nvPr/>
        </p:nvSpPr>
        <p:spPr>
          <a:xfrm>
            <a:off x="1094850" y="3965950"/>
            <a:ext cx="5582700" cy="333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Scenario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600" b="1">
                <a:solidFill>
                  <a:srgbClr val="FFFFFF"/>
                </a:solidFill>
                <a:latin typeface="Open Sans"/>
                <a:ea typeface="Open Sans"/>
                <a:cs typeface="Open Sans"/>
                <a:sym typeface="Open Sans"/>
              </a:rPr>
              <a:t>Release Day</a:t>
            </a:r>
            <a:endParaRPr sz="3600" b="1">
              <a:solidFill>
                <a:srgbClr val="FFFFFF"/>
              </a:solidFill>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80"/>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Automation Implementation</a:t>
            </a:r>
            <a:endParaRPr sz="3600" b="1"/>
          </a:p>
        </p:txBody>
      </p:sp>
      <p:sp>
        <p:nvSpPr>
          <p:cNvPr id="367" name="Google Shape;367;p80"/>
          <p:cNvSpPr txBox="1">
            <a:spLocks noGrp="1"/>
          </p:cNvSpPr>
          <p:nvPr>
            <p:ph type="body" idx="1"/>
          </p:nvPr>
        </p:nvSpPr>
        <p:spPr>
          <a:xfrm>
            <a:off x="264900" y="1601500"/>
            <a:ext cx="7242600" cy="8019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US" sz="1400" dirty="0">
                <a:solidFill>
                  <a:schemeClr val="dk1"/>
                </a:solidFill>
                <a:latin typeface="Open Sans"/>
                <a:ea typeface="Open Sans"/>
                <a:cs typeface="Open Sans"/>
                <a:sym typeface="Open Sans"/>
              </a:rPr>
              <a:t>## Item 1 – Restart main application: Script to restart main application</a:t>
            </a:r>
          </a:p>
          <a:p>
            <a:pPr marL="0" lvl="0" indent="0" algn="l" rtl="0">
              <a:spcBef>
                <a:spcPts val="1200"/>
              </a:spcBef>
              <a:spcAft>
                <a:spcPts val="0"/>
              </a:spcAft>
              <a:buClr>
                <a:schemeClr val="dk1"/>
              </a:buClr>
              <a:buSzPts val="1100"/>
              <a:buFont typeface="Arial"/>
              <a:buNone/>
            </a:pPr>
            <a:r>
              <a:rPr lang="en-US" sz="1400" dirty="0">
                <a:solidFill>
                  <a:schemeClr val="dk1"/>
                </a:solidFill>
                <a:latin typeface="Open Sans"/>
                <a:ea typeface="Open Sans"/>
                <a:cs typeface="Open Sans"/>
                <a:sym typeface="Open Sans"/>
              </a:rPr>
              <a:t>#!/bin/bash</a:t>
            </a:r>
          </a:p>
          <a:p>
            <a:pPr marL="0" lvl="0" indent="0" algn="l" rtl="0">
              <a:spcBef>
                <a:spcPts val="1200"/>
              </a:spcBef>
              <a:spcAft>
                <a:spcPts val="0"/>
              </a:spcAft>
              <a:buClr>
                <a:schemeClr val="dk1"/>
              </a:buClr>
              <a:buSzPts val="1100"/>
              <a:buFont typeface="Arial"/>
              <a:buNone/>
            </a:pPr>
            <a:r>
              <a:rPr lang="en-US" sz="1400" dirty="0" err="1">
                <a:solidFill>
                  <a:schemeClr val="dk1"/>
                </a:solidFill>
                <a:latin typeface="Open Sans"/>
                <a:ea typeface="Open Sans"/>
                <a:cs typeface="Open Sans"/>
                <a:sym typeface="Open Sans"/>
              </a:rPr>
              <a:t>killall</a:t>
            </a:r>
            <a:r>
              <a:rPr lang="en-US" sz="1400" dirty="0">
                <a:solidFill>
                  <a:schemeClr val="dk1"/>
                </a:solidFill>
                <a:latin typeface="Open Sans"/>
                <a:ea typeface="Open Sans"/>
                <a:cs typeface="Open Sans"/>
                <a:sym typeface="Open Sans"/>
              </a:rPr>
              <a:t> –l –q &lt;process-name&gt;</a:t>
            </a:r>
          </a:p>
          <a:p>
            <a:pPr marL="0" lvl="0" indent="0" algn="l" rtl="0">
              <a:spcBef>
                <a:spcPts val="1200"/>
              </a:spcBef>
              <a:spcAft>
                <a:spcPts val="0"/>
              </a:spcAft>
              <a:buClr>
                <a:schemeClr val="dk1"/>
              </a:buClr>
              <a:buSzPts val="1100"/>
              <a:buFont typeface="Arial"/>
              <a:buNone/>
            </a:pPr>
            <a:r>
              <a:rPr lang="en-US" sz="1400" dirty="0">
                <a:solidFill>
                  <a:schemeClr val="dk1"/>
                </a:solidFill>
                <a:latin typeface="Open Sans"/>
                <a:ea typeface="Open Sans"/>
                <a:cs typeface="Open Sans"/>
                <a:sym typeface="Open Sans"/>
              </a:rPr>
              <a:t>sleep 2</a:t>
            </a:r>
          </a:p>
          <a:p>
            <a:pPr marL="0" lvl="0" indent="0" algn="l" rtl="0">
              <a:spcBef>
                <a:spcPts val="1200"/>
              </a:spcBef>
              <a:spcAft>
                <a:spcPts val="0"/>
              </a:spcAft>
              <a:buClr>
                <a:schemeClr val="dk1"/>
              </a:buClr>
              <a:buSzPts val="1100"/>
              <a:buFont typeface="Arial"/>
              <a:buNone/>
            </a:pPr>
            <a:r>
              <a:rPr lang="en-US" sz="1400" dirty="0">
                <a:solidFill>
                  <a:schemeClr val="dk1"/>
                </a:solidFill>
                <a:latin typeface="Open Sans"/>
                <a:ea typeface="Open Sans"/>
                <a:cs typeface="Open Sans"/>
                <a:sym typeface="Open Sans"/>
              </a:rPr>
              <a:t>start-app</a:t>
            </a:r>
            <a:endParaRPr sz="1400" dirty="0">
              <a:solidFill>
                <a:schemeClr val="dk1"/>
              </a:solidFill>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endParaRPr lang="en-US" sz="1400" dirty="0">
              <a:solidFill>
                <a:schemeClr val="dk1"/>
              </a:solidFill>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r>
              <a:rPr lang="en-US" sz="1400" dirty="0">
                <a:solidFill>
                  <a:schemeClr val="dk1"/>
                </a:solidFill>
                <a:latin typeface="Open Sans"/>
                <a:ea typeface="Open Sans"/>
                <a:cs typeface="Open Sans"/>
                <a:sym typeface="Open Sans"/>
              </a:rPr>
              <a:t>Note:</a:t>
            </a:r>
          </a:p>
          <a:p>
            <a:pPr marL="0" lvl="0" indent="0" algn="l" rtl="0">
              <a:spcBef>
                <a:spcPts val="1200"/>
              </a:spcBef>
              <a:spcAft>
                <a:spcPts val="0"/>
              </a:spcAft>
              <a:buClr>
                <a:schemeClr val="dk1"/>
              </a:buClr>
              <a:buSzPts val="1100"/>
              <a:buFont typeface="Arial"/>
              <a:buNone/>
            </a:pPr>
            <a:r>
              <a:rPr lang="en-US" sz="1400" dirty="0">
                <a:solidFill>
                  <a:schemeClr val="dk1"/>
                </a:solidFill>
                <a:latin typeface="Open Sans"/>
                <a:ea typeface="Open Sans"/>
                <a:cs typeface="Open Sans"/>
                <a:sym typeface="Open Sans"/>
              </a:rPr>
              <a:t>&lt;process-name&gt; : The application process name</a:t>
            </a:r>
            <a:endParaRPr sz="1400" dirty="0">
              <a:solidFill>
                <a:schemeClr val="dk1"/>
              </a:solidFill>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endParaRPr sz="1500" dirty="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2000" dirty="0">
              <a:latin typeface="Open Sans"/>
              <a:ea typeface="Open Sans"/>
              <a:cs typeface="Open Sans"/>
              <a:sym typeface="Open Sans"/>
            </a:endParaRPr>
          </a:p>
          <a:p>
            <a:pPr marL="0" lvl="0" indent="0" algn="l" rtl="0">
              <a:lnSpc>
                <a:spcPct val="100000"/>
              </a:lnSpc>
              <a:spcBef>
                <a:spcPts val="1200"/>
              </a:spcBef>
              <a:spcAft>
                <a:spcPts val="0"/>
              </a:spcAft>
              <a:buNone/>
            </a:pPr>
            <a:endParaRPr sz="2000" b="1" dirty="0">
              <a:latin typeface="Open Sans"/>
              <a:ea typeface="Open Sans"/>
              <a:cs typeface="Open Sans"/>
              <a:sym typeface="Open Sans"/>
            </a:endParaRPr>
          </a:p>
          <a:p>
            <a:pPr marL="0" lvl="0" indent="0" algn="l" rtl="0">
              <a:lnSpc>
                <a:spcPct val="100000"/>
              </a:lnSpc>
              <a:spcBef>
                <a:spcPts val="1200"/>
              </a:spcBef>
              <a:spcAft>
                <a:spcPts val="0"/>
              </a:spcAft>
              <a:buNone/>
            </a:pPr>
            <a:endParaRPr sz="2100" b="1"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2100" dirty="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2100" b="1" dirty="0">
              <a:latin typeface="Open Sans"/>
              <a:ea typeface="Open Sans"/>
              <a:cs typeface="Open Sans"/>
              <a:sym typeface="Open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80"/>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Automation Implementation</a:t>
            </a:r>
            <a:endParaRPr sz="3600" b="1"/>
          </a:p>
        </p:txBody>
      </p:sp>
      <p:sp>
        <p:nvSpPr>
          <p:cNvPr id="367" name="Google Shape;367;p80"/>
          <p:cNvSpPr txBox="1">
            <a:spLocks noGrp="1"/>
          </p:cNvSpPr>
          <p:nvPr>
            <p:ph type="body" idx="1"/>
          </p:nvPr>
        </p:nvSpPr>
        <p:spPr>
          <a:xfrm>
            <a:off x="264900" y="1601500"/>
            <a:ext cx="7242600" cy="8019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US" sz="1400" dirty="0">
                <a:solidFill>
                  <a:schemeClr val="dk1"/>
                </a:solidFill>
                <a:latin typeface="Open Sans"/>
                <a:ea typeface="Open Sans"/>
                <a:cs typeface="Open Sans"/>
                <a:sym typeface="Open Sans"/>
              </a:rPr>
              <a:t>## Item 2 – Failover DNS: Script to failover DNS</a:t>
            </a:r>
          </a:p>
          <a:p>
            <a:pPr marL="0" lvl="0" indent="0" algn="l" rtl="0">
              <a:spcBef>
                <a:spcPts val="1200"/>
              </a:spcBef>
              <a:spcAft>
                <a:spcPts val="0"/>
              </a:spcAft>
              <a:buClr>
                <a:schemeClr val="dk1"/>
              </a:buClr>
              <a:buSzPts val="1100"/>
              <a:buFont typeface="Arial"/>
              <a:buNone/>
            </a:pPr>
            <a:r>
              <a:rPr lang="en-US" sz="1400" dirty="0">
                <a:solidFill>
                  <a:schemeClr val="dk1"/>
                </a:solidFill>
                <a:latin typeface="Open Sans"/>
                <a:ea typeface="Open Sans"/>
                <a:cs typeface="Open Sans"/>
                <a:sym typeface="Open Sans"/>
              </a:rPr>
              <a:t>#!/bin/bash</a:t>
            </a:r>
          </a:p>
          <a:p>
            <a:pPr marL="0" lvl="0" indent="0" algn="l" rtl="0">
              <a:spcBef>
                <a:spcPts val="1200"/>
              </a:spcBef>
              <a:spcAft>
                <a:spcPts val="0"/>
              </a:spcAft>
              <a:buClr>
                <a:schemeClr val="dk1"/>
              </a:buClr>
              <a:buSzPts val="1100"/>
              <a:buFont typeface="Arial"/>
              <a:buNone/>
            </a:pPr>
            <a:r>
              <a:rPr lang="en-US" sz="1400" dirty="0">
                <a:solidFill>
                  <a:schemeClr val="dk1"/>
                </a:solidFill>
                <a:latin typeface="Open Sans"/>
                <a:ea typeface="Open Sans"/>
                <a:cs typeface="Open Sans"/>
                <a:sym typeface="Open Sans"/>
              </a:rPr>
              <a:t>If </a:t>
            </a:r>
            <a:r>
              <a:rPr lang="en-US" sz="1400" dirty="0" err="1">
                <a:solidFill>
                  <a:schemeClr val="dk1"/>
                </a:solidFill>
                <a:latin typeface="Open Sans"/>
                <a:ea typeface="Open Sans"/>
                <a:cs typeface="Open Sans"/>
                <a:sym typeface="Open Sans"/>
              </a:rPr>
              <a:t>dnsTool</a:t>
            </a:r>
            <a:r>
              <a:rPr lang="en-US" sz="1400" dirty="0">
                <a:solidFill>
                  <a:schemeClr val="dk1"/>
                </a:solidFill>
                <a:latin typeface="Open Sans"/>
                <a:ea typeface="Open Sans"/>
                <a:cs typeface="Open Sans"/>
                <a:sym typeface="Open Sans"/>
              </a:rPr>
              <a:t> –q </a:t>
            </a:r>
            <a:r>
              <a:rPr lang="en-US" sz="1400" dirty="0" err="1">
                <a:solidFill>
                  <a:schemeClr val="dk1"/>
                </a:solidFill>
                <a:latin typeface="Open Sans"/>
                <a:ea typeface="Open Sans"/>
                <a:cs typeface="Open Sans"/>
                <a:sym typeface="Open Sans"/>
              </a:rPr>
              <a:t>active_server</a:t>
            </a:r>
            <a:r>
              <a:rPr lang="en-US" sz="1400" dirty="0">
                <a:solidFill>
                  <a:schemeClr val="dk1"/>
                </a:solidFill>
                <a:latin typeface="Open Sans"/>
                <a:ea typeface="Open Sans"/>
                <a:cs typeface="Open Sans"/>
                <a:sym typeface="Open Sans"/>
              </a:rPr>
              <a:t> | grep –q “active”; then</a:t>
            </a:r>
          </a:p>
          <a:p>
            <a:pPr marL="0" lvl="0" indent="0" algn="l" rtl="0">
              <a:spcBef>
                <a:spcPts val="1200"/>
              </a:spcBef>
              <a:spcAft>
                <a:spcPts val="0"/>
              </a:spcAft>
              <a:buClr>
                <a:schemeClr val="dk1"/>
              </a:buClr>
              <a:buSzPts val="1100"/>
              <a:buFont typeface="Arial"/>
              <a:buNone/>
            </a:pPr>
            <a:r>
              <a:rPr lang="en-US" sz="1400" dirty="0">
                <a:solidFill>
                  <a:schemeClr val="dk1"/>
                </a:solidFill>
                <a:latin typeface="Open Sans"/>
                <a:ea typeface="Open Sans"/>
                <a:cs typeface="Open Sans"/>
                <a:sym typeface="Open Sans"/>
              </a:rPr>
              <a:t>  “DNS 1 Server is reachable” &gt;&gt; ${</a:t>
            </a:r>
            <a:r>
              <a:rPr lang="fr-FR" sz="1400" dirty="0">
                <a:solidFill>
                  <a:schemeClr val="dk1"/>
                </a:solidFill>
                <a:latin typeface="Open Sans"/>
                <a:ea typeface="Open Sans"/>
                <a:cs typeface="Open Sans"/>
                <a:sym typeface="Open Sans"/>
              </a:rPr>
              <a:t>date +"%Y-%m-%d %T"</a:t>
            </a:r>
            <a:r>
              <a:rPr lang="en-US" sz="1400" dirty="0">
                <a:solidFill>
                  <a:schemeClr val="dk1"/>
                </a:solidFill>
                <a:latin typeface="Open Sans"/>
                <a:ea typeface="Open Sans"/>
                <a:cs typeface="Open Sans"/>
                <a:sym typeface="Open Sans"/>
              </a:rPr>
              <a:t>}-dns-script.log</a:t>
            </a:r>
          </a:p>
          <a:p>
            <a:pPr marL="0" lvl="0" indent="0" algn="l" rtl="0">
              <a:spcBef>
                <a:spcPts val="1200"/>
              </a:spcBef>
              <a:spcAft>
                <a:spcPts val="0"/>
              </a:spcAft>
              <a:buClr>
                <a:schemeClr val="dk1"/>
              </a:buClr>
              <a:buSzPts val="1100"/>
              <a:buFont typeface="Arial"/>
              <a:buNone/>
            </a:pPr>
            <a:r>
              <a:rPr lang="en-US" sz="1400" dirty="0">
                <a:solidFill>
                  <a:schemeClr val="dk1"/>
                </a:solidFill>
                <a:latin typeface="Open Sans"/>
                <a:ea typeface="Open Sans"/>
                <a:cs typeface="Open Sans"/>
                <a:sym typeface="Open Sans"/>
              </a:rPr>
              <a:t>  Sleep 5</a:t>
            </a:r>
          </a:p>
          <a:p>
            <a:pPr marL="0" lvl="0" indent="0" algn="l" rtl="0">
              <a:spcBef>
                <a:spcPts val="1200"/>
              </a:spcBef>
              <a:spcAft>
                <a:spcPts val="0"/>
              </a:spcAft>
              <a:buClr>
                <a:schemeClr val="dk1"/>
              </a:buClr>
              <a:buSzPts val="1100"/>
              <a:buFont typeface="Arial"/>
              <a:buNone/>
            </a:pPr>
            <a:r>
              <a:rPr lang="en-US" sz="1400" dirty="0">
                <a:solidFill>
                  <a:schemeClr val="dk1"/>
                </a:solidFill>
                <a:latin typeface="Open Sans"/>
                <a:ea typeface="Open Sans"/>
                <a:cs typeface="Open Sans"/>
                <a:sym typeface="Open Sans"/>
              </a:rPr>
              <a:t>  #start the failover to DNS 2 Server</a:t>
            </a:r>
          </a:p>
          <a:p>
            <a:pPr marL="0" lvl="0" indent="0" algn="l" rtl="0">
              <a:spcBef>
                <a:spcPts val="1200"/>
              </a:spcBef>
              <a:spcAft>
                <a:spcPts val="0"/>
              </a:spcAft>
              <a:buClr>
                <a:schemeClr val="dk1"/>
              </a:buClr>
              <a:buSzPts val="1100"/>
              <a:buFont typeface="Arial"/>
              <a:buNone/>
            </a:pPr>
            <a:r>
              <a:rPr lang="en-US" sz="1400" dirty="0">
                <a:solidFill>
                  <a:schemeClr val="dk1"/>
                </a:solidFill>
                <a:latin typeface="Open Sans"/>
                <a:ea typeface="Open Sans"/>
                <a:cs typeface="Open Sans"/>
                <a:sym typeface="Open Sans"/>
              </a:rPr>
              <a:t>  </a:t>
            </a:r>
            <a:r>
              <a:rPr lang="en-US" sz="1400" dirty="0" err="1">
                <a:solidFill>
                  <a:schemeClr val="dk1"/>
                </a:solidFill>
                <a:latin typeface="Open Sans"/>
                <a:ea typeface="Open Sans"/>
                <a:cs typeface="Open Sans"/>
                <a:sym typeface="Open Sans"/>
              </a:rPr>
              <a:t>dnsTool</a:t>
            </a:r>
            <a:r>
              <a:rPr lang="en-US" sz="1400" dirty="0">
                <a:solidFill>
                  <a:schemeClr val="dk1"/>
                </a:solidFill>
                <a:latin typeface="Open Sans"/>
                <a:ea typeface="Open Sans"/>
                <a:cs typeface="Open Sans"/>
                <a:sym typeface="Open Sans"/>
              </a:rPr>
              <a:t> –a failover –s dns2</a:t>
            </a:r>
          </a:p>
          <a:p>
            <a:pPr marL="0" lvl="0" indent="0" algn="l" rtl="0">
              <a:spcBef>
                <a:spcPts val="1200"/>
              </a:spcBef>
              <a:spcAft>
                <a:spcPts val="0"/>
              </a:spcAft>
              <a:buClr>
                <a:schemeClr val="dk1"/>
              </a:buClr>
              <a:buSzPts val="1100"/>
              <a:buFont typeface="Arial"/>
              <a:buNone/>
            </a:pPr>
            <a:r>
              <a:rPr lang="en-US" sz="1400" dirty="0">
                <a:solidFill>
                  <a:schemeClr val="dk1"/>
                </a:solidFill>
                <a:latin typeface="Open Sans"/>
                <a:ea typeface="Open Sans"/>
                <a:cs typeface="Open Sans"/>
                <a:sym typeface="Open Sans"/>
              </a:rPr>
              <a:t>  sleep 2m</a:t>
            </a:r>
          </a:p>
          <a:p>
            <a:pPr marL="0" indent="0">
              <a:spcBef>
                <a:spcPts val="1200"/>
              </a:spcBef>
              <a:buClr>
                <a:schemeClr val="dk1"/>
              </a:buClr>
              <a:buSzPts val="1100"/>
              <a:buNone/>
            </a:pPr>
            <a:r>
              <a:rPr lang="en-US" sz="1400" dirty="0">
                <a:solidFill>
                  <a:schemeClr val="dk1"/>
                </a:solidFill>
                <a:latin typeface="Open Sans"/>
                <a:ea typeface="Open Sans"/>
                <a:cs typeface="Open Sans"/>
                <a:sym typeface="Open Sans"/>
              </a:rPr>
              <a:t>  “DNS Failover procedure success” &gt;&gt; ${</a:t>
            </a:r>
            <a:r>
              <a:rPr lang="fr-FR" sz="1400" dirty="0">
                <a:solidFill>
                  <a:schemeClr val="dk1"/>
                </a:solidFill>
                <a:latin typeface="Open Sans"/>
                <a:ea typeface="Open Sans"/>
                <a:cs typeface="Open Sans"/>
                <a:sym typeface="Open Sans"/>
              </a:rPr>
              <a:t>date +"%Y-%m-%d %T"</a:t>
            </a:r>
            <a:r>
              <a:rPr lang="en-US" sz="1400" dirty="0">
                <a:solidFill>
                  <a:schemeClr val="dk1"/>
                </a:solidFill>
                <a:latin typeface="Open Sans"/>
                <a:ea typeface="Open Sans"/>
                <a:cs typeface="Open Sans"/>
                <a:sym typeface="Open Sans"/>
              </a:rPr>
              <a:t>}-dns-script.log</a:t>
            </a:r>
          </a:p>
          <a:p>
            <a:pPr marL="0" indent="0">
              <a:spcBef>
                <a:spcPts val="1200"/>
              </a:spcBef>
              <a:buClr>
                <a:schemeClr val="dk1"/>
              </a:buClr>
              <a:buSzPts val="1100"/>
              <a:buNone/>
            </a:pPr>
            <a:r>
              <a:rPr lang="en-US" sz="1400" dirty="0">
                <a:solidFill>
                  <a:schemeClr val="dk1"/>
                </a:solidFill>
                <a:latin typeface="Open Sans"/>
                <a:ea typeface="Open Sans"/>
                <a:cs typeface="Open Sans"/>
                <a:sym typeface="Open Sans"/>
              </a:rPr>
              <a:t>else</a:t>
            </a:r>
          </a:p>
          <a:p>
            <a:pPr marL="0" lvl="0" indent="0" algn="l" rtl="0">
              <a:spcBef>
                <a:spcPts val="1200"/>
              </a:spcBef>
              <a:spcAft>
                <a:spcPts val="0"/>
              </a:spcAft>
              <a:buClr>
                <a:schemeClr val="dk1"/>
              </a:buClr>
              <a:buSzPts val="1100"/>
              <a:buFont typeface="Arial"/>
              <a:buNone/>
            </a:pPr>
            <a:r>
              <a:rPr lang="en-US" sz="1400" dirty="0">
                <a:solidFill>
                  <a:schemeClr val="dk1"/>
                </a:solidFill>
                <a:latin typeface="Open Sans"/>
                <a:ea typeface="Open Sans"/>
                <a:cs typeface="Open Sans"/>
                <a:sym typeface="Open Sans"/>
              </a:rPr>
              <a:t>  “DNS 1 Server is unreachable” &gt;&gt; ${</a:t>
            </a:r>
            <a:r>
              <a:rPr lang="fr-FR" sz="1400" dirty="0">
                <a:solidFill>
                  <a:schemeClr val="dk1"/>
                </a:solidFill>
                <a:latin typeface="Open Sans"/>
                <a:ea typeface="Open Sans"/>
                <a:cs typeface="Open Sans"/>
                <a:sym typeface="Open Sans"/>
              </a:rPr>
              <a:t>date +"%Y-%m-%d %T"</a:t>
            </a:r>
            <a:r>
              <a:rPr lang="en-US" sz="1400" dirty="0">
                <a:solidFill>
                  <a:schemeClr val="dk1"/>
                </a:solidFill>
                <a:latin typeface="Open Sans"/>
                <a:ea typeface="Open Sans"/>
                <a:cs typeface="Open Sans"/>
                <a:sym typeface="Open Sans"/>
              </a:rPr>
              <a:t>}-dns-script.log</a:t>
            </a:r>
          </a:p>
          <a:p>
            <a:pPr marL="0" lvl="0" indent="0" algn="l" rtl="0">
              <a:spcBef>
                <a:spcPts val="1200"/>
              </a:spcBef>
              <a:spcAft>
                <a:spcPts val="0"/>
              </a:spcAft>
              <a:buClr>
                <a:schemeClr val="dk1"/>
              </a:buClr>
              <a:buSzPts val="1100"/>
              <a:buFont typeface="Arial"/>
              <a:buNone/>
            </a:pPr>
            <a:r>
              <a:rPr lang="en-US" sz="1400" dirty="0">
                <a:solidFill>
                  <a:schemeClr val="dk1"/>
                </a:solidFill>
                <a:latin typeface="Open Sans"/>
                <a:ea typeface="Open Sans"/>
                <a:cs typeface="Open Sans"/>
                <a:sym typeface="Open Sans"/>
              </a:rPr>
              <a:t>  Sleep 5</a:t>
            </a:r>
          </a:p>
          <a:p>
            <a:pPr marL="0" lvl="0" indent="0" algn="l" rtl="0">
              <a:spcBef>
                <a:spcPts val="1200"/>
              </a:spcBef>
              <a:spcAft>
                <a:spcPts val="0"/>
              </a:spcAft>
              <a:buClr>
                <a:schemeClr val="dk1"/>
              </a:buClr>
              <a:buSzPts val="1100"/>
              <a:buFont typeface="Arial"/>
              <a:buNone/>
            </a:pPr>
            <a:r>
              <a:rPr lang="en-US" sz="1400" dirty="0">
                <a:solidFill>
                  <a:schemeClr val="dk1"/>
                </a:solidFill>
                <a:latin typeface="Open Sans"/>
                <a:ea typeface="Open Sans"/>
                <a:cs typeface="Open Sans"/>
                <a:sym typeface="Open Sans"/>
              </a:rPr>
              <a:t>  #shutdown the DNS 1 Server</a:t>
            </a:r>
          </a:p>
          <a:p>
            <a:pPr marL="0" lvl="0" indent="0" algn="l" rtl="0">
              <a:spcBef>
                <a:spcPts val="1200"/>
              </a:spcBef>
              <a:spcAft>
                <a:spcPts val="0"/>
              </a:spcAft>
              <a:buClr>
                <a:schemeClr val="dk1"/>
              </a:buClr>
              <a:buSzPts val="1100"/>
              <a:buFont typeface="Arial"/>
              <a:buNone/>
            </a:pPr>
            <a:r>
              <a:rPr lang="en-US" sz="1400" dirty="0">
                <a:solidFill>
                  <a:schemeClr val="dk1"/>
                </a:solidFill>
                <a:latin typeface="Open Sans"/>
                <a:ea typeface="Open Sans"/>
                <a:cs typeface="Open Sans"/>
                <a:sym typeface="Open Sans"/>
              </a:rPr>
              <a:t>  </a:t>
            </a:r>
            <a:r>
              <a:rPr lang="en-US" sz="1400" dirty="0" err="1">
                <a:solidFill>
                  <a:schemeClr val="dk1"/>
                </a:solidFill>
                <a:latin typeface="Open Sans"/>
                <a:ea typeface="Open Sans"/>
                <a:cs typeface="Open Sans"/>
                <a:sym typeface="Open Sans"/>
              </a:rPr>
              <a:t>dnsTool</a:t>
            </a:r>
            <a:r>
              <a:rPr lang="en-US" sz="1400" dirty="0">
                <a:solidFill>
                  <a:schemeClr val="dk1"/>
                </a:solidFill>
                <a:latin typeface="Open Sans"/>
                <a:ea typeface="Open Sans"/>
                <a:cs typeface="Open Sans"/>
                <a:sym typeface="Open Sans"/>
              </a:rPr>
              <a:t> –a shutdown –s dns1</a:t>
            </a:r>
          </a:p>
          <a:p>
            <a:pPr marL="0" lvl="0" indent="0" algn="l" rtl="0">
              <a:spcBef>
                <a:spcPts val="1200"/>
              </a:spcBef>
              <a:spcAft>
                <a:spcPts val="0"/>
              </a:spcAft>
              <a:buClr>
                <a:schemeClr val="dk1"/>
              </a:buClr>
              <a:buSzPts val="1100"/>
              <a:buFont typeface="Arial"/>
              <a:buNone/>
            </a:pPr>
            <a:r>
              <a:rPr lang="en-US" sz="1400" dirty="0">
                <a:solidFill>
                  <a:schemeClr val="dk1"/>
                </a:solidFill>
                <a:latin typeface="Open Sans"/>
                <a:ea typeface="Open Sans"/>
                <a:cs typeface="Open Sans"/>
                <a:sym typeface="Open Sans"/>
              </a:rPr>
              <a:t>  #start the failover to DNS 2 Server</a:t>
            </a:r>
          </a:p>
          <a:p>
            <a:pPr marL="0" lvl="0" indent="0" algn="l" rtl="0">
              <a:spcBef>
                <a:spcPts val="1200"/>
              </a:spcBef>
              <a:spcAft>
                <a:spcPts val="0"/>
              </a:spcAft>
              <a:buClr>
                <a:schemeClr val="dk1"/>
              </a:buClr>
              <a:buSzPts val="1100"/>
              <a:buFont typeface="Arial"/>
              <a:buNone/>
            </a:pPr>
            <a:r>
              <a:rPr lang="en-US" sz="1400" dirty="0">
                <a:solidFill>
                  <a:schemeClr val="dk1"/>
                </a:solidFill>
                <a:latin typeface="Open Sans"/>
                <a:ea typeface="Open Sans"/>
                <a:cs typeface="Open Sans"/>
                <a:sym typeface="Open Sans"/>
              </a:rPr>
              <a:t>  </a:t>
            </a:r>
            <a:r>
              <a:rPr lang="en-US" sz="1400" dirty="0" err="1">
                <a:solidFill>
                  <a:schemeClr val="dk1"/>
                </a:solidFill>
                <a:latin typeface="Open Sans"/>
                <a:ea typeface="Open Sans"/>
                <a:cs typeface="Open Sans"/>
                <a:sym typeface="Open Sans"/>
              </a:rPr>
              <a:t>dnsTool</a:t>
            </a:r>
            <a:r>
              <a:rPr lang="en-US" sz="1400" dirty="0">
                <a:solidFill>
                  <a:schemeClr val="dk1"/>
                </a:solidFill>
                <a:latin typeface="Open Sans"/>
                <a:ea typeface="Open Sans"/>
                <a:cs typeface="Open Sans"/>
                <a:sym typeface="Open Sans"/>
              </a:rPr>
              <a:t> –a failover –s dns2</a:t>
            </a:r>
          </a:p>
          <a:p>
            <a:pPr marL="0" lvl="0" indent="0" algn="l" rtl="0">
              <a:spcBef>
                <a:spcPts val="1200"/>
              </a:spcBef>
              <a:spcAft>
                <a:spcPts val="0"/>
              </a:spcAft>
              <a:buClr>
                <a:schemeClr val="dk1"/>
              </a:buClr>
              <a:buSzPts val="1100"/>
              <a:buFont typeface="Arial"/>
              <a:buNone/>
            </a:pPr>
            <a:r>
              <a:rPr lang="en-US" sz="1400" dirty="0">
                <a:solidFill>
                  <a:schemeClr val="dk1"/>
                </a:solidFill>
                <a:latin typeface="Open Sans"/>
                <a:ea typeface="Open Sans"/>
                <a:cs typeface="Open Sans"/>
                <a:sym typeface="Open Sans"/>
              </a:rPr>
              <a:t>  sleep 2m</a:t>
            </a:r>
          </a:p>
          <a:p>
            <a:pPr marL="0" indent="0">
              <a:spcBef>
                <a:spcPts val="1200"/>
              </a:spcBef>
              <a:buClr>
                <a:schemeClr val="dk1"/>
              </a:buClr>
              <a:buSzPts val="1100"/>
              <a:buNone/>
            </a:pPr>
            <a:r>
              <a:rPr lang="en-US" sz="1400" dirty="0">
                <a:solidFill>
                  <a:schemeClr val="dk1"/>
                </a:solidFill>
                <a:latin typeface="Open Sans"/>
                <a:ea typeface="Open Sans"/>
                <a:cs typeface="Open Sans"/>
                <a:sym typeface="Open Sans"/>
              </a:rPr>
              <a:t>  “DNS Failover procedure success” &gt;&gt; ${</a:t>
            </a:r>
            <a:r>
              <a:rPr lang="fr-FR" sz="1400" dirty="0">
                <a:solidFill>
                  <a:schemeClr val="dk1"/>
                </a:solidFill>
                <a:latin typeface="Open Sans"/>
                <a:ea typeface="Open Sans"/>
                <a:cs typeface="Open Sans"/>
                <a:sym typeface="Open Sans"/>
              </a:rPr>
              <a:t>date +"%Y-%m-%d %T"</a:t>
            </a:r>
            <a:r>
              <a:rPr lang="en-US" sz="1400" dirty="0">
                <a:solidFill>
                  <a:schemeClr val="dk1"/>
                </a:solidFill>
                <a:latin typeface="Open Sans"/>
                <a:ea typeface="Open Sans"/>
                <a:cs typeface="Open Sans"/>
                <a:sym typeface="Open Sans"/>
              </a:rPr>
              <a:t>}-dns-script.log</a:t>
            </a:r>
          </a:p>
          <a:p>
            <a:pPr marL="0" indent="0">
              <a:spcBef>
                <a:spcPts val="1200"/>
              </a:spcBef>
              <a:buClr>
                <a:schemeClr val="dk1"/>
              </a:buClr>
              <a:buSzPts val="1100"/>
              <a:buNone/>
            </a:pPr>
            <a:r>
              <a:rPr lang="en-US" sz="1400" dirty="0">
                <a:solidFill>
                  <a:schemeClr val="dk1"/>
                </a:solidFill>
                <a:latin typeface="Open Sans"/>
                <a:ea typeface="Open Sans"/>
                <a:cs typeface="Open Sans"/>
                <a:sym typeface="Open Sans"/>
              </a:rPr>
              <a:t>fi</a:t>
            </a:r>
          </a:p>
          <a:p>
            <a:pPr marL="0" lvl="0" indent="0" algn="l" rtl="0">
              <a:spcBef>
                <a:spcPts val="1200"/>
              </a:spcBef>
              <a:spcAft>
                <a:spcPts val="0"/>
              </a:spcAft>
              <a:buClr>
                <a:schemeClr val="dk1"/>
              </a:buClr>
              <a:buSzPts val="1100"/>
              <a:buFont typeface="Arial"/>
              <a:buNone/>
            </a:pPr>
            <a:endParaRPr lang="en-US" sz="1400" dirty="0">
              <a:solidFill>
                <a:schemeClr val="dk1"/>
              </a:solidFill>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endParaRPr lang="en-US" sz="1400" dirty="0">
              <a:solidFill>
                <a:schemeClr val="dk1"/>
              </a:solidFill>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endParaRPr sz="1400" dirty="0">
              <a:solidFill>
                <a:schemeClr val="dk1"/>
              </a:solidFill>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endParaRPr sz="1400" dirty="0">
              <a:solidFill>
                <a:schemeClr val="dk1"/>
              </a:solidFill>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endParaRPr sz="1500" dirty="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2000" dirty="0">
              <a:latin typeface="Open Sans"/>
              <a:ea typeface="Open Sans"/>
              <a:cs typeface="Open Sans"/>
              <a:sym typeface="Open Sans"/>
            </a:endParaRPr>
          </a:p>
          <a:p>
            <a:pPr marL="0" lvl="0" indent="0" algn="l" rtl="0">
              <a:lnSpc>
                <a:spcPct val="100000"/>
              </a:lnSpc>
              <a:spcBef>
                <a:spcPts val="1200"/>
              </a:spcBef>
              <a:spcAft>
                <a:spcPts val="0"/>
              </a:spcAft>
              <a:buNone/>
            </a:pPr>
            <a:endParaRPr sz="2000" b="1" dirty="0">
              <a:latin typeface="Open Sans"/>
              <a:ea typeface="Open Sans"/>
              <a:cs typeface="Open Sans"/>
              <a:sym typeface="Open Sans"/>
            </a:endParaRPr>
          </a:p>
          <a:p>
            <a:pPr marL="0" lvl="0" indent="0" algn="l" rtl="0">
              <a:lnSpc>
                <a:spcPct val="100000"/>
              </a:lnSpc>
              <a:spcBef>
                <a:spcPts val="1200"/>
              </a:spcBef>
              <a:spcAft>
                <a:spcPts val="0"/>
              </a:spcAft>
              <a:buNone/>
            </a:pPr>
            <a:endParaRPr sz="2100" b="1"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2100" dirty="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2100" b="1" dirty="0">
              <a:latin typeface="Open Sans"/>
              <a:ea typeface="Open Sans"/>
              <a:cs typeface="Open Sans"/>
              <a:sym typeface="Open Sans"/>
            </a:endParaRPr>
          </a:p>
        </p:txBody>
      </p:sp>
    </p:spTree>
    <p:extLst>
      <p:ext uri="{BB962C8B-B14F-4D97-AF65-F5344CB8AC3E}">
        <p14:creationId xmlns:p14="http://schemas.microsoft.com/office/powerpoint/2010/main" val="1832547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55"/>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Release Night</a:t>
            </a:r>
            <a:endParaRPr sz="3600" b="1"/>
          </a:p>
        </p:txBody>
      </p:sp>
      <p:sp>
        <p:nvSpPr>
          <p:cNvPr id="205" name="Google Shape;205;p55"/>
          <p:cNvSpPr txBox="1">
            <a:spLocks noGrp="1"/>
          </p:cNvSpPr>
          <p:nvPr>
            <p:ph type="body" idx="1"/>
          </p:nvPr>
        </p:nvSpPr>
        <p:spPr>
          <a:xfrm>
            <a:off x="264900" y="1389300"/>
            <a:ext cx="7242600" cy="85359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sz="1600" b="1" dirty="0">
                <a:solidFill>
                  <a:schemeClr val="dk1"/>
                </a:solidFill>
                <a:latin typeface="Arial"/>
                <a:ea typeface="Arial"/>
                <a:cs typeface="Arial"/>
                <a:sym typeface="Arial"/>
              </a:rPr>
              <a:t>Summary</a:t>
            </a:r>
            <a:endParaRPr sz="1600" b="1" dirty="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400" dirty="0">
                <a:solidFill>
                  <a:schemeClr val="dk1"/>
                </a:solidFill>
                <a:latin typeface="Arial"/>
                <a:ea typeface="Arial"/>
                <a:cs typeface="Arial"/>
                <a:sym typeface="Arial"/>
              </a:rPr>
              <a:t>Tonight is release night, and it will be your first time assisting with a release as an SRE. The process now is manual, with no real consideration for how releases may impact resource allocation. Luckily, your other team members have started implementing an as-built document. You'll have to add tonight's release to the document. The release is a pretty major release with the addition of a new feature that will bring in a large number of new clients. Looking at the results from testing, you can see that this new feature is going to add additional resource requirements as it is both more memory and, to a lesser extent, CPU intensive than before.</a:t>
            </a:r>
            <a:endParaRPr sz="1400" dirty="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600" b="1" dirty="0">
                <a:solidFill>
                  <a:schemeClr val="dk1"/>
                </a:solidFill>
                <a:latin typeface="Arial"/>
                <a:ea typeface="Arial"/>
                <a:cs typeface="Arial"/>
                <a:sym typeface="Arial"/>
              </a:rPr>
              <a:t>Current Release Features</a:t>
            </a:r>
            <a:endParaRPr sz="1600" b="1" dirty="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400" dirty="0">
                <a:solidFill>
                  <a:schemeClr val="dk1"/>
                </a:solidFill>
                <a:latin typeface="Arial"/>
                <a:ea typeface="Arial"/>
                <a:cs typeface="Arial"/>
                <a:sym typeface="Arial"/>
              </a:rPr>
              <a:t>This release will have the following changes that will need to be documented on the as-built design document. The developers have been hard at work implementing the following tickets:</a:t>
            </a:r>
            <a:endParaRPr sz="1400" dirty="0">
              <a:solidFill>
                <a:schemeClr val="dk1"/>
              </a:solidFill>
              <a:latin typeface="Arial"/>
              <a:ea typeface="Arial"/>
              <a:cs typeface="Arial"/>
              <a:sym typeface="Arial"/>
            </a:endParaRPr>
          </a:p>
          <a:p>
            <a:pPr marL="457200" lvl="0" indent="-317500" algn="l" rtl="0">
              <a:spcBef>
                <a:spcPts val="1200"/>
              </a:spcBef>
              <a:spcAft>
                <a:spcPts val="0"/>
              </a:spcAft>
              <a:buClr>
                <a:schemeClr val="dk1"/>
              </a:buClr>
              <a:buSzPts val="1400"/>
              <a:buFont typeface="Arial"/>
              <a:buChar char="●"/>
            </a:pPr>
            <a:r>
              <a:rPr lang="en" sz="1400" dirty="0">
                <a:solidFill>
                  <a:schemeClr val="dk1"/>
                </a:solidFill>
                <a:latin typeface="Arial"/>
                <a:ea typeface="Arial"/>
                <a:cs typeface="Arial"/>
                <a:sym typeface="Arial"/>
              </a:rPr>
              <a:t>Ticket 203 added a new catalog for exotic plants. This ticket added new tables in the database to handle the additional catalogs.</a:t>
            </a:r>
            <a:endParaRPr sz="1400" dirty="0">
              <a:solidFill>
                <a:schemeClr val="dk1"/>
              </a:solidFill>
              <a:latin typeface="Arial"/>
              <a:ea typeface="Arial"/>
              <a:cs typeface="Arial"/>
              <a:sym typeface="Arial"/>
            </a:endParaRPr>
          </a:p>
          <a:p>
            <a:pPr marL="457200" lvl="0" indent="-317500" algn="l" rtl="0">
              <a:spcBef>
                <a:spcPts val="0"/>
              </a:spcBef>
              <a:spcAft>
                <a:spcPts val="0"/>
              </a:spcAft>
              <a:buClr>
                <a:schemeClr val="dk1"/>
              </a:buClr>
              <a:buSzPts val="1400"/>
              <a:buFont typeface="Arial"/>
              <a:buChar char="●"/>
            </a:pPr>
            <a:r>
              <a:rPr lang="en" sz="1400" dirty="0">
                <a:solidFill>
                  <a:schemeClr val="dk1"/>
                </a:solidFill>
                <a:latin typeface="Arial"/>
                <a:ea typeface="Arial"/>
                <a:cs typeface="Arial"/>
                <a:sym typeface="Arial"/>
              </a:rPr>
              <a:t>Ticket 202 rearranged the catalog menu in the UI to accommodate the additional catalog, as well as making it more user-friendly.</a:t>
            </a:r>
            <a:endParaRPr sz="1400" dirty="0">
              <a:solidFill>
                <a:schemeClr val="dk1"/>
              </a:solidFill>
              <a:latin typeface="Arial"/>
              <a:ea typeface="Arial"/>
              <a:cs typeface="Arial"/>
              <a:sym typeface="Arial"/>
            </a:endParaRPr>
          </a:p>
          <a:p>
            <a:pPr marL="457200" lvl="0" indent="-317500" algn="l" rtl="0">
              <a:spcBef>
                <a:spcPts val="0"/>
              </a:spcBef>
              <a:spcAft>
                <a:spcPts val="0"/>
              </a:spcAft>
              <a:buClr>
                <a:schemeClr val="dk1"/>
              </a:buClr>
              <a:buSzPts val="1400"/>
              <a:buFont typeface="Arial"/>
              <a:buChar char="●"/>
            </a:pPr>
            <a:r>
              <a:rPr lang="en" sz="1400" dirty="0">
                <a:solidFill>
                  <a:schemeClr val="dk1"/>
                </a:solidFill>
                <a:latin typeface="Arial"/>
                <a:ea typeface="Arial"/>
                <a:cs typeface="Arial"/>
                <a:sym typeface="Arial"/>
              </a:rPr>
              <a:t>Ticket 201 added an additional component to the application, an order processor. The order processor is responsible for batch processing orders on a schedule. The reasoning behind this was to decouple the UI from order processing, and since order processing can be CPU intensive, this decoupling prevents the app from performing poorly. The Design Doc 5247 goes into more detail about the design specifics. </a:t>
            </a:r>
            <a:endParaRPr sz="1400" dirty="0">
              <a:solidFill>
                <a:schemeClr val="dk1"/>
              </a:solidFill>
              <a:latin typeface="Arial"/>
              <a:ea typeface="Arial"/>
              <a:cs typeface="Arial"/>
              <a:sym typeface="Arial"/>
            </a:endParaRPr>
          </a:p>
          <a:p>
            <a:pPr marL="457200" lvl="0" indent="-317500" algn="l" rtl="0">
              <a:spcBef>
                <a:spcPts val="0"/>
              </a:spcBef>
              <a:spcAft>
                <a:spcPts val="0"/>
              </a:spcAft>
              <a:buClr>
                <a:schemeClr val="dk1"/>
              </a:buClr>
              <a:buSzPts val="1400"/>
              <a:buFont typeface="Arial"/>
              <a:buChar char="●"/>
            </a:pPr>
            <a:r>
              <a:rPr lang="en" sz="1400" dirty="0">
                <a:solidFill>
                  <a:schemeClr val="dk1"/>
                </a:solidFill>
                <a:latin typeface="Arial"/>
                <a:ea typeface="Arial"/>
                <a:cs typeface="Arial"/>
                <a:sym typeface="Arial"/>
              </a:rPr>
              <a:t>Ticket 205 fixed a security flaw where attackers could execute a SQL injection attack.</a:t>
            </a:r>
            <a:endParaRPr sz="1400" dirty="0">
              <a:solidFill>
                <a:schemeClr val="dk1"/>
              </a:solidFill>
              <a:latin typeface="Arial"/>
              <a:ea typeface="Arial"/>
              <a:cs typeface="Arial"/>
              <a:sym typeface="Arial"/>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900" b="1"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dirty="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dirty="0">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56"/>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Release Night, cont.</a:t>
            </a:r>
            <a:endParaRPr sz="3600" b="1"/>
          </a:p>
        </p:txBody>
      </p:sp>
      <p:sp>
        <p:nvSpPr>
          <p:cNvPr id="211" name="Google Shape;211;p56"/>
          <p:cNvSpPr txBox="1">
            <a:spLocks noGrp="1"/>
          </p:cNvSpPr>
          <p:nvPr>
            <p:ph type="body" idx="1"/>
          </p:nvPr>
        </p:nvSpPr>
        <p:spPr>
          <a:xfrm>
            <a:off x="264900" y="1389300"/>
            <a:ext cx="7242600" cy="85359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sz="1500" b="1" dirty="0">
                <a:solidFill>
                  <a:schemeClr val="dk1"/>
                </a:solidFill>
                <a:latin typeface="Arial"/>
                <a:ea typeface="Arial"/>
                <a:cs typeface="Arial"/>
                <a:sym typeface="Arial"/>
              </a:rPr>
              <a:t>Release Process</a:t>
            </a:r>
            <a:endParaRPr sz="1500" b="1" dirty="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300" dirty="0">
                <a:solidFill>
                  <a:schemeClr val="dk1"/>
                </a:solidFill>
                <a:latin typeface="Arial"/>
                <a:ea typeface="Arial"/>
                <a:cs typeface="Arial"/>
                <a:sym typeface="Arial"/>
              </a:rPr>
              <a:t>The established release process is a manual affair generally done by one of the operations team members. The OPs team generally will download the latest code, shut down the app, run the database migrations, change or add any needed configurations and then start the app back up. In the past this has caused issues as steps have been forgotten, not all the scripts were executed, the app was not restarted properly, among other issues. During the release window, the OPs engineer would also add new resources as needed. This has led to downtime in the past as the app became overloaded and could not serve requests anymore.</a:t>
            </a:r>
            <a:endParaRPr sz="1300" dirty="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500" b="1" dirty="0">
                <a:solidFill>
                  <a:schemeClr val="dk1"/>
                </a:solidFill>
                <a:latin typeface="Arial"/>
                <a:ea typeface="Arial"/>
                <a:cs typeface="Arial"/>
                <a:sym typeface="Arial"/>
              </a:rPr>
              <a:t>Release Planning</a:t>
            </a:r>
            <a:endParaRPr sz="1500" b="1" dirty="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300" dirty="0">
                <a:solidFill>
                  <a:schemeClr val="dk1"/>
                </a:solidFill>
                <a:latin typeface="Arial"/>
                <a:ea typeface="Arial"/>
                <a:cs typeface="Arial"/>
                <a:sym typeface="Arial"/>
              </a:rPr>
              <a:t>During load testing for this release, it was determined that</a:t>
            </a:r>
            <a:endParaRPr sz="1300" dirty="0">
              <a:solidFill>
                <a:schemeClr val="dk1"/>
              </a:solidFill>
              <a:latin typeface="Arial"/>
              <a:ea typeface="Arial"/>
              <a:cs typeface="Arial"/>
              <a:sym typeface="Arial"/>
            </a:endParaRPr>
          </a:p>
          <a:p>
            <a:pPr marL="457200" marR="0" lvl="0" indent="-311150" algn="l" rtl="0">
              <a:lnSpc>
                <a:spcPct val="115000"/>
              </a:lnSpc>
              <a:spcBef>
                <a:spcPts val="1200"/>
              </a:spcBef>
              <a:spcAft>
                <a:spcPts val="0"/>
              </a:spcAft>
              <a:buClr>
                <a:schemeClr val="dk1"/>
              </a:buClr>
              <a:buSzPts val="1300"/>
              <a:buFont typeface="Arial"/>
              <a:buChar char="●"/>
            </a:pPr>
            <a:r>
              <a:rPr lang="en" sz="1300" dirty="0">
                <a:solidFill>
                  <a:schemeClr val="dk1"/>
                </a:solidFill>
                <a:latin typeface="Arial"/>
                <a:ea typeface="Arial"/>
                <a:cs typeface="Arial"/>
                <a:sym typeface="Arial"/>
              </a:rPr>
              <a:t>Main Application</a:t>
            </a:r>
            <a:endParaRPr sz="1300" dirty="0">
              <a:solidFill>
                <a:schemeClr val="dk1"/>
              </a:solidFill>
              <a:latin typeface="Arial"/>
              <a:ea typeface="Arial"/>
              <a:cs typeface="Arial"/>
              <a:sym typeface="Arial"/>
            </a:endParaRPr>
          </a:p>
          <a:p>
            <a:pPr marL="914400" marR="0" lvl="1" indent="-311150" algn="l" rtl="0">
              <a:lnSpc>
                <a:spcPct val="115000"/>
              </a:lnSpc>
              <a:spcBef>
                <a:spcPts val="0"/>
              </a:spcBef>
              <a:spcAft>
                <a:spcPts val="0"/>
              </a:spcAft>
              <a:buClr>
                <a:schemeClr val="dk1"/>
              </a:buClr>
              <a:buSzPts val="1300"/>
              <a:buFont typeface="Arial"/>
              <a:buChar char="○"/>
            </a:pPr>
            <a:r>
              <a:rPr lang="en" sz="1300" dirty="0">
                <a:solidFill>
                  <a:schemeClr val="dk1"/>
                </a:solidFill>
                <a:latin typeface="Arial"/>
                <a:ea typeface="Arial"/>
                <a:cs typeface="Arial"/>
                <a:sym typeface="Arial"/>
              </a:rPr>
              <a:t>The new catalog feature increases RAM usage by 25% for the same number of users while not increasing CPU significantly. Currently, the main application containers utilize almost 85% of the RAM allocated.</a:t>
            </a:r>
            <a:endParaRPr sz="1300" dirty="0">
              <a:solidFill>
                <a:schemeClr val="dk1"/>
              </a:solidFill>
              <a:latin typeface="Arial"/>
              <a:ea typeface="Arial"/>
              <a:cs typeface="Arial"/>
              <a:sym typeface="Arial"/>
            </a:endParaRPr>
          </a:p>
          <a:p>
            <a:pPr marL="914400" marR="0" lvl="1" indent="-311150" algn="l" rtl="0">
              <a:lnSpc>
                <a:spcPct val="115000"/>
              </a:lnSpc>
              <a:spcBef>
                <a:spcPts val="0"/>
              </a:spcBef>
              <a:spcAft>
                <a:spcPts val="0"/>
              </a:spcAft>
              <a:buClr>
                <a:schemeClr val="dk1"/>
              </a:buClr>
              <a:buSzPts val="1300"/>
              <a:buFont typeface="Arial"/>
              <a:buChar char="○"/>
            </a:pPr>
            <a:r>
              <a:rPr lang="en" sz="1300" dirty="0">
                <a:solidFill>
                  <a:schemeClr val="dk1"/>
                </a:solidFill>
                <a:latin typeface="Arial"/>
                <a:ea typeface="Arial"/>
                <a:cs typeface="Arial"/>
                <a:sym typeface="Arial"/>
              </a:rPr>
              <a:t>At the current resource allocation, each replication can handle 500 concurrent users. Currently, there are 3 application containers to support 1500 total users. This release is expected to add about 2.5 times the total number of users.</a:t>
            </a:r>
            <a:endParaRPr sz="1300" dirty="0">
              <a:solidFill>
                <a:schemeClr val="dk1"/>
              </a:solidFill>
              <a:latin typeface="Arial"/>
              <a:ea typeface="Arial"/>
              <a:cs typeface="Arial"/>
              <a:sym typeface="Arial"/>
            </a:endParaRPr>
          </a:p>
          <a:p>
            <a:pPr marL="457200" marR="0" lvl="0" indent="-311150" algn="l" rtl="0">
              <a:lnSpc>
                <a:spcPct val="115000"/>
              </a:lnSpc>
              <a:spcBef>
                <a:spcPts val="0"/>
              </a:spcBef>
              <a:spcAft>
                <a:spcPts val="0"/>
              </a:spcAft>
              <a:buClr>
                <a:schemeClr val="dk1"/>
              </a:buClr>
              <a:buSzPts val="1300"/>
              <a:buFont typeface="Arial"/>
              <a:buChar char="●"/>
            </a:pPr>
            <a:r>
              <a:rPr lang="en" sz="1300" dirty="0">
                <a:solidFill>
                  <a:schemeClr val="dk1"/>
                </a:solidFill>
                <a:latin typeface="Arial"/>
                <a:ea typeface="Arial"/>
                <a:cs typeface="Arial"/>
                <a:sym typeface="Arial"/>
              </a:rPr>
              <a:t>Order Processor</a:t>
            </a:r>
            <a:endParaRPr sz="1300" dirty="0">
              <a:solidFill>
                <a:schemeClr val="dk1"/>
              </a:solidFill>
              <a:latin typeface="Arial"/>
              <a:ea typeface="Arial"/>
              <a:cs typeface="Arial"/>
              <a:sym typeface="Arial"/>
            </a:endParaRPr>
          </a:p>
          <a:p>
            <a:pPr marL="914400" marR="0" lvl="1" indent="-311150" algn="l" rtl="0">
              <a:lnSpc>
                <a:spcPct val="115000"/>
              </a:lnSpc>
              <a:spcBef>
                <a:spcPts val="0"/>
              </a:spcBef>
              <a:spcAft>
                <a:spcPts val="0"/>
              </a:spcAft>
              <a:buClr>
                <a:schemeClr val="dk1"/>
              </a:buClr>
              <a:buSzPts val="1300"/>
              <a:buFont typeface="Arial"/>
              <a:buChar char="○"/>
            </a:pPr>
            <a:r>
              <a:rPr lang="en" sz="1300" dirty="0">
                <a:solidFill>
                  <a:schemeClr val="dk1"/>
                </a:solidFill>
                <a:latin typeface="Arial"/>
                <a:ea typeface="Arial"/>
                <a:cs typeface="Arial"/>
                <a:sym typeface="Arial"/>
              </a:rPr>
              <a:t>This component has a high CPU utilization with moderate RAM requirements. In testing, a fully loaded queue used a bit less than 1 Gb of RAM.</a:t>
            </a:r>
            <a:endParaRPr sz="1300" dirty="0">
              <a:solidFill>
                <a:schemeClr val="dk1"/>
              </a:solidFill>
              <a:latin typeface="Arial"/>
              <a:ea typeface="Arial"/>
              <a:cs typeface="Arial"/>
              <a:sym typeface="Arial"/>
            </a:endParaRPr>
          </a:p>
          <a:p>
            <a:pPr marL="914400" marR="0" lvl="1" indent="-311150" algn="l" rtl="0">
              <a:lnSpc>
                <a:spcPct val="115000"/>
              </a:lnSpc>
              <a:spcBef>
                <a:spcPts val="0"/>
              </a:spcBef>
              <a:spcAft>
                <a:spcPts val="0"/>
              </a:spcAft>
              <a:buClr>
                <a:schemeClr val="dk1"/>
              </a:buClr>
              <a:buSzPts val="1300"/>
              <a:buFont typeface="Arial"/>
              <a:buChar char="○"/>
            </a:pPr>
            <a:r>
              <a:rPr lang="en" sz="1300" dirty="0">
                <a:solidFill>
                  <a:schemeClr val="dk1"/>
                </a:solidFill>
                <a:latin typeface="Arial"/>
                <a:ea typeface="Arial"/>
                <a:cs typeface="Arial"/>
                <a:sym typeface="Arial"/>
              </a:rPr>
              <a:t>The component runs with 4 concurrent processes, pulling orders from the database and processing them for fulfillment. QA recommends twice the CPU as the main application.</a:t>
            </a:r>
            <a:endParaRPr sz="1300" dirty="0">
              <a:solidFill>
                <a:schemeClr val="dk1"/>
              </a:solidFill>
              <a:latin typeface="Arial"/>
              <a:ea typeface="Arial"/>
              <a:cs typeface="Arial"/>
              <a:sym typeface="Arial"/>
            </a:endParaRPr>
          </a:p>
          <a:p>
            <a:pPr marL="457200" lvl="0" indent="-311150" algn="l" rtl="0">
              <a:spcBef>
                <a:spcPts val="0"/>
              </a:spcBef>
              <a:spcAft>
                <a:spcPts val="0"/>
              </a:spcAft>
              <a:buClr>
                <a:schemeClr val="dk1"/>
              </a:buClr>
              <a:buSzPts val="1300"/>
              <a:buFont typeface="Arial"/>
              <a:buChar char="●"/>
            </a:pPr>
            <a:r>
              <a:rPr lang="en" sz="1300" dirty="0">
                <a:solidFill>
                  <a:schemeClr val="dk1"/>
                </a:solidFill>
                <a:latin typeface="Arial"/>
                <a:ea typeface="Arial"/>
                <a:cs typeface="Arial"/>
                <a:sym typeface="Arial"/>
              </a:rPr>
              <a:t>Database</a:t>
            </a:r>
            <a:endParaRPr sz="1300" dirty="0">
              <a:solidFill>
                <a:schemeClr val="dk1"/>
              </a:solidFill>
              <a:latin typeface="Arial"/>
              <a:ea typeface="Arial"/>
              <a:cs typeface="Arial"/>
              <a:sym typeface="Arial"/>
            </a:endParaRPr>
          </a:p>
          <a:p>
            <a:pPr marL="914400" lvl="1" indent="-311150" algn="l" rtl="0">
              <a:spcBef>
                <a:spcPts val="0"/>
              </a:spcBef>
              <a:spcAft>
                <a:spcPts val="0"/>
              </a:spcAft>
              <a:buClr>
                <a:schemeClr val="dk1"/>
              </a:buClr>
              <a:buSzPts val="1300"/>
              <a:buFont typeface="Arial"/>
              <a:buChar char="○"/>
            </a:pPr>
            <a:r>
              <a:rPr lang="en" sz="1300" dirty="0">
                <a:solidFill>
                  <a:schemeClr val="dk1"/>
                </a:solidFill>
                <a:latin typeface="Arial"/>
                <a:ea typeface="Arial"/>
                <a:cs typeface="Arial"/>
                <a:sym typeface="Arial"/>
              </a:rPr>
              <a:t>The database was provisioned to handle a much larger application than what the company has now and passed the load tests with flying colors.</a:t>
            </a:r>
            <a:endParaRPr sz="1300" dirty="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1800"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900" b="1"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dirty="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dirty="0">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57"/>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As-Built Doc Template</a:t>
            </a:r>
            <a:endParaRPr/>
          </a:p>
          <a:p>
            <a:pPr marL="0" lvl="0" indent="0" algn="ctr" rtl="0">
              <a:spcBef>
                <a:spcPts val="0"/>
              </a:spcBef>
              <a:spcAft>
                <a:spcPts val="0"/>
              </a:spcAft>
              <a:buNone/>
            </a:pPr>
            <a:r>
              <a:rPr lang="en" sz="3600"/>
              <a:t>Release Version</a:t>
            </a:r>
            <a:endParaRPr sz="3600"/>
          </a:p>
        </p:txBody>
      </p:sp>
      <p:sp>
        <p:nvSpPr>
          <p:cNvPr id="217" name="Google Shape;217;p57"/>
          <p:cNvSpPr txBox="1">
            <a:spLocks noGrp="1"/>
          </p:cNvSpPr>
          <p:nvPr>
            <p:ph type="body" idx="1"/>
          </p:nvPr>
        </p:nvSpPr>
        <p:spPr>
          <a:xfrm>
            <a:off x="264900" y="1389300"/>
            <a:ext cx="7242600" cy="85359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sz="1500" b="1">
                <a:solidFill>
                  <a:schemeClr val="dk1"/>
                </a:solidFill>
                <a:latin typeface="Arial"/>
                <a:ea typeface="Arial"/>
                <a:cs typeface="Arial"/>
                <a:sym typeface="Arial"/>
              </a:rPr>
              <a:t>Stakeholders</a:t>
            </a:r>
            <a:endParaRPr sz="15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300">
                <a:solidFill>
                  <a:schemeClr val="dk1"/>
                </a:solidFill>
                <a:latin typeface="Arial"/>
                <a:ea typeface="Arial"/>
                <a:cs typeface="Arial"/>
                <a:sym typeface="Arial"/>
              </a:rPr>
              <a:t>These are the teams and members involved in this reason. This should include ops members, developers, SRE members, database admin, etc</a:t>
            </a:r>
            <a:endParaRPr sz="130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500" b="1">
                <a:solidFill>
                  <a:schemeClr val="dk1"/>
                </a:solidFill>
                <a:latin typeface="Arial"/>
                <a:ea typeface="Arial"/>
                <a:cs typeface="Arial"/>
                <a:sym typeface="Arial"/>
              </a:rPr>
              <a:t>Code Changes</a:t>
            </a:r>
            <a:endParaRPr sz="1500" b="1">
              <a:solidFill>
                <a:schemeClr val="dk1"/>
              </a:solidFill>
              <a:latin typeface="Arial"/>
              <a:ea typeface="Arial"/>
              <a:cs typeface="Arial"/>
              <a:sym typeface="Arial"/>
            </a:endParaRPr>
          </a:p>
          <a:p>
            <a:pPr marL="0" lvl="0" indent="0" algn="l" rtl="0">
              <a:spcBef>
                <a:spcPts val="1200"/>
              </a:spcBef>
              <a:spcAft>
                <a:spcPts val="0"/>
              </a:spcAft>
              <a:buNone/>
            </a:pPr>
            <a:r>
              <a:rPr lang="en" sz="1300">
                <a:solidFill>
                  <a:schemeClr val="dk1"/>
                </a:solidFill>
                <a:latin typeface="Arial"/>
                <a:ea typeface="Arial"/>
                <a:cs typeface="Arial"/>
                <a:sym typeface="Arial"/>
              </a:rPr>
              <a:t>This section should include a list of code changes going into this release separated into groups (for example, by bug fix, feature addition, and security fixes). This should be a short summary of the change with a ticket included to follow up with for more detailed information.</a:t>
            </a:r>
            <a:endParaRPr sz="130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500" b="1">
                <a:solidFill>
                  <a:schemeClr val="dk1"/>
                </a:solidFill>
                <a:latin typeface="Arial"/>
                <a:ea typeface="Arial"/>
                <a:cs typeface="Arial"/>
                <a:sym typeface="Arial"/>
              </a:rPr>
              <a:t>Data and System Changes</a:t>
            </a:r>
            <a:endParaRPr sz="15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300">
                <a:solidFill>
                  <a:schemeClr val="dk1"/>
                </a:solidFill>
                <a:latin typeface="Arial"/>
                <a:ea typeface="Arial"/>
                <a:cs typeface="Arial"/>
                <a:sym typeface="Arial"/>
              </a:rPr>
              <a:t>This should be formatted similarly to the code changes section, except listing any changes to the data model (database or API changes) or system changes.</a:t>
            </a:r>
            <a:endParaRPr sz="130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500" b="1">
                <a:solidFill>
                  <a:schemeClr val="dk1"/>
                </a:solidFill>
                <a:latin typeface="Arial"/>
                <a:ea typeface="Arial"/>
                <a:cs typeface="Arial"/>
                <a:sym typeface="Arial"/>
              </a:rPr>
              <a:t>Design decision highlights</a:t>
            </a:r>
            <a:endParaRPr sz="15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300">
                <a:solidFill>
                  <a:schemeClr val="dk1"/>
                </a:solidFill>
                <a:latin typeface="Arial"/>
                <a:ea typeface="Arial"/>
                <a:cs typeface="Arial"/>
                <a:sym typeface="Arial"/>
              </a:rPr>
              <a:t>Document the high-level reasoning behind any design choices. This section should only include a summary of the design decision with links to supporting documentation to follow up with for more detailed information. </a:t>
            </a:r>
            <a:endParaRPr sz="130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500" b="1">
                <a:solidFill>
                  <a:schemeClr val="dk1"/>
                </a:solidFill>
                <a:latin typeface="Arial"/>
                <a:ea typeface="Arial"/>
                <a:cs typeface="Arial"/>
                <a:sym typeface="Arial"/>
              </a:rPr>
              <a:t>Test Section</a:t>
            </a:r>
            <a:endParaRPr sz="15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300">
                <a:solidFill>
                  <a:schemeClr val="dk1"/>
                </a:solidFill>
                <a:latin typeface="Arial"/>
                <a:ea typeface="Arial"/>
                <a:cs typeface="Arial"/>
                <a:sym typeface="Arial"/>
              </a:rPr>
              <a:t>In this section, list any notable highlights from testing. Things to include here would be any changes to the testing methodology, changes to the test performed, and any tests that are not currently pass (or pass with a warning). </a:t>
            </a:r>
            <a:endParaRPr sz="130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500" b="1">
                <a:solidFill>
                  <a:schemeClr val="dk1"/>
                </a:solidFill>
                <a:latin typeface="Arial"/>
                <a:ea typeface="Arial"/>
                <a:cs typeface="Arial"/>
                <a:sym typeface="Arial"/>
              </a:rPr>
              <a:t>Deployment Notes</a:t>
            </a:r>
            <a:endParaRPr sz="15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300">
                <a:solidFill>
                  <a:schemeClr val="dk1"/>
                </a:solidFill>
                <a:latin typeface="Arial"/>
                <a:ea typeface="Arial"/>
                <a:cs typeface="Arial"/>
                <a:sym typeface="Arial"/>
              </a:rPr>
              <a:t>Include any changes made to the deployment process or any changes that should be made to improve in feature releases.</a:t>
            </a:r>
            <a:endParaRPr sz="130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130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130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1800">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9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58"/>
          <p:cNvSpPr txBox="1">
            <a:spLocks noGrp="1"/>
          </p:cNvSpPr>
          <p:nvPr>
            <p:ph type="title"/>
          </p:nvPr>
        </p:nvSpPr>
        <p:spPr>
          <a:xfrm>
            <a:off x="264895" y="69919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700"/>
              <a:t>As-Built Doc</a:t>
            </a:r>
            <a:br>
              <a:rPr lang="en" sz="3700"/>
            </a:br>
            <a:r>
              <a:rPr lang="en" sz="3700"/>
              <a:t>Release 	1</a:t>
            </a:r>
            <a:endParaRPr sz="3700"/>
          </a:p>
          <a:p>
            <a:pPr marL="0" lvl="0" indent="0" algn="l" rtl="0">
              <a:spcBef>
                <a:spcPts val="0"/>
              </a:spcBef>
              <a:spcAft>
                <a:spcPts val="0"/>
              </a:spcAft>
              <a:buNone/>
            </a:pPr>
            <a:endParaRPr sz="3600" b="1"/>
          </a:p>
        </p:txBody>
      </p:sp>
      <p:sp>
        <p:nvSpPr>
          <p:cNvPr id="223" name="Google Shape;223;p58"/>
          <p:cNvSpPr txBox="1">
            <a:spLocks noGrp="1"/>
          </p:cNvSpPr>
          <p:nvPr>
            <p:ph type="body" idx="1"/>
          </p:nvPr>
        </p:nvSpPr>
        <p:spPr>
          <a:xfrm>
            <a:off x="264900" y="1906300"/>
            <a:ext cx="7242600" cy="80190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sz="1700" b="1" dirty="0">
                <a:solidFill>
                  <a:schemeClr val="dk1"/>
                </a:solidFill>
                <a:latin typeface="Arial"/>
                <a:ea typeface="Arial"/>
                <a:cs typeface="Arial"/>
                <a:sym typeface="Arial"/>
              </a:rPr>
              <a:t>Stakeholders</a:t>
            </a:r>
            <a:endParaRPr sz="1700" b="1" dirty="0">
              <a:solidFill>
                <a:schemeClr val="dk1"/>
              </a:solidFill>
              <a:latin typeface="Arial"/>
              <a:ea typeface="Arial"/>
              <a:cs typeface="Arial"/>
              <a:sym typeface="Arial"/>
            </a:endParaRPr>
          </a:p>
          <a:p>
            <a:pPr marL="457200" lvl="0" indent="-323850" algn="l" rtl="0">
              <a:spcBef>
                <a:spcPts val="120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Developers</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John Doe</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Jane Peters</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Sam Ross</a:t>
            </a:r>
            <a:endParaRPr sz="1500" dirty="0">
              <a:solidFill>
                <a:schemeClr val="dk1"/>
              </a:solidFill>
              <a:latin typeface="Arial"/>
              <a:ea typeface="Arial"/>
              <a:cs typeface="Arial"/>
              <a:sym typeface="Arial"/>
            </a:endParaRPr>
          </a:p>
          <a:p>
            <a:pPr marL="457200" lvl="0"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Ops</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Jay Smith</a:t>
            </a:r>
            <a:endParaRPr sz="1500" dirty="0">
              <a:solidFill>
                <a:schemeClr val="dk1"/>
              </a:solidFill>
              <a:latin typeface="Arial"/>
              <a:ea typeface="Arial"/>
              <a:cs typeface="Arial"/>
              <a:sym typeface="Arial"/>
            </a:endParaRPr>
          </a:p>
          <a:p>
            <a:pPr marL="457200" lvl="0"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SRE</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John Robert</a:t>
            </a:r>
            <a:endParaRPr sz="1500" dirty="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700" b="1" dirty="0">
                <a:solidFill>
                  <a:schemeClr val="dk1"/>
                </a:solidFill>
                <a:latin typeface="Arial"/>
                <a:ea typeface="Arial"/>
                <a:cs typeface="Arial"/>
                <a:sym typeface="Arial"/>
              </a:rPr>
              <a:t>Code Changes</a:t>
            </a:r>
            <a:endParaRPr sz="1700" b="1" dirty="0">
              <a:solidFill>
                <a:schemeClr val="dk1"/>
              </a:solidFill>
              <a:latin typeface="Arial"/>
              <a:ea typeface="Arial"/>
              <a:cs typeface="Arial"/>
              <a:sym typeface="Arial"/>
            </a:endParaRPr>
          </a:p>
          <a:p>
            <a:pPr marL="457200" lvl="0" indent="-323850" algn="l" rtl="0">
              <a:spcBef>
                <a:spcPts val="120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Security fixes</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Added new password requirements (Tk-100)</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 Fixed how SQL queries were handled (Tk-103)</a:t>
            </a:r>
            <a:endParaRPr sz="1500" dirty="0">
              <a:solidFill>
                <a:schemeClr val="dk1"/>
              </a:solidFill>
              <a:latin typeface="Arial"/>
              <a:ea typeface="Arial"/>
              <a:cs typeface="Arial"/>
              <a:sym typeface="Arial"/>
            </a:endParaRPr>
          </a:p>
          <a:p>
            <a:pPr marL="457200" lvl="0"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Feature Additions</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Added new menu options for users (Tk-102)</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Users can now have middle names (Tk-101)</a:t>
            </a:r>
            <a:endParaRPr sz="1500" dirty="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700" b="1" dirty="0">
                <a:solidFill>
                  <a:schemeClr val="dk1"/>
                </a:solidFill>
                <a:latin typeface="Arial"/>
                <a:ea typeface="Arial"/>
                <a:cs typeface="Arial"/>
                <a:sym typeface="Arial"/>
              </a:rPr>
              <a:t>Data and System Changes</a:t>
            </a:r>
            <a:endParaRPr sz="1700" b="1" dirty="0">
              <a:solidFill>
                <a:schemeClr val="dk1"/>
              </a:solidFill>
              <a:latin typeface="Arial"/>
              <a:ea typeface="Arial"/>
              <a:cs typeface="Arial"/>
              <a:sym typeface="Arial"/>
            </a:endParaRPr>
          </a:p>
          <a:p>
            <a:pPr marL="457200" lvl="0" indent="-323850" algn="l" rtl="0">
              <a:spcBef>
                <a:spcPts val="120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 Data model changes</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Added columns for middle names in user table (TK-101)</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Added additional New Menu table (Tk-102)</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Users table was split into 2 smaller tables (TK-101)</a:t>
            </a:r>
            <a:endParaRPr sz="1500" dirty="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1500" dirty="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1500" dirty="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2000" dirty="0">
              <a:latin typeface="Open Sans"/>
              <a:ea typeface="Open Sans"/>
              <a:cs typeface="Open Sans"/>
              <a:sym typeface="Open Sans"/>
            </a:endParaRPr>
          </a:p>
          <a:p>
            <a:pPr marL="0" lvl="0" indent="0" algn="l" rtl="0">
              <a:lnSpc>
                <a:spcPct val="100000"/>
              </a:lnSpc>
              <a:spcBef>
                <a:spcPts val="1200"/>
              </a:spcBef>
              <a:spcAft>
                <a:spcPts val="0"/>
              </a:spcAft>
              <a:buNone/>
            </a:pPr>
            <a:endParaRPr sz="2000" b="1" dirty="0">
              <a:latin typeface="Open Sans"/>
              <a:ea typeface="Open Sans"/>
              <a:cs typeface="Open Sans"/>
              <a:sym typeface="Open Sans"/>
            </a:endParaRPr>
          </a:p>
          <a:p>
            <a:pPr marL="0" lvl="0" indent="0" algn="l" rtl="0">
              <a:lnSpc>
                <a:spcPct val="100000"/>
              </a:lnSpc>
              <a:spcBef>
                <a:spcPts val="1200"/>
              </a:spcBef>
              <a:spcAft>
                <a:spcPts val="0"/>
              </a:spcAft>
              <a:buNone/>
            </a:pPr>
            <a:endParaRPr sz="2100" b="1"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2100" dirty="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2100" b="1" dirty="0">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59"/>
          <p:cNvSpPr txBox="1">
            <a:spLocks noGrp="1"/>
          </p:cNvSpPr>
          <p:nvPr>
            <p:ph type="title"/>
          </p:nvPr>
        </p:nvSpPr>
        <p:spPr>
          <a:xfrm>
            <a:off x="264895" y="69919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700"/>
              <a:t>As-Built Doc</a:t>
            </a:r>
            <a:br>
              <a:rPr lang="en" sz="3700"/>
            </a:br>
            <a:r>
              <a:rPr lang="en" sz="3700"/>
              <a:t>Release 	1</a:t>
            </a:r>
            <a:endParaRPr sz="3700"/>
          </a:p>
          <a:p>
            <a:pPr marL="0" lvl="0" indent="0" algn="l" rtl="0">
              <a:spcBef>
                <a:spcPts val="0"/>
              </a:spcBef>
              <a:spcAft>
                <a:spcPts val="0"/>
              </a:spcAft>
              <a:buNone/>
            </a:pPr>
            <a:endParaRPr sz="3600" b="1"/>
          </a:p>
        </p:txBody>
      </p:sp>
      <p:sp>
        <p:nvSpPr>
          <p:cNvPr id="229" name="Google Shape;229;p59"/>
          <p:cNvSpPr txBox="1">
            <a:spLocks noGrp="1"/>
          </p:cNvSpPr>
          <p:nvPr>
            <p:ph type="body" idx="1"/>
          </p:nvPr>
        </p:nvSpPr>
        <p:spPr>
          <a:xfrm>
            <a:off x="264900" y="1906300"/>
            <a:ext cx="7242600" cy="80190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sz="1700" b="1" dirty="0">
                <a:solidFill>
                  <a:schemeClr val="dk1"/>
                </a:solidFill>
                <a:latin typeface="Arial"/>
                <a:ea typeface="Arial"/>
                <a:cs typeface="Arial"/>
                <a:sym typeface="Arial"/>
              </a:rPr>
              <a:t>Design decision highlights</a:t>
            </a:r>
            <a:endParaRPr sz="1700" b="1" dirty="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500" dirty="0">
                <a:solidFill>
                  <a:schemeClr val="dk1"/>
                </a:solidFill>
                <a:latin typeface="Arial"/>
                <a:ea typeface="Arial"/>
                <a:cs typeface="Arial"/>
                <a:sym typeface="Arial"/>
              </a:rPr>
              <a:t>Users table was split into two smaller tables to create more efficient queries and mappings. Keeping it as one big table began to cause slow queries and allowed for a larger number of users. See Design Doc 134 for further discussion. </a:t>
            </a:r>
            <a:endParaRPr sz="1500" dirty="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700" b="1" dirty="0">
                <a:solidFill>
                  <a:schemeClr val="dk1"/>
                </a:solidFill>
                <a:latin typeface="Arial"/>
                <a:ea typeface="Arial"/>
                <a:cs typeface="Arial"/>
                <a:sym typeface="Arial"/>
              </a:rPr>
              <a:t>Test Section</a:t>
            </a:r>
            <a:endParaRPr sz="1700" b="1" dirty="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500" dirty="0">
                <a:solidFill>
                  <a:schemeClr val="dk1"/>
                </a:solidFill>
                <a:latin typeface="Arial"/>
                <a:ea typeface="Arial"/>
                <a:cs typeface="Arial"/>
                <a:sym typeface="Arial"/>
              </a:rPr>
              <a:t>All test suites are passing 100%.</a:t>
            </a:r>
            <a:endParaRPr sz="1500" dirty="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700" b="1" dirty="0">
                <a:solidFill>
                  <a:schemeClr val="dk1"/>
                </a:solidFill>
                <a:latin typeface="Arial"/>
                <a:ea typeface="Arial"/>
                <a:cs typeface="Arial"/>
                <a:sym typeface="Arial"/>
              </a:rPr>
              <a:t>Deployment Notes</a:t>
            </a:r>
            <a:endParaRPr sz="1700" b="1" dirty="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500" dirty="0">
                <a:solidFill>
                  <a:schemeClr val="dk1"/>
                </a:solidFill>
                <a:latin typeface="Arial"/>
                <a:ea typeface="Arial"/>
                <a:cs typeface="Arial"/>
                <a:sym typeface="Arial"/>
              </a:rPr>
              <a:t>The database admins asked for an additional set of scripts to be run for data corrections.</a:t>
            </a:r>
            <a:endParaRPr sz="1500" dirty="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1500" dirty="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1500" dirty="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2000" dirty="0">
              <a:latin typeface="Open Sans"/>
              <a:ea typeface="Open Sans"/>
              <a:cs typeface="Open Sans"/>
              <a:sym typeface="Open Sans"/>
            </a:endParaRPr>
          </a:p>
          <a:p>
            <a:pPr marL="0" lvl="0" indent="0" algn="l" rtl="0">
              <a:lnSpc>
                <a:spcPct val="100000"/>
              </a:lnSpc>
              <a:spcBef>
                <a:spcPts val="1200"/>
              </a:spcBef>
              <a:spcAft>
                <a:spcPts val="0"/>
              </a:spcAft>
              <a:buNone/>
            </a:pPr>
            <a:endParaRPr sz="2000" b="1" dirty="0">
              <a:latin typeface="Open Sans"/>
              <a:ea typeface="Open Sans"/>
              <a:cs typeface="Open Sans"/>
              <a:sym typeface="Open Sans"/>
            </a:endParaRPr>
          </a:p>
          <a:p>
            <a:pPr marL="0" lvl="0" indent="0" algn="l" rtl="0">
              <a:lnSpc>
                <a:spcPct val="100000"/>
              </a:lnSpc>
              <a:spcBef>
                <a:spcPts val="1200"/>
              </a:spcBef>
              <a:spcAft>
                <a:spcPts val="0"/>
              </a:spcAft>
              <a:buNone/>
            </a:pPr>
            <a:endParaRPr sz="2100" b="1"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2100" dirty="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2100" b="1" dirty="0">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60"/>
          <p:cNvSpPr txBox="1">
            <a:spLocks noGrp="1"/>
          </p:cNvSpPr>
          <p:nvPr>
            <p:ph type="title"/>
          </p:nvPr>
        </p:nvSpPr>
        <p:spPr>
          <a:xfrm>
            <a:off x="264895" y="69919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700"/>
              <a:t>Deployment File</a:t>
            </a:r>
            <a:endParaRPr sz="3700"/>
          </a:p>
          <a:p>
            <a:pPr marL="0" lvl="0" indent="0" algn="ctr" rtl="0">
              <a:spcBef>
                <a:spcPts val="0"/>
              </a:spcBef>
              <a:spcAft>
                <a:spcPts val="0"/>
              </a:spcAft>
              <a:buNone/>
            </a:pPr>
            <a:r>
              <a:rPr lang="en" sz="3700"/>
              <a:t>Release 1</a:t>
            </a:r>
            <a:endParaRPr sz="3700"/>
          </a:p>
          <a:p>
            <a:pPr marL="0" lvl="0" indent="0" algn="l" rtl="0">
              <a:spcBef>
                <a:spcPts val="0"/>
              </a:spcBef>
              <a:spcAft>
                <a:spcPts val="0"/>
              </a:spcAft>
              <a:buNone/>
            </a:pPr>
            <a:endParaRPr sz="3600" b="1"/>
          </a:p>
        </p:txBody>
      </p:sp>
      <p:sp>
        <p:nvSpPr>
          <p:cNvPr id="235" name="Google Shape;235;p60"/>
          <p:cNvSpPr txBox="1">
            <a:spLocks noGrp="1"/>
          </p:cNvSpPr>
          <p:nvPr>
            <p:ph type="body" idx="1"/>
          </p:nvPr>
        </p:nvSpPr>
        <p:spPr>
          <a:xfrm>
            <a:off x="264900" y="1897300"/>
            <a:ext cx="7242600" cy="8019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ApiVersion: apps/v1</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kind: Deployment</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metadata:</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name: app-deployment</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namespace: course4</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labels: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app: mainApp</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spec:</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replicas: 3</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selector:</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matchLabels: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app: mainApp</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template:</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metadata:</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labels: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app: mainApp</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spec:</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containers: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 name: mainApp</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image: nginx:latest</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resources: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requests: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memory: 256mb</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cpu: 250m</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ports: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 containerPort: 80</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sz="1400">
              <a:solidFill>
                <a:schemeClr val="dk1"/>
              </a:solidFill>
              <a:latin typeface="Open Sans"/>
              <a:ea typeface="Open Sans"/>
              <a:cs typeface="Open Sans"/>
              <a:sym typeface="Open Sans"/>
            </a:endParaRPr>
          </a:p>
          <a:p>
            <a:pPr marL="0" lvl="0" indent="0" algn="l" rtl="0">
              <a:lnSpc>
                <a:spcPct val="100000"/>
              </a:lnSpc>
              <a:spcBef>
                <a:spcPts val="0"/>
              </a:spcBef>
              <a:spcAft>
                <a:spcPts val="0"/>
              </a:spcAft>
              <a:buClr>
                <a:schemeClr val="dk1"/>
              </a:buClr>
              <a:buSzPts val="1100"/>
              <a:buFont typeface="Arial"/>
              <a:buNone/>
            </a:pPr>
            <a:endParaRPr sz="150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endParaRPr sz="2000">
              <a:latin typeface="Open Sans"/>
              <a:ea typeface="Open Sans"/>
              <a:cs typeface="Open Sans"/>
              <a:sym typeface="Open Sans"/>
            </a:endParaRPr>
          </a:p>
          <a:p>
            <a:pPr marL="0" lvl="0" indent="0" algn="l" rtl="0">
              <a:lnSpc>
                <a:spcPct val="100000"/>
              </a:lnSpc>
              <a:spcBef>
                <a:spcPts val="0"/>
              </a:spcBef>
              <a:spcAft>
                <a:spcPts val="0"/>
              </a:spcAft>
              <a:buNone/>
            </a:pPr>
            <a:endParaRPr sz="2000" b="1">
              <a:latin typeface="Open Sans"/>
              <a:ea typeface="Open Sans"/>
              <a:cs typeface="Open Sans"/>
              <a:sym typeface="Open Sans"/>
            </a:endParaRPr>
          </a:p>
          <a:p>
            <a:pPr marL="0" lvl="0" indent="0" algn="l" rtl="0">
              <a:lnSpc>
                <a:spcPct val="100000"/>
              </a:lnSpc>
              <a:spcBef>
                <a:spcPts val="0"/>
              </a:spcBef>
              <a:spcAft>
                <a:spcPts val="0"/>
              </a:spcAft>
              <a:buNone/>
            </a:pPr>
            <a:endParaRPr sz="21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210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2100" b="1">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390</TotalTime>
  <Words>4806</Words>
  <Application>Microsoft Office PowerPoint</Application>
  <PresentationFormat>Custom</PresentationFormat>
  <Paragraphs>518</Paragraphs>
  <Slides>31</Slides>
  <Notes>31</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31</vt:i4>
      </vt:variant>
    </vt:vector>
  </HeadingPairs>
  <TitlesOfParts>
    <vt:vector size="40" baseType="lpstr">
      <vt:lpstr>Open Sans</vt:lpstr>
      <vt:lpstr>Open Sans Light</vt:lpstr>
      <vt:lpstr>Courier New</vt:lpstr>
      <vt:lpstr>Arial</vt:lpstr>
      <vt:lpstr>Helvetica Neue</vt:lpstr>
      <vt:lpstr>Simple Light</vt:lpstr>
      <vt:lpstr>Simple Light</vt:lpstr>
      <vt:lpstr>Simple Light</vt:lpstr>
      <vt:lpstr>White</vt:lpstr>
      <vt:lpstr>Project: Plan, Reduce, Repeat   </vt:lpstr>
      <vt:lpstr>Overview:</vt:lpstr>
      <vt:lpstr>PowerPoint Presentation</vt:lpstr>
      <vt:lpstr>Release Night</vt:lpstr>
      <vt:lpstr>Release Night, cont.</vt:lpstr>
      <vt:lpstr>As-Built Doc Template Release Version</vt:lpstr>
      <vt:lpstr>As-Built Doc Release  1 </vt:lpstr>
      <vt:lpstr>As-Built Doc Release  1 </vt:lpstr>
      <vt:lpstr>Deployment File Release 1 </vt:lpstr>
      <vt:lpstr>As-Built Doc Release  2 </vt:lpstr>
      <vt:lpstr>As-Built Doc Release  2 </vt:lpstr>
      <vt:lpstr>Deployment File Release 2 </vt:lpstr>
      <vt:lpstr>PowerPoint Presentation</vt:lpstr>
      <vt:lpstr>On-Call Shift </vt:lpstr>
      <vt:lpstr>On-Call Shift -- Alert 1</vt:lpstr>
      <vt:lpstr>On-Call Shift -- Alert 2</vt:lpstr>
      <vt:lpstr>On-Call Shift -- Alert 2</vt:lpstr>
      <vt:lpstr>On-Call Shift -- Alert 2</vt:lpstr>
      <vt:lpstr>On-Call Shift -- Alert 3</vt:lpstr>
      <vt:lpstr>On-Call Shift -- Alert 3</vt:lpstr>
      <vt:lpstr>On-Call Shift -- Alert 3</vt:lpstr>
      <vt:lpstr>On-Call Summary Log</vt:lpstr>
      <vt:lpstr>On-Call Summary Log</vt:lpstr>
      <vt:lpstr>On-Call Summary Log</vt:lpstr>
      <vt:lpstr>Post-Mortem</vt:lpstr>
      <vt:lpstr>Post-Mortem</vt:lpstr>
      <vt:lpstr>Post-Mortem</vt:lpstr>
      <vt:lpstr>PowerPoint Presentation</vt:lpstr>
      <vt:lpstr>Toil Reduction Plan</vt:lpstr>
      <vt:lpstr>Automation Implementation</vt:lpstr>
      <vt:lpstr>Automation 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Plan, Reduce, Repeat</dc:title>
  <dc:creator>Vien Dang</dc:creator>
  <cp:lastModifiedBy>vien dang</cp:lastModifiedBy>
  <cp:revision>3</cp:revision>
  <dcterms:modified xsi:type="dcterms:W3CDTF">2023-08-01T10:00:08Z</dcterms:modified>
</cp:coreProperties>
</file>