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57" r:id="rId4"/>
    <p:sldId id="258" r:id="rId5"/>
    <p:sldId id="277" r:id="rId6"/>
    <p:sldId id="259" r:id="rId7"/>
    <p:sldId id="262" r:id="rId8"/>
    <p:sldId id="263" r:id="rId9"/>
    <p:sldId id="264" r:id="rId10"/>
    <p:sldId id="265" r:id="rId11"/>
    <p:sldId id="266" r:id="rId12"/>
    <p:sldId id="272" r:id="rId13"/>
    <p:sldId id="268" r:id="rId14"/>
    <p:sldId id="261" r:id="rId15"/>
    <p:sldId id="269" r:id="rId16"/>
    <p:sldId id="270" r:id="rId17"/>
    <p:sldId id="271" r:id="rId18"/>
    <p:sldId id="273" r:id="rId19"/>
    <p:sldId id="274" r:id="rId20"/>
    <p:sldId id="275" r:id="rId21"/>
    <p:sldId id="276" r:id="rId22"/>
    <p:sldId id="278" r:id="rId23"/>
    <p:sldId id="288" r:id="rId24"/>
    <p:sldId id="289" r:id="rId25"/>
    <p:sldId id="290" r:id="rId26"/>
    <p:sldId id="292" r:id="rId27"/>
    <p:sldId id="293" r:id="rId28"/>
    <p:sldId id="294" r:id="rId29"/>
    <p:sldId id="295" r:id="rId30"/>
    <p:sldId id="296" r:id="rId31"/>
    <p:sldId id="297" r:id="rId32"/>
    <p:sldId id="298" r:id="rId33"/>
    <p:sldId id="299" r:id="rId34"/>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60886" autoAdjust="0"/>
  </p:normalViewPr>
  <p:slideViewPr>
    <p:cSldViewPr>
      <p:cViewPr varScale="1">
        <p:scale>
          <a:sx n="44" d="100"/>
          <a:sy n="44" d="100"/>
        </p:scale>
        <p:origin x="207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F76A64A-A122-4CF7-8DC9-1B7DBD4554D8}"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1" kern="1200" dirty="0">
                <a:solidFill>
                  <a:schemeClr val="tx1"/>
                </a:solidFill>
                <a:effectLst/>
                <a:latin typeface="Arial" charset="0"/>
                <a:ea typeface="+mn-ea"/>
                <a:cs typeface="+mn-cs"/>
              </a:rPr>
              <a:t>On being Bayesian</a:t>
            </a:r>
            <a:endParaRPr lang="en-GB" sz="1200" kern="1200" dirty="0">
              <a:solidFill>
                <a:schemeClr val="tx1"/>
              </a:solidFill>
              <a:effectLst/>
              <a:latin typeface="Arial" charset="0"/>
              <a:ea typeface="+mn-ea"/>
              <a:cs typeface="+mn-cs"/>
            </a:endParaRPr>
          </a:p>
          <a:p>
            <a:r>
              <a:rPr lang="en-GB" sz="1200" b="1" kern="1200" dirty="0">
                <a:solidFill>
                  <a:schemeClr val="tx1"/>
                </a:solidFill>
                <a:effectLst/>
                <a:latin typeface="Arial" charset="0"/>
                <a:ea typeface="+mn-ea"/>
                <a:cs typeface="+mn-cs"/>
              </a:rPr>
              <a:t>Stephen Senn, Luxembourg Institute of Health</a:t>
            </a:r>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Abstract: Thanks partly to progress in computing but also in statistical understanding, the last quarter of a century has seen a dramatic rise in the use of "Bayesian" methods. The use of the inverted commas is deliberate. What all these analyses share in common is the use of Bayes theorem to combine prior distributions and data to form a posterior probability statement. However, this is not enough to make the process pass the requirement of Bayesian coherence and most of them would not pass this test.</a:t>
            </a:r>
          </a:p>
          <a:p>
            <a:r>
              <a:rPr lang="en-GB" sz="1200" kern="1200" dirty="0">
                <a:solidFill>
                  <a:schemeClr val="tx1"/>
                </a:solidFill>
                <a:effectLst/>
                <a:latin typeface="Arial" charset="0"/>
                <a:ea typeface="+mn-ea"/>
                <a:cs typeface="+mn-cs"/>
              </a:rPr>
              <a:t> </a:t>
            </a:r>
          </a:p>
          <a:p>
            <a:r>
              <a:rPr lang="en-GB" sz="1200" kern="1200" dirty="0">
                <a:solidFill>
                  <a:schemeClr val="tx1"/>
                </a:solidFill>
                <a:effectLst/>
                <a:latin typeface="Arial" charset="0"/>
                <a:ea typeface="+mn-ea"/>
                <a:cs typeface="+mn-cs"/>
              </a:rPr>
              <a:t>My talk will be in two main parts. In the first part I shall take two apparently simple examples and show that things are perhaps not so simple after all and that apparently elementary problems can have disturbing implications. In the second part I shall take a (potentially) important problem in drug development, the use of historical data, to try and illustrate what a true Bayesian analysis really needs.</a:t>
            </a:r>
          </a:p>
          <a:p>
            <a:r>
              <a:rPr lang="en-GB" sz="1200" kern="1200" dirty="0">
                <a:solidFill>
                  <a:schemeClr val="tx1"/>
                </a:solidFill>
                <a:effectLst/>
                <a:latin typeface="Arial" charset="0"/>
                <a:ea typeface="+mn-ea"/>
                <a:cs typeface="+mn-cs"/>
              </a:rPr>
              <a:t> </a:t>
            </a:r>
          </a:p>
          <a:p>
            <a:r>
              <a:rPr lang="en-GB" sz="1200" kern="1200" dirty="0">
                <a:solidFill>
                  <a:schemeClr val="tx1"/>
                </a:solidFill>
                <a:effectLst/>
                <a:latin typeface="Arial" charset="0"/>
                <a:ea typeface="+mn-ea"/>
                <a:cs typeface="+mn-cs"/>
              </a:rPr>
              <a:t> I conclude with some suggestions as to how one might approach the process of thinking about and constructing prior distributions.</a:t>
            </a:r>
          </a:p>
          <a:p>
            <a:pPr rtl="0"/>
            <a:endParaRPr lang="en-GB" sz="1200" kern="1200" dirty="0">
              <a:solidFill>
                <a:schemeClr val="tx1"/>
              </a:solidFill>
              <a:effectLst/>
              <a:latin typeface="Arial" charset="0"/>
              <a:ea typeface="+mn-ea"/>
              <a:cs typeface="+mn-cs"/>
            </a:endParaRPr>
          </a:p>
          <a:p>
            <a:endParaRPr lang="en-US" altLang="en-US" dirty="0">
              <a:latin typeface="Arial" panose="020B0604020202020204" pitchFamily="34"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980818-B3C2-43B3-B7FF-6306209B672F}" type="slidenum">
              <a:rPr lang="en-GB" altLang="en-US"/>
              <a:pPr/>
              <a:t>1</a:t>
            </a:fld>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1BF04611-F3FD-45BF-A807-8F87A565B18E}" type="slidenum">
              <a:rPr kumimoji="0" sz="1800" b="0" i="0" u="none" strike="noStrike" kern="0" cap="none" spc="0" normalizeH="0" baseline="0" noProof="0">
                <a:ln>
                  <a:noFill/>
                </a:ln>
                <a:solidFill>
                  <a:srgbClr val="000000"/>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23</a:t>
            </a:fld>
            <a:endParaRPr kumimoji="0" lang="en-GB" sz="1200" b="0" i="0" u="none" strike="noStrike" kern="1200" cap="none" spc="0" normalizeH="0" baseline="0" noProof="0" dirty="0">
              <a:ln>
                <a:noFill/>
              </a:ln>
              <a:solidFill>
                <a:srgbClr val="000000"/>
              </a:solidFill>
              <a:effectLst/>
              <a:uLnTx/>
              <a:uFillTx/>
              <a:latin typeface="Calibri"/>
            </a:endParaRPr>
          </a:p>
        </p:txBody>
      </p:sp>
      <p:sp>
        <p:nvSpPr>
          <p:cNvPr id="3" name="Slide Image Placeholder 2"/>
          <p:cNvSpPr>
            <a:spLocks noGrp="1" noRot="1" noChangeAspect="1"/>
          </p:cNvSpPr>
          <p:nvPr>
            <p:ph type="sldImg"/>
          </p:nvPr>
        </p:nvSpPr>
        <p:spPr/>
      </p:sp>
      <p:sp>
        <p:nvSpPr>
          <p:cNvPr id="4" name="Rectangle 3"/>
          <p:cNvSpPr txBox="1">
            <a:spLocks noGrp="1"/>
          </p:cNvSpPr>
          <p:nvPr>
            <p:ph type="body" sz="quarter" idx="1"/>
          </p:nvPr>
        </p:nvSpPr>
        <p:spPr/>
        <p:txBody>
          <a:bodyPr/>
          <a:lstStyle/>
          <a:p>
            <a:pPr lvl="0"/>
            <a:r>
              <a:rPr lang="en-GB" dirty="0"/>
              <a:t>This was at the time probably the largest controlled study ever run in osteoarthritis. More that 18,000 patients were entered into the study. Although the condition being treated was osteoarthritis, it was not the primary purpose of the trial to compare the treatments as regards their effects on this condition; it was taken as a given that all three were effective in osteoarthritis. Instead, the treatments were compared as regards their gastric (GI) (Schnitzer, et al.,2004) and cardiovascular (CV) (Farkouh, et al.,2004) side-effects. Lumiracoxib is a so-called COX-II inhibitor. It was expected to have fewer GI side-effects than Naproxen and Ibuprofen, which were established non-steroidal anti-inflammatory drugs (NSAIDs). On the other hand it was considered possible that COX-II inhibitors, including lumiracoxib, might have more CV side-effects. </a:t>
            </a:r>
          </a:p>
        </p:txBody>
      </p:sp>
    </p:spTree>
    <p:extLst>
      <p:ext uri="{BB962C8B-B14F-4D97-AF65-F5344CB8AC3E}">
        <p14:creationId xmlns:p14="http://schemas.microsoft.com/office/powerpoint/2010/main" val="132710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show the distribution of selected</a:t>
            </a:r>
            <a:r>
              <a:rPr lang="en-GB" baseline="0" dirty="0"/>
              <a:t> demographic variables at baseline.</a:t>
            </a:r>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AECE3BE-3C6F-4C78-ADF1-2C014F0D1CDF}"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GB"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9782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 The deviances should have (approximately) a chi-square distribution under the null hypothesis that there is no systematic difference between groups associated with the classification in question for the variable in question. For sub-study the degrees of freedom should be 1 and for the other two they should be 2. The table above gives the P-values associated with the various significance tests. </a:t>
            </a:r>
          </a:p>
          <a:p>
            <a:pPr lvl="0"/>
            <a:endParaRPr lang="en-GB" dirty="0"/>
          </a:p>
          <a:p>
            <a:pPr lvl="0"/>
            <a:r>
              <a:rPr lang="en-GB" dirty="0"/>
              <a:t>For every demographic variable, it will be seen that there is a significant ‘effect’ of sub-study, a non-significant ‘effect’ of treatment if sub-study is in the model and a significant ‘effect’ of treatment if sub-study is not in the model.</a:t>
            </a:r>
          </a:p>
          <a:p>
            <a:pPr lvl="0"/>
            <a:endParaRPr lang="en-GB" dirty="0"/>
          </a:p>
          <a:p>
            <a:pPr lvl="0"/>
            <a:r>
              <a:rPr lang="en-GB" dirty="0"/>
              <a:t>In other words, the process by which patients were allocated to treatment is such that sub-study must be in the model in order to permit a valid comparison of the outcomes of this trial between treatments, since there are already important differences between treatment groups at baseline.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AECE3BE-3C6F-4C78-ADF1-2C014F0D1CDF}"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GB"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8062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 course these variables would quite</a:t>
            </a:r>
            <a:r>
              <a:rPr lang="en-GB" baseline="0" dirty="0"/>
              <a:t> plausibly differ between treatment groups. However had the patients been randomised between and within sub-study</a:t>
            </a:r>
          </a:p>
          <a:p>
            <a:r>
              <a:rPr lang="en-GB" baseline="0" dirty="0"/>
              <a:t>One would not expect those patients given lumiracoxib to differ between sub-studies.</a:t>
            </a:r>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AECE3BE-3C6F-4C78-ADF1-2C014F0D1CDF}"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GB"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9477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a:t>
            </a:r>
            <a:r>
              <a:rPr lang="en-GB" baseline="0" dirty="0"/>
              <a:t> just compare the lumiracoxib patients. Note that for some outcome variables the sub-study effect is clearly significant and for others it is not. However, all deviances are greater than 1.</a:t>
            </a:r>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AECE3BE-3C6F-4C78-ADF1-2C014F0D1CDF}"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GB"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43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AECE3BE-3C6F-4C78-ADF1-2C014F0D1CDF}"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GB"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79899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76A64A-A122-4CF7-8DC9-1B7DBD4554D8}" type="slidenum">
              <a:rPr lang="en-GB" altLang="en-US" smtClean="0"/>
              <a:pPr/>
              <a:t>32</a:t>
            </a:fld>
            <a:endParaRPr lang="en-GB" altLang="en-US"/>
          </a:p>
        </p:txBody>
      </p:sp>
    </p:spTree>
    <p:extLst>
      <p:ext uri="{BB962C8B-B14F-4D97-AF65-F5344CB8AC3E}">
        <p14:creationId xmlns:p14="http://schemas.microsoft.com/office/powerpoint/2010/main" val="1298461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5F03A3-1D8B-48F1-AF70-0AAD97838280}" type="slidenum">
              <a:rPr lang="en-GB" smtClean="0"/>
              <a:t>2</a:t>
            </a:fld>
            <a:endParaRPr lang="en-GB"/>
          </a:p>
        </p:txBody>
      </p:sp>
    </p:spTree>
    <p:extLst>
      <p:ext uri="{BB962C8B-B14F-4D97-AF65-F5344CB8AC3E}">
        <p14:creationId xmlns:p14="http://schemas.microsoft.com/office/powerpoint/2010/main" val="263998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9B0C7-3AB2-49F7-8600-B69915C11DA8}" type="slidenum">
              <a:rPr lang="en-US" altLang="en-US"/>
              <a:pPr/>
              <a:t>7</a:t>
            </a:fld>
            <a:endParaRPr lang="en-US" alt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14154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left hand dot</a:t>
            </a:r>
            <a:r>
              <a:rPr lang="en-GB" baseline="0" dirty="0"/>
              <a:t> histograms shows the distribution of the observed means. Clearly there is a big difference between randomly selected and extreme selected means</a:t>
            </a:r>
          </a:p>
          <a:p>
            <a:endParaRPr lang="en-GB" baseline="0" dirty="0"/>
          </a:p>
          <a:p>
            <a:r>
              <a:rPr lang="en-GB" baseline="0" dirty="0"/>
              <a:t>The right hand show the empirical regression of true on observed means. The regression lines are virtually indistinguishable.</a:t>
            </a:r>
          </a:p>
          <a:p>
            <a:r>
              <a:rPr lang="en-GB" baseline="0" dirty="0"/>
              <a:t>The only thing that matters is the size of the observed mean and not how it was selected</a:t>
            </a:r>
            <a:endParaRPr lang="en-GB" dirty="0"/>
          </a:p>
        </p:txBody>
      </p:sp>
      <p:sp>
        <p:nvSpPr>
          <p:cNvPr id="4" name="Slide Number Placeholder 3"/>
          <p:cNvSpPr>
            <a:spLocks noGrp="1"/>
          </p:cNvSpPr>
          <p:nvPr>
            <p:ph type="sldNum" sz="quarter" idx="10"/>
          </p:nvPr>
        </p:nvSpPr>
        <p:spPr/>
        <p:txBody>
          <a:bodyPr/>
          <a:lstStyle/>
          <a:p>
            <a:fld id="{0F76A64A-A122-4CF7-8DC9-1B7DBD4554D8}" type="slidenum">
              <a:rPr lang="en-GB" altLang="en-US" smtClean="0"/>
              <a:pPr/>
              <a:t>10</a:t>
            </a:fld>
            <a:endParaRPr lang="en-GB" altLang="en-US"/>
          </a:p>
        </p:txBody>
      </p:sp>
    </p:spTree>
    <p:extLst>
      <p:ext uri="{BB962C8B-B14F-4D97-AF65-F5344CB8AC3E}">
        <p14:creationId xmlns:p14="http://schemas.microsoft.com/office/powerpoint/2010/main" val="284671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allowing for sampling variation, the simulation shows what the theory predicts</a:t>
            </a:r>
            <a:r>
              <a:rPr lang="en-GB" baseline="0" dirty="0"/>
              <a:t> and there is no difference, apart from sampling variation, between the case where the mean is chosen randomly and it is chosen as being more extreme</a:t>
            </a:r>
            <a:endParaRPr lang="en-GB" dirty="0"/>
          </a:p>
        </p:txBody>
      </p:sp>
      <p:sp>
        <p:nvSpPr>
          <p:cNvPr id="4" name="Slide Number Placeholder 3"/>
          <p:cNvSpPr>
            <a:spLocks noGrp="1"/>
          </p:cNvSpPr>
          <p:nvPr>
            <p:ph type="sldNum" sz="quarter" idx="10"/>
          </p:nvPr>
        </p:nvSpPr>
        <p:spPr/>
        <p:txBody>
          <a:bodyPr/>
          <a:lstStyle/>
          <a:p>
            <a:fld id="{0F76A64A-A122-4CF7-8DC9-1B7DBD4554D8}" type="slidenum">
              <a:rPr lang="en-GB" altLang="en-US" smtClean="0"/>
              <a:pPr/>
              <a:t>11</a:t>
            </a:fld>
            <a:endParaRPr lang="en-GB" altLang="en-US"/>
          </a:p>
        </p:txBody>
      </p:sp>
    </p:spTree>
    <p:extLst>
      <p:ext uri="{BB962C8B-B14F-4D97-AF65-F5344CB8AC3E}">
        <p14:creationId xmlns:p14="http://schemas.microsoft.com/office/powerpoint/2010/main" val="341793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Bayesian formulation is much more informative than one might suppose</a:t>
            </a:r>
          </a:p>
        </p:txBody>
      </p:sp>
      <p:sp>
        <p:nvSpPr>
          <p:cNvPr id="4" name="Slide Number Placeholder 3"/>
          <p:cNvSpPr>
            <a:spLocks noGrp="1"/>
          </p:cNvSpPr>
          <p:nvPr>
            <p:ph type="sldNum" sz="quarter" idx="10"/>
          </p:nvPr>
        </p:nvSpPr>
        <p:spPr/>
        <p:txBody>
          <a:bodyPr/>
          <a:lstStyle/>
          <a:p>
            <a:fld id="{0F76A64A-A122-4CF7-8DC9-1B7DBD4554D8}" type="slidenum">
              <a:rPr lang="en-GB" altLang="en-US" smtClean="0"/>
              <a:pPr/>
              <a:t>12</a:t>
            </a:fld>
            <a:endParaRPr lang="en-GB" altLang="en-US"/>
          </a:p>
        </p:txBody>
      </p:sp>
    </p:spTree>
    <p:extLst>
      <p:ext uri="{BB962C8B-B14F-4D97-AF65-F5344CB8AC3E}">
        <p14:creationId xmlns:p14="http://schemas.microsoft.com/office/powerpoint/2010/main" val="122334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a:t>
            </a:r>
            <a:r>
              <a:rPr lang="en-GB" baseline="0" dirty="0"/>
              <a:t> are density estimates with parametric Normal distributions superimposed for different sample sizes. It shows that you need rather a large sample of true means to have approximately the information seen in a ‘prior distribution’</a:t>
            </a:r>
            <a:endParaRPr lang="en-GB" dirty="0"/>
          </a:p>
        </p:txBody>
      </p:sp>
      <p:sp>
        <p:nvSpPr>
          <p:cNvPr id="4" name="Slide Number Placeholder 3"/>
          <p:cNvSpPr>
            <a:spLocks noGrp="1"/>
          </p:cNvSpPr>
          <p:nvPr>
            <p:ph type="sldNum" sz="quarter" idx="10"/>
          </p:nvPr>
        </p:nvSpPr>
        <p:spPr/>
        <p:txBody>
          <a:bodyPr/>
          <a:lstStyle/>
          <a:p>
            <a:fld id="{0F76A64A-A122-4CF7-8DC9-1B7DBD4554D8}" type="slidenum">
              <a:rPr lang="en-GB" altLang="en-US" smtClean="0"/>
              <a:pPr/>
              <a:t>13</a:t>
            </a:fld>
            <a:endParaRPr lang="en-GB" altLang="en-US"/>
          </a:p>
        </p:txBody>
      </p:sp>
    </p:spTree>
    <p:extLst>
      <p:ext uri="{BB962C8B-B14F-4D97-AF65-F5344CB8AC3E}">
        <p14:creationId xmlns:p14="http://schemas.microsoft.com/office/powerpoint/2010/main" val="56539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previous total variance</a:t>
            </a:r>
          </a:p>
        </p:txBody>
      </p:sp>
      <p:sp>
        <p:nvSpPr>
          <p:cNvPr id="4" name="Slide Number Placeholder 3"/>
          <p:cNvSpPr>
            <a:spLocks noGrp="1"/>
          </p:cNvSpPr>
          <p:nvPr>
            <p:ph type="sldNum" sz="quarter" idx="10"/>
          </p:nvPr>
        </p:nvSpPr>
        <p:spPr/>
        <p:txBody>
          <a:bodyPr/>
          <a:lstStyle/>
          <a:p>
            <a:fld id="{0F76A64A-A122-4CF7-8DC9-1B7DBD4554D8}" type="slidenum">
              <a:rPr lang="en-GB" altLang="en-US" smtClean="0"/>
              <a:pPr/>
              <a:t>15</a:t>
            </a:fld>
            <a:endParaRPr lang="en-GB" altLang="en-US"/>
          </a:p>
        </p:txBody>
      </p:sp>
    </p:spTree>
    <p:extLst>
      <p:ext uri="{BB962C8B-B14F-4D97-AF65-F5344CB8AC3E}">
        <p14:creationId xmlns:p14="http://schemas.microsoft.com/office/powerpoint/2010/main" val="346168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left hand dot</a:t>
            </a:r>
            <a:r>
              <a:rPr lang="en-GB" baseline="0" dirty="0"/>
              <a:t> histograms shows the distribution of the observed means. Clearly there is a big difference between randomly selected and extreme selected means</a:t>
            </a:r>
          </a:p>
          <a:p>
            <a:endParaRPr lang="en-GB" baseline="0" dirty="0"/>
          </a:p>
          <a:p>
            <a:r>
              <a:rPr lang="en-GB" baseline="0" dirty="0"/>
              <a:t>The right hand show the empirical regression of true on observed means. The regression lines are now different.</a:t>
            </a:r>
          </a:p>
          <a:p>
            <a:r>
              <a:rPr lang="en-GB" baseline="0" dirty="0"/>
              <a:t>How the mean was selected is now important</a:t>
            </a:r>
            <a:endParaRPr lang="en-GB" dirty="0"/>
          </a:p>
        </p:txBody>
      </p:sp>
      <p:sp>
        <p:nvSpPr>
          <p:cNvPr id="4" name="Slide Number Placeholder 3"/>
          <p:cNvSpPr>
            <a:spLocks noGrp="1"/>
          </p:cNvSpPr>
          <p:nvPr>
            <p:ph type="sldNum" sz="quarter" idx="10"/>
          </p:nvPr>
        </p:nvSpPr>
        <p:spPr/>
        <p:txBody>
          <a:bodyPr/>
          <a:lstStyle/>
          <a:p>
            <a:fld id="{0F76A64A-A122-4CF7-8DC9-1B7DBD4554D8}" type="slidenum">
              <a:rPr lang="en-GB" altLang="en-US" smtClean="0"/>
              <a:pPr/>
              <a:t>16</a:t>
            </a:fld>
            <a:endParaRPr lang="en-GB" altLang="en-US"/>
          </a:p>
        </p:txBody>
      </p:sp>
    </p:spTree>
    <p:extLst>
      <p:ext uri="{BB962C8B-B14F-4D97-AF65-F5344CB8AC3E}">
        <p14:creationId xmlns:p14="http://schemas.microsoft.com/office/powerpoint/2010/main" val="335249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CA9C8BAF-9706-4EE8-996F-C5E5E252D8E3}" type="slidenum">
              <a:rPr lang="en-GB" altLang="en-US"/>
              <a:pPr/>
              <a:t>‹#›</a:t>
            </a:fld>
            <a:endParaRPr lang="en-GB" altLang="en-US"/>
          </a:p>
        </p:txBody>
      </p:sp>
    </p:spTree>
    <p:extLst>
      <p:ext uri="{BB962C8B-B14F-4D97-AF65-F5344CB8AC3E}">
        <p14:creationId xmlns:p14="http://schemas.microsoft.com/office/powerpoint/2010/main" val="142993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2ECDCC8C-A0FA-4F10-87E4-83C7A8037DAD}" type="slidenum">
              <a:rPr lang="en-GB" altLang="en-US"/>
              <a:pPr/>
              <a:t>‹#›</a:t>
            </a:fld>
            <a:endParaRPr lang="en-GB" altLang="en-US"/>
          </a:p>
        </p:txBody>
      </p:sp>
    </p:spTree>
    <p:extLst>
      <p:ext uri="{BB962C8B-B14F-4D97-AF65-F5344CB8AC3E}">
        <p14:creationId xmlns:p14="http://schemas.microsoft.com/office/powerpoint/2010/main" val="145239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39EAFFE1-FC1F-488E-9B06-E2E7A00588DC}" type="slidenum">
              <a:rPr lang="en-GB" altLang="en-US"/>
              <a:pPr/>
              <a:t>‹#›</a:t>
            </a:fld>
            <a:endParaRPr lang="en-GB" altLang="en-US"/>
          </a:p>
        </p:txBody>
      </p:sp>
    </p:spTree>
    <p:extLst>
      <p:ext uri="{BB962C8B-B14F-4D97-AF65-F5344CB8AC3E}">
        <p14:creationId xmlns:p14="http://schemas.microsoft.com/office/powerpoint/2010/main" val="3742448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r>
              <a:rPr lang="en-US"/>
              <a:t>(c) Stephen Senn 2016</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1291029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chemeClr val="tx2"/>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Ø"/>
              <a:defRPr/>
            </a:lvl3pPr>
            <a:lvl4pPr marL="1200150" indent="-171450">
              <a:buFont typeface="Wingdings" panose="05000000000000000000" pitchFamily="2" charset="2"/>
              <a:buChar char="§"/>
              <a:defRPr/>
            </a:lvl4pPr>
            <a:lvl5pPr marL="1543050" indent="-171450">
              <a:buFont typeface="Wingdings" panose="05000000000000000000" pitchFamily="2" charset="2"/>
              <a:buChar char="ü"/>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r>
              <a:rPr lang="en-US"/>
              <a:t>(c) Stephen Senn 2016</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783558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 Stephen Senn 2016</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260739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chemeClr val="tx2"/>
                </a:solidFill>
              </a:defRPr>
            </a:lvl1pPr>
          </a:lstStyle>
          <a:p>
            <a:r>
              <a:rPr lang="en-US"/>
              <a:t>Click to edit Master title style</a:t>
            </a:r>
            <a:endParaRPr lang="en-GB" dirty="0"/>
          </a:p>
        </p:txBody>
      </p:sp>
      <p:sp>
        <p:nvSpPr>
          <p:cNvPr id="3" name="Content Placeholder 2"/>
          <p:cNvSpPr>
            <a:spLocks noGrp="1"/>
          </p:cNvSpPr>
          <p:nvPr>
            <p:ph sz="half" idx="1"/>
          </p:nvPr>
        </p:nvSpPr>
        <p:spPr>
          <a:xfrm>
            <a:off x="628650" y="1825625"/>
            <a:ext cx="3886200" cy="4351338"/>
          </a:xfrm>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Ø"/>
              <a:defRPr/>
            </a:lvl3pPr>
            <a:lvl4pPr marL="1200150" indent="-171450">
              <a:buFont typeface="Wingdings" panose="05000000000000000000" pitchFamily="2" charset="2"/>
              <a:buChar char="§"/>
              <a:defRPr/>
            </a:lvl4pPr>
            <a:lvl5pPr marL="1543050" indent="-171450">
              <a:buFont typeface="Wingdings" panose="05000000000000000000" pitchFamily="2" charset="2"/>
              <a:buChar char="ü"/>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29150" y="1825625"/>
            <a:ext cx="3886200" cy="4351338"/>
          </a:xfrm>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Ø"/>
              <a:defRPr/>
            </a:lvl3pPr>
            <a:lvl4pPr marL="1200150" indent="-171450">
              <a:buFont typeface="Wingdings" panose="05000000000000000000" pitchFamily="2" charset="2"/>
              <a:buChar char="§"/>
              <a:defRPr/>
            </a:lvl4pPr>
            <a:lvl5pPr marL="1543050" indent="-171450">
              <a:buFont typeface="Wingdings" panose="05000000000000000000" pitchFamily="2" charset="2"/>
              <a:buChar char="ü"/>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r>
              <a:rPr lang="en-US"/>
              <a:t>(c) Stephen Senn 2016</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403289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normAutofit/>
          </a:bodyPr>
          <a:lstStyle>
            <a:lvl1pPr>
              <a:defRPr sz="3000" b="1">
                <a:solidFill>
                  <a:schemeClr val="tx2"/>
                </a:solidFill>
              </a:defRPr>
            </a:lvl1pPr>
          </a:lstStyle>
          <a:p>
            <a:r>
              <a:rPr lang="en-US"/>
              <a:t>Click to edit Master title style</a:t>
            </a:r>
            <a:endParaRPr lang="en-GB"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Ø"/>
              <a:defRPr/>
            </a:lvl3pPr>
            <a:lvl4pPr marL="1200150" indent="-171450">
              <a:buFont typeface="Wingdings" panose="05000000000000000000" pitchFamily="2" charset="2"/>
              <a:buChar char="§"/>
              <a:defRPr/>
            </a:lvl4pPr>
            <a:lvl5pPr marL="1585913" indent="-214313">
              <a:buFont typeface="Wingdings" panose="05000000000000000000" pitchFamily="2" charset="2"/>
              <a:buChar char="ü"/>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Ø"/>
              <a:defRPr/>
            </a:lvl3pPr>
            <a:lvl4pPr marL="1200150" indent="-171450">
              <a:buFont typeface="Wingdings" panose="05000000000000000000" pitchFamily="2" charset="2"/>
              <a:buChar char="§"/>
              <a:defRPr/>
            </a:lvl4pPr>
            <a:lvl5pPr marL="1543050" indent="-171450">
              <a:buFont typeface="Wingdings" panose="05000000000000000000" pitchFamily="2" charset="2"/>
              <a:buChar char="ü"/>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r>
              <a:rPr lang="en-US"/>
              <a:t>(c) Stephen Senn 2016</a:t>
            </a:r>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63979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solidFill>
                  <a:schemeClr val="tx2"/>
                </a:solidFill>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r>
              <a:rPr lang="en-US"/>
              <a:t>(c) Stephen Senn 2016</a:t>
            </a:r>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123333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 Stephen Senn 2016</a:t>
            </a:r>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2642807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b="1">
                <a:solidFill>
                  <a:schemeClr val="tx2"/>
                </a:solidFill>
              </a:defRPr>
            </a:lvl1pPr>
          </a:lstStyle>
          <a:p>
            <a:r>
              <a:rPr lang="en-US"/>
              <a:t>Click to edit Master title style</a:t>
            </a:r>
            <a:endParaRPr lang="en-GB" dirty="0"/>
          </a:p>
        </p:txBody>
      </p:sp>
      <p:sp>
        <p:nvSpPr>
          <p:cNvPr id="3" name="Content Placeholder 2"/>
          <p:cNvSpPr>
            <a:spLocks noGrp="1"/>
          </p:cNvSpPr>
          <p:nvPr>
            <p:ph idx="1"/>
          </p:nvPr>
        </p:nvSpPr>
        <p:spPr>
          <a:xfrm>
            <a:off x="3887391" y="987426"/>
            <a:ext cx="4629150" cy="4873625"/>
          </a:xfrm>
        </p:spPr>
        <p:txBody>
          <a:bodyPr/>
          <a:lstStyle>
            <a:lvl1pPr>
              <a:defRPr sz="2400"/>
            </a:lvl1pPr>
            <a:lvl2pPr marL="514350" indent="-171450">
              <a:buFont typeface="Courier New" panose="02070309020205020404" pitchFamily="49" charset="0"/>
              <a:buChar char="o"/>
              <a:defRPr sz="2100"/>
            </a:lvl2pPr>
            <a:lvl3pPr marL="857250" indent="-171450">
              <a:buFont typeface="Wingdings" panose="05000000000000000000" pitchFamily="2" charset="2"/>
              <a:buChar char="Ø"/>
              <a:defRPr sz="1800"/>
            </a:lvl3pPr>
            <a:lvl4pPr marL="1200150" indent="-171450">
              <a:buFont typeface="Wingdings" panose="05000000000000000000" pitchFamily="2" charset="2"/>
              <a:buChar char="§"/>
              <a:defRPr sz="1500"/>
            </a:lvl4pPr>
            <a:lvl5pPr marL="1543050" indent="-171450">
              <a:buFont typeface="Wingdings" panose="05000000000000000000" pitchFamily="2" charset="2"/>
              <a:buChar char="ü"/>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 Stephen Senn 2016</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49929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3EA74A6E-FFFE-4D2E-88C1-30478AC6C1EF}" type="slidenum">
              <a:rPr lang="en-GB" altLang="en-US"/>
              <a:pPr/>
              <a:t>‹#›</a:t>
            </a:fld>
            <a:endParaRPr lang="en-GB" altLang="en-US"/>
          </a:p>
        </p:txBody>
      </p:sp>
    </p:spTree>
    <p:extLst>
      <p:ext uri="{BB962C8B-B14F-4D97-AF65-F5344CB8AC3E}">
        <p14:creationId xmlns:p14="http://schemas.microsoft.com/office/powerpoint/2010/main" val="1602404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GB"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 Stephen Senn 2016</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2924145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chemeClr val="tx2"/>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(c) Stephen Senn 2016</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1629694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(c) Stephen Senn 2016</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31427DD-6F30-4754-A642-98538026708B}" type="slidenum">
              <a:rPr lang="en-GB" smtClean="0"/>
              <a:t>‹#›</a:t>
            </a:fld>
            <a:endParaRPr lang="en-GB" dirty="0"/>
          </a:p>
        </p:txBody>
      </p:sp>
    </p:spTree>
    <p:extLst>
      <p:ext uri="{BB962C8B-B14F-4D97-AF65-F5344CB8AC3E}">
        <p14:creationId xmlns:p14="http://schemas.microsoft.com/office/powerpoint/2010/main" val="2939531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txBox="1">
            <a:spLocks noGrp="1"/>
          </p:cNvSpPr>
          <p:nvPr>
            <p:ph type="title"/>
          </p:nvPr>
        </p:nvSpPr>
        <p:spPr>
          <a:xfrm>
            <a:off x="685800" y="609603"/>
            <a:ext cx="7772400" cy="1143000"/>
          </a:xfrm>
        </p:spPr>
        <p:txBody>
          <a:bodyPr/>
          <a:lstStyle>
            <a:lvl1pPr>
              <a:defRPr/>
            </a:lvl1pPr>
          </a:lstStyle>
          <a:p>
            <a:pPr lvl="0"/>
            <a:r>
              <a:rPr lang="en-US"/>
              <a:t>Click to edit Master title style</a:t>
            </a:r>
            <a:endParaRPr lang="en-GB"/>
          </a:p>
        </p:txBody>
      </p:sp>
      <p:sp>
        <p:nvSpPr>
          <p:cNvPr id="3" name="Table Placeholder 2"/>
          <p:cNvSpPr txBox="1">
            <a:spLocks noGrp="1"/>
          </p:cNvSpPr>
          <p:nvPr>
            <p:ph type="tbl" idx="1"/>
          </p:nvPr>
        </p:nvSpPr>
        <p:spPr>
          <a:xfrm>
            <a:off x="685800" y="1981203"/>
            <a:ext cx="7772400" cy="4114800"/>
          </a:xfrm>
        </p:spPr>
        <p:txBody>
          <a:bodyPr/>
          <a:lstStyle>
            <a:lvl1pPr>
              <a:defRPr lang="en-GB"/>
            </a:lvl1pPr>
          </a:lstStyle>
          <a:p>
            <a:pPr lvl="0"/>
            <a:endParaRPr lang="en-GB" dirty="0"/>
          </a:p>
        </p:txBody>
      </p:sp>
      <p:sp>
        <p:nvSpPr>
          <p:cNvPr id="4" name="Date Placeholder 3"/>
          <p:cNvSpPr txBox="1">
            <a:spLocks noGrp="1"/>
          </p:cNvSpPr>
          <p:nvPr>
            <p:ph type="dt" sz="half" idx="7"/>
          </p:nvPr>
        </p:nvSpPr>
        <p:spPr>
          <a:xfrm>
            <a:off x="685800" y="6248396"/>
            <a:ext cx="1904996" cy="457200"/>
          </a:xfrm>
        </p:spPr>
        <p:txBody>
          <a:bodyPr/>
          <a:lstStyle>
            <a:lvl1pPr>
              <a:defRPr/>
            </a:lvl1pPr>
          </a:lstStyle>
          <a:p>
            <a:pPr lvl="0"/>
            <a:r>
              <a:rPr lang="en-US"/>
              <a:t>(c) Stephen Senn 2016</a:t>
            </a:r>
            <a:endParaRPr lang="en-US" dirty="0"/>
          </a:p>
        </p:txBody>
      </p:sp>
      <p:sp>
        <p:nvSpPr>
          <p:cNvPr id="5" name="Footer Placeholder 4"/>
          <p:cNvSpPr txBox="1">
            <a:spLocks noGrp="1"/>
          </p:cNvSpPr>
          <p:nvPr>
            <p:ph type="ftr" sz="quarter" idx="9"/>
          </p:nvPr>
        </p:nvSpPr>
        <p:spPr>
          <a:xfrm>
            <a:off x="3124204" y="6248396"/>
            <a:ext cx="2895603" cy="457200"/>
          </a:xfrm>
        </p:spPr>
        <p:txBody>
          <a:bodyPr/>
          <a:lstStyle>
            <a:lvl1pPr>
              <a:defRPr lang="en-US"/>
            </a:lvl1pPr>
          </a:lstStyle>
          <a:p>
            <a:pPr lvl="0"/>
            <a:endParaRPr lang="en-US" dirty="0"/>
          </a:p>
        </p:txBody>
      </p:sp>
      <p:sp>
        <p:nvSpPr>
          <p:cNvPr id="6" name="Slide Number Placeholder 5"/>
          <p:cNvSpPr txBox="1">
            <a:spLocks noGrp="1"/>
          </p:cNvSpPr>
          <p:nvPr>
            <p:ph type="sldNum" sz="quarter" idx="8"/>
          </p:nvPr>
        </p:nvSpPr>
        <p:spPr>
          <a:xfrm>
            <a:off x="6553204" y="6248396"/>
            <a:ext cx="1904996" cy="457200"/>
          </a:xfrm>
        </p:spPr>
        <p:txBody>
          <a:bodyPr/>
          <a:lstStyle>
            <a:lvl1pPr>
              <a:defRPr lang="en-US"/>
            </a:lvl1pPr>
          </a:lstStyle>
          <a:p>
            <a:pPr lvl="0"/>
            <a:fld id="{AD159768-E1A1-4FF5-BA78-935F45FBCDA5}" type="slidenum">
              <a:t>‹#›</a:t>
            </a:fld>
            <a:endParaRPr lang="en-US" dirty="0"/>
          </a:p>
        </p:txBody>
      </p:sp>
    </p:spTree>
    <p:extLst>
      <p:ext uri="{BB962C8B-B14F-4D97-AF65-F5344CB8AC3E}">
        <p14:creationId xmlns:p14="http://schemas.microsoft.com/office/powerpoint/2010/main" val="80215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E03BD325-5489-4F31-A424-0982DF19B18D}" type="slidenum">
              <a:rPr lang="en-GB" altLang="en-US"/>
              <a:pPr/>
              <a:t>‹#›</a:t>
            </a:fld>
            <a:endParaRPr lang="en-GB" altLang="en-US"/>
          </a:p>
        </p:txBody>
      </p:sp>
    </p:spTree>
    <p:extLst>
      <p:ext uri="{BB962C8B-B14F-4D97-AF65-F5344CB8AC3E}">
        <p14:creationId xmlns:p14="http://schemas.microsoft.com/office/powerpoint/2010/main" val="271653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6C72BD80-2ACD-4EE6-839A-3565CB248CC2}" type="slidenum">
              <a:rPr lang="en-GB" altLang="en-US"/>
              <a:pPr/>
              <a:t>‹#›</a:t>
            </a:fld>
            <a:endParaRPr lang="en-GB" altLang="en-US"/>
          </a:p>
        </p:txBody>
      </p:sp>
    </p:spTree>
    <p:extLst>
      <p:ext uri="{BB962C8B-B14F-4D97-AF65-F5344CB8AC3E}">
        <p14:creationId xmlns:p14="http://schemas.microsoft.com/office/powerpoint/2010/main" val="258118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1597DB13-568D-49FF-A615-722301AC3D29}" type="slidenum">
              <a:rPr lang="en-GB" altLang="en-US"/>
              <a:pPr/>
              <a:t>‹#›</a:t>
            </a:fld>
            <a:endParaRPr lang="en-GB" altLang="en-US"/>
          </a:p>
        </p:txBody>
      </p:sp>
    </p:spTree>
    <p:extLst>
      <p:ext uri="{BB962C8B-B14F-4D97-AF65-F5344CB8AC3E}">
        <p14:creationId xmlns:p14="http://schemas.microsoft.com/office/powerpoint/2010/main" val="20920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530FC2CF-DC96-4384-9239-78B93D02836B}" type="slidenum">
              <a:rPr lang="en-GB" altLang="en-US"/>
              <a:pPr/>
              <a:t>‹#›</a:t>
            </a:fld>
            <a:endParaRPr lang="en-GB" altLang="en-US"/>
          </a:p>
        </p:txBody>
      </p:sp>
    </p:spTree>
    <p:extLst>
      <p:ext uri="{BB962C8B-B14F-4D97-AF65-F5344CB8AC3E}">
        <p14:creationId xmlns:p14="http://schemas.microsoft.com/office/powerpoint/2010/main" val="63121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04F1B43A-D7FA-4B09-81D1-B9669A598DBE}" type="slidenum">
              <a:rPr lang="en-GB" altLang="en-US"/>
              <a:pPr/>
              <a:t>‹#›</a:t>
            </a:fld>
            <a:endParaRPr lang="en-GB" altLang="en-US"/>
          </a:p>
        </p:txBody>
      </p:sp>
    </p:spTree>
    <p:extLst>
      <p:ext uri="{BB962C8B-B14F-4D97-AF65-F5344CB8AC3E}">
        <p14:creationId xmlns:p14="http://schemas.microsoft.com/office/powerpoint/2010/main" val="16686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F7B81F25-AC1F-4791-9B4A-00EDF91B774F}" type="slidenum">
              <a:rPr lang="en-GB" altLang="en-US"/>
              <a:pPr/>
              <a:t>‹#›</a:t>
            </a:fld>
            <a:endParaRPr lang="en-GB" altLang="en-US"/>
          </a:p>
        </p:txBody>
      </p:sp>
    </p:spTree>
    <p:extLst>
      <p:ext uri="{BB962C8B-B14F-4D97-AF65-F5344CB8AC3E}">
        <p14:creationId xmlns:p14="http://schemas.microsoft.com/office/powerpoint/2010/main" val="296104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 Stephen Senn 2016</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F8D6C8E9-5F28-49A2-870C-C65888F612B2}" type="slidenum">
              <a:rPr lang="en-GB" altLang="en-US"/>
              <a:pPr/>
              <a:t>‹#›</a:t>
            </a:fld>
            <a:endParaRPr lang="en-GB" altLang="en-US"/>
          </a:p>
        </p:txBody>
      </p:sp>
    </p:spTree>
    <p:extLst>
      <p:ext uri="{BB962C8B-B14F-4D97-AF65-F5344CB8AC3E}">
        <p14:creationId xmlns:p14="http://schemas.microsoft.com/office/powerpoint/2010/main" val="426212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r>
              <a:rPr lang="en-US"/>
              <a:t>(c) Stephen Senn 2016</a:t>
            </a: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A0F038C-65E8-4614-A562-A41B4B3B9B05}"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 Stephen Senn 2016</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1427DD-6F30-4754-A642-98538026708B}" type="slidenum">
              <a:rPr lang="en-GB" smtClean="0"/>
              <a:t>‹#›</a:t>
            </a:fld>
            <a:endParaRPr lang="en-GB" dirty="0"/>
          </a:p>
        </p:txBody>
      </p:sp>
    </p:spTree>
    <p:extLst>
      <p:ext uri="{BB962C8B-B14F-4D97-AF65-F5344CB8AC3E}">
        <p14:creationId xmlns:p14="http://schemas.microsoft.com/office/powerpoint/2010/main" val="293543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(c) Stephen Senn 2016</a:t>
            </a:r>
            <a:endParaRPr lang="en-GB" altLang="en-US" sz="1400" dirty="0"/>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B5CE24-7022-4203-AE93-5E8683FB9D01}" type="slidenum">
              <a:rPr lang="en-GB" altLang="en-US" sz="1400"/>
              <a:pPr>
                <a:spcBef>
                  <a:spcPct val="0"/>
                </a:spcBef>
                <a:buFontTx/>
                <a:buNone/>
              </a:pPr>
              <a:t>1</a:t>
            </a:fld>
            <a:endParaRPr lang="en-GB" altLang="en-US" sz="1400"/>
          </a:p>
        </p:txBody>
      </p:sp>
      <p:sp>
        <p:nvSpPr>
          <p:cNvPr id="2052" name="Rectangle 2"/>
          <p:cNvSpPr>
            <a:spLocks noGrp="1" noChangeArrowheads="1"/>
          </p:cNvSpPr>
          <p:nvPr>
            <p:ph type="ctrTitle"/>
          </p:nvPr>
        </p:nvSpPr>
        <p:spPr/>
        <p:txBody>
          <a:bodyPr/>
          <a:lstStyle/>
          <a:p>
            <a:pPr eaLnBrk="1" hangingPunct="1"/>
            <a:r>
              <a:rPr lang="en-GB" altLang="en-US" sz="3600" dirty="0"/>
              <a:t>On being Bayesian</a:t>
            </a:r>
            <a:br>
              <a:rPr lang="en-GB" altLang="en-US" sz="3600" dirty="0"/>
            </a:br>
            <a:r>
              <a:rPr lang="en-GB" altLang="en-US" sz="2400" dirty="0"/>
              <a:t>Vienna 9 November 2016</a:t>
            </a:r>
            <a:br>
              <a:rPr lang="en-GB" altLang="en-US" sz="3600" dirty="0"/>
            </a:br>
            <a:endParaRPr lang="en-GB" altLang="en-US" sz="3600" dirty="0"/>
          </a:p>
        </p:txBody>
      </p:sp>
      <p:sp>
        <p:nvSpPr>
          <p:cNvPr id="2053" name="Rectangle 3"/>
          <p:cNvSpPr>
            <a:spLocks noGrp="1" noChangeArrowheads="1"/>
          </p:cNvSpPr>
          <p:nvPr>
            <p:ph type="subTitle" idx="1"/>
          </p:nvPr>
        </p:nvSpPr>
        <p:spPr/>
        <p:txBody>
          <a:bodyPr/>
          <a:lstStyle/>
          <a:p>
            <a:pPr eaLnBrk="1" hangingPunct="1"/>
            <a:r>
              <a:rPr lang="en-GB" altLang="en-US"/>
              <a:t>Stephen Senn</a:t>
            </a:r>
          </a:p>
          <a:p>
            <a:pPr eaLnBrk="1" hangingPunct="1"/>
            <a:endParaRPr lang="en-GB" altLang="en-US"/>
          </a:p>
        </p:txBody>
      </p:sp>
      <p:pic>
        <p:nvPicPr>
          <p:cNvPr id="205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5138" y="4865688"/>
            <a:ext cx="313372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What the simulation shows</a:t>
            </a:r>
          </a:p>
        </p:txBody>
      </p:sp>
      <p:sp>
        <p:nvSpPr>
          <p:cNvPr id="3" name="Date Placeholder 2"/>
          <p:cNvSpPr>
            <a:spLocks noGrp="1"/>
          </p:cNvSpPr>
          <p:nvPr>
            <p:ph type="dt" sz="half" idx="10"/>
          </p:nvPr>
        </p:nvSpPr>
        <p:spPr/>
        <p:txBody>
          <a:bodyPr/>
          <a:lstStyle/>
          <a:p>
            <a:pPr>
              <a:defRPr/>
            </a:pPr>
            <a:r>
              <a:rPr lang="en-US"/>
              <a:t>(c) Stephen Senn 2016</a:t>
            </a:r>
            <a:endParaRPr lang="en-GB"/>
          </a:p>
        </p:txBody>
      </p:sp>
      <p:sp>
        <p:nvSpPr>
          <p:cNvPr id="4" name="Slide Number Placeholder 3"/>
          <p:cNvSpPr>
            <a:spLocks noGrp="1"/>
          </p:cNvSpPr>
          <p:nvPr>
            <p:ph type="sldNum" sz="quarter" idx="12"/>
          </p:nvPr>
        </p:nvSpPr>
        <p:spPr/>
        <p:txBody>
          <a:bodyPr/>
          <a:lstStyle/>
          <a:p>
            <a:fld id="{530FC2CF-DC96-4384-9239-78B93D02836B}" type="slidenum">
              <a:rPr lang="en-GB" altLang="en-US" smtClean="0"/>
              <a:pPr/>
              <a:t>10</a:t>
            </a:fld>
            <a:endParaRPr lang="en-GB" altLang="en-US"/>
          </a:p>
        </p:txBody>
      </p:sp>
      <p:pic>
        <p:nvPicPr>
          <p:cNvPr id="16" name="Content Placeholder 1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843881"/>
            <a:ext cx="4038600" cy="4038600"/>
          </a:xfrm>
        </p:spPr>
      </p:pic>
      <p:pic>
        <p:nvPicPr>
          <p:cNvPr id="18" name="Content Placeholder 1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48200" y="1843881"/>
            <a:ext cx="4038600" cy="4038600"/>
          </a:xfrm>
        </p:spPr>
      </p:pic>
    </p:spTree>
    <p:extLst>
      <p:ext uri="{BB962C8B-B14F-4D97-AF65-F5344CB8AC3E}">
        <p14:creationId xmlns:p14="http://schemas.microsoft.com/office/powerpoint/2010/main" val="391392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14000"/>
          </a:schemeClr>
        </a:solidFill>
        <a:effectLst/>
      </p:bgPr>
    </p:bg>
    <p:spTree>
      <p:nvGrpSpPr>
        <p:cNvPr id="1" name=""/>
        <p:cNvGrpSpPr/>
        <p:nvPr/>
      </p:nvGrpSpPr>
      <p:grpSpPr>
        <a:xfrm>
          <a:off x="0" y="0"/>
          <a:ext cx="0" cy="0"/>
          <a:chOff x="0" y="0"/>
          <a:chExt cx="0" cy="0"/>
        </a:xfrm>
      </p:grpSpPr>
      <p:sp>
        <p:nvSpPr>
          <p:cNvPr id="8" name="Oval 7"/>
          <p:cNvSpPr/>
          <p:nvPr/>
        </p:nvSpPr>
        <p:spPr>
          <a:xfrm>
            <a:off x="3203848" y="2708920"/>
            <a:ext cx="93610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Date Placeholder 4"/>
          <p:cNvSpPr>
            <a:spLocks noGrp="1"/>
          </p:cNvSpPr>
          <p:nvPr>
            <p:ph type="dt" sz="half" idx="10"/>
          </p:nvPr>
        </p:nvSpPr>
        <p:spPr/>
        <p:txBody>
          <a:bodyPr/>
          <a:lstStyle/>
          <a:p>
            <a:pPr>
              <a:defRPr/>
            </a:pPr>
            <a:r>
              <a:rPr lang="en-US"/>
              <a:t>(c) Stephen Senn 2016</a:t>
            </a:r>
            <a:endParaRPr lang="en-GB"/>
          </a:p>
        </p:txBody>
      </p:sp>
      <p:sp>
        <p:nvSpPr>
          <p:cNvPr id="6" name="Slide Number Placeholder 5"/>
          <p:cNvSpPr>
            <a:spLocks noGrp="1"/>
          </p:cNvSpPr>
          <p:nvPr>
            <p:ph type="sldNum" sz="quarter" idx="12"/>
          </p:nvPr>
        </p:nvSpPr>
        <p:spPr/>
        <p:txBody>
          <a:bodyPr/>
          <a:lstStyle/>
          <a:p>
            <a:fld id="{6C72BD80-2ACD-4EE6-839A-3565CB248CC2}" type="slidenum">
              <a:rPr lang="en-GB" altLang="en-US" smtClean="0"/>
              <a:pPr/>
              <a:t>11</a:t>
            </a:fld>
            <a:endParaRPr lang="en-GB" altLang="en-US"/>
          </a:p>
        </p:txBody>
      </p:sp>
      <p:pic>
        <p:nvPicPr>
          <p:cNvPr id="7" name="Picture 6"/>
          <p:cNvPicPr>
            <a:picLocks noChangeAspect="1"/>
          </p:cNvPicPr>
          <p:nvPr/>
        </p:nvPicPr>
        <p:blipFill>
          <a:blip r:embed="rId3"/>
          <a:stretch>
            <a:fillRect/>
          </a:stretch>
        </p:blipFill>
        <p:spPr>
          <a:xfrm>
            <a:off x="933450" y="1728787"/>
            <a:ext cx="7277100" cy="3400425"/>
          </a:xfrm>
          <a:prstGeom prst="rect">
            <a:avLst/>
          </a:prstGeom>
        </p:spPr>
      </p:pic>
      <p:sp>
        <p:nvSpPr>
          <p:cNvPr id="2" name="Rectangle 1"/>
          <p:cNvSpPr/>
          <p:nvPr/>
        </p:nvSpPr>
        <p:spPr>
          <a:xfrm>
            <a:off x="1132429" y="3212976"/>
            <a:ext cx="3007523" cy="288032"/>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149474" y="4653135"/>
            <a:ext cx="3782566" cy="18804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Arrow Connector 3"/>
          <p:cNvCxnSpPr/>
          <p:nvPr/>
        </p:nvCxnSpPr>
        <p:spPr>
          <a:xfrm flipV="1">
            <a:off x="3995936" y="2132856"/>
            <a:ext cx="1584176"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932040" y="2276872"/>
            <a:ext cx="648072" cy="237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24128" y="2060848"/>
            <a:ext cx="1728192" cy="338554"/>
          </a:xfrm>
          <a:prstGeom prst="rect">
            <a:avLst/>
          </a:prstGeom>
          <a:noFill/>
        </p:spPr>
        <p:txBody>
          <a:bodyPr wrap="square" rtlCol="0">
            <a:spAutoFit/>
          </a:bodyPr>
          <a:lstStyle/>
          <a:p>
            <a:r>
              <a:rPr lang="en-GB" sz="1600" dirty="0"/>
              <a:t>Theory says 0.2</a:t>
            </a:r>
          </a:p>
        </p:txBody>
      </p:sp>
    </p:spTree>
    <p:extLst>
      <p:ext uri="{BB962C8B-B14F-4D97-AF65-F5344CB8AC3E}">
        <p14:creationId xmlns:p14="http://schemas.microsoft.com/office/powerpoint/2010/main" val="129156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solidFill>
                  <a:schemeClr val="accent2"/>
                </a:solidFill>
              </a:rPr>
              <a:t>Does this mean the frequentist intuition is wrong?</a:t>
            </a:r>
          </a:p>
        </p:txBody>
      </p:sp>
      <p:sp>
        <p:nvSpPr>
          <p:cNvPr id="5" name="Content Placeholder 4"/>
          <p:cNvSpPr>
            <a:spLocks noGrp="1"/>
          </p:cNvSpPr>
          <p:nvPr>
            <p:ph idx="1"/>
          </p:nvPr>
        </p:nvSpPr>
        <p:spPr/>
        <p:txBody>
          <a:bodyPr/>
          <a:lstStyle/>
          <a:p>
            <a:r>
              <a:rPr lang="en-GB" dirty="0"/>
              <a:t>Not necessarily</a:t>
            </a:r>
          </a:p>
          <a:p>
            <a:r>
              <a:rPr lang="en-GB" dirty="0"/>
              <a:t>One needs to think carefully about what the prior distribution implies</a:t>
            </a:r>
          </a:p>
          <a:p>
            <a:r>
              <a:rPr lang="en-GB" dirty="0"/>
              <a:t>Actually, even if the prior variance were large the prior distribution would be </a:t>
            </a:r>
            <a:r>
              <a:rPr lang="en-GB" i="1" dirty="0"/>
              <a:t>very</a:t>
            </a:r>
            <a:r>
              <a:rPr lang="en-GB" dirty="0"/>
              <a:t> informative about two things</a:t>
            </a:r>
          </a:p>
          <a:p>
            <a:pPr lvl="1"/>
            <a:r>
              <a:rPr lang="en-GB" dirty="0"/>
              <a:t>Normality</a:t>
            </a:r>
          </a:p>
          <a:p>
            <a:pPr lvl="1"/>
            <a:r>
              <a:rPr lang="en-GB" dirty="0"/>
              <a:t>Conditional independence</a:t>
            </a:r>
          </a:p>
        </p:txBody>
      </p:sp>
      <p:sp>
        <p:nvSpPr>
          <p:cNvPr id="2" name="Date Placeholder 1"/>
          <p:cNvSpPr>
            <a:spLocks noGrp="1"/>
          </p:cNvSpPr>
          <p:nvPr>
            <p:ph type="dt" sz="half" idx="10"/>
          </p:nvPr>
        </p:nvSpPr>
        <p:spPr/>
        <p:txBody>
          <a:bodyPr/>
          <a:lstStyle/>
          <a:p>
            <a:pPr>
              <a:defRPr/>
            </a:pPr>
            <a:r>
              <a:rPr lang="en-US"/>
              <a:t>(c) Stephen Senn 2016</a:t>
            </a:r>
            <a:endParaRPr lang="en-GB"/>
          </a:p>
        </p:txBody>
      </p:sp>
      <p:sp>
        <p:nvSpPr>
          <p:cNvPr id="3" name="Slide Number Placeholder 2"/>
          <p:cNvSpPr>
            <a:spLocks noGrp="1"/>
          </p:cNvSpPr>
          <p:nvPr>
            <p:ph type="sldNum" sz="quarter" idx="12"/>
          </p:nvPr>
        </p:nvSpPr>
        <p:spPr/>
        <p:txBody>
          <a:bodyPr/>
          <a:lstStyle/>
          <a:p>
            <a:fld id="{04F1B43A-D7FA-4B09-81D1-B9669A598DBE}" type="slidenum">
              <a:rPr lang="en-GB" altLang="en-US" smtClean="0"/>
              <a:pPr/>
              <a:t>12</a:t>
            </a:fld>
            <a:endParaRPr lang="en-GB" altLang="en-US"/>
          </a:p>
        </p:txBody>
      </p:sp>
    </p:spTree>
    <p:extLst>
      <p:ext uri="{BB962C8B-B14F-4D97-AF65-F5344CB8AC3E}">
        <p14:creationId xmlns:p14="http://schemas.microsoft.com/office/powerpoint/2010/main" val="115606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
        <p:nvSpPr>
          <p:cNvPr id="2" name="Date Placeholder 1"/>
          <p:cNvSpPr>
            <a:spLocks noGrp="1"/>
          </p:cNvSpPr>
          <p:nvPr>
            <p:ph type="dt" sz="half" idx="10"/>
          </p:nvPr>
        </p:nvSpPr>
        <p:spPr/>
        <p:txBody>
          <a:bodyPr/>
          <a:lstStyle/>
          <a:p>
            <a:pPr>
              <a:defRPr/>
            </a:pPr>
            <a:r>
              <a:rPr lang="en-US"/>
              <a:t>(c) Stephen Senn 2016</a:t>
            </a:r>
            <a:endParaRPr lang="en-GB"/>
          </a:p>
        </p:txBody>
      </p:sp>
      <p:sp>
        <p:nvSpPr>
          <p:cNvPr id="3" name="Slide Number Placeholder 2"/>
          <p:cNvSpPr>
            <a:spLocks noGrp="1"/>
          </p:cNvSpPr>
          <p:nvPr>
            <p:ph type="sldNum" sz="quarter" idx="12"/>
          </p:nvPr>
        </p:nvSpPr>
        <p:spPr/>
        <p:txBody>
          <a:bodyPr/>
          <a:lstStyle/>
          <a:p>
            <a:fld id="{04F1B43A-D7FA-4B09-81D1-B9669A598DBE}" type="slidenum">
              <a:rPr lang="en-GB" altLang="en-US" smtClean="0"/>
              <a:pPr/>
              <a:t>13</a:t>
            </a:fld>
            <a:endParaRPr lang="en-GB" altLang="en-US"/>
          </a:p>
        </p:txBody>
      </p:sp>
    </p:spTree>
    <p:extLst>
      <p:ext uri="{BB962C8B-B14F-4D97-AF65-F5344CB8AC3E}">
        <p14:creationId xmlns:p14="http://schemas.microsoft.com/office/powerpoint/2010/main" val="69422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solidFill>
                  <a:schemeClr val="accent2"/>
                </a:solidFill>
              </a:rPr>
              <a:t>The explanation of the paradox</a:t>
            </a:r>
          </a:p>
        </p:txBody>
      </p:sp>
      <p:sp>
        <p:nvSpPr>
          <p:cNvPr id="5" name="Content Placeholder 4"/>
          <p:cNvSpPr>
            <a:spLocks noGrp="1"/>
          </p:cNvSpPr>
          <p:nvPr>
            <p:ph idx="1"/>
          </p:nvPr>
        </p:nvSpPr>
        <p:spPr/>
        <p:txBody>
          <a:bodyPr/>
          <a:lstStyle/>
          <a:p>
            <a:r>
              <a:rPr lang="en-GB" sz="2800" dirty="0"/>
              <a:t>Having a Normal prior is equivalent to having seen </a:t>
            </a:r>
            <a:r>
              <a:rPr lang="en-GB" sz="2800" i="1" dirty="0"/>
              <a:t>thousands</a:t>
            </a:r>
            <a:r>
              <a:rPr lang="en-GB" sz="2800" dirty="0"/>
              <a:t> of true means</a:t>
            </a:r>
          </a:p>
          <a:p>
            <a:r>
              <a:rPr lang="en-GB" sz="2800" dirty="0"/>
              <a:t>Furthermore, </a:t>
            </a:r>
            <a:r>
              <a:rPr lang="en-GB" sz="2800" i="1" dirty="0"/>
              <a:t>a priori</a:t>
            </a:r>
            <a:r>
              <a:rPr lang="en-GB" sz="2800" dirty="0"/>
              <a:t>, the true mean of any value in your sample of ten is exchangeable with any one of these thousands of means</a:t>
            </a:r>
          </a:p>
          <a:p>
            <a:r>
              <a:rPr lang="en-GB" sz="2800" dirty="0"/>
              <a:t>Why should the fact that it is locally the highest have any effect on your Bayesian calibration?</a:t>
            </a:r>
          </a:p>
          <a:p>
            <a:r>
              <a:rPr lang="en-GB" sz="2800" dirty="0"/>
              <a:t>Now let us see what happened when we no longer make the means exchangeable</a:t>
            </a:r>
          </a:p>
        </p:txBody>
      </p:sp>
      <p:sp>
        <p:nvSpPr>
          <p:cNvPr id="2" name="Date Placeholder 1"/>
          <p:cNvSpPr>
            <a:spLocks noGrp="1"/>
          </p:cNvSpPr>
          <p:nvPr>
            <p:ph type="dt" sz="half" idx="10"/>
          </p:nvPr>
        </p:nvSpPr>
        <p:spPr/>
        <p:txBody>
          <a:bodyPr/>
          <a:lstStyle/>
          <a:p>
            <a:pPr>
              <a:defRPr/>
            </a:pPr>
            <a:r>
              <a:rPr lang="en-US"/>
              <a:t>(c) Stephen Senn 2016</a:t>
            </a:r>
            <a:endParaRPr lang="en-GB"/>
          </a:p>
        </p:txBody>
      </p:sp>
      <p:sp>
        <p:nvSpPr>
          <p:cNvPr id="3" name="Slide Number Placeholder 2"/>
          <p:cNvSpPr>
            <a:spLocks noGrp="1"/>
          </p:cNvSpPr>
          <p:nvPr>
            <p:ph type="sldNum" sz="quarter" idx="12"/>
          </p:nvPr>
        </p:nvSpPr>
        <p:spPr/>
        <p:txBody>
          <a:bodyPr/>
          <a:lstStyle/>
          <a:p>
            <a:fld id="{04F1B43A-D7FA-4B09-81D1-B9669A598DBE}" type="slidenum">
              <a:rPr lang="en-GB" altLang="en-US" smtClean="0"/>
              <a:pPr/>
              <a:t>14</a:t>
            </a:fld>
            <a:endParaRPr lang="en-GB" altLang="en-US"/>
          </a:p>
        </p:txBody>
      </p:sp>
    </p:spTree>
    <p:extLst>
      <p:ext uri="{BB962C8B-B14F-4D97-AF65-F5344CB8AC3E}">
        <p14:creationId xmlns:p14="http://schemas.microsoft.com/office/powerpoint/2010/main" val="92386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874" y="2420888"/>
            <a:ext cx="46258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1" dirty="0">
                <a:solidFill>
                  <a:schemeClr val="accent2"/>
                </a:solidFill>
              </a:rPr>
              <a:t>A hierarchical simulation</a:t>
            </a:r>
          </a:p>
        </p:txBody>
      </p:sp>
      <p:sp>
        <p:nvSpPr>
          <p:cNvPr id="8" name="Content Placeholder 7"/>
          <p:cNvSpPr>
            <a:spLocks noGrp="1"/>
          </p:cNvSpPr>
          <p:nvPr>
            <p:ph sz="half" idx="2"/>
          </p:nvPr>
        </p:nvSpPr>
        <p:spPr/>
        <p:txBody>
          <a:bodyPr/>
          <a:lstStyle/>
          <a:p>
            <a:r>
              <a:rPr lang="en-GB" sz="2400" dirty="0"/>
              <a:t>Simulate cluster mean</a:t>
            </a:r>
          </a:p>
          <a:p>
            <a:r>
              <a:rPr lang="en-GB" sz="2400" dirty="0"/>
              <a:t>Then simulate for cluster members</a:t>
            </a:r>
          </a:p>
          <a:p>
            <a:r>
              <a:rPr lang="en-GB" dirty="0"/>
              <a:t>Simulation run two ways</a:t>
            </a:r>
          </a:p>
          <a:p>
            <a:pPr marL="914400" lvl="1" indent="-457200">
              <a:buFont typeface="+mj-lt"/>
              <a:buAutoNum type="arabicPeriod"/>
            </a:pPr>
            <a:r>
              <a:rPr lang="en-GB" dirty="0"/>
              <a:t>Randomly choose one member from each group of 10</a:t>
            </a:r>
          </a:p>
          <a:p>
            <a:pPr marL="914400" lvl="1" indent="-457200">
              <a:buFont typeface="+mj-lt"/>
              <a:buAutoNum type="arabicPeriod"/>
            </a:pPr>
            <a:r>
              <a:rPr lang="en-GB" dirty="0"/>
              <a:t>Choose the member with the highest observed mean</a:t>
            </a:r>
          </a:p>
          <a:p>
            <a:pPr lvl="1"/>
            <a:endParaRPr lang="en-GB" dirty="0"/>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15</a:t>
            </a:fld>
            <a:endParaRPr lang="en-GB"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3485190296"/>
              </p:ext>
            </p:extLst>
          </p:nvPr>
        </p:nvGraphicFramePr>
        <p:xfrm>
          <a:off x="277874" y="1988840"/>
          <a:ext cx="4625852" cy="3958709"/>
        </p:xfrm>
        <a:graphic>
          <a:graphicData uri="http://schemas.openxmlformats.org/presentationml/2006/ole">
            <mc:AlternateContent xmlns:mc="http://schemas.openxmlformats.org/markup-compatibility/2006">
              <mc:Choice xmlns:v="urn:schemas-microsoft-com:vml" Requires="v">
                <p:oleObj spid="_x0000_s3115" name="Equation" r:id="rId4" imgW="2463480" imgH="2108160" progId="Equation.DSMT4">
                  <p:embed/>
                </p:oleObj>
              </mc:Choice>
              <mc:Fallback>
                <p:oleObj name="Equation" r:id="rId4" imgW="2463480" imgH="2108160" progId="Equation.DSMT4">
                  <p:embed/>
                  <p:pic>
                    <p:nvPicPr>
                      <p:cNvPr id="9" name="Object 8"/>
                      <p:cNvPicPr/>
                      <p:nvPr/>
                    </p:nvPicPr>
                    <p:blipFill>
                      <a:blip r:embed="rId5"/>
                      <a:stretch>
                        <a:fillRect/>
                      </a:stretch>
                    </p:blipFill>
                    <p:spPr>
                      <a:xfrm>
                        <a:off x="277874" y="1988840"/>
                        <a:ext cx="4625852" cy="3958709"/>
                      </a:xfrm>
                      <a:prstGeom prst="rect">
                        <a:avLst/>
                      </a:prstGeom>
                    </p:spPr>
                  </p:pic>
                </p:oleObj>
              </mc:Fallback>
            </mc:AlternateContent>
          </a:graphicData>
        </a:graphic>
      </p:graphicFrame>
    </p:spTree>
    <p:extLst>
      <p:ext uri="{BB962C8B-B14F-4D97-AF65-F5344CB8AC3E}">
        <p14:creationId xmlns:p14="http://schemas.microsoft.com/office/powerpoint/2010/main" val="313177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What the simulation shows</a:t>
            </a:r>
          </a:p>
        </p:txBody>
      </p:sp>
      <p:sp>
        <p:nvSpPr>
          <p:cNvPr id="3" name="Date Placeholder 2"/>
          <p:cNvSpPr>
            <a:spLocks noGrp="1"/>
          </p:cNvSpPr>
          <p:nvPr>
            <p:ph type="dt" sz="half" idx="10"/>
          </p:nvPr>
        </p:nvSpPr>
        <p:spPr/>
        <p:txBody>
          <a:bodyPr/>
          <a:lstStyle/>
          <a:p>
            <a:pPr>
              <a:defRPr/>
            </a:pPr>
            <a:r>
              <a:rPr lang="en-US"/>
              <a:t>(c) Stephen Senn 2016</a:t>
            </a:r>
            <a:endParaRPr lang="en-GB"/>
          </a:p>
        </p:txBody>
      </p:sp>
      <p:sp>
        <p:nvSpPr>
          <p:cNvPr id="4" name="Slide Number Placeholder 3"/>
          <p:cNvSpPr>
            <a:spLocks noGrp="1"/>
          </p:cNvSpPr>
          <p:nvPr>
            <p:ph type="sldNum" sz="quarter" idx="12"/>
          </p:nvPr>
        </p:nvSpPr>
        <p:spPr/>
        <p:txBody>
          <a:bodyPr/>
          <a:lstStyle/>
          <a:p>
            <a:fld id="{530FC2CF-DC96-4384-9239-78B93D02836B}" type="slidenum">
              <a:rPr lang="en-GB" altLang="en-US" smtClean="0"/>
              <a:pPr/>
              <a:t>16</a:t>
            </a:fld>
            <a:endParaRPr lang="en-GB" altLang="en-US"/>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843881"/>
            <a:ext cx="4038600" cy="4038600"/>
          </a:xfrm>
        </p:spPr>
      </p:pic>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48200" y="1843881"/>
            <a:ext cx="4038600" cy="4038600"/>
          </a:xfrm>
        </p:spPr>
      </p:pic>
    </p:spTree>
    <p:extLst>
      <p:ext uri="{BB962C8B-B14F-4D97-AF65-F5344CB8AC3E}">
        <p14:creationId xmlns:p14="http://schemas.microsoft.com/office/powerpoint/2010/main" val="120682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95362" y="1662112"/>
            <a:ext cx="7153275" cy="3533775"/>
          </a:xfrm>
          <a:prstGeom prst="rect">
            <a:avLst/>
          </a:prstGeom>
        </p:spPr>
      </p:pic>
      <p:sp>
        <p:nvSpPr>
          <p:cNvPr id="5" name="Date Placeholder 4"/>
          <p:cNvSpPr>
            <a:spLocks noGrp="1"/>
          </p:cNvSpPr>
          <p:nvPr>
            <p:ph type="dt" sz="half" idx="10"/>
          </p:nvPr>
        </p:nvSpPr>
        <p:spPr/>
        <p:txBody>
          <a:bodyPr/>
          <a:lstStyle/>
          <a:p>
            <a:pPr>
              <a:defRPr/>
            </a:pPr>
            <a:r>
              <a:rPr lang="en-US"/>
              <a:t>(c) Stephen Senn 2016</a:t>
            </a:r>
            <a:endParaRPr lang="en-GB"/>
          </a:p>
        </p:txBody>
      </p:sp>
      <p:sp>
        <p:nvSpPr>
          <p:cNvPr id="6" name="Slide Number Placeholder 5"/>
          <p:cNvSpPr>
            <a:spLocks noGrp="1"/>
          </p:cNvSpPr>
          <p:nvPr>
            <p:ph type="sldNum" sz="quarter" idx="12"/>
          </p:nvPr>
        </p:nvSpPr>
        <p:spPr/>
        <p:txBody>
          <a:bodyPr/>
          <a:lstStyle/>
          <a:p>
            <a:fld id="{6C72BD80-2ACD-4EE6-839A-3565CB248CC2}" type="slidenum">
              <a:rPr lang="en-GB" altLang="en-US" smtClean="0"/>
              <a:pPr/>
              <a:t>17</a:t>
            </a:fld>
            <a:endParaRPr lang="en-GB" altLang="en-US"/>
          </a:p>
        </p:txBody>
      </p:sp>
      <p:pic>
        <p:nvPicPr>
          <p:cNvPr id="2" name="Picture 1"/>
          <p:cNvPicPr>
            <a:picLocks noChangeAspect="1"/>
          </p:cNvPicPr>
          <p:nvPr/>
        </p:nvPicPr>
        <p:blipFill>
          <a:blip r:embed="rId3"/>
          <a:stretch>
            <a:fillRect/>
          </a:stretch>
        </p:blipFill>
        <p:spPr>
          <a:xfrm>
            <a:off x="1115616" y="2924944"/>
            <a:ext cx="3231160" cy="432048"/>
          </a:xfrm>
          <a:prstGeom prst="rect">
            <a:avLst/>
          </a:prstGeom>
        </p:spPr>
      </p:pic>
      <p:sp>
        <p:nvSpPr>
          <p:cNvPr id="8" name="Rectangle 7"/>
          <p:cNvSpPr/>
          <p:nvPr/>
        </p:nvSpPr>
        <p:spPr>
          <a:xfrm>
            <a:off x="1115616" y="4581128"/>
            <a:ext cx="3960440" cy="432048"/>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788024" y="908720"/>
            <a:ext cx="3528392" cy="923330"/>
          </a:xfrm>
          <a:prstGeom prst="rect">
            <a:avLst/>
          </a:prstGeom>
          <a:noFill/>
        </p:spPr>
        <p:txBody>
          <a:bodyPr wrap="square" rtlCol="0">
            <a:spAutoFit/>
          </a:bodyPr>
          <a:lstStyle/>
          <a:p>
            <a:r>
              <a:rPr lang="en-GB" dirty="0"/>
              <a:t>The regression equations are now quite different depending on how the means were chosen</a:t>
            </a:r>
          </a:p>
        </p:txBody>
      </p:sp>
    </p:spTree>
    <p:extLst>
      <p:ext uri="{BB962C8B-B14F-4D97-AF65-F5344CB8AC3E}">
        <p14:creationId xmlns:p14="http://schemas.microsoft.com/office/powerpoint/2010/main" val="406982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solidFill>
                  <a:schemeClr val="accent2"/>
                </a:solidFill>
              </a:rPr>
              <a:t>Lessons</a:t>
            </a:r>
          </a:p>
        </p:txBody>
      </p:sp>
      <p:sp>
        <p:nvSpPr>
          <p:cNvPr id="5" name="Content Placeholder 4"/>
          <p:cNvSpPr>
            <a:spLocks noGrp="1"/>
          </p:cNvSpPr>
          <p:nvPr>
            <p:ph idx="1"/>
          </p:nvPr>
        </p:nvSpPr>
        <p:spPr/>
        <p:txBody>
          <a:bodyPr/>
          <a:lstStyle/>
          <a:p>
            <a:r>
              <a:rPr lang="en-GB" dirty="0"/>
              <a:t>As soon as you replace the conjugate prior with a hierarchical one you get very different results according to selection</a:t>
            </a:r>
          </a:p>
          <a:p>
            <a:r>
              <a:rPr lang="en-GB" dirty="0"/>
              <a:t>Be </a:t>
            </a:r>
            <a:r>
              <a:rPr lang="en-GB" i="1" dirty="0"/>
              <a:t>very careful </a:t>
            </a:r>
            <a:r>
              <a:rPr lang="en-GB" dirty="0"/>
              <a:t>to establish what your prior implies</a:t>
            </a:r>
          </a:p>
          <a:p>
            <a:r>
              <a:rPr lang="en-GB" dirty="0"/>
              <a:t>True Bayesian inference does not necessarily give you the license to ignore frequentist lessons you might think</a:t>
            </a:r>
          </a:p>
        </p:txBody>
      </p:sp>
      <p:sp>
        <p:nvSpPr>
          <p:cNvPr id="2" name="Date Placeholder 1"/>
          <p:cNvSpPr>
            <a:spLocks noGrp="1"/>
          </p:cNvSpPr>
          <p:nvPr>
            <p:ph type="dt" sz="half" idx="10"/>
          </p:nvPr>
        </p:nvSpPr>
        <p:spPr/>
        <p:txBody>
          <a:bodyPr/>
          <a:lstStyle/>
          <a:p>
            <a:pPr>
              <a:defRPr/>
            </a:pPr>
            <a:r>
              <a:rPr lang="en-US"/>
              <a:t>(c) Stephen Senn 2016</a:t>
            </a:r>
            <a:endParaRPr lang="en-GB"/>
          </a:p>
        </p:txBody>
      </p:sp>
      <p:sp>
        <p:nvSpPr>
          <p:cNvPr id="3" name="Slide Number Placeholder 2"/>
          <p:cNvSpPr>
            <a:spLocks noGrp="1"/>
          </p:cNvSpPr>
          <p:nvPr>
            <p:ph type="sldNum" sz="quarter" idx="12"/>
          </p:nvPr>
        </p:nvSpPr>
        <p:spPr/>
        <p:txBody>
          <a:bodyPr/>
          <a:lstStyle/>
          <a:p>
            <a:fld id="{04F1B43A-D7FA-4B09-81D1-B9669A598DBE}" type="slidenum">
              <a:rPr lang="en-GB" altLang="en-US" smtClean="0"/>
              <a:pPr/>
              <a:t>18</a:t>
            </a:fld>
            <a:endParaRPr lang="en-GB" altLang="en-US"/>
          </a:p>
        </p:txBody>
      </p:sp>
    </p:spTree>
    <p:extLst>
      <p:ext uri="{BB962C8B-B14F-4D97-AF65-F5344CB8AC3E}">
        <p14:creationId xmlns:p14="http://schemas.microsoft.com/office/powerpoint/2010/main" val="117508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rPr>
              <a:t>Historical control</a:t>
            </a:r>
          </a:p>
        </p:txBody>
      </p:sp>
      <p:sp>
        <p:nvSpPr>
          <p:cNvPr id="3" name="Content Placeholder 2"/>
          <p:cNvSpPr>
            <a:spLocks noGrp="1"/>
          </p:cNvSpPr>
          <p:nvPr>
            <p:ph idx="1"/>
          </p:nvPr>
        </p:nvSpPr>
        <p:spPr>
          <a:xfrm>
            <a:off x="490605" y="1417638"/>
            <a:ext cx="8229600" cy="4525963"/>
          </a:xfrm>
        </p:spPr>
        <p:txBody>
          <a:bodyPr/>
          <a:lstStyle/>
          <a:p>
            <a:r>
              <a:rPr lang="en-GB" sz="2800" dirty="0"/>
              <a:t>In many indications, the same treatment is often used as a control</a:t>
            </a:r>
          </a:p>
          <a:p>
            <a:pPr lvl="1"/>
            <a:r>
              <a:rPr lang="en-GB" sz="2400" dirty="0"/>
              <a:t>Either a placebo</a:t>
            </a:r>
          </a:p>
          <a:p>
            <a:pPr lvl="1"/>
            <a:r>
              <a:rPr lang="en-GB" sz="2400" dirty="0"/>
              <a:t>Or a standard treatment</a:t>
            </a:r>
          </a:p>
          <a:p>
            <a:r>
              <a:rPr lang="en-GB" sz="2800" dirty="0"/>
              <a:t>This means that when a new treatment is trialled there will be a lot of information from previous trials on the control being used</a:t>
            </a:r>
          </a:p>
          <a:p>
            <a:r>
              <a:rPr lang="en-GB" sz="2800" dirty="0"/>
              <a:t>Since Bayes is supposed to be a way of synthesizing all information, how would we do this?</a:t>
            </a:r>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19</a:t>
            </a:fld>
            <a:endParaRPr lang="en-GB" altLang="en-US"/>
          </a:p>
        </p:txBody>
      </p:sp>
    </p:spTree>
    <p:extLst>
      <p:ext uri="{BB962C8B-B14F-4D97-AF65-F5344CB8AC3E}">
        <p14:creationId xmlns:p14="http://schemas.microsoft.com/office/powerpoint/2010/main" val="250775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dirty="0">
                <a:solidFill>
                  <a:schemeClr val="accent2"/>
                </a:solidFill>
              </a:rPr>
              <a:t>Acknowledgements</a:t>
            </a:r>
          </a:p>
        </p:txBody>
      </p:sp>
      <p:sp>
        <p:nvSpPr>
          <p:cNvPr id="3" name="Content Placeholder 2"/>
          <p:cNvSpPr txBox="1">
            <a:spLocks noGrp="1"/>
          </p:cNvSpPr>
          <p:nvPr>
            <p:ph idx="1"/>
          </p:nvPr>
        </p:nvSpPr>
        <p:spPr/>
        <p:txBody>
          <a:bodyPr/>
          <a:lstStyle/>
          <a:p>
            <a:pPr marL="0" indent="0">
              <a:buNone/>
            </a:pPr>
            <a:r>
              <a:rPr lang="en-US" sz="2400" dirty="0"/>
              <a:t>Thank you for the kind invitation</a:t>
            </a:r>
          </a:p>
          <a:p>
            <a:pPr marL="0" indent="0">
              <a:buNone/>
            </a:pPr>
            <a:endParaRPr lang="en-US" sz="2400" dirty="0"/>
          </a:p>
          <a:p>
            <a:pPr marL="0" indent="0">
              <a:buNone/>
            </a:pPr>
            <a:r>
              <a:rPr lang="en-US" sz="2400" dirty="0"/>
              <a:t>This work is partly supported by  the European Union’s 7th Framework Programme for research, technological development and demonstration under grant agreement no. 602552. “IDEAL”</a:t>
            </a:r>
          </a:p>
          <a:p>
            <a:pPr marL="0" indent="0">
              <a:buNone/>
            </a:pPr>
            <a:endParaRPr lang="en-US" sz="2400" dirty="0"/>
          </a:p>
          <a:p>
            <a:pPr marL="0" indent="0">
              <a:buNone/>
            </a:pPr>
            <a:endParaRPr lang="en-US" sz="2400" dirty="0"/>
          </a:p>
          <a:p>
            <a:pPr marL="0" indent="0">
              <a:buNone/>
            </a:pPr>
            <a:r>
              <a:rPr lang="en-US" sz="2400" dirty="0"/>
              <a:t>The work on historical placebos is joint with Olivier </a:t>
            </a:r>
            <a:r>
              <a:rPr lang="en-US" sz="2400" dirty="0" err="1"/>
              <a:t>Collignon</a:t>
            </a:r>
            <a:r>
              <a:rPr lang="en-US" sz="2400" dirty="0"/>
              <a:t> and Anna </a:t>
            </a:r>
            <a:r>
              <a:rPr lang="en-US" sz="2400" dirty="0" err="1"/>
              <a:t>Schritz</a:t>
            </a:r>
            <a:r>
              <a:rPr lang="en-US" sz="2400" dirty="0"/>
              <a:t> in my group</a:t>
            </a:r>
          </a:p>
        </p:txBody>
      </p:sp>
      <p:pic>
        <p:nvPicPr>
          <p:cNvPr id="4" name="Picture 2"/>
          <p:cNvPicPr>
            <a:picLocks noChangeAspect="1"/>
          </p:cNvPicPr>
          <p:nvPr/>
        </p:nvPicPr>
        <p:blipFill>
          <a:blip r:embed="rId3"/>
          <a:srcRect/>
          <a:stretch>
            <a:fillRect/>
          </a:stretch>
        </p:blipFill>
        <p:spPr>
          <a:xfrm>
            <a:off x="5004048" y="3835722"/>
            <a:ext cx="837012" cy="621506"/>
          </a:xfrm>
          <a:prstGeom prst="rect">
            <a:avLst/>
          </a:prstGeom>
          <a:noFill/>
          <a:ln>
            <a:noFill/>
          </a:ln>
        </p:spPr>
      </p:pic>
      <p:sp>
        <p:nvSpPr>
          <p:cNvPr id="5" name="Footer Placeholder 4"/>
          <p:cNvSpPr txBox="1"/>
          <p:nvPr/>
        </p:nvSpPr>
        <p:spPr>
          <a:xfrm>
            <a:off x="3486154" y="5624514"/>
            <a:ext cx="2171702" cy="273847"/>
          </a:xfrm>
          <a:prstGeom prst="rect">
            <a:avLst/>
          </a:prstGeom>
          <a:noFill/>
          <a:ln>
            <a:noFill/>
          </a:ln>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GB" sz="900">
                <a:solidFill>
                  <a:srgbClr val="898989"/>
                </a:solidFill>
                <a:latin typeface="Calibri"/>
              </a:rPr>
              <a:t>(c) Stephen Senn</a:t>
            </a:r>
          </a:p>
        </p:txBody>
      </p:sp>
      <p:sp>
        <p:nvSpPr>
          <p:cNvPr id="6" name="Slide Number Placeholder 5"/>
          <p:cNvSpPr txBox="1"/>
          <p:nvPr/>
        </p:nvSpPr>
        <p:spPr>
          <a:xfrm>
            <a:off x="6057902" y="5624514"/>
            <a:ext cx="1600197" cy="273847"/>
          </a:xfrm>
          <a:prstGeom prst="rect">
            <a:avLst/>
          </a:prstGeom>
          <a:noFill/>
          <a:ln>
            <a:noFill/>
          </a:ln>
        </p:spPr>
        <p:txBody>
          <a:bodyPr vert="horz" wrap="square" lIns="68580" tIns="34290" rIns="68580" bIns="34290" anchor="ctr" anchorCtr="0" compatLnSpc="1"/>
          <a:lstStyle/>
          <a:p>
            <a:pPr algn="r">
              <a:defRPr sz="1800" b="0" i="0" u="none" strike="noStrike" kern="0" cap="none" spc="0" baseline="0">
                <a:solidFill>
                  <a:srgbClr val="000000"/>
                </a:solidFill>
                <a:uFillTx/>
              </a:defRPr>
            </a:pPr>
            <a:fld id="{1E664CA5-E2CC-4F80-A8B4-841D71D54584}" type="slidenum">
              <a:rPr sz="1350"/>
              <a:pPr algn="r">
                <a:defRPr sz="1800" b="0" i="0" u="none" strike="noStrike" kern="0" cap="none" spc="0" baseline="0">
                  <a:solidFill>
                    <a:srgbClr val="000000"/>
                  </a:solidFill>
                  <a:uFillTx/>
                </a:defRPr>
              </a:pPr>
              <a:t>2</a:t>
            </a:fld>
            <a:endParaRPr lang="en-GB" sz="900">
              <a:solidFill>
                <a:srgbClr val="898989"/>
              </a:solidFill>
              <a:latin typeface="Calibri"/>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756" y="3835722"/>
            <a:ext cx="846756" cy="688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lide Number Placeholder 7"/>
          <p:cNvSpPr>
            <a:spLocks noGrp="1"/>
          </p:cNvSpPr>
          <p:nvPr>
            <p:ph type="sldNum" sz="quarter" idx="12"/>
          </p:nvPr>
        </p:nvSpPr>
        <p:spPr/>
        <p:txBody>
          <a:bodyPr/>
          <a:lstStyle/>
          <a:p>
            <a:fld id="{B14543DD-F528-4A7A-97F4-CB3D87B1AE2F}" type="slidenum">
              <a:rPr lang="en-GB" smtClean="0"/>
              <a:t>2</a:t>
            </a:fld>
            <a:endParaRPr lang="en-GB"/>
          </a:p>
        </p:txBody>
      </p:sp>
      <p:sp>
        <p:nvSpPr>
          <p:cNvPr id="9" name="Date Placeholder 8"/>
          <p:cNvSpPr>
            <a:spLocks noGrp="1"/>
          </p:cNvSpPr>
          <p:nvPr>
            <p:ph type="dt" sz="half" idx="10"/>
          </p:nvPr>
        </p:nvSpPr>
        <p:spPr/>
        <p:txBody>
          <a:bodyPr/>
          <a:lstStyle/>
          <a:p>
            <a:pPr>
              <a:defRPr/>
            </a:pPr>
            <a:r>
              <a:rPr lang="en-US"/>
              <a:t>(c) Stephen Senn 2016</a:t>
            </a:r>
            <a:endParaRPr lang="en-GB"/>
          </a:p>
        </p:txBody>
      </p:sp>
    </p:spTree>
    <p:extLst>
      <p:ext uri="{BB962C8B-B14F-4D97-AF65-F5344CB8AC3E}">
        <p14:creationId xmlns:p14="http://schemas.microsoft.com/office/powerpoint/2010/main" val="1009772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rPr>
              <a:t>Problem</a:t>
            </a:r>
          </a:p>
        </p:txBody>
      </p:sp>
      <p:sp>
        <p:nvSpPr>
          <p:cNvPr id="3" name="Content Placeholder 2"/>
          <p:cNvSpPr>
            <a:spLocks noGrp="1"/>
          </p:cNvSpPr>
          <p:nvPr>
            <p:ph idx="1"/>
          </p:nvPr>
        </p:nvSpPr>
        <p:spPr/>
        <p:txBody>
          <a:bodyPr/>
          <a:lstStyle/>
          <a:p>
            <a:r>
              <a:rPr lang="en-GB" dirty="0"/>
              <a:t>Obviously a historical control is not worth the same as a concurrent control</a:t>
            </a:r>
          </a:p>
          <a:p>
            <a:r>
              <a:rPr lang="en-GB" dirty="0"/>
              <a:t>How should we deal with this?</a:t>
            </a:r>
          </a:p>
          <a:p>
            <a:r>
              <a:rPr lang="en-GB" dirty="0"/>
              <a:t>Ask the following question</a:t>
            </a:r>
          </a:p>
          <a:p>
            <a:r>
              <a:rPr lang="en-GB" dirty="0"/>
              <a:t>Given a choice between an infinite number of historical controls and </a:t>
            </a:r>
            <a:r>
              <a:rPr lang="en-GB" i="1" dirty="0"/>
              <a:t>n</a:t>
            </a:r>
            <a:r>
              <a:rPr lang="en-GB" dirty="0"/>
              <a:t> concurrent controls how large does </a:t>
            </a:r>
            <a:r>
              <a:rPr lang="en-GB" i="1" dirty="0"/>
              <a:t>n</a:t>
            </a:r>
            <a:r>
              <a:rPr lang="en-GB" dirty="0"/>
              <a:t> have to be before I prefer the latter?</a:t>
            </a:r>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20</a:t>
            </a:fld>
            <a:endParaRPr lang="en-GB" altLang="en-US"/>
          </a:p>
        </p:txBody>
      </p:sp>
    </p:spTree>
    <p:extLst>
      <p:ext uri="{BB962C8B-B14F-4D97-AF65-F5344CB8AC3E}">
        <p14:creationId xmlns:p14="http://schemas.microsoft.com/office/powerpoint/2010/main" val="150338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solidFill>
                  <a:schemeClr val="accent2"/>
                </a:solidFill>
              </a:rPr>
              <a:t>Model (frequentist formulation)</a:t>
            </a:r>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21</a:t>
            </a:fld>
            <a:endParaRPr lang="en-GB" altLang="en-US"/>
          </a:p>
        </p:txBody>
      </p:sp>
      <p:graphicFrame>
        <p:nvGraphicFramePr>
          <p:cNvPr id="13" name="Object 12"/>
          <p:cNvGraphicFramePr>
            <a:graphicFrameLocks noChangeAspect="1"/>
          </p:cNvGraphicFramePr>
          <p:nvPr>
            <p:extLst>
              <p:ext uri="{D42A27DB-BD31-4B8C-83A1-F6EECF244321}">
                <p14:modId xmlns:p14="http://schemas.microsoft.com/office/powerpoint/2010/main" val="1894900907"/>
              </p:ext>
            </p:extLst>
          </p:nvPr>
        </p:nvGraphicFramePr>
        <p:xfrm>
          <a:off x="696913" y="1357313"/>
          <a:ext cx="7751762" cy="4949825"/>
        </p:xfrm>
        <a:graphic>
          <a:graphicData uri="http://schemas.openxmlformats.org/presentationml/2006/ole">
            <mc:AlternateContent xmlns:mc="http://schemas.openxmlformats.org/markup-compatibility/2006">
              <mc:Choice xmlns:v="urn:schemas-microsoft-com:vml" Requires="v">
                <p:oleObj spid="_x0000_s5155" name="Equation" r:id="rId3" imgW="4317840" imgH="2755800" progId="Equation.DSMT4">
                  <p:embed/>
                </p:oleObj>
              </mc:Choice>
              <mc:Fallback>
                <p:oleObj name="Equation" r:id="rId3" imgW="4317840" imgH="2755800" progId="Equation.DSMT4">
                  <p:embed/>
                  <p:pic>
                    <p:nvPicPr>
                      <p:cNvPr id="0" name=""/>
                      <p:cNvPicPr/>
                      <p:nvPr/>
                    </p:nvPicPr>
                    <p:blipFill>
                      <a:blip r:embed="rId4"/>
                      <a:stretch>
                        <a:fillRect/>
                      </a:stretch>
                    </p:blipFill>
                    <p:spPr>
                      <a:xfrm>
                        <a:off x="696913" y="1357313"/>
                        <a:ext cx="7751762" cy="4949825"/>
                      </a:xfrm>
                      <a:prstGeom prst="rect">
                        <a:avLst/>
                      </a:prstGeom>
                    </p:spPr>
                  </p:pic>
                </p:oleObj>
              </mc:Fallback>
            </mc:AlternateContent>
          </a:graphicData>
        </a:graphic>
      </p:graphicFrame>
    </p:spTree>
    <p:extLst>
      <p:ext uri="{BB962C8B-B14F-4D97-AF65-F5344CB8AC3E}">
        <p14:creationId xmlns:p14="http://schemas.microsoft.com/office/powerpoint/2010/main" val="2640624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rPr>
              <a:t>But…</a:t>
            </a:r>
            <a:r>
              <a:rPr lang="en-GB" dirty="0"/>
              <a:t>.</a:t>
            </a:r>
          </a:p>
        </p:txBody>
      </p:sp>
      <p:sp>
        <p:nvSpPr>
          <p:cNvPr id="3" name="Content Placeholder 2"/>
          <p:cNvSpPr>
            <a:spLocks noGrp="1"/>
          </p:cNvSpPr>
          <p:nvPr>
            <p:ph idx="1"/>
          </p:nvPr>
        </p:nvSpPr>
        <p:spPr/>
        <p:txBody>
          <a:bodyPr/>
          <a:lstStyle/>
          <a:p>
            <a:r>
              <a:rPr lang="en-GB" dirty="0"/>
              <a:t>When you start thinking like this you begin to wonder</a:t>
            </a:r>
          </a:p>
          <a:p>
            <a:r>
              <a:rPr lang="en-GB" dirty="0"/>
              <a:t>Is it really the number of historical control patients that I have that is important?</a:t>
            </a:r>
          </a:p>
          <a:p>
            <a:r>
              <a:rPr lang="en-GB" dirty="0"/>
              <a:t>Or should I really be thinking about the data in some other way?</a:t>
            </a:r>
          </a:p>
          <a:p>
            <a:r>
              <a:rPr lang="en-GB" dirty="0"/>
              <a:t>What do the data really represent?</a:t>
            </a:r>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22</a:t>
            </a:fld>
            <a:endParaRPr lang="en-GB" altLang="en-US"/>
          </a:p>
        </p:txBody>
      </p:sp>
    </p:spTree>
    <p:extLst>
      <p:ext uri="{BB962C8B-B14F-4D97-AF65-F5344CB8AC3E}">
        <p14:creationId xmlns:p14="http://schemas.microsoft.com/office/powerpoint/2010/main" val="1091941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Grp="1"/>
          </p:cNvSpPr>
          <p:nvPr>
            <p:ph type="title"/>
          </p:nvPr>
        </p:nvSpPr>
        <p:spPr/>
        <p:txBody>
          <a:bodyPr/>
          <a:lstStyle/>
          <a:p>
            <a:pPr lvl="0"/>
            <a:r>
              <a:rPr lang="en-GB" b="1" dirty="0">
                <a:solidFill>
                  <a:schemeClr val="tx2"/>
                </a:solidFill>
              </a:rPr>
              <a:t>The TARGET study</a:t>
            </a:r>
          </a:p>
        </p:txBody>
      </p:sp>
      <p:sp>
        <p:nvSpPr>
          <p:cNvPr id="4" name="Rectangle 3"/>
          <p:cNvSpPr txBox="1">
            <a:spLocks noGrp="1"/>
          </p:cNvSpPr>
          <p:nvPr>
            <p:ph idx="1"/>
          </p:nvPr>
        </p:nvSpPr>
        <p:spPr>
          <a:xfrm>
            <a:off x="468310" y="2078832"/>
            <a:ext cx="8280404" cy="3348034"/>
          </a:xfrm>
        </p:spPr>
        <p:txBody>
          <a:bodyPr/>
          <a:lstStyle/>
          <a:p>
            <a:pPr lvl="0">
              <a:lnSpc>
                <a:spcPct val="90000"/>
              </a:lnSpc>
            </a:pPr>
            <a:r>
              <a:rPr lang="en-GB" dirty="0"/>
              <a:t>One of the largest studies ever run in osteoarthritis</a:t>
            </a:r>
          </a:p>
          <a:p>
            <a:pPr lvl="0">
              <a:lnSpc>
                <a:spcPct val="90000"/>
              </a:lnSpc>
            </a:pPr>
            <a:r>
              <a:rPr lang="en-GB" dirty="0"/>
              <a:t>18,000 patients</a:t>
            </a:r>
          </a:p>
          <a:p>
            <a:pPr lvl="0">
              <a:lnSpc>
                <a:spcPct val="90000"/>
              </a:lnSpc>
            </a:pPr>
            <a:r>
              <a:rPr lang="en-GB" dirty="0"/>
              <a:t>Randomisation took place in two sub-studies of equal size</a:t>
            </a:r>
          </a:p>
          <a:p>
            <a:pPr lvl="1">
              <a:lnSpc>
                <a:spcPct val="90000"/>
              </a:lnSpc>
            </a:pPr>
            <a:r>
              <a:rPr lang="en-GB" dirty="0"/>
              <a:t>Lumiracoxib versus ibuprofen</a:t>
            </a:r>
          </a:p>
          <a:p>
            <a:pPr lvl="1">
              <a:lnSpc>
                <a:spcPct val="90000"/>
              </a:lnSpc>
            </a:pPr>
            <a:r>
              <a:rPr lang="en-GB" dirty="0"/>
              <a:t>Lumiracoxib versus naproxen</a:t>
            </a:r>
          </a:p>
          <a:p>
            <a:pPr lvl="0">
              <a:lnSpc>
                <a:spcPct val="90000"/>
              </a:lnSpc>
            </a:pPr>
            <a:r>
              <a:rPr lang="en-GB" dirty="0"/>
              <a:t>Purpose to investigate cardiovascular and gastric tolerability of lumiracoxib</a:t>
            </a:r>
          </a:p>
          <a:p>
            <a:pPr lvl="1"/>
            <a:r>
              <a:rPr lang="en-GB" dirty="0"/>
              <a:t>That is to say side-effects on the heart and the stomach</a:t>
            </a:r>
          </a:p>
        </p:txBody>
      </p:sp>
      <p:sp>
        <p:nvSpPr>
          <p:cNvPr id="9" name="Slide Number Placeholder 8"/>
          <p:cNvSpPr>
            <a:spLocks noGrp="1"/>
          </p:cNvSpPr>
          <p:nvPr>
            <p:ph type="sldNum" sz="quarter" idx="4294967295"/>
          </p:nvPr>
        </p:nvSpPr>
        <p:spPr>
          <a:xfrm>
            <a:off x="6553204" y="5624514"/>
            <a:ext cx="2133596" cy="273847"/>
          </a:xfrm>
          <a:prstGeom prst="rect">
            <a:avLst/>
          </a:prstGeom>
        </p:spPr>
        <p:txBody>
          <a:bodyPr/>
          <a:lstStyle/>
          <a:p>
            <a:pPr defTabSz="685800" eaLnBrk="1" fontAlgn="auto" hangingPunct="1">
              <a:spcBef>
                <a:spcPts val="0"/>
              </a:spcBef>
              <a:spcAft>
                <a:spcPts val="0"/>
              </a:spcAft>
            </a:pPr>
            <a:fld id="{C59B86C3-8818-44AC-B5AE-F0257456614F}" type="slidenum">
              <a:rPr lang="en-GB" sz="1350" kern="0">
                <a:solidFill>
                  <a:sysClr val="windowText" lastClr="000000"/>
                </a:solidFill>
              </a:rPr>
              <a:pPr defTabSz="685800" eaLnBrk="1" fontAlgn="auto" hangingPunct="1">
                <a:spcBef>
                  <a:spcPts val="0"/>
                </a:spcBef>
                <a:spcAft>
                  <a:spcPts val="0"/>
                </a:spcAft>
              </a:pPr>
              <a:t>23</a:t>
            </a:fld>
            <a:endParaRPr lang="en-GB" sz="1350" kern="0" dirty="0">
              <a:solidFill>
                <a:sysClr val="windowText" lastClr="000000"/>
              </a:solidFill>
            </a:endParaRPr>
          </a:p>
        </p:txBody>
      </p:sp>
      <p:sp>
        <p:nvSpPr>
          <p:cNvPr id="6" name="Date Placeholder 5"/>
          <p:cNvSpPr>
            <a:spLocks noGrp="1"/>
          </p:cNvSpPr>
          <p:nvPr>
            <p:ph type="dt" sz="half" idx="10"/>
          </p:nvPr>
        </p:nvSpPr>
        <p:spPr/>
        <p:txBody>
          <a:bodyPr/>
          <a:lstStyle/>
          <a:p>
            <a:r>
              <a:rPr lang="en-US"/>
              <a:t>(c) Stephen Senn 2016</a:t>
            </a:r>
            <a:endParaRPr lang="en-GB" dirty="0"/>
          </a:p>
        </p:txBody>
      </p:sp>
    </p:spTree>
    <p:extLst>
      <p:ext uri="{BB962C8B-B14F-4D97-AF65-F5344CB8AC3E}">
        <p14:creationId xmlns:p14="http://schemas.microsoft.com/office/powerpoint/2010/main" val="311622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Baseline Demographics</a:t>
            </a:r>
          </a:p>
        </p:txBody>
      </p:sp>
      <p:graphicFrame>
        <p:nvGraphicFramePr>
          <p:cNvPr id="4" name="Table Placeholder 3"/>
          <p:cNvGraphicFramePr>
            <a:graphicFrameLocks noGrp="1"/>
          </p:cNvGraphicFramePr>
          <p:nvPr>
            <p:ph type="tbl" idx="1"/>
            <p:extLst/>
          </p:nvPr>
        </p:nvGraphicFramePr>
        <p:xfrm>
          <a:off x="685800" y="2343150"/>
          <a:ext cx="7772400" cy="253365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297180">
                <a:tc>
                  <a:txBody>
                    <a:bodyPr/>
                    <a:lstStyle/>
                    <a:p>
                      <a:endParaRPr lang="en-GB" sz="1000" dirty="0"/>
                    </a:p>
                  </a:txBody>
                  <a:tcPr marT="34290" marB="34290"/>
                </a:tc>
                <a:tc gridSpan="2">
                  <a:txBody>
                    <a:bodyPr/>
                    <a:lstStyle/>
                    <a:p>
                      <a:pPr algn="ctr"/>
                      <a:r>
                        <a:rPr lang="en-GB" sz="1500" dirty="0"/>
                        <a:t>Sub-Study 1</a:t>
                      </a:r>
                    </a:p>
                  </a:txBody>
                  <a:tcPr marT="34290" marB="34290">
                    <a:solidFill>
                      <a:schemeClr val="accent2">
                        <a:lumMod val="60000"/>
                        <a:lumOff val="40000"/>
                      </a:schemeClr>
                    </a:solidFill>
                  </a:tcPr>
                </a:tc>
                <a:tc hMerge="1">
                  <a:txBody>
                    <a:bodyPr/>
                    <a:lstStyle/>
                    <a:p>
                      <a:endParaRPr lang="en-GB" dirty="0"/>
                    </a:p>
                  </a:txBody>
                  <a:tcPr/>
                </a:tc>
                <a:tc gridSpan="2">
                  <a:txBody>
                    <a:bodyPr/>
                    <a:lstStyle/>
                    <a:p>
                      <a:pPr algn="ctr"/>
                      <a:r>
                        <a:rPr lang="en-GB" sz="1500" dirty="0"/>
                        <a:t>Sub Study 2</a:t>
                      </a:r>
                    </a:p>
                  </a:txBody>
                  <a:tcPr marT="34290" marB="34290">
                    <a:solidFill>
                      <a:schemeClr val="accent3">
                        <a:lumMod val="40000"/>
                        <a:lumOff val="60000"/>
                      </a:schemeClr>
                    </a:solidFill>
                  </a:tcPr>
                </a:tc>
                <a:tc hMerge="1">
                  <a:txBody>
                    <a:bodyPr/>
                    <a:lstStyle/>
                    <a:p>
                      <a:endParaRPr lang="en-GB" dirty="0"/>
                    </a:p>
                  </a:txBody>
                  <a:tcPr/>
                </a:tc>
                <a:extLst>
                  <a:ext uri="{0D108BD9-81ED-4DB2-BD59-A6C34878D82A}">
                    <a16:rowId xmlns:a16="http://schemas.microsoft.com/office/drawing/2014/main" val="10000"/>
                  </a:ext>
                </a:extLst>
              </a:tr>
              <a:tr h="377190">
                <a:tc>
                  <a:txBody>
                    <a:bodyPr/>
                    <a:lstStyle/>
                    <a:p>
                      <a:r>
                        <a:rPr lang="en-GB" sz="1000" b="1" dirty="0"/>
                        <a:t>Demographic Characteristic</a:t>
                      </a:r>
                    </a:p>
                  </a:txBody>
                  <a:tcPr marT="34290" marB="34290">
                    <a:solidFill>
                      <a:schemeClr val="accent1">
                        <a:lumMod val="60000"/>
                        <a:lumOff val="40000"/>
                      </a:schemeClr>
                    </a:solidFill>
                  </a:tcPr>
                </a:tc>
                <a:tc>
                  <a:txBody>
                    <a:bodyPr/>
                    <a:lstStyle/>
                    <a:p>
                      <a:r>
                        <a:rPr lang="en-GB" sz="1000" b="1" dirty="0"/>
                        <a:t>Lumiracoxib</a:t>
                      </a:r>
                    </a:p>
                    <a:p>
                      <a:r>
                        <a:rPr lang="en-GB" sz="1000" b="1" dirty="0"/>
                        <a:t>n</a:t>
                      </a:r>
                      <a:r>
                        <a:rPr lang="en-GB" sz="1000" b="1" baseline="0" dirty="0"/>
                        <a:t> </a:t>
                      </a:r>
                      <a:r>
                        <a:rPr lang="en-GB" sz="1000" b="1" dirty="0"/>
                        <a:t>= 4376</a:t>
                      </a:r>
                    </a:p>
                  </a:txBody>
                  <a:tcPr marT="34290" marB="34290">
                    <a:solidFill>
                      <a:schemeClr val="accent2">
                        <a:lumMod val="60000"/>
                        <a:lumOff val="40000"/>
                      </a:schemeClr>
                    </a:solidFill>
                  </a:tcPr>
                </a:tc>
                <a:tc>
                  <a:txBody>
                    <a:bodyPr/>
                    <a:lstStyle/>
                    <a:p>
                      <a:r>
                        <a:rPr lang="en-GB" sz="1000" b="1" dirty="0"/>
                        <a:t>Ibuprofen</a:t>
                      </a:r>
                    </a:p>
                    <a:p>
                      <a:r>
                        <a:rPr lang="en-GB" sz="1000" b="1" dirty="0"/>
                        <a:t>n = 4397</a:t>
                      </a:r>
                    </a:p>
                  </a:txBody>
                  <a:tcPr marT="34290" marB="34290">
                    <a:solidFill>
                      <a:schemeClr val="accent2">
                        <a:lumMod val="60000"/>
                        <a:lumOff val="4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1000" b="1" dirty="0"/>
                        <a:t>Lumiracoxib</a:t>
                      </a:r>
                    </a:p>
                    <a:p>
                      <a:r>
                        <a:rPr lang="en-GB" sz="1000" b="1" dirty="0"/>
                        <a:t>n = 4741</a:t>
                      </a:r>
                    </a:p>
                  </a:txBody>
                  <a:tcPr marT="34290" marB="34290">
                    <a:solidFill>
                      <a:schemeClr val="accent3">
                        <a:lumMod val="60000"/>
                        <a:lumOff val="40000"/>
                      </a:schemeClr>
                    </a:solidFill>
                  </a:tcPr>
                </a:tc>
                <a:tc>
                  <a:txBody>
                    <a:bodyPr/>
                    <a:lstStyle/>
                    <a:p>
                      <a:r>
                        <a:rPr lang="en-GB" sz="1000" b="1" dirty="0"/>
                        <a:t>Naproxen</a:t>
                      </a:r>
                    </a:p>
                    <a:p>
                      <a:r>
                        <a:rPr lang="en-GB" sz="1000" b="1" dirty="0"/>
                        <a:t>n = 4730</a:t>
                      </a:r>
                    </a:p>
                  </a:txBody>
                  <a:tcPr marT="34290" marB="34290">
                    <a:solidFill>
                      <a:schemeClr val="accent3">
                        <a:lumMod val="60000"/>
                        <a:lumOff val="40000"/>
                      </a:schemeClr>
                    </a:solidFill>
                  </a:tcPr>
                </a:tc>
                <a:extLst>
                  <a:ext uri="{0D108BD9-81ED-4DB2-BD59-A6C34878D82A}">
                    <a16:rowId xmlns:a16="http://schemas.microsoft.com/office/drawing/2014/main" val="10001"/>
                  </a:ext>
                </a:extLst>
              </a:tr>
              <a:tr h="434340">
                <a:tc>
                  <a:txBody>
                    <a:bodyPr/>
                    <a:lstStyle/>
                    <a:p>
                      <a:r>
                        <a:rPr lang="en-GB" sz="1200" b="1" dirty="0"/>
                        <a:t>Use of low-dose</a:t>
                      </a:r>
                      <a:r>
                        <a:rPr lang="en-GB" sz="1200" b="1" baseline="0" dirty="0"/>
                        <a:t> aspirin</a:t>
                      </a:r>
                      <a:endParaRPr lang="en-GB" sz="1200" b="1" dirty="0"/>
                    </a:p>
                  </a:txBody>
                  <a:tcPr marT="34290" marB="34290"/>
                </a:tc>
                <a:tc>
                  <a:txBody>
                    <a:bodyPr/>
                    <a:lstStyle/>
                    <a:p>
                      <a:r>
                        <a:rPr lang="en-GB" sz="1000" dirty="0"/>
                        <a:t>        975 (22.3)</a:t>
                      </a:r>
                    </a:p>
                  </a:txBody>
                  <a:tcPr marT="34290" marB="34290">
                    <a:solidFill>
                      <a:schemeClr val="accent2">
                        <a:lumMod val="40000"/>
                        <a:lumOff val="60000"/>
                      </a:schemeClr>
                    </a:solidFill>
                  </a:tcPr>
                </a:tc>
                <a:tc>
                  <a:txBody>
                    <a:bodyPr/>
                    <a:lstStyle/>
                    <a:p>
                      <a:r>
                        <a:rPr lang="en-GB" sz="1000" dirty="0"/>
                        <a:t>       966 (22.0)</a:t>
                      </a:r>
                    </a:p>
                  </a:txBody>
                  <a:tcPr marT="34290" marB="34290">
                    <a:solidFill>
                      <a:schemeClr val="accent2">
                        <a:lumMod val="40000"/>
                        <a:lumOff val="60000"/>
                      </a:schemeClr>
                    </a:solidFill>
                  </a:tcPr>
                </a:tc>
                <a:tc>
                  <a:txBody>
                    <a:bodyPr/>
                    <a:lstStyle/>
                    <a:p>
                      <a:r>
                        <a:rPr lang="en-GB" sz="1000" dirty="0"/>
                        <a:t>     1195 (25.1)</a:t>
                      </a:r>
                    </a:p>
                  </a:txBody>
                  <a:tcPr marT="34290" marB="34290">
                    <a:solidFill>
                      <a:schemeClr val="accent3">
                        <a:lumMod val="40000"/>
                        <a:lumOff val="60000"/>
                      </a:schemeClr>
                    </a:solidFill>
                  </a:tcPr>
                </a:tc>
                <a:tc>
                  <a:txBody>
                    <a:bodyPr/>
                    <a:lstStyle/>
                    <a:p>
                      <a:r>
                        <a:rPr lang="en-GB" sz="1000" dirty="0"/>
                        <a:t>     1193 (25.2)</a:t>
                      </a:r>
                    </a:p>
                  </a:txBody>
                  <a:tcPr marT="34290" marB="34290">
                    <a:solidFill>
                      <a:schemeClr val="accent3">
                        <a:lumMod val="40000"/>
                        <a:lumOff val="60000"/>
                      </a:schemeClr>
                    </a:solidFill>
                  </a:tcPr>
                </a:tc>
                <a:extLst>
                  <a:ext uri="{0D108BD9-81ED-4DB2-BD59-A6C34878D82A}">
                    <a16:rowId xmlns:a16="http://schemas.microsoft.com/office/drawing/2014/main" val="10002"/>
                  </a:ext>
                </a:extLst>
              </a:tr>
              <a:tr h="434340">
                <a:tc>
                  <a:txBody>
                    <a:bodyPr/>
                    <a:lstStyle/>
                    <a:p>
                      <a:r>
                        <a:rPr lang="en-GB" sz="1200" b="1" dirty="0"/>
                        <a:t>History of vascular disease</a:t>
                      </a:r>
                    </a:p>
                  </a:txBody>
                  <a:tcPr marT="34290" marB="34290"/>
                </a:tc>
                <a:tc>
                  <a:txBody>
                    <a:bodyPr/>
                    <a:lstStyle/>
                    <a:p>
                      <a:r>
                        <a:rPr lang="en-GB" sz="1000" dirty="0"/>
                        <a:t>        393 (9.0)</a:t>
                      </a:r>
                    </a:p>
                  </a:txBody>
                  <a:tcPr marT="34290" marB="34290">
                    <a:solidFill>
                      <a:schemeClr val="accent2">
                        <a:lumMod val="60000"/>
                        <a:lumOff val="40000"/>
                      </a:schemeClr>
                    </a:solidFill>
                  </a:tcPr>
                </a:tc>
                <a:tc>
                  <a:txBody>
                    <a:bodyPr/>
                    <a:lstStyle/>
                    <a:p>
                      <a:r>
                        <a:rPr lang="en-GB" sz="1000" dirty="0"/>
                        <a:t>       340 (7.7)</a:t>
                      </a:r>
                    </a:p>
                  </a:txBody>
                  <a:tcPr marT="34290" marB="34290">
                    <a:solidFill>
                      <a:schemeClr val="accent2">
                        <a:lumMod val="60000"/>
                        <a:lumOff val="40000"/>
                      </a:schemeClr>
                    </a:solidFill>
                  </a:tcPr>
                </a:tc>
                <a:tc>
                  <a:txBody>
                    <a:bodyPr/>
                    <a:lstStyle/>
                    <a:p>
                      <a:r>
                        <a:rPr lang="en-GB" sz="1000" dirty="0"/>
                        <a:t>        588 (12.4)</a:t>
                      </a:r>
                    </a:p>
                  </a:txBody>
                  <a:tcPr marT="34290" marB="34290">
                    <a:solidFill>
                      <a:schemeClr val="accent3">
                        <a:lumMod val="60000"/>
                        <a:lumOff val="40000"/>
                      </a:schemeClr>
                    </a:solidFill>
                  </a:tcPr>
                </a:tc>
                <a:tc>
                  <a:txBody>
                    <a:bodyPr/>
                    <a:lstStyle/>
                    <a:p>
                      <a:r>
                        <a:rPr lang="en-GB" sz="1000" dirty="0"/>
                        <a:t>       559 (11.8)</a:t>
                      </a:r>
                    </a:p>
                  </a:txBody>
                  <a:tcPr marT="34290" marB="34290">
                    <a:solidFill>
                      <a:schemeClr val="accent3">
                        <a:lumMod val="60000"/>
                        <a:lumOff val="40000"/>
                      </a:schemeClr>
                    </a:solidFill>
                  </a:tcPr>
                </a:tc>
                <a:extLst>
                  <a:ext uri="{0D108BD9-81ED-4DB2-BD59-A6C34878D82A}">
                    <a16:rowId xmlns:a16="http://schemas.microsoft.com/office/drawing/2014/main" val="10003"/>
                  </a:ext>
                </a:extLst>
              </a:tr>
              <a:tr h="434340">
                <a:tc>
                  <a:txBody>
                    <a:bodyPr/>
                    <a:lstStyle/>
                    <a:p>
                      <a:r>
                        <a:rPr lang="en-GB" sz="1200" b="1" dirty="0"/>
                        <a:t>Cerebro-vascular</a:t>
                      </a:r>
                      <a:r>
                        <a:rPr lang="en-GB" sz="1200" b="1" baseline="0" dirty="0"/>
                        <a:t> disease</a:t>
                      </a:r>
                      <a:endParaRPr lang="en-GB" sz="1200" b="1" dirty="0"/>
                    </a:p>
                  </a:txBody>
                  <a:tcPr marT="34290" marB="34290"/>
                </a:tc>
                <a:tc>
                  <a:txBody>
                    <a:bodyPr/>
                    <a:lstStyle/>
                    <a:p>
                      <a:r>
                        <a:rPr lang="en-GB" sz="1000" dirty="0"/>
                        <a:t>          69  (1.6)</a:t>
                      </a:r>
                    </a:p>
                  </a:txBody>
                  <a:tcPr marT="34290" marB="34290">
                    <a:solidFill>
                      <a:schemeClr val="accent2">
                        <a:lumMod val="40000"/>
                        <a:lumOff val="60000"/>
                      </a:schemeClr>
                    </a:solidFill>
                  </a:tcPr>
                </a:tc>
                <a:tc>
                  <a:txBody>
                    <a:bodyPr/>
                    <a:lstStyle/>
                    <a:p>
                      <a:r>
                        <a:rPr lang="en-GB" sz="1000" dirty="0"/>
                        <a:t>         65 (1.5)</a:t>
                      </a:r>
                    </a:p>
                  </a:txBody>
                  <a:tcPr marT="34290" marB="34290">
                    <a:solidFill>
                      <a:schemeClr val="accent2">
                        <a:lumMod val="40000"/>
                        <a:lumOff val="60000"/>
                      </a:schemeClr>
                    </a:solidFill>
                  </a:tcPr>
                </a:tc>
                <a:tc>
                  <a:txBody>
                    <a:bodyPr/>
                    <a:lstStyle/>
                    <a:p>
                      <a:r>
                        <a:rPr lang="en-GB" sz="1000" dirty="0"/>
                        <a:t>       108 (2.3)</a:t>
                      </a:r>
                    </a:p>
                  </a:txBody>
                  <a:tcPr marT="34290" marB="34290">
                    <a:solidFill>
                      <a:schemeClr val="accent3">
                        <a:lumMod val="40000"/>
                        <a:lumOff val="60000"/>
                      </a:schemeClr>
                    </a:solidFill>
                  </a:tcPr>
                </a:tc>
                <a:tc>
                  <a:txBody>
                    <a:bodyPr/>
                    <a:lstStyle/>
                    <a:p>
                      <a:r>
                        <a:rPr lang="en-GB" sz="1000" dirty="0"/>
                        <a:t>      107 (2.3)</a:t>
                      </a:r>
                    </a:p>
                  </a:txBody>
                  <a:tcPr marT="34290" marB="34290">
                    <a:solidFill>
                      <a:schemeClr val="accent3">
                        <a:lumMod val="40000"/>
                        <a:lumOff val="60000"/>
                      </a:schemeClr>
                    </a:solidFill>
                  </a:tcPr>
                </a:tc>
                <a:extLst>
                  <a:ext uri="{0D108BD9-81ED-4DB2-BD59-A6C34878D82A}">
                    <a16:rowId xmlns:a16="http://schemas.microsoft.com/office/drawing/2014/main" val="10004"/>
                  </a:ext>
                </a:extLst>
              </a:tr>
              <a:tr h="278130">
                <a:tc>
                  <a:txBody>
                    <a:bodyPr/>
                    <a:lstStyle/>
                    <a:p>
                      <a:r>
                        <a:rPr lang="en-GB" sz="1200" b="1" dirty="0"/>
                        <a:t>Dyslipidaemias</a:t>
                      </a:r>
                    </a:p>
                  </a:txBody>
                  <a:tcPr marT="34290" marB="34290"/>
                </a:tc>
                <a:tc>
                  <a:txBody>
                    <a:bodyPr/>
                    <a:lstStyle/>
                    <a:p>
                      <a:r>
                        <a:rPr lang="en-GB" sz="1000" dirty="0"/>
                        <a:t>     1030 (23.5)</a:t>
                      </a:r>
                    </a:p>
                  </a:txBody>
                  <a:tcPr marT="34290" marB="34290">
                    <a:solidFill>
                      <a:schemeClr val="accent2">
                        <a:lumMod val="60000"/>
                        <a:lumOff val="40000"/>
                      </a:schemeClr>
                    </a:solidFill>
                  </a:tcPr>
                </a:tc>
                <a:tc>
                  <a:txBody>
                    <a:bodyPr/>
                    <a:lstStyle/>
                    <a:p>
                      <a:r>
                        <a:rPr lang="en-GB" sz="1000" dirty="0"/>
                        <a:t>     1025 (23.3)</a:t>
                      </a:r>
                    </a:p>
                  </a:txBody>
                  <a:tcPr marT="34290" marB="34290">
                    <a:solidFill>
                      <a:schemeClr val="accent2">
                        <a:lumMod val="60000"/>
                        <a:lumOff val="40000"/>
                      </a:schemeClr>
                    </a:solidFill>
                  </a:tcPr>
                </a:tc>
                <a:tc>
                  <a:txBody>
                    <a:bodyPr/>
                    <a:lstStyle/>
                    <a:p>
                      <a:r>
                        <a:rPr lang="en-GB" sz="1000" dirty="0"/>
                        <a:t>       799  (16.9)</a:t>
                      </a:r>
                    </a:p>
                  </a:txBody>
                  <a:tcPr marT="34290" marB="34290">
                    <a:solidFill>
                      <a:schemeClr val="accent3">
                        <a:lumMod val="60000"/>
                        <a:lumOff val="40000"/>
                      </a:schemeClr>
                    </a:solidFill>
                  </a:tcPr>
                </a:tc>
                <a:tc>
                  <a:txBody>
                    <a:bodyPr/>
                    <a:lstStyle/>
                    <a:p>
                      <a:r>
                        <a:rPr lang="en-GB" sz="1000" dirty="0"/>
                        <a:t>      809  (17.1)</a:t>
                      </a:r>
                    </a:p>
                  </a:txBody>
                  <a:tcPr marT="34290" marB="34290">
                    <a:solidFill>
                      <a:schemeClr val="accent3">
                        <a:lumMod val="60000"/>
                        <a:lumOff val="40000"/>
                      </a:schemeClr>
                    </a:solidFill>
                  </a:tcPr>
                </a:tc>
                <a:extLst>
                  <a:ext uri="{0D108BD9-81ED-4DB2-BD59-A6C34878D82A}">
                    <a16:rowId xmlns:a16="http://schemas.microsoft.com/office/drawing/2014/main" val="10005"/>
                  </a:ext>
                </a:extLst>
              </a:tr>
              <a:tr h="278130">
                <a:tc>
                  <a:txBody>
                    <a:bodyPr/>
                    <a:lstStyle/>
                    <a:p>
                      <a:r>
                        <a:rPr lang="en-GB" sz="1200" b="1" dirty="0"/>
                        <a:t>Nitrate</a:t>
                      </a:r>
                      <a:r>
                        <a:rPr lang="en-GB" sz="1200" b="1" baseline="0" dirty="0"/>
                        <a:t> use</a:t>
                      </a:r>
                      <a:endParaRPr lang="en-GB" sz="1200" b="1" dirty="0"/>
                    </a:p>
                  </a:txBody>
                  <a:tcPr marT="34290" marB="34290"/>
                </a:tc>
                <a:tc>
                  <a:txBody>
                    <a:bodyPr/>
                    <a:lstStyle/>
                    <a:p>
                      <a:r>
                        <a:rPr lang="en-GB" sz="1000" dirty="0"/>
                        <a:t>       105 (2.4)</a:t>
                      </a:r>
                    </a:p>
                  </a:txBody>
                  <a:tcPr marT="34290" marB="34290">
                    <a:solidFill>
                      <a:schemeClr val="accent2">
                        <a:lumMod val="40000"/>
                        <a:lumOff val="60000"/>
                      </a:schemeClr>
                    </a:solidFill>
                  </a:tcPr>
                </a:tc>
                <a:tc>
                  <a:txBody>
                    <a:bodyPr/>
                    <a:lstStyle/>
                    <a:p>
                      <a:r>
                        <a:rPr lang="en-GB" sz="1000" dirty="0"/>
                        <a:t>         79 (1.8)</a:t>
                      </a:r>
                    </a:p>
                  </a:txBody>
                  <a:tcPr marT="34290" marB="34290">
                    <a:solidFill>
                      <a:schemeClr val="accent2">
                        <a:lumMod val="40000"/>
                        <a:lumOff val="60000"/>
                      </a:schemeClr>
                    </a:solidFill>
                  </a:tcPr>
                </a:tc>
                <a:tc>
                  <a:txBody>
                    <a:bodyPr/>
                    <a:lstStyle/>
                    <a:p>
                      <a:r>
                        <a:rPr lang="en-GB" sz="1000" dirty="0"/>
                        <a:t>       181 (3.8)</a:t>
                      </a:r>
                    </a:p>
                  </a:txBody>
                  <a:tcPr marT="34290" marB="34290">
                    <a:solidFill>
                      <a:schemeClr val="accent3">
                        <a:lumMod val="40000"/>
                        <a:lumOff val="60000"/>
                      </a:schemeClr>
                    </a:solidFill>
                  </a:tcPr>
                </a:tc>
                <a:tc>
                  <a:txBody>
                    <a:bodyPr/>
                    <a:lstStyle/>
                    <a:p>
                      <a:r>
                        <a:rPr lang="en-GB" sz="1000" dirty="0"/>
                        <a:t>      165  (3.5)</a:t>
                      </a:r>
                    </a:p>
                  </a:txBody>
                  <a:tcPr marT="34290" marB="34290">
                    <a:solidFill>
                      <a:schemeClr val="accent3">
                        <a:lumMod val="40000"/>
                        <a:lumOff val="60000"/>
                      </a:schemeClr>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8"/>
          </p:nvPr>
        </p:nvSpPr>
        <p:spPr/>
        <p:txBody>
          <a:bodyPr/>
          <a:lstStyle/>
          <a:p>
            <a:pPr defTabSz="685800" eaLnBrk="1" fontAlgn="auto" hangingPunct="1">
              <a:spcBef>
                <a:spcPts val="0"/>
              </a:spcBef>
              <a:spcAft>
                <a:spcPts val="0"/>
              </a:spcAft>
            </a:pPr>
            <a:fld id="{AD159768-E1A1-4FF5-BA78-935F45FBCDA5}" type="slidenum">
              <a:rPr lang="en-GB" sz="1350" kern="0">
                <a:solidFill>
                  <a:sysClr val="windowText" lastClr="000000"/>
                </a:solidFill>
              </a:rPr>
              <a:pPr defTabSz="685800" eaLnBrk="1" fontAlgn="auto" hangingPunct="1">
                <a:spcBef>
                  <a:spcPts val="0"/>
                </a:spcBef>
                <a:spcAft>
                  <a:spcPts val="0"/>
                </a:spcAft>
              </a:pPr>
              <a:t>24</a:t>
            </a:fld>
            <a:endParaRPr lang="en-GB" sz="1350" kern="0" dirty="0">
              <a:solidFill>
                <a:sysClr val="windowText" lastClr="000000"/>
              </a:solidFill>
            </a:endParaRPr>
          </a:p>
        </p:txBody>
      </p:sp>
      <p:sp>
        <p:nvSpPr>
          <p:cNvPr id="6" name="Date Placeholder 5"/>
          <p:cNvSpPr>
            <a:spLocks noGrp="1"/>
          </p:cNvSpPr>
          <p:nvPr>
            <p:ph type="dt" sz="half" idx="7"/>
          </p:nvPr>
        </p:nvSpPr>
        <p:spPr/>
        <p:txBody>
          <a:bodyPr/>
          <a:lstStyle/>
          <a:p>
            <a:pPr lvl="0"/>
            <a:r>
              <a:rPr lang="en-US"/>
              <a:t>(c) Stephen Senn 2016</a:t>
            </a:r>
            <a:endParaRPr lang="en-US" dirty="0"/>
          </a:p>
        </p:txBody>
      </p:sp>
    </p:spTree>
    <p:extLst>
      <p:ext uri="{BB962C8B-B14F-4D97-AF65-F5344CB8AC3E}">
        <p14:creationId xmlns:p14="http://schemas.microsoft.com/office/powerpoint/2010/main" val="4054393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Baseline Chi-square P-values</a:t>
            </a:r>
          </a:p>
        </p:txBody>
      </p:sp>
      <p:graphicFrame>
        <p:nvGraphicFramePr>
          <p:cNvPr id="4" name="Table Placeholder 3"/>
          <p:cNvGraphicFramePr>
            <a:graphicFrameLocks noGrp="1"/>
          </p:cNvGraphicFramePr>
          <p:nvPr>
            <p:ph type="tbl" idx="1"/>
            <p:extLst/>
          </p:nvPr>
        </p:nvGraphicFramePr>
        <p:xfrm>
          <a:off x="1594440" y="2343150"/>
          <a:ext cx="6217920" cy="2687955"/>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tblGrid>
              <a:tr h="297180">
                <a:tc>
                  <a:txBody>
                    <a:bodyPr/>
                    <a:lstStyle/>
                    <a:p>
                      <a:endParaRPr lang="en-GB" sz="1000" dirty="0"/>
                    </a:p>
                  </a:txBody>
                  <a:tcPr marT="34290" marB="34290"/>
                </a:tc>
                <a:tc gridSpan="3">
                  <a:txBody>
                    <a:bodyPr/>
                    <a:lstStyle/>
                    <a:p>
                      <a:pPr algn="ctr"/>
                      <a:r>
                        <a:rPr lang="en-GB" sz="1500" dirty="0"/>
                        <a:t>Model Term</a:t>
                      </a:r>
                    </a:p>
                  </a:txBody>
                  <a:tcPr marT="34290" marB="34290">
                    <a:solidFill>
                      <a:schemeClr val="accent1"/>
                    </a:solidFill>
                  </a:tcPr>
                </a:tc>
                <a:tc hMerge="1">
                  <a:txBody>
                    <a:bodyPr/>
                    <a:lstStyle/>
                    <a:p>
                      <a:endParaRPr lang="en-GB" dirty="0"/>
                    </a:p>
                  </a:txBody>
                  <a:tcPr/>
                </a:tc>
                <a:tc hMerge="1">
                  <a:txBody>
                    <a:bodyPr/>
                    <a:lstStyle/>
                    <a:p>
                      <a:pPr algn="ctr"/>
                      <a:endParaRPr lang="en-GB" sz="2000" dirty="0"/>
                    </a:p>
                  </a:txBody>
                  <a:tcPr>
                    <a:solidFill>
                      <a:schemeClr val="accent3">
                        <a:lumMod val="40000"/>
                        <a:lumOff val="60000"/>
                      </a:schemeClr>
                    </a:solidFill>
                  </a:tcPr>
                </a:tc>
                <a:extLst>
                  <a:ext uri="{0D108BD9-81ED-4DB2-BD59-A6C34878D82A}">
                    <a16:rowId xmlns:a16="http://schemas.microsoft.com/office/drawing/2014/main" val="10000"/>
                  </a:ext>
                </a:extLst>
              </a:tr>
              <a:tr h="531495">
                <a:tc>
                  <a:txBody>
                    <a:bodyPr/>
                    <a:lstStyle/>
                    <a:p>
                      <a:r>
                        <a:rPr lang="en-GB" sz="1000" b="1" dirty="0"/>
                        <a:t>Demographic Characteristic</a:t>
                      </a:r>
                    </a:p>
                  </a:txBody>
                  <a:tcPr marT="34290" marB="34290">
                    <a:solidFill>
                      <a:schemeClr val="accent1">
                        <a:lumMod val="60000"/>
                        <a:lumOff val="40000"/>
                      </a:schemeClr>
                    </a:solidFill>
                  </a:tcPr>
                </a:tc>
                <a:tc>
                  <a:txBody>
                    <a:bodyPr/>
                    <a:lstStyle/>
                    <a:p>
                      <a:r>
                        <a:rPr lang="en-GB" sz="1000" b="1" dirty="0"/>
                        <a:t>Sub-study</a:t>
                      </a:r>
                    </a:p>
                    <a:p>
                      <a:r>
                        <a:rPr lang="en-GB" sz="1000" b="1" dirty="0"/>
                        <a:t>(DF=1)</a:t>
                      </a:r>
                    </a:p>
                  </a:txBody>
                  <a:tcPr marT="34290" marB="34290">
                    <a:solidFill>
                      <a:schemeClr val="bg1">
                        <a:lumMod val="65000"/>
                      </a:schemeClr>
                    </a:solidFill>
                  </a:tcPr>
                </a:tc>
                <a:tc>
                  <a:txBody>
                    <a:bodyPr/>
                    <a:lstStyle/>
                    <a:p>
                      <a:r>
                        <a:rPr lang="en-GB" sz="1000" b="1" dirty="0"/>
                        <a:t>Treatment given Sub-study</a:t>
                      </a:r>
                    </a:p>
                    <a:p>
                      <a:r>
                        <a:rPr lang="en-GB" sz="1000" b="1" dirty="0"/>
                        <a:t>(DF=2)</a:t>
                      </a:r>
                    </a:p>
                  </a:txBody>
                  <a:tcPr marT="34290" marB="34290">
                    <a:solidFill>
                      <a:schemeClr val="accent6">
                        <a:lumMod val="40000"/>
                        <a:lumOff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1000" b="1" dirty="0"/>
                        <a:t>Treatment</a:t>
                      </a:r>
                    </a:p>
                    <a:p>
                      <a:pPr marL="0" marR="0" indent="0" defTabSz="914400" eaLnBrk="1" fontAlgn="auto" latinLnBrk="0" hangingPunct="1">
                        <a:lnSpc>
                          <a:spcPct val="100000"/>
                        </a:lnSpc>
                        <a:spcBef>
                          <a:spcPts val="0"/>
                        </a:spcBef>
                        <a:spcAft>
                          <a:spcPts val="0"/>
                        </a:spcAft>
                        <a:buClrTx/>
                        <a:buSzTx/>
                        <a:buFontTx/>
                        <a:buNone/>
                        <a:tabLst/>
                        <a:defRPr/>
                      </a:pPr>
                      <a:r>
                        <a:rPr lang="en-GB" sz="1000" b="1" dirty="0"/>
                        <a:t>(DF=2)</a:t>
                      </a:r>
                    </a:p>
                  </a:txBody>
                  <a:tcPr marT="34290" marB="34290">
                    <a:solidFill>
                      <a:schemeClr val="accent4">
                        <a:lumMod val="60000"/>
                        <a:lumOff val="40000"/>
                      </a:schemeClr>
                    </a:solidFill>
                  </a:tcPr>
                </a:tc>
                <a:extLst>
                  <a:ext uri="{0D108BD9-81ED-4DB2-BD59-A6C34878D82A}">
                    <a16:rowId xmlns:a16="http://schemas.microsoft.com/office/drawing/2014/main" val="10001"/>
                  </a:ext>
                </a:extLst>
              </a:tr>
              <a:tr h="434340">
                <a:tc>
                  <a:txBody>
                    <a:bodyPr/>
                    <a:lstStyle/>
                    <a:p>
                      <a:r>
                        <a:rPr lang="en-GB" sz="1200" b="1" dirty="0"/>
                        <a:t>Use of low-dose</a:t>
                      </a:r>
                      <a:r>
                        <a:rPr lang="en-GB" sz="1200" b="1" baseline="0" dirty="0"/>
                        <a:t> aspirin</a:t>
                      </a:r>
                      <a:endParaRPr lang="en-GB" sz="1200" b="1" dirty="0"/>
                    </a:p>
                  </a:txBody>
                  <a:tcPr marT="34290" marB="34290"/>
                </a:tc>
                <a:tc>
                  <a:txBody>
                    <a:bodyPr/>
                    <a:lstStyle/>
                    <a:p>
                      <a:pPr lvl="0"/>
                      <a:r>
                        <a:rPr lang="en-GB" sz="1000" dirty="0"/>
                        <a:t>    &lt; 0.0001</a:t>
                      </a:r>
                    </a:p>
                  </a:txBody>
                  <a:tcPr marT="34290" marB="34290">
                    <a:solidFill>
                      <a:schemeClr val="bg1">
                        <a:lumMod val="75000"/>
                      </a:schemeClr>
                    </a:solidFill>
                  </a:tcPr>
                </a:tc>
                <a:tc>
                  <a:txBody>
                    <a:bodyPr/>
                    <a:lstStyle/>
                    <a:p>
                      <a:r>
                        <a:rPr lang="en-GB" sz="1000" dirty="0"/>
                        <a:t>       0.94</a:t>
                      </a:r>
                    </a:p>
                  </a:txBody>
                  <a:tcPr marT="34290" marB="34290">
                    <a:solidFill>
                      <a:schemeClr val="accent6">
                        <a:lumMod val="20000"/>
                        <a:lumOff val="80000"/>
                      </a:schemeClr>
                    </a:solidFill>
                  </a:tcPr>
                </a:tc>
                <a:tc>
                  <a:txBody>
                    <a:bodyPr/>
                    <a:lstStyle/>
                    <a:p>
                      <a:r>
                        <a:rPr lang="en-GB" sz="1000" dirty="0"/>
                        <a:t>       0.0012</a:t>
                      </a:r>
                    </a:p>
                  </a:txBody>
                  <a:tcPr marT="34290" marB="34290">
                    <a:solidFill>
                      <a:schemeClr val="accent4">
                        <a:lumMod val="20000"/>
                        <a:lumOff val="80000"/>
                      </a:schemeClr>
                    </a:solidFill>
                  </a:tcPr>
                </a:tc>
                <a:extLst>
                  <a:ext uri="{0D108BD9-81ED-4DB2-BD59-A6C34878D82A}">
                    <a16:rowId xmlns:a16="http://schemas.microsoft.com/office/drawing/2014/main" val="10002"/>
                  </a:ext>
                </a:extLst>
              </a:tr>
              <a:tr h="434340">
                <a:tc>
                  <a:txBody>
                    <a:bodyPr/>
                    <a:lstStyle/>
                    <a:p>
                      <a:r>
                        <a:rPr lang="en-GB" sz="1200" b="1" dirty="0"/>
                        <a:t>History of vascular disease</a:t>
                      </a:r>
                    </a:p>
                  </a:txBody>
                  <a:tcPr marT="34290" marB="34290"/>
                </a:tc>
                <a:tc>
                  <a:txBody>
                    <a:bodyPr/>
                    <a:lstStyle/>
                    <a:p>
                      <a:r>
                        <a:rPr lang="en-GB" sz="1000" dirty="0"/>
                        <a:t>    &lt; 0.0001</a:t>
                      </a:r>
                    </a:p>
                  </a:txBody>
                  <a:tcPr marT="34290" marB="34290">
                    <a:solidFill>
                      <a:schemeClr val="bg1">
                        <a:lumMod val="65000"/>
                      </a:schemeClr>
                    </a:solidFill>
                  </a:tcPr>
                </a:tc>
                <a:tc>
                  <a:txBody>
                    <a:bodyPr/>
                    <a:lstStyle/>
                    <a:p>
                      <a:r>
                        <a:rPr lang="en-GB" sz="1000" dirty="0"/>
                        <a:t>       0.07</a:t>
                      </a:r>
                    </a:p>
                  </a:txBody>
                  <a:tcPr marT="34290" marB="34290">
                    <a:solidFill>
                      <a:schemeClr val="accent6">
                        <a:lumMod val="40000"/>
                        <a:lumOff val="60000"/>
                      </a:schemeClr>
                    </a:solidFill>
                  </a:tcPr>
                </a:tc>
                <a:tc>
                  <a:txBody>
                    <a:bodyPr/>
                    <a:lstStyle/>
                    <a:p>
                      <a:r>
                        <a:rPr lang="en-GB" sz="1000" dirty="0"/>
                        <a:t>      &lt;0.0001</a:t>
                      </a:r>
                    </a:p>
                  </a:txBody>
                  <a:tcPr marT="34290" marB="34290">
                    <a:solidFill>
                      <a:schemeClr val="accent4">
                        <a:lumMod val="60000"/>
                        <a:lumOff val="40000"/>
                      </a:schemeClr>
                    </a:solidFill>
                  </a:tcPr>
                </a:tc>
                <a:extLst>
                  <a:ext uri="{0D108BD9-81ED-4DB2-BD59-A6C34878D82A}">
                    <a16:rowId xmlns:a16="http://schemas.microsoft.com/office/drawing/2014/main" val="10003"/>
                  </a:ext>
                </a:extLst>
              </a:tr>
              <a:tr h="434340">
                <a:tc>
                  <a:txBody>
                    <a:bodyPr/>
                    <a:lstStyle/>
                    <a:p>
                      <a:r>
                        <a:rPr lang="en-GB" sz="1200" b="1" dirty="0"/>
                        <a:t>Cerebro-vascular</a:t>
                      </a:r>
                      <a:r>
                        <a:rPr lang="en-GB" sz="1200" b="1" baseline="0" dirty="0"/>
                        <a:t> disease</a:t>
                      </a:r>
                      <a:endParaRPr lang="en-GB" sz="1200" b="1" dirty="0"/>
                    </a:p>
                  </a:txBody>
                  <a:tcPr marT="34290" marB="34290"/>
                </a:tc>
                <a:tc>
                  <a:txBody>
                    <a:bodyPr/>
                    <a:lstStyle/>
                    <a:p>
                      <a:r>
                        <a:rPr lang="en-GB" sz="1000" dirty="0"/>
                        <a:t>        0.0002</a:t>
                      </a:r>
                    </a:p>
                  </a:txBody>
                  <a:tcPr marT="34290" marB="34290">
                    <a:solidFill>
                      <a:schemeClr val="bg1">
                        <a:lumMod val="75000"/>
                      </a:schemeClr>
                    </a:solidFill>
                  </a:tcPr>
                </a:tc>
                <a:tc>
                  <a:txBody>
                    <a:bodyPr/>
                    <a:lstStyle/>
                    <a:p>
                      <a:r>
                        <a:rPr lang="en-GB" sz="1000" dirty="0"/>
                        <a:t>       0.93</a:t>
                      </a:r>
                    </a:p>
                  </a:txBody>
                  <a:tcPr marT="34290" marB="34290">
                    <a:solidFill>
                      <a:schemeClr val="accent6">
                        <a:lumMod val="20000"/>
                        <a:lumOff val="80000"/>
                      </a:schemeClr>
                    </a:solidFill>
                  </a:tcPr>
                </a:tc>
                <a:tc>
                  <a:txBody>
                    <a:bodyPr/>
                    <a:lstStyle/>
                    <a:p>
                      <a:r>
                        <a:rPr lang="en-GB" sz="1000" dirty="0"/>
                        <a:t>       0.0208</a:t>
                      </a:r>
                    </a:p>
                  </a:txBody>
                  <a:tcPr marT="34290" marB="34290">
                    <a:solidFill>
                      <a:schemeClr val="accent4">
                        <a:lumMod val="20000"/>
                        <a:lumOff val="80000"/>
                      </a:schemeClr>
                    </a:solidFill>
                  </a:tcPr>
                </a:tc>
                <a:extLst>
                  <a:ext uri="{0D108BD9-81ED-4DB2-BD59-A6C34878D82A}">
                    <a16:rowId xmlns:a16="http://schemas.microsoft.com/office/drawing/2014/main" val="10004"/>
                  </a:ext>
                </a:extLst>
              </a:tr>
              <a:tr h="278130">
                <a:tc>
                  <a:txBody>
                    <a:bodyPr/>
                    <a:lstStyle/>
                    <a:p>
                      <a:r>
                        <a:rPr lang="en-GB" sz="1200" b="1" dirty="0"/>
                        <a:t>Dyslipidaemias</a:t>
                      </a:r>
                    </a:p>
                  </a:txBody>
                  <a:tcPr marT="34290" marB="34290"/>
                </a:tc>
                <a:tc>
                  <a:txBody>
                    <a:bodyPr/>
                    <a:lstStyle/>
                    <a:p>
                      <a:r>
                        <a:rPr lang="en-GB" sz="1000" dirty="0"/>
                        <a:t>     &lt;0.0001</a:t>
                      </a:r>
                    </a:p>
                  </a:txBody>
                  <a:tcPr marT="34290" marB="34290">
                    <a:solidFill>
                      <a:schemeClr val="bg1">
                        <a:lumMod val="65000"/>
                      </a:schemeClr>
                    </a:solidFill>
                  </a:tcPr>
                </a:tc>
                <a:tc>
                  <a:txBody>
                    <a:bodyPr/>
                    <a:lstStyle/>
                    <a:p>
                      <a:r>
                        <a:rPr lang="en-GB" sz="1000" dirty="0"/>
                        <a:t>       0.92</a:t>
                      </a:r>
                    </a:p>
                  </a:txBody>
                  <a:tcPr marT="34290" marB="34290">
                    <a:solidFill>
                      <a:schemeClr val="accent6">
                        <a:lumMod val="40000"/>
                        <a:lumOff val="60000"/>
                      </a:schemeClr>
                    </a:solidFill>
                  </a:tcPr>
                </a:tc>
                <a:tc>
                  <a:txBody>
                    <a:bodyPr/>
                    <a:lstStyle/>
                    <a:p>
                      <a:r>
                        <a:rPr lang="en-GB" sz="1000" dirty="0"/>
                        <a:t>       &lt;0.0001</a:t>
                      </a:r>
                    </a:p>
                  </a:txBody>
                  <a:tcPr marT="34290" marB="34290">
                    <a:solidFill>
                      <a:schemeClr val="accent4">
                        <a:lumMod val="60000"/>
                        <a:lumOff val="40000"/>
                      </a:schemeClr>
                    </a:solidFill>
                  </a:tcPr>
                </a:tc>
                <a:extLst>
                  <a:ext uri="{0D108BD9-81ED-4DB2-BD59-A6C34878D82A}">
                    <a16:rowId xmlns:a16="http://schemas.microsoft.com/office/drawing/2014/main" val="10005"/>
                  </a:ext>
                </a:extLst>
              </a:tr>
              <a:tr h="278130">
                <a:tc>
                  <a:txBody>
                    <a:bodyPr/>
                    <a:lstStyle/>
                    <a:p>
                      <a:r>
                        <a:rPr lang="en-GB" sz="1200" b="1" dirty="0"/>
                        <a:t>Nitrate</a:t>
                      </a:r>
                      <a:r>
                        <a:rPr lang="en-GB" sz="1200" b="1" baseline="0" dirty="0"/>
                        <a:t> use</a:t>
                      </a:r>
                      <a:endParaRPr lang="en-GB" sz="1200" b="1" dirty="0"/>
                    </a:p>
                  </a:txBody>
                  <a:tcPr marT="34290" marB="34290"/>
                </a:tc>
                <a:tc>
                  <a:txBody>
                    <a:bodyPr/>
                    <a:lstStyle/>
                    <a:p>
                      <a:r>
                        <a:rPr lang="en-GB" sz="1000" dirty="0"/>
                        <a:t>    &lt; 0.0001</a:t>
                      </a:r>
                    </a:p>
                  </a:txBody>
                  <a:tcPr marT="34290" marB="34290">
                    <a:solidFill>
                      <a:schemeClr val="bg1">
                        <a:lumMod val="75000"/>
                      </a:schemeClr>
                    </a:solidFill>
                  </a:tcPr>
                </a:tc>
                <a:tc>
                  <a:txBody>
                    <a:bodyPr/>
                    <a:lstStyle/>
                    <a:p>
                      <a:r>
                        <a:rPr lang="en-GB" sz="1000" dirty="0"/>
                        <a:t>       0.10</a:t>
                      </a:r>
                    </a:p>
                  </a:txBody>
                  <a:tcPr marT="34290" marB="34290">
                    <a:solidFill>
                      <a:schemeClr val="accent6">
                        <a:lumMod val="20000"/>
                        <a:lumOff val="80000"/>
                      </a:schemeClr>
                    </a:solidFill>
                  </a:tcPr>
                </a:tc>
                <a:tc>
                  <a:txBody>
                    <a:bodyPr/>
                    <a:lstStyle/>
                    <a:p>
                      <a:r>
                        <a:rPr lang="en-GB" sz="1000" dirty="0"/>
                        <a:t>       &lt;0.0001</a:t>
                      </a:r>
                    </a:p>
                  </a:txBody>
                  <a:tcPr marT="34290" marB="34290">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8"/>
          </p:nvPr>
        </p:nvSpPr>
        <p:spPr/>
        <p:txBody>
          <a:bodyPr/>
          <a:lstStyle/>
          <a:p>
            <a:pPr defTabSz="685800" eaLnBrk="1" fontAlgn="auto" hangingPunct="1">
              <a:spcBef>
                <a:spcPts val="0"/>
              </a:spcBef>
              <a:spcAft>
                <a:spcPts val="0"/>
              </a:spcAft>
            </a:pPr>
            <a:fld id="{AD159768-E1A1-4FF5-BA78-935F45FBCDA5}" type="slidenum">
              <a:rPr lang="en-GB" sz="1350" kern="0">
                <a:solidFill>
                  <a:sysClr val="windowText" lastClr="000000"/>
                </a:solidFill>
              </a:rPr>
              <a:pPr defTabSz="685800" eaLnBrk="1" fontAlgn="auto" hangingPunct="1">
                <a:spcBef>
                  <a:spcPts val="0"/>
                </a:spcBef>
                <a:spcAft>
                  <a:spcPts val="0"/>
                </a:spcAft>
              </a:pPr>
              <a:t>25</a:t>
            </a:fld>
            <a:endParaRPr lang="en-GB" sz="1350" kern="0" dirty="0">
              <a:solidFill>
                <a:sysClr val="windowText" lastClr="000000"/>
              </a:solidFill>
            </a:endParaRPr>
          </a:p>
        </p:txBody>
      </p:sp>
      <p:sp>
        <p:nvSpPr>
          <p:cNvPr id="6" name="Date Placeholder 5"/>
          <p:cNvSpPr>
            <a:spLocks noGrp="1"/>
          </p:cNvSpPr>
          <p:nvPr>
            <p:ph type="dt" sz="half" idx="7"/>
          </p:nvPr>
        </p:nvSpPr>
        <p:spPr/>
        <p:txBody>
          <a:bodyPr/>
          <a:lstStyle/>
          <a:p>
            <a:pPr lvl="0"/>
            <a:r>
              <a:rPr lang="en-US"/>
              <a:t>(c) Stephen Senn 2016</a:t>
            </a:r>
            <a:endParaRPr lang="en-US" dirty="0"/>
          </a:p>
        </p:txBody>
      </p:sp>
    </p:spTree>
    <p:extLst>
      <p:ext uri="{BB962C8B-B14F-4D97-AF65-F5344CB8AC3E}">
        <p14:creationId xmlns:p14="http://schemas.microsoft.com/office/powerpoint/2010/main" val="1082131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Outcome Variables</a:t>
            </a:r>
            <a:br>
              <a:rPr lang="en-GB" b="1" dirty="0">
                <a:solidFill>
                  <a:schemeClr val="tx2"/>
                </a:solidFill>
              </a:rPr>
            </a:br>
            <a:r>
              <a:rPr lang="en-GB" sz="2400" b="1" dirty="0">
                <a:solidFill>
                  <a:schemeClr val="tx2"/>
                </a:solidFill>
              </a:rPr>
              <a:t>All four groups</a:t>
            </a:r>
          </a:p>
        </p:txBody>
      </p:sp>
      <p:graphicFrame>
        <p:nvGraphicFramePr>
          <p:cNvPr id="4" name="Table Placeholder 3"/>
          <p:cNvGraphicFramePr>
            <a:graphicFrameLocks noGrp="1"/>
          </p:cNvGraphicFramePr>
          <p:nvPr>
            <p:ph type="tbl" idx="1"/>
            <p:extLst/>
          </p:nvPr>
        </p:nvGraphicFramePr>
        <p:xfrm>
          <a:off x="685800" y="2343150"/>
          <a:ext cx="7772400" cy="2617470"/>
        </p:xfrm>
        <a:graphic>
          <a:graphicData uri="http://schemas.openxmlformats.org/drawingml/2006/table">
            <a:tbl>
              <a:tblPr firstRow="1" bandRow="1">
                <a:tableStyleId>{5C22544A-7EE6-4342-B048-85BDC9FD1C3A}</a:tableStyleId>
              </a:tblPr>
              <a:tblGrid>
                <a:gridCol w="1725960">
                  <a:extLst>
                    <a:ext uri="{9D8B030D-6E8A-4147-A177-3AD203B41FA5}">
                      <a16:colId xmlns:a16="http://schemas.microsoft.com/office/drawing/2014/main" val="20000"/>
                    </a:ext>
                  </a:extLst>
                </a:gridCol>
                <a:gridCol w="138300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297180">
                <a:tc>
                  <a:txBody>
                    <a:bodyPr/>
                    <a:lstStyle/>
                    <a:p>
                      <a:endParaRPr lang="en-GB" sz="1000" dirty="0"/>
                    </a:p>
                  </a:txBody>
                  <a:tcPr marT="34290" marB="34290"/>
                </a:tc>
                <a:tc gridSpan="2">
                  <a:txBody>
                    <a:bodyPr/>
                    <a:lstStyle/>
                    <a:p>
                      <a:pPr algn="ctr"/>
                      <a:r>
                        <a:rPr lang="en-GB" sz="1500" dirty="0"/>
                        <a:t>Sub-Study 1</a:t>
                      </a:r>
                    </a:p>
                  </a:txBody>
                  <a:tcPr marT="34290" marB="34290">
                    <a:solidFill>
                      <a:schemeClr val="accent2">
                        <a:lumMod val="60000"/>
                        <a:lumOff val="40000"/>
                      </a:schemeClr>
                    </a:solidFill>
                  </a:tcPr>
                </a:tc>
                <a:tc hMerge="1">
                  <a:txBody>
                    <a:bodyPr/>
                    <a:lstStyle/>
                    <a:p>
                      <a:endParaRPr lang="en-GB" dirty="0"/>
                    </a:p>
                  </a:txBody>
                  <a:tcPr/>
                </a:tc>
                <a:tc gridSpan="2">
                  <a:txBody>
                    <a:bodyPr/>
                    <a:lstStyle/>
                    <a:p>
                      <a:pPr algn="ctr"/>
                      <a:r>
                        <a:rPr lang="en-GB" sz="1500" dirty="0"/>
                        <a:t>Sub Study 2</a:t>
                      </a:r>
                    </a:p>
                  </a:txBody>
                  <a:tcPr marT="34290" marB="34290">
                    <a:solidFill>
                      <a:schemeClr val="accent3">
                        <a:lumMod val="40000"/>
                        <a:lumOff val="60000"/>
                      </a:schemeClr>
                    </a:solidFill>
                  </a:tcPr>
                </a:tc>
                <a:tc hMerge="1">
                  <a:txBody>
                    <a:bodyPr/>
                    <a:lstStyle/>
                    <a:p>
                      <a:endParaRPr lang="en-GB" dirty="0"/>
                    </a:p>
                  </a:txBody>
                  <a:tcPr/>
                </a:tc>
                <a:extLst>
                  <a:ext uri="{0D108BD9-81ED-4DB2-BD59-A6C34878D82A}">
                    <a16:rowId xmlns:a16="http://schemas.microsoft.com/office/drawing/2014/main" val="10000"/>
                  </a:ext>
                </a:extLst>
              </a:tr>
              <a:tr h="377190">
                <a:tc>
                  <a:txBody>
                    <a:bodyPr/>
                    <a:lstStyle/>
                    <a:p>
                      <a:r>
                        <a:rPr lang="en-GB" sz="1000" b="1" dirty="0"/>
                        <a:t>Outcome</a:t>
                      </a:r>
                    </a:p>
                    <a:p>
                      <a:r>
                        <a:rPr lang="en-GB" sz="1000" b="1" dirty="0"/>
                        <a:t>Variables</a:t>
                      </a:r>
                    </a:p>
                  </a:txBody>
                  <a:tcPr marT="34290" marB="34290">
                    <a:solidFill>
                      <a:schemeClr val="accent1">
                        <a:lumMod val="60000"/>
                        <a:lumOff val="40000"/>
                      </a:schemeClr>
                    </a:solidFill>
                  </a:tcPr>
                </a:tc>
                <a:tc>
                  <a:txBody>
                    <a:bodyPr/>
                    <a:lstStyle/>
                    <a:p>
                      <a:r>
                        <a:rPr lang="en-GB" sz="1000" b="1" dirty="0"/>
                        <a:t>Lumiracoxib</a:t>
                      </a:r>
                    </a:p>
                    <a:p>
                      <a:r>
                        <a:rPr lang="en-GB" sz="1000" b="1" dirty="0"/>
                        <a:t>n</a:t>
                      </a:r>
                      <a:r>
                        <a:rPr lang="en-GB" sz="1000" b="1" baseline="0" dirty="0"/>
                        <a:t> </a:t>
                      </a:r>
                      <a:r>
                        <a:rPr lang="en-GB" sz="1000" b="1" dirty="0"/>
                        <a:t>= 4376</a:t>
                      </a:r>
                    </a:p>
                  </a:txBody>
                  <a:tcPr marT="34290" marB="34290">
                    <a:solidFill>
                      <a:schemeClr val="accent2">
                        <a:lumMod val="60000"/>
                        <a:lumOff val="40000"/>
                      </a:schemeClr>
                    </a:solidFill>
                  </a:tcPr>
                </a:tc>
                <a:tc>
                  <a:txBody>
                    <a:bodyPr/>
                    <a:lstStyle/>
                    <a:p>
                      <a:r>
                        <a:rPr lang="en-GB" sz="1000" b="1" dirty="0"/>
                        <a:t>Ibuprofen</a:t>
                      </a:r>
                    </a:p>
                    <a:p>
                      <a:r>
                        <a:rPr lang="en-GB" sz="1000" b="1" dirty="0"/>
                        <a:t>n = 4397</a:t>
                      </a:r>
                    </a:p>
                  </a:txBody>
                  <a:tcPr marT="34290" marB="34290">
                    <a:solidFill>
                      <a:schemeClr val="accent2">
                        <a:lumMod val="60000"/>
                        <a:lumOff val="4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1000" b="1" dirty="0"/>
                        <a:t>Lumiracoxib</a:t>
                      </a:r>
                    </a:p>
                    <a:p>
                      <a:r>
                        <a:rPr lang="en-GB" sz="1000" b="1" dirty="0"/>
                        <a:t>n = 4741</a:t>
                      </a:r>
                    </a:p>
                  </a:txBody>
                  <a:tcPr marT="34290" marB="34290">
                    <a:solidFill>
                      <a:schemeClr val="accent3">
                        <a:lumMod val="60000"/>
                        <a:lumOff val="40000"/>
                      </a:schemeClr>
                    </a:solidFill>
                  </a:tcPr>
                </a:tc>
                <a:tc>
                  <a:txBody>
                    <a:bodyPr/>
                    <a:lstStyle/>
                    <a:p>
                      <a:r>
                        <a:rPr lang="en-GB" sz="1000" b="1" dirty="0"/>
                        <a:t>Naproxen</a:t>
                      </a:r>
                    </a:p>
                    <a:p>
                      <a:r>
                        <a:rPr lang="en-GB" sz="1000" b="1" dirty="0"/>
                        <a:t>n = 4730</a:t>
                      </a:r>
                    </a:p>
                  </a:txBody>
                  <a:tcPr marT="34290" marB="34290">
                    <a:solidFill>
                      <a:schemeClr val="accent3">
                        <a:lumMod val="60000"/>
                        <a:lumOff val="40000"/>
                      </a:schemeClr>
                    </a:solidFill>
                  </a:tcPr>
                </a:tc>
                <a:extLst>
                  <a:ext uri="{0D108BD9-81ED-4DB2-BD59-A6C34878D82A}">
                    <a16:rowId xmlns:a16="http://schemas.microsoft.com/office/drawing/2014/main" val="10001"/>
                  </a:ext>
                </a:extLst>
              </a:tr>
              <a:tr h="434340">
                <a:tc>
                  <a:txBody>
                    <a:bodyPr/>
                    <a:lstStyle/>
                    <a:p>
                      <a:r>
                        <a:rPr lang="en-GB" sz="1200" b="1" dirty="0"/>
                        <a:t>Total of discontinuations</a:t>
                      </a:r>
                    </a:p>
                  </a:txBody>
                  <a:tcPr marT="34290" marB="34290"/>
                </a:tc>
                <a:tc>
                  <a:txBody>
                    <a:bodyPr/>
                    <a:lstStyle/>
                    <a:p>
                      <a:r>
                        <a:rPr lang="en-GB" sz="1000" dirty="0"/>
                        <a:t>     1751 </a:t>
                      </a:r>
                    </a:p>
                    <a:p>
                      <a:r>
                        <a:rPr lang="en-GB" sz="1000" dirty="0"/>
                        <a:t>   (40.01)</a:t>
                      </a:r>
                    </a:p>
                  </a:txBody>
                  <a:tcPr marT="34290" marB="34290">
                    <a:solidFill>
                      <a:schemeClr val="accent2">
                        <a:lumMod val="40000"/>
                        <a:lumOff val="60000"/>
                      </a:schemeClr>
                    </a:solidFill>
                  </a:tcPr>
                </a:tc>
                <a:tc>
                  <a:txBody>
                    <a:bodyPr/>
                    <a:lstStyle/>
                    <a:p>
                      <a:r>
                        <a:rPr lang="en-GB" sz="1000" dirty="0"/>
                        <a:t>     1941 </a:t>
                      </a:r>
                    </a:p>
                    <a:p>
                      <a:r>
                        <a:rPr lang="en-GB" sz="1000" dirty="0"/>
                        <a:t>   (44.14)</a:t>
                      </a:r>
                    </a:p>
                  </a:txBody>
                  <a:tcPr marT="34290" marB="34290">
                    <a:solidFill>
                      <a:schemeClr val="accent2">
                        <a:lumMod val="40000"/>
                        <a:lumOff val="60000"/>
                      </a:schemeClr>
                    </a:solidFill>
                  </a:tcPr>
                </a:tc>
                <a:tc>
                  <a:txBody>
                    <a:bodyPr/>
                    <a:lstStyle/>
                    <a:p>
                      <a:r>
                        <a:rPr lang="en-GB" sz="1000" dirty="0"/>
                        <a:t>    1719 </a:t>
                      </a:r>
                    </a:p>
                    <a:p>
                      <a:r>
                        <a:rPr lang="en-GB" sz="1000" dirty="0"/>
                        <a:t>   (36.26)</a:t>
                      </a:r>
                    </a:p>
                  </a:txBody>
                  <a:tcPr marT="34290" marB="34290">
                    <a:solidFill>
                      <a:schemeClr val="accent3">
                        <a:lumMod val="40000"/>
                        <a:lumOff val="60000"/>
                      </a:schemeClr>
                    </a:solidFill>
                  </a:tcPr>
                </a:tc>
                <a:tc>
                  <a:txBody>
                    <a:bodyPr/>
                    <a:lstStyle/>
                    <a:p>
                      <a:r>
                        <a:rPr lang="en-GB" sz="1000" dirty="0"/>
                        <a:t>      1790 </a:t>
                      </a:r>
                    </a:p>
                    <a:p>
                      <a:r>
                        <a:rPr lang="en-GB" sz="1000" dirty="0"/>
                        <a:t>    (37.84)</a:t>
                      </a:r>
                    </a:p>
                  </a:txBody>
                  <a:tcPr marT="34290" marB="34290">
                    <a:solidFill>
                      <a:schemeClr val="accent3">
                        <a:lumMod val="40000"/>
                        <a:lumOff val="60000"/>
                      </a:schemeClr>
                    </a:solidFill>
                  </a:tcPr>
                </a:tc>
                <a:extLst>
                  <a:ext uri="{0D108BD9-81ED-4DB2-BD59-A6C34878D82A}">
                    <a16:rowId xmlns:a16="http://schemas.microsoft.com/office/drawing/2014/main" val="10002"/>
                  </a:ext>
                </a:extLst>
              </a:tr>
              <a:tr h="377190">
                <a:tc>
                  <a:txBody>
                    <a:bodyPr/>
                    <a:lstStyle/>
                    <a:p>
                      <a:r>
                        <a:rPr lang="en-GB" sz="1200" b="1" dirty="0"/>
                        <a:t>CV events</a:t>
                      </a:r>
                    </a:p>
                  </a:txBody>
                  <a:tcPr marT="34290" marB="34290"/>
                </a:tc>
                <a:tc>
                  <a:txBody>
                    <a:bodyPr/>
                    <a:lstStyle/>
                    <a:p>
                      <a:r>
                        <a:rPr lang="en-GB" sz="1000" dirty="0"/>
                        <a:t>         33</a:t>
                      </a:r>
                    </a:p>
                    <a:p>
                      <a:r>
                        <a:rPr lang="en-GB" sz="1000" dirty="0"/>
                        <a:t>     (0.75)</a:t>
                      </a:r>
                    </a:p>
                  </a:txBody>
                  <a:tcPr marT="34290" marB="34290">
                    <a:solidFill>
                      <a:schemeClr val="accent2">
                        <a:lumMod val="60000"/>
                        <a:lumOff val="40000"/>
                      </a:schemeClr>
                    </a:solidFill>
                  </a:tcPr>
                </a:tc>
                <a:tc>
                  <a:txBody>
                    <a:bodyPr/>
                    <a:lstStyle/>
                    <a:p>
                      <a:r>
                        <a:rPr lang="en-GB" sz="1000" dirty="0"/>
                        <a:t>         32 </a:t>
                      </a:r>
                    </a:p>
                    <a:p>
                      <a:r>
                        <a:rPr lang="en-GB" sz="1000" dirty="0"/>
                        <a:t>     (0.73)</a:t>
                      </a:r>
                    </a:p>
                  </a:txBody>
                  <a:tcPr marT="34290" marB="34290">
                    <a:solidFill>
                      <a:schemeClr val="accent2">
                        <a:lumMod val="60000"/>
                        <a:lumOff val="40000"/>
                      </a:schemeClr>
                    </a:solidFill>
                  </a:tcPr>
                </a:tc>
                <a:tc>
                  <a:txBody>
                    <a:bodyPr/>
                    <a:lstStyle/>
                    <a:p>
                      <a:r>
                        <a:rPr lang="en-GB" sz="1000" dirty="0"/>
                        <a:t>        52 </a:t>
                      </a:r>
                    </a:p>
                    <a:p>
                      <a:r>
                        <a:rPr lang="en-GB" sz="1000" dirty="0"/>
                        <a:t>    (1.10)</a:t>
                      </a:r>
                    </a:p>
                  </a:txBody>
                  <a:tcPr marT="34290" marB="34290">
                    <a:solidFill>
                      <a:schemeClr val="accent3">
                        <a:lumMod val="60000"/>
                        <a:lumOff val="40000"/>
                      </a:schemeClr>
                    </a:solidFill>
                  </a:tcPr>
                </a:tc>
                <a:tc>
                  <a:txBody>
                    <a:bodyPr/>
                    <a:lstStyle/>
                    <a:p>
                      <a:r>
                        <a:rPr lang="en-GB" sz="1000" dirty="0"/>
                        <a:t>         43</a:t>
                      </a:r>
                    </a:p>
                    <a:p>
                      <a:r>
                        <a:rPr lang="en-GB" sz="1000" dirty="0"/>
                        <a:t>       (0.91)</a:t>
                      </a:r>
                    </a:p>
                  </a:txBody>
                  <a:tcPr marT="34290" marB="34290">
                    <a:solidFill>
                      <a:schemeClr val="accent3">
                        <a:lumMod val="60000"/>
                        <a:lumOff val="40000"/>
                      </a:schemeClr>
                    </a:solidFill>
                  </a:tcPr>
                </a:tc>
                <a:extLst>
                  <a:ext uri="{0D108BD9-81ED-4DB2-BD59-A6C34878D82A}">
                    <a16:rowId xmlns:a16="http://schemas.microsoft.com/office/drawing/2014/main" val="10003"/>
                  </a:ext>
                </a:extLst>
              </a:tr>
              <a:tr h="377190">
                <a:tc>
                  <a:txBody>
                    <a:bodyPr/>
                    <a:lstStyle/>
                    <a:p>
                      <a:r>
                        <a:rPr lang="en-GB" sz="1200" b="1" dirty="0"/>
                        <a:t>At least one AE</a:t>
                      </a:r>
                    </a:p>
                  </a:txBody>
                  <a:tcPr marT="34290" marB="34290"/>
                </a:tc>
                <a:tc>
                  <a:txBody>
                    <a:bodyPr/>
                    <a:lstStyle/>
                    <a:p>
                      <a:r>
                        <a:rPr lang="en-GB" sz="1000" dirty="0"/>
                        <a:t>       699</a:t>
                      </a:r>
                    </a:p>
                    <a:p>
                      <a:r>
                        <a:rPr lang="en-GB" sz="1000" dirty="0"/>
                        <a:t>    (15.97)</a:t>
                      </a:r>
                    </a:p>
                  </a:txBody>
                  <a:tcPr marT="34290" marB="34290">
                    <a:solidFill>
                      <a:schemeClr val="accent2">
                        <a:lumMod val="40000"/>
                        <a:lumOff val="60000"/>
                      </a:schemeClr>
                    </a:solidFill>
                  </a:tcPr>
                </a:tc>
                <a:tc>
                  <a:txBody>
                    <a:bodyPr/>
                    <a:lstStyle/>
                    <a:p>
                      <a:r>
                        <a:rPr lang="en-GB" sz="1000" dirty="0"/>
                        <a:t>      789 </a:t>
                      </a:r>
                    </a:p>
                    <a:p>
                      <a:r>
                        <a:rPr lang="en-GB" sz="1000" dirty="0"/>
                        <a:t>   (17.94)</a:t>
                      </a:r>
                    </a:p>
                  </a:txBody>
                  <a:tcPr marT="34290" marB="34290">
                    <a:solidFill>
                      <a:schemeClr val="accent2">
                        <a:lumMod val="40000"/>
                        <a:lumOff val="60000"/>
                      </a:schemeClr>
                    </a:solidFill>
                  </a:tcPr>
                </a:tc>
                <a:tc>
                  <a:txBody>
                    <a:bodyPr/>
                    <a:lstStyle/>
                    <a:p>
                      <a:r>
                        <a:rPr lang="en-GB" sz="1000" dirty="0"/>
                        <a:t>       710 </a:t>
                      </a:r>
                    </a:p>
                    <a:p>
                      <a:r>
                        <a:rPr lang="en-GB" sz="1000" dirty="0"/>
                        <a:t>   (14.98)</a:t>
                      </a:r>
                    </a:p>
                  </a:txBody>
                  <a:tcPr marT="34290" marB="34290">
                    <a:solidFill>
                      <a:schemeClr val="accent3">
                        <a:lumMod val="40000"/>
                        <a:lumOff val="60000"/>
                      </a:schemeClr>
                    </a:solidFill>
                  </a:tcPr>
                </a:tc>
                <a:tc>
                  <a:txBody>
                    <a:bodyPr/>
                    <a:lstStyle/>
                    <a:p>
                      <a:r>
                        <a:rPr lang="en-GB" sz="1000" dirty="0"/>
                        <a:t>       846 </a:t>
                      </a:r>
                    </a:p>
                    <a:p>
                      <a:r>
                        <a:rPr lang="en-GB" sz="1000" dirty="0"/>
                        <a:t>      (17.89)</a:t>
                      </a:r>
                    </a:p>
                  </a:txBody>
                  <a:tcPr marT="34290" marB="34290">
                    <a:solidFill>
                      <a:schemeClr val="accent3">
                        <a:lumMod val="40000"/>
                        <a:lumOff val="60000"/>
                      </a:schemeClr>
                    </a:solidFill>
                  </a:tcPr>
                </a:tc>
                <a:extLst>
                  <a:ext uri="{0D108BD9-81ED-4DB2-BD59-A6C34878D82A}">
                    <a16:rowId xmlns:a16="http://schemas.microsoft.com/office/drawing/2014/main" val="10004"/>
                  </a:ext>
                </a:extLst>
              </a:tr>
              <a:tr h="377190">
                <a:tc>
                  <a:txBody>
                    <a:bodyPr/>
                    <a:lstStyle/>
                    <a:p>
                      <a:r>
                        <a:rPr lang="en-GB" sz="1200" b="1" dirty="0"/>
                        <a:t>Any GI</a:t>
                      </a:r>
                    </a:p>
                  </a:txBody>
                  <a:tcPr marT="34290" marB="34290"/>
                </a:tc>
                <a:tc>
                  <a:txBody>
                    <a:bodyPr/>
                    <a:lstStyle/>
                    <a:p>
                      <a:r>
                        <a:rPr lang="en-GB" sz="1000" dirty="0"/>
                        <a:t>      1855</a:t>
                      </a:r>
                    </a:p>
                    <a:p>
                      <a:r>
                        <a:rPr lang="en-GB" sz="1000" dirty="0"/>
                        <a:t>     (42.39)</a:t>
                      </a:r>
                    </a:p>
                  </a:txBody>
                  <a:tcPr marT="34290" marB="34290">
                    <a:solidFill>
                      <a:schemeClr val="accent2">
                        <a:lumMod val="60000"/>
                        <a:lumOff val="40000"/>
                      </a:schemeClr>
                    </a:solidFill>
                  </a:tcPr>
                </a:tc>
                <a:tc>
                  <a:txBody>
                    <a:bodyPr/>
                    <a:lstStyle/>
                    <a:p>
                      <a:r>
                        <a:rPr lang="en-GB" sz="1000" dirty="0"/>
                        <a:t>    1851 </a:t>
                      </a:r>
                    </a:p>
                    <a:p>
                      <a:r>
                        <a:rPr lang="en-GB" sz="1000" dirty="0"/>
                        <a:t>   ( 42.10)</a:t>
                      </a:r>
                    </a:p>
                  </a:txBody>
                  <a:tcPr marT="34290" marB="34290">
                    <a:solidFill>
                      <a:schemeClr val="accent2">
                        <a:lumMod val="60000"/>
                        <a:lumOff val="40000"/>
                      </a:schemeClr>
                    </a:solidFill>
                  </a:tcPr>
                </a:tc>
                <a:tc>
                  <a:txBody>
                    <a:bodyPr/>
                    <a:lstStyle/>
                    <a:p>
                      <a:r>
                        <a:rPr lang="en-GB" sz="1000" dirty="0"/>
                        <a:t>      1785 </a:t>
                      </a:r>
                    </a:p>
                    <a:p>
                      <a:r>
                        <a:rPr lang="en-GB" sz="1000" dirty="0"/>
                        <a:t>    (37.65)</a:t>
                      </a:r>
                    </a:p>
                  </a:txBody>
                  <a:tcPr marT="34290" marB="34290">
                    <a:solidFill>
                      <a:schemeClr val="accent3">
                        <a:lumMod val="60000"/>
                        <a:lumOff val="40000"/>
                      </a:schemeClr>
                    </a:solidFill>
                  </a:tcPr>
                </a:tc>
                <a:tc>
                  <a:txBody>
                    <a:bodyPr/>
                    <a:lstStyle/>
                    <a:p>
                      <a:r>
                        <a:rPr lang="en-GB" sz="1000" dirty="0"/>
                        <a:t>      1988</a:t>
                      </a:r>
                    </a:p>
                    <a:p>
                      <a:r>
                        <a:rPr lang="en-GB" sz="1000" dirty="0"/>
                        <a:t>       (21.87)</a:t>
                      </a:r>
                    </a:p>
                  </a:txBody>
                  <a:tcPr marT="34290" marB="34290">
                    <a:solidFill>
                      <a:schemeClr val="accent3">
                        <a:lumMod val="60000"/>
                        <a:lumOff val="40000"/>
                      </a:schemeClr>
                    </a:solidFill>
                  </a:tcPr>
                </a:tc>
                <a:extLst>
                  <a:ext uri="{0D108BD9-81ED-4DB2-BD59-A6C34878D82A}">
                    <a16:rowId xmlns:a16="http://schemas.microsoft.com/office/drawing/2014/main" val="10005"/>
                  </a:ext>
                </a:extLst>
              </a:tr>
              <a:tr h="377190">
                <a:tc>
                  <a:txBody>
                    <a:bodyPr/>
                    <a:lstStyle/>
                    <a:p>
                      <a:r>
                        <a:rPr lang="en-GB" sz="1200" b="1" dirty="0"/>
                        <a:t>Dyspepsia</a:t>
                      </a:r>
                    </a:p>
                  </a:txBody>
                  <a:tcPr marT="34290" marB="34290"/>
                </a:tc>
                <a:tc>
                  <a:txBody>
                    <a:bodyPr/>
                    <a:lstStyle/>
                    <a:p>
                      <a:r>
                        <a:rPr lang="en-GB" sz="1000" dirty="0"/>
                        <a:t>     1230 </a:t>
                      </a:r>
                    </a:p>
                    <a:p>
                      <a:r>
                        <a:rPr lang="en-GB" sz="1000" dirty="0"/>
                        <a:t>     (28.11)</a:t>
                      </a:r>
                    </a:p>
                  </a:txBody>
                  <a:tcPr marT="34290" marB="34290">
                    <a:solidFill>
                      <a:schemeClr val="accent2">
                        <a:lumMod val="40000"/>
                        <a:lumOff val="60000"/>
                      </a:schemeClr>
                    </a:solidFill>
                  </a:tcPr>
                </a:tc>
                <a:tc>
                  <a:txBody>
                    <a:bodyPr/>
                    <a:lstStyle/>
                    <a:p>
                      <a:r>
                        <a:rPr lang="en-GB" sz="1000" dirty="0"/>
                        <a:t>    1205 </a:t>
                      </a:r>
                    </a:p>
                    <a:p>
                      <a:r>
                        <a:rPr lang="en-GB" sz="1000" dirty="0"/>
                        <a:t>    (27.41)</a:t>
                      </a:r>
                    </a:p>
                  </a:txBody>
                  <a:tcPr marT="34290" marB="34290">
                    <a:solidFill>
                      <a:schemeClr val="accent2">
                        <a:lumMod val="40000"/>
                        <a:lumOff val="60000"/>
                      </a:schemeClr>
                    </a:solidFill>
                  </a:tcPr>
                </a:tc>
                <a:tc>
                  <a:txBody>
                    <a:bodyPr/>
                    <a:lstStyle/>
                    <a:p>
                      <a:r>
                        <a:rPr lang="en-GB" sz="1000" dirty="0"/>
                        <a:t>     1037 </a:t>
                      </a:r>
                    </a:p>
                    <a:p>
                      <a:r>
                        <a:rPr lang="en-GB" sz="1000" dirty="0"/>
                        <a:t>    (21.87)</a:t>
                      </a:r>
                    </a:p>
                  </a:txBody>
                  <a:tcPr marT="34290" marB="34290">
                    <a:solidFill>
                      <a:schemeClr val="accent3">
                        <a:lumMod val="40000"/>
                        <a:lumOff val="60000"/>
                      </a:schemeClr>
                    </a:solidFill>
                  </a:tcPr>
                </a:tc>
                <a:tc>
                  <a:txBody>
                    <a:bodyPr/>
                    <a:lstStyle/>
                    <a:p>
                      <a:r>
                        <a:rPr lang="en-GB" sz="1000" dirty="0"/>
                        <a:t>       1119 </a:t>
                      </a:r>
                    </a:p>
                    <a:p>
                      <a:r>
                        <a:rPr lang="en-GB" sz="1000" dirty="0"/>
                        <a:t>      (23.66)</a:t>
                      </a:r>
                    </a:p>
                  </a:txBody>
                  <a:tcPr marT="34290" marB="34290">
                    <a:solidFill>
                      <a:schemeClr val="accent3">
                        <a:lumMod val="40000"/>
                        <a:lumOff val="60000"/>
                      </a:schemeClr>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8"/>
          </p:nvPr>
        </p:nvSpPr>
        <p:spPr/>
        <p:txBody>
          <a:bodyPr/>
          <a:lstStyle/>
          <a:p>
            <a:pPr defTabSz="685800" eaLnBrk="1" fontAlgn="auto" hangingPunct="1">
              <a:spcBef>
                <a:spcPts val="0"/>
              </a:spcBef>
              <a:spcAft>
                <a:spcPts val="0"/>
              </a:spcAft>
            </a:pPr>
            <a:fld id="{AD159768-E1A1-4FF5-BA78-935F45FBCDA5}" type="slidenum">
              <a:rPr lang="en-GB" sz="1350" kern="0">
                <a:solidFill>
                  <a:sysClr val="windowText" lastClr="000000"/>
                </a:solidFill>
              </a:rPr>
              <a:pPr defTabSz="685800" eaLnBrk="1" fontAlgn="auto" hangingPunct="1">
                <a:spcBef>
                  <a:spcPts val="0"/>
                </a:spcBef>
                <a:spcAft>
                  <a:spcPts val="0"/>
                </a:spcAft>
              </a:pPr>
              <a:t>26</a:t>
            </a:fld>
            <a:endParaRPr lang="en-GB" sz="1350" kern="0" dirty="0">
              <a:solidFill>
                <a:sysClr val="windowText" lastClr="000000"/>
              </a:solidFill>
            </a:endParaRPr>
          </a:p>
        </p:txBody>
      </p:sp>
      <p:sp>
        <p:nvSpPr>
          <p:cNvPr id="6" name="Date Placeholder 5"/>
          <p:cNvSpPr>
            <a:spLocks noGrp="1"/>
          </p:cNvSpPr>
          <p:nvPr>
            <p:ph type="dt" sz="half" idx="7"/>
          </p:nvPr>
        </p:nvSpPr>
        <p:spPr/>
        <p:txBody>
          <a:bodyPr/>
          <a:lstStyle/>
          <a:p>
            <a:pPr lvl="0"/>
            <a:r>
              <a:rPr lang="en-US"/>
              <a:t>(c) Stephen Senn 2016</a:t>
            </a:r>
            <a:endParaRPr lang="en-US" dirty="0"/>
          </a:p>
        </p:txBody>
      </p:sp>
    </p:spTree>
    <p:extLst>
      <p:ext uri="{BB962C8B-B14F-4D97-AF65-F5344CB8AC3E}">
        <p14:creationId xmlns:p14="http://schemas.microsoft.com/office/powerpoint/2010/main" val="1975170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Deviances and P-Values</a:t>
            </a:r>
            <a:br>
              <a:rPr lang="en-GB" b="1" dirty="0">
                <a:solidFill>
                  <a:schemeClr val="tx2"/>
                </a:solidFill>
              </a:rPr>
            </a:br>
            <a:r>
              <a:rPr lang="en-GB" sz="2400" b="1" dirty="0">
                <a:solidFill>
                  <a:schemeClr val="tx2"/>
                </a:solidFill>
              </a:rPr>
              <a:t>Lumiracoxib only fitting Sub-study</a:t>
            </a:r>
          </a:p>
        </p:txBody>
      </p:sp>
      <p:graphicFrame>
        <p:nvGraphicFramePr>
          <p:cNvPr id="4" name="Table Placeholder 3"/>
          <p:cNvGraphicFramePr>
            <a:graphicFrameLocks noGrp="1"/>
          </p:cNvGraphicFramePr>
          <p:nvPr>
            <p:ph type="tbl" idx="1"/>
            <p:extLst/>
          </p:nvPr>
        </p:nvGraphicFramePr>
        <p:xfrm>
          <a:off x="2201468" y="2343150"/>
          <a:ext cx="4890812" cy="2449830"/>
        </p:xfrm>
        <a:graphic>
          <a:graphicData uri="http://schemas.openxmlformats.org/drawingml/2006/table">
            <a:tbl>
              <a:tblPr firstRow="1" bandRow="1">
                <a:tableStyleId>{5C22544A-7EE6-4342-B048-85BDC9FD1C3A}</a:tableStyleId>
              </a:tblPr>
              <a:tblGrid>
                <a:gridCol w="1725960">
                  <a:extLst>
                    <a:ext uri="{9D8B030D-6E8A-4147-A177-3AD203B41FA5}">
                      <a16:colId xmlns:a16="http://schemas.microsoft.com/office/drawing/2014/main" val="20000"/>
                    </a:ext>
                  </a:extLst>
                </a:gridCol>
                <a:gridCol w="1499840">
                  <a:extLst>
                    <a:ext uri="{9D8B030D-6E8A-4147-A177-3AD203B41FA5}">
                      <a16:colId xmlns:a16="http://schemas.microsoft.com/office/drawing/2014/main" val="20001"/>
                    </a:ext>
                  </a:extLst>
                </a:gridCol>
                <a:gridCol w="1665012">
                  <a:extLst>
                    <a:ext uri="{9D8B030D-6E8A-4147-A177-3AD203B41FA5}">
                      <a16:colId xmlns:a16="http://schemas.microsoft.com/office/drawing/2014/main" val="20002"/>
                    </a:ext>
                  </a:extLst>
                </a:gridCol>
              </a:tblGrid>
              <a:tr h="525780">
                <a:tc>
                  <a:txBody>
                    <a:bodyPr/>
                    <a:lstStyle/>
                    <a:p>
                      <a:endParaRPr lang="en-GB" sz="1000" dirty="0"/>
                    </a:p>
                  </a:txBody>
                  <a:tcPr marT="34290" marB="34290"/>
                </a:tc>
                <a:tc gridSpan="2">
                  <a:txBody>
                    <a:bodyPr/>
                    <a:lstStyle/>
                    <a:p>
                      <a:pPr algn="ctr"/>
                      <a:r>
                        <a:rPr lang="en-GB" sz="1500" dirty="0"/>
                        <a:t>Statistic</a:t>
                      </a:r>
                    </a:p>
                    <a:p>
                      <a:pPr algn="ctr"/>
                      <a:endParaRPr lang="en-GB" sz="1500" dirty="0"/>
                    </a:p>
                  </a:txBody>
                  <a:tcPr marT="34290" marB="34290">
                    <a:solidFill>
                      <a:schemeClr val="accent1"/>
                    </a:solidFill>
                  </a:tcPr>
                </a:tc>
                <a:tc hMerge="1">
                  <a:txBody>
                    <a:bodyPr/>
                    <a:lstStyle/>
                    <a:p>
                      <a:pPr algn="ctr"/>
                      <a:endParaRPr lang="en-GB" sz="2000" dirty="0"/>
                    </a:p>
                  </a:txBody>
                  <a:tcPr>
                    <a:solidFill>
                      <a:schemeClr val="accent1"/>
                    </a:solidFill>
                  </a:tcPr>
                </a:tc>
                <a:extLst>
                  <a:ext uri="{0D108BD9-81ED-4DB2-BD59-A6C34878D82A}">
                    <a16:rowId xmlns:a16="http://schemas.microsoft.com/office/drawing/2014/main" val="10000"/>
                  </a:ext>
                </a:extLst>
              </a:tr>
              <a:tr h="377190">
                <a:tc>
                  <a:txBody>
                    <a:bodyPr/>
                    <a:lstStyle/>
                    <a:p>
                      <a:r>
                        <a:rPr lang="en-GB" sz="1000" b="1" dirty="0"/>
                        <a:t>Outcome</a:t>
                      </a:r>
                    </a:p>
                    <a:p>
                      <a:r>
                        <a:rPr lang="en-GB" sz="1000" b="1" dirty="0"/>
                        <a:t>Variables</a:t>
                      </a:r>
                    </a:p>
                  </a:txBody>
                  <a:tcPr marT="34290" marB="34290">
                    <a:solidFill>
                      <a:schemeClr val="accent1">
                        <a:lumMod val="60000"/>
                        <a:lumOff val="40000"/>
                      </a:schemeClr>
                    </a:solidFill>
                  </a:tcPr>
                </a:tc>
                <a:tc>
                  <a:txBody>
                    <a:bodyPr/>
                    <a:lstStyle/>
                    <a:p>
                      <a:r>
                        <a:rPr lang="en-GB" sz="1000" b="1" dirty="0">
                          <a:solidFill>
                            <a:schemeClr val="bg1"/>
                          </a:solidFill>
                        </a:rPr>
                        <a:t>Deviance</a:t>
                      </a:r>
                    </a:p>
                  </a:txBody>
                  <a:tcPr marT="34290" marB="34290">
                    <a:solidFill>
                      <a:schemeClr val="bg2">
                        <a:lumMod val="5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1000" b="1" dirty="0">
                          <a:solidFill>
                            <a:schemeClr val="bg1"/>
                          </a:solidFill>
                        </a:rPr>
                        <a:t>P-Value</a:t>
                      </a:r>
                    </a:p>
                  </a:txBody>
                  <a:tcPr marT="34290" marB="34290">
                    <a:solidFill>
                      <a:schemeClr val="accent6"/>
                    </a:solidFill>
                  </a:tcPr>
                </a:tc>
                <a:extLst>
                  <a:ext uri="{0D108BD9-81ED-4DB2-BD59-A6C34878D82A}">
                    <a16:rowId xmlns:a16="http://schemas.microsoft.com/office/drawing/2014/main" val="10001"/>
                  </a:ext>
                </a:extLst>
              </a:tr>
              <a:tr h="434340">
                <a:tc>
                  <a:txBody>
                    <a:bodyPr/>
                    <a:lstStyle/>
                    <a:p>
                      <a:r>
                        <a:rPr lang="en-GB" sz="1200" b="1" dirty="0"/>
                        <a:t>Total of discontinuations</a:t>
                      </a:r>
                    </a:p>
                  </a:txBody>
                  <a:tcPr marT="34290" marB="34290"/>
                </a:tc>
                <a:tc>
                  <a:txBody>
                    <a:bodyPr/>
                    <a:lstStyle/>
                    <a:p>
                      <a:r>
                        <a:rPr lang="en-GB" sz="1000" dirty="0"/>
                        <a:t>     13.61</a:t>
                      </a:r>
                    </a:p>
                  </a:txBody>
                  <a:tcPr marT="34290" marB="34290">
                    <a:solidFill>
                      <a:schemeClr val="bg2">
                        <a:lumMod val="90000"/>
                      </a:schemeClr>
                    </a:solidFill>
                  </a:tcPr>
                </a:tc>
                <a:tc>
                  <a:txBody>
                    <a:bodyPr/>
                    <a:lstStyle/>
                    <a:p>
                      <a:r>
                        <a:rPr lang="en-GB" sz="1000" dirty="0"/>
                        <a:t>        </a:t>
                      </a:r>
                      <a:r>
                        <a:rPr lang="en-GB" sz="1000" baseline="0" dirty="0"/>
                        <a:t> </a:t>
                      </a:r>
                      <a:r>
                        <a:rPr lang="en-GB" sz="1000" dirty="0"/>
                        <a:t>0.0002</a:t>
                      </a:r>
                    </a:p>
                  </a:txBody>
                  <a:tcPr marT="34290" marB="34290">
                    <a:solidFill>
                      <a:schemeClr val="accent6">
                        <a:lumMod val="20000"/>
                        <a:lumOff val="80000"/>
                      </a:schemeClr>
                    </a:solidFill>
                  </a:tcPr>
                </a:tc>
                <a:extLst>
                  <a:ext uri="{0D108BD9-81ED-4DB2-BD59-A6C34878D82A}">
                    <a16:rowId xmlns:a16="http://schemas.microsoft.com/office/drawing/2014/main" val="10002"/>
                  </a:ext>
                </a:extLst>
              </a:tr>
              <a:tr h="278130">
                <a:tc>
                  <a:txBody>
                    <a:bodyPr/>
                    <a:lstStyle/>
                    <a:p>
                      <a:r>
                        <a:rPr lang="en-GB" sz="1200" b="1" dirty="0"/>
                        <a:t>CV events</a:t>
                      </a:r>
                    </a:p>
                  </a:txBody>
                  <a:tcPr marT="34290" marB="34290"/>
                </a:tc>
                <a:tc>
                  <a:txBody>
                    <a:bodyPr/>
                    <a:lstStyle/>
                    <a:p>
                      <a:r>
                        <a:rPr lang="en-GB" sz="1000" dirty="0"/>
                        <a:t>       2.92</a:t>
                      </a:r>
                    </a:p>
                  </a:txBody>
                  <a:tcPr marT="34290" marB="34290">
                    <a:solidFill>
                      <a:schemeClr val="bg2">
                        <a:lumMod val="75000"/>
                      </a:schemeClr>
                    </a:solidFill>
                  </a:tcPr>
                </a:tc>
                <a:tc>
                  <a:txBody>
                    <a:bodyPr/>
                    <a:lstStyle/>
                    <a:p>
                      <a:r>
                        <a:rPr lang="en-GB" sz="1000" dirty="0"/>
                        <a:t>          0.09</a:t>
                      </a:r>
                    </a:p>
                  </a:txBody>
                  <a:tcPr marT="34290" marB="34290">
                    <a:solidFill>
                      <a:schemeClr val="accent6">
                        <a:lumMod val="60000"/>
                        <a:lumOff val="40000"/>
                      </a:schemeClr>
                    </a:solidFill>
                  </a:tcPr>
                </a:tc>
                <a:extLst>
                  <a:ext uri="{0D108BD9-81ED-4DB2-BD59-A6C34878D82A}">
                    <a16:rowId xmlns:a16="http://schemas.microsoft.com/office/drawing/2014/main" val="10003"/>
                  </a:ext>
                </a:extLst>
              </a:tr>
              <a:tr h="278130">
                <a:tc>
                  <a:txBody>
                    <a:bodyPr/>
                    <a:lstStyle/>
                    <a:p>
                      <a:r>
                        <a:rPr lang="en-GB" sz="1200" b="1" dirty="0"/>
                        <a:t>At least one AE</a:t>
                      </a:r>
                    </a:p>
                  </a:txBody>
                  <a:tcPr marT="34290" marB="34290"/>
                </a:tc>
                <a:tc>
                  <a:txBody>
                    <a:bodyPr/>
                    <a:lstStyle/>
                    <a:p>
                      <a:r>
                        <a:rPr lang="en-GB" sz="1000" dirty="0"/>
                        <a:t>       1.73</a:t>
                      </a:r>
                    </a:p>
                  </a:txBody>
                  <a:tcPr marT="34290" marB="34290">
                    <a:solidFill>
                      <a:schemeClr val="bg2">
                        <a:lumMod val="90000"/>
                      </a:schemeClr>
                    </a:solidFill>
                  </a:tcPr>
                </a:tc>
                <a:tc>
                  <a:txBody>
                    <a:bodyPr/>
                    <a:lstStyle/>
                    <a:p>
                      <a:r>
                        <a:rPr lang="en-GB" sz="1000" dirty="0"/>
                        <a:t>          0.19</a:t>
                      </a:r>
                    </a:p>
                  </a:txBody>
                  <a:tcPr marT="34290" marB="34290">
                    <a:solidFill>
                      <a:schemeClr val="accent6">
                        <a:lumMod val="20000"/>
                        <a:lumOff val="80000"/>
                      </a:schemeClr>
                    </a:solidFill>
                  </a:tcPr>
                </a:tc>
                <a:extLst>
                  <a:ext uri="{0D108BD9-81ED-4DB2-BD59-A6C34878D82A}">
                    <a16:rowId xmlns:a16="http://schemas.microsoft.com/office/drawing/2014/main" val="10004"/>
                  </a:ext>
                </a:extLst>
              </a:tr>
              <a:tr h="278130">
                <a:tc>
                  <a:txBody>
                    <a:bodyPr/>
                    <a:lstStyle/>
                    <a:p>
                      <a:r>
                        <a:rPr lang="en-GB" sz="1200" b="1" dirty="0"/>
                        <a:t>Any GI</a:t>
                      </a:r>
                    </a:p>
                  </a:txBody>
                  <a:tcPr marT="34290" marB="34290"/>
                </a:tc>
                <a:tc>
                  <a:txBody>
                    <a:bodyPr/>
                    <a:lstStyle/>
                    <a:p>
                      <a:r>
                        <a:rPr lang="en-GB" sz="1000" dirty="0"/>
                        <a:t>     21.31</a:t>
                      </a:r>
                    </a:p>
                  </a:txBody>
                  <a:tcPr marT="34290" marB="34290">
                    <a:solidFill>
                      <a:schemeClr val="bg2">
                        <a:lumMod val="75000"/>
                      </a:schemeClr>
                    </a:solidFill>
                  </a:tcPr>
                </a:tc>
                <a:tc>
                  <a:txBody>
                    <a:bodyPr/>
                    <a:lstStyle/>
                    <a:p>
                      <a:r>
                        <a:rPr lang="en-GB" sz="1000" dirty="0"/>
                        <a:t>        &lt;0.0001</a:t>
                      </a:r>
                    </a:p>
                  </a:txBody>
                  <a:tcPr marT="34290" marB="34290">
                    <a:solidFill>
                      <a:schemeClr val="accent6">
                        <a:lumMod val="60000"/>
                        <a:lumOff val="40000"/>
                      </a:schemeClr>
                    </a:solidFill>
                  </a:tcPr>
                </a:tc>
                <a:extLst>
                  <a:ext uri="{0D108BD9-81ED-4DB2-BD59-A6C34878D82A}">
                    <a16:rowId xmlns:a16="http://schemas.microsoft.com/office/drawing/2014/main" val="10005"/>
                  </a:ext>
                </a:extLst>
              </a:tr>
              <a:tr h="278130">
                <a:tc>
                  <a:txBody>
                    <a:bodyPr/>
                    <a:lstStyle/>
                    <a:p>
                      <a:r>
                        <a:rPr lang="en-GB" sz="1200" b="1" dirty="0"/>
                        <a:t>Dyspepsia</a:t>
                      </a:r>
                    </a:p>
                  </a:txBody>
                  <a:tcPr marT="34290" marB="34290"/>
                </a:tc>
                <a:tc>
                  <a:txBody>
                    <a:bodyPr/>
                    <a:lstStyle/>
                    <a:p>
                      <a:r>
                        <a:rPr lang="en-GB" sz="1000" dirty="0"/>
                        <a:t>     47.34</a:t>
                      </a:r>
                    </a:p>
                  </a:txBody>
                  <a:tcPr marT="34290" marB="34290">
                    <a:solidFill>
                      <a:schemeClr val="bg2">
                        <a:lumMod val="90000"/>
                      </a:schemeClr>
                    </a:solidFill>
                  </a:tcPr>
                </a:tc>
                <a:tc>
                  <a:txBody>
                    <a:bodyPr/>
                    <a:lstStyle/>
                    <a:p>
                      <a:r>
                        <a:rPr lang="en-GB" sz="1000" dirty="0"/>
                        <a:t>       &lt; 0.0001</a:t>
                      </a:r>
                    </a:p>
                  </a:txBody>
                  <a:tcPr marT="34290" marB="34290">
                    <a:solidFill>
                      <a:schemeClr val="accent6">
                        <a:lumMod val="20000"/>
                        <a:lumOff val="80000"/>
                      </a:schemeClr>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8"/>
          </p:nvPr>
        </p:nvSpPr>
        <p:spPr/>
        <p:txBody>
          <a:bodyPr/>
          <a:lstStyle/>
          <a:p>
            <a:pPr defTabSz="685800" eaLnBrk="1" fontAlgn="auto" hangingPunct="1">
              <a:spcBef>
                <a:spcPts val="0"/>
              </a:spcBef>
              <a:spcAft>
                <a:spcPts val="0"/>
              </a:spcAft>
            </a:pPr>
            <a:fld id="{AD159768-E1A1-4FF5-BA78-935F45FBCDA5}" type="slidenum">
              <a:rPr lang="en-GB" sz="1350" kern="0">
                <a:solidFill>
                  <a:sysClr val="windowText" lastClr="000000"/>
                </a:solidFill>
              </a:rPr>
              <a:pPr defTabSz="685800" eaLnBrk="1" fontAlgn="auto" hangingPunct="1">
                <a:spcBef>
                  <a:spcPts val="0"/>
                </a:spcBef>
                <a:spcAft>
                  <a:spcPts val="0"/>
                </a:spcAft>
              </a:pPr>
              <a:t>27</a:t>
            </a:fld>
            <a:endParaRPr lang="en-GB" sz="1350" kern="0" dirty="0">
              <a:solidFill>
                <a:sysClr val="windowText" lastClr="000000"/>
              </a:solidFill>
            </a:endParaRPr>
          </a:p>
        </p:txBody>
      </p:sp>
      <p:sp>
        <p:nvSpPr>
          <p:cNvPr id="6" name="Date Placeholder 5"/>
          <p:cNvSpPr>
            <a:spLocks noGrp="1"/>
          </p:cNvSpPr>
          <p:nvPr>
            <p:ph type="dt" sz="half" idx="7"/>
          </p:nvPr>
        </p:nvSpPr>
        <p:spPr/>
        <p:txBody>
          <a:bodyPr/>
          <a:lstStyle/>
          <a:p>
            <a:pPr lvl="0"/>
            <a:r>
              <a:rPr lang="en-US"/>
              <a:t>(c) Stephen Senn 2016</a:t>
            </a:r>
            <a:endParaRPr lang="en-US" dirty="0"/>
          </a:p>
        </p:txBody>
      </p:sp>
    </p:spTree>
    <p:extLst>
      <p:ext uri="{BB962C8B-B14F-4D97-AF65-F5344CB8AC3E}">
        <p14:creationId xmlns:p14="http://schemas.microsoft.com/office/powerpoint/2010/main" val="3697915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b="1" dirty="0">
                <a:solidFill>
                  <a:schemeClr val="tx2"/>
                </a:solidFill>
              </a:rPr>
              <a:t>A Simple Model</a:t>
            </a:r>
          </a:p>
        </p:txBody>
      </p:sp>
      <mc:AlternateContent xmlns:mc="http://schemas.openxmlformats.org/markup-compatibility/2006" xmlns:a14="http://schemas.microsoft.com/office/drawing/2010/main">
        <mc:Choice Requires="a14">
          <p:sp>
            <p:nvSpPr>
              <p:cNvPr id="5" name="TextBox 4"/>
              <p:cNvSpPr txBox="1"/>
              <p:nvPr/>
            </p:nvSpPr>
            <p:spPr>
              <a:xfrm>
                <a:off x="899593" y="1862827"/>
                <a:ext cx="6552728" cy="1485535"/>
              </a:xfrm>
              <a:prstGeom prst="rect">
                <a:avLst/>
              </a:prstGeom>
              <a:noFill/>
            </p:spPr>
            <p:txBody>
              <a:bodyPr wrap="square" rtlCol="0">
                <a:spAutoFit/>
              </a:bodyPr>
              <a:lstStyle/>
              <a:p>
                <a:pPr defTabSz="685800" eaLnBrk="1" fontAlgn="auto" hangingPunct="1">
                  <a:spcBef>
                    <a:spcPts val="0"/>
                  </a:spcBef>
                  <a:spcAft>
                    <a:spcPts val="0"/>
                  </a:spcAft>
                </a:pPr>
                <a:r>
                  <a:rPr lang="en-GB" sz="1350" kern="0" dirty="0">
                    <a:solidFill>
                      <a:sysClr val="windowText" lastClr="000000"/>
                    </a:solidFill>
                  </a:rPr>
                  <a:t>An unrealistic balanced trial</a:t>
                </a:r>
              </a:p>
              <a:p>
                <a:pPr defTabSz="685800" eaLnBrk="1" fontAlgn="auto" hangingPunct="1">
                  <a:spcBef>
                    <a:spcPts val="0"/>
                  </a:spcBef>
                  <a:spcAft>
                    <a:spcPts val="0"/>
                  </a:spcAft>
                </a:pPr>
                <a:r>
                  <a:rPr lang="en-GB" sz="1350" kern="0" dirty="0">
                    <a:solidFill>
                      <a:sysClr val="windowText" lastClr="000000"/>
                    </a:solidFill>
                  </a:rPr>
                  <a:t> </a:t>
                </a:r>
                <a14:m>
                  <m:oMath xmlns:m="http://schemas.openxmlformats.org/officeDocument/2006/math">
                    <m:r>
                      <a:rPr lang="en-GB" sz="1350" i="1" kern="0">
                        <a:solidFill>
                          <a:sysClr val="windowText" lastClr="000000"/>
                        </a:solidFill>
                        <a:latin typeface="Cambria Math"/>
                      </a:rPr>
                      <m:t>𝑛</m:t>
                    </m:r>
                  </m:oMath>
                </a14:m>
                <a:r>
                  <a:rPr lang="en-GB" sz="1350" kern="0" dirty="0">
                    <a:solidFill>
                      <a:sysClr val="windowText" lastClr="000000"/>
                    </a:solidFill>
                  </a:rPr>
                  <a:t> patients per arm, </a:t>
                </a:r>
                <a14:m>
                  <m:oMath xmlns:m="http://schemas.openxmlformats.org/officeDocument/2006/math">
                    <m:r>
                      <a:rPr lang="en-GB" sz="1350" i="1" kern="0">
                        <a:solidFill>
                          <a:sysClr val="windowText" lastClr="000000"/>
                        </a:solidFill>
                        <a:latin typeface="Cambria Math"/>
                      </a:rPr>
                      <m:t>𝑐</m:t>
                    </m:r>
                  </m:oMath>
                </a14:m>
                <a:r>
                  <a:rPr lang="en-GB" sz="1350" kern="0" dirty="0">
                    <a:solidFill>
                      <a:sysClr val="windowText" lastClr="000000"/>
                    </a:solidFill>
                  </a:rPr>
                  <a:t> centres in total with </a:t>
                </a:r>
                <a14:m>
                  <m:oMath xmlns:m="http://schemas.openxmlformats.org/officeDocument/2006/math">
                    <m:r>
                      <a:rPr lang="en-GB" sz="1350" i="1" kern="0">
                        <a:solidFill>
                          <a:sysClr val="windowText" lastClr="000000"/>
                        </a:solidFill>
                        <a:latin typeface="Cambria Math"/>
                      </a:rPr>
                      <m:t>𝑝</m:t>
                    </m:r>
                  </m:oMath>
                </a14:m>
                <a:r>
                  <a:rPr lang="en-GB" sz="1350" kern="0" dirty="0">
                    <a:solidFill>
                      <a:sysClr val="windowText" lastClr="000000"/>
                    </a:solidFill>
                  </a:rPr>
                  <a:t> patients per centre</a:t>
                </a:r>
              </a:p>
              <a:p>
                <a:pPr defTabSz="685800"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GB" sz="1350" i="1" kern="0">
                          <a:solidFill>
                            <a:sysClr val="windowText" lastClr="000000"/>
                          </a:solidFill>
                          <a:latin typeface="Cambria Math"/>
                        </a:rPr>
                        <m:t>2</m:t>
                      </m:r>
                      <m:r>
                        <a:rPr lang="en-GB" sz="1350" i="1" kern="0">
                          <a:solidFill>
                            <a:sysClr val="windowText" lastClr="000000"/>
                          </a:solidFill>
                          <a:latin typeface="Cambria Math"/>
                        </a:rPr>
                        <m:t>𝑛</m:t>
                      </m:r>
                      <m:r>
                        <a:rPr lang="en-GB" sz="1350" i="1" kern="0">
                          <a:solidFill>
                            <a:sysClr val="windowText" lastClr="000000"/>
                          </a:solidFill>
                          <a:latin typeface="Cambria Math"/>
                        </a:rPr>
                        <m:t>=</m:t>
                      </m:r>
                      <m:r>
                        <a:rPr lang="en-GB" sz="1350" i="1" kern="0">
                          <a:solidFill>
                            <a:sysClr val="windowText" lastClr="000000"/>
                          </a:solidFill>
                          <a:latin typeface="Cambria Math"/>
                        </a:rPr>
                        <m:t>𝑝𝑐</m:t>
                      </m:r>
                      <m:r>
                        <a:rPr lang="en-GB" sz="1350" i="1" kern="0">
                          <a:solidFill>
                            <a:sysClr val="windowText" lastClr="000000"/>
                          </a:solidFill>
                          <a:latin typeface="Cambria Math"/>
                        </a:rPr>
                        <m:t>,  </m:t>
                      </m:r>
                      <m:r>
                        <a:rPr lang="en-GB" sz="1350" i="1" kern="0">
                          <a:solidFill>
                            <a:sysClr val="windowText" lastClr="000000"/>
                          </a:solidFill>
                          <a:latin typeface="Cambria Math"/>
                        </a:rPr>
                        <m:t>𝑛</m:t>
                      </m:r>
                      <m:r>
                        <a:rPr lang="en-GB" sz="1350" i="1" kern="0">
                          <a:solidFill>
                            <a:sysClr val="windowText" lastClr="000000"/>
                          </a:solidFill>
                          <a:latin typeface="Cambria Math"/>
                        </a:rPr>
                        <m:t>=</m:t>
                      </m:r>
                      <m:f>
                        <m:fPr>
                          <m:ctrlPr>
                            <a:rPr lang="en-GB" sz="1350" i="1" kern="0">
                              <a:solidFill>
                                <a:sysClr val="windowText" lastClr="000000"/>
                              </a:solidFill>
                              <a:latin typeface="Cambria Math" panose="02040503050406030204" pitchFamily="18" charset="0"/>
                            </a:rPr>
                          </m:ctrlPr>
                        </m:fPr>
                        <m:num>
                          <m:r>
                            <a:rPr lang="en-GB" sz="1350" i="1" kern="0">
                              <a:solidFill>
                                <a:sysClr val="windowText" lastClr="000000"/>
                              </a:solidFill>
                              <a:latin typeface="Cambria Math"/>
                            </a:rPr>
                            <m:t>𝑝𝑐</m:t>
                          </m:r>
                        </m:num>
                        <m:den>
                          <m:r>
                            <a:rPr lang="en-GB" sz="1350" i="1" kern="0">
                              <a:solidFill>
                                <a:sysClr val="windowText" lastClr="000000"/>
                              </a:solidFill>
                              <a:latin typeface="Cambria Math"/>
                            </a:rPr>
                            <m:t>2</m:t>
                          </m:r>
                        </m:den>
                      </m:f>
                    </m:oMath>
                  </m:oMathPara>
                </a14:m>
                <a:endParaRPr lang="en-GB" sz="1350" kern="0" dirty="0">
                  <a:solidFill>
                    <a:sysClr val="windowText" lastClr="000000"/>
                  </a:solidFill>
                </a:endParaRPr>
              </a:p>
              <a:p>
                <a:pPr defTabSz="685800" eaLnBrk="1" fontAlgn="auto" hangingPunct="1">
                  <a:spcBef>
                    <a:spcPts val="0"/>
                  </a:spcBef>
                  <a:spcAft>
                    <a:spcPts val="0"/>
                  </a:spcAft>
                </a:pPr>
                <a:endParaRPr lang="en-GB" sz="1350" kern="0" dirty="0">
                  <a:solidFill>
                    <a:sysClr val="windowText" lastClr="000000"/>
                  </a:solidFill>
                </a:endParaRPr>
              </a:p>
              <a:p>
                <a:pPr defTabSz="685800" eaLnBrk="1" fontAlgn="auto" hangingPunct="1">
                  <a:spcBef>
                    <a:spcPts val="0"/>
                  </a:spcBef>
                  <a:spcAft>
                    <a:spcPts val="0"/>
                  </a:spcAft>
                </a:pPr>
                <a:r>
                  <a:rPr lang="en-GB" sz="1350" kern="0" dirty="0">
                    <a:solidFill>
                      <a:sysClr val="windowText" lastClr="000000"/>
                    </a:solidFill>
                  </a:rPr>
                  <a:t>Between-centres variance is </a:t>
                </a:r>
                <a:r>
                  <a:rPr lang="en-GB" sz="1350" kern="0" dirty="0">
                    <a:solidFill>
                      <a:sysClr val="windowText" lastClr="000000"/>
                    </a:solidFill>
                    <a:sym typeface="Symbol"/>
                  </a:rPr>
                  <a:t></a:t>
                </a:r>
                <a:r>
                  <a:rPr lang="en-GB" sz="1350" kern="0" baseline="30000" dirty="0">
                    <a:solidFill>
                      <a:sysClr val="windowText" lastClr="000000"/>
                    </a:solidFill>
                    <a:sym typeface="Symbol"/>
                  </a:rPr>
                  <a:t>2</a:t>
                </a:r>
                <a:r>
                  <a:rPr lang="en-GB" sz="1350" kern="0" dirty="0">
                    <a:solidFill>
                      <a:sysClr val="windowText" lastClr="000000"/>
                    </a:solidFill>
                    <a:sym typeface="Symbol"/>
                  </a:rPr>
                  <a:t> within-centre variance is </a:t>
                </a:r>
                <a:r>
                  <a:rPr lang="en-GB" sz="1350" kern="0" baseline="30000" dirty="0">
                    <a:solidFill>
                      <a:sysClr val="windowText" lastClr="000000"/>
                    </a:solidFill>
                    <a:sym typeface="Symbol"/>
                  </a:rPr>
                  <a:t>2</a:t>
                </a:r>
                <a:r>
                  <a:rPr lang="en-GB" sz="1350" kern="0" dirty="0">
                    <a:solidFill>
                      <a:sysClr val="windowText" lastClr="000000"/>
                    </a:solidFill>
                    <a:sym typeface="Symbol"/>
                  </a:rPr>
                  <a:t>.</a:t>
                </a:r>
                <a:endParaRPr lang="en-GB" sz="1350" kern="0" dirty="0">
                  <a:solidFill>
                    <a:sysClr val="windowText" lastClr="000000"/>
                  </a:solidFill>
                </a:endParaRPr>
              </a:p>
              <a:p>
                <a:pPr defTabSz="685800" eaLnBrk="1" fontAlgn="auto" hangingPunct="1">
                  <a:spcBef>
                    <a:spcPts val="0"/>
                  </a:spcBef>
                  <a:spcAft>
                    <a:spcPts val="0"/>
                  </a:spcAft>
                </a:pPr>
                <a:endParaRPr lang="en-GB" sz="1350" kern="0" dirty="0">
                  <a:solidFill>
                    <a:sysClr val="windowText" lastClr="00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99593" y="1862827"/>
                <a:ext cx="6552728" cy="1485535"/>
              </a:xfrm>
              <a:prstGeom prst="rect">
                <a:avLst/>
              </a:prstGeom>
              <a:blipFill>
                <a:blip r:embed="rId2"/>
                <a:stretch>
                  <a:fillRect l="-279" t="-82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1475656" y="3212976"/>
              <a:ext cx="6096000" cy="1435688"/>
            </p:xfrm>
            <a:graphic>
              <a:graphicData uri="http://schemas.openxmlformats.org/drawingml/2006/table">
                <a:tbl>
                  <a:tblPr firstRow="1" bandRow="1">
                    <a:tableStyleId>{5C22544A-7EE6-4342-B048-85BDC9FD1C3A}</a:tableStyleId>
                  </a:tblPr>
                  <a:tblGrid>
                    <a:gridCol w="3667385">
                      <a:extLst>
                        <a:ext uri="{9D8B030D-6E8A-4147-A177-3AD203B41FA5}">
                          <a16:colId xmlns:a16="http://schemas.microsoft.com/office/drawing/2014/main" val="20000"/>
                        </a:ext>
                      </a:extLst>
                    </a:gridCol>
                    <a:gridCol w="2428615">
                      <a:extLst>
                        <a:ext uri="{9D8B030D-6E8A-4147-A177-3AD203B41FA5}">
                          <a16:colId xmlns:a16="http://schemas.microsoft.com/office/drawing/2014/main" val="20001"/>
                        </a:ext>
                      </a:extLst>
                    </a:gridCol>
                  </a:tblGrid>
                  <a:tr h="278130">
                    <a:tc>
                      <a:txBody>
                        <a:bodyPr/>
                        <a:lstStyle/>
                        <a:p>
                          <a:r>
                            <a:rPr lang="en-GB" sz="1000" dirty="0"/>
                            <a:t>Design</a:t>
                          </a:r>
                        </a:p>
                      </a:txBody>
                      <a:tcPr marT="34290" marB="34290"/>
                    </a:tc>
                    <a:tc>
                      <a:txBody>
                        <a:bodyPr/>
                        <a:lstStyle/>
                        <a:p>
                          <a:pPr algn="ctr"/>
                          <a:r>
                            <a:rPr lang="en-GB" sz="1000" dirty="0"/>
                            <a:t>Variance of Treatment Contrast</a:t>
                          </a:r>
                        </a:p>
                      </a:txBody>
                      <a:tcPr marT="34290" marB="34290"/>
                    </a:tc>
                    <a:extLst>
                      <a:ext uri="{0D108BD9-81ED-4DB2-BD59-A6C34878D82A}">
                        <a16:rowId xmlns:a16="http://schemas.microsoft.com/office/drawing/2014/main" val="10000"/>
                      </a:ext>
                    </a:extLst>
                  </a:tr>
                  <a:tr h="420529">
                    <a:tc>
                      <a:txBody>
                        <a:bodyPr/>
                        <a:lstStyle/>
                        <a:p>
                          <a:r>
                            <a:rPr lang="en-GB" sz="1000" dirty="0"/>
                            <a:t>Completely randomised</a:t>
                          </a:r>
                        </a:p>
                      </a:txBody>
                      <a:tcPr marT="34290" marB="34290"/>
                    </a:tc>
                    <a:tc>
                      <a:txBody>
                        <a:bodyPr/>
                        <a:lstStyle/>
                        <a:p>
                          <a:pPr algn="ctr"/>
                          <a:r>
                            <a:rPr kumimoji="0" lang="en-GB" sz="1400" b="0" i="0" u="none" strike="noStrike" kern="0" cap="none" spc="0" normalizeH="0" baseline="0" noProof="0" dirty="0">
                              <a:ln>
                                <a:noFill/>
                              </a:ln>
                              <a:solidFill>
                                <a:prstClr val="black"/>
                              </a:solidFill>
                              <a:effectLst/>
                              <a:uLnTx/>
                              <a:uFillTx/>
                              <a:latin typeface="+mn-lt"/>
                              <a:ea typeface="+mn-ea"/>
                              <a:cs typeface="+mn-cs"/>
                            </a:rPr>
                            <a:t>4</a:t>
                          </a:r>
                          <a14:m>
                            <m:oMath xmlns:m="http://schemas.openxmlformats.org/officeDocument/2006/math">
                              <m:f>
                                <m:fPr>
                                  <m:ctrlPr>
                                    <a:rPr kumimoji="0" lang="en-GB" sz="14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fPr>
                                <m:num>
                                  <m:d>
                                    <m:dPr>
                                      <m:ctrlPr>
                                        <a:rPr kumimoji="0" lang="en-GB" sz="14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dPr>
                                    <m:e>
                                      <m:sSup>
                                        <m:sSupPr>
                                          <m:ctrlPr>
                                            <a:rPr kumimoji="0" lang="en-GB"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a:cs typeface="+mn-cs"/>
                                            </a:rPr>
                                          </m:ctrlPr>
                                        </m:sSupPr>
                                        <m:e>
                                          <m:r>
                                            <a:rPr kumimoji="0" lang="en-GB" sz="1400" b="0" i="1" u="none" strike="noStrike" kern="0" cap="none" spc="0" normalizeH="0" baseline="0" noProof="0" smtClean="0">
                                              <a:ln>
                                                <a:noFill/>
                                              </a:ln>
                                              <a:solidFill>
                                                <a:prstClr val="black"/>
                                              </a:solidFill>
                                              <a:effectLst/>
                                              <a:uLnTx/>
                                              <a:uFillTx/>
                                              <a:latin typeface="Cambria Math"/>
                                              <a:ea typeface="Cambria Math"/>
                                              <a:cs typeface="+mn-cs"/>
                                            </a:rPr>
                                            <m:t>𝛾</m:t>
                                          </m:r>
                                        </m:e>
                                        <m:sup>
                                          <m:r>
                                            <a:rPr kumimoji="0" lang="en-GB" sz="1400" b="0" i="1" u="none" strike="noStrike" kern="0" cap="none" spc="0" normalizeH="0" baseline="0" noProof="0" smtClean="0">
                                              <a:ln>
                                                <a:noFill/>
                                              </a:ln>
                                              <a:solidFill>
                                                <a:prstClr val="black"/>
                                              </a:solidFill>
                                              <a:effectLst/>
                                              <a:uLnTx/>
                                              <a:uFillTx/>
                                              <a:latin typeface="Cambria Math"/>
                                              <a:ea typeface="Cambria Math"/>
                                              <a:cs typeface="+mn-cs"/>
                                            </a:rPr>
                                            <m:t>2</m:t>
                                          </m:r>
                                        </m:sup>
                                      </m:sSup>
                                      <m:r>
                                        <a:rPr kumimoji="0" lang="en-GB" sz="1400" b="0" i="1" u="none" strike="noStrike" kern="0" cap="none" spc="0" normalizeH="0" baseline="0" noProof="0" smtClean="0">
                                          <a:ln>
                                            <a:noFill/>
                                          </a:ln>
                                          <a:solidFill>
                                            <a:prstClr val="black"/>
                                          </a:solidFill>
                                          <a:effectLst/>
                                          <a:uLnTx/>
                                          <a:uFillTx/>
                                          <a:latin typeface="Cambria Math"/>
                                          <a:ea typeface="Cambria Math"/>
                                          <a:cs typeface="+mn-cs"/>
                                        </a:rPr>
                                        <m:t>+</m:t>
                                      </m:r>
                                      <m:sSup>
                                        <m:sSupPr>
                                          <m:ctrlPr>
                                            <a:rPr kumimoji="0" lang="en-GB"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a:cs typeface="+mn-cs"/>
                                            </a:rPr>
                                          </m:ctrlPr>
                                        </m:sSupPr>
                                        <m:e>
                                          <m:r>
                                            <a:rPr kumimoji="0" lang="en-GB" sz="1400" b="0" i="1" u="none" strike="noStrike" kern="0" cap="none" spc="0" normalizeH="0" baseline="0" noProof="0" smtClean="0">
                                              <a:ln>
                                                <a:noFill/>
                                              </a:ln>
                                              <a:solidFill>
                                                <a:prstClr val="black"/>
                                              </a:solidFill>
                                              <a:effectLst/>
                                              <a:uLnTx/>
                                              <a:uFillTx/>
                                              <a:latin typeface="Cambria Math"/>
                                              <a:ea typeface="Cambria Math"/>
                                              <a:cs typeface="+mn-cs"/>
                                            </a:rPr>
                                            <m:t>𝜎</m:t>
                                          </m:r>
                                        </m:e>
                                        <m:sup>
                                          <m:r>
                                            <a:rPr kumimoji="0" lang="en-GB" sz="1400" b="0" i="1" u="none" strike="noStrike" kern="0" cap="none" spc="0" normalizeH="0" baseline="0" noProof="0" smtClean="0">
                                              <a:ln>
                                                <a:noFill/>
                                              </a:ln>
                                              <a:solidFill>
                                                <a:prstClr val="black"/>
                                              </a:solidFill>
                                              <a:effectLst/>
                                              <a:uLnTx/>
                                              <a:uFillTx/>
                                              <a:latin typeface="Cambria Math"/>
                                              <a:ea typeface="Cambria Math"/>
                                              <a:cs typeface="+mn-cs"/>
                                            </a:rPr>
                                            <m:t>2</m:t>
                                          </m:r>
                                        </m:sup>
                                      </m:sSup>
                                    </m:e>
                                  </m:d>
                                  <m:r>
                                    <m:rPr>
                                      <m:nor/>
                                    </m:rPr>
                                    <a:rPr kumimoji="0" lang="en-GB" sz="1400" b="0" i="0" u="none" strike="noStrike" kern="0" cap="none" spc="0" normalizeH="0" baseline="0" noProof="0" dirty="0">
                                      <a:ln>
                                        <a:noFill/>
                                      </a:ln>
                                      <a:solidFill>
                                        <a:prstClr val="black"/>
                                      </a:solidFill>
                                      <a:effectLst/>
                                      <a:uLnTx/>
                                      <a:uFillTx/>
                                      <a:latin typeface="+mn-lt"/>
                                      <a:ea typeface="+mn-ea"/>
                                      <a:cs typeface="+mn-cs"/>
                                    </a:rPr>
                                    <m:t> </m:t>
                                  </m:r>
                                </m:num>
                                <m:den>
                                  <m:r>
                                    <a:rPr kumimoji="0" lang="en-GB" sz="1400" b="0" i="1" u="none" strike="noStrike" kern="0" cap="none" spc="0" normalizeH="0" baseline="0" noProof="0" smtClean="0">
                                      <a:ln>
                                        <a:noFill/>
                                      </a:ln>
                                      <a:solidFill>
                                        <a:prstClr val="black"/>
                                      </a:solidFill>
                                      <a:effectLst/>
                                      <a:uLnTx/>
                                      <a:uFillTx/>
                                      <a:latin typeface="Cambria Math"/>
                                      <a:ea typeface="+mn-ea"/>
                                      <a:cs typeface="+mn-cs"/>
                                    </a:rPr>
                                    <m:t>𝑐𝑝</m:t>
                                  </m:r>
                                </m:den>
                              </m:f>
                            </m:oMath>
                          </a14:m>
                          <a:endParaRPr lang="en-GB" sz="1000" dirty="0"/>
                        </a:p>
                      </a:txBody>
                      <a:tcPr marT="34290" marB="34290"/>
                    </a:tc>
                    <a:extLst>
                      <a:ext uri="{0D108BD9-81ED-4DB2-BD59-A6C34878D82A}">
                        <a16:rowId xmlns:a16="http://schemas.microsoft.com/office/drawing/2014/main" val="10001"/>
                      </a:ext>
                    </a:extLst>
                  </a:tr>
                  <a:tr h="326184">
                    <a:tc>
                      <a:txBody>
                        <a:bodyPr/>
                        <a:lstStyle/>
                        <a:p>
                          <a:r>
                            <a:rPr lang="en-GB" sz="1000" dirty="0"/>
                            <a:t>Randomised blocks (centre</a:t>
                          </a:r>
                          <a:r>
                            <a:rPr lang="en-GB" sz="1000" baseline="0" dirty="0"/>
                            <a:t> blocks)</a:t>
                          </a:r>
                          <a:endParaRPr lang="en-GB" sz="1000" dirty="0"/>
                        </a:p>
                      </a:txBody>
                      <a:tcPr marT="34290" marB="34290"/>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000" b="0" dirty="0"/>
                            <a:t>4</a:t>
                          </a:r>
                          <a14:m>
                            <m:oMath xmlns:m="http://schemas.openxmlformats.org/officeDocument/2006/math">
                              <m:f>
                                <m:fPr>
                                  <m:ctrlPr>
                                    <a:rPr lang="en-GB" sz="1000" b="0" i="1" smtClean="0">
                                      <a:latin typeface="Cambria Math" panose="02040503050406030204" pitchFamily="18" charset="0"/>
                                    </a:rPr>
                                  </m:ctrlPr>
                                </m:fPr>
                                <m:num>
                                  <m:sSup>
                                    <m:sSupPr>
                                      <m:ctrlPr>
                                        <a:rPr lang="en-GB" sz="1000" b="0" i="1" smtClean="0">
                                          <a:latin typeface="Cambria Math" panose="02040503050406030204" pitchFamily="18" charset="0"/>
                                        </a:rPr>
                                      </m:ctrlPr>
                                    </m:sSupPr>
                                    <m:e>
                                      <m:r>
                                        <a:rPr lang="en-GB" sz="1000" b="0" i="1" smtClean="0">
                                          <a:latin typeface="Cambria Math"/>
                                          <a:ea typeface="Cambria Math"/>
                                        </a:rPr>
                                        <m:t>𝜎</m:t>
                                      </m:r>
                                    </m:e>
                                    <m:sup>
                                      <m:r>
                                        <a:rPr lang="en-GB" sz="1000" b="0" i="1" smtClean="0">
                                          <a:latin typeface="Cambria Math"/>
                                        </a:rPr>
                                        <m:t>2</m:t>
                                      </m:r>
                                    </m:sup>
                                  </m:sSup>
                                </m:num>
                                <m:den>
                                  <m:r>
                                    <a:rPr lang="en-GB" sz="1000" b="0" i="1" smtClean="0">
                                      <a:latin typeface="Cambria Math"/>
                                    </a:rPr>
                                    <m:t>𝑐𝑝</m:t>
                                  </m:r>
                                </m:den>
                              </m:f>
                            </m:oMath>
                          </a14:m>
                          <a:endParaRPr lang="en-GB" sz="1000" dirty="0"/>
                        </a:p>
                      </a:txBody>
                      <a:tcPr marT="34290" marB="34290"/>
                    </a:tc>
                    <a:extLst>
                      <a:ext uri="{0D108BD9-81ED-4DB2-BD59-A6C34878D82A}">
                        <a16:rowId xmlns:a16="http://schemas.microsoft.com/office/drawing/2014/main" val="10002"/>
                      </a:ext>
                    </a:extLst>
                  </a:tr>
                  <a:tr h="397859">
                    <a:tc>
                      <a:txBody>
                        <a:bodyPr/>
                        <a:lstStyle/>
                        <a:p>
                          <a:r>
                            <a:rPr lang="en-GB" sz="1000" dirty="0"/>
                            <a:t>Cluster randomised</a:t>
                          </a:r>
                        </a:p>
                      </a:txBody>
                      <a:tcPr marT="34290" marB="34290"/>
                    </a:tc>
                    <a:tc>
                      <a:txBody>
                        <a:bodyPr/>
                        <a:lstStyle/>
                        <a:p>
                          <a:pPr algn="ctr"/>
                          <a:r>
                            <a:rPr lang="en-GB" sz="1000" b="0" dirty="0"/>
                            <a:t>4</a:t>
                          </a:r>
                          <a14:m>
                            <m:oMath xmlns:m="http://schemas.openxmlformats.org/officeDocument/2006/math">
                              <m:f>
                                <m:fPr>
                                  <m:ctrlPr>
                                    <a:rPr lang="en-GB" sz="1000" b="0" i="1" smtClean="0">
                                      <a:latin typeface="Cambria Math" panose="02040503050406030204" pitchFamily="18" charset="0"/>
                                    </a:rPr>
                                  </m:ctrlPr>
                                </m:fPr>
                                <m:num>
                                  <m:d>
                                    <m:dPr>
                                      <m:ctrlPr>
                                        <a:rPr lang="en-GB" sz="1000" b="0" i="1" smtClean="0">
                                          <a:latin typeface="Cambria Math" panose="02040503050406030204" pitchFamily="18" charset="0"/>
                                        </a:rPr>
                                      </m:ctrlPr>
                                    </m:dPr>
                                    <m:e>
                                      <m:sSup>
                                        <m:sSupPr>
                                          <m:ctrlPr>
                                            <a:rPr lang="en-GB" sz="1000" b="0" i="1" smtClean="0">
                                              <a:latin typeface="Cambria Math" panose="02040503050406030204" pitchFamily="18" charset="0"/>
                                              <a:ea typeface="Cambria Math"/>
                                            </a:rPr>
                                          </m:ctrlPr>
                                        </m:sSupPr>
                                        <m:e>
                                          <m:r>
                                            <a:rPr lang="en-GB" sz="1000" b="0" i="1" smtClean="0">
                                              <a:latin typeface="Cambria Math"/>
                                              <a:ea typeface="Cambria Math"/>
                                            </a:rPr>
                                            <m:t>𝛾</m:t>
                                          </m:r>
                                        </m:e>
                                        <m:sup>
                                          <m:r>
                                            <a:rPr lang="en-GB" sz="1000" b="0" i="1" smtClean="0">
                                              <a:latin typeface="Cambria Math"/>
                                              <a:ea typeface="Cambria Math"/>
                                            </a:rPr>
                                            <m:t>2</m:t>
                                          </m:r>
                                        </m:sup>
                                      </m:sSup>
                                      <m:r>
                                        <a:rPr lang="en-GB" sz="1000" b="0" i="1" smtClean="0">
                                          <a:latin typeface="Cambria Math"/>
                                          <a:ea typeface="Cambria Math"/>
                                        </a:rPr>
                                        <m:t>+</m:t>
                                      </m:r>
                                      <m:f>
                                        <m:fPr>
                                          <m:ctrlPr>
                                            <a:rPr lang="en-GB" sz="1000" b="0" i="1" smtClean="0">
                                              <a:latin typeface="Cambria Math" panose="02040503050406030204" pitchFamily="18" charset="0"/>
                                              <a:ea typeface="Cambria Math"/>
                                            </a:rPr>
                                          </m:ctrlPr>
                                        </m:fPr>
                                        <m:num>
                                          <m:sSup>
                                            <m:sSupPr>
                                              <m:ctrlPr>
                                                <a:rPr lang="en-GB" sz="1000" b="0" i="1" smtClean="0">
                                                  <a:latin typeface="Cambria Math" panose="02040503050406030204" pitchFamily="18" charset="0"/>
                                                  <a:ea typeface="Cambria Math"/>
                                                </a:rPr>
                                              </m:ctrlPr>
                                            </m:sSupPr>
                                            <m:e>
                                              <m:r>
                                                <a:rPr lang="en-GB" sz="1000" b="0" i="1" smtClean="0">
                                                  <a:latin typeface="Cambria Math"/>
                                                  <a:ea typeface="Cambria Math"/>
                                                </a:rPr>
                                                <m:t>𝜎</m:t>
                                              </m:r>
                                            </m:e>
                                            <m:sup>
                                              <m:r>
                                                <a:rPr lang="en-GB" sz="1000" b="0" i="1" smtClean="0">
                                                  <a:latin typeface="Cambria Math"/>
                                                  <a:ea typeface="Cambria Math"/>
                                                </a:rPr>
                                                <m:t>2</m:t>
                                              </m:r>
                                            </m:sup>
                                          </m:sSup>
                                        </m:num>
                                        <m:den>
                                          <m:r>
                                            <a:rPr lang="en-GB" sz="1000" b="0" i="1" smtClean="0">
                                              <a:latin typeface="Cambria Math"/>
                                              <a:ea typeface="Cambria Math"/>
                                            </a:rPr>
                                            <m:t>𝑝</m:t>
                                          </m:r>
                                        </m:den>
                                      </m:f>
                                    </m:e>
                                  </m:d>
                                  <m:r>
                                    <m:rPr>
                                      <m:nor/>
                                    </m:rPr>
                                    <a:rPr lang="en-GB" sz="1000" dirty="0"/>
                                    <m:t> </m:t>
                                  </m:r>
                                </m:num>
                                <m:den>
                                  <m:r>
                                    <a:rPr lang="en-GB" sz="1000" b="0" i="1" smtClean="0">
                                      <a:latin typeface="Cambria Math"/>
                                    </a:rPr>
                                    <m:t>𝑐</m:t>
                                  </m:r>
                                </m:den>
                              </m:f>
                            </m:oMath>
                          </a14:m>
                          <a:endParaRPr lang="en-GB" sz="1000" dirty="0"/>
                        </a:p>
                      </a:txBody>
                      <a:tcPr marT="34290" marB="34290"/>
                    </a:tc>
                    <a:extLst>
                      <a:ext uri="{0D108BD9-81ED-4DB2-BD59-A6C34878D82A}">
                        <a16:rowId xmlns:a16="http://schemas.microsoft.com/office/drawing/2014/main" val="10003"/>
                      </a:ext>
                    </a:extLst>
                  </a:tr>
                </a:tbl>
              </a:graphicData>
            </a:graphic>
          </p:graphicFrame>
        </mc:Choice>
        <mc:Fallback xmlns="">
          <p:graphicFrame>
            <p:nvGraphicFramePr>
              <p:cNvPr id="6" name="Table 5"/>
              <p:cNvGraphicFramePr>
                <a:graphicFrameLocks noGrp="1"/>
              </p:cNvGraphicFramePr>
              <p:nvPr>
                <p:extLst/>
              </p:nvPr>
            </p:nvGraphicFramePr>
            <p:xfrm>
              <a:off x="1475656" y="3212976"/>
              <a:ext cx="6096000" cy="1435688"/>
            </p:xfrm>
            <a:graphic>
              <a:graphicData uri="http://schemas.openxmlformats.org/drawingml/2006/table">
                <a:tbl>
                  <a:tblPr firstRow="1" bandRow="1">
                    <a:tableStyleId>{5C22544A-7EE6-4342-B048-85BDC9FD1C3A}</a:tableStyleId>
                  </a:tblPr>
                  <a:tblGrid>
                    <a:gridCol w="3667385">
                      <a:extLst>
                        <a:ext uri="{9D8B030D-6E8A-4147-A177-3AD203B41FA5}">
                          <a16:colId xmlns:a16="http://schemas.microsoft.com/office/drawing/2014/main" val="20000"/>
                        </a:ext>
                      </a:extLst>
                    </a:gridCol>
                    <a:gridCol w="2428615">
                      <a:extLst>
                        <a:ext uri="{9D8B030D-6E8A-4147-A177-3AD203B41FA5}">
                          <a16:colId xmlns:a16="http://schemas.microsoft.com/office/drawing/2014/main" val="20001"/>
                        </a:ext>
                      </a:extLst>
                    </a:gridCol>
                  </a:tblGrid>
                  <a:tr h="278130">
                    <a:tc>
                      <a:txBody>
                        <a:bodyPr/>
                        <a:lstStyle/>
                        <a:p>
                          <a:r>
                            <a:rPr lang="en-GB" sz="1000" dirty="0"/>
                            <a:t>Design</a:t>
                          </a:r>
                        </a:p>
                      </a:txBody>
                      <a:tcPr marT="34290" marB="34290"/>
                    </a:tc>
                    <a:tc>
                      <a:txBody>
                        <a:bodyPr/>
                        <a:lstStyle/>
                        <a:p>
                          <a:pPr algn="ctr"/>
                          <a:r>
                            <a:rPr lang="en-GB" sz="1000" dirty="0"/>
                            <a:t>Variance of Treatment Contrast</a:t>
                          </a:r>
                        </a:p>
                      </a:txBody>
                      <a:tcPr marT="34290" marB="34290"/>
                    </a:tc>
                    <a:extLst>
                      <a:ext uri="{0D108BD9-81ED-4DB2-BD59-A6C34878D82A}">
                        <a16:rowId xmlns:a16="http://schemas.microsoft.com/office/drawing/2014/main" val="10000"/>
                      </a:ext>
                    </a:extLst>
                  </a:tr>
                  <a:tr h="433515">
                    <a:tc>
                      <a:txBody>
                        <a:bodyPr/>
                        <a:lstStyle/>
                        <a:p>
                          <a:r>
                            <a:rPr lang="en-GB" sz="1000" dirty="0"/>
                            <a:t>Completely randomised</a:t>
                          </a:r>
                        </a:p>
                      </a:txBody>
                      <a:tcPr marT="34290" marB="34290"/>
                    </a:tc>
                    <a:tc>
                      <a:txBody>
                        <a:bodyPr/>
                        <a:lstStyle/>
                        <a:p>
                          <a:endParaRPr lang="en-US"/>
                        </a:p>
                      </a:txBody>
                      <a:tcPr marT="34290" marB="34290">
                        <a:blipFill>
                          <a:blip r:embed="rId3"/>
                          <a:stretch>
                            <a:fillRect l="-151128" t="-66197" r="-1003" b="-170423"/>
                          </a:stretch>
                        </a:blipFill>
                      </a:tcPr>
                    </a:tc>
                    <a:extLst>
                      <a:ext uri="{0D108BD9-81ED-4DB2-BD59-A6C34878D82A}">
                        <a16:rowId xmlns:a16="http://schemas.microsoft.com/office/drawing/2014/main" val="10001"/>
                      </a:ext>
                    </a:extLst>
                  </a:tr>
                  <a:tr h="326184">
                    <a:tc>
                      <a:txBody>
                        <a:bodyPr/>
                        <a:lstStyle/>
                        <a:p>
                          <a:r>
                            <a:rPr lang="en-GB" sz="1000" dirty="0"/>
                            <a:t>Randomised blocks (centre</a:t>
                          </a:r>
                          <a:r>
                            <a:rPr lang="en-GB" sz="1000" baseline="0" dirty="0"/>
                            <a:t> blocks)</a:t>
                          </a:r>
                          <a:endParaRPr lang="en-GB" sz="1000" dirty="0"/>
                        </a:p>
                      </a:txBody>
                      <a:tcPr marT="34290" marB="34290"/>
                    </a:tc>
                    <a:tc>
                      <a:txBody>
                        <a:bodyPr/>
                        <a:lstStyle/>
                        <a:p>
                          <a:endParaRPr lang="en-US"/>
                        </a:p>
                      </a:txBody>
                      <a:tcPr marT="34290" marB="34290">
                        <a:blipFill>
                          <a:blip r:embed="rId3"/>
                          <a:stretch>
                            <a:fillRect l="-151128" t="-218519" r="-1003" b="-124074"/>
                          </a:stretch>
                        </a:blipFill>
                      </a:tcPr>
                    </a:tc>
                    <a:extLst>
                      <a:ext uri="{0D108BD9-81ED-4DB2-BD59-A6C34878D82A}">
                        <a16:rowId xmlns:a16="http://schemas.microsoft.com/office/drawing/2014/main" val="10002"/>
                      </a:ext>
                    </a:extLst>
                  </a:tr>
                  <a:tr h="397859">
                    <a:tc>
                      <a:txBody>
                        <a:bodyPr/>
                        <a:lstStyle/>
                        <a:p>
                          <a:r>
                            <a:rPr lang="en-GB" sz="1000" dirty="0"/>
                            <a:t>Cluster randomised</a:t>
                          </a:r>
                        </a:p>
                      </a:txBody>
                      <a:tcPr marT="34290" marB="34290"/>
                    </a:tc>
                    <a:tc>
                      <a:txBody>
                        <a:bodyPr/>
                        <a:lstStyle/>
                        <a:p>
                          <a:endParaRPr lang="en-US"/>
                        </a:p>
                      </a:txBody>
                      <a:tcPr marT="34290" marB="34290">
                        <a:blipFill>
                          <a:blip r:embed="rId3"/>
                          <a:stretch>
                            <a:fillRect l="-151128" t="-264615" r="-1003" b="-3077"/>
                          </a:stretch>
                        </a:blipFill>
                      </a:tcPr>
                    </a:tc>
                    <a:extLst>
                      <a:ext uri="{0D108BD9-81ED-4DB2-BD59-A6C34878D82A}">
                        <a16:rowId xmlns:a16="http://schemas.microsoft.com/office/drawing/2014/main" val="10003"/>
                      </a:ext>
                    </a:extLst>
                  </a:tr>
                </a:tbl>
              </a:graphicData>
            </a:graphic>
          </p:graphicFrame>
        </mc:Fallback>
      </mc:AlternateContent>
      <p:sp>
        <p:nvSpPr>
          <p:cNvPr id="7" name="TextBox 6"/>
          <p:cNvSpPr txBox="1"/>
          <p:nvPr/>
        </p:nvSpPr>
        <p:spPr>
          <a:xfrm>
            <a:off x="395536" y="5099224"/>
            <a:ext cx="8532440" cy="300082"/>
          </a:xfrm>
          <a:prstGeom prst="rect">
            <a:avLst/>
          </a:prstGeom>
          <a:noFill/>
        </p:spPr>
        <p:txBody>
          <a:bodyPr wrap="square" rtlCol="0">
            <a:spAutoFit/>
          </a:bodyPr>
          <a:lstStyle/>
          <a:p>
            <a:pPr defTabSz="685800" eaLnBrk="1" fontAlgn="auto" hangingPunct="1">
              <a:spcBef>
                <a:spcPts val="0"/>
              </a:spcBef>
              <a:spcAft>
                <a:spcPts val="0"/>
              </a:spcAft>
            </a:pPr>
            <a:r>
              <a:rPr lang="en-GB" sz="1350" kern="0" dirty="0">
                <a:solidFill>
                  <a:sysClr val="windowText" lastClr="000000"/>
                </a:solidFill>
              </a:rPr>
              <a:t>When using external controls we have </a:t>
            </a:r>
            <a:r>
              <a:rPr lang="en-GB" sz="1350" i="1" kern="0" dirty="0">
                <a:solidFill>
                  <a:sysClr val="windowText" lastClr="000000"/>
                </a:solidFill>
              </a:rPr>
              <a:t>at least </a:t>
            </a:r>
            <a:r>
              <a:rPr lang="en-GB" sz="1350" kern="0" dirty="0">
                <a:solidFill>
                  <a:sysClr val="windowText" lastClr="000000"/>
                </a:solidFill>
              </a:rPr>
              <a:t>the variability of a cluster randomised trial</a:t>
            </a:r>
          </a:p>
        </p:txBody>
      </p:sp>
      <p:sp>
        <p:nvSpPr>
          <p:cNvPr id="4" name="Slide Number Placeholder 3"/>
          <p:cNvSpPr>
            <a:spLocks noGrp="1"/>
          </p:cNvSpPr>
          <p:nvPr>
            <p:ph type="sldNum" sz="quarter" idx="4294967295"/>
          </p:nvPr>
        </p:nvSpPr>
        <p:spPr>
          <a:xfrm>
            <a:off x="6553204" y="5624514"/>
            <a:ext cx="2133596" cy="273847"/>
          </a:xfrm>
          <a:prstGeom prst="rect">
            <a:avLst/>
          </a:prstGeom>
        </p:spPr>
        <p:txBody>
          <a:bodyPr/>
          <a:lstStyle/>
          <a:p>
            <a:pPr defTabSz="685800" eaLnBrk="1" fontAlgn="auto" hangingPunct="1">
              <a:spcBef>
                <a:spcPts val="0"/>
              </a:spcBef>
              <a:spcAft>
                <a:spcPts val="0"/>
              </a:spcAft>
            </a:pPr>
            <a:fld id="{F4DDD9CF-BC1A-47A1-AAAE-3E361A433BE1}" type="slidenum">
              <a:rPr lang="en-GB" sz="1350" kern="0">
                <a:solidFill>
                  <a:sysClr val="windowText" lastClr="000000"/>
                </a:solidFill>
              </a:rPr>
              <a:pPr defTabSz="685800" eaLnBrk="1" fontAlgn="auto" hangingPunct="1">
                <a:spcBef>
                  <a:spcPts val="0"/>
                </a:spcBef>
                <a:spcAft>
                  <a:spcPts val="0"/>
                </a:spcAft>
              </a:pPr>
              <a:t>28</a:t>
            </a:fld>
            <a:endParaRPr lang="en-GB" sz="1350" kern="0" dirty="0">
              <a:solidFill>
                <a:sysClr val="windowText" lastClr="000000"/>
              </a:solidFill>
            </a:endParaRPr>
          </a:p>
        </p:txBody>
      </p:sp>
      <p:sp>
        <p:nvSpPr>
          <p:cNvPr id="8" name="Date Placeholder 7"/>
          <p:cNvSpPr>
            <a:spLocks noGrp="1"/>
          </p:cNvSpPr>
          <p:nvPr>
            <p:ph type="dt" sz="half" idx="10"/>
          </p:nvPr>
        </p:nvSpPr>
        <p:spPr/>
        <p:txBody>
          <a:bodyPr/>
          <a:lstStyle/>
          <a:p>
            <a:r>
              <a:rPr lang="en-US"/>
              <a:t>(c) Stephen Senn 2016</a:t>
            </a:r>
            <a:endParaRPr lang="en-GB" dirty="0"/>
          </a:p>
        </p:txBody>
      </p:sp>
    </p:spTree>
    <p:extLst>
      <p:ext uri="{BB962C8B-B14F-4D97-AF65-F5344CB8AC3E}">
        <p14:creationId xmlns:p14="http://schemas.microsoft.com/office/powerpoint/2010/main" val="549954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Lessons from TARGET</a:t>
            </a:r>
          </a:p>
        </p:txBody>
      </p:sp>
      <p:sp>
        <p:nvSpPr>
          <p:cNvPr id="3" name="Content Placeholder 2"/>
          <p:cNvSpPr>
            <a:spLocks noGrp="1"/>
          </p:cNvSpPr>
          <p:nvPr>
            <p:ph idx="1"/>
          </p:nvPr>
        </p:nvSpPr>
        <p:spPr/>
        <p:txBody>
          <a:bodyPr/>
          <a:lstStyle/>
          <a:p>
            <a:r>
              <a:rPr lang="en-GB" dirty="0"/>
              <a:t>If you want to use historical controls you will have to work </a:t>
            </a:r>
            <a:r>
              <a:rPr lang="en-GB" i="1" u="sng" dirty="0"/>
              <a:t>very</a:t>
            </a:r>
            <a:r>
              <a:rPr lang="en-GB" dirty="0"/>
              <a:t> hard</a:t>
            </a:r>
          </a:p>
          <a:p>
            <a:r>
              <a:rPr lang="en-GB" dirty="0"/>
              <a:t>You need at least two components of variation in your model</a:t>
            </a:r>
          </a:p>
          <a:p>
            <a:pPr lvl="1"/>
            <a:r>
              <a:rPr lang="en-GB" dirty="0"/>
              <a:t>Between centre</a:t>
            </a:r>
          </a:p>
          <a:p>
            <a:pPr lvl="1"/>
            <a:r>
              <a:rPr lang="en-GB" dirty="0"/>
              <a:t>Between trial</a:t>
            </a:r>
          </a:p>
          <a:p>
            <a:r>
              <a:rPr lang="en-GB" dirty="0"/>
              <a:t>And possibly a third</a:t>
            </a:r>
          </a:p>
          <a:p>
            <a:pPr lvl="1"/>
            <a:r>
              <a:rPr lang="en-GB" dirty="0"/>
              <a:t>Between eras</a:t>
            </a:r>
          </a:p>
          <a:p>
            <a:r>
              <a:rPr lang="en-GB" dirty="0"/>
              <a:t>What seems like a lot of information may not be much</a:t>
            </a:r>
          </a:p>
          <a:p>
            <a:r>
              <a:rPr lang="en-GB" dirty="0"/>
              <a:t>Concurrent control and randomisation seems to work well</a:t>
            </a:r>
          </a:p>
          <a:p>
            <a:r>
              <a:rPr lang="en-GB" dirty="0"/>
              <a:t>Moral for any Bayesian: find out as much as possible about any data you intend to use</a:t>
            </a:r>
          </a:p>
        </p:txBody>
      </p:sp>
      <p:sp>
        <p:nvSpPr>
          <p:cNvPr id="5" name="Slide Number Placeholder 4"/>
          <p:cNvSpPr>
            <a:spLocks noGrp="1"/>
          </p:cNvSpPr>
          <p:nvPr>
            <p:ph type="sldNum" sz="quarter" idx="4294967295"/>
          </p:nvPr>
        </p:nvSpPr>
        <p:spPr>
          <a:xfrm>
            <a:off x="6553204" y="5624514"/>
            <a:ext cx="2133596" cy="273847"/>
          </a:xfrm>
          <a:prstGeom prst="rect">
            <a:avLst/>
          </a:prstGeom>
        </p:spPr>
        <p:txBody>
          <a:bodyPr/>
          <a:lstStyle/>
          <a:p>
            <a:pPr defTabSz="685800" eaLnBrk="1" fontAlgn="auto" hangingPunct="1">
              <a:spcBef>
                <a:spcPts val="0"/>
              </a:spcBef>
              <a:spcAft>
                <a:spcPts val="0"/>
              </a:spcAft>
            </a:pPr>
            <a:fld id="{C59B86C3-8818-44AC-B5AE-F0257456614F}" type="slidenum">
              <a:rPr lang="en-GB" sz="1350" kern="0">
                <a:solidFill>
                  <a:sysClr val="windowText" lastClr="000000"/>
                </a:solidFill>
              </a:rPr>
              <a:pPr defTabSz="685800" eaLnBrk="1" fontAlgn="auto" hangingPunct="1">
                <a:spcBef>
                  <a:spcPts val="0"/>
                </a:spcBef>
                <a:spcAft>
                  <a:spcPts val="0"/>
                </a:spcAft>
              </a:pPr>
              <a:t>29</a:t>
            </a:fld>
            <a:endParaRPr lang="en-GB" sz="1350" kern="0" dirty="0">
              <a:solidFill>
                <a:sysClr val="windowText" lastClr="000000"/>
              </a:solidFill>
            </a:endParaRPr>
          </a:p>
        </p:txBody>
      </p:sp>
      <p:sp>
        <p:nvSpPr>
          <p:cNvPr id="6" name="Date Placeholder 5"/>
          <p:cNvSpPr>
            <a:spLocks noGrp="1"/>
          </p:cNvSpPr>
          <p:nvPr>
            <p:ph type="dt" sz="half" idx="10"/>
          </p:nvPr>
        </p:nvSpPr>
        <p:spPr/>
        <p:txBody>
          <a:bodyPr/>
          <a:lstStyle/>
          <a:p>
            <a:r>
              <a:rPr lang="en-US"/>
              <a:t>(c) Stephen Senn 2016</a:t>
            </a:r>
            <a:endParaRPr lang="en-GB" dirty="0"/>
          </a:p>
        </p:txBody>
      </p:sp>
    </p:spTree>
    <p:extLst>
      <p:ext uri="{BB962C8B-B14F-4D97-AF65-F5344CB8AC3E}">
        <p14:creationId xmlns:p14="http://schemas.microsoft.com/office/powerpoint/2010/main" val="384798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rPr>
              <a:t>Basic Thesis</a:t>
            </a:r>
          </a:p>
        </p:txBody>
      </p:sp>
      <p:sp>
        <p:nvSpPr>
          <p:cNvPr id="3" name="Content Placeholder 2"/>
          <p:cNvSpPr>
            <a:spLocks noGrp="1"/>
          </p:cNvSpPr>
          <p:nvPr>
            <p:ph idx="1"/>
          </p:nvPr>
        </p:nvSpPr>
        <p:spPr/>
        <p:txBody>
          <a:bodyPr/>
          <a:lstStyle/>
          <a:p>
            <a:r>
              <a:rPr lang="en-GB" sz="2800" dirty="0"/>
              <a:t>The Bayesian approach holds out the promise of providing a principled way of synthesizing difference sources of information</a:t>
            </a:r>
          </a:p>
          <a:p>
            <a:r>
              <a:rPr lang="en-GB" sz="2800" dirty="0"/>
              <a:t>This is, however, more difficult than many suppose</a:t>
            </a:r>
          </a:p>
          <a:p>
            <a:r>
              <a:rPr lang="en-GB" sz="2800" dirty="0"/>
              <a:t>Key tasks are</a:t>
            </a:r>
          </a:p>
          <a:p>
            <a:pPr lvl="1"/>
            <a:r>
              <a:rPr lang="en-GB" sz="2000" dirty="0"/>
              <a:t>Appropriate formulation of prior distributions</a:t>
            </a:r>
          </a:p>
          <a:p>
            <a:pPr lvl="1"/>
            <a:r>
              <a:rPr lang="en-GB" sz="2000" dirty="0"/>
              <a:t>Establishing exactly what the objective content of such prior distributions is</a:t>
            </a:r>
          </a:p>
          <a:p>
            <a:pPr lvl="1"/>
            <a:r>
              <a:rPr lang="en-GB" sz="2000" dirty="0"/>
              <a:t>Understanding what a prior distribution commits you to believe</a:t>
            </a:r>
          </a:p>
          <a:p>
            <a:pPr lvl="1"/>
            <a:r>
              <a:rPr lang="en-GB" sz="2000" dirty="0"/>
              <a:t>Developing </a:t>
            </a:r>
            <a:r>
              <a:rPr lang="en-GB" sz="2000" i="1" dirty="0"/>
              <a:t>insight</a:t>
            </a:r>
            <a:r>
              <a:rPr lang="en-GB" sz="2000" dirty="0"/>
              <a:t> (mathematics is not enough)</a:t>
            </a:r>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3</a:t>
            </a:fld>
            <a:endParaRPr lang="en-GB" altLang="en-US"/>
          </a:p>
        </p:txBody>
      </p:sp>
    </p:spTree>
    <p:extLst>
      <p:ext uri="{BB962C8B-B14F-4D97-AF65-F5344CB8AC3E}">
        <p14:creationId xmlns:p14="http://schemas.microsoft.com/office/powerpoint/2010/main" val="33842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That example revisited</a:t>
            </a:r>
          </a:p>
        </p:txBody>
      </p:sp>
      <p:sp>
        <p:nvSpPr>
          <p:cNvPr id="6" name="Text Placeholder 5"/>
          <p:cNvSpPr>
            <a:spLocks noGrp="1"/>
          </p:cNvSpPr>
          <p:nvPr>
            <p:ph type="body" idx="1"/>
          </p:nvPr>
        </p:nvSpPr>
        <p:spPr/>
        <p:txBody>
          <a:bodyPr/>
          <a:lstStyle/>
          <a:p>
            <a:r>
              <a:rPr lang="en-GB" dirty="0"/>
              <a:t>The question</a:t>
            </a:r>
          </a:p>
        </p:txBody>
      </p:sp>
      <p:sp>
        <p:nvSpPr>
          <p:cNvPr id="3" name="Content Placeholder 2"/>
          <p:cNvSpPr>
            <a:spLocks noGrp="1"/>
          </p:cNvSpPr>
          <p:nvPr>
            <p:ph sz="half" idx="2"/>
          </p:nvPr>
        </p:nvSpPr>
        <p:spPr/>
        <p:txBody>
          <a:bodyPr>
            <a:normAutofit fontScale="77500" lnSpcReduction="20000"/>
          </a:bodyPr>
          <a:lstStyle/>
          <a:p>
            <a:r>
              <a:rPr lang="en-GB" sz="2800" dirty="0"/>
              <a:t>You are proposing to estimate the probability </a:t>
            </a:r>
            <a:r>
              <a:rPr lang="en-GB" sz="2800" dirty="0">
                <a:sym typeface="Symbol" panose="05050102010706020507" pitchFamily="18" charset="2"/>
              </a:rPr>
              <a:t></a:t>
            </a:r>
            <a:r>
              <a:rPr lang="en-GB" sz="2800" dirty="0"/>
              <a:t> of a binary event</a:t>
            </a:r>
          </a:p>
          <a:p>
            <a:pPr lvl="1"/>
            <a:r>
              <a:rPr lang="en-GB" sz="2400" dirty="0"/>
              <a:t>E.g. cure/no cure</a:t>
            </a:r>
          </a:p>
          <a:p>
            <a:r>
              <a:rPr lang="en-GB" sz="2800" dirty="0"/>
              <a:t>You use a uniform prior on </a:t>
            </a:r>
            <a:r>
              <a:rPr lang="en-GB" sz="2800" dirty="0">
                <a:sym typeface="Symbol" panose="05050102010706020507" pitchFamily="18" charset="2"/>
              </a:rPr>
              <a:t></a:t>
            </a:r>
          </a:p>
          <a:p>
            <a:r>
              <a:rPr lang="en-GB" sz="2800" dirty="0">
                <a:sym typeface="Symbol" panose="05050102010706020507" pitchFamily="18" charset="2"/>
              </a:rPr>
              <a:t>You now proceed to study 10,000 occurrences</a:t>
            </a:r>
          </a:p>
          <a:p>
            <a:r>
              <a:rPr lang="en-GB" sz="2800" dirty="0">
                <a:sym typeface="Symbol" panose="05050102010706020507" pitchFamily="18" charset="2"/>
              </a:rPr>
              <a:t>Which does your prior distribution say is more likely?</a:t>
            </a:r>
          </a:p>
          <a:p>
            <a:pPr lvl="1"/>
            <a:r>
              <a:rPr lang="en-GB" sz="2400" dirty="0">
                <a:sym typeface="Symbol" panose="05050102010706020507" pitchFamily="18" charset="2"/>
              </a:rPr>
              <a:t>10,000 successes</a:t>
            </a:r>
          </a:p>
          <a:p>
            <a:pPr lvl="1"/>
            <a:r>
              <a:rPr lang="en-GB" sz="2400" dirty="0">
                <a:sym typeface="Symbol" panose="05050102010706020507" pitchFamily="18" charset="2"/>
              </a:rPr>
              <a:t>5,000 successes 5,000 failures, </a:t>
            </a:r>
            <a:r>
              <a:rPr lang="en-GB" sz="2400" i="1" dirty="0">
                <a:sym typeface="Symbol" panose="05050102010706020507" pitchFamily="18" charset="2"/>
              </a:rPr>
              <a:t>in any order</a:t>
            </a:r>
          </a:p>
          <a:p>
            <a:endParaRPr lang="en-GB" sz="2400" dirty="0"/>
          </a:p>
        </p:txBody>
      </p:sp>
      <p:sp>
        <p:nvSpPr>
          <p:cNvPr id="7" name="Text Placeholder 6"/>
          <p:cNvSpPr>
            <a:spLocks noGrp="1"/>
          </p:cNvSpPr>
          <p:nvPr>
            <p:ph type="body" sz="quarter" idx="3"/>
          </p:nvPr>
        </p:nvSpPr>
        <p:spPr/>
        <p:txBody>
          <a:bodyPr/>
          <a:lstStyle/>
          <a:p>
            <a:r>
              <a:rPr lang="en-GB" dirty="0"/>
              <a:t>The solution</a:t>
            </a:r>
          </a:p>
        </p:txBody>
      </p:sp>
      <p:sp>
        <p:nvSpPr>
          <p:cNvPr id="8" name="Content Placeholder 7"/>
          <p:cNvSpPr>
            <a:spLocks noGrp="1"/>
          </p:cNvSpPr>
          <p:nvPr>
            <p:ph sz="quarter" idx="4"/>
          </p:nvPr>
        </p:nvSpPr>
        <p:spPr/>
        <p:txBody>
          <a:bodyPr/>
          <a:lstStyle/>
          <a:p>
            <a:r>
              <a:rPr lang="en-GB" dirty="0"/>
              <a:t>You started with an ‘uninformative prior</a:t>
            </a:r>
          </a:p>
          <a:p>
            <a:r>
              <a:rPr lang="en-GB" dirty="0"/>
              <a:t>After 10,000 trials the observed proportion must be pretty much what you believe is the true probability</a:t>
            </a:r>
          </a:p>
          <a:p>
            <a:r>
              <a:rPr lang="en-GB" dirty="0"/>
              <a:t>But you said every true probability is equally likely</a:t>
            </a:r>
          </a:p>
          <a:p>
            <a:r>
              <a:rPr lang="en-GB" dirty="0"/>
              <a:t>Therefore 5,000 success in any order is just as likely as 10,000 success</a:t>
            </a:r>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30</a:t>
            </a:fld>
            <a:endParaRPr lang="en-GB" altLang="en-US"/>
          </a:p>
        </p:txBody>
      </p:sp>
    </p:spTree>
    <p:extLst>
      <p:ext uri="{BB962C8B-B14F-4D97-AF65-F5344CB8AC3E}">
        <p14:creationId xmlns:p14="http://schemas.microsoft.com/office/powerpoint/2010/main" val="37910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a:t>Advice</a:t>
            </a:r>
          </a:p>
        </p:txBody>
      </p:sp>
      <p:sp>
        <p:nvSpPr>
          <p:cNvPr id="10" name="Content Placeholder 9"/>
          <p:cNvSpPr>
            <a:spLocks noGrp="1"/>
          </p:cNvSpPr>
          <p:nvPr>
            <p:ph idx="1"/>
          </p:nvPr>
        </p:nvSpPr>
        <p:spPr>
          <a:xfrm>
            <a:off x="628650" y="1484784"/>
            <a:ext cx="7886700" cy="4351338"/>
          </a:xfrm>
        </p:spPr>
        <p:txBody>
          <a:bodyPr>
            <a:normAutofit lnSpcReduction="10000"/>
          </a:bodyPr>
          <a:lstStyle/>
          <a:p>
            <a:r>
              <a:rPr lang="en-GB" dirty="0"/>
              <a:t>Think hard about any prior distribution</a:t>
            </a:r>
          </a:p>
          <a:p>
            <a:r>
              <a:rPr lang="en-GB" dirty="0"/>
              <a:t>Try to establish the objective content of any prior distribution</a:t>
            </a:r>
          </a:p>
          <a:p>
            <a:r>
              <a:rPr lang="en-GB" dirty="0"/>
              <a:t>Uninformative prior distributions are not appropriate for nuisance parameters</a:t>
            </a:r>
          </a:p>
          <a:p>
            <a:r>
              <a:rPr lang="en-GB" dirty="0"/>
              <a:t>Be prepared to think hierarchically</a:t>
            </a:r>
          </a:p>
          <a:p>
            <a:r>
              <a:rPr lang="en-GB" dirty="0"/>
              <a:t>Check that</a:t>
            </a:r>
          </a:p>
          <a:p>
            <a:pPr lvl="1"/>
            <a:r>
              <a:rPr lang="en-GB" dirty="0"/>
              <a:t>The prior distribution states your current belief</a:t>
            </a:r>
          </a:p>
          <a:p>
            <a:pPr lvl="1"/>
            <a:r>
              <a:rPr lang="en-GB" dirty="0"/>
              <a:t>No data in any shape of form would cause you to abandon it</a:t>
            </a:r>
          </a:p>
          <a:p>
            <a:r>
              <a:rPr lang="en-GB" dirty="0"/>
              <a:t>If the result seems to contradict frequentist wisdom think carefully why</a:t>
            </a:r>
          </a:p>
          <a:p>
            <a:r>
              <a:rPr lang="en-GB" dirty="0"/>
              <a:t>Develop statistical insight – understand what being Bayesian </a:t>
            </a:r>
            <a:r>
              <a:rPr lang="en-GB" i="1" dirty="0"/>
              <a:t>means</a:t>
            </a:r>
          </a:p>
          <a:p>
            <a:r>
              <a:rPr lang="en-GB" dirty="0"/>
              <a:t>As in any statistically system, ask yourself the question</a:t>
            </a:r>
          </a:p>
          <a:p>
            <a:pPr lvl="1"/>
            <a:r>
              <a:rPr lang="en-GB" dirty="0"/>
              <a:t>How did I get to see what I see?</a:t>
            </a:r>
          </a:p>
        </p:txBody>
      </p:sp>
      <p:sp>
        <p:nvSpPr>
          <p:cNvPr id="8" name="Slide Number Placeholder 7"/>
          <p:cNvSpPr>
            <a:spLocks noGrp="1"/>
          </p:cNvSpPr>
          <p:nvPr>
            <p:ph type="sldNum" sz="quarter" idx="12"/>
          </p:nvPr>
        </p:nvSpPr>
        <p:spPr/>
        <p:txBody>
          <a:bodyPr/>
          <a:lstStyle/>
          <a:p>
            <a:fld id="{A31427DD-6F30-4754-A642-98538026708B}" type="slidenum">
              <a:rPr lang="en-GB" smtClean="0"/>
              <a:t>31</a:t>
            </a:fld>
            <a:endParaRPr lang="en-GB" dirty="0"/>
          </a:p>
        </p:txBody>
      </p:sp>
      <p:sp>
        <p:nvSpPr>
          <p:cNvPr id="11" name="Date Placeholder 10"/>
          <p:cNvSpPr>
            <a:spLocks noGrp="1"/>
          </p:cNvSpPr>
          <p:nvPr>
            <p:ph type="dt" sz="half" idx="10"/>
          </p:nvPr>
        </p:nvSpPr>
        <p:spPr/>
        <p:txBody>
          <a:bodyPr/>
          <a:lstStyle/>
          <a:p>
            <a:r>
              <a:rPr lang="en-US"/>
              <a:t>(c) Stephen Senn 2016</a:t>
            </a:r>
            <a:endParaRPr lang="en-GB" dirty="0"/>
          </a:p>
        </p:txBody>
      </p:sp>
    </p:spTree>
    <p:extLst>
      <p:ext uri="{BB962C8B-B14F-4D97-AF65-F5344CB8AC3E}">
        <p14:creationId xmlns:p14="http://schemas.microsoft.com/office/powerpoint/2010/main" val="1633928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 Stephen Senn 2016</a:t>
            </a:r>
            <a:endParaRPr lang="en-GB" dirty="0"/>
          </a:p>
        </p:txBody>
      </p:sp>
      <p:sp>
        <p:nvSpPr>
          <p:cNvPr id="5" name="Slide Number Placeholder 4"/>
          <p:cNvSpPr>
            <a:spLocks noGrp="1"/>
          </p:cNvSpPr>
          <p:nvPr>
            <p:ph type="sldNum" sz="quarter" idx="12"/>
          </p:nvPr>
        </p:nvSpPr>
        <p:spPr/>
        <p:txBody>
          <a:bodyPr/>
          <a:lstStyle/>
          <a:p>
            <a:fld id="{A31427DD-6F30-4754-A642-98538026708B}" type="slidenum">
              <a:rPr lang="en-GB" smtClean="0"/>
              <a:t>32</a:t>
            </a:fld>
            <a:endParaRPr lang="en-GB" dirty="0"/>
          </a:p>
        </p:txBody>
      </p:sp>
      <p:sp>
        <p:nvSpPr>
          <p:cNvPr id="2" name="Title 1"/>
          <p:cNvSpPr>
            <a:spLocks noGrp="1"/>
          </p:cNvSpPr>
          <p:nvPr>
            <p:ph type="title" idx="4294967295"/>
          </p:nvPr>
        </p:nvSpPr>
        <p:spPr>
          <a:xfrm>
            <a:off x="0" y="365125"/>
            <a:ext cx="7886700" cy="1325563"/>
          </a:xfrm>
        </p:spPr>
        <p:txBody>
          <a:bodyPr/>
          <a:lstStyle/>
          <a:p>
            <a:r>
              <a:rPr lang="en-GB" dirty="0"/>
              <a:t>References</a:t>
            </a:r>
          </a:p>
        </p:txBody>
      </p:sp>
      <p:sp>
        <p:nvSpPr>
          <p:cNvPr id="6" name="TextBox 5"/>
          <p:cNvSpPr txBox="1"/>
          <p:nvPr/>
        </p:nvSpPr>
        <p:spPr>
          <a:xfrm>
            <a:off x="395536" y="1556792"/>
            <a:ext cx="8119814" cy="3416320"/>
          </a:xfrm>
          <a:prstGeom prst="rect">
            <a:avLst/>
          </a:prstGeom>
          <a:noFill/>
        </p:spPr>
        <p:txBody>
          <a:bodyPr wrap="square" rtlCol="0">
            <a:spAutoFit/>
          </a:bodyPr>
          <a:lstStyle/>
          <a:p>
            <a:r>
              <a:rPr lang="en-GB"/>
              <a:t>1	Senn, S. J. Bayesian, likelihood and frequentist approaches to statistics. </a:t>
            </a:r>
            <a:r>
              <a:rPr lang="en-GB" i="1"/>
              <a:t>Applied Clinical Trials </a:t>
            </a:r>
            <a:r>
              <a:rPr lang="en-GB" b="1" i="1"/>
              <a:t>12, 35-38 (2003).</a:t>
            </a:r>
          </a:p>
          <a:p>
            <a:r>
              <a:rPr lang="en-GB"/>
              <a:t>2	Senn, S. J. Trying to be precise about vagueness. </a:t>
            </a:r>
            <a:r>
              <a:rPr lang="en-GB" i="1"/>
              <a:t>Statistics in Medicine </a:t>
            </a:r>
            <a:r>
              <a:rPr lang="en-GB" b="1" i="1"/>
              <a:t>26, 1417-1430 (2007).</a:t>
            </a:r>
          </a:p>
          <a:p>
            <a:r>
              <a:rPr lang="en-GB"/>
              <a:t>3	Senn, S. A note concerning a selection "Paradox" of Dawid's. </a:t>
            </a:r>
            <a:r>
              <a:rPr lang="en-GB" i="1"/>
              <a:t>American Statistician </a:t>
            </a:r>
            <a:r>
              <a:rPr lang="en-GB" b="1" i="1"/>
              <a:t>62, 206-210, doi:10.1198/000313008x331530 (2008).</a:t>
            </a:r>
          </a:p>
          <a:p>
            <a:r>
              <a:rPr lang="en-GB"/>
              <a:t>4	Senn, S. J. Comment on article by Gelman. </a:t>
            </a:r>
            <a:r>
              <a:rPr lang="en-GB" i="1"/>
              <a:t>Bayesian analysis </a:t>
            </a:r>
            <a:r>
              <a:rPr lang="en-GB" b="1" i="1"/>
              <a:t>3, 459-462 (2008).</a:t>
            </a:r>
          </a:p>
          <a:p>
            <a:r>
              <a:rPr lang="en-GB"/>
              <a:t>5	Senn, S. J. Comment on "Harold Jeffreys's Theory of Probability Revisited". </a:t>
            </a:r>
            <a:r>
              <a:rPr lang="en-GB" i="1"/>
              <a:t>Statistical Science </a:t>
            </a:r>
            <a:r>
              <a:rPr lang="en-GB" b="1" i="1"/>
              <a:t>24, 185-186 (2009).</a:t>
            </a:r>
          </a:p>
          <a:p>
            <a:r>
              <a:rPr lang="en-GB"/>
              <a:t>6	Senn, S. J. You may believe you are a Bayesian but you are probably wrong. </a:t>
            </a:r>
            <a:r>
              <a:rPr lang="en-GB" i="1"/>
              <a:t>Rationality, Markets and Morals </a:t>
            </a:r>
            <a:r>
              <a:rPr lang="en-GB" b="1" i="1"/>
              <a:t>2, 48-66 (2011).</a:t>
            </a:r>
          </a:p>
        </p:txBody>
      </p:sp>
    </p:spTree>
    <p:extLst>
      <p:ext uri="{BB962C8B-B14F-4D97-AF65-F5344CB8AC3E}">
        <p14:creationId xmlns:p14="http://schemas.microsoft.com/office/powerpoint/2010/main" val="296368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rPr>
              <a:t>Characteristics of prior distributions</a:t>
            </a:r>
          </a:p>
        </p:txBody>
      </p:sp>
      <p:sp>
        <p:nvSpPr>
          <p:cNvPr id="3" name="Content Placeholder 2"/>
          <p:cNvSpPr>
            <a:spLocks noGrp="1"/>
          </p:cNvSpPr>
          <p:nvPr>
            <p:ph idx="1"/>
          </p:nvPr>
        </p:nvSpPr>
        <p:spPr/>
        <p:txBody>
          <a:bodyPr/>
          <a:lstStyle/>
          <a:p>
            <a:r>
              <a:rPr lang="en-GB" sz="2800" dirty="0"/>
              <a:t>They must be what you would use to bet on in advance of getting any further data</a:t>
            </a:r>
          </a:p>
          <a:p>
            <a:r>
              <a:rPr lang="en-GB" sz="2800" dirty="0"/>
              <a:t>No amount of further data in any form should be capable of causing you to revise your prior distribution </a:t>
            </a:r>
            <a:r>
              <a:rPr lang="en-GB" sz="2800" i="1" dirty="0"/>
              <a:t>qua</a:t>
            </a:r>
            <a:r>
              <a:rPr lang="en-GB" sz="2800" dirty="0"/>
              <a:t> prior</a:t>
            </a:r>
          </a:p>
          <a:p>
            <a:pPr lvl="1"/>
            <a:r>
              <a:rPr lang="en-GB" sz="2000" dirty="0"/>
              <a:t>Updating your prior distribution to become a posterior is quite another matter</a:t>
            </a:r>
          </a:p>
          <a:p>
            <a:pPr lvl="1"/>
            <a:r>
              <a:rPr lang="en-GB" sz="2000" dirty="0"/>
              <a:t>Remember that to the extent defined by the model the prior distribution and the data are exchangeable</a:t>
            </a:r>
          </a:p>
          <a:p>
            <a:pPr lvl="1"/>
            <a:r>
              <a:rPr lang="en-GB" sz="2000" dirty="0"/>
              <a:t>Wanting to change your prior is like wanting to change some data</a:t>
            </a:r>
          </a:p>
          <a:p>
            <a:endParaRPr lang="en-GB" dirty="0"/>
          </a:p>
        </p:txBody>
      </p:sp>
      <p:sp>
        <p:nvSpPr>
          <p:cNvPr id="4" name="Date Placeholder 3"/>
          <p:cNvSpPr>
            <a:spLocks noGrp="1"/>
          </p:cNvSpPr>
          <p:nvPr>
            <p:ph type="dt" sz="half" idx="10"/>
          </p:nvPr>
        </p:nvSpPr>
        <p:spPr/>
        <p:txBody>
          <a:bodyPr/>
          <a:lstStyle/>
          <a:p>
            <a:pPr>
              <a:defRPr/>
            </a:pPr>
            <a:r>
              <a:rPr lang="en-US"/>
              <a:t>(c) Stephen Senn 2016</a:t>
            </a:r>
            <a:endParaRPr lang="en-GB" dirty="0"/>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4</a:t>
            </a:fld>
            <a:endParaRPr lang="en-GB" altLang="en-US" dirty="0"/>
          </a:p>
        </p:txBody>
      </p:sp>
    </p:spTree>
    <p:extLst>
      <p:ext uri="{BB962C8B-B14F-4D97-AF65-F5344CB8AC3E}">
        <p14:creationId xmlns:p14="http://schemas.microsoft.com/office/powerpoint/2010/main" val="96147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rPr>
              <a:t>An example to get you started</a:t>
            </a:r>
          </a:p>
        </p:txBody>
      </p:sp>
      <p:sp>
        <p:nvSpPr>
          <p:cNvPr id="3" name="Content Placeholder 2"/>
          <p:cNvSpPr>
            <a:spLocks noGrp="1"/>
          </p:cNvSpPr>
          <p:nvPr>
            <p:ph idx="1"/>
          </p:nvPr>
        </p:nvSpPr>
        <p:spPr/>
        <p:txBody>
          <a:bodyPr/>
          <a:lstStyle/>
          <a:p>
            <a:r>
              <a:rPr lang="en-GB" sz="2800" dirty="0"/>
              <a:t>You are proposing to estimate the probability </a:t>
            </a:r>
            <a:r>
              <a:rPr lang="en-GB" sz="2800" dirty="0">
                <a:sym typeface="Symbol" panose="05050102010706020507" pitchFamily="18" charset="2"/>
              </a:rPr>
              <a:t></a:t>
            </a:r>
            <a:r>
              <a:rPr lang="en-GB" sz="2800" dirty="0"/>
              <a:t> of a binary event</a:t>
            </a:r>
          </a:p>
          <a:p>
            <a:pPr lvl="1"/>
            <a:r>
              <a:rPr lang="en-GB" sz="2400" dirty="0"/>
              <a:t>E.g. cure/no cure</a:t>
            </a:r>
          </a:p>
          <a:p>
            <a:r>
              <a:rPr lang="en-GB" sz="2800" dirty="0"/>
              <a:t>You use a uniform prior on </a:t>
            </a:r>
            <a:r>
              <a:rPr lang="en-GB" sz="2800" dirty="0">
                <a:sym typeface="Symbol" panose="05050102010706020507" pitchFamily="18" charset="2"/>
              </a:rPr>
              <a:t></a:t>
            </a:r>
          </a:p>
          <a:p>
            <a:r>
              <a:rPr lang="en-GB" sz="2800" dirty="0">
                <a:sym typeface="Symbol" panose="05050102010706020507" pitchFamily="18" charset="2"/>
              </a:rPr>
              <a:t>You now proceed to study 10,000 occurrences</a:t>
            </a:r>
          </a:p>
          <a:p>
            <a:r>
              <a:rPr lang="en-GB" sz="2800" dirty="0">
                <a:sym typeface="Symbol" panose="05050102010706020507" pitchFamily="18" charset="2"/>
              </a:rPr>
              <a:t>Which does your prior distribution say is more likely?</a:t>
            </a:r>
          </a:p>
          <a:p>
            <a:pPr lvl="1"/>
            <a:r>
              <a:rPr lang="en-GB" sz="2400" dirty="0">
                <a:sym typeface="Symbol" panose="05050102010706020507" pitchFamily="18" charset="2"/>
              </a:rPr>
              <a:t>10,000 successes</a:t>
            </a:r>
          </a:p>
          <a:p>
            <a:pPr lvl="1"/>
            <a:r>
              <a:rPr lang="en-GB" sz="2400" dirty="0">
                <a:sym typeface="Symbol" panose="05050102010706020507" pitchFamily="18" charset="2"/>
              </a:rPr>
              <a:t>5,000 successes 5,000 failures, </a:t>
            </a:r>
            <a:r>
              <a:rPr lang="en-GB" sz="2400" i="1" dirty="0">
                <a:sym typeface="Symbol" panose="05050102010706020507" pitchFamily="18" charset="2"/>
              </a:rPr>
              <a:t>in any order</a:t>
            </a:r>
          </a:p>
          <a:p>
            <a:endParaRPr lang="en-GB" sz="2400" dirty="0"/>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5</a:t>
            </a:fld>
            <a:endParaRPr lang="en-GB" altLang="en-US"/>
          </a:p>
        </p:txBody>
      </p:sp>
    </p:spTree>
    <p:extLst>
      <p:ext uri="{BB962C8B-B14F-4D97-AF65-F5344CB8AC3E}">
        <p14:creationId xmlns:p14="http://schemas.microsoft.com/office/powerpoint/2010/main" val="383400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B2A04E-9661-4FA1-9DB0-66338A1AEA01}" type="slidenum">
              <a:rPr lang="en-US" altLang="en-US"/>
              <a:pPr/>
              <a:t>6</a:t>
            </a:fld>
            <a:endParaRPr lang="en-US" altLang="en-US"/>
          </a:p>
        </p:txBody>
      </p:sp>
      <p:sp>
        <p:nvSpPr>
          <p:cNvPr id="30722" name="Rectangle 2"/>
          <p:cNvSpPr>
            <a:spLocks noGrp="1" noChangeArrowheads="1"/>
          </p:cNvSpPr>
          <p:nvPr>
            <p:ph type="title"/>
          </p:nvPr>
        </p:nvSpPr>
        <p:spPr/>
        <p:txBody>
          <a:bodyPr/>
          <a:lstStyle/>
          <a:p>
            <a:r>
              <a:rPr lang="en-GB" altLang="en-US" b="1">
                <a:solidFill>
                  <a:schemeClr val="accent2"/>
                </a:solidFill>
              </a:rPr>
              <a:t>Case Ascertainment</a:t>
            </a:r>
          </a:p>
        </p:txBody>
      </p:sp>
      <p:sp>
        <p:nvSpPr>
          <p:cNvPr id="30723" name="Rectangle 3"/>
          <p:cNvSpPr>
            <a:spLocks noGrp="1" noChangeArrowheads="1"/>
          </p:cNvSpPr>
          <p:nvPr>
            <p:ph type="body" idx="1"/>
          </p:nvPr>
        </p:nvSpPr>
        <p:spPr/>
        <p:txBody>
          <a:bodyPr/>
          <a:lstStyle/>
          <a:p>
            <a:pPr>
              <a:lnSpc>
                <a:spcPct val="90000"/>
              </a:lnSpc>
            </a:pPr>
            <a:r>
              <a:rPr lang="en-GB" altLang="en-US"/>
              <a:t>One of the things we learn in statistics is that it matters how we ascertain cases</a:t>
            </a:r>
          </a:p>
          <a:p>
            <a:pPr>
              <a:lnSpc>
                <a:spcPct val="90000"/>
              </a:lnSpc>
            </a:pPr>
            <a:r>
              <a:rPr lang="en-GB" altLang="en-US"/>
              <a:t>The selection procedure affects our inferences</a:t>
            </a:r>
          </a:p>
          <a:p>
            <a:pPr>
              <a:lnSpc>
                <a:spcPct val="90000"/>
              </a:lnSpc>
            </a:pPr>
            <a:r>
              <a:rPr lang="en-GB" altLang="en-US"/>
              <a:t>We react differently if we learn that the results we are being shown are from a treatment that was one of many if it was chosen randomly or it was chosen as the best observed</a:t>
            </a:r>
          </a:p>
        </p:txBody>
      </p:sp>
      <p:sp>
        <p:nvSpPr>
          <p:cNvPr id="2" name="Date Placeholder 1"/>
          <p:cNvSpPr>
            <a:spLocks noGrp="1"/>
          </p:cNvSpPr>
          <p:nvPr>
            <p:ph type="dt" sz="half" idx="10"/>
          </p:nvPr>
        </p:nvSpPr>
        <p:spPr/>
        <p:txBody>
          <a:bodyPr/>
          <a:lstStyle/>
          <a:p>
            <a:pPr>
              <a:defRPr/>
            </a:pPr>
            <a:r>
              <a:rPr lang="en-US"/>
              <a:t>(c) Stephen Senn 2016</a:t>
            </a:r>
            <a:endParaRPr lang="en-GB"/>
          </a:p>
        </p:txBody>
      </p:sp>
    </p:spTree>
    <p:extLst>
      <p:ext uri="{BB962C8B-B14F-4D97-AF65-F5344CB8AC3E}">
        <p14:creationId xmlns:p14="http://schemas.microsoft.com/office/powerpoint/2010/main" val="377327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71D591-0563-40DC-A9B5-9FEBB21EFD2F}" type="slidenum">
              <a:rPr lang="en-US" altLang="en-US"/>
              <a:pPr/>
              <a:t>7</a:t>
            </a:fld>
            <a:endParaRPr lang="en-US" altLang="en-US"/>
          </a:p>
        </p:txBody>
      </p:sp>
      <p:sp>
        <p:nvSpPr>
          <p:cNvPr id="6146" name="Rectangle 2"/>
          <p:cNvSpPr>
            <a:spLocks noGrp="1" noChangeArrowheads="1"/>
          </p:cNvSpPr>
          <p:nvPr>
            <p:ph type="title"/>
          </p:nvPr>
        </p:nvSpPr>
        <p:spPr/>
        <p:txBody>
          <a:bodyPr/>
          <a:lstStyle/>
          <a:p>
            <a:r>
              <a:rPr lang="en-GB" altLang="en-US" sz="4000" b="1">
                <a:solidFill>
                  <a:schemeClr val="accent2"/>
                </a:solidFill>
              </a:rPr>
              <a:t>A Selection Paradox of Dawid’s</a:t>
            </a:r>
            <a:endParaRPr lang="en-US" altLang="en-US" sz="4000" b="1">
              <a:solidFill>
                <a:schemeClr val="accent2"/>
              </a:solidFill>
            </a:endParaRPr>
          </a:p>
        </p:txBody>
      </p:sp>
      <p:sp>
        <p:nvSpPr>
          <p:cNvPr id="6147" name="Rectangle 3"/>
          <p:cNvSpPr>
            <a:spLocks noGrp="1" noChangeArrowheads="1"/>
          </p:cNvSpPr>
          <p:nvPr>
            <p:ph type="body" idx="1"/>
          </p:nvPr>
        </p:nvSpPr>
        <p:spPr>
          <a:xfrm>
            <a:off x="468313" y="1341438"/>
            <a:ext cx="8229600" cy="4525962"/>
          </a:xfrm>
        </p:spPr>
        <p:txBody>
          <a:bodyPr/>
          <a:lstStyle/>
          <a:p>
            <a:r>
              <a:rPr lang="en-GB" altLang="en-US" sz="2800"/>
              <a:t>Suppose that we estimate treatment means from a number of treatments in clinical research</a:t>
            </a:r>
          </a:p>
          <a:p>
            <a:r>
              <a:rPr lang="en-GB" altLang="en-US" sz="2800"/>
              <a:t>We use a standard conjugate prior</a:t>
            </a:r>
          </a:p>
          <a:p>
            <a:r>
              <a:rPr lang="en-GB" altLang="en-US" sz="2800"/>
              <a:t>Since Bayesian analysis is full conditioned on the data, then for any treatment the posterior mean will </a:t>
            </a:r>
            <a:r>
              <a:rPr lang="en-GB" altLang="en-US" sz="2800" b="1" i="1"/>
              <a:t>not</a:t>
            </a:r>
            <a:r>
              <a:rPr lang="en-GB" altLang="en-US" sz="2800"/>
              <a:t> depend on why we have chosen the treatment</a:t>
            </a:r>
          </a:p>
          <a:p>
            <a:pPr lvl="1"/>
            <a:r>
              <a:rPr lang="en-GB" altLang="en-US" sz="2400"/>
              <a:t>At random</a:t>
            </a:r>
          </a:p>
          <a:p>
            <a:pPr lvl="1"/>
            <a:r>
              <a:rPr lang="en-GB" altLang="en-US" sz="2400"/>
              <a:t>Because it gave the largest response</a:t>
            </a:r>
            <a:endParaRPr lang="en-US" altLang="en-US" sz="2400"/>
          </a:p>
        </p:txBody>
      </p:sp>
      <p:sp>
        <p:nvSpPr>
          <p:cNvPr id="6148" name="Text Box 4"/>
          <p:cNvSpPr txBox="1">
            <a:spLocks noChangeArrowheads="1"/>
          </p:cNvSpPr>
          <p:nvPr/>
        </p:nvSpPr>
        <p:spPr bwMode="auto">
          <a:xfrm>
            <a:off x="395288" y="5516563"/>
            <a:ext cx="8748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See DAWID, A. P. (1994), in </a:t>
            </a:r>
            <a:r>
              <a:rPr lang="en-GB" altLang="en-US" i="1"/>
              <a:t>Multivariate Analysis and its Applications</a:t>
            </a:r>
            <a:r>
              <a:rPr lang="en-GB" altLang="en-US"/>
              <a:t>, eds. T. W. Anderson, K. a.-t. a. Fang, &amp; I. Olkin </a:t>
            </a:r>
            <a:endParaRPr lang="en-US" altLang="en-US"/>
          </a:p>
        </p:txBody>
      </p:sp>
      <p:sp>
        <p:nvSpPr>
          <p:cNvPr id="2" name="Date Placeholder 1"/>
          <p:cNvSpPr>
            <a:spLocks noGrp="1"/>
          </p:cNvSpPr>
          <p:nvPr>
            <p:ph type="dt" sz="half" idx="10"/>
          </p:nvPr>
        </p:nvSpPr>
        <p:spPr/>
        <p:txBody>
          <a:bodyPr/>
          <a:lstStyle/>
          <a:p>
            <a:pPr>
              <a:defRPr/>
            </a:pPr>
            <a:r>
              <a:rPr lang="en-US"/>
              <a:t>(c) Stephen Senn 2016</a:t>
            </a:r>
            <a:endParaRPr lang="en-GB"/>
          </a:p>
        </p:txBody>
      </p:sp>
    </p:spTree>
    <p:extLst>
      <p:ext uri="{BB962C8B-B14F-4D97-AF65-F5344CB8AC3E}">
        <p14:creationId xmlns:p14="http://schemas.microsoft.com/office/powerpoint/2010/main" val="188181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rPr>
              <a:t>A Simulation to Illustrate This</a:t>
            </a:r>
          </a:p>
        </p:txBody>
      </p:sp>
      <p:sp>
        <p:nvSpPr>
          <p:cNvPr id="8" name="Content Placeholder 7"/>
          <p:cNvSpPr>
            <a:spLocks noGrp="1"/>
          </p:cNvSpPr>
          <p:nvPr>
            <p:ph sz="half" idx="2"/>
          </p:nvPr>
        </p:nvSpPr>
        <p:spPr/>
        <p:txBody>
          <a:bodyPr/>
          <a:lstStyle/>
          <a:p>
            <a:r>
              <a:rPr lang="en-GB" sz="2400" dirty="0"/>
              <a:t>Simulate 10 true means</a:t>
            </a:r>
          </a:p>
          <a:p>
            <a:r>
              <a:rPr lang="en-GB" sz="2400" dirty="0"/>
              <a:t>For each true mean simulate observed value</a:t>
            </a:r>
          </a:p>
          <a:p>
            <a:r>
              <a:rPr lang="en-GB" sz="2400" dirty="0"/>
              <a:t>Now select in one of two ways</a:t>
            </a:r>
          </a:p>
          <a:p>
            <a:pPr marL="914400" lvl="1" indent="-457200">
              <a:buFont typeface="+mj-lt"/>
              <a:buAutoNum type="arabicPeriod"/>
            </a:pPr>
            <a:r>
              <a:rPr lang="en-GB" sz="2000" dirty="0"/>
              <a:t>Randomly choose one member from each group of 10</a:t>
            </a:r>
          </a:p>
          <a:p>
            <a:pPr marL="914400" lvl="1" indent="-457200">
              <a:buFont typeface="+mj-lt"/>
              <a:buAutoNum type="arabicPeriod"/>
            </a:pPr>
            <a:r>
              <a:rPr lang="en-GB" sz="2000" dirty="0"/>
              <a:t>Choose the member with the highest observed mean</a:t>
            </a:r>
          </a:p>
          <a:p>
            <a:pPr lvl="1"/>
            <a:endParaRPr lang="en-GB" dirty="0"/>
          </a:p>
        </p:txBody>
      </p:sp>
      <p:sp>
        <p:nvSpPr>
          <p:cNvPr id="4" name="Date Placeholder 3"/>
          <p:cNvSpPr>
            <a:spLocks noGrp="1"/>
          </p:cNvSpPr>
          <p:nvPr>
            <p:ph type="dt" sz="half" idx="10"/>
          </p:nvPr>
        </p:nvSpPr>
        <p:spPr/>
        <p:txBody>
          <a:bodyPr/>
          <a:lstStyle/>
          <a:p>
            <a:pPr>
              <a:defRPr/>
            </a:pPr>
            <a:r>
              <a:rPr lang="en-US"/>
              <a:t>(c) Stephen Senn 2016</a:t>
            </a:r>
            <a:endParaRPr lang="en-GB"/>
          </a:p>
        </p:txBody>
      </p:sp>
      <p:sp>
        <p:nvSpPr>
          <p:cNvPr id="5" name="Slide Number Placeholder 4"/>
          <p:cNvSpPr>
            <a:spLocks noGrp="1"/>
          </p:cNvSpPr>
          <p:nvPr>
            <p:ph type="sldNum" sz="quarter" idx="12"/>
          </p:nvPr>
        </p:nvSpPr>
        <p:spPr/>
        <p:txBody>
          <a:bodyPr/>
          <a:lstStyle/>
          <a:p>
            <a:fld id="{3EA74A6E-FFFE-4D2E-88C1-30478AC6C1EF}" type="slidenum">
              <a:rPr lang="en-GB" altLang="en-US" smtClean="0"/>
              <a:pPr/>
              <a:t>8</a:t>
            </a:fld>
            <a:endParaRPr lang="en-GB"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4171213174"/>
              </p:ext>
            </p:extLst>
          </p:nvPr>
        </p:nvGraphicFramePr>
        <p:xfrm>
          <a:off x="251520" y="1854225"/>
          <a:ext cx="4262437" cy="4383087"/>
        </p:xfrm>
        <a:graphic>
          <a:graphicData uri="http://schemas.openxmlformats.org/presentationml/2006/ole">
            <mc:AlternateContent xmlns:mc="http://schemas.openxmlformats.org/markup-compatibility/2006">
              <mc:Choice xmlns:v="urn:schemas-microsoft-com:vml" Requires="v">
                <p:oleObj spid="_x0000_s1075" name="Equation" r:id="rId3" imgW="1803240" imgH="1854000" progId="Equation.DSMT4">
                  <p:embed/>
                </p:oleObj>
              </mc:Choice>
              <mc:Fallback>
                <p:oleObj name="Equation" r:id="rId3" imgW="1803240" imgH="1854000" progId="Equation.DSMT4">
                  <p:embed/>
                  <p:pic>
                    <p:nvPicPr>
                      <p:cNvPr id="6" name="Object 5"/>
                      <p:cNvPicPr/>
                      <p:nvPr/>
                    </p:nvPicPr>
                    <p:blipFill>
                      <a:blip r:embed="rId4"/>
                      <a:stretch>
                        <a:fillRect/>
                      </a:stretch>
                    </p:blipFill>
                    <p:spPr>
                      <a:xfrm>
                        <a:off x="251520" y="1854225"/>
                        <a:ext cx="4262437" cy="4383087"/>
                      </a:xfrm>
                      <a:prstGeom prst="rect">
                        <a:avLst/>
                      </a:prstGeom>
                    </p:spPr>
                  </p:pic>
                </p:oleObj>
              </mc:Fallback>
            </mc:AlternateContent>
          </a:graphicData>
        </a:graphic>
      </p:graphicFrame>
    </p:spTree>
    <p:extLst>
      <p:ext uri="{BB962C8B-B14F-4D97-AF65-F5344CB8AC3E}">
        <p14:creationId xmlns:p14="http://schemas.microsoft.com/office/powerpoint/2010/main" val="302071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4088" y="5013176"/>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1520" y="274638"/>
            <a:ext cx="8568952" cy="1143000"/>
          </a:xfrm>
        </p:spPr>
        <p:txBody>
          <a:bodyPr/>
          <a:lstStyle/>
          <a:p>
            <a:r>
              <a:rPr lang="en-GB" b="1" dirty="0">
                <a:solidFill>
                  <a:schemeClr val="accent2"/>
                </a:solidFill>
              </a:rPr>
              <a:t>What the Bayesian theory says</a:t>
            </a:r>
          </a:p>
        </p:txBody>
      </p:sp>
      <p:sp>
        <p:nvSpPr>
          <p:cNvPr id="3" name="Date Placeholder 2"/>
          <p:cNvSpPr>
            <a:spLocks noGrp="1"/>
          </p:cNvSpPr>
          <p:nvPr>
            <p:ph type="dt" sz="half" idx="10"/>
          </p:nvPr>
        </p:nvSpPr>
        <p:spPr/>
        <p:txBody>
          <a:bodyPr/>
          <a:lstStyle/>
          <a:p>
            <a:pPr>
              <a:defRPr/>
            </a:pPr>
            <a:r>
              <a:rPr lang="en-US"/>
              <a:t>(c) Stephen Senn 2016</a:t>
            </a:r>
            <a:endParaRPr lang="en-GB"/>
          </a:p>
        </p:txBody>
      </p:sp>
      <p:sp>
        <p:nvSpPr>
          <p:cNvPr id="4" name="Slide Number Placeholder 3"/>
          <p:cNvSpPr>
            <a:spLocks noGrp="1"/>
          </p:cNvSpPr>
          <p:nvPr>
            <p:ph type="sldNum" sz="quarter" idx="12"/>
          </p:nvPr>
        </p:nvSpPr>
        <p:spPr/>
        <p:txBody>
          <a:bodyPr/>
          <a:lstStyle/>
          <a:p>
            <a:fld id="{530FC2CF-DC96-4384-9239-78B93D02836B}" type="slidenum">
              <a:rPr lang="en-GB" altLang="en-US" smtClean="0"/>
              <a:pPr/>
              <a:t>9</a:t>
            </a:fld>
            <a:endParaRPr lang="en-GB"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976144845"/>
              </p:ext>
            </p:extLst>
          </p:nvPr>
        </p:nvGraphicFramePr>
        <p:xfrm>
          <a:off x="2247900" y="1557338"/>
          <a:ext cx="4533900" cy="4214812"/>
        </p:xfrm>
        <a:graphic>
          <a:graphicData uri="http://schemas.openxmlformats.org/presentationml/2006/ole">
            <mc:AlternateContent xmlns:mc="http://schemas.openxmlformats.org/markup-compatibility/2006">
              <mc:Choice xmlns:v="urn:schemas-microsoft-com:vml" Requires="v">
                <p:oleObj spid="_x0000_s2099" name="Equation" r:id="rId3" imgW="1803240" imgH="1676160" progId="Equation.DSMT4">
                  <p:embed/>
                </p:oleObj>
              </mc:Choice>
              <mc:Fallback>
                <p:oleObj name="Equation" r:id="rId3" imgW="1803240" imgH="1676160" progId="Equation.DSMT4">
                  <p:embed/>
                  <p:pic>
                    <p:nvPicPr>
                      <p:cNvPr id="0" name=""/>
                      <p:cNvPicPr/>
                      <p:nvPr/>
                    </p:nvPicPr>
                    <p:blipFill>
                      <a:blip r:embed="rId4"/>
                      <a:stretch>
                        <a:fillRect/>
                      </a:stretch>
                    </p:blipFill>
                    <p:spPr>
                      <a:xfrm>
                        <a:off x="2247900" y="1557338"/>
                        <a:ext cx="4533900" cy="4214812"/>
                      </a:xfrm>
                      <a:prstGeom prst="rect">
                        <a:avLst/>
                      </a:prstGeom>
                    </p:spPr>
                  </p:pic>
                </p:oleObj>
              </mc:Fallback>
            </mc:AlternateContent>
          </a:graphicData>
        </a:graphic>
      </p:graphicFrame>
    </p:spTree>
    <p:extLst>
      <p:ext uri="{BB962C8B-B14F-4D97-AF65-F5344CB8AC3E}">
        <p14:creationId xmlns:p14="http://schemas.microsoft.com/office/powerpoint/2010/main" val="27129519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MS Template" id="{3F1D1210-561F-4396-BB73-F928953C3EA6}" vid="{53CDB8EC-4A23-439E-8D66-AEBB500BE5C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2286</TotalTime>
  <Words>2621</Words>
  <Application>Microsoft Office PowerPoint</Application>
  <PresentationFormat>On-screen Show (4:3)</PresentationFormat>
  <Paragraphs>413</Paragraphs>
  <Slides>32</Slides>
  <Notes>16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Calibri Light</vt:lpstr>
      <vt:lpstr>Cambria Math</vt:lpstr>
      <vt:lpstr>Courier New</vt:lpstr>
      <vt:lpstr>Symbol</vt:lpstr>
      <vt:lpstr>Wingdings</vt:lpstr>
      <vt:lpstr>Default Design</vt:lpstr>
      <vt:lpstr>Office Theme</vt:lpstr>
      <vt:lpstr>Equation</vt:lpstr>
      <vt:lpstr>On being Bayesian Vienna 9 November 2016 </vt:lpstr>
      <vt:lpstr>Acknowledgements</vt:lpstr>
      <vt:lpstr>Basic Thesis</vt:lpstr>
      <vt:lpstr>Characteristics of prior distributions</vt:lpstr>
      <vt:lpstr>An example to get you started</vt:lpstr>
      <vt:lpstr>Case Ascertainment</vt:lpstr>
      <vt:lpstr>A Selection Paradox of Dawid’s</vt:lpstr>
      <vt:lpstr>A Simulation to Illustrate This</vt:lpstr>
      <vt:lpstr>What the Bayesian theory says</vt:lpstr>
      <vt:lpstr>What the simulation shows</vt:lpstr>
      <vt:lpstr>PowerPoint Presentation</vt:lpstr>
      <vt:lpstr>Does this mean the frequentist intuition is wrong?</vt:lpstr>
      <vt:lpstr>PowerPoint Presentation</vt:lpstr>
      <vt:lpstr>The explanation of the paradox</vt:lpstr>
      <vt:lpstr>A hierarchical simulation</vt:lpstr>
      <vt:lpstr>What the simulation shows</vt:lpstr>
      <vt:lpstr>PowerPoint Presentation</vt:lpstr>
      <vt:lpstr>Lessons</vt:lpstr>
      <vt:lpstr>Historical control</vt:lpstr>
      <vt:lpstr>Problem</vt:lpstr>
      <vt:lpstr>Model (frequentist formulation)</vt:lpstr>
      <vt:lpstr>But….</vt:lpstr>
      <vt:lpstr>The TARGET study</vt:lpstr>
      <vt:lpstr>Baseline Demographics</vt:lpstr>
      <vt:lpstr>Baseline Chi-square P-values</vt:lpstr>
      <vt:lpstr>Outcome Variables All four groups</vt:lpstr>
      <vt:lpstr>Deviances and P-Values Lumiracoxib only fitting Sub-study</vt:lpstr>
      <vt:lpstr> A Simple Model</vt:lpstr>
      <vt:lpstr>Lessons from TARGET</vt:lpstr>
      <vt:lpstr>That example revisited</vt:lpstr>
      <vt:lpstr>Advice</vt:lpstr>
      <vt:lpstr>References</vt:lpstr>
    </vt:vector>
  </TitlesOfParts>
  <Company>StatWise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may believe you are a Bayesian But you are probably wrong</dc:title>
  <dc:creator>Stephen</dc:creator>
  <cp:lastModifiedBy>Stephen Senn</cp:lastModifiedBy>
  <cp:revision>114</cp:revision>
  <dcterms:created xsi:type="dcterms:W3CDTF">2010-06-10T14:39:18Z</dcterms:created>
  <dcterms:modified xsi:type="dcterms:W3CDTF">2016-11-06T10:06:35Z</dcterms:modified>
</cp:coreProperties>
</file>