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807" r:id="rId3"/>
    <p:sldId id="808" r:id="rId4"/>
    <p:sldId id="809" r:id="rId5"/>
    <p:sldId id="812" r:id="rId6"/>
    <p:sldId id="811" r:id="rId7"/>
    <p:sldId id="813" r:id="rId8"/>
    <p:sldId id="814" r:id="rId9"/>
    <p:sldId id="815" r:id="rId10"/>
    <p:sldId id="816" r:id="rId11"/>
    <p:sldId id="81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126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86B91-05E6-4D5B-BAC8-89857FBD3A59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E8EBC-D7ED-4312-BEAA-7485F1D512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41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02B1-6115-4A38-B940-EBC8B9107F8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4F31-156A-49FD-AFF3-49E8EA41F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64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02B1-6115-4A38-B940-EBC8B9107F8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4F31-156A-49FD-AFF3-49E8EA41F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85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02B1-6115-4A38-B940-EBC8B9107F8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4F31-156A-49FD-AFF3-49E8EA41F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72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02B1-6115-4A38-B940-EBC8B9107F8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4F31-156A-49FD-AFF3-49E8EA41F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06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02B1-6115-4A38-B940-EBC8B9107F8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4F31-156A-49FD-AFF3-49E8EA41F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6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02B1-6115-4A38-B940-EBC8B9107F8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4F31-156A-49FD-AFF3-49E8EA41F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59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02B1-6115-4A38-B940-EBC8B9107F8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4F31-156A-49FD-AFF3-49E8EA41F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21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02B1-6115-4A38-B940-EBC8B9107F8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4F31-156A-49FD-AFF3-49E8EA41F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14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02B1-6115-4A38-B940-EBC8B9107F8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4F31-156A-49FD-AFF3-49E8EA41F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68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02B1-6115-4A38-B940-EBC8B9107F8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4F31-156A-49FD-AFF3-49E8EA41F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75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02B1-6115-4A38-B940-EBC8B9107F8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4F31-156A-49FD-AFF3-49E8EA41F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33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02B1-6115-4A38-B940-EBC8B9107F8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4F31-156A-49FD-AFF3-49E8EA41F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88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35189" y="1989138"/>
            <a:ext cx="8137525" cy="2303462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000" dirty="0"/>
              <a:t> </a:t>
            </a:r>
            <a:br>
              <a:rPr lang="es-MX" sz="4000" dirty="0"/>
            </a:br>
            <a:br>
              <a:rPr lang="es-MX" sz="4000" dirty="0"/>
            </a:br>
            <a:br>
              <a:rPr lang="es-MX" sz="4000" dirty="0"/>
            </a:br>
            <a:br>
              <a:rPr lang="es-MX" sz="4000" dirty="0"/>
            </a:br>
            <a:br>
              <a:rPr lang="es-MX" sz="4000" dirty="0"/>
            </a:br>
            <a:br>
              <a:rPr lang="es-MX" sz="4000" dirty="0"/>
            </a:br>
            <a:endParaRPr lang="es-E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0757" y="2875218"/>
            <a:ext cx="9826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600" b="1" dirty="0">
                <a:latin typeface="Arial" panose="020B0604020202020204" pitchFamily="34" charset="0"/>
              </a:rPr>
              <a:t>Ejercicio para cambio de Categoría Docente</a:t>
            </a:r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5454AC6C-7606-1839-B956-AE3D7326134C}"/>
              </a:ext>
            </a:extLst>
          </p:cNvPr>
          <p:cNvSpPr txBox="1"/>
          <p:nvPr/>
        </p:nvSpPr>
        <p:spPr>
          <a:xfrm>
            <a:off x="2309811" y="5375066"/>
            <a:ext cx="757237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MsC. Luis Rolando Roba Iviricu, Prof. Inst.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EAA59E-8019-2006-8141-D1B805A41427}"/>
              </a:ext>
            </a:extLst>
          </p:cNvPr>
          <p:cNvSpPr txBox="1"/>
          <p:nvPr/>
        </p:nvSpPr>
        <p:spPr>
          <a:xfrm>
            <a:off x="2135189" y="1034364"/>
            <a:ext cx="88206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Departamento de Telecomunicaciones y Electrónica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Universidad “Hnos. Saíz Montes de Oca”</a:t>
            </a:r>
            <a:endParaRPr lang="es-ES" sz="2400" b="1" dirty="0"/>
          </a:p>
        </p:txBody>
      </p:sp>
      <p:pic>
        <p:nvPicPr>
          <p:cNvPr id="2" name="Imagen 2" descr="uni2">
            <a:extLst>
              <a:ext uri="{FF2B5EF4-FFF2-40B4-BE49-F238E27FC236}">
                <a16:creationId xmlns:a16="http://schemas.microsoft.com/office/drawing/2014/main" id="{9CBD22AE-0E06-8F45-76C1-4F41B058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607" y="703429"/>
            <a:ext cx="161480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2F35F2F-B793-C7CB-7B87-261A54BEF602}"/>
              </a:ext>
            </a:extLst>
          </p:cNvPr>
          <p:cNvSpPr txBox="1"/>
          <p:nvPr/>
        </p:nvSpPr>
        <p:spPr>
          <a:xfrm>
            <a:off x="1432608" y="3848143"/>
            <a:ext cx="9326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Reglamento Docente Metodológico</a:t>
            </a:r>
          </a:p>
          <a:p>
            <a:pPr algn="ctr"/>
            <a:endParaRPr lang="es-E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Resolución No. 47 del 2022.  Capítulo IV: Asistencia. </a:t>
            </a:r>
          </a:p>
        </p:txBody>
      </p:sp>
    </p:spTree>
    <p:extLst>
      <p:ext uri="{BB962C8B-B14F-4D97-AF65-F5344CB8AC3E}">
        <p14:creationId xmlns:p14="http://schemas.microsoft.com/office/powerpoint/2010/main" val="318591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CuadroTexto">
            <a:extLst>
              <a:ext uri="{FF2B5EF4-FFF2-40B4-BE49-F238E27FC236}">
                <a16:creationId xmlns:a16="http://schemas.microsoft.com/office/drawing/2014/main" id="{BE31BAB4-29EF-5CF6-8CAE-18D16DA9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07" y="377977"/>
            <a:ext cx="9963186" cy="706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ARTÍCULO 69: </a:t>
            </a:r>
            <a:r>
              <a:rPr lang="es-ES" altLang="es-ES" sz="1600" b="1" i="1" dirty="0"/>
              <a:t>Estudiante que excede el 50% de ausencias a las actividades presenciales </a:t>
            </a:r>
            <a:r>
              <a:rPr lang="es-ES" altLang="es-ES" sz="1600" dirty="0"/>
              <a:t>de una asignatura (</a:t>
            </a:r>
            <a:r>
              <a:rPr lang="es-ES" altLang="es-ES" sz="1600" b="1" dirty="0"/>
              <a:t>EN CASOS EXCEPCIONALES</a:t>
            </a:r>
            <a:r>
              <a:rPr lang="es-ES" altLang="es-ES" sz="1600" dirty="0"/>
              <a:t>), es el rector de la institución el facultado para otorgarle una única oportunidad, </a:t>
            </a:r>
            <a:r>
              <a:rPr lang="es-ES" altLang="es-ES" sz="1600" b="1" u="sng" dirty="0"/>
              <a:t>tomando en cuenta el criterio del profesor de la asignatura</a:t>
            </a:r>
            <a:r>
              <a:rPr lang="es-ES" altLang="es-ES" sz="1600" dirty="0"/>
              <a:t>, </a:t>
            </a:r>
            <a:r>
              <a:rPr lang="es-ES" altLang="es-ES" sz="1600" b="1" u="sng" dirty="0"/>
              <a:t>del colectivo de año  académico</a:t>
            </a:r>
            <a:r>
              <a:rPr lang="es-ES" altLang="es-ES" sz="1600" dirty="0"/>
              <a:t> y de las </a:t>
            </a:r>
            <a:r>
              <a:rPr lang="es-ES" altLang="es-ES" sz="1600" b="1" u="sng" dirty="0"/>
              <a:t>organizaciones estudiantiles</a:t>
            </a:r>
            <a:r>
              <a:rPr lang="es-ES" altLang="es-ES" sz="1600" dirty="0"/>
              <a:t>. 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ARTÍCULO 70: </a:t>
            </a:r>
            <a:r>
              <a:rPr lang="es-ES" altLang="es-ES" sz="1600" b="1" i="1" dirty="0"/>
              <a:t>Estudiantes matriculados en el CD</a:t>
            </a:r>
            <a:r>
              <a:rPr lang="es-ES" altLang="es-ES" sz="1600" dirty="0"/>
              <a:t>, impedidos de alcanzar el </a:t>
            </a:r>
            <a:r>
              <a:rPr lang="es-ES" altLang="es-ES" sz="1600" b="1" i="1" dirty="0"/>
              <a:t>50% mínimo de asistencia a clases de Educación Física </a:t>
            </a:r>
            <a:r>
              <a:rPr lang="es-ES" altLang="es-ES" sz="1600" dirty="0"/>
              <a:t>(Enfermedad, Accidente o Embarazo) (Debidamente justificado por certificado médico), así como otras causas excepcionalmente justificadas por el CD de la facultad, </a:t>
            </a:r>
            <a:r>
              <a:rPr lang="es-ES" altLang="es-ES" sz="1600" b="1" i="1" dirty="0"/>
              <a:t>deben cursar la asignatura en otro año académico, antes de la culminación de estudios. 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ARTÍCULO 71</a:t>
            </a:r>
            <a:r>
              <a:rPr lang="es-ES" altLang="es-ES" sz="1600" dirty="0"/>
              <a:t>: El </a:t>
            </a:r>
            <a:r>
              <a:rPr lang="es-ES" altLang="es-ES" sz="1600" b="1" i="1" dirty="0"/>
              <a:t>decano está facultado para eximir al estudiante </a:t>
            </a:r>
            <a:r>
              <a:rPr lang="es-ES" altLang="es-ES" sz="1600" dirty="0"/>
              <a:t>que tenga </a:t>
            </a:r>
            <a:r>
              <a:rPr lang="es-ES" altLang="es-ES" sz="1600" b="1" dirty="0"/>
              <a:t>algún impedimento físico permanente</a:t>
            </a:r>
            <a:r>
              <a:rPr lang="es-ES" altLang="es-ES" sz="1600" dirty="0"/>
              <a:t>, acreditado por certificado médico que le impida </a:t>
            </a:r>
            <a:r>
              <a:rPr lang="es-ES" altLang="es-ES" sz="1600" b="1" u="sng" dirty="0"/>
              <a:t>cursar la disciplina de Educación Física</a:t>
            </a:r>
            <a:r>
              <a:rPr lang="es-ES" altLang="es-ES" sz="1600" dirty="0"/>
              <a:t>,</a:t>
            </a:r>
            <a:r>
              <a:rPr lang="es-ES" altLang="es-ES" sz="1600" b="1" i="1" dirty="0"/>
              <a:t> esto debe constar en su expediente académico</a:t>
            </a:r>
            <a:r>
              <a:rPr lang="es-ES" altLang="es-ES" sz="1600" dirty="0"/>
              <a:t>. En los casos que el impedimento o patología no impida la total realización de la actividad física, el estudiante cursa la disciplina en áreas terapéuticas u otra modalidad de la cultura física. 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marL="342900" indent="-342900" algn="just" eaLnBrk="1" hangingPunct="1">
              <a:lnSpc>
                <a:spcPct val="150000"/>
              </a:lnSpc>
              <a:buAutoNum type="alphaLcParenR"/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</p:txBody>
      </p:sp>
    </p:spTree>
    <p:extLst>
      <p:ext uri="{BB962C8B-B14F-4D97-AF65-F5344CB8AC3E}">
        <p14:creationId xmlns:p14="http://schemas.microsoft.com/office/powerpoint/2010/main" val="372585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2E415D6-3E41-12D5-1DC5-13814674ACB2}"/>
              </a:ext>
            </a:extLst>
          </p:cNvPr>
          <p:cNvSpPr/>
          <p:nvPr/>
        </p:nvSpPr>
        <p:spPr>
          <a:xfrm>
            <a:off x="1943567" y="2556217"/>
            <a:ext cx="8304866" cy="1333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6000" b="1" kern="1800" dirty="0">
                <a:ln w="1905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184970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CuadroTexto">
            <a:extLst>
              <a:ext uri="{FF2B5EF4-FFF2-40B4-BE49-F238E27FC236}">
                <a16:creationId xmlns:a16="http://schemas.microsoft.com/office/drawing/2014/main" id="{BE31BAB4-29EF-5CF6-8CAE-18D16DA9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049" y="584785"/>
            <a:ext cx="9963186" cy="540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ES" altLang="es-ES" sz="2400" b="1" dirty="0"/>
              <a:t>Resolución No. 47 del 2022. </a:t>
            </a:r>
          </a:p>
          <a:p>
            <a:pPr eaLnBrk="1" hangingPunct="1">
              <a:lnSpc>
                <a:spcPct val="150000"/>
              </a:lnSpc>
            </a:pPr>
            <a:r>
              <a:rPr lang="es-ES" altLang="es-ES" sz="1600" b="1" dirty="0"/>
              <a:t>Capítulo I: </a:t>
            </a:r>
            <a:r>
              <a:rPr lang="es-ES" altLang="es-ES" sz="1600" dirty="0"/>
              <a:t>Aspectos generales de la formación de profesionales.</a:t>
            </a:r>
          </a:p>
          <a:p>
            <a:pPr eaLnBrk="1" hangingPunct="1">
              <a:lnSpc>
                <a:spcPct val="150000"/>
              </a:lnSpc>
            </a:pPr>
            <a:r>
              <a:rPr lang="es-ES" altLang="es-ES" sz="1600" b="1" dirty="0"/>
              <a:t>Capítulo II: </a:t>
            </a:r>
            <a:r>
              <a:rPr lang="es-ES" altLang="es-ES" sz="1600" dirty="0"/>
              <a:t>De la matrícula en las carreras universitarias.</a:t>
            </a:r>
          </a:p>
          <a:p>
            <a:pPr eaLnBrk="1" hangingPunct="1">
              <a:lnSpc>
                <a:spcPct val="150000"/>
              </a:lnSpc>
            </a:pPr>
            <a:r>
              <a:rPr lang="es-ES" altLang="es-ES" sz="1600" b="1" dirty="0"/>
              <a:t>Capítulo III: </a:t>
            </a:r>
            <a:r>
              <a:rPr lang="es-ES" altLang="es-ES" sz="1600" dirty="0"/>
              <a:t>Del expediente académico y el carné estudiantil.</a:t>
            </a:r>
          </a:p>
          <a:p>
            <a:pPr eaLnBrk="1" hangingPunct="1">
              <a:lnSpc>
                <a:spcPct val="150000"/>
              </a:lnSpc>
            </a:pPr>
            <a:r>
              <a:rPr lang="es-ES" altLang="es-ES" sz="1600" b="1" dirty="0"/>
              <a:t>Capítulo IV: </a:t>
            </a:r>
            <a:r>
              <a:rPr lang="es-ES" altLang="es-ES" sz="1600" dirty="0"/>
              <a:t>De la asistencia. </a:t>
            </a:r>
          </a:p>
          <a:p>
            <a:pPr eaLnBrk="1" hangingPunct="1">
              <a:lnSpc>
                <a:spcPct val="150000"/>
              </a:lnSpc>
            </a:pPr>
            <a:r>
              <a:rPr lang="es-ES" altLang="es-ES" sz="1600" b="1" dirty="0"/>
              <a:t>Capítulo V: </a:t>
            </a:r>
            <a:r>
              <a:rPr lang="es-ES" altLang="es-ES" sz="1600" dirty="0"/>
              <a:t>De la promoción.</a:t>
            </a:r>
          </a:p>
          <a:p>
            <a:pPr eaLnBrk="1" hangingPunct="1">
              <a:lnSpc>
                <a:spcPct val="150000"/>
              </a:lnSpc>
            </a:pPr>
            <a:r>
              <a:rPr lang="es-ES" altLang="es-ES" sz="1600" b="1" dirty="0"/>
              <a:t>Capítulo VI: </a:t>
            </a:r>
            <a:r>
              <a:rPr lang="es-ES" altLang="es-ES" sz="1600" dirty="0"/>
              <a:t>De las bajas.</a:t>
            </a:r>
          </a:p>
          <a:p>
            <a:pPr eaLnBrk="1" hangingPunct="1">
              <a:lnSpc>
                <a:spcPct val="150000"/>
              </a:lnSpc>
            </a:pPr>
            <a:r>
              <a:rPr lang="es-ES" altLang="es-ES" sz="1600" b="1" dirty="0"/>
              <a:t>Capítulo VII: </a:t>
            </a:r>
            <a:r>
              <a:rPr lang="es-ES" altLang="es-ES" sz="1600" dirty="0"/>
              <a:t>Del otorgamiento del título de oro.</a:t>
            </a:r>
          </a:p>
          <a:p>
            <a:pPr eaLnBrk="1" hangingPunct="1">
              <a:lnSpc>
                <a:spcPct val="150000"/>
              </a:lnSpc>
            </a:pPr>
            <a:r>
              <a:rPr lang="es-ES" altLang="es-ES" sz="1600" b="1" dirty="0"/>
              <a:t>Capítulo VIII: </a:t>
            </a:r>
            <a:r>
              <a:rPr lang="es-ES" altLang="es-ES" sz="1600" dirty="0"/>
              <a:t>Del reconocimiento o convalidación de títulos, diplomas o estudios. </a:t>
            </a:r>
          </a:p>
          <a:p>
            <a:pPr eaLnBrk="1" hangingPunct="1">
              <a:lnSpc>
                <a:spcPct val="150000"/>
              </a:lnSpc>
            </a:pPr>
            <a:r>
              <a:rPr lang="es-ES" altLang="es-ES" sz="1600" b="1" dirty="0"/>
              <a:t>Capítulo IX: </a:t>
            </a:r>
            <a:r>
              <a:rPr lang="es-ES" altLang="es-ES" sz="1600" dirty="0"/>
              <a:t>Trabajo metodológico. </a:t>
            </a:r>
          </a:p>
          <a:p>
            <a:pPr eaLnBrk="1" hangingPunct="1">
              <a:lnSpc>
                <a:spcPct val="150000"/>
              </a:lnSpc>
            </a:pPr>
            <a:r>
              <a:rPr lang="es-ES" altLang="es-ES" sz="1600" b="1" dirty="0"/>
              <a:t>Capítulo X: </a:t>
            </a:r>
            <a:r>
              <a:rPr lang="es-ES" altLang="es-ES" sz="1600" dirty="0"/>
              <a:t>De los planes de estudio.</a:t>
            </a:r>
          </a:p>
          <a:p>
            <a:pPr eaLnBrk="1" hangingPunct="1">
              <a:lnSpc>
                <a:spcPct val="150000"/>
              </a:lnSpc>
            </a:pPr>
            <a:r>
              <a:rPr lang="es-ES" altLang="es-ES" sz="1600" b="1" dirty="0"/>
              <a:t>Capítulo XI: </a:t>
            </a:r>
            <a:r>
              <a:rPr lang="es-ES" altLang="es-ES" sz="1600" dirty="0"/>
              <a:t>Trabajo docente. </a:t>
            </a:r>
          </a:p>
          <a:p>
            <a:pPr eaLnBrk="1" hangingPunct="1">
              <a:lnSpc>
                <a:spcPct val="150000"/>
              </a:lnSpc>
            </a:pPr>
            <a:r>
              <a:rPr lang="es-ES" altLang="es-ES" sz="1600" b="1" dirty="0"/>
              <a:t>Capítulo XII: </a:t>
            </a:r>
            <a:r>
              <a:rPr lang="es-ES" altLang="es-ES" sz="1600" dirty="0"/>
              <a:t>Evaluación del aprendizaje. </a:t>
            </a:r>
          </a:p>
          <a:p>
            <a:pPr eaLnBrk="1" hangingPunct="1">
              <a:lnSpc>
                <a:spcPct val="150000"/>
              </a:lnSpc>
            </a:pPr>
            <a:r>
              <a:rPr lang="es-ES" altLang="es-ES" sz="1600" b="1" dirty="0"/>
              <a:t>Capítulo XIII: </a:t>
            </a:r>
            <a:r>
              <a:rPr lang="es-ES" altLang="es-ES" sz="1600" dirty="0"/>
              <a:t>Trabajo con alumnos ayudantes y estudiantes del alto aprovechamiento docente. </a:t>
            </a:r>
          </a:p>
        </p:txBody>
      </p:sp>
    </p:spTree>
    <p:extLst>
      <p:ext uri="{BB962C8B-B14F-4D97-AF65-F5344CB8AC3E}">
        <p14:creationId xmlns:p14="http://schemas.microsoft.com/office/powerpoint/2010/main" val="81932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CuadroTexto">
            <a:extLst>
              <a:ext uri="{FF2B5EF4-FFF2-40B4-BE49-F238E27FC236}">
                <a16:creationId xmlns:a16="http://schemas.microsoft.com/office/drawing/2014/main" id="{BE31BAB4-29EF-5CF6-8CAE-18D16DA9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661" y="1146645"/>
            <a:ext cx="9963186" cy="253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ES" altLang="es-ES" sz="2000" b="1" dirty="0"/>
              <a:t>Capítulo IV: </a:t>
            </a:r>
            <a:r>
              <a:rPr lang="es-ES" altLang="es-ES" sz="2000" dirty="0"/>
              <a:t>De la asistencia. 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r>
              <a:rPr lang="es-ES" altLang="es-ES" dirty="0"/>
              <a:t>Esta conformado por </a:t>
            </a:r>
            <a:r>
              <a:rPr lang="es-ES" altLang="es-ES" b="1" i="1" dirty="0"/>
              <a:t>16 Artículos, en 12 acápites y un total de 19 incisos</a:t>
            </a:r>
            <a:r>
              <a:rPr lang="es-ES" altLang="es-ES" dirty="0"/>
              <a:t>, dedicados a explicar todo lo concerniente a la obligación de los estudiantes con respecto a las asistencia a las actividades docentes, y de la responsabilidad de los profesores en el control de la misma y los documentos normativos.</a:t>
            </a:r>
            <a:endParaRPr lang="es-ES" altLang="es-ES" sz="1600" dirty="0"/>
          </a:p>
        </p:txBody>
      </p:sp>
    </p:spTree>
    <p:extLst>
      <p:ext uri="{BB962C8B-B14F-4D97-AF65-F5344CB8AC3E}">
        <p14:creationId xmlns:p14="http://schemas.microsoft.com/office/powerpoint/2010/main" val="195439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CuadroTexto">
            <a:extLst>
              <a:ext uri="{FF2B5EF4-FFF2-40B4-BE49-F238E27FC236}">
                <a16:creationId xmlns:a16="http://schemas.microsoft.com/office/drawing/2014/main" id="{BE31BAB4-29EF-5CF6-8CAE-18D16DA9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39" y="442609"/>
            <a:ext cx="10464321" cy="558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ARTÍCULO 58: </a:t>
            </a:r>
            <a:r>
              <a:rPr lang="es-ES" altLang="es-ES" sz="1600" b="1" i="1" dirty="0"/>
              <a:t>Obligatoriedad de los estudiantes matriculados en el CD </a:t>
            </a:r>
            <a:r>
              <a:rPr lang="es-ES" altLang="es-ES" sz="1600" dirty="0"/>
              <a:t>a asistir como </a:t>
            </a:r>
            <a:r>
              <a:rPr lang="es-ES" altLang="es-ES" sz="1600" b="1" i="1" dirty="0"/>
              <a:t>mínimo al 80% </a:t>
            </a:r>
            <a:r>
              <a:rPr lang="es-ES" altLang="es-ES" sz="1600" dirty="0"/>
              <a:t>del total de horas presenciales (</a:t>
            </a:r>
            <a:r>
              <a:rPr lang="es-ES" altLang="es-ES" sz="1600" i="1" dirty="0"/>
              <a:t>Puede imposibilitarlo de realizar la evaluación final de la asignatura o recibir nota final en aquella que no tiene previsto examen final</a:t>
            </a:r>
            <a:r>
              <a:rPr lang="es-ES" altLang="es-ES" sz="1600" dirty="0"/>
              <a:t>). </a:t>
            </a:r>
            <a:r>
              <a:rPr lang="es-ES" altLang="es-ES" sz="1600" b="1" dirty="0"/>
              <a:t>EL ESTUDIANTE NO TIENE LA OBLIGACIÓN DE JUSTIFICAR HASTA EL 20% DE LAS AUSENCIAS A LAS HORAS PRESENCIALES. 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ARTÍCULO 59</a:t>
            </a:r>
            <a:r>
              <a:rPr lang="es-ES" altLang="es-ES" sz="1600" dirty="0"/>
              <a:t>: </a:t>
            </a:r>
            <a:r>
              <a:rPr lang="es-ES" altLang="es-ES" sz="1600" b="1" i="1" dirty="0"/>
              <a:t>Trata sobre el tratamiento a los estudiantes en modalidad CPE</a:t>
            </a:r>
            <a:r>
              <a:rPr lang="es-ES" altLang="es-ES" sz="1600" dirty="0"/>
              <a:t>, </a:t>
            </a:r>
            <a:r>
              <a:rPr lang="es-ES" altLang="es-ES" sz="1600" b="1" i="1" dirty="0"/>
              <a:t>obligados a asistir mínimo un 70%</a:t>
            </a:r>
            <a:r>
              <a:rPr lang="es-ES" altLang="es-ES" sz="1600" dirty="0"/>
              <a:t> (pude invalidarlo de realizar examen final u obtener evaluación final). </a:t>
            </a:r>
            <a:r>
              <a:rPr lang="es-ES" altLang="es-ES" sz="1600" b="1" dirty="0"/>
              <a:t>EL ESTUDIANTE NO TIENE LA OBLIGACIÓN DE JUSTIFICAR HASTA EL 30% DE LAS AUSENCIAS A LAS HORAS PRESENCIALES. 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b="1" dirty="0"/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ARTÍCULO 60: </a:t>
            </a:r>
            <a:r>
              <a:rPr lang="es-ES" altLang="es-ES" sz="1600" b="1" u="sng" dirty="0"/>
              <a:t>Los estudiantes de CD o CPE</a:t>
            </a:r>
            <a:r>
              <a:rPr lang="es-ES" altLang="es-ES" sz="1600" dirty="0"/>
              <a:t>, están </a:t>
            </a:r>
            <a:r>
              <a:rPr lang="es-ES" altLang="es-ES" sz="1600" b="1" i="1" dirty="0"/>
              <a:t>obligados a justificar las ausencia</a:t>
            </a:r>
            <a:r>
              <a:rPr lang="es-ES" altLang="es-ES" sz="1600" dirty="0"/>
              <a:t>s a </a:t>
            </a:r>
            <a:r>
              <a:rPr lang="es-ES" altLang="es-ES" sz="1600" b="1" i="1" dirty="0"/>
              <a:t>evaluaciones parciales</a:t>
            </a:r>
            <a:r>
              <a:rPr lang="es-ES" altLang="es-ES" sz="1600" dirty="0"/>
              <a:t>. El profesor </a:t>
            </a:r>
            <a:r>
              <a:rPr lang="es-ES" altLang="es-ES" sz="1600" b="1" dirty="0"/>
              <a:t>SI LO CONSIDERA, </a:t>
            </a:r>
            <a:r>
              <a:rPr lang="es-ES" altLang="es-ES" sz="1600" dirty="0"/>
              <a:t>puede fijar la ejecución de  una evaluación similar en otra fecha. 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ARTÍCULO 61: ASISTENCIA A LA PRÁCTICA LABORAL</a:t>
            </a:r>
            <a:r>
              <a:rPr lang="es-ES" altLang="es-ES" sz="1600" dirty="0"/>
              <a:t>, se rige por </a:t>
            </a:r>
            <a:r>
              <a:rPr lang="es-ES" altLang="es-ES" sz="1600" b="1" i="1" dirty="0"/>
              <a:t>normas específicas </a:t>
            </a:r>
            <a:r>
              <a:rPr lang="es-ES" altLang="es-ES" sz="1600" dirty="0"/>
              <a:t>(en dependencia de las tareas a cumplir trazadas por el colectivo de carrera), de no ser así la asistencia a la práctica laboral se </a:t>
            </a:r>
            <a:r>
              <a:rPr lang="es-ES" altLang="es-ES" sz="1600" b="1" i="1" dirty="0"/>
              <a:t>rige de manera similar a las asignaturas. </a:t>
            </a:r>
          </a:p>
        </p:txBody>
      </p:sp>
    </p:spTree>
    <p:extLst>
      <p:ext uri="{BB962C8B-B14F-4D97-AF65-F5344CB8AC3E}">
        <p14:creationId xmlns:p14="http://schemas.microsoft.com/office/powerpoint/2010/main" val="37554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CuadroTexto">
            <a:extLst>
              <a:ext uri="{FF2B5EF4-FFF2-40B4-BE49-F238E27FC236}">
                <a16:creationId xmlns:a16="http://schemas.microsoft.com/office/drawing/2014/main" id="{BE31BAB4-29EF-5CF6-8CAE-18D16DA9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07" y="565264"/>
            <a:ext cx="9963186" cy="558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ARTÍCULO 62 (1,2):</a:t>
            </a:r>
            <a:r>
              <a:rPr lang="es-ES" altLang="es-ES" sz="1600" dirty="0"/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dirty="0"/>
              <a:t>1. </a:t>
            </a:r>
            <a:r>
              <a:rPr lang="es-ES" altLang="es-ES" sz="1600" b="1" i="1" u="sng" dirty="0"/>
              <a:t>Estudiantes matriculados en el CD que excedan el 20% </a:t>
            </a:r>
            <a:r>
              <a:rPr lang="es-ES" altLang="es-ES" sz="1600" dirty="0"/>
              <a:t>y </a:t>
            </a:r>
            <a:r>
              <a:rPr lang="es-ES" altLang="es-ES" sz="1600" b="1" u="sng" dirty="0"/>
              <a:t>los estudiantes del CPE que excedan el 30% de ausencias a las actividades presenciales </a:t>
            </a:r>
            <a:r>
              <a:rPr lang="es-ES" altLang="es-ES" sz="1600" dirty="0"/>
              <a:t>y que en ambos casos </a:t>
            </a:r>
            <a:r>
              <a:rPr lang="es-ES" altLang="es-ES" sz="1600" b="1" i="1" u="sng" dirty="0"/>
              <a:t>no sobrepasen el 50 %. </a:t>
            </a:r>
            <a:r>
              <a:rPr lang="es-ES" altLang="es-ES" sz="1600" dirty="0"/>
              <a:t>Pueden ser </a:t>
            </a:r>
            <a:r>
              <a:rPr lang="es-ES" altLang="es-ES" sz="1600" b="1" i="1" u="sng" dirty="0"/>
              <a:t>autorizados por el decano o por el director del CUM o filial excepcional</a:t>
            </a:r>
            <a:r>
              <a:rPr lang="es-ES" altLang="es-ES" sz="1600" dirty="0"/>
              <a:t>, a presentarse al acto de </a:t>
            </a:r>
            <a:r>
              <a:rPr lang="es-ES" altLang="es-ES" sz="1600" b="1" u="sng" dirty="0"/>
              <a:t>evaluación final o recibir la evaluación de aquellas que no tengan examen final</a:t>
            </a:r>
            <a:r>
              <a:rPr lang="es-ES" altLang="es-ES" sz="1600" dirty="0"/>
              <a:t>, esto se toma en cuenta en los casos: Movilización militar, enfermedad o accidente, maternidad o embarazo, licencia deportiva a atletas de alto rendimiento, licencia cultural a los miembros de grupos nacionales y de otros grupos artísticos, fallecimiento o enfermedad de familiares (</a:t>
            </a:r>
            <a:r>
              <a:rPr lang="es-ES" altLang="es-ES" sz="1600" b="1" i="1" u="sng" dirty="0"/>
              <a:t>Hasta un segundo </a:t>
            </a:r>
            <a:r>
              <a:rPr lang="es-ES" altLang="es-ES" sz="1600" b="1" i="1" u="sng" dirty="0" err="1"/>
              <a:t>parentezco</a:t>
            </a:r>
            <a:r>
              <a:rPr lang="es-ES" altLang="es-ES" sz="1600" dirty="0"/>
              <a:t>), asistencia a eventos nacionales o internacionales, necesidad impostergable de la producción o servicios y cumplimiento de misión de carácter oficial asignada. 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2. </a:t>
            </a:r>
            <a:r>
              <a:rPr lang="es-ES" altLang="es-ES" sz="1600" b="1" i="1" u="sng" dirty="0"/>
              <a:t>En los casos de enfermedad o accidente</a:t>
            </a:r>
            <a:r>
              <a:rPr lang="es-ES" altLang="es-ES" sz="1600" dirty="0"/>
              <a:t>, el </a:t>
            </a:r>
            <a:r>
              <a:rPr lang="es-ES" altLang="es-ES" sz="1600" b="1" u="sng" dirty="0"/>
              <a:t>estudiante tiene la obligación </a:t>
            </a:r>
            <a:r>
              <a:rPr lang="es-ES" altLang="es-ES" sz="1600" dirty="0"/>
              <a:t>de informar previamente a la facultad o al centro universitario CUM o filial excepcional la causa de las ausencias a las actividades presenciales y recibir la autorización correspondiente.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0509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CuadroTexto">
            <a:extLst>
              <a:ext uri="{FF2B5EF4-FFF2-40B4-BE49-F238E27FC236}">
                <a16:creationId xmlns:a16="http://schemas.microsoft.com/office/drawing/2014/main" id="{BE31BAB4-29EF-5CF6-8CAE-18D16DA9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07" y="377977"/>
            <a:ext cx="9963186" cy="595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ARTÍCULO 63: </a:t>
            </a:r>
            <a:r>
              <a:rPr lang="es-ES" altLang="es-ES" sz="1600" dirty="0"/>
              <a:t>El </a:t>
            </a:r>
            <a:r>
              <a:rPr lang="es-ES" altLang="es-ES" sz="1600" b="1" i="1" u="sng" dirty="0"/>
              <a:t>decano o director de CUM analiza las  ausencias provocadas por las causas contempladas </a:t>
            </a:r>
            <a:r>
              <a:rPr lang="es-ES" altLang="es-ES" sz="1600" dirty="0"/>
              <a:t>en el artículo anterior (</a:t>
            </a:r>
            <a:r>
              <a:rPr lang="es-ES" altLang="es-ES" sz="1600" b="1" dirty="0"/>
              <a:t>Artículo 62</a:t>
            </a:r>
            <a:r>
              <a:rPr lang="es-ES" altLang="es-ES" sz="1600" dirty="0"/>
              <a:t>) u otras </a:t>
            </a:r>
            <a:r>
              <a:rPr lang="es-ES" altLang="es-ES" sz="1600" b="1" i="1" dirty="0"/>
              <a:t>causas que se consideren de peso </a:t>
            </a:r>
            <a:r>
              <a:rPr lang="es-ES" altLang="es-ES" sz="1600" dirty="0"/>
              <a:t>y valorar si procede o no la autorización para presentarse a la evaluación final o recibir calificación final de aquellas asignaturas que no contemplen este tipo de evaluación. 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ARTÍCULO 64 (1,2):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dirty="0"/>
              <a:t>1. </a:t>
            </a:r>
            <a:r>
              <a:rPr lang="es-ES" altLang="es-ES" sz="1600" b="1" i="1" dirty="0"/>
              <a:t>Cómo acreditar las excepciones contempladas en el Artículo 62</a:t>
            </a:r>
            <a:r>
              <a:rPr lang="es-ES" altLang="es-ES" sz="1600" dirty="0"/>
              <a:t>, es </a:t>
            </a:r>
            <a:r>
              <a:rPr lang="es-ES" altLang="es-ES" sz="1600" b="1" i="1" dirty="0"/>
              <a:t>necesario presentar al Decano de la facultad o al director del CUM o filial acreditada los documentos normados: 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1600" b="1" dirty="0"/>
              <a:t>Movilización Militar: </a:t>
            </a:r>
            <a:r>
              <a:rPr lang="es-ES" altLang="es-ES" sz="1600" dirty="0"/>
              <a:t>Constancia escrita por el Jefe de la Unidad Militar (Fecha y periodo de la misma)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1600" b="1" dirty="0"/>
              <a:t>Enfermedad o accidente, de maternidad o embarazo: </a:t>
            </a:r>
            <a:r>
              <a:rPr lang="es-ES" altLang="es-ES" sz="1600" dirty="0"/>
              <a:t>certificado médico expedido por la unidad del Ministerio de Salud Pública (Fecha y período de impedimento)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1600" b="1" dirty="0"/>
              <a:t>Atletas de alto rendimiento, miembros de grupos nacionales de cultura, otros grupos artísticos y de artistas de excelencia matriculados en las carreras de arte:</a:t>
            </a:r>
            <a:r>
              <a:rPr lang="es-ES" altLang="es-ES" sz="1600" dirty="0"/>
              <a:t> Constancia escrita de las direcciones provinciales del INDER o del Ministerio de Cultura (Conste la fecha y el período de ausencia) (Una semana de antelación a la fecha prevista de las ausencias)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</p:txBody>
      </p:sp>
    </p:spTree>
    <p:extLst>
      <p:ext uri="{BB962C8B-B14F-4D97-AF65-F5344CB8AC3E}">
        <p14:creationId xmlns:p14="http://schemas.microsoft.com/office/powerpoint/2010/main" val="166424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CuadroTexto">
            <a:extLst>
              <a:ext uri="{FF2B5EF4-FFF2-40B4-BE49-F238E27FC236}">
                <a16:creationId xmlns:a16="http://schemas.microsoft.com/office/drawing/2014/main" id="{BE31BAB4-29EF-5CF6-8CAE-18D16DA9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07" y="377977"/>
            <a:ext cx="9963186" cy="632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1600" b="1" dirty="0"/>
              <a:t>Caso de fallecimiento o enfermedad de un familiar: </a:t>
            </a:r>
            <a:r>
              <a:rPr lang="es-ES" altLang="es-ES" sz="1600" dirty="0"/>
              <a:t>Opiniones del Tutor, de organizaciones estudiantiles o de la sección sindical si procede. 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1600" b="1" dirty="0"/>
              <a:t>Caso de necesidad impostergable de la producción o los servicios: </a:t>
            </a:r>
            <a:r>
              <a:rPr lang="es-ES" altLang="es-ES" sz="1600" dirty="0"/>
              <a:t>Carta firmada por el director de la empresa o nivel equivalente. 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1600" b="1" dirty="0"/>
              <a:t>Caso de cumplimiento de misiones oficiales asignadas: </a:t>
            </a:r>
            <a:r>
              <a:rPr lang="es-ES" altLang="es-ES" sz="1600" dirty="0"/>
              <a:t>Hago constar del organismo u organización correspondiente.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2. </a:t>
            </a:r>
            <a:r>
              <a:rPr lang="es-ES" altLang="es-ES" sz="1600" dirty="0"/>
              <a:t>En todos los casos anteriores el documento debe estar acuñado y firmado por a autoridad administrativa competente. 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ARTÍCULO 65: </a:t>
            </a:r>
            <a:r>
              <a:rPr lang="es-ES" altLang="es-ES" sz="1600" b="1" i="1" u="sng" dirty="0"/>
              <a:t>Casos contemplados en al Artículo 62</a:t>
            </a:r>
            <a:r>
              <a:rPr lang="es-ES" altLang="es-ES" sz="1600" dirty="0"/>
              <a:t>, deben presentar las justificaciones cuando cesen las </a:t>
            </a:r>
            <a:r>
              <a:rPr lang="es-ES" altLang="es-ES" sz="1600" b="1" i="1" u="sng" dirty="0"/>
              <a:t>causas que ocasionan las ausencias y siempre antes de comenzar el periodo de exámenes finales</a:t>
            </a:r>
            <a:r>
              <a:rPr lang="es-ES" altLang="es-ES" sz="1600" dirty="0"/>
              <a:t> de las asignaturas o antes de recibir la calificación final en aquellas que no tienen previsto acto de evaluación final. 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</p:txBody>
      </p:sp>
    </p:spTree>
    <p:extLst>
      <p:ext uri="{BB962C8B-B14F-4D97-AF65-F5344CB8AC3E}">
        <p14:creationId xmlns:p14="http://schemas.microsoft.com/office/powerpoint/2010/main" val="364161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CuadroTexto">
            <a:extLst>
              <a:ext uri="{FF2B5EF4-FFF2-40B4-BE49-F238E27FC236}">
                <a16:creationId xmlns:a16="http://schemas.microsoft.com/office/drawing/2014/main" id="{BE31BAB4-29EF-5CF6-8CAE-18D16DA9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07" y="587298"/>
            <a:ext cx="9963186" cy="52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ARTÍCULO 66: </a:t>
            </a:r>
            <a:r>
              <a:rPr lang="es-ES" altLang="es-ES" sz="1600" b="1" i="1" dirty="0"/>
              <a:t>En los casos contemplados en al Artículo 62</a:t>
            </a:r>
            <a:r>
              <a:rPr lang="es-ES" altLang="es-ES" sz="1600" dirty="0"/>
              <a:t>, el </a:t>
            </a:r>
            <a:r>
              <a:rPr lang="es-ES" altLang="es-ES" sz="1600" b="1" i="1" dirty="0"/>
              <a:t>decano de la facultad o director del CUM o filial excepcional</a:t>
            </a:r>
            <a:r>
              <a:rPr lang="es-ES" altLang="es-ES" sz="1600" dirty="0"/>
              <a:t>, tomando en cuenta los </a:t>
            </a:r>
            <a:r>
              <a:rPr lang="es-ES" altLang="es-ES" sz="1600" b="1" dirty="0"/>
              <a:t>criterios del profesor de la asignatura</a:t>
            </a:r>
            <a:r>
              <a:rPr lang="es-ES" altLang="es-ES" sz="1600" dirty="0"/>
              <a:t>, del </a:t>
            </a:r>
            <a:r>
              <a:rPr lang="es-ES" altLang="es-ES" sz="1600" b="1" dirty="0"/>
              <a:t>colectivo de año académico</a:t>
            </a:r>
            <a:r>
              <a:rPr lang="es-ES" altLang="es-ES" sz="1600" dirty="0"/>
              <a:t> y de las </a:t>
            </a:r>
            <a:r>
              <a:rPr lang="es-ES" altLang="es-ES" sz="1600" b="1" dirty="0"/>
              <a:t>organizaciones estudiantiles</a:t>
            </a:r>
            <a:r>
              <a:rPr lang="es-ES" altLang="es-ES" sz="1600" dirty="0"/>
              <a:t>; </a:t>
            </a:r>
            <a:r>
              <a:rPr lang="es-ES" altLang="es-ES" sz="1600" b="1" i="1" dirty="0"/>
              <a:t>quedan con la facultad </a:t>
            </a:r>
            <a:r>
              <a:rPr lang="es-ES" altLang="es-ES" sz="1600" dirty="0"/>
              <a:t>de autorizar una o mas evaluaciones (que abarquen los objetivos y contenidos que dejaron de evaluar por las ausencias o permitirles realizar la evaluación final). </a:t>
            </a:r>
            <a:r>
              <a:rPr lang="es-ES" altLang="es-ES" sz="1600" b="1" dirty="0"/>
              <a:t>DEBEN QUEDAR EVIDENCIAS DOCUMENTALES EN EL EXPEDIENTE ACADÉMICO DEL ESTUDIANTE. 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ARTICULO 67 (1,2):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1. </a:t>
            </a:r>
            <a:r>
              <a:rPr lang="es-ES" altLang="es-ES" sz="1600" dirty="0"/>
              <a:t>Cuando las </a:t>
            </a:r>
            <a:r>
              <a:rPr lang="es-ES" altLang="es-ES" sz="1600" b="1" dirty="0"/>
              <a:t>AUSENCIAS HAYAN INCIDIDO EN UNA ASIGNATURA </a:t>
            </a:r>
            <a:r>
              <a:rPr lang="es-ES" altLang="es-ES" sz="1600" dirty="0"/>
              <a:t>que </a:t>
            </a:r>
            <a:r>
              <a:rPr lang="es-ES" altLang="es-ES" sz="1600" b="1" dirty="0"/>
              <a:t>NO TIENE PREVISTO ACTO DE EVALUACIÓN FINAL</a:t>
            </a:r>
            <a:r>
              <a:rPr lang="es-ES" altLang="es-ES" sz="1600" dirty="0"/>
              <a:t> y </a:t>
            </a:r>
            <a:r>
              <a:rPr lang="es-ES" altLang="es-ES" sz="1600" b="1" dirty="0"/>
              <a:t>SEA POSIBLE REALIZAR LAS EVALUACIONES PARCIALES </a:t>
            </a:r>
            <a:r>
              <a:rPr lang="es-ES" altLang="es-ES" sz="1600" dirty="0"/>
              <a:t>que dejó de hacer el estudiante antes de finalizar el periodo lectivo, el decano de la facultad o el director del CUM o filial excepcional, </a:t>
            </a:r>
            <a:r>
              <a:rPr lang="es-ES" altLang="es-ES" sz="1600" b="1" i="1" u="sng" dirty="0"/>
              <a:t>pueden autorizar en su lugar la realización de un examen final como primeria convocatoria.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2. </a:t>
            </a:r>
            <a:r>
              <a:rPr lang="es-ES" altLang="es-ES" sz="1600" dirty="0"/>
              <a:t>En todos los casos se cumplen las regulaciones establecidas referidas a oportunidades de exámenes. </a:t>
            </a:r>
          </a:p>
        </p:txBody>
      </p:sp>
    </p:spTree>
    <p:extLst>
      <p:ext uri="{BB962C8B-B14F-4D97-AF65-F5344CB8AC3E}">
        <p14:creationId xmlns:p14="http://schemas.microsoft.com/office/powerpoint/2010/main" val="301517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CuadroTexto">
            <a:extLst>
              <a:ext uri="{FF2B5EF4-FFF2-40B4-BE49-F238E27FC236}">
                <a16:creationId xmlns:a16="http://schemas.microsoft.com/office/drawing/2014/main" id="{BE31BAB4-29EF-5CF6-8CAE-18D16DA9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07" y="377977"/>
            <a:ext cx="9963186" cy="632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ARTÍCULO 68 (1: A, B, C Y 2):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1. Siguiendo el Artículo 62 </a:t>
            </a:r>
            <a:r>
              <a:rPr lang="es-ES" altLang="es-ES" sz="1600" dirty="0"/>
              <a:t>pero en el </a:t>
            </a:r>
            <a:r>
              <a:rPr lang="es-ES" altLang="es-ES" sz="1600" b="1" dirty="0"/>
              <a:t>CASO CONTRARIO </a:t>
            </a:r>
            <a:r>
              <a:rPr lang="es-ES" altLang="es-ES" sz="1600" dirty="0"/>
              <a:t>que estudiantes del CD </a:t>
            </a:r>
            <a:r>
              <a:rPr lang="es-ES" altLang="es-ES" sz="1600" b="1" i="1" dirty="0"/>
              <a:t>que excedan el 20% y el 30% por el CPE, que no sobrepasen el 50% pero no son autorizados a presentarse al acto de evaluación final de las asignaturas en todas las convocatorias establecidas o recibir calificación final en aquellas que no tiene previsto evaluación final</a:t>
            </a:r>
            <a:r>
              <a:rPr lang="es-ES" altLang="es-ES" sz="1600" dirty="0"/>
              <a:t>, se le concede </a:t>
            </a:r>
            <a:r>
              <a:rPr lang="es-ES" altLang="es-ES" sz="1600" b="1" i="1" dirty="0"/>
              <a:t>una única oportunidad </a:t>
            </a:r>
            <a:r>
              <a:rPr lang="es-ES" altLang="es-ES" sz="1600" dirty="0"/>
              <a:t>y se procede: </a:t>
            </a:r>
          </a:p>
          <a:p>
            <a:pPr marL="342900" indent="-342900" algn="just" eaLnBrk="1" hangingPunct="1">
              <a:lnSpc>
                <a:spcPct val="150000"/>
              </a:lnSpc>
              <a:buAutoNum type="alphaLcParenR"/>
            </a:pPr>
            <a:r>
              <a:rPr lang="es-ES" altLang="es-ES" sz="1600" b="1" dirty="0"/>
              <a:t>Asignatura con examen final: </a:t>
            </a:r>
            <a:r>
              <a:rPr lang="es-ES" altLang="es-ES" sz="1600" dirty="0"/>
              <a:t>obtiene calificación de Mal (2) en la primera y segunda convocatoria y puede presentarse solo a la tercera convocatoria.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lphaLcParenR"/>
            </a:pPr>
            <a:r>
              <a:rPr lang="es-ES" altLang="es-ES" sz="1600" b="1" dirty="0"/>
              <a:t>Asignatura sin examen final:</a:t>
            </a:r>
            <a:r>
              <a:rPr lang="es-ES" altLang="es-ES" sz="1600" dirty="0"/>
              <a:t> obtiene calificación de Mal (2) en la primera y segunda convocatoria y puede presentarse solo a la tercera convocatoria.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lphaLcParenR"/>
            </a:pPr>
            <a:r>
              <a:rPr lang="es-ES" altLang="es-ES" sz="1600" b="1" dirty="0"/>
              <a:t>Asignatura con otros tipos de evaluación final: </a:t>
            </a:r>
            <a:r>
              <a:rPr lang="es-ES" altLang="es-ES" sz="1600" dirty="0"/>
              <a:t>obtiene calificación de Mal (2) en la primera y segunda convocatoria y puede presentarse solo a la tercera convocatoria.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ES" altLang="es-ES" sz="1600" b="1" dirty="0"/>
              <a:t>2. </a:t>
            </a:r>
            <a:r>
              <a:rPr lang="es-ES" altLang="es-ES" sz="1600" dirty="0"/>
              <a:t>Si el estudiante no aprueba la asignatura en la oportunidad otorgada se le considera desaprobada por inasistencia y obtiene la calificación de Mal (2)</a:t>
            </a:r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  <a:p>
            <a:pPr algn="just" eaLnBrk="1" hangingPunct="1">
              <a:lnSpc>
                <a:spcPct val="150000"/>
              </a:lnSpc>
            </a:pPr>
            <a:endParaRPr lang="es-ES" altLang="es-ES" sz="1600" dirty="0"/>
          </a:p>
        </p:txBody>
      </p:sp>
    </p:spTree>
    <p:extLst>
      <p:ext uri="{BB962C8B-B14F-4D97-AF65-F5344CB8AC3E}">
        <p14:creationId xmlns:p14="http://schemas.microsoft.com/office/powerpoint/2010/main" val="1158781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1573</Words>
  <Application>Microsoft Office PowerPoint</Application>
  <PresentationFormat>Panorámica</PresentationFormat>
  <Paragraphs>73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Tema de Office</vt:lpstr>
      <vt:lpstr> 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Laboratorio_TDT</cp:lastModifiedBy>
  <cp:revision>131</cp:revision>
  <dcterms:created xsi:type="dcterms:W3CDTF">2022-11-17T21:19:41Z</dcterms:created>
  <dcterms:modified xsi:type="dcterms:W3CDTF">2023-01-10T03:38:48Z</dcterms:modified>
</cp:coreProperties>
</file>