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y="5143500" cx="9144000"/>
  <p:notesSz cx="6858000" cy="9144000"/>
  <p:embeddedFontLst>
    <p:embeddedFont>
      <p:font typeface="Roboto"/>
      <p:regular r:id="rId40"/>
      <p:bold r:id="rId41"/>
      <p:italic r:id="rId42"/>
      <p:boldItalic r:id="rId43"/>
    </p:embeddedFont>
    <p:embeddedFont>
      <p:font typeface="Roboto Condensed Light"/>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3.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5.xml"/><Relationship Id="rId44" Type="http://schemas.openxmlformats.org/officeDocument/2006/relationships/font" Target="fonts/RobotoCondensedLight-regular.fntdata"/><Relationship Id="rId21" Type="http://schemas.openxmlformats.org/officeDocument/2006/relationships/slide" Target="slides/slide14.xml"/><Relationship Id="rId43" Type="http://schemas.openxmlformats.org/officeDocument/2006/relationships/font" Target="fonts/Roboto-boldItalic.fntdata"/><Relationship Id="rId24" Type="http://schemas.openxmlformats.org/officeDocument/2006/relationships/slide" Target="slides/slide17.xml"/><Relationship Id="rId46" Type="http://schemas.openxmlformats.org/officeDocument/2006/relationships/font" Target="fonts/RobotoCondensedLight-italic.fntdata"/><Relationship Id="rId23" Type="http://schemas.openxmlformats.org/officeDocument/2006/relationships/slide" Target="slides/slide16.xml"/><Relationship Id="rId45" Type="http://schemas.openxmlformats.org/officeDocument/2006/relationships/font" Target="fonts/RobotoCondensedLight-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47" Type="http://schemas.openxmlformats.org/officeDocument/2006/relationships/font" Target="fonts/RobotoCondensedLight-boldItalic.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5d403334d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Taylor: slide 2-7</a:t>
            </a:r>
            <a:endParaRPr/>
          </a:p>
          <a:p>
            <a:pPr indent="0" lvl="0" marL="0" rtl="0" algn="l">
              <a:spcBef>
                <a:spcPts val="0"/>
              </a:spcBef>
              <a:spcAft>
                <a:spcPts val="0"/>
              </a:spcAft>
              <a:buNone/>
            </a:pPr>
            <a:r>
              <a:rPr lang="en"/>
              <a:t>Andrew: 8-11</a:t>
            </a:r>
            <a:endParaRPr/>
          </a:p>
          <a:p>
            <a:pPr indent="0" lvl="0" marL="0" rtl="0" algn="l">
              <a:spcBef>
                <a:spcPts val="0"/>
              </a:spcBef>
              <a:spcAft>
                <a:spcPts val="0"/>
              </a:spcAft>
              <a:buNone/>
            </a:pPr>
            <a:r>
              <a:rPr lang="en"/>
              <a:t>Peter: 12-15</a:t>
            </a:r>
            <a:endParaRPr/>
          </a:p>
          <a:p>
            <a:pPr indent="0" lvl="0" marL="0" rtl="0" algn="l">
              <a:spcBef>
                <a:spcPts val="0"/>
              </a:spcBef>
              <a:spcAft>
                <a:spcPts val="0"/>
              </a:spcAft>
              <a:buNone/>
            </a:pPr>
            <a:r>
              <a:rPr lang="en"/>
              <a:t>v</a:t>
            </a:r>
            <a:r>
              <a:rPr lang="en"/>
              <a:t>iera : 16-17</a:t>
            </a:r>
            <a:endParaRPr/>
          </a:p>
          <a:p>
            <a:pPr indent="0" lvl="0" marL="0" rtl="0" algn="l">
              <a:spcBef>
                <a:spcPts val="0"/>
              </a:spcBef>
              <a:spcAft>
                <a:spcPts val="0"/>
              </a:spcAft>
              <a:buNone/>
            </a:pPr>
            <a:r>
              <a:rPr lang="en"/>
              <a:t>sindhura: 19-end</a:t>
            </a:r>
            <a:endParaRPr/>
          </a:p>
          <a:p>
            <a:pPr indent="0" lvl="0" marL="0" rtl="0" algn="l">
              <a:spcBef>
                <a:spcPts val="0"/>
              </a:spcBef>
              <a:spcAft>
                <a:spcPts val="0"/>
              </a:spcAft>
              <a:buNone/>
            </a:pPr>
            <a:r>
              <a:t/>
            </a:r>
            <a:endParaRPr/>
          </a:p>
        </p:txBody>
      </p:sp>
      <p:sp>
        <p:nvSpPr>
          <p:cNvPr id="119" name="Google Shape;119;gd5d403334d_2_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3b117bef1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3b117bef1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3b117bef1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3b117bef1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3b117bef1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3b117bef1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5d403334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d5d403334d_0_2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3b117bef1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3b117bef1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3b117bef1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3b117bef1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5d403334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d5d403334d_0_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6c1fbd2c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6c1fbd2c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5d403334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d5d403334d_0_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3b117bef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3b117bef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5d403334d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d5d403334d_7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5d403334d_9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5d403334d_9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1200">
                <a:solidFill>
                  <a:schemeClr val="dk1"/>
                </a:solidFill>
                <a:latin typeface="Roboto"/>
                <a:ea typeface="Roboto"/>
                <a:cs typeface="Roboto"/>
                <a:sym typeface="Roboto"/>
              </a:rPr>
              <a:t>The charts above looked to find additional correlations between States that do observe DLS during DLS. States that do not observe DLS did not, but due to the limited number of states in the USA that could be classified as a control, there was not enough additional control data to support our Hypothesis. It is worth noting that the states that do not observe DLS have much larger influxes in fatalities during the DLS transition periods, which is an additional topic worth exploring.</a:t>
            </a:r>
            <a:endParaRPr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3a69fd8a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d3a69fd8ab_0_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3a69fd8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d3a69fd8ab_0_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5d403334d_1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5d403334d_1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3a69fd8a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d3a69fd8a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6c1fbd2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d6c1fbd2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6c1fbd2c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6c1fbd2c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d5d403334d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d5d403334d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d5d403334d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d5d403334d_2_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3b117bef1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d3b117bef1_3_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5d403334d_1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5d403334d_1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3b117bef1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d3b117bef1_3_3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3a69fd8a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d3a69fd8ab_0_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5d403334d_9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5d403334d_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5d40333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5d40333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5d403334d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d5d403334d_7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5d403334d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5d403334d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5d403334d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d5d403334d_7_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5d403334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d5d403334d_0_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3b117bef1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3b117bef1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1" name="Shape 51"/>
        <p:cNvGrpSpPr/>
        <p:nvPr/>
      </p:nvGrpSpPr>
      <p:grpSpPr>
        <a:xfrm>
          <a:off x="0" y="0"/>
          <a:ext cx="0" cy="0"/>
          <a:chOff x="0" y="0"/>
          <a:chExt cx="0" cy="0"/>
        </a:xfrm>
      </p:grpSpPr>
      <p:sp>
        <p:nvSpPr>
          <p:cNvPr id="52" name="Google Shape;52;p14"/>
          <p:cNvSpPr txBox="1"/>
          <p:nvPr>
            <p:ph idx="1" type="subTitle"/>
          </p:nvPr>
        </p:nvSpPr>
        <p:spPr>
          <a:xfrm>
            <a:off x="3239196" y="2844801"/>
            <a:ext cx="5096935" cy="1263651"/>
          </a:xfrm>
          <a:prstGeom prst="rect">
            <a:avLst/>
          </a:prstGeom>
          <a:noFill/>
          <a:ln>
            <a:noFill/>
          </a:ln>
        </p:spPr>
        <p:txBody>
          <a:bodyPr anchorCtr="0" anchor="t" bIns="45700" lIns="91425" spcFirstLastPara="1" rIns="91425" wrap="square" tIns="45700">
            <a:noAutofit/>
          </a:bodyPr>
          <a:lstStyle>
            <a:lvl1pPr lvl="0" marR="0" rtl="0" algn="l">
              <a:lnSpc>
                <a:spcPct val="120000"/>
              </a:lnSpc>
              <a:spcBef>
                <a:spcPts val="600"/>
              </a:spcBef>
              <a:spcAft>
                <a:spcPts val="0"/>
              </a:spcAft>
              <a:buClr>
                <a:srgbClr val="7F7F7F"/>
              </a:buClr>
              <a:buSzPts val="3000"/>
              <a:buFont typeface="Arial"/>
              <a:buNone/>
              <a:defRPr b="0" i="0" sz="3000" u="none" cap="none" strike="noStrike">
                <a:solidFill>
                  <a:srgbClr val="7F7F7F"/>
                </a:solidFill>
                <a:latin typeface="Roboto Condensed Light"/>
                <a:ea typeface="Roboto Condensed Light"/>
                <a:cs typeface="Roboto Condensed Light"/>
                <a:sym typeface="Roboto Condensed Light"/>
              </a:defRPr>
            </a:lvl1pPr>
            <a:lvl2pPr lvl="1" marR="0" rtl="0" algn="ctr">
              <a:spcBef>
                <a:spcPts val="420"/>
              </a:spcBef>
              <a:spcAft>
                <a:spcPts val="0"/>
              </a:spcAft>
              <a:buClr>
                <a:srgbClr val="888888"/>
              </a:buClr>
              <a:buSzPts val="2100"/>
              <a:buFont typeface="Arial"/>
              <a:buNone/>
              <a:defRPr b="0" i="0" sz="2100" u="none" cap="none" strike="noStrike">
                <a:solidFill>
                  <a:srgbClr val="888888"/>
                </a:solidFill>
                <a:latin typeface="Arial"/>
                <a:ea typeface="Arial"/>
                <a:cs typeface="Arial"/>
                <a:sym typeface="Arial"/>
              </a:defRPr>
            </a:lvl2pPr>
            <a:lvl3pPr lvl="2"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lvl="3"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4pPr>
            <a:lvl5pPr lvl="4"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5pPr>
            <a:lvl6pPr lvl="5"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6pPr>
            <a:lvl7pPr lvl="6"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7pPr>
            <a:lvl8pPr lvl="7"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8pPr>
            <a:lvl9pPr lvl="8"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9pPr>
          </a:lstStyle>
          <a:p/>
        </p:txBody>
      </p:sp>
      <p:sp>
        <p:nvSpPr>
          <p:cNvPr id="53" name="Google Shape;53;p14"/>
          <p:cNvSpPr txBox="1"/>
          <p:nvPr>
            <p:ph type="ctrTitle"/>
          </p:nvPr>
        </p:nvSpPr>
        <p:spPr>
          <a:xfrm>
            <a:off x="3239197" y="250224"/>
            <a:ext cx="5096935" cy="2594576"/>
          </a:xfrm>
          <a:prstGeom prst="rect">
            <a:avLst/>
          </a:prstGeom>
          <a:noFill/>
          <a:ln>
            <a:noFill/>
          </a:ln>
        </p:spPr>
        <p:txBody>
          <a:bodyPr anchorCtr="0" anchor="b" bIns="45700" lIns="91425" spcFirstLastPara="1" rIns="91425" wrap="square" tIns="45700">
            <a:normAutofit/>
          </a:bodyPr>
          <a:lstStyle>
            <a:lvl1pPr lvl="0" marR="0" rtl="0" algn="l">
              <a:lnSpc>
                <a:spcPct val="114285"/>
              </a:lnSpc>
              <a:spcBef>
                <a:spcPts val="0"/>
              </a:spcBef>
              <a:spcAft>
                <a:spcPts val="0"/>
              </a:spcAft>
              <a:buClr>
                <a:srgbClr val="A7934B"/>
              </a:buClr>
              <a:buSzPts val="4200"/>
              <a:buFont typeface="Roboto"/>
              <a:buNone/>
              <a:defRPr b="1" i="0" sz="4200" u="none" cap="none" strike="noStrike">
                <a:solidFill>
                  <a:srgbClr val="A7934B"/>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0" name="Shape 60"/>
        <p:cNvGrpSpPr/>
        <p:nvPr/>
      </p:nvGrpSpPr>
      <p:grpSpPr>
        <a:xfrm>
          <a:off x="0" y="0"/>
          <a:ext cx="0" cy="0"/>
          <a:chOff x="0" y="0"/>
          <a:chExt cx="0" cy="0"/>
        </a:xfrm>
      </p:grpSpPr>
      <p:sp>
        <p:nvSpPr>
          <p:cNvPr id="61" name="Google Shape;61;p16"/>
          <p:cNvSpPr txBox="1"/>
          <p:nvPr>
            <p:ph idx="1" type="body"/>
          </p:nvPr>
        </p:nvSpPr>
        <p:spPr>
          <a:xfrm>
            <a:off x="285750" y="911612"/>
            <a:ext cx="8572500" cy="3447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6"/>
          <p:cNvSpPr txBox="1"/>
          <p:nvPr>
            <p:ph idx="10" type="dt"/>
          </p:nvPr>
        </p:nvSpPr>
        <p:spPr>
          <a:xfrm>
            <a:off x="285750" y="4358878"/>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2344615" y="4358878"/>
            <a:ext cx="4456235"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6800850" y="4358878"/>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6"/>
          <p:cNvSpPr txBox="1"/>
          <p:nvPr>
            <p:ph type="title"/>
          </p:nvPr>
        </p:nvSpPr>
        <p:spPr>
          <a:xfrm>
            <a:off x="285750" y="150541"/>
            <a:ext cx="8572500" cy="76107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6" name="Shape 66"/>
        <p:cNvGrpSpPr/>
        <p:nvPr/>
      </p:nvGrpSpPr>
      <p:grpSpPr>
        <a:xfrm>
          <a:off x="0" y="0"/>
          <a:ext cx="0" cy="0"/>
          <a:chOff x="0" y="0"/>
          <a:chExt cx="0" cy="0"/>
        </a:xfrm>
      </p:grpSpPr>
      <p:sp>
        <p:nvSpPr>
          <p:cNvPr id="67" name="Google Shape;67;p17"/>
          <p:cNvSpPr txBox="1"/>
          <p:nvPr>
            <p:ph type="title"/>
          </p:nvPr>
        </p:nvSpPr>
        <p:spPr>
          <a:xfrm>
            <a:off x="285750" y="150541"/>
            <a:ext cx="8572500" cy="76107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7"/>
          <p:cNvSpPr txBox="1"/>
          <p:nvPr>
            <p:ph idx="1" type="body"/>
          </p:nvPr>
        </p:nvSpPr>
        <p:spPr>
          <a:xfrm>
            <a:off x="284285" y="911612"/>
            <a:ext cx="4211515" cy="372111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7"/>
          <p:cNvSpPr txBox="1"/>
          <p:nvPr>
            <p:ph idx="2" type="body"/>
          </p:nvPr>
        </p:nvSpPr>
        <p:spPr>
          <a:xfrm>
            <a:off x="4648200" y="911612"/>
            <a:ext cx="4210050" cy="372111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7"/>
          <p:cNvSpPr txBox="1"/>
          <p:nvPr>
            <p:ph idx="10" type="dt"/>
          </p:nvPr>
        </p:nvSpPr>
        <p:spPr>
          <a:xfrm>
            <a:off x="285750" y="4358878"/>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1" type="ftr"/>
          </p:nvPr>
        </p:nvSpPr>
        <p:spPr>
          <a:xfrm>
            <a:off x="2344615" y="4358878"/>
            <a:ext cx="4456235"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2" type="sldNum"/>
          </p:nvPr>
        </p:nvSpPr>
        <p:spPr>
          <a:xfrm>
            <a:off x="6800850" y="4358878"/>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3" name="Shape 73"/>
        <p:cNvGrpSpPr/>
        <p:nvPr/>
      </p:nvGrpSpPr>
      <p:grpSpPr>
        <a:xfrm>
          <a:off x="0" y="0"/>
          <a:ext cx="0" cy="0"/>
          <a:chOff x="0" y="0"/>
          <a:chExt cx="0" cy="0"/>
        </a:xfrm>
      </p:grpSpPr>
      <p:sp>
        <p:nvSpPr>
          <p:cNvPr id="74" name="Google Shape;74;p18"/>
          <p:cNvSpPr txBox="1"/>
          <p:nvPr>
            <p:ph idx="1" type="body"/>
          </p:nvPr>
        </p:nvSpPr>
        <p:spPr>
          <a:xfrm>
            <a:off x="285750" y="926335"/>
            <a:ext cx="4213225"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5" name="Google Shape;75;p18"/>
          <p:cNvSpPr txBox="1"/>
          <p:nvPr>
            <p:ph idx="2" type="body"/>
          </p:nvPr>
        </p:nvSpPr>
        <p:spPr>
          <a:xfrm>
            <a:off x="285750" y="1558992"/>
            <a:ext cx="4213225" cy="308325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8"/>
          <p:cNvSpPr txBox="1"/>
          <p:nvPr>
            <p:ph idx="3" type="body"/>
          </p:nvPr>
        </p:nvSpPr>
        <p:spPr>
          <a:xfrm>
            <a:off x="4629150" y="926335"/>
            <a:ext cx="422910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7" name="Google Shape;77;p18"/>
          <p:cNvSpPr txBox="1"/>
          <p:nvPr>
            <p:ph idx="4" type="body"/>
          </p:nvPr>
        </p:nvSpPr>
        <p:spPr>
          <a:xfrm>
            <a:off x="4629150" y="1558992"/>
            <a:ext cx="4229100" cy="308325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8"/>
          <p:cNvSpPr txBox="1"/>
          <p:nvPr>
            <p:ph idx="10" type="dt"/>
          </p:nvPr>
        </p:nvSpPr>
        <p:spPr>
          <a:xfrm>
            <a:off x="285750" y="4358878"/>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1" type="ftr"/>
          </p:nvPr>
        </p:nvSpPr>
        <p:spPr>
          <a:xfrm>
            <a:off x="2344615" y="4358878"/>
            <a:ext cx="4456235"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8"/>
          <p:cNvSpPr txBox="1"/>
          <p:nvPr>
            <p:ph idx="12" type="sldNum"/>
          </p:nvPr>
        </p:nvSpPr>
        <p:spPr>
          <a:xfrm>
            <a:off x="6800850" y="4358878"/>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8"/>
          <p:cNvSpPr txBox="1"/>
          <p:nvPr>
            <p:ph type="title"/>
          </p:nvPr>
        </p:nvSpPr>
        <p:spPr>
          <a:xfrm>
            <a:off x="285750" y="150541"/>
            <a:ext cx="8572500" cy="76107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19"/>
          <p:cNvSpPr txBox="1"/>
          <p:nvPr>
            <p:ph type="title"/>
          </p:nvPr>
        </p:nvSpPr>
        <p:spPr>
          <a:xfrm>
            <a:off x="285750" y="150541"/>
            <a:ext cx="8572500" cy="76107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9"/>
          <p:cNvSpPr txBox="1"/>
          <p:nvPr>
            <p:ph idx="10" type="dt"/>
          </p:nvPr>
        </p:nvSpPr>
        <p:spPr>
          <a:xfrm>
            <a:off x="285750" y="4358878"/>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9"/>
          <p:cNvSpPr txBox="1"/>
          <p:nvPr>
            <p:ph idx="11" type="ftr"/>
          </p:nvPr>
        </p:nvSpPr>
        <p:spPr>
          <a:xfrm>
            <a:off x="2344615" y="4358878"/>
            <a:ext cx="4456235"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9"/>
          <p:cNvSpPr txBox="1"/>
          <p:nvPr>
            <p:ph idx="12" type="sldNum"/>
          </p:nvPr>
        </p:nvSpPr>
        <p:spPr>
          <a:xfrm>
            <a:off x="6800850" y="4358878"/>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20"/>
          <p:cNvSpPr txBox="1"/>
          <p:nvPr>
            <p:ph idx="10" type="dt"/>
          </p:nvPr>
        </p:nvSpPr>
        <p:spPr>
          <a:xfrm>
            <a:off x="285750" y="4358878"/>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0"/>
          <p:cNvSpPr txBox="1"/>
          <p:nvPr>
            <p:ph idx="11" type="ftr"/>
          </p:nvPr>
        </p:nvSpPr>
        <p:spPr>
          <a:xfrm>
            <a:off x="2344615" y="4358878"/>
            <a:ext cx="4456235"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0"/>
          <p:cNvSpPr txBox="1"/>
          <p:nvPr>
            <p:ph idx="12" type="sldNum"/>
          </p:nvPr>
        </p:nvSpPr>
        <p:spPr>
          <a:xfrm>
            <a:off x="6800850" y="4358878"/>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21"/>
          <p:cNvSpPr txBox="1"/>
          <p:nvPr>
            <p:ph type="title"/>
          </p:nvPr>
        </p:nvSpPr>
        <p:spPr>
          <a:xfrm>
            <a:off x="285750" y="342900"/>
            <a:ext cx="2949575"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A7934B"/>
              </a:buClr>
              <a:buSzPts val="3200"/>
              <a:buFont typeface="Robot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1"/>
          <p:cNvSpPr txBox="1"/>
          <p:nvPr>
            <p:ph idx="1" type="body"/>
          </p:nvPr>
        </p:nvSpPr>
        <p:spPr>
          <a:xfrm>
            <a:off x="3235325" y="342901"/>
            <a:ext cx="5622925" cy="405288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4" name="Google Shape;94;p21"/>
          <p:cNvSpPr txBox="1"/>
          <p:nvPr>
            <p:ph idx="2" type="body"/>
          </p:nvPr>
        </p:nvSpPr>
        <p:spPr>
          <a:xfrm>
            <a:off x="285750" y="1706136"/>
            <a:ext cx="2949575" cy="269560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5" name="Google Shape;95;p21"/>
          <p:cNvSpPr txBox="1"/>
          <p:nvPr>
            <p:ph idx="10" type="dt"/>
          </p:nvPr>
        </p:nvSpPr>
        <p:spPr>
          <a:xfrm>
            <a:off x="285750" y="4358878"/>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1"/>
          <p:cNvSpPr txBox="1"/>
          <p:nvPr>
            <p:ph idx="11" type="ftr"/>
          </p:nvPr>
        </p:nvSpPr>
        <p:spPr>
          <a:xfrm>
            <a:off x="2344615" y="4358878"/>
            <a:ext cx="4456235"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1"/>
          <p:cNvSpPr txBox="1"/>
          <p:nvPr>
            <p:ph idx="12" type="sldNum"/>
          </p:nvPr>
        </p:nvSpPr>
        <p:spPr>
          <a:xfrm>
            <a:off x="6800850" y="4358878"/>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8" name="Shape 98"/>
        <p:cNvGrpSpPr/>
        <p:nvPr/>
      </p:nvGrpSpPr>
      <p:grpSpPr>
        <a:xfrm>
          <a:off x="0" y="0"/>
          <a:ext cx="0" cy="0"/>
          <a:chOff x="0" y="0"/>
          <a:chExt cx="0" cy="0"/>
        </a:xfrm>
      </p:grpSpPr>
      <p:sp>
        <p:nvSpPr>
          <p:cNvPr id="99" name="Google Shape;99;p22"/>
          <p:cNvSpPr txBox="1"/>
          <p:nvPr>
            <p:ph type="title"/>
          </p:nvPr>
        </p:nvSpPr>
        <p:spPr>
          <a:xfrm>
            <a:off x="285750" y="342900"/>
            <a:ext cx="2949575"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A7934B"/>
              </a:buClr>
              <a:buSzPts val="3200"/>
              <a:buFont typeface="Robot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2"/>
          <p:cNvSpPr/>
          <p:nvPr>
            <p:ph idx="2" type="pic"/>
          </p:nvPr>
        </p:nvSpPr>
        <p:spPr>
          <a:xfrm>
            <a:off x="3235325" y="342901"/>
            <a:ext cx="5622925" cy="405288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1" name="Google Shape;101;p22"/>
          <p:cNvSpPr txBox="1"/>
          <p:nvPr>
            <p:ph idx="1" type="body"/>
          </p:nvPr>
        </p:nvSpPr>
        <p:spPr>
          <a:xfrm>
            <a:off x="285750" y="1706136"/>
            <a:ext cx="2949575" cy="269560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2" name="Google Shape;102;p22"/>
          <p:cNvSpPr txBox="1"/>
          <p:nvPr>
            <p:ph idx="10" type="dt"/>
          </p:nvPr>
        </p:nvSpPr>
        <p:spPr>
          <a:xfrm>
            <a:off x="285750" y="4358878"/>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2"/>
          <p:cNvSpPr txBox="1"/>
          <p:nvPr>
            <p:ph idx="11" type="ftr"/>
          </p:nvPr>
        </p:nvSpPr>
        <p:spPr>
          <a:xfrm>
            <a:off x="2344615" y="4358878"/>
            <a:ext cx="4456235"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2"/>
          <p:cNvSpPr txBox="1"/>
          <p:nvPr>
            <p:ph idx="12" type="sldNum"/>
          </p:nvPr>
        </p:nvSpPr>
        <p:spPr>
          <a:xfrm>
            <a:off x="6800850" y="4358878"/>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5" name="Shape 105"/>
        <p:cNvGrpSpPr/>
        <p:nvPr/>
      </p:nvGrpSpPr>
      <p:grpSpPr>
        <a:xfrm>
          <a:off x="0" y="0"/>
          <a:ext cx="0" cy="0"/>
          <a:chOff x="0" y="0"/>
          <a:chExt cx="0" cy="0"/>
        </a:xfrm>
      </p:grpSpPr>
      <p:sp>
        <p:nvSpPr>
          <p:cNvPr id="106" name="Google Shape;106;p23"/>
          <p:cNvSpPr txBox="1"/>
          <p:nvPr>
            <p:ph type="title"/>
          </p:nvPr>
        </p:nvSpPr>
        <p:spPr>
          <a:xfrm>
            <a:off x="285750" y="150541"/>
            <a:ext cx="8572500" cy="76107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3"/>
          <p:cNvSpPr txBox="1"/>
          <p:nvPr>
            <p:ph idx="1" type="body"/>
          </p:nvPr>
        </p:nvSpPr>
        <p:spPr>
          <a:xfrm rot="5400000">
            <a:off x="2848367" y="-1651005"/>
            <a:ext cx="3447266" cy="85725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23"/>
          <p:cNvSpPr txBox="1"/>
          <p:nvPr>
            <p:ph idx="10" type="dt"/>
          </p:nvPr>
        </p:nvSpPr>
        <p:spPr>
          <a:xfrm>
            <a:off x="285750" y="4358878"/>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3"/>
          <p:cNvSpPr txBox="1"/>
          <p:nvPr>
            <p:ph idx="11" type="ftr"/>
          </p:nvPr>
        </p:nvSpPr>
        <p:spPr>
          <a:xfrm>
            <a:off x="2344615" y="4358878"/>
            <a:ext cx="4456235"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3"/>
          <p:cNvSpPr txBox="1"/>
          <p:nvPr>
            <p:ph idx="12" type="sldNum"/>
          </p:nvPr>
        </p:nvSpPr>
        <p:spPr>
          <a:xfrm>
            <a:off x="6800850" y="4358878"/>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1" name="Shape 111"/>
        <p:cNvGrpSpPr/>
        <p:nvPr/>
      </p:nvGrpSpPr>
      <p:grpSpPr>
        <a:xfrm>
          <a:off x="0" y="0"/>
          <a:ext cx="0" cy="0"/>
          <a:chOff x="0" y="0"/>
          <a:chExt cx="0" cy="0"/>
        </a:xfrm>
      </p:grpSpPr>
      <p:sp>
        <p:nvSpPr>
          <p:cNvPr id="112" name="Google Shape;112;p24"/>
          <p:cNvSpPr txBox="1"/>
          <p:nvPr>
            <p:ph type="title"/>
          </p:nvPr>
        </p:nvSpPr>
        <p:spPr>
          <a:xfrm rot="5400000">
            <a:off x="5692973" y="1467445"/>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4"/>
          <p:cNvSpPr txBox="1"/>
          <p:nvPr>
            <p:ph idx="1" type="body"/>
          </p:nvPr>
        </p:nvSpPr>
        <p:spPr>
          <a:xfrm rot="5400000">
            <a:off x="1406723" y="-847129"/>
            <a:ext cx="4358879" cy="66008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24"/>
          <p:cNvSpPr txBox="1"/>
          <p:nvPr>
            <p:ph idx="10" type="dt"/>
          </p:nvPr>
        </p:nvSpPr>
        <p:spPr>
          <a:xfrm>
            <a:off x="285750" y="4358878"/>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4"/>
          <p:cNvSpPr txBox="1"/>
          <p:nvPr>
            <p:ph idx="11" type="ftr"/>
          </p:nvPr>
        </p:nvSpPr>
        <p:spPr>
          <a:xfrm>
            <a:off x="2344615" y="4358878"/>
            <a:ext cx="4456235"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4"/>
          <p:cNvSpPr txBox="1"/>
          <p:nvPr>
            <p:ph idx="12" type="sldNum"/>
          </p:nvPr>
        </p:nvSpPr>
        <p:spPr>
          <a:xfrm>
            <a:off x="6800850" y="4358878"/>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3.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2.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4" name="Shape 54"/>
        <p:cNvGrpSpPr/>
        <p:nvPr/>
      </p:nvGrpSpPr>
      <p:grpSpPr>
        <a:xfrm>
          <a:off x="0" y="0"/>
          <a:ext cx="0" cy="0"/>
          <a:chOff x="0" y="0"/>
          <a:chExt cx="0" cy="0"/>
        </a:xfrm>
      </p:grpSpPr>
      <p:sp>
        <p:nvSpPr>
          <p:cNvPr id="55" name="Google Shape;55;p15"/>
          <p:cNvSpPr txBox="1"/>
          <p:nvPr>
            <p:ph type="title"/>
          </p:nvPr>
        </p:nvSpPr>
        <p:spPr>
          <a:xfrm>
            <a:off x="285750" y="150541"/>
            <a:ext cx="8572500" cy="761071"/>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A7934B"/>
              </a:buClr>
              <a:buSzPts val="3600"/>
              <a:buFont typeface="Roboto"/>
              <a:buNone/>
              <a:defRPr b="1" i="0" sz="3600" u="none" cap="none" strike="noStrike">
                <a:solidFill>
                  <a:srgbClr val="A7934B"/>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15"/>
          <p:cNvSpPr txBox="1"/>
          <p:nvPr>
            <p:ph idx="1" type="body"/>
          </p:nvPr>
        </p:nvSpPr>
        <p:spPr>
          <a:xfrm>
            <a:off x="285750" y="911612"/>
            <a:ext cx="8572500" cy="344726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Roboto"/>
                <a:ea typeface="Roboto"/>
                <a:cs typeface="Roboto"/>
                <a:sym typeface="Robo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7" name="Google Shape;57;p15"/>
          <p:cNvSpPr txBox="1"/>
          <p:nvPr>
            <p:ph idx="10" type="dt"/>
          </p:nvPr>
        </p:nvSpPr>
        <p:spPr>
          <a:xfrm>
            <a:off x="285750" y="4358878"/>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Google Shape;58;p15"/>
          <p:cNvSpPr txBox="1"/>
          <p:nvPr>
            <p:ph idx="11" type="ftr"/>
          </p:nvPr>
        </p:nvSpPr>
        <p:spPr>
          <a:xfrm>
            <a:off x="2344615" y="4358878"/>
            <a:ext cx="4456235"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15"/>
          <p:cNvSpPr txBox="1"/>
          <p:nvPr>
            <p:ph idx="12" type="sldNum"/>
          </p:nvPr>
        </p:nvSpPr>
        <p:spPr>
          <a:xfrm>
            <a:off x="6800850" y="4358878"/>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www.ajc.com/politics/hate-the-time-switch-here-is-why-georgia-will-probably-keep-daylight-saving-time-for-now/YZTWT2BTKNCGNEJA5LQRNVHRX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12.png"/><Relationship Id="rId6"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31.png"/><Relationship Id="rId6" Type="http://schemas.openxmlformats.org/officeDocument/2006/relationships/image" Target="../media/image27.png"/><Relationship Id="rId7"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hyperlink" Target="https://mathbitsnotebook.com/Algebra2/Statistics/STzScores.html" TargetMode="External"/><Relationship Id="rId5" Type="http://schemas.openxmlformats.org/officeDocument/2006/relationships/image" Target="../media/image30.png"/><Relationship Id="rId6"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8.jpg"/><Relationship Id="rId5"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35.png"/><Relationship Id="rId4" Type="http://schemas.openxmlformats.org/officeDocument/2006/relationships/image" Target="../media/image33.png"/><Relationship Id="rId5"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type="ctrTitle"/>
          </p:nvPr>
        </p:nvSpPr>
        <p:spPr>
          <a:xfrm>
            <a:off x="3239196" y="1390556"/>
            <a:ext cx="5096935" cy="1454244"/>
          </a:xfrm>
          <a:prstGeom prst="rect">
            <a:avLst/>
          </a:prstGeom>
          <a:noFill/>
          <a:ln>
            <a:noFill/>
          </a:ln>
        </p:spPr>
        <p:txBody>
          <a:bodyPr anchorCtr="0" anchor="b" bIns="45700" lIns="91425" spcFirstLastPara="1" rIns="91425" wrap="square" tIns="45700">
            <a:noAutofit/>
          </a:bodyPr>
          <a:lstStyle/>
          <a:p>
            <a:pPr indent="0" lvl="0" marL="0" rtl="0" algn="l">
              <a:lnSpc>
                <a:spcPct val="114285"/>
              </a:lnSpc>
              <a:spcBef>
                <a:spcPts val="0"/>
              </a:spcBef>
              <a:spcAft>
                <a:spcPts val="0"/>
              </a:spcAft>
              <a:buClr>
                <a:srgbClr val="A7934B"/>
              </a:buClr>
              <a:buSzPts val="3780"/>
              <a:buFont typeface="Roboto"/>
              <a:buNone/>
            </a:pPr>
            <a:r>
              <a:rPr lang="en" sz="2980"/>
              <a:t>The Relationship between Daylight Savings Time and Driving Fatalities</a:t>
            </a:r>
            <a:endParaRPr sz="2980"/>
          </a:p>
        </p:txBody>
      </p:sp>
      <p:sp>
        <p:nvSpPr>
          <p:cNvPr id="122" name="Google Shape;122;p25"/>
          <p:cNvSpPr txBox="1"/>
          <p:nvPr>
            <p:ph idx="1" type="subTitle"/>
          </p:nvPr>
        </p:nvSpPr>
        <p:spPr>
          <a:xfrm>
            <a:off x="3239196" y="2844801"/>
            <a:ext cx="5096935" cy="1263651"/>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rgbClr val="7F7F7F"/>
              </a:buClr>
              <a:buSzPts val="3000"/>
              <a:buNone/>
            </a:pPr>
            <a:r>
              <a:rPr lang="en" sz="2400"/>
              <a:t>Presented by: Andrew Anastasiades, Peter Drozdzewicz, Viera Garcia, Taylor Sperry, and Sindhura Surapaneni</a:t>
            </a:r>
            <a:endParaRPr sz="2400"/>
          </a:p>
          <a:p>
            <a:pPr indent="0" lvl="0" marL="0" rtl="0" algn="l">
              <a:lnSpc>
                <a:spcPct val="120000"/>
              </a:lnSpc>
              <a:spcBef>
                <a:spcPts val="600"/>
              </a:spcBef>
              <a:spcAft>
                <a:spcPts val="0"/>
              </a:spcAft>
              <a:buClr>
                <a:srgbClr val="7F7F7F"/>
              </a:buClr>
              <a:buSzPts val="3000"/>
              <a:buNone/>
            </a:pPr>
            <a:r>
              <a:rPr lang="en" sz="2400"/>
              <a:t>Date: 5/1/2021</a:t>
            </a:r>
            <a:endParaRPr sz="1050">
              <a:solidFill>
                <a:schemeClr val="dk1"/>
              </a:solidFill>
              <a:highlight>
                <a:srgbClr val="FFFFFF"/>
              </a:highlight>
              <a:latin typeface="Arial"/>
              <a:ea typeface="Arial"/>
              <a:cs typeface="Arial"/>
              <a:sym typeface="Arial"/>
            </a:endParaRPr>
          </a:p>
          <a:p>
            <a:pPr indent="0" lvl="0" marL="0" rtl="0" algn="l">
              <a:lnSpc>
                <a:spcPct val="120000"/>
              </a:lnSpc>
              <a:spcBef>
                <a:spcPts val="600"/>
              </a:spcBef>
              <a:spcAft>
                <a:spcPts val="0"/>
              </a:spcAft>
              <a:buClr>
                <a:srgbClr val="7F7F7F"/>
              </a:buClr>
              <a:buSzPts val="3000"/>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idx="1" type="body"/>
          </p:nvPr>
        </p:nvSpPr>
        <p:spPr>
          <a:xfrm>
            <a:off x="285750" y="911612"/>
            <a:ext cx="8572500" cy="3447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85" name="Google Shape;185;p34"/>
          <p:cNvSpPr txBox="1"/>
          <p:nvPr>
            <p:ph type="title"/>
          </p:nvPr>
        </p:nvSpPr>
        <p:spPr>
          <a:xfrm>
            <a:off x="285750" y="150541"/>
            <a:ext cx="8572500" cy="76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Sample Code (Single Year)</a:t>
            </a:r>
            <a:endParaRPr/>
          </a:p>
        </p:txBody>
      </p:sp>
      <p:pic>
        <p:nvPicPr>
          <p:cNvPr id="186" name="Google Shape;186;p34"/>
          <p:cNvPicPr preferRelativeResize="0"/>
          <p:nvPr/>
        </p:nvPicPr>
        <p:blipFill>
          <a:blip r:embed="rId3">
            <a:alphaModFix/>
          </a:blip>
          <a:stretch>
            <a:fillRect/>
          </a:stretch>
        </p:blipFill>
        <p:spPr>
          <a:xfrm>
            <a:off x="0" y="911650"/>
            <a:ext cx="9144001" cy="4061497"/>
          </a:xfrm>
          <a:prstGeom prst="rect">
            <a:avLst/>
          </a:prstGeom>
          <a:noFill/>
          <a:ln>
            <a:noFill/>
          </a:ln>
        </p:spPr>
      </p:pic>
      <p:sp>
        <p:nvSpPr>
          <p:cNvPr id="187" name="Google Shape;187;p34"/>
          <p:cNvSpPr/>
          <p:nvPr/>
        </p:nvSpPr>
        <p:spPr>
          <a:xfrm>
            <a:off x="4803825" y="1661375"/>
            <a:ext cx="966000" cy="141600"/>
          </a:xfrm>
          <a:prstGeom prst="lef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4"/>
          <p:cNvSpPr/>
          <p:nvPr/>
        </p:nvSpPr>
        <p:spPr>
          <a:xfrm>
            <a:off x="5497125" y="1854600"/>
            <a:ext cx="826500" cy="141600"/>
          </a:xfrm>
          <a:prstGeom prst="lef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4"/>
          <p:cNvSpPr/>
          <p:nvPr/>
        </p:nvSpPr>
        <p:spPr>
          <a:xfrm>
            <a:off x="2172225" y="2625175"/>
            <a:ext cx="826500" cy="141600"/>
          </a:xfrm>
          <a:prstGeom prst="lef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4"/>
          <p:cNvSpPr/>
          <p:nvPr/>
        </p:nvSpPr>
        <p:spPr>
          <a:xfrm>
            <a:off x="4050400" y="2818300"/>
            <a:ext cx="826500" cy="141600"/>
          </a:xfrm>
          <a:prstGeom prst="lef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4"/>
          <p:cNvSpPr/>
          <p:nvPr/>
        </p:nvSpPr>
        <p:spPr>
          <a:xfrm>
            <a:off x="4572000" y="3679050"/>
            <a:ext cx="826500" cy="141600"/>
          </a:xfrm>
          <a:prstGeom prst="lef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4"/>
          <p:cNvSpPr/>
          <p:nvPr/>
        </p:nvSpPr>
        <p:spPr>
          <a:xfrm>
            <a:off x="4943325" y="4140550"/>
            <a:ext cx="826500" cy="141600"/>
          </a:xfrm>
          <a:prstGeom prst="lef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4"/>
          <p:cNvSpPr/>
          <p:nvPr/>
        </p:nvSpPr>
        <p:spPr>
          <a:xfrm>
            <a:off x="7130575" y="4358900"/>
            <a:ext cx="826500" cy="141600"/>
          </a:xfrm>
          <a:prstGeom prst="lef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8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8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8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9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9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9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285750" y="150541"/>
            <a:ext cx="8572500" cy="76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Sample Code (Single Year)</a:t>
            </a:r>
            <a:endParaRPr/>
          </a:p>
        </p:txBody>
      </p:sp>
      <p:pic>
        <p:nvPicPr>
          <p:cNvPr id="199" name="Google Shape;199;p35"/>
          <p:cNvPicPr preferRelativeResize="0"/>
          <p:nvPr/>
        </p:nvPicPr>
        <p:blipFill>
          <a:blip r:embed="rId3">
            <a:alphaModFix/>
          </a:blip>
          <a:stretch>
            <a:fillRect/>
          </a:stretch>
        </p:blipFill>
        <p:spPr>
          <a:xfrm>
            <a:off x="543750" y="802741"/>
            <a:ext cx="4028329" cy="3927058"/>
          </a:xfrm>
          <a:prstGeom prst="rect">
            <a:avLst/>
          </a:prstGeom>
          <a:noFill/>
          <a:ln>
            <a:noFill/>
          </a:ln>
        </p:spPr>
      </p:pic>
      <p:sp>
        <p:nvSpPr>
          <p:cNvPr id="200" name="Google Shape;200;p35"/>
          <p:cNvSpPr txBox="1"/>
          <p:nvPr/>
        </p:nvSpPr>
        <p:spPr>
          <a:xfrm>
            <a:off x="4721850" y="981625"/>
            <a:ext cx="4136400" cy="1771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 sz="2400">
                <a:solidFill>
                  <a:schemeClr val="dk1"/>
                </a:solidFill>
                <a:latin typeface="Roboto"/>
                <a:ea typeface="Roboto"/>
                <a:cs typeface="Roboto"/>
                <a:sym typeface="Roboto"/>
              </a:rPr>
              <a:t>Delta accounts for many seasonal factors</a:t>
            </a:r>
            <a:endParaRPr sz="2400">
              <a:solidFill>
                <a:schemeClr val="dk1"/>
              </a:solidFill>
              <a:latin typeface="Roboto"/>
              <a:ea typeface="Roboto"/>
              <a:cs typeface="Roboto"/>
              <a:sym typeface="Roboto"/>
            </a:endParaRPr>
          </a:p>
          <a:p>
            <a:pPr indent="0" lvl="0" marL="0" rtl="0" algn="l">
              <a:lnSpc>
                <a:spcPct val="90000"/>
              </a:lnSpc>
              <a:spcBef>
                <a:spcPts val="1000"/>
              </a:spcBef>
              <a:spcAft>
                <a:spcPts val="0"/>
              </a:spcAft>
              <a:buNone/>
            </a:pPr>
            <a:r>
              <a:t/>
            </a:r>
            <a:endParaRPr sz="2400">
              <a:solidFill>
                <a:schemeClr val="dk1"/>
              </a:solidFill>
              <a:latin typeface="Roboto"/>
              <a:ea typeface="Roboto"/>
              <a:cs typeface="Roboto"/>
              <a:sym typeface="Roboto"/>
            </a:endParaRPr>
          </a:p>
          <a:p>
            <a:pPr indent="0" lvl="0" marL="0" rtl="0" algn="l">
              <a:lnSpc>
                <a:spcPct val="90000"/>
              </a:lnSpc>
              <a:spcBef>
                <a:spcPts val="1000"/>
              </a:spcBef>
              <a:spcAft>
                <a:spcPts val="0"/>
              </a:spcAft>
              <a:buClr>
                <a:schemeClr val="dk1"/>
              </a:buClr>
              <a:buSzPts val="1100"/>
              <a:buFont typeface="Arial"/>
              <a:buNone/>
            </a:pPr>
            <a:r>
              <a:rPr lang="en" sz="2400">
                <a:solidFill>
                  <a:schemeClr val="dk1"/>
                </a:solidFill>
                <a:latin typeface="Roboto"/>
                <a:ea typeface="Roboto"/>
                <a:cs typeface="Roboto"/>
                <a:sym typeface="Roboto"/>
              </a:rPr>
              <a:t>Delta</a:t>
            </a:r>
            <a:r>
              <a:rPr baseline="-25000" i="1" lang="en" sz="2400">
                <a:solidFill>
                  <a:schemeClr val="dk1"/>
                </a:solidFill>
                <a:latin typeface="Roboto"/>
                <a:ea typeface="Roboto"/>
                <a:cs typeface="Roboto"/>
                <a:sym typeface="Roboto"/>
              </a:rPr>
              <a:t>i</a:t>
            </a:r>
            <a:r>
              <a:rPr baseline="-25000" lang="en" sz="2400">
                <a:solidFill>
                  <a:schemeClr val="dk1"/>
                </a:solidFill>
                <a:latin typeface="Roboto"/>
                <a:ea typeface="Roboto"/>
                <a:cs typeface="Roboto"/>
                <a:sym typeface="Roboto"/>
              </a:rPr>
              <a:t> </a:t>
            </a:r>
            <a:r>
              <a:rPr lang="en" sz="2400">
                <a:solidFill>
                  <a:schemeClr val="dk1"/>
                </a:solidFill>
                <a:latin typeface="Roboto"/>
                <a:ea typeface="Roboto"/>
                <a:cs typeface="Roboto"/>
                <a:sym typeface="Roboto"/>
              </a:rPr>
              <a:t>= (Fatals</a:t>
            </a:r>
            <a:r>
              <a:rPr baseline="-25000" i="1" lang="en" sz="2400">
                <a:solidFill>
                  <a:schemeClr val="dk1"/>
                </a:solidFill>
                <a:latin typeface="Roboto"/>
                <a:ea typeface="Roboto"/>
                <a:cs typeface="Roboto"/>
                <a:sym typeface="Roboto"/>
              </a:rPr>
              <a:t>i</a:t>
            </a:r>
            <a:r>
              <a:rPr baseline="-25000" lang="en" sz="2400">
                <a:solidFill>
                  <a:schemeClr val="dk1"/>
                </a:solidFill>
                <a:latin typeface="Roboto"/>
                <a:ea typeface="Roboto"/>
                <a:cs typeface="Roboto"/>
                <a:sym typeface="Roboto"/>
              </a:rPr>
              <a:t> </a:t>
            </a:r>
            <a:r>
              <a:rPr lang="en" sz="2400">
                <a:solidFill>
                  <a:schemeClr val="dk1"/>
                </a:solidFill>
                <a:latin typeface="Roboto"/>
                <a:ea typeface="Roboto"/>
                <a:cs typeface="Roboto"/>
                <a:sym typeface="Roboto"/>
              </a:rPr>
              <a:t> / Fatals</a:t>
            </a:r>
            <a:r>
              <a:rPr baseline="-25000" i="1" lang="en" sz="2400">
                <a:solidFill>
                  <a:schemeClr val="dk1"/>
                </a:solidFill>
                <a:latin typeface="Roboto"/>
                <a:ea typeface="Roboto"/>
                <a:cs typeface="Roboto"/>
                <a:sym typeface="Roboto"/>
              </a:rPr>
              <a:t>i</a:t>
            </a:r>
            <a:r>
              <a:rPr baseline="-25000" lang="en" sz="2400">
                <a:solidFill>
                  <a:schemeClr val="dk1"/>
                </a:solidFill>
                <a:latin typeface="Roboto"/>
                <a:ea typeface="Roboto"/>
                <a:cs typeface="Roboto"/>
                <a:sym typeface="Roboto"/>
              </a:rPr>
              <a:t>-1</a:t>
            </a:r>
            <a:r>
              <a:rPr lang="en" sz="2400">
                <a:solidFill>
                  <a:schemeClr val="dk1"/>
                </a:solidFill>
                <a:latin typeface="Roboto"/>
                <a:ea typeface="Roboto"/>
                <a:cs typeface="Roboto"/>
                <a:sym typeface="Roboto"/>
              </a:rPr>
              <a:t>) - 1</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285750" y="150541"/>
            <a:ext cx="8572500" cy="76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Fatality Delta</a:t>
            </a:r>
            <a:endParaRPr/>
          </a:p>
        </p:txBody>
      </p:sp>
      <p:pic>
        <p:nvPicPr>
          <p:cNvPr id="206" name="Google Shape;206;p36"/>
          <p:cNvPicPr preferRelativeResize="0"/>
          <p:nvPr/>
        </p:nvPicPr>
        <p:blipFill>
          <a:blip r:embed="rId3">
            <a:alphaModFix/>
          </a:blip>
          <a:stretch>
            <a:fillRect/>
          </a:stretch>
        </p:blipFill>
        <p:spPr>
          <a:xfrm>
            <a:off x="285750" y="911650"/>
            <a:ext cx="6026400" cy="4017608"/>
          </a:xfrm>
          <a:prstGeom prst="rect">
            <a:avLst/>
          </a:prstGeom>
          <a:noFill/>
          <a:ln>
            <a:noFill/>
          </a:ln>
        </p:spPr>
      </p:pic>
      <p:sp>
        <p:nvSpPr>
          <p:cNvPr id="207" name="Google Shape;207;p36"/>
          <p:cNvSpPr txBox="1"/>
          <p:nvPr/>
        </p:nvSpPr>
        <p:spPr>
          <a:xfrm>
            <a:off x="6090450" y="1425525"/>
            <a:ext cx="2767800" cy="5172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1000"/>
              </a:spcBef>
              <a:spcAft>
                <a:spcPts val="0"/>
              </a:spcAft>
              <a:buClr>
                <a:schemeClr val="dk1"/>
              </a:buClr>
              <a:buSzPts val="1100"/>
              <a:buFont typeface="Arial"/>
              <a:buNone/>
            </a:pPr>
            <a:r>
              <a:rPr i="1" lang="en" sz="2400">
                <a:solidFill>
                  <a:schemeClr val="dk1"/>
                </a:solidFill>
                <a:latin typeface="Roboto"/>
                <a:ea typeface="Roboto"/>
                <a:cs typeface="Roboto"/>
                <a:sym typeface="Roboto"/>
              </a:rPr>
              <a:t>Looks Promising!</a:t>
            </a:r>
            <a:endParaRPr sz="2400">
              <a:solidFill>
                <a:schemeClr val="dk1"/>
              </a:solidFill>
              <a:latin typeface="Roboto"/>
              <a:ea typeface="Roboto"/>
              <a:cs typeface="Roboto"/>
              <a:sym typeface="Roboto"/>
            </a:endParaRPr>
          </a:p>
        </p:txBody>
      </p:sp>
      <p:sp>
        <p:nvSpPr>
          <p:cNvPr id="208" name="Google Shape;208;p36"/>
          <p:cNvSpPr txBox="1"/>
          <p:nvPr/>
        </p:nvSpPr>
        <p:spPr>
          <a:xfrm>
            <a:off x="6002775" y="2421225"/>
            <a:ext cx="2767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2400">
                <a:solidFill>
                  <a:schemeClr val="dk1"/>
                </a:solidFill>
                <a:latin typeface="Roboto"/>
                <a:ea typeface="Roboto"/>
                <a:cs typeface="Roboto"/>
                <a:sym typeface="Roboto"/>
              </a:rPr>
              <a:t>What about other years?</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idx="1" type="body"/>
          </p:nvPr>
        </p:nvSpPr>
        <p:spPr>
          <a:xfrm>
            <a:off x="285750" y="911612"/>
            <a:ext cx="8572500" cy="34473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0"/>
              </a:spcBef>
              <a:spcAft>
                <a:spcPts val="0"/>
              </a:spcAft>
              <a:buSzPts val="2400"/>
              <a:buAutoNum type="arabicPeriod"/>
            </a:pPr>
            <a:r>
              <a:rPr lang="en"/>
              <a:t>Files are large</a:t>
            </a:r>
            <a:endParaRPr/>
          </a:p>
          <a:p>
            <a:pPr indent="-342900" lvl="1" marL="914400" rtl="0" algn="l">
              <a:lnSpc>
                <a:spcPct val="90000"/>
              </a:lnSpc>
              <a:spcBef>
                <a:spcPts val="0"/>
              </a:spcBef>
              <a:spcAft>
                <a:spcPts val="0"/>
              </a:spcAft>
              <a:buSzPts val="1800"/>
              <a:buChar char="•"/>
            </a:pPr>
            <a:r>
              <a:rPr lang="en"/>
              <a:t>15 MB zip</a:t>
            </a:r>
            <a:endParaRPr/>
          </a:p>
          <a:p>
            <a:pPr indent="-342900" lvl="1" marL="914400" rtl="0" algn="l">
              <a:lnSpc>
                <a:spcPct val="90000"/>
              </a:lnSpc>
              <a:spcBef>
                <a:spcPts val="0"/>
              </a:spcBef>
              <a:spcAft>
                <a:spcPts val="0"/>
              </a:spcAft>
              <a:buSzPts val="1800"/>
              <a:buChar char="•"/>
            </a:pPr>
            <a:r>
              <a:rPr lang="en"/>
              <a:t>80 MB unzipped</a:t>
            </a:r>
            <a:endParaRPr/>
          </a:p>
          <a:p>
            <a:pPr indent="-381000" lvl="0" marL="457200" rtl="0" algn="l">
              <a:lnSpc>
                <a:spcPct val="90000"/>
              </a:lnSpc>
              <a:spcBef>
                <a:spcPts val="0"/>
              </a:spcBef>
              <a:spcAft>
                <a:spcPts val="0"/>
              </a:spcAft>
              <a:buSzPts val="2400"/>
              <a:buAutoNum type="arabicPeriod"/>
            </a:pPr>
            <a:r>
              <a:rPr lang="en"/>
              <a:t>Previous years have different fields</a:t>
            </a:r>
            <a:endParaRPr/>
          </a:p>
          <a:p>
            <a:pPr indent="-381000" lvl="0" marL="457200" rtl="0" algn="l">
              <a:lnSpc>
                <a:spcPct val="90000"/>
              </a:lnSpc>
              <a:spcBef>
                <a:spcPts val="0"/>
              </a:spcBef>
              <a:spcAft>
                <a:spcPts val="0"/>
              </a:spcAft>
              <a:buSzPts val="2400"/>
              <a:buAutoNum type="arabicPeriod"/>
            </a:pPr>
            <a:r>
              <a:rPr lang="en"/>
              <a:t>DLS are on different day each year</a:t>
            </a:r>
            <a:endParaRPr/>
          </a:p>
          <a:p>
            <a:pPr indent="-381000" lvl="0" marL="457200" rtl="0" algn="l">
              <a:lnSpc>
                <a:spcPct val="90000"/>
              </a:lnSpc>
              <a:spcBef>
                <a:spcPts val="0"/>
              </a:spcBef>
              <a:spcAft>
                <a:spcPts val="0"/>
              </a:spcAft>
              <a:buSzPts val="2400"/>
              <a:buAutoNum type="arabicPeriod"/>
            </a:pPr>
            <a:r>
              <a:rPr lang="en"/>
              <a:t>Alter code to be more dynamic</a:t>
            </a:r>
            <a:endParaRPr/>
          </a:p>
        </p:txBody>
      </p:sp>
      <p:sp>
        <p:nvSpPr>
          <p:cNvPr id="214" name="Google Shape;214;p37"/>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
              <a:t>Challenges for Multiple Years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285750" y="150541"/>
            <a:ext cx="8572500" cy="76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Dynamic Dates</a:t>
            </a:r>
            <a:endParaRPr/>
          </a:p>
        </p:txBody>
      </p:sp>
      <p:pic>
        <p:nvPicPr>
          <p:cNvPr id="220" name="Google Shape;220;p38"/>
          <p:cNvPicPr preferRelativeResize="0"/>
          <p:nvPr/>
        </p:nvPicPr>
        <p:blipFill>
          <a:blip r:embed="rId3">
            <a:alphaModFix/>
          </a:blip>
          <a:stretch>
            <a:fillRect/>
          </a:stretch>
        </p:blipFill>
        <p:spPr>
          <a:xfrm>
            <a:off x="152400" y="1064041"/>
            <a:ext cx="8839201" cy="39260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285750" y="150541"/>
            <a:ext cx="8572500" cy="76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Generating Plots - Sample</a:t>
            </a:r>
            <a:endParaRPr/>
          </a:p>
        </p:txBody>
      </p:sp>
      <p:pic>
        <p:nvPicPr>
          <p:cNvPr id="226" name="Google Shape;226;p39"/>
          <p:cNvPicPr preferRelativeResize="0"/>
          <p:nvPr/>
        </p:nvPicPr>
        <p:blipFill>
          <a:blip r:embed="rId3">
            <a:alphaModFix/>
          </a:blip>
          <a:stretch>
            <a:fillRect/>
          </a:stretch>
        </p:blipFill>
        <p:spPr>
          <a:xfrm>
            <a:off x="203350" y="802725"/>
            <a:ext cx="8737306" cy="2187575"/>
          </a:xfrm>
          <a:prstGeom prst="rect">
            <a:avLst/>
          </a:prstGeom>
          <a:noFill/>
          <a:ln>
            <a:noFill/>
          </a:ln>
        </p:spPr>
      </p:pic>
      <p:pic>
        <p:nvPicPr>
          <p:cNvPr id="227" name="Google Shape;227;p39"/>
          <p:cNvPicPr preferRelativeResize="0"/>
          <p:nvPr/>
        </p:nvPicPr>
        <p:blipFill>
          <a:blip r:embed="rId4">
            <a:alphaModFix/>
          </a:blip>
          <a:stretch>
            <a:fillRect/>
          </a:stretch>
        </p:blipFill>
        <p:spPr>
          <a:xfrm>
            <a:off x="203350" y="3191125"/>
            <a:ext cx="2772600" cy="1848400"/>
          </a:xfrm>
          <a:prstGeom prst="rect">
            <a:avLst/>
          </a:prstGeom>
          <a:noFill/>
          <a:ln>
            <a:noFill/>
          </a:ln>
        </p:spPr>
      </p:pic>
      <p:pic>
        <p:nvPicPr>
          <p:cNvPr id="228" name="Google Shape;228;p39"/>
          <p:cNvPicPr preferRelativeResize="0"/>
          <p:nvPr/>
        </p:nvPicPr>
        <p:blipFill>
          <a:blip r:embed="rId5">
            <a:alphaModFix/>
          </a:blip>
          <a:stretch>
            <a:fillRect/>
          </a:stretch>
        </p:blipFill>
        <p:spPr>
          <a:xfrm>
            <a:off x="2916300" y="3191125"/>
            <a:ext cx="2772600" cy="1848400"/>
          </a:xfrm>
          <a:prstGeom prst="rect">
            <a:avLst/>
          </a:prstGeom>
          <a:noFill/>
          <a:ln>
            <a:noFill/>
          </a:ln>
        </p:spPr>
      </p:pic>
      <p:pic>
        <p:nvPicPr>
          <p:cNvPr id="229" name="Google Shape;229;p39"/>
          <p:cNvPicPr preferRelativeResize="0"/>
          <p:nvPr/>
        </p:nvPicPr>
        <p:blipFill>
          <a:blip r:embed="rId6">
            <a:alphaModFix/>
          </a:blip>
          <a:stretch>
            <a:fillRect/>
          </a:stretch>
        </p:blipFill>
        <p:spPr>
          <a:xfrm>
            <a:off x="5688900" y="3191125"/>
            <a:ext cx="2772600" cy="1848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0"/>
          <p:cNvSpPr txBox="1"/>
          <p:nvPr>
            <p:ph idx="1" type="body"/>
          </p:nvPr>
        </p:nvSpPr>
        <p:spPr>
          <a:xfrm>
            <a:off x="285750" y="911599"/>
            <a:ext cx="8572500" cy="3735900"/>
          </a:xfrm>
          <a:prstGeom prst="rect">
            <a:avLst/>
          </a:prstGeom>
          <a:noFill/>
          <a:ln>
            <a:noFill/>
          </a:ln>
        </p:spPr>
        <p:txBody>
          <a:bodyPr anchorCtr="0" anchor="t" bIns="45700" lIns="91425" spcFirstLastPara="1" rIns="91425" wrap="square" tIns="45700">
            <a:normAutofit lnSpcReduction="20000"/>
          </a:bodyPr>
          <a:lstStyle/>
          <a:p>
            <a:pPr indent="0" lvl="0" marL="228600" rtl="0" algn="l">
              <a:lnSpc>
                <a:spcPct val="90000"/>
              </a:lnSpc>
              <a:spcBef>
                <a:spcPts val="0"/>
              </a:spcBef>
              <a:spcAft>
                <a:spcPts val="0"/>
              </a:spcAft>
              <a:buNone/>
            </a:pPr>
            <a:r>
              <a:rPr lang="en"/>
              <a:t>Line Graphs were created for both the Daylight Savings transition weeks in Spring and Fall</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
              <a:t>Additionally, a chain of histograms were generated for the purpose of modeling the change in fatalities for each year as well</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
              <a:t>The fatality charts use a format where before DLS is the point before a state would enact the DLS time change, and after DLS is the point when the time change is active</a:t>
            </a:r>
            <a:endParaRPr/>
          </a:p>
          <a:p>
            <a:pPr indent="0" lvl="0" marL="228600" rtl="0" algn="l">
              <a:lnSpc>
                <a:spcPct val="90000"/>
              </a:lnSpc>
              <a:spcBef>
                <a:spcPts val="0"/>
              </a:spcBef>
              <a:spcAft>
                <a:spcPts val="0"/>
              </a:spcAft>
              <a:buNone/>
            </a:pPr>
            <a:r>
              <a:t/>
            </a:r>
            <a:endParaRPr/>
          </a:p>
        </p:txBody>
      </p:sp>
      <p:sp>
        <p:nvSpPr>
          <p:cNvPr id="235" name="Google Shape;235;p40"/>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
              <a:t>Data</a:t>
            </a:r>
            <a:r>
              <a:rPr lang="en"/>
              <a:t> Analysis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1"/>
          <p:cNvSpPr txBox="1"/>
          <p:nvPr>
            <p:ph idx="1" type="body"/>
          </p:nvPr>
        </p:nvSpPr>
        <p:spPr>
          <a:xfrm>
            <a:off x="285750" y="911612"/>
            <a:ext cx="8572500" cy="3447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41" name="Google Shape;241;p41"/>
          <p:cNvSpPr txBox="1"/>
          <p:nvPr>
            <p:ph type="title"/>
          </p:nvPr>
        </p:nvSpPr>
        <p:spPr>
          <a:xfrm>
            <a:off x="285750" y="150541"/>
            <a:ext cx="8572500" cy="76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Regression Analysis</a:t>
            </a:r>
            <a:endParaRPr/>
          </a:p>
        </p:txBody>
      </p:sp>
      <p:pic>
        <p:nvPicPr>
          <p:cNvPr id="242" name="Google Shape;242;p41"/>
          <p:cNvPicPr preferRelativeResize="0"/>
          <p:nvPr/>
        </p:nvPicPr>
        <p:blipFill>
          <a:blip r:embed="rId3">
            <a:alphaModFix/>
          </a:blip>
          <a:stretch>
            <a:fillRect/>
          </a:stretch>
        </p:blipFill>
        <p:spPr>
          <a:xfrm>
            <a:off x="285750" y="911600"/>
            <a:ext cx="7658657" cy="41190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A7934B"/>
              </a:buClr>
              <a:buSzPct val="100000"/>
              <a:buFont typeface="Roboto"/>
              <a:buNone/>
            </a:pPr>
            <a:r>
              <a:rPr lang="en"/>
              <a:t>Spring Fatalities 2016-2018 (Observe DLS)</a:t>
            </a:r>
            <a:endParaRPr/>
          </a:p>
        </p:txBody>
      </p:sp>
      <p:grpSp>
        <p:nvGrpSpPr>
          <p:cNvPr id="248" name="Google Shape;248;p42"/>
          <p:cNvGrpSpPr/>
          <p:nvPr/>
        </p:nvGrpSpPr>
        <p:grpSpPr>
          <a:xfrm>
            <a:off x="333725" y="841891"/>
            <a:ext cx="8266449" cy="2338602"/>
            <a:chOff x="320100" y="911614"/>
            <a:chExt cx="8266449" cy="2286024"/>
          </a:xfrm>
        </p:grpSpPr>
        <p:pic>
          <p:nvPicPr>
            <p:cNvPr id="249" name="Google Shape;249;p42"/>
            <p:cNvPicPr preferRelativeResize="0"/>
            <p:nvPr/>
          </p:nvPicPr>
          <p:blipFill>
            <a:blip r:embed="rId3">
              <a:alphaModFix/>
            </a:blip>
            <a:stretch>
              <a:fillRect/>
            </a:stretch>
          </p:blipFill>
          <p:spPr>
            <a:xfrm>
              <a:off x="320100" y="911637"/>
              <a:ext cx="2743200" cy="2286000"/>
            </a:xfrm>
            <a:prstGeom prst="rect">
              <a:avLst/>
            </a:prstGeom>
            <a:noFill/>
            <a:ln>
              <a:noFill/>
            </a:ln>
          </p:spPr>
        </p:pic>
        <p:pic>
          <p:nvPicPr>
            <p:cNvPr id="250" name="Google Shape;250;p42"/>
            <p:cNvPicPr preferRelativeResize="0"/>
            <p:nvPr/>
          </p:nvPicPr>
          <p:blipFill>
            <a:blip r:embed="rId4">
              <a:alphaModFix/>
            </a:blip>
            <a:stretch>
              <a:fillRect/>
            </a:stretch>
          </p:blipFill>
          <p:spPr>
            <a:xfrm>
              <a:off x="3081725" y="911614"/>
              <a:ext cx="2743200" cy="2286000"/>
            </a:xfrm>
            <a:prstGeom prst="rect">
              <a:avLst/>
            </a:prstGeom>
            <a:noFill/>
            <a:ln>
              <a:noFill/>
            </a:ln>
          </p:spPr>
        </p:pic>
        <p:pic>
          <p:nvPicPr>
            <p:cNvPr id="251" name="Google Shape;251;p42"/>
            <p:cNvPicPr preferRelativeResize="0"/>
            <p:nvPr/>
          </p:nvPicPr>
          <p:blipFill>
            <a:blip r:embed="rId5">
              <a:alphaModFix/>
            </a:blip>
            <a:stretch>
              <a:fillRect/>
            </a:stretch>
          </p:blipFill>
          <p:spPr>
            <a:xfrm>
              <a:off x="5843349" y="911635"/>
              <a:ext cx="2743200" cy="2286000"/>
            </a:xfrm>
            <a:prstGeom prst="rect">
              <a:avLst/>
            </a:prstGeom>
            <a:noFill/>
            <a:ln>
              <a:noFill/>
            </a:ln>
          </p:spPr>
        </p:pic>
      </p:grpSp>
      <p:sp>
        <p:nvSpPr>
          <p:cNvPr id="252" name="Google Shape;252;p42"/>
          <p:cNvSpPr txBox="1"/>
          <p:nvPr>
            <p:ph idx="1" type="body"/>
          </p:nvPr>
        </p:nvSpPr>
        <p:spPr>
          <a:xfrm>
            <a:off x="180700" y="3308600"/>
            <a:ext cx="8572500" cy="1398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850"/>
              <a:t>The amount of car crash fatalities in 2016 and 2017 increase initially during DLS. </a:t>
            </a:r>
            <a:endParaRPr sz="1850"/>
          </a:p>
          <a:p>
            <a:pPr indent="0" lvl="0" marL="0" rtl="0" algn="l">
              <a:spcBef>
                <a:spcPts val="1000"/>
              </a:spcBef>
              <a:spcAft>
                <a:spcPts val="0"/>
              </a:spcAft>
              <a:buNone/>
            </a:pPr>
            <a:r>
              <a:rPr lang="en" sz="1850"/>
              <a:t>But, in 2018, the amount of car crash fatalities initially decrease during DLS, then increase. </a:t>
            </a:r>
            <a:endParaRPr sz="1850"/>
          </a:p>
          <a:p>
            <a:pPr indent="0" lvl="0" marL="0" rtl="0" algn="l">
              <a:spcBef>
                <a:spcPts val="1000"/>
              </a:spcBef>
              <a:spcAft>
                <a:spcPts val="0"/>
              </a:spcAft>
              <a:buNone/>
            </a:pPr>
            <a:r>
              <a:rPr lang="en" sz="1850"/>
              <a:t>This means there is not an observable significant change due to DLS</a:t>
            </a:r>
            <a:endParaRPr sz="1850"/>
          </a:p>
          <a:p>
            <a:pPr indent="0" lvl="0" marL="457200" rtl="0" algn="l">
              <a:spcBef>
                <a:spcPts val="1000"/>
              </a:spcBef>
              <a:spcAft>
                <a:spcPts val="0"/>
              </a:spcAft>
              <a:buNone/>
            </a:pPr>
            <a:r>
              <a:t/>
            </a:r>
            <a:endParaRPr sz="1300"/>
          </a:p>
          <a:p>
            <a:pPr indent="0" lvl="0" marL="0" rtl="0" algn="l">
              <a:spcBef>
                <a:spcPts val="1000"/>
              </a:spcBef>
              <a:spcAft>
                <a:spcPts val="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285750" y="150541"/>
            <a:ext cx="8572500" cy="76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Spring  Fatalities  2019 (Observe DLS)</a:t>
            </a:r>
            <a:endParaRPr/>
          </a:p>
        </p:txBody>
      </p:sp>
      <p:pic>
        <p:nvPicPr>
          <p:cNvPr id="258" name="Google Shape;258;p43"/>
          <p:cNvPicPr preferRelativeResize="0"/>
          <p:nvPr/>
        </p:nvPicPr>
        <p:blipFill>
          <a:blip r:embed="rId3">
            <a:alphaModFix/>
          </a:blip>
          <a:stretch>
            <a:fillRect/>
          </a:stretch>
        </p:blipFill>
        <p:spPr>
          <a:xfrm>
            <a:off x="2443475" y="911638"/>
            <a:ext cx="3799525" cy="2568400"/>
          </a:xfrm>
          <a:prstGeom prst="rect">
            <a:avLst/>
          </a:prstGeom>
          <a:noFill/>
          <a:ln>
            <a:noFill/>
          </a:ln>
        </p:spPr>
      </p:pic>
      <p:sp>
        <p:nvSpPr>
          <p:cNvPr id="259" name="Google Shape;259;p43"/>
          <p:cNvSpPr txBox="1"/>
          <p:nvPr/>
        </p:nvSpPr>
        <p:spPr>
          <a:xfrm>
            <a:off x="609175" y="3962825"/>
            <a:ext cx="817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60" name="Google Shape;260;p43"/>
          <p:cNvSpPr txBox="1"/>
          <p:nvPr/>
        </p:nvSpPr>
        <p:spPr>
          <a:xfrm>
            <a:off x="609175" y="3655025"/>
            <a:ext cx="8129700" cy="7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Roboto"/>
                <a:ea typeface="Roboto"/>
                <a:cs typeface="Roboto"/>
                <a:sym typeface="Roboto"/>
              </a:rPr>
              <a:t>During DLS, the amount of fatalities increased greatly compared to before</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This is the significant correlation we were looking to find!</a:t>
            </a:r>
            <a:endParaRPr sz="19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ph idx="1" type="body"/>
          </p:nvPr>
        </p:nvSpPr>
        <p:spPr>
          <a:xfrm>
            <a:off x="285750" y="911650"/>
            <a:ext cx="8506200" cy="3826500"/>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1000"/>
              </a:spcBef>
              <a:spcAft>
                <a:spcPts val="0"/>
              </a:spcAft>
              <a:buSzPts val="605"/>
              <a:buNone/>
            </a:pPr>
            <a:r>
              <a:rPr lang="en" sz="2400"/>
              <a:t>Not every state in America participates in Daylight Savings, such as AZ and HI. </a:t>
            </a:r>
            <a:endParaRPr sz="2400"/>
          </a:p>
          <a:p>
            <a:pPr indent="0" lvl="0" marL="0" rtl="0" algn="l">
              <a:lnSpc>
                <a:spcPct val="80000"/>
              </a:lnSpc>
              <a:spcBef>
                <a:spcPts val="1000"/>
              </a:spcBef>
              <a:spcAft>
                <a:spcPts val="0"/>
              </a:spcAft>
              <a:buSzPts val="605"/>
              <a:buNone/>
            </a:pPr>
            <a:r>
              <a:t/>
            </a:r>
            <a:endParaRPr sz="2400"/>
          </a:p>
          <a:p>
            <a:pPr indent="0" lvl="0" marL="0" rtl="0" algn="l">
              <a:lnSpc>
                <a:spcPct val="80000"/>
              </a:lnSpc>
              <a:spcBef>
                <a:spcPts val="1000"/>
              </a:spcBef>
              <a:spcAft>
                <a:spcPts val="0"/>
              </a:spcAft>
              <a:buSzPts val="605"/>
              <a:buNone/>
            </a:pPr>
            <a:r>
              <a:rPr lang="en" sz="2400"/>
              <a:t>Georgia's House of Representatives has approved a bill that could end the state's tradition of springing forward and falling back the clock twice every year.</a:t>
            </a:r>
            <a:endParaRPr sz="2400"/>
          </a:p>
          <a:p>
            <a:pPr indent="0" lvl="0" marL="0" rtl="0" algn="l">
              <a:lnSpc>
                <a:spcPct val="80000"/>
              </a:lnSpc>
              <a:spcBef>
                <a:spcPts val="1000"/>
              </a:spcBef>
              <a:spcAft>
                <a:spcPts val="0"/>
              </a:spcAft>
              <a:buSzPts val="605"/>
              <a:buNone/>
            </a:pPr>
            <a:r>
              <a:t/>
            </a:r>
            <a:endParaRPr sz="2400"/>
          </a:p>
          <a:p>
            <a:pPr indent="0" lvl="0" marL="0" rtl="0" algn="l">
              <a:lnSpc>
                <a:spcPct val="80000"/>
              </a:lnSpc>
              <a:spcBef>
                <a:spcPts val="1000"/>
              </a:spcBef>
              <a:spcAft>
                <a:spcPts val="0"/>
              </a:spcAft>
              <a:buSzPts val="605"/>
              <a:buNone/>
            </a:pPr>
            <a:r>
              <a:rPr lang="en" sz="1500" u="sng">
                <a:solidFill>
                  <a:schemeClr val="hlink"/>
                </a:solidFill>
                <a:hlinkClick r:id="rId3"/>
              </a:rPr>
              <a:t>https://www.ajc.com/politics/hate-the-time-switch-here-is-why-georgia-will-probably-keep-daylight-saving-time-for-now/YZTWT2BTKNCGNEJA5LQRNVHRXE/</a:t>
            </a:r>
            <a:endParaRPr sz="1500">
              <a:latin typeface="Arial"/>
              <a:ea typeface="Arial"/>
              <a:cs typeface="Arial"/>
              <a:sym typeface="Arial"/>
            </a:endParaRPr>
          </a:p>
          <a:p>
            <a:pPr indent="0" lvl="0" marL="0" rtl="0" algn="l">
              <a:lnSpc>
                <a:spcPct val="80000"/>
              </a:lnSpc>
              <a:spcBef>
                <a:spcPts val="1000"/>
              </a:spcBef>
              <a:spcAft>
                <a:spcPts val="0"/>
              </a:spcAft>
              <a:buClr>
                <a:schemeClr val="dk1"/>
              </a:buClr>
              <a:buSzPts val="605"/>
              <a:buFont typeface="Arial"/>
              <a:buNone/>
            </a:pPr>
            <a:r>
              <a:t/>
            </a:r>
            <a:endParaRPr sz="2400"/>
          </a:p>
          <a:p>
            <a:pPr indent="0" lvl="0" marL="228600" rtl="0" algn="l">
              <a:lnSpc>
                <a:spcPct val="80000"/>
              </a:lnSpc>
              <a:spcBef>
                <a:spcPts val="0"/>
              </a:spcBef>
              <a:spcAft>
                <a:spcPts val="0"/>
              </a:spcAft>
              <a:buSzPts val="605"/>
              <a:buNone/>
            </a:pPr>
            <a:r>
              <a:t/>
            </a:r>
            <a:endParaRPr sz="2400"/>
          </a:p>
        </p:txBody>
      </p:sp>
      <p:sp>
        <p:nvSpPr>
          <p:cNvPr id="128" name="Google Shape;128;p26"/>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
              <a:t>BACKGROUND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4"/>
          <p:cNvSpPr txBox="1"/>
          <p:nvPr>
            <p:ph type="title"/>
          </p:nvPr>
        </p:nvSpPr>
        <p:spPr>
          <a:xfrm>
            <a:off x="142800" y="150550"/>
            <a:ext cx="8858400" cy="7611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Spring Fatalities (Not Observing DLS)-Control</a:t>
            </a:r>
            <a:endParaRPr/>
          </a:p>
        </p:txBody>
      </p:sp>
      <p:pic>
        <p:nvPicPr>
          <p:cNvPr id="266" name="Google Shape;266;p44"/>
          <p:cNvPicPr preferRelativeResize="0"/>
          <p:nvPr/>
        </p:nvPicPr>
        <p:blipFill>
          <a:blip r:embed="rId3">
            <a:alphaModFix/>
          </a:blip>
          <a:stretch>
            <a:fillRect/>
          </a:stretch>
        </p:blipFill>
        <p:spPr>
          <a:xfrm>
            <a:off x="4791750" y="911650"/>
            <a:ext cx="3200401" cy="1828800"/>
          </a:xfrm>
          <a:prstGeom prst="rect">
            <a:avLst/>
          </a:prstGeom>
          <a:noFill/>
          <a:ln>
            <a:noFill/>
          </a:ln>
        </p:spPr>
      </p:pic>
      <p:pic>
        <p:nvPicPr>
          <p:cNvPr id="267" name="Google Shape;267;p44"/>
          <p:cNvPicPr preferRelativeResize="0"/>
          <p:nvPr/>
        </p:nvPicPr>
        <p:blipFill>
          <a:blip r:embed="rId4">
            <a:alphaModFix/>
          </a:blip>
          <a:stretch>
            <a:fillRect/>
          </a:stretch>
        </p:blipFill>
        <p:spPr>
          <a:xfrm>
            <a:off x="609650" y="2981013"/>
            <a:ext cx="3200400" cy="1828800"/>
          </a:xfrm>
          <a:prstGeom prst="rect">
            <a:avLst/>
          </a:prstGeom>
          <a:noFill/>
          <a:ln>
            <a:noFill/>
          </a:ln>
        </p:spPr>
      </p:pic>
      <p:pic>
        <p:nvPicPr>
          <p:cNvPr id="268" name="Google Shape;268;p44"/>
          <p:cNvPicPr preferRelativeResize="0"/>
          <p:nvPr/>
        </p:nvPicPr>
        <p:blipFill>
          <a:blip r:embed="rId5">
            <a:alphaModFix/>
          </a:blip>
          <a:stretch>
            <a:fillRect/>
          </a:stretch>
        </p:blipFill>
        <p:spPr>
          <a:xfrm>
            <a:off x="4713100" y="2981025"/>
            <a:ext cx="3200401" cy="1828800"/>
          </a:xfrm>
          <a:prstGeom prst="rect">
            <a:avLst/>
          </a:prstGeom>
          <a:noFill/>
          <a:ln>
            <a:noFill/>
          </a:ln>
        </p:spPr>
      </p:pic>
      <p:cxnSp>
        <p:nvCxnSpPr>
          <p:cNvPr id="269" name="Google Shape;269;p44"/>
          <p:cNvCxnSpPr/>
          <p:nvPr/>
        </p:nvCxnSpPr>
        <p:spPr>
          <a:xfrm>
            <a:off x="285750" y="2900837"/>
            <a:ext cx="8572500" cy="0"/>
          </a:xfrm>
          <a:prstGeom prst="straightConnector1">
            <a:avLst/>
          </a:prstGeom>
          <a:noFill/>
          <a:ln cap="flat" cmpd="sng" w="28575">
            <a:solidFill>
              <a:schemeClr val="dk2"/>
            </a:solidFill>
            <a:prstDash val="solid"/>
            <a:round/>
            <a:headEnd len="med" w="med" type="none"/>
            <a:tailEnd len="med" w="med" type="none"/>
          </a:ln>
        </p:spPr>
      </p:cxnSp>
      <p:sp>
        <p:nvSpPr>
          <p:cNvPr id="270" name="Google Shape;270;p44"/>
          <p:cNvSpPr txBox="1"/>
          <p:nvPr/>
        </p:nvSpPr>
        <p:spPr>
          <a:xfrm>
            <a:off x="3955050" y="1721238"/>
            <a:ext cx="836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oboto"/>
                <a:ea typeface="Roboto"/>
                <a:cs typeface="Roboto"/>
                <a:sym typeface="Roboto"/>
              </a:rPr>
              <a:t>vs.</a:t>
            </a:r>
            <a:endParaRPr sz="2700">
              <a:latin typeface="Roboto"/>
              <a:ea typeface="Roboto"/>
              <a:cs typeface="Roboto"/>
              <a:sym typeface="Roboto"/>
            </a:endParaRPr>
          </a:p>
        </p:txBody>
      </p:sp>
      <p:pic>
        <p:nvPicPr>
          <p:cNvPr id="271" name="Google Shape;271;p44"/>
          <p:cNvPicPr preferRelativeResize="0"/>
          <p:nvPr/>
        </p:nvPicPr>
        <p:blipFill>
          <a:blip r:embed="rId6">
            <a:alphaModFix/>
          </a:blip>
          <a:stretch>
            <a:fillRect/>
          </a:stretch>
        </p:blipFill>
        <p:spPr>
          <a:xfrm>
            <a:off x="609650" y="991838"/>
            <a:ext cx="3200401" cy="1828800"/>
          </a:xfrm>
          <a:prstGeom prst="rect">
            <a:avLst/>
          </a:prstGeom>
          <a:noFill/>
          <a:ln>
            <a:noFill/>
          </a:ln>
        </p:spPr>
      </p:pic>
      <p:sp>
        <p:nvSpPr>
          <p:cNvPr id="272" name="Google Shape;272;p44"/>
          <p:cNvSpPr txBox="1"/>
          <p:nvPr/>
        </p:nvSpPr>
        <p:spPr>
          <a:xfrm>
            <a:off x="3955050" y="3773313"/>
            <a:ext cx="836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oboto"/>
                <a:ea typeface="Roboto"/>
                <a:cs typeface="Roboto"/>
                <a:sym typeface="Roboto"/>
              </a:rPr>
              <a:t>vs.</a:t>
            </a:r>
            <a:endParaRPr sz="27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5"/>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
              <a:t>Spring and </a:t>
            </a:r>
            <a:r>
              <a:rPr lang="en"/>
              <a:t>Fall Fatality Comparison</a:t>
            </a:r>
            <a:endParaRPr/>
          </a:p>
        </p:txBody>
      </p:sp>
      <p:sp>
        <p:nvSpPr>
          <p:cNvPr id="278" name="Google Shape;278;p45"/>
          <p:cNvSpPr txBox="1"/>
          <p:nvPr>
            <p:ph idx="1" type="body"/>
          </p:nvPr>
        </p:nvSpPr>
        <p:spPr>
          <a:xfrm>
            <a:off x="222625" y="974450"/>
            <a:ext cx="8572500" cy="2979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 sz="2300"/>
              <a:t>Overall, the fatality</a:t>
            </a:r>
            <a:r>
              <a:rPr lang="en" sz="2300"/>
              <a:t> charts presented do not show a direct correlation between amount of car crash fatalities and the onset of Daylight Savings.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rPr lang="en" sz="2400"/>
              <a:t>The only figure that truly displayed a significant change as a result of DLS was Spring 2019. </a:t>
            </a:r>
            <a:endParaRPr sz="2400"/>
          </a:p>
          <a:p>
            <a:pPr indent="0" lvl="0" marL="0" rtl="0" algn="l">
              <a:spcBef>
                <a:spcPts val="1000"/>
              </a:spcBef>
              <a:spcAft>
                <a:spcPts val="0"/>
              </a:spcAft>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6"/>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
              <a:t>Fatality Distribution (2017-2019)</a:t>
            </a:r>
            <a:endParaRPr/>
          </a:p>
        </p:txBody>
      </p:sp>
      <p:sp>
        <p:nvSpPr>
          <p:cNvPr id="284" name="Google Shape;284;p46"/>
          <p:cNvSpPr txBox="1"/>
          <p:nvPr>
            <p:ph idx="1" type="body"/>
          </p:nvPr>
        </p:nvSpPr>
        <p:spPr>
          <a:xfrm>
            <a:off x="285750" y="3546200"/>
            <a:ext cx="8572500" cy="1088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 sz="2300"/>
              <a:t>The values shown above demonstrate that...</a:t>
            </a:r>
            <a:endParaRPr sz="2400"/>
          </a:p>
          <a:p>
            <a:pPr indent="0" lvl="0" marL="0" rtl="0" algn="l">
              <a:spcBef>
                <a:spcPts val="1000"/>
              </a:spcBef>
              <a:spcAft>
                <a:spcPts val="0"/>
              </a:spcAft>
              <a:buNone/>
            </a:pPr>
            <a:r>
              <a:t/>
            </a:r>
            <a:endParaRPr sz="2400"/>
          </a:p>
        </p:txBody>
      </p:sp>
      <p:pic>
        <p:nvPicPr>
          <p:cNvPr id="285" name="Google Shape;285;p46"/>
          <p:cNvPicPr preferRelativeResize="0"/>
          <p:nvPr/>
        </p:nvPicPr>
        <p:blipFill>
          <a:blip r:embed="rId3">
            <a:alphaModFix/>
          </a:blip>
          <a:stretch>
            <a:fillRect/>
          </a:stretch>
        </p:blipFill>
        <p:spPr>
          <a:xfrm>
            <a:off x="5904925" y="1533050"/>
            <a:ext cx="2833651" cy="2041775"/>
          </a:xfrm>
          <a:prstGeom prst="rect">
            <a:avLst/>
          </a:prstGeom>
          <a:noFill/>
          <a:ln>
            <a:noFill/>
          </a:ln>
        </p:spPr>
      </p:pic>
      <p:pic>
        <p:nvPicPr>
          <p:cNvPr id="286" name="Google Shape;286;p46"/>
          <p:cNvPicPr preferRelativeResize="0"/>
          <p:nvPr/>
        </p:nvPicPr>
        <p:blipFill>
          <a:blip r:embed="rId4">
            <a:alphaModFix/>
          </a:blip>
          <a:stretch>
            <a:fillRect/>
          </a:stretch>
        </p:blipFill>
        <p:spPr>
          <a:xfrm>
            <a:off x="3035475" y="1504425"/>
            <a:ext cx="2833650" cy="2041781"/>
          </a:xfrm>
          <a:prstGeom prst="rect">
            <a:avLst/>
          </a:prstGeom>
          <a:noFill/>
          <a:ln>
            <a:noFill/>
          </a:ln>
        </p:spPr>
      </p:pic>
      <p:pic>
        <p:nvPicPr>
          <p:cNvPr id="287" name="Google Shape;287;p46"/>
          <p:cNvPicPr preferRelativeResize="0"/>
          <p:nvPr/>
        </p:nvPicPr>
        <p:blipFill>
          <a:blip r:embed="rId5">
            <a:alphaModFix/>
          </a:blip>
          <a:stretch>
            <a:fillRect/>
          </a:stretch>
        </p:blipFill>
        <p:spPr>
          <a:xfrm>
            <a:off x="373750" y="1533050"/>
            <a:ext cx="2579625" cy="2013150"/>
          </a:xfrm>
          <a:prstGeom prst="rect">
            <a:avLst/>
          </a:prstGeom>
          <a:noFill/>
          <a:ln>
            <a:noFill/>
          </a:ln>
        </p:spPr>
      </p:pic>
      <p:pic>
        <p:nvPicPr>
          <p:cNvPr id="288" name="Google Shape;288;p46"/>
          <p:cNvPicPr preferRelativeResize="0"/>
          <p:nvPr/>
        </p:nvPicPr>
        <p:blipFill rotWithShape="1">
          <a:blip r:embed="rId6">
            <a:alphaModFix/>
          </a:blip>
          <a:srcRect b="7732" l="2903" r="0" t="0"/>
          <a:stretch/>
        </p:blipFill>
        <p:spPr>
          <a:xfrm>
            <a:off x="373750" y="4196225"/>
            <a:ext cx="6518100" cy="818000"/>
          </a:xfrm>
          <a:prstGeom prst="rect">
            <a:avLst/>
          </a:prstGeom>
          <a:noFill/>
          <a:ln>
            <a:noFill/>
          </a:ln>
        </p:spPr>
      </p:pic>
      <p:pic>
        <p:nvPicPr>
          <p:cNvPr id="289" name="Google Shape;289;p46"/>
          <p:cNvPicPr preferRelativeResize="0"/>
          <p:nvPr/>
        </p:nvPicPr>
        <p:blipFill>
          <a:blip r:embed="rId7">
            <a:alphaModFix/>
          </a:blip>
          <a:stretch>
            <a:fillRect/>
          </a:stretch>
        </p:blipFill>
        <p:spPr>
          <a:xfrm>
            <a:off x="373749" y="3928550"/>
            <a:ext cx="5686974" cy="252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285750" y="150541"/>
            <a:ext cx="8572500" cy="76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Week Distribution of Fatal Accidents</a:t>
            </a:r>
            <a:endParaRPr/>
          </a:p>
        </p:txBody>
      </p:sp>
      <p:pic>
        <p:nvPicPr>
          <p:cNvPr id="295" name="Google Shape;295;p47"/>
          <p:cNvPicPr preferRelativeResize="0"/>
          <p:nvPr/>
        </p:nvPicPr>
        <p:blipFill>
          <a:blip r:embed="rId3">
            <a:alphaModFix/>
          </a:blip>
          <a:stretch>
            <a:fillRect/>
          </a:stretch>
        </p:blipFill>
        <p:spPr>
          <a:xfrm>
            <a:off x="5260150" y="1544591"/>
            <a:ext cx="3695850" cy="2271669"/>
          </a:xfrm>
          <a:prstGeom prst="rect">
            <a:avLst/>
          </a:prstGeom>
          <a:noFill/>
          <a:ln>
            <a:noFill/>
          </a:ln>
        </p:spPr>
      </p:pic>
      <p:sp>
        <p:nvSpPr>
          <p:cNvPr id="296" name="Google Shape;296;p47"/>
          <p:cNvSpPr txBox="1"/>
          <p:nvPr/>
        </p:nvSpPr>
        <p:spPr>
          <a:xfrm>
            <a:off x="5739725" y="3968850"/>
            <a:ext cx="3301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Source : </a:t>
            </a:r>
            <a:r>
              <a:rPr lang="en" sz="700" u="sng">
                <a:solidFill>
                  <a:schemeClr val="hlink"/>
                </a:solidFill>
                <a:hlinkClick r:id="rId4"/>
              </a:rPr>
              <a:t>Understanding Z-Scores - MathBitsNotebook(A2 - CCSS Math)</a:t>
            </a:r>
            <a:endParaRPr sz="700">
              <a:latin typeface="Roboto"/>
              <a:ea typeface="Roboto"/>
              <a:cs typeface="Roboto"/>
              <a:sym typeface="Roboto"/>
            </a:endParaRPr>
          </a:p>
        </p:txBody>
      </p:sp>
      <p:pic>
        <p:nvPicPr>
          <p:cNvPr id="297" name="Google Shape;297;p47"/>
          <p:cNvPicPr preferRelativeResize="0"/>
          <p:nvPr/>
        </p:nvPicPr>
        <p:blipFill>
          <a:blip r:embed="rId5">
            <a:alphaModFix/>
          </a:blip>
          <a:stretch>
            <a:fillRect/>
          </a:stretch>
        </p:blipFill>
        <p:spPr>
          <a:xfrm>
            <a:off x="374750" y="1271850"/>
            <a:ext cx="4087001" cy="2817151"/>
          </a:xfrm>
          <a:prstGeom prst="rect">
            <a:avLst/>
          </a:prstGeom>
          <a:noFill/>
          <a:ln>
            <a:noFill/>
          </a:ln>
        </p:spPr>
      </p:pic>
      <p:sp>
        <p:nvSpPr>
          <p:cNvPr id="298" name="Google Shape;298;p47"/>
          <p:cNvSpPr txBox="1"/>
          <p:nvPr/>
        </p:nvSpPr>
        <p:spPr>
          <a:xfrm>
            <a:off x="465500" y="4141200"/>
            <a:ext cx="6934500" cy="1002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i="1" lang="en" sz="1350">
                <a:solidFill>
                  <a:schemeClr val="dk1"/>
                </a:solidFill>
                <a:latin typeface="Times New Roman"/>
                <a:ea typeface="Times New Roman"/>
                <a:cs typeface="Times New Roman"/>
                <a:sym typeface="Times New Roman"/>
              </a:rPr>
              <a:t>Ho:  u = 0.00</a:t>
            </a:r>
            <a:endParaRPr i="1" sz="135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i="1" lang="en" sz="1350">
                <a:solidFill>
                  <a:schemeClr val="dk1"/>
                </a:solidFill>
                <a:latin typeface="Times New Roman"/>
                <a:ea typeface="Times New Roman"/>
                <a:cs typeface="Times New Roman"/>
                <a:sym typeface="Times New Roman"/>
              </a:rPr>
              <a:t>H</a:t>
            </a:r>
            <a:r>
              <a:rPr i="1" lang="en" sz="850">
                <a:solidFill>
                  <a:schemeClr val="dk1"/>
                </a:solidFill>
                <a:latin typeface="Times New Roman"/>
                <a:ea typeface="Times New Roman"/>
                <a:cs typeface="Times New Roman"/>
                <a:sym typeface="Times New Roman"/>
              </a:rPr>
              <a:t>1:  </a:t>
            </a:r>
            <a:r>
              <a:rPr i="1" lang="en" sz="1350">
                <a:solidFill>
                  <a:schemeClr val="dk1"/>
                </a:solidFill>
                <a:latin typeface="Times New Roman"/>
                <a:ea typeface="Times New Roman"/>
                <a:cs typeface="Times New Roman"/>
                <a:sym typeface="Times New Roman"/>
              </a:rPr>
              <a:t>u &gt; 0.00</a:t>
            </a:r>
            <a:endParaRPr i="1" sz="135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i="1" lang="en" sz="1350">
                <a:solidFill>
                  <a:schemeClr val="dk1"/>
                </a:solidFill>
                <a:latin typeface="Times New Roman"/>
                <a:ea typeface="Times New Roman"/>
                <a:cs typeface="Times New Roman"/>
                <a:sym typeface="Times New Roman"/>
              </a:rPr>
              <a:t>α = 0.05, </a:t>
            </a:r>
            <a:r>
              <a:rPr i="1" lang="en" sz="1350">
                <a:solidFill>
                  <a:schemeClr val="dk1"/>
                </a:solidFill>
                <a:latin typeface="Times New Roman"/>
                <a:ea typeface="Times New Roman"/>
                <a:cs typeface="Times New Roman"/>
                <a:sym typeface="Times New Roman"/>
              </a:rPr>
              <a:t>α</a:t>
            </a:r>
            <a:r>
              <a:rPr lang="en" sz="1350">
                <a:solidFill>
                  <a:schemeClr val="dk1"/>
                </a:solidFill>
                <a:latin typeface="Times New Roman"/>
                <a:ea typeface="Times New Roman"/>
                <a:cs typeface="Times New Roman"/>
                <a:sym typeface="Times New Roman"/>
              </a:rPr>
              <a:t>  &lt;  </a:t>
            </a:r>
            <a:r>
              <a:rPr i="1" lang="en" sz="1350">
                <a:solidFill>
                  <a:schemeClr val="dk1"/>
                </a:solidFill>
                <a:latin typeface="Times New Roman"/>
                <a:ea typeface="Times New Roman"/>
                <a:cs typeface="Times New Roman"/>
                <a:sym typeface="Times New Roman"/>
              </a:rPr>
              <a:t>p</a:t>
            </a:r>
            <a:r>
              <a:rPr lang="en" sz="1350">
                <a:solidFill>
                  <a:schemeClr val="dk1"/>
                </a:solidFill>
                <a:latin typeface="Times New Roman"/>
                <a:ea typeface="Times New Roman"/>
                <a:cs typeface="Times New Roman"/>
                <a:sym typeface="Times New Roman"/>
              </a:rPr>
              <a:t>-value. </a:t>
            </a:r>
            <a:r>
              <a:rPr lang="en" sz="1350">
                <a:solidFill>
                  <a:schemeClr val="dk1"/>
                </a:solidFill>
                <a:latin typeface="Times New Roman"/>
                <a:ea typeface="Times New Roman"/>
                <a:cs typeface="Times New Roman"/>
                <a:sym typeface="Times New Roman"/>
              </a:rPr>
              <a:t> </a:t>
            </a:r>
            <a:r>
              <a:rPr lang="en" sz="1350">
                <a:solidFill>
                  <a:schemeClr val="dk1"/>
                </a:solidFill>
                <a:latin typeface="Times New Roman"/>
                <a:ea typeface="Times New Roman"/>
                <a:cs typeface="Times New Roman"/>
                <a:sym typeface="Times New Roman"/>
              </a:rPr>
              <a:t>We fail to </a:t>
            </a:r>
            <a:r>
              <a:rPr lang="en" sz="1350">
                <a:solidFill>
                  <a:schemeClr val="dk1"/>
                </a:solidFill>
                <a:latin typeface="Times New Roman"/>
                <a:ea typeface="Times New Roman"/>
                <a:cs typeface="Times New Roman"/>
                <a:sym typeface="Times New Roman"/>
              </a:rPr>
              <a:t>reject the null hypothesis </a:t>
            </a:r>
            <a:endParaRPr sz="1000">
              <a:solidFill>
                <a:schemeClr val="dk1"/>
              </a:solidFill>
              <a:latin typeface="Roboto"/>
              <a:ea typeface="Roboto"/>
              <a:cs typeface="Roboto"/>
              <a:sym typeface="Roboto"/>
            </a:endParaRPr>
          </a:p>
        </p:txBody>
      </p:sp>
      <p:pic>
        <p:nvPicPr>
          <p:cNvPr id="299" name="Google Shape;299;p47"/>
          <p:cNvPicPr preferRelativeResize="0"/>
          <p:nvPr/>
        </p:nvPicPr>
        <p:blipFill>
          <a:blip r:embed="rId6">
            <a:alphaModFix/>
          </a:blip>
          <a:stretch>
            <a:fillRect/>
          </a:stretch>
        </p:blipFill>
        <p:spPr>
          <a:xfrm>
            <a:off x="8002824" y="1954988"/>
            <a:ext cx="818374" cy="616775"/>
          </a:xfrm>
          <a:prstGeom prst="rect">
            <a:avLst/>
          </a:prstGeom>
          <a:noFill/>
          <a:ln>
            <a:noFill/>
          </a:ln>
        </p:spPr>
      </p:pic>
      <p:cxnSp>
        <p:nvCxnSpPr>
          <p:cNvPr id="300" name="Google Shape;300;p47"/>
          <p:cNvCxnSpPr/>
          <p:nvPr/>
        </p:nvCxnSpPr>
        <p:spPr>
          <a:xfrm flipH="1" rot="10800000">
            <a:off x="465500" y="4537200"/>
            <a:ext cx="407100" cy="2103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txBox="1"/>
          <p:nvPr>
            <p:ph idx="1" type="body"/>
          </p:nvPr>
        </p:nvSpPr>
        <p:spPr>
          <a:xfrm>
            <a:off x="285750" y="911600"/>
            <a:ext cx="8572500" cy="1143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 sz="2400"/>
              <a:t>An interesting point that was discovered observing the relationship between deaths/light was that...</a:t>
            </a:r>
            <a:endParaRPr sz="2400"/>
          </a:p>
        </p:txBody>
      </p:sp>
      <p:sp>
        <p:nvSpPr>
          <p:cNvPr id="306" name="Google Shape;306;p48"/>
          <p:cNvSpPr txBox="1"/>
          <p:nvPr>
            <p:ph type="title"/>
          </p:nvPr>
        </p:nvSpPr>
        <p:spPr>
          <a:xfrm>
            <a:off x="285750" y="150541"/>
            <a:ext cx="8572500" cy="76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Additional Figures</a:t>
            </a:r>
            <a:endParaRPr/>
          </a:p>
        </p:txBody>
      </p:sp>
      <p:pic>
        <p:nvPicPr>
          <p:cNvPr id="307" name="Google Shape;307;p48"/>
          <p:cNvPicPr preferRelativeResize="0"/>
          <p:nvPr/>
        </p:nvPicPr>
        <p:blipFill>
          <a:blip r:embed="rId3">
            <a:alphaModFix/>
          </a:blip>
          <a:stretch>
            <a:fillRect/>
          </a:stretch>
        </p:blipFill>
        <p:spPr>
          <a:xfrm>
            <a:off x="400450" y="1708575"/>
            <a:ext cx="7323699" cy="3209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9"/>
          <p:cNvSpPr txBox="1"/>
          <p:nvPr>
            <p:ph idx="1" type="body"/>
          </p:nvPr>
        </p:nvSpPr>
        <p:spPr>
          <a:xfrm>
            <a:off x="285750" y="911601"/>
            <a:ext cx="8572500" cy="3257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
              <a:t>Analysing the impact of Weather on Fatalities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313" name="Google Shape;313;p49"/>
          <p:cNvSpPr txBox="1"/>
          <p:nvPr>
            <p:ph type="title"/>
          </p:nvPr>
        </p:nvSpPr>
        <p:spPr>
          <a:xfrm>
            <a:off x="285750" y="150541"/>
            <a:ext cx="8572500" cy="76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
              <a:t>Additional Figures</a:t>
            </a:r>
            <a:endParaRPr/>
          </a:p>
        </p:txBody>
      </p:sp>
      <p:pic>
        <p:nvPicPr>
          <p:cNvPr id="314" name="Google Shape;314;p49"/>
          <p:cNvPicPr preferRelativeResize="0"/>
          <p:nvPr/>
        </p:nvPicPr>
        <p:blipFill>
          <a:blip r:embed="rId3">
            <a:alphaModFix/>
          </a:blip>
          <a:stretch>
            <a:fillRect/>
          </a:stretch>
        </p:blipFill>
        <p:spPr>
          <a:xfrm>
            <a:off x="381750" y="1456650"/>
            <a:ext cx="7604749" cy="3482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0"/>
          <p:cNvSpPr txBox="1"/>
          <p:nvPr>
            <p:ph idx="1" type="body"/>
          </p:nvPr>
        </p:nvSpPr>
        <p:spPr>
          <a:xfrm>
            <a:off x="285750" y="911612"/>
            <a:ext cx="8572500" cy="3447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
              <a:t>Analysing the Fatalities by Area Type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320" name="Google Shape;320;p50"/>
          <p:cNvSpPr txBox="1"/>
          <p:nvPr>
            <p:ph type="title"/>
          </p:nvPr>
        </p:nvSpPr>
        <p:spPr>
          <a:xfrm>
            <a:off x="285750" y="150541"/>
            <a:ext cx="8572500" cy="76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
              <a:t>Additional Figures</a:t>
            </a:r>
            <a:endParaRPr/>
          </a:p>
        </p:txBody>
      </p:sp>
      <p:pic>
        <p:nvPicPr>
          <p:cNvPr id="321" name="Google Shape;321;p50"/>
          <p:cNvPicPr preferRelativeResize="0"/>
          <p:nvPr/>
        </p:nvPicPr>
        <p:blipFill>
          <a:blip r:embed="rId3">
            <a:alphaModFix/>
          </a:blip>
          <a:stretch>
            <a:fillRect/>
          </a:stretch>
        </p:blipFill>
        <p:spPr>
          <a:xfrm>
            <a:off x="904125" y="1607350"/>
            <a:ext cx="6750850" cy="2702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1"/>
          <p:cNvSpPr txBox="1"/>
          <p:nvPr>
            <p:ph idx="1" type="body"/>
          </p:nvPr>
        </p:nvSpPr>
        <p:spPr>
          <a:xfrm>
            <a:off x="285750" y="911605"/>
            <a:ext cx="8572500" cy="20427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 sz="2400"/>
              <a:t>Since our P-values in most years were more than our alpha (0.05), the alternative hypothesis was rejected.  </a:t>
            </a:r>
            <a:r>
              <a:rPr lang="en" sz="2400"/>
              <a:t>Meaning that there is no significant relationship between fatal car accidents and Daylight Saving in the 48 states that participate in Daylight Savings. </a:t>
            </a:r>
            <a:endParaRPr sz="2400"/>
          </a:p>
        </p:txBody>
      </p:sp>
      <p:sp>
        <p:nvSpPr>
          <p:cNvPr id="327" name="Google Shape;327;p51"/>
          <p:cNvSpPr txBox="1"/>
          <p:nvPr>
            <p:ph type="title"/>
          </p:nvPr>
        </p:nvSpPr>
        <p:spPr>
          <a:xfrm>
            <a:off x="285750" y="150491"/>
            <a:ext cx="8572500" cy="76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Statistical Analysis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2"/>
          <p:cNvSpPr txBox="1"/>
          <p:nvPr>
            <p:ph idx="1" type="body"/>
          </p:nvPr>
        </p:nvSpPr>
        <p:spPr>
          <a:xfrm>
            <a:off x="285750" y="911612"/>
            <a:ext cx="8572500" cy="3447266"/>
          </a:xfrm>
          <a:prstGeom prst="rect">
            <a:avLst/>
          </a:prstGeom>
          <a:noFill/>
          <a:ln>
            <a:noFill/>
          </a:ln>
        </p:spPr>
        <p:txBody>
          <a:bodyPr anchorCtr="0" anchor="t" bIns="45700" lIns="91425" spcFirstLastPara="1" rIns="91425" wrap="square" tIns="45700">
            <a:normAutofit fontScale="70000"/>
          </a:bodyPr>
          <a:lstStyle/>
          <a:p>
            <a:pPr indent="-175260" lvl="0" marL="228600" rtl="0" algn="l">
              <a:lnSpc>
                <a:spcPct val="90000"/>
              </a:lnSpc>
              <a:spcBef>
                <a:spcPts val="0"/>
              </a:spcBef>
              <a:spcAft>
                <a:spcPts val="0"/>
              </a:spcAft>
              <a:buClr>
                <a:schemeClr val="dk1"/>
              </a:buClr>
              <a:buSzPct val="100000"/>
              <a:buChar char="•"/>
            </a:pPr>
            <a:r>
              <a:rPr lang="en"/>
              <a:t>We cannot say there is a correlation between DLS and car crash fatalities.</a:t>
            </a:r>
            <a:endParaRPr/>
          </a:p>
          <a:p>
            <a:pPr indent="-175260" lvl="0" marL="228600" rtl="0" algn="l">
              <a:lnSpc>
                <a:spcPct val="90000"/>
              </a:lnSpc>
              <a:spcBef>
                <a:spcPts val="1000"/>
              </a:spcBef>
              <a:spcAft>
                <a:spcPts val="0"/>
              </a:spcAft>
              <a:buClr>
                <a:schemeClr val="dk1"/>
              </a:buClr>
              <a:buSzPct val="100000"/>
              <a:buChar char="•"/>
            </a:pPr>
            <a:r>
              <a:rPr lang="en"/>
              <a:t>The change in frequency of fatalities was not significant enough to reject our initial hypothesis</a:t>
            </a:r>
            <a:endParaRPr/>
          </a:p>
          <a:p>
            <a:pPr indent="-182880" lvl="1" marL="685800" rtl="0" algn="l">
              <a:lnSpc>
                <a:spcPct val="90000"/>
              </a:lnSpc>
              <a:spcBef>
                <a:spcPts val="500"/>
              </a:spcBef>
              <a:spcAft>
                <a:spcPts val="0"/>
              </a:spcAft>
              <a:buClr>
                <a:schemeClr val="dk1"/>
              </a:buClr>
              <a:buSzPct val="100000"/>
              <a:buChar char="•"/>
            </a:pPr>
            <a:r>
              <a:rPr lang="en"/>
              <a:t>2018 was the only </a:t>
            </a:r>
            <a:r>
              <a:rPr lang="en"/>
              <a:t>year that showed a positive correlation</a:t>
            </a:r>
            <a:r>
              <a:rPr lang="en"/>
              <a:t>.</a:t>
            </a:r>
            <a:endParaRPr/>
          </a:p>
          <a:p>
            <a:pPr indent="-182880" lvl="1" marL="685800" rtl="0" algn="l">
              <a:lnSpc>
                <a:spcPct val="90000"/>
              </a:lnSpc>
              <a:spcBef>
                <a:spcPts val="500"/>
              </a:spcBef>
              <a:spcAft>
                <a:spcPts val="0"/>
              </a:spcAft>
              <a:buClr>
                <a:schemeClr val="dk1"/>
              </a:buClr>
              <a:buSzPct val="100000"/>
              <a:buChar char="•"/>
            </a:pPr>
            <a:r>
              <a:rPr lang="en"/>
              <a:t>In the Fall, Halloween was a limitation in observing data.</a:t>
            </a:r>
            <a:endParaRPr/>
          </a:p>
          <a:p>
            <a:pPr indent="-175260" lvl="0" marL="228600" rtl="0" algn="l">
              <a:lnSpc>
                <a:spcPct val="90000"/>
              </a:lnSpc>
              <a:spcBef>
                <a:spcPts val="1000"/>
              </a:spcBef>
              <a:spcAft>
                <a:spcPts val="0"/>
              </a:spcAft>
              <a:buClr>
                <a:schemeClr val="dk1"/>
              </a:buClr>
              <a:buSzPct val="100000"/>
              <a:buChar char="•"/>
            </a:pPr>
            <a:r>
              <a:rPr lang="en"/>
              <a:t>Our recommendation is to focus on different data sets that consider other factors (sleep cycle, car crashes that were not fatalities, ect)</a:t>
            </a:r>
            <a:endParaRPr/>
          </a:p>
          <a:p>
            <a:pPr indent="-182880" lvl="1" marL="685800" rtl="0" algn="l">
              <a:lnSpc>
                <a:spcPct val="90000"/>
              </a:lnSpc>
              <a:spcBef>
                <a:spcPts val="500"/>
              </a:spcBef>
              <a:spcAft>
                <a:spcPts val="0"/>
              </a:spcAft>
              <a:buClr>
                <a:schemeClr val="dk1"/>
              </a:buClr>
              <a:buSzPct val="100000"/>
              <a:buChar char="•"/>
            </a:pPr>
            <a:r>
              <a:rPr lang="en"/>
              <a:t>Change the independent variable</a:t>
            </a:r>
            <a:endParaRPr/>
          </a:p>
          <a:p>
            <a:pPr indent="-156209" lvl="1" marL="685800" rtl="0" algn="l">
              <a:lnSpc>
                <a:spcPct val="90000"/>
              </a:lnSpc>
              <a:spcBef>
                <a:spcPts val="500"/>
              </a:spcBef>
              <a:spcAft>
                <a:spcPts val="0"/>
              </a:spcAft>
              <a:buSzPct val="75000"/>
              <a:buChar char="•"/>
            </a:pPr>
            <a:r>
              <a:rPr lang="en"/>
              <a:t>Also, </a:t>
            </a:r>
            <a:r>
              <a:rPr lang="en"/>
              <a:t>account</a:t>
            </a:r>
            <a:r>
              <a:rPr lang="en"/>
              <a:t> for more variables, and breaking down the data with more sorting</a:t>
            </a:r>
            <a:endParaRPr/>
          </a:p>
          <a:p>
            <a:pPr indent="0" lvl="0" marL="1143000" rtl="0" algn="l">
              <a:lnSpc>
                <a:spcPct val="90000"/>
              </a:lnSpc>
              <a:spcBef>
                <a:spcPts val="500"/>
              </a:spcBef>
              <a:spcAft>
                <a:spcPts val="0"/>
              </a:spcAft>
              <a:buNone/>
            </a:pPr>
            <a:r>
              <a:t/>
            </a:r>
            <a:endParaRPr/>
          </a:p>
        </p:txBody>
      </p:sp>
      <p:sp>
        <p:nvSpPr>
          <p:cNvPr id="333" name="Google Shape;333;p52"/>
          <p:cNvSpPr txBox="1"/>
          <p:nvPr>
            <p:ph type="title"/>
          </p:nvPr>
        </p:nvSpPr>
        <p:spPr>
          <a:xfrm>
            <a:off x="285750" y="150541"/>
            <a:ext cx="8572500" cy="76107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
              <a:t>Conclusions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3"/>
          <p:cNvSpPr txBox="1"/>
          <p:nvPr>
            <p:ph type="title"/>
          </p:nvPr>
        </p:nvSpPr>
        <p:spPr>
          <a:xfrm>
            <a:off x="2997300" y="2191200"/>
            <a:ext cx="2733300" cy="7611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A7934B"/>
              </a:buClr>
              <a:buSzPts val="3600"/>
              <a:buFont typeface="Roboto"/>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idx="1" type="body"/>
          </p:nvPr>
        </p:nvSpPr>
        <p:spPr>
          <a:xfrm>
            <a:off x="285750" y="911612"/>
            <a:ext cx="8572500" cy="34473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 sz="2400"/>
              <a:t>We want to find out if there is a correlation between the effects of Daylight Savings  (ie. time change, lighting, ect) and the amount of fatalities due to car crashes that occur in the 48 states with DLS.</a:t>
            </a:r>
            <a:endParaRPr sz="2400"/>
          </a:p>
          <a:p>
            <a:pPr indent="0" lvl="0" marL="0" rtl="0" algn="l">
              <a:spcBef>
                <a:spcPts val="1000"/>
              </a:spcBef>
              <a:spcAft>
                <a:spcPts val="0"/>
              </a:spcAft>
              <a:buNone/>
            </a:pPr>
            <a:r>
              <a:t/>
            </a:r>
            <a:endParaRPr sz="2480"/>
          </a:p>
        </p:txBody>
      </p:sp>
      <p:sp>
        <p:nvSpPr>
          <p:cNvPr id="134" name="Google Shape;134;p27"/>
          <p:cNvSpPr txBox="1"/>
          <p:nvPr>
            <p:ph type="title"/>
          </p:nvPr>
        </p:nvSpPr>
        <p:spPr>
          <a:xfrm>
            <a:off x="285750" y="150541"/>
            <a:ext cx="8572500" cy="76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Summary </a:t>
            </a:r>
            <a:endParaRPr/>
          </a:p>
        </p:txBody>
      </p:sp>
      <p:pic>
        <p:nvPicPr>
          <p:cNvPr id="135" name="Google Shape;135;p27"/>
          <p:cNvPicPr preferRelativeResize="0"/>
          <p:nvPr/>
        </p:nvPicPr>
        <p:blipFill>
          <a:blip r:embed="rId3">
            <a:alphaModFix/>
          </a:blip>
          <a:stretch>
            <a:fillRect/>
          </a:stretch>
        </p:blipFill>
        <p:spPr>
          <a:xfrm>
            <a:off x="285750" y="2438946"/>
            <a:ext cx="3759250" cy="2278900"/>
          </a:xfrm>
          <a:prstGeom prst="rect">
            <a:avLst/>
          </a:prstGeom>
          <a:noFill/>
          <a:ln>
            <a:noFill/>
          </a:ln>
        </p:spPr>
      </p:pic>
      <p:pic>
        <p:nvPicPr>
          <p:cNvPr id="136" name="Google Shape;136;p27"/>
          <p:cNvPicPr preferRelativeResize="0"/>
          <p:nvPr/>
        </p:nvPicPr>
        <p:blipFill>
          <a:blip r:embed="rId4">
            <a:alphaModFix/>
          </a:blip>
          <a:stretch>
            <a:fillRect/>
          </a:stretch>
        </p:blipFill>
        <p:spPr>
          <a:xfrm>
            <a:off x="5379575" y="2490725"/>
            <a:ext cx="3478676" cy="1956000"/>
          </a:xfrm>
          <a:prstGeom prst="rect">
            <a:avLst/>
          </a:prstGeom>
          <a:noFill/>
          <a:ln>
            <a:noFill/>
          </a:ln>
        </p:spPr>
      </p:pic>
      <p:pic>
        <p:nvPicPr>
          <p:cNvPr id="137" name="Google Shape;137;p27"/>
          <p:cNvPicPr preferRelativeResize="0"/>
          <p:nvPr/>
        </p:nvPicPr>
        <p:blipFill>
          <a:blip r:embed="rId5">
            <a:alphaModFix/>
          </a:blip>
          <a:stretch>
            <a:fillRect/>
          </a:stretch>
        </p:blipFill>
        <p:spPr>
          <a:xfrm>
            <a:off x="3825474" y="2985175"/>
            <a:ext cx="1332774" cy="1186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4"/>
          <p:cNvSpPr txBox="1"/>
          <p:nvPr>
            <p:ph type="title"/>
          </p:nvPr>
        </p:nvSpPr>
        <p:spPr>
          <a:xfrm>
            <a:off x="229875" y="192500"/>
            <a:ext cx="5696400" cy="76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
              <a:t>Backup Slides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5"/>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
              <a:t>Fall </a:t>
            </a:r>
            <a:r>
              <a:rPr lang="en"/>
              <a:t>Fatalities 2016-2018 (Observe DLS)</a:t>
            </a:r>
            <a:endParaRPr/>
          </a:p>
        </p:txBody>
      </p:sp>
      <p:grpSp>
        <p:nvGrpSpPr>
          <p:cNvPr id="349" name="Google Shape;349;p55"/>
          <p:cNvGrpSpPr/>
          <p:nvPr/>
        </p:nvGrpSpPr>
        <p:grpSpPr>
          <a:xfrm>
            <a:off x="167725" y="943309"/>
            <a:ext cx="8598465" cy="2254459"/>
            <a:chOff x="139775" y="911650"/>
            <a:chExt cx="8598465" cy="2286006"/>
          </a:xfrm>
        </p:grpSpPr>
        <p:pic>
          <p:nvPicPr>
            <p:cNvPr id="350" name="Google Shape;350;p55"/>
            <p:cNvPicPr preferRelativeResize="0"/>
            <p:nvPr/>
          </p:nvPicPr>
          <p:blipFill>
            <a:blip r:embed="rId3">
              <a:alphaModFix/>
            </a:blip>
            <a:stretch>
              <a:fillRect/>
            </a:stretch>
          </p:blipFill>
          <p:spPr>
            <a:xfrm>
              <a:off x="139775" y="911650"/>
              <a:ext cx="2743200" cy="2286000"/>
            </a:xfrm>
            <a:prstGeom prst="rect">
              <a:avLst/>
            </a:prstGeom>
            <a:noFill/>
            <a:ln>
              <a:noFill/>
            </a:ln>
          </p:spPr>
        </p:pic>
        <p:pic>
          <p:nvPicPr>
            <p:cNvPr id="351" name="Google Shape;351;p55"/>
            <p:cNvPicPr preferRelativeResize="0"/>
            <p:nvPr/>
          </p:nvPicPr>
          <p:blipFill>
            <a:blip r:embed="rId4">
              <a:alphaModFix/>
            </a:blip>
            <a:stretch>
              <a:fillRect/>
            </a:stretch>
          </p:blipFill>
          <p:spPr>
            <a:xfrm>
              <a:off x="3019450" y="911656"/>
              <a:ext cx="2743200" cy="2286000"/>
            </a:xfrm>
            <a:prstGeom prst="rect">
              <a:avLst/>
            </a:prstGeom>
            <a:noFill/>
            <a:ln>
              <a:noFill/>
            </a:ln>
          </p:spPr>
        </p:pic>
        <p:pic>
          <p:nvPicPr>
            <p:cNvPr id="352" name="Google Shape;352;p55"/>
            <p:cNvPicPr preferRelativeResize="0"/>
            <p:nvPr/>
          </p:nvPicPr>
          <p:blipFill>
            <a:blip r:embed="rId5">
              <a:alphaModFix/>
            </a:blip>
            <a:stretch>
              <a:fillRect/>
            </a:stretch>
          </p:blipFill>
          <p:spPr>
            <a:xfrm>
              <a:off x="5996975" y="911650"/>
              <a:ext cx="2741266" cy="2286000"/>
            </a:xfrm>
            <a:prstGeom prst="rect">
              <a:avLst/>
            </a:prstGeom>
            <a:noFill/>
            <a:ln>
              <a:noFill/>
            </a:ln>
          </p:spPr>
        </p:pic>
      </p:grpSp>
      <p:sp>
        <p:nvSpPr>
          <p:cNvPr id="353" name="Google Shape;353;p55"/>
          <p:cNvSpPr txBox="1"/>
          <p:nvPr>
            <p:ph idx="1" type="body"/>
          </p:nvPr>
        </p:nvSpPr>
        <p:spPr>
          <a:xfrm>
            <a:off x="180700" y="3308600"/>
            <a:ext cx="8572500" cy="1088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 sz="2300"/>
              <a:t>In all of the graphs, the amount of car crash fatalities decrease during DLS.</a:t>
            </a:r>
            <a:endParaRPr sz="2400"/>
          </a:p>
        </p:txBody>
      </p:sp>
      <p:sp>
        <p:nvSpPr>
          <p:cNvPr id="354" name="Google Shape;354;p55"/>
          <p:cNvSpPr txBox="1"/>
          <p:nvPr/>
        </p:nvSpPr>
        <p:spPr>
          <a:xfrm>
            <a:off x="3230250" y="943275"/>
            <a:ext cx="5125800" cy="59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6"/>
          <p:cNvSpPr txBox="1"/>
          <p:nvPr>
            <p:ph idx="1" type="body"/>
          </p:nvPr>
        </p:nvSpPr>
        <p:spPr>
          <a:xfrm>
            <a:off x="285750" y="3955785"/>
            <a:ext cx="8572500" cy="7611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
              <a:t>The amount of fatalities steadily increase and decrease at the end. The spike is Halloween.</a:t>
            </a:r>
            <a:endParaRPr/>
          </a:p>
        </p:txBody>
      </p:sp>
      <p:sp>
        <p:nvSpPr>
          <p:cNvPr id="360" name="Google Shape;360;p56"/>
          <p:cNvSpPr txBox="1"/>
          <p:nvPr>
            <p:ph type="title"/>
          </p:nvPr>
        </p:nvSpPr>
        <p:spPr>
          <a:xfrm>
            <a:off x="285750" y="150541"/>
            <a:ext cx="8572500" cy="76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Fall Fatalities 2019 (Observe DLS)</a:t>
            </a:r>
            <a:endParaRPr/>
          </a:p>
        </p:txBody>
      </p:sp>
      <p:pic>
        <p:nvPicPr>
          <p:cNvPr id="361" name="Google Shape;361;p56"/>
          <p:cNvPicPr preferRelativeResize="0"/>
          <p:nvPr/>
        </p:nvPicPr>
        <p:blipFill>
          <a:blip r:embed="rId3">
            <a:alphaModFix/>
          </a:blip>
          <a:stretch>
            <a:fillRect/>
          </a:stretch>
        </p:blipFill>
        <p:spPr>
          <a:xfrm>
            <a:off x="2154600" y="982050"/>
            <a:ext cx="3729451" cy="272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idx="1" type="body"/>
          </p:nvPr>
        </p:nvSpPr>
        <p:spPr>
          <a:xfrm>
            <a:off x="285750" y="911600"/>
            <a:ext cx="8572500" cy="41580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b="1"/>
          </a:p>
          <a:p>
            <a:pPr indent="0" lvl="0" marL="0" rtl="0" algn="l">
              <a:spcBef>
                <a:spcPts val="1000"/>
              </a:spcBef>
              <a:spcAft>
                <a:spcPts val="0"/>
              </a:spcAft>
              <a:buNone/>
            </a:pPr>
            <a:r>
              <a:t/>
            </a:r>
            <a:endParaRPr b="1"/>
          </a:p>
          <a:p>
            <a:pPr indent="0" lvl="0" marL="0" rtl="0" algn="l">
              <a:spcBef>
                <a:spcPts val="1000"/>
              </a:spcBef>
              <a:spcAft>
                <a:spcPts val="0"/>
              </a:spcAft>
              <a:buNone/>
            </a:pPr>
            <a:r>
              <a:rPr b="1" lang="en"/>
              <a:t>Null Hypothesis (H</a:t>
            </a:r>
            <a:r>
              <a:rPr b="1" baseline="-25000" lang="en"/>
              <a:t>0</a:t>
            </a:r>
            <a:r>
              <a:rPr b="1" lang="en"/>
              <a:t>):</a:t>
            </a:r>
            <a:endParaRPr b="1"/>
          </a:p>
          <a:p>
            <a:pPr indent="0" lvl="0" marL="0" rtl="0" algn="l">
              <a:spcBef>
                <a:spcPts val="1000"/>
              </a:spcBef>
              <a:spcAft>
                <a:spcPts val="0"/>
              </a:spcAft>
              <a:buNone/>
            </a:pPr>
            <a:r>
              <a:rPr lang="en"/>
              <a:t>There is no significant relationship between fatal car accidents and Daylight Saving </a:t>
            </a:r>
            <a:r>
              <a:rPr lang="en"/>
              <a:t>in the 48 states that participate in Daylight Savings.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b="1" lang="en"/>
              <a:t>Alternative Hypothesis (H</a:t>
            </a:r>
            <a:r>
              <a:rPr b="1" baseline="-25000" lang="en"/>
              <a:t>1</a:t>
            </a:r>
            <a:r>
              <a:rPr b="1" lang="en"/>
              <a:t>):</a:t>
            </a:r>
            <a:r>
              <a:rPr lang="en"/>
              <a:t> </a:t>
            </a:r>
            <a:endParaRPr/>
          </a:p>
          <a:p>
            <a:pPr indent="0" lvl="0" marL="0" rtl="0" algn="l">
              <a:spcBef>
                <a:spcPts val="1000"/>
              </a:spcBef>
              <a:spcAft>
                <a:spcPts val="0"/>
              </a:spcAft>
              <a:buClr>
                <a:schemeClr val="dk1"/>
              </a:buClr>
              <a:buSzPts val="1100"/>
              <a:buFont typeface="Arial"/>
              <a:buNone/>
            </a:pPr>
            <a:r>
              <a:rPr lang="en"/>
              <a:t>There is a significant relationship between fatal car accidents and Daylight Savings.</a:t>
            </a:r>
            <a:endParaRPr sz="2900"/>
          </a:p>
        </p:txBody>
      </p:sp>
      <p:sp>
        <p:nvSpPr>
          <p:cNvPr id="143" name="Google Shape;143;p28"/>
          <p:cNvSpPr txBox="1"/>
          <p:nvPr>
            <p:ph type="title"/>
          </p:nvPr>
        </p:nvSpPr>
        <p:spPr>
          <a:xfrm>
            <a:off x="285750" y="150541"/>
            <a:ext cx="8572500" cy="76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Hypothesis</a:t>
            </a:r>
            <a:endParaRPr/>
          </a:p>
        </p:txBody>
      </p:sp>
      <p:pic>
        <p:nvPicPr>
          <p:cNvPr id="144" name="Google Shape;144;p28"/>
          <p:cNvPicPr preferRelativeResize="0"/>
          <p:nvPr/>
        </p:nvPicPr>
        <p:blipFill>
          <a:blip r:embed="rId3">
            <a:alphaModFix/>
          </a:blip>
          <a:stretch>
            <a:fillRect/>
          </a:stretch>
        </p:blipFill>
        <p:spPr>
          <a:xfrm>
            <a:off x="3446800" y="237200"/>
            <a:ext cx="5190650" cy="1315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idx="1" type="body"/>
          </p:nvPr>
        </p:nvSpPr>
        <p:spPr>
          <a:xfrm>
            <a:off x="285750" y="911612"/>
            <a:ext cx="8572500" cy="34473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SzPts val="2200"/>
              <a:buFont typeface="Roboto"/>
              <a:buAutoNum type="arabicPeriod"/>
            </a:pPr>
            <a:r>
              <a:rPr lang="en" sz="2200"/>
              <a:t>Are there more car accidents during Daylight Savings?</a:t>
            </a:r>
            <a:endParaRPr sz="2200"/>
          </a:p>
          <a:p>
            <a:pPr indent="-368300" lvl="0" marL="457200" rtl="0" algn="l">
              <a:lnSpc>
                <a:spcPct val="115000"/>
              </a:lnSpc>
              <a:spcBef>
                <a:spcPts val="0"/>
              </a:spcBef>
              <a:spcAft>
                <a:spcPts val="0"/>
              </a:spcAft>
              <a:buSzPts val="2200"/>
              <a:buFont typeface="Roboto"/>
              <a:buAutoNum type="arabicPeriod"/>
            </a:pPr>
            <a:r>
              <a:rPr lang="en" sz="2200"/>
              <a:t>Does DLS have an effect on the increase of car crashes?</a:t>
            </a:r>
            <a:endParaRPr sz="2200"/>
          </a:p>
          <a:p>
            <a:pPr indent="-368300" lvl="0" marL="457200" rtl="0" algn="l">
              <a:lnSpc>
                <a:spcPct val="115000"/>
              </a:lnSpc>
              <a:spcBef>
                <a:spcPts val="0"/>
              </a:spcBef>
              <a:spcAft>
                <a:spcPts val="0"/>
              </a:spcAft>
              <a:buSzPts val="2200"/>
              <a:buFont typeface="Roboto"/>
              <a:buAutoNum type="arabicPeriod"/>
            </a:pPr>
            <a:r>
              <a:rPr lang="en" sz="2200"/>
              <a:t>Are there more car accidents after DLS compared to the week before it occurs?</a:t>
            </a:r>
            <a:endParaRPr sz="2200"/>
          </a:p>
          <a:p>
            <a:pPr indent="-368300" lvl="0" marL="457200" rtl="0" algn="l">
              <a:lnSpc>
                <a:spcPct val="115000"/>
              </a:lnSpc>
              <a:spcBef>
                <a:spcPts val="0"/>
              </a:spcBef>
              <a:spcAft>
                <a:spcPts val="0"/>
              </a:spcAft>
              <a:buSzPts val="2200"/>
              <a:buAutoNum type="arabicPeriod"/>
            </a:pPr>
            <a:r>
              <a:rPr lang="en" sz="2200"/>
              <a:t>Are there more car accidents after DLS in states that have DLS compared to states that don’t have DLS?</a:t>
            </a:r>
            <a:endParaRPr sz="2200"/>
          </a:p>
          <a:p>
            <a:pPr indent="0" lvl="0" marL="228600" rtl="0" algn="l">
              <a:lnSpc>
                <a:spcPct val="90000"/>
              </a:lnSpc>
              <a:spcBef>
                <a:spcPts val="0"/>
              </a:spcBef>
              <a:spcAft>
                <a:spcPts val="0"/>
              </a:spcAft>
              <a:buNone/>
            </a:pPr>
            <a:r>
              <a:t/>
            </a:r>
            <a:endParaRPr sz="2500"/>
          </a:p>
        </p:txBody>
      </p:sp>
      <p:sp>
        <p:nvSpPr>
          <p:cNvPr id="150" name="Google Shape;150;p29"/>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
              <a:t>QUESTIONS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idx="1" type="body"/>
          </p:nvPr>
        </p:nvSpPr>
        <p:spPr>
          <a:xfrm>
            <a:off x="285750" y="965062"/>
            <a:ext cx="8572500" cy="3447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
              <a:t>Eligible participants were drivers who had been involved in fatal accidents in the United States during the years of 2016, 2017, 2018 and 2019.</a:t>
            </a:r>
            <a:endParaRPr/>
          </a:p>
          <a:p>
            <a:pPr indent="0" lvl="0" marL="0" rtl="0" algn="l">
              <a:spcBef>
                <a:spcPts val="1000"/>
              </a:spcBef>
              <a:spcAft>
                <a:spcPts val="0"/>
              </a:spcAft>
              <a:buNone/>
            </a:pPr>
            <a:r>
              <a:t/>
            </a:r>
            <a:endParaRPr/>
          </a:p>
          <a:p>
            <a:pPr indent="0" lvl="0" marL="0" rtl="0" algn="l">
              <a:spcBef>
                <a:spcPts val="0"/>
              </a:spcBef>
              <a:spcAft>
                <a:spcPts val="0"/>
              </a:spcAft>
              <a:buNone/>
            </a:pPr>
            <a:r>
              <a:rPr lang="en"/>
              <a:t>Data derived from “The Fatality Analysis Reporting System (FARS) National Highway Traffic Safety Administration”</a:t>
            </a:r>
            <a:endParaRPr/>
          </a:p>
          <a:p>
            <a:pPr indent="0" lvl="0" marL="0" rtl="0" algn="l">
              <a:spcBef>
                <a:spcPts val="1000"/>
              </a:spcBef>
              <a:spcAft>
                <a:spcPts val="0"/>
              </a:spcAft>
              <a:buNone/>
            </a:pPr>
            <a:r>
              <a:t/>
            </a:r>
            <a:endParaRPr/>
          </a:p>
        </p:txBody>
      </p:sp>
      <p:sp>
        <p:nvSpPr>
          <p:cNvPr id="156" name="Google Shape;156;p30"/>
          <p:cNvSpPr txBox="1"/>
          <p:nvPr>
            <p:ph type="title"/>
          </p:nvPr>
        </p:nvSpPr>
        <p:spPr>
          <a:xfrm>
            <a:off x="285750" y="150541"/>
            <a:ext cx="8572500" cy="76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Study Population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idx="1" type="body"/>
          </p:nvPr>
        </p:nvSpPr>
        <p:spPr>
          <a:xfrm>
            <a:off x="285750" y="911599"/>
            <a:ext cx="8572500" cy="3770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
              <a:t>Of over </a:t>
            </a:r>
            <a:r>
              <a:rPr b="1" lang="en"/>
              <a:t>90</a:t>
            </a:r>
            <a:r>
              <a:rPr lang="en"/>
              <a:t> different elements, only used those relevant for our regression analysis </a:t>
            </a:r>
            <a:endParaRPr/>
          </a:p>
          <a:p>
            <a:pPr indent="0" lvl="0" marL="1371600" rtl="0" algn="l">
              <a:lnSpc>
                <a:spcPct val="90000"/>
              </a:lnSpc>
              <a:spcBef>
                <a:spcPts val="0"/>
              </a:spcBef>
              <a:spcAft>
                <a:spcPts val="0"/>
              </a:spcAft>
              <a:buNone/>
            </a:pPr>
            <a:r>
              <a:t/>
            </a:r>
            <a:endParaRPr sz="550">
              <a:solidFill>
                <a:srgbClr val="333333"/>
              </a:solidFill>
              <a:highlight>
                <a:srgbClr val="F7F7F7"/>
              </a:highlight>
              <a:latin typeface="Arial"/>
              <a:ea typeface="Arial"/>
              <a:cs typeface="Arial"/>
              <a:sym typeface="Arial"/>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Focused on </a:t>
            </a:r>
            <a:r>
              <a:rPr lang="en"/>
              <a:t>the weeks of Daylight Savings periods each year</a:t>
            </a:r>
            <a:endParaRPr/>
          </a:p>
        </p:txBody>
      </p:sp>
      <p:sp>
        <p:nvSpPr>
          <p:cNvPr id="162" name="Google Shape;162;p31"/>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
              <a:t>Data Source/Cleaning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idx="1" type="body"/>
          </p:nvPr>
        </p:nvSpPr>
        <p:spPr>
          <a:xfrm>
            <a:off x="285750" y="911612"/>
            <a:ext cx="8572500" cy="3447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p:txBody>
      </p:sp>
      <p:sp>
        <p:nvSpPr>
          <p:cNvPr id="168" name="Google Shape;168;p32"/>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
              <a:t>Inspect Data - 2019</a:t>
            </a:r>
            <a:endParaRPr/>
          </a:p>
        </p:txBody>
      </p:sp>
      <p:pic>
        <p:nvPicPr>
          <p:cNvPr id="169" name="Google Shape;169;p32"/>
          <p:cNvPicPr preferRelativeResize="0"/>
          <p:nvPr/>
        </p:nvPicPr>
        <p:blipFill>
          <a:blip r:embed="rId3">
            <a:alphaModFix/>
          </a:blip>
          <a:stretch>
            <a:fillRect/>
          </a:stretch>
        </p:blipFill>
        <p:spPr>
          <a:xfrm>
            <a:off x="285750" y="911600"/>
            <a:ext cx="8521925" cy="3650975"/>
          </a:xfrm>
          <a:prstGeom prst="rect">
            <a:avLst/>
          </a:prstGeom>
          <a:noFill/>
          <a:ln>
            <a:noFill/>
          </a:ln>
        </p:spPr>
      </p:pic>
      <p:sp>
        <p:nvSpPr>
          <p:cNvPr id="170" name="Google Shape;170;p32"/>
          <p:cNvSpPr/>
          <p:nvPr/>
        </p:nvSpPr>
        <p:spPr>
          <a:xfrm>
            <a:off x="285750" y="931875"/>
            <a:ext cx="7362900" cy="36510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2"/>
          <p:cNvSpPr/>
          <p:nvPr/>
        </p:nvSpPr>
        <p:spPr>
          <a:xfrm>
            <a:off x="7660800" y="931875"/>
            <a:ext cx="1197600" cy="36510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285750" y="150541"/>
            <a:ext cx="8572500" cy="76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Spring 2019</a:t>
            </a:r>
            <a:endParaRPr/>
          </a:p>
        </p:txBody>
      </p:sp>
      <p:sp>
        <p:nvSpPr>
          <p:cNvPr id="177" name="Google Shape;177;p33"/>
          <p:cNvSpPr txBox="1"/>
          <p:nvPr>
            <p:ph idx="1" type="body"/>
          </p:nvPr>
        </p:nvSpPr>
        <p:spPr>
          <a:xfrm>
            <a:off x="285750" y="911600"/>
            <a:ext cx="3294900" cy="1660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
              <a:t>We want to see if there are increased fatalities after DLS...</a:t>
            </a:r>
            <a:endParaRPr/>
          </a:p>
        </p:txBody>
      </p:sp>
      <p:pic>
        <p:nvPicPr>
          <p:cNvPr id="178" name="Google Shape;178;p33"/>
          <p:cNvPicPr preferRelativeResize="0"/>
          <p:nvPr/>
        </p:nvPicPr>
        <p:blipFill>
          <a:blip r:embed="rId3">
            <a:alphaModFix/>
          </a:blip>
          <a:stretch>
            <a:fillRect/>
          </a:stretch>
        </p:blipFill>
        <p:spPr>
          <a:xfrm>
            <a:off x="3580650" y="911600"/>
            <a:ext cx="5258700" cy="3505800"/>
          </a:xfrm>
          <a:prstGeom prst="rect">
            <a:avLst/>
          </a:prstGeom>
          <a:noFill/>
          <a:ln>
            <a:noFill/>
          </a:ln>
        </p:spPr>
      </p:pic>
      <p:sp>
        <p:nvSpPr>
          <p:cNvPr id="179" name="Google Shape;179;p33"/>
          <p:cNvSpPr txBox="1"/>
          <p:nvPr/>
        </p:nvSpPr>
        <p:spPr>
          <a:xfrm>
            <a:off x="285750" y="3013650"/>
            <a:ext cx="3294900" cy="1088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 sz="2800">
                <a:solidFill>
                  <a:schemeClr val="dk1"/>
                </a:solidFill>
                <a:latin typeface="Roboto"/>
                <a:ea typeface="Roboto"/>
                <a:cs typeface="Roboto"/>
                <a:sym typeface="Roboto"/>
              </a:rPr>
              <a:t>Nice visual, but we </a:t>
            </a:r>
            <a:endParaRPr sz="2800">
              <a:solidFill>
                <a:schemeClr val="dk1"/>
              </a:solidFill>
              <a:latin typeface="Roboto"/>
              <a:ea typeface="Roboto"/>
              <a:cs typeface="Roboto"/>
              <a:sym typeface="Roboto"/>
            </a:endParaRPr>
          </a:p>
          <a:p>
            <a:pPr indent="0" lvl="0" marL="0" rtl="0" algn="l">
              <a:lnSpc>
                <a:spcPct val="90000"/>
              </a:lnSpc>
              <a:spcBef>
                <a:spcPts val="1000"/>
              </a:spcBef>
              <a:spcAft>
                <a:spcPts val="0"/>
              </a:spcAft>
              <a:buClr>
                <a:schemeClr val="dk1"/>
              </a:buClr>
              <a:buSzPts val="1100"/>
              <a:buFont typeface="Arial"/>
              <a:buNone/>
            </a:pPr>
            <a:r>
              <a:rPr lang="en" sz="2800">
                <a:solidFill>
                  <a:schemeClr val="dk1"/>
                </a:solidFill>
                <a:latin typeface="Roboto"/>
                <a:ea typeface="Roboto"/>
                <a:cs typeface="Roboto"/>
                <a:sym typeface="Roboto"/>
              </a:rPr>
              <a:t>need to quantify</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