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99DDE0-A72B-4895-BA15-9E0BF824B5D3}">
  <a:tblStyle styleId="{6299DDE0-A72B-4895-BA15-9E0BF824B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399517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f399517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f399517bb_2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f399517bb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399517bb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399517bb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f399517bb_2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f399517bb_2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f399517bb_2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f399517bb_2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399517bb_2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399517bb_2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f399517bb_2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f399517bb_2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399517bb_2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f399517bb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399517bb_2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399517bb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f399517bb_2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f399517bb_2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399517bb_2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399517bb_2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f399517bb_2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f399517bb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f399517bb_2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f399517bb_2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f399517bb_2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f399517bb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f399517bb_2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f399517bb_2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6aea60641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6aea60641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399517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399517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399517bb_2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399517bb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399517b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f399517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399517bb_2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399517bb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399517bb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399517b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KK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406242" y="19509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05111840000138 - Gema Adi Perwira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05111840000153 - Vieri Fath Ayuba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05111840000155 - Muhamat Samsu Dhuha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Vehicle Size</a:t>
            </a:r>
            <a:r>
              <a:rPr lang="en" sz="3600">
                <a:solidFill>
                  <a:schemeClr val="dk1"/>
                </a:solidFill>
              </a:rPr>
              <a:t> dan MSRP</a:t>
            </a:r>
            <a:endParaRPr sz="2400"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225" y="1194650"/>
            <a:ext cx="4315543" cy="3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A3=Vehicle Size=?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18392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Compact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7813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Large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57326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[2+,2-]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127633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[11+,9-]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2283125" y="3113900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929825" y="31431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3363600" y="23055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386300" y="227447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[26+,14-]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37544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Midsize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350650" y="2274475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406000" y="3113900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808238" y="35177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[13+,3-]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8" name="Google Shape;198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4"/>
          <p:cNvSpPr txBox="1"/>
          <p:nvPr>
            <p:ph idx="4294967295" type="body"/>
          </p:nvPr>
        </p:nvSpPr>
        <p:spPr>
          <a:xfrm>
            <a:off x="2617050" y="1021875"/>
            <a:ext cx="3909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Vehicle Size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entropy([26+,14-])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entropy([26+,14-]) = 0.934068 -&gt; entropy keseluruhan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entropy([11+,9-])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0.992774  -&gt; entropy compact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entropy([13+,3-])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0.696212  -&gt; entropy midsize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entropy([2+,2-]) = 1		   -&gt; entropy large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0.816166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25" y="3678125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5"/>
          <p:cNvGrpSpPr/>
          <p:nvPr/>
        </p:nvGrpSpPr>
        <p:grpSpPr>
          <a:xfrm>
            <a:off x="7573175" y="157527"/>
            <a:ext cx="1405536" cy="2166916"/>
            <a:chOff x="6803275" y="395363"/>
            <a:chExt cx="2212050" cy="2537076"/>
          </a:xfrm>
        </p:grpSpPr>
        <p:pic>
          <p:nvPicPr>
            <p:cNvPr id="207" name="Google Shape;20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08" name="Google Shape;208;p2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Tree yang paling atas adalah nilai Gain yang paling besar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10" name="Google Shape;210;p25"/>
          <p:cNvSpPr/>
          <p:nvPr/>
        </p:nvSpPr>
        <p:spPr>
          <a:xfrm>
            <a:off x="3489477" y="1059525"/>
            <a:ext cx="1482300" cy="47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012180" y="3462643"/>
            <a:ext cx="1482300" cy="478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061718" y="2605828"/>
            <a:ext cx="3069000" cy="990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771671" y="2061377"/>
            <a:ext cx="2593200" cy="837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cxnSp>
        <p:nvCxnSpPr>
          <p:cNvPr id="214" name="Google Shape;214;p25"/>
          <p:cNvCxnSpPr>
            <a:stCxn id="210" idx="1"/>
            <a:endCxn id="213" idx="0"/>
          </p:cNvCxnSpPr>
          <p:nvPr/>
        </p:nvCxnSpPr>
        <p:spPr>
          <a:xfrm flipH="1">
            <a:off x="2068377" y="1298775"/>
            <a:ext cx="1421100" cy="762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stCxn id="210" idx="3"/>
            <a:endCxn id="212" idx="0"/>
          </p:cNvCxnSpPr>
          <p:nvPr/>
        </p:nvCxnSpPr>
        <p:spPr>
          <a:xfrm>
            <a:off x="4971777" y="1298775"/>
            <a:ext cx="1624500" cy="1307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>
            <a:stCxn id="213" idx="1"/>
            <a:endCxn id="211" idx="1"/>
          </p:cNvCxnSpPr>
          <p:nvPr/>
        </p:nvCxnSpPr>
        <p:spPr>
          <a:xfrm>
            <a:off x="771671" y="2479877"/>
            <a:ext cx="240600" cy="1221900"/>
          </a:xfrm>
          <a:prstGeom prst="bentConnector3">
            <a:avLst>
              <a:gd fmla="val -9897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5"/>
          <p:cNvSpPr txBox="1"/>
          <p:nvPr>
            <p:ph type="title"/>
          </p:nvPr>
        </p:nvSpPr>
        <p:spPr>
          <a:xfrm>
            <a:off x="1708750" y="73325"/>
            <a:ext cx="5452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Tree v.1</a:t>
            </a:r>
            <a:endParaRPr sz="3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Question*?</a:t>
            </a:r>
            <a:endParaRPr sz="4800"/>
          </a:p>
        </p:txBody>
      </p:sp>
      <p:sp>
        <p:nvSpPr>
          <p:cNvPr id="224" name="Google Shape;224;p2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Question Time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842975" y="38120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*Tolong jangan ada yang tanya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New </a:t>
            </a:r>
            <a:r>
              <a:rPr lang="en" sz="3600">
                <a:solidFill>
                  <a:schemeClr val="dk1"/>
                </a:solidFill>
              </a:rPr>
              <a:t>Dataset</a:t>
            </a:r>
            <a:endParaRPr sz="2400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375"/>
            <a:ext cx="8839197" cy="23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New </a:t>
            </a:r>
            <a:r>
              <a:rPr lang="en" sz="3600">
                <a:solidFill>
                  <a:schemeClr val="dk1"/>
                </a:solidFill>
              </a:rPr>
              <a:t>Engine Cylinder dan MSRP</a:t>
            </a:r>
            <a:endParaRPr sz="2400"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88" y="1222975"/>
            <a:ext cx="6796225" cy="36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01150" y="1127775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A4=Engine Cylinder=?</a:t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2587688" y="2598913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4</a:t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4892288" y="25989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602551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[2+,10-]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172858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[8+,4-]</a:t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2678225" y="31326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6178175" y="31326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3363600" y="23055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386300" y="227447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[10+,14-]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60" name="Google Shape;260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30"/>
          <p:cNvSpPr txBox="1"/>
          <p:nvPr>
            <p:ph idx="4294967295" type="body"/>
          </p:nvPr>
        </p:nvSpPr>
        <p:spPr>
          <a:xfrm>
            <a:off x="2855550" y="1021875"/>
            <a:ext cx="3432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Engine Cylinders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entropy([10+,14-])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entropy([10+,14-]) = 0.979869 -&gt; entropy keseluruhan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entropy([8+,4-])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0.918296 -&gt; Entropy 4 Cylinder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entropy([2+,10-])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0.650022 -&gt; Entropy 6 Cylinder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0.84573205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38" y="3618000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New </a:t>
            </a:r>
            <a:r>
              <a:rPr lang="en" sz="3600">
                <a:solidFill>
                  <a:schemeClr val="dk1"/>
                </a:solidFill>
              </a:rPr>
              <a:t>Vehicle Size dan MSRP</a:t>
            </a:r>
            <a:endParaRPr sz="2400"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488" y="1301900"/>
            <a:ext cx="6811017" cy="3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Pengerjaan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79" name="Google Shape;79;p14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{6299DDE0-A72B-4895-BA15-9E0BF824B5D3}</a:tableStyleId>
              </a:tblPr>
              <a:tblGrid>
                <a:gridCol w="453850"/>
                <a:gridCol w="453850"/>
                <a:gridCol w="453850"/>
                <a:gridCol w="453850"/>
                <a:gridCol w="453850"/>
                <a:gridCol w="453850"/>
                <a:gridCol w="453850"/>
                <a:gridCol w="453850"/>
                <a:gridCol w="453850"/>
                <a:gridCol w="453850"/>
                <a:gridCol w="453850"/>
                <a:gridCol w="453850"/>
                <a:gridCol w="297200"/>
                <a:gridCol w="610500"/>
                <a:gridCol w="610500"/>
                <a:gridCol w="610500"/>
                <a:gridCol w="610500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Mencari [+,-]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Menghitung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Debat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Membuat Tree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80" name="Google Shape;80;p14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1" name="Google Shape;81;p14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Membagi kelompok</a:t>
            </a:r>
            <a:endParaRPr sz="1400"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Mencari perhitungan</a:t>
            </a:r>
            <a:endParaRPr sz="1400"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55985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55985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Kelahi mencari siapa yang benar</a:t>
            </a:r>
            <a:endParaRPr sz="1400"/>
          </a:p>
        </p:txBody>
      </p:sp>
      <p:cxnSp>
        <p:nvCxnSpPr>
          <p:cNvPr id="87" name="Google Shape;87;p14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8" name="Google Shape;88;p14"/>
          <p:cNvCxnSpPr/>
          <p:nvPr/>
        </p:nvCxnSpPr>
        <p:spPr>
          <a:xfrm rot="10800000">
            <a:off x="55052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" name="Google Shape;89;p14"/>
          <p:cNvSpPr txBox="1"/>
          <p:nvPr>
            <p:ph type="title"/>
          </p:nvPr>
        </p:nvSpPr>
        <p:spPr>
          <a:xfrm>
            <a:off x="68903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68903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Membuat Tree</a:t>
            </a:r>
            <a:endParaRPr sz="1400"/>
          </a:p>
        </p:txBody>
      </p:sp>
      <p:cxnSp>
        <p:nvCxnSpPr>
          <p:cNvPr id="91" name="Google Shape;91;p14"/>
          <p:cNvCxnSpPr/>
          <p:nvPr/>
        </p:nvCxnSpPr>
        <p:spPr>
          <a:xfrm>
            <a:off x="68141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A5=Vehicle Size=?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18392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Compact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57813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Large</a:t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57326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[0+,2-]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127633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[7+,9-]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2283125" y="3113900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6929825" y="31431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3363600" y="23055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5386300" y="227447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[10+,14-]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7544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Midsize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4350650" y="2274475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4406000" y="3113900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3808238" y="35177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[3+,3-]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96" name="Google Shape;296;p3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3"/>
          <p:cNvSpPr txBox="1"/>
          <p:nvPr>
            <p:ph idx="4294967295" type="body"/>
          </p:nvPr>
        </p:nvSpPr>
        <p:spPr>
          <a:xfrm>
            <a:off x="2617050" y="1021875"/>
            <a:ext cx="3909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Vehicle Size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entropy([10+,14-])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entropy([10+,14-])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0.979869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-&gt; entropy keseluruhan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entropy([7+,9-])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0.988699 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-&gt; entropy compact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entropy([3+,3-]) = 1  -&gt; entropy midsize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entropy([0+,2-]) = 0		   -&gt; entropy large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0.570736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25" y="3678125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4"/>
          <p:cNvGrpSpPr/>
          <p:nvPr/>
        </p:nvGrpSpPr>
        <p:grpSpPr>
          <a:xfrm>
            <a:off x="7573175" y="157527"/>
            <a:ext cx="1405536" cy="2166916"/>
            <a:chOff x="6803275" y="395363"/>
            <a:chExt cx="2212050" cy="2537076"/>
          </a:xfrm>
        </p:grpSpPr>
        <p:pic>
          <p:nvPicPr>
            <p:cNvPr id="305" name="Google Shape;30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06" name="Google Shape;306;p3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Tree yang paling atas adalah nilai Gain yang paling besar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08" name="Google Shape;308;p34"/>
          <p:cNvSpPr/>
          <p:nvPr/>
        </p:nvSpPr>
        <p:spPr>
          <a:xfrm>
            <a:off x="2884130" y="945975"/>
            <a:ext cx="8679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983864" y="1934533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</a:t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5981524" y="2468634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1846565" y="2474949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>
            <a:off x="4355593" y="1934533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Cylinders</a:t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4538150" y="1502033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983864" y="1502033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cxnSp>
        <p:nvCxnSpPr>
          <p:cNvPr id="315" name="Google Shape;315;p34"/>
          <p:cNvCxnSpPr>
            <a:stCxn id="308" idx="1"/>
            <a:endCxn id="314" idx="0"/>
          </p:cNvCxnSpPr>
          <p:nvPr/>
        </p:nvCxnSpPr>
        <p:spPr>
          <a:xfrm flipH="1">
            <a:off x="1417730" y="1086075"/>
            <a:ext cx="1466400" cy="416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4"/>
          <p:cNvCxnSpPr>
            <a:stCxn id="308" idx="3"/>
            <a:endCxn id="313" idx="0"/>
          </p:cNvCxnSpPr>
          <p:nvPr/>
        </p:nvCxnSpPr>
        <p:spPr>
          <a:xfrm>
            <a:off x="3752030" y="1086075"/>
            <a:ext cx="1220100" cy="416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4"/>
          <p:cNvCxnSpPr>
            <a:stCxn id="314" idx="1"/>
            <a:endCxn id="309" idx="1"/>
          </p:cNvCxnSpPr>
          <p:nvPr/>
        </p:nvCxnSpPr>
        <p:spPr>
          <a:xfrm>
            <a:off x="983864" y="1642133"/>
            <a:ext cx="600" cy="432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4"/>
          <p:cNvCxnSpPr>
            <a:stCxn id="313" idx="2"/>
            <a:endCxn id="312" idx="0"/>
          </p:cNvCxnSpPr>
          <p:nvPr/>
        </p:nvCxnSpPr>
        <p:spPr>
          <a:xfrm flipH="1" rot="-5400000">
            <a:off x="4896200" y="1858133"/>
            <a:ext cx="152400" cy="600"/>
          </a:xfrm>
          <a:prstGeom prst="bentConnector3">
            <a:avLst>
              <a:gd fmla="val 4996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>
            <a:stCxn id="312" idx="1"/>
            <a:endCxn id="311" idx="0"/>
          </p:cNvCxnSpPr>
          <p:nvPr/>
        </p:nvCxnSpPr>
        <p:spPr>
          <a:xfrm flipH="1">
            <a:off x="2280493" y="2133733"/>
            <a:ext cx="2075100" cy="341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>
            <a:endCxn id="310" idx="0"/>
          </p:cNvCxnSpPr>
          <p:nvPr/>
        </p:nvCxnSpPr>
        <p:spPr>
          <a:xfrm>
            <a:off x="5589874" y="2127834"/>
            <a:ext cx="825600" cy="3408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4"/>
          <p:cNvSpPr txBox="1"/>
          <p:nvPr>
            <p:ph type="title"/>
          </p:nvPr>
        </p:nvSpPr>
        <p:spPr>
          <a:xfrm>
            <a:off x="1708750" y="73325"/>
            <a:ext cx="5452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Tree v.2</a:t>
            </a:r>
            <a:endParaRPr sz="3400"/>
          </a:p>
        </p:txBody>
      </p:sp>
      <p:sp>
        <p:nvSpPr>
          <p:cNvPr id="322" name="Google Shape;322;p34"/>
          <p:cNvSpPr/>
          <p:nvPr/>
        </p:nvSpPr>
        <p:spPr>
          <a:xfrm>
            <a:off x="5798968" y="2961883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1664018" y="2961870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cxnSp>
        <p:nvCxnSpPr>
          <p:cNvPr id="324" name="Google Shape;324;p34"/>
          <p:cNvCxnSpPr>
            <a:stCxn id="311" idx="2"/>
            <a:endCxn id="323" idx="0"/>
          </p:cNvCxnSpPr>
          <p:nvPr/>
        </p:nvCxnSpPr>
        <p:spPr>
          <a:xfrm flipH="1" rot="-5400000">
            <a:off x="2177465" y="2858199"/>
            <a:ext cx="2067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4"/>
          <p:cNvCxnSpPr>
            <a:stCxn id="310" idx="2"/>
            <a:endCxn id="322" idx="0"/>
          </p:cNvCxnSpPr>
          <p:nvPr/>
        </p:nvCxnSpPr>
        <p:spPr>
          <a:xfrm flipH="1" rot="-5400000">
            <a:off x="6309274" y="2855034"/>
            <a:ext cx="2130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Question*?</a:t>
            </a:r>
            <a:endParaRPr sz="4800"/>
          </a:p>
        </p:txBody>
      </p:sp>
      <p:sp>
        <p:nvSpPr>
          <p:cNvPr id="332" name="Google Shape;332;p3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Question Time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842975" y="38120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*Tolong jangan ada yang tanya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339" name="Google Shape;339;p36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Saya ambil minum dulu</a:t>
            </a:r>
            <a:endParaRPr sz="4800"/>
          </a:p>
        </p:txBody>
      </p:sp>
      <p:sp>
        <p:nvSpPr>
          <p:cNvPr id="340" name="Google Shape;340;p3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Break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7"/>
          <p:cNvGrpSpPr/>
          <p:nvPr/>
        </p:nvGrpSpPr>
        <p:grpSpPr>
          <a:xfrm>
            <a:off x="7573175" y="157527"/>
            <a:ext cx="1405536" cy="2166916"/>
            <a:chOff x="6803275" y="395363"/>
            <a:chExt cx="2212050" cy="2537076"/>
          </a:xfrm>
        </p:grpSpPr>
        <p:pic>
          <p:nvPicPr>
            <p:cNvPr id="346" name="Google Shape;34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47" name="Google Shape;347;p3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3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Tree yang paling atas adalah nilai Gain yang paling besar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49" name="Google Shape;349;p37"/>
          <p:cNvSpPr/>
          <p:nvPr/>
        </p:nvSpPr>
        <p:spPr>
          <a:xfrm>
            <a:off x="2884130" y="945975"/>
            <a:ext cx="8679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983864" y="1934533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</a:t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894118" y="4360495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542988" y="4360508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4060153" y="4360501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2542981" y="3821387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Midsize</a:t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828263" y="3821375"/>
            <a:ext cx="9996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Compact</a:t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5981524" y="2468634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1846565" y="2474949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4355593" y="1934533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Cylinders</a:t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538150" y="1502033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983864" y="1502033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cxnSp>
        <p:nvCxnSpPr>
          <p:cNvPr id="361" name="Google Shape;361;p37"/>
          <p:cNvCxnSpPr>
            <a:stCxn id="349" idx="1"/>
            <a:endCxn id="360" idx="0"/>
          </p:cNvCxnSpPr>
          <p:nvPr/>
        </p:nvCxnSpPr>
        <p:spPr>
          <a:xfrm flipH="1">
            <a:off x="1417730" y="1086075"/>
            <a:ext cx="1466400" cy="416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7"/>
          <p:cNvCxnSpPr>
            <a:stCxn id="349" idx="3"/>
            <a:endCxn id="359" idx="0"/>
          </p:cNvCxnSpPr>
          <p:nvPr/>
        </p:nvCxnSpPr>
        <p:spPr>
          <a:xfrm>
            <a:off x="3752030" y="1086075"/>
            <a:ext cx="1220100" cy="416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7"/>
          <p:cNvCxnSpPr>
            <a:stCxn id="360" idx="1"/>
            <a:endCxn id="350" idx="1"/>
          </p:cNvCxnSpPr>
          <p:nvPr/>
        </p:nvCxnSpPr>
        <p:spPr>
          <a:xfrm>
            <a:off x="983864" y="1642133"/>
            <a:ext cx="600" cy="432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7"/>
          <p:cNvCxnSpPr>
            <a:stCxn id="359" idx="2"/>
            <a:endCxn id="358" idx="0"/>
          </p:cNvCxnSpPr>
          <p:nvPr/>
        </p:nvCxnSpPr>
        <p:spPr>
          <a:xfrm flipH="1" rot="-5400000">
            <a:off x="4896200" y="1858133"/>
            <a:ext cx="152400" cy="600"/>
          </a:xfrm>
          <a:prstGeom prst="bentConnector3">
            <a:avLst>
              <a:gd fmla="val 4996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7"/>
          <p:cNvCxnSpPr>
            <a:stCxn id="358" idx="1"/>
            <a:endCxn id="357" idx="0"/>
          </p:cNvCxnSpPr>
          <p:nvPr/>
        </p:nvCxnSpPr>
        <p:spPr>
          <a:xfrm flipH="1">
            <a:off x="2280493" y="2133733"/>
            <a:ext cx="2075100" cy="341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7"/>
          <p:cNvCxnSpPr>
            <a:endCxn id="356" idx="0"/>
          </p:cNvCxnSpPr>
          <p:nvPr/>
        </p:nvCxnSpPr>
        <p:spPr>
          <a:xfrm>
            <a:off x="5589874" y="2127834"/>
            <a:ext cx="825600" cy="3408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7"/>
          <p:cNvCxnSpPr>
            <a:stCxn id="368" idx="1"/>
            <a:endCxn id="355" idx="0"/>
          </p:cNvCxnSpPr>
          <p:nvPr/>
        </p:nvCxnSpPr>
        <p:spPr>
          <a:xfrm flipH="1">
            <a:off x="1328018" y="3161070"/>
            <a:ext cx="336000" cy="6603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7"/>
          <p:cNvCxnSpPr>
            <a:stCxn id="368" idx="3"/>
            <a:endCxn id="354" idx="0"/>
          </p:cNvCxnSpPr>
          <p:nvPr/>
        </p:nvCxnSpPr>
        <p:spPr>
          <a:xfrm>
            <a:off x="2897018" y="3161070"/>
            <a:ext cx="79800" cy="6603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7"/>
          <p:cNvSpPr/>
          <p:nvPr/>
        </p:nvSpPr>
        <p:spPr>
          <a:xfrm>
            <a:off x="5653451" y="3821372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Midsize</a:t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3994314" y="3815075"/>
            <a:ext cx="9996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Compact</a:t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7027975" y="3821372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</a:t>
            </a:r>
            <a:endParaRPr/>
          </a:p>
        </p:txBody>
      </p:sp>
      <p:sp>
        <p:nvSpPr>
          <p:cNvPr id="373" name="Google Shape;373;p37"/>
          <p:cNvSpPr txBox="1"/>
          <p:nvPr>
            <p:ph type="title"/>
          </p:nvPr>
        </p:nvSpPr>
        <p:spPr>
          <a:xfrm>
            <a:off x="1708750" y="73325"/>
            <a:ext cx="5452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Tree v.3</a:t>
            </a:r>
            <a:endParaRPr sz="3400"/>
          </a:p>
        </p:txBody>
      </p:sp>
      <p:cxnSp>
        <p:nvCxnSpPr>
          <p:cNvPr id="374" name="Google Shape;374;p37"/>
          <p:cNvCxnSpPr>
            <a:endCxn id="371" idx="0"/>
          </p:cNvCxnSpPr>
          <p:nvPr/>
        </p:nvCxnSpPr>
        <p:spPr>
          <a:xfrm flipH="1">
            <a:off x="4494114" y="3087575"/>
            <a:ext cx="1305300" cy="7275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7"/>
          <p:cNvCxnSpPr>
            <a:stCxn id="376" idx="2"/>
            <a:endCxn id="370" idx="0"/>
          </p:cNvCxnSpPr>
          <p:nvPr/>
        </p:nvCxnSpPr>
        <p:spPr>
          <a:xfrm rot="5400000">
            <a:off x="6020818" y="3426733"/>
            <a:ext cx="461100" cy="328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7"/>
          <p:cNvCxnSpPr>
            <a:stCxn id="376" idx="3"/>
            <a:endCxn id="372" idx="0"/>
          </p:cNvCxnSpPr>
          <p:nvPr/>
        </p:nvCxnSpPr>
        <p:spPr>
          <a:xfrm>
            <a:off x="7031968" y="3161083"/>
            <a:ext cx="429900" cy="6603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7"/>
          <p:cNvSpPr/>
          <p:nvPr/>
        </p:nvSpPr>
        <p:spPr>
          <a:xfrm>
            <a:off x="6931224" y="4360500"/>
            <a:ext cx="10614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Expensive</a:t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5529700" y="4360500"/>
            <a:ext cx="11154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380" name="Google Shape;380;p37"/>
          <p:cNvCxnSpPr>
            <a:stCxn id="355" idx="2"/>
            <a:endCxn id="351" idx="0"/>
          </p:cNvCxnSpPr>
          <p:nvPr/>
        </p:nvCxnSpPr>
        <p:spPr>
          <a:xfrm flipH="1" rot="-5400000">
            <a:off x="1198913" y="4230725"/>
            <a:ext cx="2589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7"/>
          <p:cNvCxnSpPr>
            <a:stCxn id="354" idx="2"/>
            <a:endCxn id="352" idx="0"/>
          </p:cNvCxnSpPr>
          <p:nvPr/>
        </p:nvCxnSpPr>
        <p:spPr>
          <a:xfrm flipH="1" rot="-5400000">
            <a:off x="2847781" y="4230737"/>
            <a:ext cx="2589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7"/>
          <p:cNvCxnSpPr>
            <a:stCxn id="371" idx="2"/>
            <a:endCxn id="353" idx="0"/>
          </p:cNvCxnSpPr>
          <p:nvPr/>
        </p:nvCxnSpPr>
        <p:spPr>
          <a:xfrm flipH="1" rot="-5400000">
            <a:off x="4361814" y="4227575"/>
            <a:ext cx="2652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7"/>
          <p:cNvCxnSpPr>
            <a:stCxn id="370" idx="2"/>
            <a:endCxn id="379" idx="0"/>
          </p:cNvCxnSpPr>
          <p:nvPr/>
        </p:nvCxnSpPr>
        <p:spPr>
          <a:xfrm flipH="1" rot="-5400000">
            <a:off x="5958251" y="4230722"/>
            <a:ext cx="2589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7"/>
          <p:cNvCxnSpPr>
            <a:stCxn id="372" idx="2"/>
            <a:endCxn id="378" idx="0"/>
          </p:cNvCxnSpPr>
          <p:nvPr/>
        </p:nvCxnSpPr>
        <p:spPr>
          <a:xfrm flipH="1" rot="-5400000">
            <a:off x="7332775" y="4230722"/>
            <a:ext cx="2589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7"/>
          <p:cNvSpPr/>
          <p:nvPr/>
        </p:nvSpPr>
        <p:spPr>
          <a:xfrm>
            <a:off x="5798968" y="2961883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1664018" y="2961870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cxnSp>
        <p:nvCxnSpPr>
          <p:cNvPr id="385" name="Google Shape;385;p37"/>
          <p:cNvCxnSpPr>
            <a:stCxn id="357" idx="2"/>
            <a:endCxn id="368" idx="0"/>
          </p:cNvCxnSpPr>
          <p:nvPr/>
        </p:nvCxnSpPr>
        <p:spPr>
          <a:xfrm flipH="1" rot="-5400000">
            <a:off x="2177465" y="2858199"/>
            <a:ext cx="2067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7"/>
          <p:cNvCxnSpPr>
            <a:stCxn id="356" idx="2"/>
            <a:endCxn id="376" idx="0"/>
          </p:cNvCxnSpPr>
          <p:nvPr/>
        </p:nvCxnSpPr>
        <p:spPr>
          <a:xfrm flipH="1" rot="-5400000">
            <a:off x="6309274" y="2855034"/>
            <a:ext cx="2130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7573175" y="157527"/>
            <a:ext cx="1405536" cy="2166916"/>
            <a:chOff x="6803275" y="395363"/>
            <a:chExt cx="2212050" cy="2537076"/>
          </a:xfrm>
        </p:grpSpPr>
        <p:pic>
          <p:nvPicPr>
            <p:cNvPr id="392" name="Google Shape;392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93" name="Google Shape;393;p3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3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Tree yang paling atas adalah nilai Gain yang paling besar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95" name="Google Shape;395;p38"/>
          <p:cNvSpPr/>
          <p:nvPr/>
        </p:nvSpPr>
        <p:spPr>
          <a:xfrm>
            <a:off x="2884130" y="945975"/>
            <a:ext cx="8679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983864" y="1934533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</a:t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894118" y="4360495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</a:t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2542988" y="4360508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3942449" y="4330200"/>
            <a:ext cx="1055700" cy="340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Expensive</a:t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2542981" y="3821387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Midsize</a:t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828263" y="3821375"/>
            <a:ext cx="9996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Compact</a:t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5981524" y="2468634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1846565" y="2474949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4355593" y="1934533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Cylinders</a:t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4538150" y="1502033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983864" y="1502033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cxnSp>
        <p:nvCxnSpPr>
          <p:cNvPr id="407" name="Google Shape;407;p38"/>
          <p:cNvCxnSpPr>
            <a:stCxn id="395" idx="1"/>
            <a:endCxn id="406" idx="0"/>
          </p:cNvCxnSpPr>
          <p:nvPr/>
        </p:nvCxnSpPr>
        <p:spPr>
          <a:xfrm flipH="1">
            <a:off x="1417730" y="1086075"/>
            <a:ext cx="1466400" cy="416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8"/>
          <p:cNvCxnSpPr>
            <a:stCxn id="395" idx="3"/>
            <a:endCxn id="405" idx="0"/>
          </p:cNvCxnSpPr>
          <p:nvPr/>
        </p:nvCxnSpPr>
        <p:spPr>
          <a:xfrm>
            <a:off x="3752030" y="1086075"/>
            <a:ext cx="1220100" cy="416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8"/>
          <p:cNvCxnSpPr>
            <a:stCxn id="406" idx="1"/>
            <a:endCxn id="396" idx="1"/>
          </p:cNvCxnSpPr>
          <p:nvPr/>
        </p:nvCxnSpPr>
        <p:spPr>
          <a:xfrm>
            <a:off x="983864" y="1642133"/>
            <a:ext cx="600" cy="432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8"/>
          <p:cNvCxnSpPr>
            <a:stCxn id="405" idx="2"/>
            <a:endCxn id="404" idx="0"/>
          </p:cNvCxnSpPr>
          <p:nvPr/>
        </p:nvCxnSpPr>
        <p:spPr>
          <a:xfrm flipH="1" rot="-5400000">
            <a:off x="4896200" y="1858133"/>
            <a:ext cx="152400" cy="600"/>
          </a:xfrm>
          <a:prstGeom prst="bentConnector3">
            <a:avLst>
              <a:gd fmla="val 4996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8"/>
          <p:cNvCxnSpPr>
            <a:stCxn id="404" idx="1"/>
            <a:endCxn id="403" idx="0"/>
          </p:cNvCxnSpPr>
          <p:nvPr/>
        </p:nvCxnSpPr>
        <p:spPr>
          <a:xfrm flipH="1">
            <a:off x="2280493" y="2133733"/>
            <a:ext cx="2075100" cy="341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8"/>
          <p:cNvCxnSpPr>
            <a:endCxn id="402" idx="0"/>
          </p:cNvCxnSpPr>
          <p:nvPr/>
        </p:nvCxnSpPr>
        <p:spPr>
          <a:xfrm>
            <a:off x="5589874" y="2127834"/>
            <a:ext cx="825600" cy="3408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8"/>
          <p:cNvCxnSpPr>
            <a:stCxn id="414" idx="1"/>
            <a:endCxn id="401" idx="0"/>
          </p:cNvCxnSpPr>
          <p:nvPr/>
        </p:nvCxnSpPr>
        <p:spPr>
          <a:xfrm flipH="1">
            <a:off x="1328018" y="3161070"/>
            <a:ext cx="336000" cy="6603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8"/>
          <p:cNvCxnSpPr>
            <a:stCxn id="414" idx="3"/>
            <a:endCxn id="400" idx="0"/>
          </p:cNvCxnSpPr>
          <p:nvPr/>
        </p:nvCxnSpPr>
        <p:spPr>
          <a:xfrm>
            <a:off x="2897018" y="3161070"/>
            <a:ext cx="79800" cy="6603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8"/>
          <p:cNvSpPr/>
          <p:nvPr/>
        </p:nvSpPr>
        <p:spPr>
          <a:xfrm>
            <a:off x="5653451" y="3821372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Midsize</a:t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3994314" y="3815075"/>
            <a:ext cx="9996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Compact</a:t>
            </a: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7027975" y="3821372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</a:t>
            </a:r>
            <a:endParaRPr/>
          </a:p>
        </p:txBody>
      </p:sp>
      <p:sp>
        <p:nvSpPr>
          <p:cNvPr id="419" name="Google Shape;419;p38"/>
          <p:cNvSpPr txBox="1"/>
          <p:nvPr>
            <p:ph type="title"/>
          </p:nvPr>
        </p:nvSpPr>
        <p:spPr>
          <a:xfrm>
            <a:off x="1708750" y="73325"/>
            <a:ext cx="5452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Tree v.3</a:t>
            </a:r>
            <a:endParaRPr sz="3400"/>
          </a:p>
        </p:txBody>
      </p:sp>
      <p:cxnSp>
        <p:nvCxnSpPr>
          <p:cNvPr id="420" name="Google Shape;420;p38"/>
          <p:cNvCxnSpPr>
            <a:endCxn id="417" idx="0"/>
          </p:cNvCxnSpPr>
          <p:nvPr/>
        </p:nvCxnSpPr>
        <p:spPr>
          <a:xfrm flipH="1">
            <a:off x="4494114" y="3087575"/>
            <a:ext cx="1305300" cy="7275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8"/>
          <p:cNvCxnSpPr>
            <a:stCxn id="422" idx="2"/>
            <a:endCxn id="416" idx="0"/>
          </p:cNvCxnSpPr>
          <p:nvPr/>
        </p:nvCxnSpPr>
        <p:spPr>
          <a:xfrm rot="5400000">
            <a:off x="6020818" y="3426733"/>
            <a:ext cx="461100" cy="328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8"/>
          <p:cNvCxnSpPr>
            <a:stCxn id="422" idx="3"/>
            <a:endCxn id="418" idx="0"/>
          </p:cNvCxnSpPr>
          <p:nvPr/>
        </p:nvCxnSpPr>
        <p:spPr>
          <a:xfrm>
            <a:off x="7031968" y="3161083"/>
            <a:ext cx="429900" cy="6603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8"/>
          <p:cNvSpPr/>
          <p:nvPr/>
        </p:nvSpPr>
        <p:spPr>
          <a:xfrm>
            <a:off x="6931224" y="4360500"/>
            <a:ext cx="10614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Expensive</a:t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5529700" y="4360500"/>
            <a:ext cx="11154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426" name="Google Shape;426;p38"/>
          <p:cNvCxnSpPr>
            <a:stCxn id="401" idx="2"/>
            <a:endCxn id="397" idx="0"/>
          </p:cNvCxnSpPr>
          <p:nvPr/>
        </p:nvCxnSpPr>
        <p:spPr>
          <a:xfrm flipH="1" rot="-5400000">
            <a:off x="1198913" y="4230725"/>
            <a:ext cx="2589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8"/>
          <p:cNvCxnSpPr>
            <a:stCxn id="400" idx="2"/>
            <a:endCxn id="398" idx="0"/>
          </p:cNvCxnSpPr>
          <p:nvPr/>
        </p:nvCxnSpPr>
        <p:spPr>
          <a:xfrm flipH="1" rot="-5400000">
            <a:off x="2847781" y="4230737"/>
            <a:ext cx="2589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8"/>
          <p:cNvCxnSpPr>
            <a:stCxn id="417" idx="2"/>
            <a:endCxn id="399" idx="0"/>
          </p:cNvCxnSpPr>
          <p:nvPr/>
        </p:nvCxnSpPr>
        <p:spPr>
          <a:xfrm rot="5400000">
            <a:off x="4364814" y="4200875"/>
            <a:ext cx="234900" cy="23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8"/>
          <p:cNvCxnSpPr>
            <a:stCxn id="416" idx="2"/>
            <a:endCxn id="425" idx="0"/>
          </p:cNvCxnSpPr>
          <p:nvPr/>
        </p:nvCxnSpPr>
        <p:spPr>
          <a:xfrm flipH="1" rot="-5400000">
            <a:off x="5958251" y="4230722"/>
            <a:ext cx="2589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8"/>
          <p:cNvCxnSpPr>
            <a:stCxn id="418" idx="2"/>
            <a:endCxn id="424" idx="0"/>
          </p:cNvCxnSpPr>
          <p:nvPr/>
        </p:nvCxnSpPr>
        <p:spPr>
          <a:xfrm flipH="1" rot="-5400000">
            <a:off x="7332775" y="4230722"/>
            <a:ext cx="2589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8"/>
          <p:cNvSpPr/>
          <p:nvPr/>
        </p:nvSpPr>
        <p:spPr>
          <a:xfrm>
            <a:off x="5798968" y="2961883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1664018" y="2961870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cxnSp>
        <p:nvCxnSpPr>
          <p:cNvPr id="431" name="Google Shape;431;p38"/>
          <p:cNvCxnSpPr>
            <a:stCxn id="403" idx="2"/>
            <a:endCxn id="414" idx="0"/>
          </p:cNvCxnSpPr>
          <p:nvPr/>
        </p:nvCxnSpPr>
        <p:spPr>
          <a:xfrm flipH="1" rot="-5400000">
            <a:off x="2177465" y="2858199"/>
            <a:ext cx="2067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8"/>
          <p:cNvCxnSpPr>
            <a:stCxn id="402" idx="2"/>
            <a:endCxn id="422" idx="0"/>
          </p:cNvCxnSpPr>
          <p:nvPr/>
        </p:nvCxnSpPr>
        <p:spPr>
          <a:xfrm flipH="1" rot="-5400000">
            <a:off x="6309274" y="2855034"/>
            <a:ext cx="2130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438" name="Google Shape;438;p3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9"/>
          <p:cNvSpPr txBox="1"/>
          <p:nvPr/>
        </p:nvSpPr>
        <p:spPr>
          <a:xfrm>
            <a:off x="2928975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2873025" y="4094650"/>
            <a:ext cx="35448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Semoga matkul KK dapat nilai A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Dataset</a:t>
            </a:r>
            <a:endParaRPr sz="24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6775"/>
            <a:ext cx="8839203" cy="373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Year dan MSRP</a:t>
            </a:r>
            <a:endParaRPr sz="2400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200" y="1139050"/>
            <a:ext cx="4317601" cy="3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A1=year=?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756763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Old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856963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New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51676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[10+,14-]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99223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[16+,0-]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870625" y="3100000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880275" y="31431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738950" y="22867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047825" y="22867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[26+,14-]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6" name="Google Shape;126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2855550" y="1021875"/>
            <a:ext cx="3432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Year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entropy([26+,14-])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entropy([26+,14-]) = 0.934068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entropy([16+,0-]) = 0 → Entropy old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entropy([10+,14-]) = 0.979869 → Entropy New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1.521989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38" y="3149875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Engine Cylinder</a:t>
            </a:r>
            <a:r>
              <a:rPr lang="en" sz="3600">
                <a:solidFill>
                  <a:schemeClr val="dk1"/>
                </a:solidFill>
              </a:rPr>
              <a:t> dan MSRP</a:t>
            </a:r>
            <a:endParaRPr sz="24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838" y="1222975"/>
            <a:ext cx="4294336" cy="3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A2=Engine Cylinder=?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8392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4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7813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57326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[10+,10-]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27633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[13+,4-]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283125" y="3113900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929825" y="31431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363600" y="23055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386300" y="227447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[26+,14-]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37544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5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350650" y="2274475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4406000" y="3113900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808238" y="35177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[3+,0-]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2" name="Google Shape;162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1"/>
          <p:cNvSpPr txBox="1"/>
          <p:nvPr>
            <p:ph idx="4294967295" type="body"/>
          </p:nvPr>
        </p:nvSpPr>
        <p:spPr>
          <a:xfrm>
            <a:off x="2855550" y="1021875"/>
            <a:ext cx="3432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Engine Cylinders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entropy([26+,14-])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entropy([26+,14-]) = 0.934068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entropy([13+,4-])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0.526636 → 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Entropy 4 Cylinder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entropy([3+,0-]) = 0 → Entropy 5 Cylinder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entropy([10+,10-]) = 1 → Entropy 6 Cylinder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1.210248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25" y="3678125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