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34d88ca0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34d88ca0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332b24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332b24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3332b24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3332b24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3332b24c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3332b24c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3332b24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3332b24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358b91d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358b91d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36f8b90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36f8b90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36f8b90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36f8b90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4dca33ba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4dca33ba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4dca33ba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4dca33ba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2f5b1868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2f5b1868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4dca33ba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4dca33ba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36f8b904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36f8b904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4dca33ba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4dca33ba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4dca33b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4dca33b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3332b24c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3332b24c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2f23e88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2f23e88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3332b24c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3332b24c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2f23e88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2f23e88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3332b24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3332b24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3332b24c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3332b24c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3332b24c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3332b24c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824000" y="2571750"/>
            <a:ext cx="7688400" cy="8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KELOMPOK 2</a:t>
            </a:r>
            <a:endParaRPr sz="2800"/>
          </a:p>
        </p:txBody>
      </p:sp>
      <p:sp>
        <p:nvSpPr>
          <p:cNvPr id="87" name="Google Shape;87;p13"/>
          <p:cNvSpPr txBox="1"/>
          <p:nvPr>
            <p:ph idx="4294967295" type="subTitle"/>
          </p:nvPr>
        </p:nvSpPr>
        <p:spPr>
          <a:xfrm>
            <a:off x="824000" y="3398850"/>
            <a:ext cx="5323500" cy="69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sz="1800">
                <a:solidFill>
                  <a:srgbClr val="FFFFFF"/>
                </a:solidFill>
              </a:rPr>
              <a:t>Gema Adi Perwira		- 05111840000138</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Vieri Fath Ayuba		- 05111840000153</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 sz="1800">
                <a:solidFill>
                  <a:srgbClr val="FFFFFF"/>
                </a:solidFill>
              </a:rPr>
              <a:t>M. Samsu Dhuha		- 05111840000155</a:t>
            </a:r>
            <a:endParaRPr sz="1800">
              <a:solidFill>
                <a:srgbClr val="FFFFFF"/>
              </a:solidFill>
            </a:endParaRPr>
          </a:p>
        </p:txBody>
      </p:sp>
      <p:sp>
        <p:nvSpPr>
          <p:cNvPr id="88" name="Google Shape;88;p13"/>
          <p:cNvSpPr txBox="1"/>
          <p:nvPr>
            <p:ph idx="4294967295" type="ctrTitle"/>
          </p:nvPr>
        </p:nvSpPr>
        <p:spPr>
          <a:xfrm>
            <a:off x="1986700" y="648175"/>
            <a:ext cx="7492500" cy="14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FFFFFF"/>
                </a:solidFill>
              </a:rPr>
              <a:t>FINAL PROJECT</a:t>
            </a:r>
            <a:endParaRPr sz="2900">
              <a:solidFill>
                <a:srgbClr val="FFFFFF"/>
              </a:solidFill>
            </a:endParaRPr>
          </a:p>
          <a:p>
            <a:pPr indent="0" lvl="0" marL="0" rtl="0" algn="l">
              <a:spcBef>
                <a:spcPts val="0"/>
              </a:spcBef>
              <a:spcAft>
                <a:spcPts val="0"/>
              </a:spcAft>
              <a:buNone/>
            </a:pPr>
            <a:r>
              <a:rPr lang="en" sz="2900">
                <a:solidFill>
                  <a:srgbClr val="FFFFFF"/>
                </a:solidFill>
              </a:rPr>
              <a:t>KECERDASAN KOMPUTASIONAL</a:t>
            </a:r>
            <a:endParaRPr sz="29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Jawaban</a:t>
            </a:r>
            <a:endParaRPr/>
          </a:p>
        </p:txBody>
      </p:sp>
      <p:sp>
        <p:nvSpPr>
          <p:cNvPr id="147" name="Google Shape;147;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Dari hasil analisis kami menggunakan DTree dan juga KNN, didapat fitur Humadity</a:t>
            </a:r>
            <a:r>
              <a:rPr lang="en"/>
              <a:t>3pm yang memiliki fitur yang paling berpengaruh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34925" y="521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Hipotesis ke - 2 </a:t>
            </a:r>
            <a:endParaRPr/>
          </a:p>
          <a:p>
            <a:pPr indent="0" lvl="0" marL="0" rtl="0" algn="l">
              <a:spcBef>
                <a:spcPts val="0"/>
              </a:spcBef>
              <a:spcAft>
                <a:spcPts val="0"/>
              </a:spcAft>
              <a:buNone/>
            </a:pPr>
            <a:r>
              <a:t/>
            </a:r>
            <a:endParaRPr/>
          </a:p>
        </p:txBody>
      </p:sp>
      <p:sp>
        <p:nvSpPr>
          <p:cNvPr id="153" name="Google Shape;153;p23"/>
          <p:cNvSpPr txBox="1"/>
          <p:nvPr>
            <p:ph idx="1" type="body"/>
          </p:nvPr>
        </p:nvSpPr>
        <p:spPr>
          <a:xfrm>
            <a:off x="477925" y="2063350"/>
            <a:ext cx="43092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Dengan melakukan eksplorasi data dengan menggunakan </a:t>
            </a:r>
            <a:r>
              <a:rPr lang="en"/>
              <a:t>matplotlib.pyplot didapatkan visualisasi fitur Location dengan data target RainTomorrow. Dari visualisasi tersebut didapatkan hasil tertinggi berasal dari Portland. Jadi dapat disimpulkan bahwa Portland memiliki kemungkinan RainTomorrow terbesar daripada lokasi lainnya.</a:t>
            </a:r>
            <a:endParaRPr/>
          </a:p>
        </p:txBody>
      </p:sp>
      <p:pic>
        <p:nvPicPr>
          <p:cNvPr id="154" name="Google Shape;154;p23"/>
          <p:cNvPicPr preferRelativeResize="0"/>
          <p:nvPr/>
        </p:nvPicPr>
        <p:blipFill>
          <a:blip r:embed="rId3">
            <a:alphaModFix/>
          </a:blip>
          <a:stretch>
            <a:fillRect/>
          </a:stretch>
        </p:blipFill>
        <p:spPr>
          <a:xfrm>
            <a:off x="5321925" y="948424"/>
            <a:ext cx="3612550" cy="3992451"/>
          </a:xfrm>
          <a:prstGeom prst="rect">
            <a:avLst/>
          </a:prstGeom>
          <a:noFill/>
          <a:ln>
            <a:noFill/>
          </a:ln>
        </p:spPr>
      </p:pic>
      <p:sp>
        <p:nvSpPr>
          <p:cNvPr id="155" name="Google Shape;155;p23"/>
          <p:cNvSpPr txBox="1"/>
          <p:nvPr/>
        </p:nvSpPr>
        <p:spPr>
          <a:xfrm>
            <a:off x="23725" y="1308275"/>
            <a:ext cx="5217600" cy="11100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latin typeface="Lato"/>
                <a:ea typeface="Lato"/>
                <a:cs typeface="Lato"/>
                <a:sym typeface="Lato"/>
              </a:rPr>
              <a:t>Daerah apa yang memiliki prediksi rainTomorrow yang tertinggi?</a:t>
            </a:r>
            <a:endParaRPr sz="1600">
              <a:latin typeface="Lato"/>
              <a:ea typeface="Lato"/>
              <a:cs typeface="Lato"/>
              <a:sym typeface="Lato"/>
            </a:endParaRPr>
          </a:p>
          <a:p>
            <a:pPr indent="-330200" lvl="0" marL="457200" rtl="0" algn="l">
              <a:lnSpc>
                <a:spcPct val="150000"/>
              </a:lnSpc>
              <a:spcBef>
                <a:spcPts val="0"/>
              </a:spcBef>
              <a:spcAft>
                <a:spcPts val="0"/>
              </a:spcAft>
              <a:buClr>
                <a:schemeClr val="lt1"/>
              </a:buClr>
              <a:buSzPts val="1600"/>
              <a:buFont typeface="Lato"/>
              <a:buAutoNum type="arabicParenR"/>
            </a:pPr>
            <a:r>
              <a:t/>
            </a:r>
            <a:endParaRPr sz="16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idx="1" type="body"/>
          </p:nvPr>
        </p:nvSpPr>
        <p:spPr>
          <a:xfrm>
            <a:off x="597600" y="2520313"/>
            <a:ext cx="3974400" cy="1858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Dengan melakukan eksplorasi data dengan menggunakan matplotlib.pyplot didapatkan visualisasi fitur WindGustDir dengan data target RainTomorrow. Dari visualisasi tersebut didapatkan hasil tertinggi yaitu arah tiupan angin North Northwest dan Northwest. Jadi dapat disimpulkan bahwa kecenderungan angin yang mengarah ke northwest memiliki kemungkinan RainTomorrow terbesar daripada arah lainnya.</a:t>
            </a:r>
            <a:endParaRPr/>
          </a:p>
        </p:txBody>
      </p:sp>
      <p:pic>
        <p:nvPicPr>
          <p:cNvPr id="161" name="Google Shape;161;p24"/>
          <p:cNvPicPr preferRelativeResize="0"/>
          <p:nvPr/>
        </p:nvPicPr>
        <p:blipFill>
          <a:blip r:embed="rId3">
            <a:alphaModFix/>
          </a:blip>
          <a:stretch>
            <a:fillRect/>
          </a:stretch>
        </p:blipFill>
        <p:spPr>
          <a:xfrm>
            <a:off x="5024625" y="983022"/>
            <a:ext cx="3810025" cy="3757125"/>
          </a:xfrm>
          <a:prstGeom prst="rect">
            <a:avLst/>
          </a:prstGeom>
          <a:noFill/>
          <a:ln>
            <a:noFill/>
          </a:ln>
        </p:spPr>
      </p:pic>
      <p:sp>
        <p:nvSpPr>
          <p:cNvPr id="162" name="Google Shape;162;p24"/>
          <p:cNvSpPr txBox="1"/>
          <p:nvPr>
            <p:ph type="title"/>
          </p:nvPr>
        </p:nvSpPr>
        <p:spPr>
          <a:xfrm>
            <a:off x="597600" y="44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Hipotesis ke - 3</a:t>
            </a:r>
            <a:endParaRPr/>
          </a:p>
          <a:p>
            <a:pPr indent="0" lvl="0" marL="0" rtl="0" algn="l">
              <a:spcBef>
                <a:spcPts val="0"/>
              </a:spcBef>
              <a:spcAft>
                <a:spcPts val="0"/>
              </a:spcAft>
              <a:buNone/>
            </a:pPr>
            <a:r>
              <a:t/>
            </a:r>
            <a:endParaRPr/>
          </a:p>
        </p:txBody>
      </p:sp>
      <p:sp>
        <p:nvSpPr>
          <p:cNvPr id="163" name="Google Shape;163;p24"/>
          <p:cNvSpPr txBox="1"/>
          <p:nvPr/>
        </p:nvSpPr>
        <p:spPr>
          <a:xfrm>
            <a:off x="597600" y="1441225"/>
            <a:ext cx="4655100" cy="128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latin typeface="Lato"/>
                <a:ea typeface="Lato"/>
                <a:cs typeface="Lato"/>
                <a:sym typeface="Lato"/>
              </a:rPr>
              <a:t>A</a:t>
            </a:r>
            <a:r>
              <a:rPr lang="en" sz="1600">
                <a:latin typeface="Lato"/>
                <a:ea typeface="Lato"/>
                <a:cs typeface="Lato"/>
                <a:sym typeface="Lato"/>
              </a:rPr>
              <a:t>rah tiupan angin terkuat dalam 24 jam terakhir yg memiliki prediksi RainTomorrow tertinggi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577950" y="2327500"/>
            <a:ext cx="39024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Dengan melakukan eksplorasi data dengan menggunakan matplotlib.pyplot didapatkan visualisasi fitur WindDir9am dengan data target RainTomorrow. Dari visualisasi tersebut didapatkan hasil tertinggi yaitu arah tiupan angin menuju North Northwest dan North. Jadi dapat disimpulkan bahwa kecenderungan angin yang mengarah ke north pada jam 9 pagi memiliki kemungkinan RainTomorrow terbesar daripada arah lainnya.</a:t>
            </a:r>
            <a:endParaRPr/>
          </a:p>
        </p:txBody>
      </p:sp>
      <p:pic>
        <p:nvPicPr>
          <p:cNvPr id="169" name="Google Shape;169;p25"/>
          <p:cNvPicPr preferRelativeResize="0"/>
          <p:nvPr/>
        </p:nvPicPr>
        <p:blipFill>
          <a:blip r:embed="rId3">
            <a:alphaModFix/>
          </a:blip>
          <a:stretch>
            <a:fillRect/>
          </a:stretch>
        </p:blipFill>
        <p:spPr>
          <a:xfrm>
            <a:off x="4972875" y="898725"/>
            <a:ext cx="3639950" cy="3589400"/>
          </a:xfrm>
          <a:prstGeom prst="rect">
            <a:avLst/>
          </a:prstGeom>
          <a:noFill/>
          <a:ln>
            <a:noFill/>
          </a:ln>
        </p:spPr>
      </p:pic>
      <p:sp>
        <p:nvSpPr>
          <p:cNvPr id="170" name="Google Shape;170;p25"/>
          <p:cNvSpPr txBox="1"/>
          <p:nvPr>
            <p:ph type="title"/>
          </p:nvPr>
        </p:nvSpPr>
        <p:spPr>
          <a:xfrm>
            <a:off x="727650" y="593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Hipotesis ke - 3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25"/>
          <p:cNvSpPr txBox="1"/>
          <p:nvPr/>
        </p:nvSpPr>
        <p:spPr>
          <a:xfrm>
            <a:off x="105500" y="1379975"/>
            <a:ext cx="5028300" cy="8343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latin typeface="Lato"/>
                <a:ea typeface="Lato"/>
                <a:cs typeface="Lato"/>
                <a:sym typeface="Lato"/>
              </a:rPr>
              <a:t>A</a:t>
            </a:r>
            <a:r>
              <a:rPr lang="en" sz="1600">
                <a:latin typeface="Lato"/>
                <a:ea typeface="Lato"/>
                <a:cs typeface="Lato"/>
                <a:sym typeface="Lato"/>
              </a:rPr>
              <a:t>rah tiupan angin terkuat pada jam 9 pagi yg memiliki prediksi RainTomorrow tertinggi.</a:t>
            </a:r>
            <a:endParaRPr sz="16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6"/>
          <p:cNvPicPr preferRelativeResize="0"/>
          <p:nvPr/>
        </p:nvPicPr>
        <p:blipFill>
          <a:blip r:embed="rId3">
            <a:alphaModFix/>
          </a:blip>
          <a:stretch>
            <a:fillRect/>
          </a:stretch>
        </p:blipFill>
        <p:spPr>
          <a:xfrm>
            <a:off x="5258700" y="1161775"/>
            <a:ext cx="3566000" cy="3523550"/>
          </a:xfrm>
          <a:prstGeom prst="rect">
            <a:avLst/>
          </a:prstGeom>
          <a:noFill/>
          <a:ln>
            <a:noFill/>
          </a:ln>
        </p:spPr>
      </p:pic>
      <p:sp>
        <p:nvSpPr>
          <p:cNvPr id="177" name="Google Shape;177;p26"/>
          <p:cNvSpPr txBox="1"/>
          <p:nvPr>
            <p:ph idx="1" type="body"/>
          </p:nvPr>
        </p:nvSpPr>
        <p:spPr>
          <a:xfrm>
            <a:off x="621150" y="2308900"/>
            <a:ext cx="4300800" cy="270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Dengan melakukan eksplorasi data dengan menggunakan matplotlib.pyplot didapatkan visualisasi fitur WindDir3pm dengan data target RainTomorrow. Dari visualisasi tersebut didapatkan hasil tertinggi yaitu arah tiupan angin menuju </a:t>
            </a:r>
            <a:r>
              <a:rPr lang="en"/>
              <a:t>North </a:t>
            </a:r>
            <a:r>
              <a:rPr lang="en"/>
              <a:t>Northwest dan Northwest. Jadi dapat disimpulkan bahwa kecenderungan angin yang mengarah ke northwest pada jam 3 sore memiliki kemungkinan RainTomorrow terbesar daripada arah lainnya.</a:t>
            </a:r>
            <a:endParaRPr/>
          </a:p>
        </p:txBody>
      </p:sp>
      <p:sp>
        <p:nvSpPr>
          <p:cNvPr id="178" name="Google Shape;178;p26"/>
          <p:cNvSpPr txBox="1"/>
          <p:nvPr>
            <p:ph type="title"/>
          </p:nvPr>
        </p:nvSpPr>
        <p:spPr>
          <a:xfrm>
            <a:off x="759225" y="626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Hipotesis ke - 3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6"/>
          <p:cNvSpPr txBox="1"/>
          <p:nvPr/>
        </p:nvSpPr>
        <p:spPr>
          <a:xfrm>
            <a:off x="177625" y="1472625"/>
            <a:ext cx="5081100" cy="16356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latin typeface="Lato"/>
                <a:ea typeface="Lato"/>
                <a:cs typeface="Lato"/>
                <a:sym typeface="Lato"/>
              </a:rPr>
              <a:t>A</a:t>
            </a:r>
            <a:r>
              <a:rPr lang="en" sz="1600">
                <a:latin typeface="Lato"/>
                <a:ea typeface="Lato"/>
                <a:cs typeface="Lato"/>
                <a:sym typeface="Lato"/>
              </a:rPr>
              <a:t>rah tiupan angin terkuat pada jam 3 sore yg memiliki prediksi RainTomorrow tertinggi.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7650" y="517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Hipotesis ke - 4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 name="Google Shape;185;p27"/>
          <p:cNvSpPr txBox="1"/>
          <p:nvPr/>
        </p:nvSpPr>
        <p:spPr>
          <a:xfrm>
            <a:off x="775700" y="1216813"/>
            <a:ext cx="6980700" cy="1110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Font typeface="Lato"/>
              <a:buAutoNum type="arabicParenR"/>
            </a:pPr>
            <a:r>
              <a:t/>
            </a:r>
            <a:endParaRPr sz="1600">
              <a:latin typeface="Lato"/>
              <a:ea typeface="Lato"/>
              <a:cs typeface="Lato"/>
              <a:sym typeface="Lato"/>
            </a:endParaRPr>
          </a:p>
        </p:txBody>
      </p:sp>
      <p:sp>
        <p:nvSpPr>
          <p:cNvPr id="186" name="Google Shape;186;p27"/>
          <p:cNvSpPr txBox="1"/>
          <p:nvPr/>
        </p:nvSpPr>
        <p:spPr>
          <a:xfrm>
            <a:off x="1584175" y="1053125"/>
            <a:ext cx="7285200" cy="535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latin typeface="Lato"/>
                <a:ea typeface="Lato"/>
                <a:cs typeface="Lato"/>
                <a:sym typeface="Lato"/>
              </a:rPr>
              <a:t>Algoritma apa yang memiliki akurasi terbaik dalam memprediksi hujan?</a:t>
            </a:r>
            <a:endParaRPr/>
          </a:p>
        </p:txBody>
      </p:sp>
      <p:sp>
        <p:nvSpPr>
          <p:cNvPr id="187" name="Google Shape;187;p27"/>
          <p:cNvSpPr txBox="1"/>
          <p:nvPr>
            <p:ph idx="1" type="body"/>
          </p:nvPr>
        </p:nvSpPr>
        <p:spPr>
          <a:xfrm>
            <a:off x="577950" y="1926475"/>
            <a:ext cx="78942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Kami melakukan perbandingan nilai akurasi  dengan algoritma Neural Network dengan ScikitLearn, Decision tree, serta KNN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nvSpPr>
        <p:spPr>
          <a:xfrm>
            <a:off x="775700" y="1216813"/>
            <a:ext cx="6980700" cy="1110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Font typeface="Lato"/>
              <a:buAutoNum type="arabicParenR"/>
            </a:pPr>
            <a:r>
              <a:t/>
            </a:r>
            <a:endParaRPr sz="1600">
              <a:latin typeface="Lato"/>
              <a:ea typeface="Lato"/>
              <a:cs typeface="Lato"/>
              <a:sym typeface="Lato"/>
            </a:endParaRPr>
          </a:p>
        </p:txBody>
      </p:sp>
      <p:sp>
        <p:nvSpPr>
          <p:cNvPr id="193" name="Google Shape;193;p28"/>
          <p:cNvSpPr txBox="1"/>
          <p:nvPr/>
        </p:nvSpPr>
        <p:spPr>
          <a:xfrm>
            <a:off x="1584175" y="1053125"/>
            <a:ext cx="7285200" cy="535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latin typeface="Lato"/>
                <a:ea typeface="Lato"/>
                <a:cs typeface="Lato"/>
                <a:sym typeface="Lato"/>
              </a:rPr>
              <a:t>Eksplorasi dengan NN-SKlearn</a:t>
            </a:r>
            <a:endParaRPr/>
          </a:p>
        </p:txBody>
      </p:sp>
      <p:sp>
        <p:nvSpPr>
          <p:cNvPr id="194" name="Google Shape;194;p28"/>
          <p:cNvSpPr txBox="1"/>
          <p:nvPr/>
        </p:nvSpPr>
        <p:spPr>
          <a:xfrm>
            <a:off x="222500" y="1588325"/>
            <a:ext cx="75339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50">
                <a:highlight>
                  <a:srgbClr val="FFFFFE"/>
                </a:highlight>
                <a:latin typeface="Courier New"/>
                <a:ea typeface="Courier New"/>
                <a:cs typeface="Courier New"/>
                <a:sym typeface="Courier New"/>
              </a:rPr>
              <a:t>mlp = MLPClassifier(hidden_layer_sizes=(</a:t>
            </a:r>
            <a:r>
              <a:rPr lang="en" sz="1450">
                <a:solidFill>
                  <a:srgbClr val="09885A"/>
                </a:solidFill>
                <a:highlight>
                  <a:srgbClr val="FFFFFE"/>
                </a:highlight>
                <a:latin typeface="Courier New"/>
                <a:ea typeface="Courier New"/>
                <a:cs typeface="Courier New"/>
                <a:sym typeface="Courier New"/>
              </a:rPr>
              <a:t>1024</a:t>
            </a:r>
            <a:r>
              <a:rPr lang="en" sz="1450">
                <a:highlight>
                  <a:srgbClr val="FFFFFE"/>
                </a:highlight>
                <a:latin typeface="Courier New"/>
                <a:ea typeface="Courier New"/>
                <a:cs typeface="Courier New"/>
                <a:sym typeface="Courier New"/>
              </a:rPr>
              <a:t>,</a:t>
            </a:r>
            <a:r>
              <a:rPr lang="en" sz="1450">
                <a:solidFill>
                  <a:srgbClr val="09885A"/>
                </a:solidFill>
                <a:highlight>
                  <a:srgbClr val="FFFFFE"/>
                </a:highlight>
                <a:latin typeface="Courier New"/>
                <a:ea typeface="Courier New"/>
                <a:cs typeface="Courier New"/>
                <a:sym typeface="Courier New"/>
              </a:rPr>
              <a:t>512</a:t>
            </a:r>
            <a:r>
              <a:rPr lang="en" sz="1450">
                <a:highlight>
                  <a:srgbClr val="FFFFFE"/>
                </a:highlight>
                <a:latin typeface="Courier New"/>
                <a:ea typeface="Courier New"/>
                <a:cs typeface="Courier New"/>
                <a:sym typeface="Courier New"/>
              </a:rPr>
              <a:t>,</a:t>
            </a:r>
            <a:r>
              <a:rPr lang="en" sz="1450">
                <a:solidFill>
                  <a:srgbClr val="09885A"/>
                </a:solidFill>
                <a:highlight>
                  <a:srgbClr val="FFFFFE"/>
                </a:highlight>
                <a:latin typeface="Courier New"/>
                <a:ea typeface="Courier New"/>
                <a:cs typeface="Courier New"/>
                <a:sym typeface="Courier New"/>
              </a:rPr>
              <a:t>256</a:t>
            </a:r>
            <a:r>
              <a:rPr lang="en" sz="1450">
                <a:highlight>
                  <a:srgbClr val="FFFFFE"/>
                </a:highlight>
                <a:latin typeface="Courier New"/>
                <a:ea typeface="Courier New"/>
                <a:cs typeface="Courier New"/>
                <a:sym typeface="Courier New"/>
              </a:rPr>
              <a:t>), learning_rate_init=</a:t>
            </a:r>
            <a:r>
              <a:rPr lang="en" sz="1450">
                <a:solidFill>
                  <a:srgbClr val="09885A"/>
                </a:solidFill>
                <a:highlight>
                  <a:srgbClr val="FFFFFE"/>
                </a:highlight>
                <a:latin typeface="Courier New"/>
                <a:ea typeface="Courier New"/>
                <a:cs typeface="Courier New"/>
                <a:sym typeface="Courier New"/>
              </a:rPr>
              <a:t>0.001</a:t>
            </a:r>
            <a:r>
              <a:rPr lang="en" sz="1450">
                <a:highlight>
                  <a:srgbClr val="FFFFFE"/>
                </a:highlight>
                <a:latin typeface="Courier New"/>
                <a:ea typeface="Courier New"/>
                <a:cs typeface="Courier New"/>
                <a:sym typeface="Courier New"/>
              </a:rPr>
              <a:t>, activation=</a:t>
            </a:r>
            <a:r>
              <a:rPr lang="en" sz="1450">
                <a:solidFill>
                  <a:srgbClr val="A31515"/>
                </a:solidFill>
                <a:highlight>
                  <a:srgbClr val="FFFFFE"/>
                </a:highlight>
                <a:latin typeface="Courier New"/>
                <a:ea typeface="Courier New"/>
                <a:cs typeface="Courier New"/>
                <a:sym typeface="Courier New"/>
              </a:rPr>
              <a:t>'relu'</a:t>
            </a:r>
            <a:r>
              <a:rPr lang="en" sz="1450">
                <a:highlight>
                  <a:srgbClr val="FFFFFE"/>
                </a:highlight>
                <a:latin typeface="Courier New"/>
                <a:ea typeface="Courier New"/>
                <a:cs typeface="Courier New"/>
                <a:sym typeface="Courier New"/>
              </a:rPr>
              <a:t>, solver=</a:t>
            </a:r>
            <a:r>
              <a:rPr lang="en" sz="1450">
                <a:solidFill>
                  <a:srgbClr val="A31515"/>
                </a:solidFill>
                <a:highlight>
                  <a:srgbClr val="FFFFFE"/>
                </a:highlight>
                <a:latin typeface="Courier New"/>
                <a:ea typeface="Courier New"/>
                <a:cs typeface="Courier New"/>
                <a:sym typeface="Courier New"/>
              </a:rPr>
              <a:t>'adam'</a:t>
            </a:r>
            <a:r>
              <a:rPr lang="en" sz="1450">
                <a:highlight>
                  <a:srgbClr val="FFFFFE"/>
                </a:highlight>
                <a:latin typeface="Courier New"/>
                <a:ea typeface="Courier New"/>
                <a:cs typeface="Courier New"/>
                <a:sym typeface="Courier New"/>
              </a:rPr>
              <a:t>, max_iter=</a:t>
            </a:r>
            <a:r>
              <a:rPr lang="en" sz="1450">
                <a:solidFill>
                  <a:srgbClr val="09885A"/>
                </a:solidFill>
                <a:highlight>
                  <a:srgbClr val="FFFFFE"/>
                </a:highlight>
                <a:latin typeface="Courier New"/>
                <a:ea typeface="Courier New"/>
                <a:cs typeface="Courier New"/>
                <a:sym typeface="Courier New"/>
              </a:rPr>
              <a:t>500</a:t>
            </a:r>
            <a:r>
              <a:rPr lang="en" sz="1450">
                <a:highlight>
                  <a:srgbClr val="FFFFFE"/>
                </a:highlight>
                <a:latin typeface="Courier New"/>
                <a:ea typeface="Courier New"/>
                <a:cs typeface="Courier New"/>
                <a:sym typeface="Courier New"/>
              </a:rPr>
              <a:t>)</a:t>
            </a:r>
            <a:endParaRPr sz="14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highlight>
                <a:srgbClr val="FFFFFE"/>
              </a:highlight>
              <a:latin typeface="Courier New"/>
              <a:ea typeface="Courier New"/>
              <a:cs typeface="Courier New"/>
              <a:sym typeface="Courier New"/>
            </a:endParaRPr>
          </a:p>
        </p:txBody>
      </p:sp>
      <p:pic>
        <p:nvPicPr>
          <p:cNvPr id="195" name="Google Shape;195;p28"/>
          <p:cNvPicPr preferRelativeResize="0"/>
          <p:nvPr/>
        </p:nvPicPr>
        <p:blipFill>
          <a:blip r:embed="rId3">
            <a:alphaModFix/>
          </a:blip>
          <a:stretch>
            <a:fillRect/>
          </a:stretch>
        </p:blipFill>
        <p:spPr>
          <a:xfrm>
            <a:off x="3339838" y="2454725"/>
            <a:ext cx="4867275" cy="243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775700" y="1216813"/>
            <a:ext cx="6980700" cy="1110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Font typeface="Lato"/>
              <a:buAutoNum type="arabicParenR"/>
            </a:pPr>
            <a:r>
              <a:t/>
            </a:r>
            <a:endParaRPr sz="1600">
              <a:latin typeface="Lato"/>
              <a:ea typeface="Lato"/>
              <a:cs typeface="Lato"/>
              <a:sym typeface="Lato"/>
            </a:endParaRPr>
          </a:p>
        </p:txBody>
      </p:sp>
      <p:sp>
        <p:nvSpPr>
          <p:cNvPr id="201" name="Google Shape;201;p29"/>
          <p:cNvSpPr txBox="1"/>
          <p:nvPr/>
        </p:nvSpPr>
        <p:spPr>
          <a:xfrm>
            <a:off x="2289200" y="681625"/>
            <a:ext cx="5286900" cy="535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latin typeface="Lato"/>
                <a:ea typeface="Lato"/>
                <a:cs typeface="Lato"/>
                <a:sym typeface="Lato"/>
              </a:rPr>
              <a:t>Eksplorasi dengan Decision Tree</a:t>
            </a:r>
            <a:endParaRPr/>
          </a:p>
        </p:txBody>
      </p:sp>
      <p:sp>
        <p:nvSpPr>
          <p:cNvPr id="202" name="Google Shape;202;p29"/>
          <p:cNvSpPr txBox="1"/>
          <p:nvPr>
            <p:ph idx="1" type="body"/>
          </p:nvPr>
        </p:nvSpPr>
        <p:spPr>
          <a:xfrm>
            <a:off x="727650" y="1761125"/>
            <a:ext cx="76887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b="1" sz="1250">
              <a:solidFill>
                <a:srgbClr val="000000"/>
              </a:solidFill>
              <a:highlight>
                <a:srgbClr val="FFFFFE"/>
              </a:highlight>
              <a:latin typeface="Courier New"/>
              <a:ea typeface="Courier New"/>
              <a:cs typeface="Courier New"/>
              <a:sym typeface="Courier New"/>
            </a:endParaRPr>
          </a:p>
          <a:p>
            <a:pPr indent="0" lvl="0" marL="57150" rtl="0" algn="l">
              <a:lnSpc>
                <a:spcPct val="135714"/>
              </a:lnSpc>
              <a:spcBef>
                <a:spcPts val="0"/>
              </a:spcBef>
              <a:spcAft>
                <a:spcPts val="0"/>
              </a:spcAft>
              <a:buNone/>
            </a:pPr>
            <a:r>
              <a:rPr b="1" lang="en" sz="1650">
                <a:solidFill>
                  <a:srgbClr val="000000"/>
                </a:solidFill>
                <a:highlight>
                  <a:srgbClr val="FFFFFE"/>
                </a:highlight>
                <a:latin typeface="Courier New"/>
                <a:ea typeface="Courier New"/>
                <a:cs typeface="Courier New"/>
                <a:sym typeface="Courier New"/>
              </a:rPr>
              <a:t> </a:t>
            </a:r>
            <a:r>
              <a:rPr b="1" lang="en" sz="1650">
                <a:solidFill>
                  <a:srgbClr val="A31515"/>
                </a:solidFill>
                <a:highlight>
                  <a:srgbClr val="FFFFFE"/>
                </a:highlight>
                <a:latin typeface="Courier New"/>
                <a:ea typeface="Courier New"/>
                <a:cs typeface="Courier New"/>
                <a:sym typeface="Courier New"/>
              </a:rPr>
              <a:t>test_size</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0.1</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0.2</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0.3</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0.4</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0.5</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0.6</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0.7</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0.8</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0.9</a:t>
            </a:r>
            <a:r>
              <a:rPr b="1" lang="en" sz="1650">
                <a:solidFill>
                  <a:srgbClr val="000000"/>
                </a:solidFill>
                <a:highlight>
                  <a:srgbClr val="FFFFFE"/>
                </a:highlight>
                <a:latin typeface="Courier New"/>
                <a:ea typeface="Courier New"/>
                <a:cs typeface="Courier New"/>
                <a:sym typeface="Courier New"/>
              </a:rPr>
              <a:t>],</a:t>
            </a:r>
            <a:endParaRPr b="1" sz="1650">
              <a:solidFill>
                <a:srgbClr val="000000"/>
              </a:solidFill>
              <a:highlight>
                <a:srgbClr val="FFFFFE"/>
              </a:highlight>
              <a:latin typeface="Courier New"/>
              <a:ea typeface="Courier New"/>
              <a:cs typeface="Courier New"/>
              <a:sym typeface="Courier New"/>
            </a:endParaRPr>
          </a:p>
          <a:p>
            <a:pPr indent="0" lvl="0" marL="57150" rtl="0" algn="l">
              <a:lnSpc>
                <a:spcPct val="135714"/>
              </a:lnSpc>
              <a:spcBef>
                <a:spcPts val="0"/>
              </a:spcBef>
              <a:spcAft>
                <a:spcPts val="0"/>
              </a:spcAft>
              <a:buNone/>
            </a:pPr>
            <a:r>
              <a:rPr b="1" lang="en" sz="1650">
                <a:solidFill>
                  <a:srgbClr val="000000"/>
                </a:solidFill>
                <a:highlight>
                  <a:srgbClr val="FFFFFE"/>
                </a:highlight>
                <a:latin typeface="Courier New"/>
                <a:ea typeface="Courier New"/>
                <a:cs typeface="Courier New"/>
                <a:sym typeface="Courier New"/>
              </a:rPr>
              <a:t> </a:t>
            </a:r>
            <a:r>
              <a:rPr b="1" lang="en" sz="1650">
                <a:solidFill>
                  <a:srgbClr val="A31515"/>
                </a:solidFill>
                <a:highlight>
                  <a:srgbClr val="FFFFFE"/>
                </a:highlight>
                <a:latin typeface="Courier New"/>
                <a:ea typeface="Courier New"/>
                <a:cs typeface="Courier New"/>
                <a:sym typeface="Courier New"/>
              </a:rPr>
              <a:t>max_depth</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3</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5</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7</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11</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13</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15</a:t>
            </a:r>
            <a:r>
              <a:rPr b="1" lang="en" sz="1650">
                <a:solidFill>
                  <a:srgbClr val="000000"/>
                </a:solidFill>
                <a:highlight>
                  <a:srgbClr val="FFFFFE"/>
                </a:highlight>
                <a:latin typeface="Courier New"/>
                <a:ea typeface="Courier New"/>
                <a:cs typeface="Courier New"/>
                <a:sym typeface="Courier New"/>
              </a:rPr>
              <a:t>, </a:t>
            </a:r>
            <a:r>
              <a:rPr b="1" lang="en" sz="1650">
                <a:solidFill>
                  <a:srgbClr val="09885A"/>
                </a:solidFill>
                <a:highlight>
                  <a:srgbClr val="FFFFFE"/>
                </a:highlight>
                <a:latin typeface="Courier New"/>
                <a:ea typeface="Courier New"/>
                <a:cs typeface="Courier New"/>
                <a:sym typeface="Courier New"/>
              </a:rPr>
              <a:t>17</a:t>
            </a:r>
            <a:r>
              <a:rPr b="1" lang="en" sz="1650">
                <a:solidFill>
                  <a:srgbClr val="000000"/>
                </a:solidFill>
                <a:highlight>
                  <a:srgbClr val="FFFFFE"/>
                </a:highlight>
                <a:latin typeface="Courier New"/>
                <a:ea typeface="Courier New"/>
                <a:cs typeface="Courier New"/>
                <a:sym typeface="Courier New"/>
              </a:rPr>
              <a:t>],</a:t>
            </a:r>
            <a:endParaRPr b="1" sz="1650">
              <a:solidFill>
                <a:srgbClr val="000000"/>
              </a:solidFill>
              <a:highlight>
                <a:srgbClr val="FFFFFE"/>
              </a:highlight>
              <a:latin typeface="Courier New"/>
              <a:ea typeface="Courier New"/>
              <a:cs typeface="Courier New"/>
              <a:sym typeface="Courier New"/>
            </a:endParaRPr>
          </a:p>
          <a:p>
            <a:pPr indent="0" lvl="0" marL="57150" rtl="0" algn="l">
              <a:lnSpc>
                <a:spcPct val="135714"/>
              </a:lnSpc>
              <a:spcBef>
                <a:spcPts val="0"/>
              </a:spcBef>
              <a:spcAft>
                <a:spcPts val="0"/>
              </a:spcAft>
              <a:buNone/>
            </a:pPr>
            <a:r>
              <a:rPr b="1" lang="en" sz="1650">
                <a:solidFill>
                  <a:srgbClr val="000000"/>
                </a:solidFill>
                <a:highlight>
                  <a:srgbClr val="FFFFFE"/>
                </a:highlight>
                <a:latin typeface="Courier New"/>
                <a:ea typeface="Courier New"/>
                <a:cs typeface="Courier New"/>
                <a:sym typeface="Courier New"/>
              </a:rPr>
              <a:t> </a:t>
            </a:r>
            <a:r>
              <a:rPr b="1" lang="en" sz="1650">
                <a:solidFill>
                  <a:srgbClr val="A31515"/>
                </a:solidFill>
                <a:highlight>
                  <a:srgbClr val="FFFFFE"/>
                </a:highlight>
                <a:latin typeface="Courier New"/>
                <a:ea typeface="Courier New"/>
                <a:cs typeface="Courier New"/>
                <a:sym typeface="Courier New"/>
              </a:rPr>
              <a:t>criterion</a:t>
            </a:r>
            <a:r>
              <a:rPr b="1" lang="en" sz="1650">
                <a:solidFill>
                  <a:srgbClr val="000000"/>
                </a:solidFill>
                <a:highlight>
                  <a:srgbClr val="FFFFFE"/>
                </a:highlight>
                <a:latin typeface="Courier New"/>
                <a:ea typeface="Courier New"/>
                <a:cs typeface="Courier New"/>
                <a:sym typeface="Courier New"/>
              </a:rPr>
              <a:t>: [</a:t>
            </a:r>
            <a:r>
              <a:rPr b="1" lang="en" sz="1650">
                <a:solidFill>
                  <a:srgbClr val="A31515"/>
                </a:solidFill>
                <a:highlight>
                  <a:srgbClr val="FFFFFE"/>
                </a:highlight>
                <a:latin typeface="Courier New"/>
                <a:ea typeface="Courier New"/>
                <a:cs typeface="Courier New"/>
                <a:sym typeface="Courier New"/>
              </a:rPr>
              <a:t>'entropy'</a:t>
            </a:r>
            <a:r>
              <a:rPr b="1" lang="en" sz="1650">
                <a:solidFill>
                  <a:srgbClr val="000000"/>
                </a:solidFill>
                <a:highlight>
                  <a:srgbClr val="FFFFFE"/>
                </a:highlight>
                <a:latin typeface="Courier New"/>
                <a:ea typeface="Courier New"/>
                <a:cs typeface="Courier New"/>
                <a:sym typeface="Courier New"/>
              </a:rPr>
              <a:t>]</a:t>
            </a:r>
            <a:endParaRPr b="1" sz="16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1600"/>
              </a:spcAft>
              <a:buNone/>
            </a:pPr>
            <a:r>
              <a:t/>
            </a:r>
            <a:endParaRPr b="1" sz="13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775700" y="1216813"/>
            <a:ext cx="6980700" cy="1110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Font typeface="Lato"/>
              <a:buAutoNum type="arabicParenR"/>
            </a:pPr>
            <a:r>
              <a:t/>
            </a:r>
            <a:endParaRPr sz="1600">
              <a:latin typeface="Lato"/>
              <a:ea typeface="Lato"/>
              <a:cs typeface="Lato"/>
              <a:sym typeface="Lato"/>
            </a:endParaRPr>
          </a:p>
        </p:txBody>
      </p:sp>
      <p:sp>
        <p:nvSpPr>
          <p:cNvPr id="208" name="Google Shape;208;p30"/>
          <p:cNvSpPr txBox="1"/>
          <p:nvPr/>
        </p:nvSpPr>
        <p:spPr>
          <a:xfrm>
            <a:off x="2289200" y="681625"/>
            <a:ext cx="5286900" cy="535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latin typeface="Lato"/>
                <a:ea typeface="Lato"/>
                <a:cs typeface="Lato"/>
                <a:sym typeface="Lato"/>
              </a:rPr>
              <a:t>Eksplorasi dengan Decision Tree</a:t>
            </a:r>
            <a:endParaRPr/>
          </a:p>
        </p:txBody>
      </p:sp>
      <p:pic>
        <p:nvPicPr>
          <p:cNvPr id="209" name="Google Shape;209;p30"/>
          <p:cNvPicPr preferRelativeResize="0"/>
          <p:nvPr/>
        </p:nvPicPr>
        <p:blipFill>
          <a:blip r:embed="rId3">
            <a:alphaModFix/>
          </a:blip>
          <a:stretch>
            <a:fillRect/>
          </a:stretch>
        </p:blipFill>
        <p:spPr>
          <a:xfrm>
            <a:off x="281500" y="1469575"/>
            <a:ext cx="4053850" cy="3521525"/>
          </a:xfrm>
          <a:prstGeom prst="rect">
            <a:avLst/>
          </a:prstGeom>
          <a:noFill/>
          <a:ln>
            <a:noFill/>
          </a:ln>
        </p:spPr>
      </p:pic>
      <p:pic>
        <p:nvPicPr>
          <p:cNvPr id="210" name="Google Shape;210;p30"/>
          <p:cNvPicPr preferRelativeResize="0"/>
          <p:nvPr/>
        </p:nvPicPr>
        <p:blipFill>
          <a:blip r:embed="rId4">
            <a:alphaModFix/>
          </a:blip>
          <a:stretch>
            <a:fillRect/>
          </a:stretch>
        </p:blipFill>
        <p:spPr>
          <a:xfrm>
            <a:off x="4633250" y="1565704"/>
            <a:ext cx="4209347" cy="342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727650" y="534225"/>
            <a:ext cx="7688700" cy="5352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None/>
            </a:pPr>
            <a:r>
              <a:rPr b="0" lang="en" sz="1900">
                <a:solidFill>
                  <a:srgbClr val="000000"/>
                </a:solidFill>
                <a:latin typeface="Lato"/>
                <a:ea typeface="Lato"/>
                <a:cs typeface="Lato"/>
                <a:sym typeface="Lato"/>
              </a:rPr>
              <a:t>Eksplorasi dengan Decision Tree</a:t>
            </a:r>
            <a:endParaRPr b="0" sz="1700">
              <a:solidFill>
                <a:srgbClr val="000000"/>
              </a:solidFill>
              <a:latin typeface="Arial"/>
              <a:ea typeface="Arial"/>
              <a:cs typeface="Arial"/>
              <a:sym typeface="Arial"/>
            </a:endParaRPr>
          </a:p>
          <a:p>
            <a:pPr indent="0" lvl="0" marL="0" rtl="0" algn="ctr">
              <a:spcBef>
                <a:spcPts val="0"/>
              </a:spcBef>
              <a:spcAft>
                <a:spcPts val="0"/>
              </a:spcAft>
              <a:buNone/>
            </a:pPr>
            <a:r>
              <a:t/>
            </a:r>
            <a:endParaRPr sz="2900"/>
          </a:p>
        </p:txBody>
      </p:sp>
      <p:sp>
        <p:nvSpPr>
          <p:cNvPr id="216" name="Google Shape;216;p31"/>
          <p:cNvSpPr txBox="1"/>
          <p:nvPr>
            <p:ph idx="1" type="body"/>
          </p:nvPr>
        </p:nvSpPr>
        <p:spPr>
          <a:xfrm>
            <a:off x="727650" y="176112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sz="1350">
                <a:solidFill>
                  <a:srgbClr val="212121"/>
                </a:solidFill>
                <a:highlight>
                  <a:srgbClr val="FFFFFF"/>
                </a:highlight>
                <a:latin typeface="Courier New"/>
                <a:ea typeface="Courier New"/>
                <a:cs typeface="Courier New"/>
                <a:sym typeface="Courier New"/>
              </a:rPr>
              <a:t>best param:  {'t_size': 0.3, 'max_depth': 11, 'criterion': 'entropy', 'accuracy': 0.8288647509051744, 'f1': 0.8288647509051744}</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321725" y="952000"/>
            <a:ext cx="419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Rain in </a:t>
            </a:r>
            <a:r>
              <a:rPr lang="en"/>
              <a:t>Australia</a:t>
            </a:r>
            <a:endParaRPr/>
          </a:p>
        </p:txBody>
      </p:sp>
      <p:sp>
        <p:nvSpPr>
          <p:cNvPr id="94" name="Google Shape;94;p14"/>
          <p:cNvSpPr txBox="1"/>
          <p:nvPr>
            <p:ph idx="1" type="body"/>
          </p:nvPr>
        </p:nvSpPr>
        <p:spPr>
          <a:xfrm>
            <a:off x="1093775" y="1868050"/>
            <a:ext cx="70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000000"/>
                </a:solidFill>
                <a:latin typeface="Lato"/>
                <a:ea typeface="Lato"/>
                <a:cs typeface="Lato"/>
                <a:sym typeface="Lato"/>
              </a:rPr>
              <a:t>Deskripsi :</a:t>
            </a:r>
            <a:endParaRPr sz="17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7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en" sz="1700">
                <a:solidFill>
                  <a:srgbClr val="000000"/>
                </a:solidFill>
                <a:latin typeface="Lato"/>
                <a:ea typeface="Lato"/>
                <a:cs typeface="Lato"/>
                <a:sym typeface="Lato"/>
              </a:rPr>
              <a:t>Dataset Rain in Australia berisi tentang pengamatan cuaca harian pada daerah - daerah di seluruh Australia yang berisi 145460.</a:t>
            </a:r>
            <a:endParaRPr sz="17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7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en" sz="1700">
                <a:solidFill>
                  <a:srgbClr val="000000"/>
                </a:solidFill>
                <a:latin typeface="Lato"/>
                <a:ea typeface="Lato"/>
                <a:cs typeface="Lato"/>
                <a:sym typeface="Lato"/>
              </a:rPr>
              <a:t>Dataset ini memiliki variabel target yaitu RainTomorow yaitu prediksi hujan pada esok hari</a:t>
            </a:r>
            <a:endParaRPr sz="17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700">
              <a:solidFill>
                <a:srgbClr val="000000"/>
              </a:solidFill>
            </a:endParaRPr>
          </a:p>
          <a:p>
            <a:pPr indent="0" lvl="0" marL="0" rtl="0" algn="l">
              <a:lnSpc>
                <a:spcPct val="100000"/>
              </a:lnSpc>
              <a:spcBef>
                <a:spcPts val="0"/>
              </a:spcBef>
              <a:spcAft>
                <a:spcPts val="0"/>
              </a:spcAft>
              <a:buNone/>
            </a:pPr>
            <a:r>
              <a:t/>
            </a:r>
            <a:endParaRPr sz="1700">
              <a:solidFill>
                <a:srgbClr val="000000"/>
              </a:solidFill>
            </a:endParaRPr>
          </a:p>
          <a:p>
            <a:pPr indent="0" lvl="0" marL="0" rtl="0" algn="l">
              <a:lnSpc>
                <a:spcPct val="100000"/>
              </a:lnSpc>
              <a:spcBef>
                <a:spcPts val="0"/>
              </a:spcBef>
              <a:spcAft>
                <a:spcPts val="0"/>
              </a:spcAft>
              <a:buNone/>
            </a:pPr>
            <a:r>
              <a:t/>
            </a:r>
            <a:endParaRPr sz="17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27650" y="524275"/>
            <a:ext cx="7688700" cy="5352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None/>
            </a:pPr>
            <a:r>
              <a:rPr lang="en" sz="2000">
                <a:solidFill>
                  <a:srgbClr val="000000"/>
                </a:solidFill>
                <a:latin typeface="Lato"/>
                <a:ea typeface="Lato"/>
                <a:cs typeface="Lato"/>
                <a:sym typeface="Lato"/>
              </a:rPr>
              <a:t>Eksplorasi dengan KNN</a:t>
            </a:r>
            <a:endParaRPr sz="2000">
              <a:solidFill>
                <a:srgbClr val="000000"/>
              </a:solidFill>
              <a:latin typeface="Lato"/>
              <a:ea typeface="Lato"/>
              <a:cs typeface="Lato"/>
              <a:sym typeface="Lato"/>
            </a:endParaRPr>
          </a:p>
          <a:p>
            <a:pPr indent="0" lvl="0" marL="457200" rtl="0" algn="ctr">
              <a:lnSpc>
                <a:spcPct val="150000"/>
              </a:lnSpc>
              <a:spcBef>
                <a:spcPts val="0"/>
              </a:spcBef>
              <a:spcAft>
                <a:spcPts val="0"/>
              </a:spcAft>
              <a:buNone/>
            </a:pPr>
            <a:r>
              <a:t/>
            </a:r>
            <a:endParaRPr b="0" sz="1600">
              <a:solidFill>
                <a:srgbClr val="000000"/>
              </a:solidFill>
              <a:latin typeface="Lato"/>
              <a:ea typeface="Lato"/>
              <a:cs typeface="Lato"/>
              <a:sym typeface="Lato"/>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p32"/>
          <p:cNvSpPr txBox="1"/>
          <p:nvPr>
            <p:ph idx="1" type="body"/>
          </p:nvPr>
        </p:nvSpPr>
        <p:spPr>
          <a:xfrm>
            <a:off x="727650" y="1671800"/>
            <a:ext cx="7688700" cy="2261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550">
                <a:solidFill>
                  <a:srgbClr val="000000"/>
                </a:solidFill>
                <a:highlight>
                  <a:srgbClr val="FFFFFE"/>
                </a:highlight>
                <a:latin typeface="Courier New"/>
                <a:ea typeface="Courier New"/>
                <a:cs typeface="Courier New"/>
                <a:sym typeface="Courier New"/>
              </a:rPr>
              <a:t>knn_test = {</a:t>
            </a:r>
            <a:endParaRPr b="1" sz="15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550">
                <a:solidFill>
                  <a:srgbClr val="000000"/>
                </a:solidFill>
                <a:highlight>
                  <a:srgbClr val="FFFFFE"/>
                </a:highlight>
                <a:latin typeface="Courier New"/>
                <a:ea typeface="Courier New"/>
                <a:cs typeface="Courier New"/>
                <a:sym typeface="Courier New"/>
              </a:rPr>
              <a:t>  </a:t>
            </a:r>
            <a:r>
              <a:rPr b="1" lang="en" sz="1550">
                <a:solidFill>
                  <a:srgbClr val="A31515"/>
                </a:solidFill>
                <a:highlight>
                  <a:srgbClr val="FFFFFE"/>
                </a:highlight>
                <a:latin typeface="Courier New"/>
                <a:ea typeface="Courier New"/>
                <a:cs typeface="Courier New"/>
                <a:sym typeface="Courier New"/>
              </a:rPr>
              <a:t>test_size</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0.1</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0.2</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0.3</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0.4</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0.5</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0.6</a:t>
            </a:r>
            <a:r>
              <a:rPr b="1" lang="en" sz="1550">
                <a:solidFill>
                  <a:srgbClr val="000000"/>
                </a:solidFill>
                <a:highlight>
                  <a:srgbClr val="FFFFFE"/>
                </a:highlight>
                <a:latin typeface="Courier New"/>
                <a:ea typeface="Courier New"/>
                <a:cs typeface="Courier New"/>
                <a:sym typeface="Courier New"/>
              </a:rPr>
              <a:t>],  </a:t>
            </a:r>
            <a:endParaRPr b="1" sz="15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550">
                <a:solidFill>
                  <a:srgbClr val="000000"/>
                </a:solidFill>
                <a:highlight>
                  <a:srgbClr val="FFFFFE"/>
                </a:highlight>
                <a:latin typeface="Courier New"/>
                <a:ea typeface="Courier New"/>
                <a:cs typeface="Courier New"/>
                <a:sym typeface="Courier New"/>
              </a:rPr>
              <a:t>  </a:t>
            </a:r>
            <a:r>
              <a:rPr b="1" lang="en" sz="1550">
                <a:solidFill>
                  <a:srgbClr val="A31515"/>
                </a:solidFill>
                <a:highlight>
                  <a:srgbClr val="FFFFFE"/>
                </a:highlight>
                <a:latin typeface="Courier New"/>
                <a:ea typeface="Courier New"/>
                <a:cs typeface="Courier New"/>
                <a:sym typeface="Courier New"/>
              </a:rPr>
              <a:t>n_neighbor</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3</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5</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7</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9</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11</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13</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15</a:t>
            </a:r>
            <a:r>
              <a:rPr b="1" lang="en" sz="1550">
                <a:solidFill>
                  <a:srgbClr val="000000"/>
                </a:solidFill>
                <a:highlight>
                  <a:srgbClr val="FFFFFE"/>
                </a:highlight>
                <a:latin typeface="Courier New"/>
                <a:ea typeface="Courier New"/>
                <a:cs typeface="Courier New"/>
                <a:sym typeface="Courier New"/>
              </a:rPr>
              <a:t>, </a:t>
            </a:r>
            <a:r>
              <a:rPr b="1" lang="en" sz="1550">
                <a:solidFill>
                  <a:srgbClr val="09885A"/>
                </a:solidFill>
                <a:highlight>
                  <a:srgbClr val="FFFFFE"/>
                </a:highlight>
                <a:latin typeface="Courier New"/>
                <a:ea typeface="Courier New"/>
                <a:cs typeface="Courier New"/>
                <a:sym typeface="Courier New"/>
              </a:rPr>
              <a:t>17</a:t>
            </a:r>
            <a:r>
              <a:rPr b="1" lang="en" sz="1550">
                <a:solidFill>
                  <a:srgbClr val="000000"/>
                </a:solidFill>
                <a:highlight>
                  <a:srgbClr val="FFFFFE"/>
                </a:highlight>
                <a:latin typeface="Courier New"/>
                <a:ea typeface="Courier New"/>
                <a:cs typeface="Courier New"/>
                <a:sym typeface="Courier New"/>
              </a:rPr>
              <a:t>],</a:t>
            </a:r>
            <a:endParaRPr b="1" sz="15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550">
                <a:solidFill>
                  <a:srgbClr val="000000"/>
                </a:solidFill>
                <a:highlight>
                  <a:srgbClr val="FFFFFE"/>
                </a:highlight>
                <a:latin typeface="Courier New"/>
                <a:ea typeface="Courier New"/>
                <a:cs typeface="Courier New"/>
                <a:sym typeface="Courier New"/>
              </a:rPr>
              <a:t>  </a:t>
            </a:r>
            <a:r>
              <a:rPr b="1" lang="en" sz="1550">
                <a:solidFill>
                  <a:srgbClr val="A31515"/>
                </a:solidFill>
                <a:highlight>
                  <a:srgbClr val="FFFFFE"/>
                </a:highlight>
                <a:latin typeface="Courier New"/>
                <a:ea typeface="Courier New"/>
                <a:cs typeface="Courier New"/>
                <a:sym typeface="Courier New"/>
              </a:rPr>
              <a:t>weights</a:t>
            </a:r>
            <a:r>
              <a:rPr b="1" lang="en" sz="1550">
                <a:solidFill>
                  <a:srgbClr val="000000"/>
                </a:solidFill>
                <a:highlight>
                  <a:srgbClr val="FFFFFE"/>
                </a:highlight>
                <a:latin typeface="Courier New"/>
                <a:ea typeface="Courier New"/>
                <a:cs typeface="Courier New"/>
                <a:sym typeface="Courier New"/>
              </a:rPr>
              <a:t>: [</a:t>
            </a:r>
            <a:r>
              <a:rPr b="1" lang="en" sz="1550">
                <a:solidFill>
                  <a:srgbClr val="A31515"/>
                </a:solidFill>
                <a:highlight>
                  <a:srgbClr val="FFFFFE"/>
                </a:highlight>
                <a:latin typeface="Courier New"/>
                <a:ea typeface="Courier New"/>
                <a:cs typeface="Courier New"/>
                <a:sym typeface="Courier New"/>
              </a:rPr>
              <a:t>'uniform'</a:t>
            </a:r>
            <a:r>
              <a:rPr b="1" lang="en" sz="1550">
                <a:solidFill>
                  <a:srgbClr val="000000"/>
                </a:solidFill>
                <a:highlight>
                  <a:srgbClr val="FFFFFE"/>
                </a:highlight>
                <a:latin typeface="Courier New"/>
                <a:ea typeface="Courier New"/>
                <a:cs typeface="Courier New"/>
                <a:sym typeface="Courier New"/>
              </a:rPr>
              <a:t>, </a:t>
            </a:r>
            <a:r>
              <a:rPr b="1" lang="en" sz="1550">
                <a:solidFill>
                  <a:srgbClr val="A31515"/>
                </a:solidFill>
                <a:highlight>
                  <a:srgbClr val="FFFFFE"/>
                </a:highlight>
                <a:latin typeface="Courier New"/>
                <a:ea typeface="Courier New"/>
                <a:cs typeface="Courier New"/>
                <a:sym typeface="Courier New"/>
              </a:rPr>
              <a:t>'distance'</a:t>
            </a:r>
            <a:r>
              <a:rPr b="1" lang="en" sz="1550">
                <a:solidFill>
                  <a:srgbClr val="000000"/>
                </a:solidFill>
                <a:highlight>
                  <a:srgbClr val="FFFFFE"/>
                </a:highlight>
                <a:latin typeface="Courier New"/>
                <a:ea typeface="Courier New"/>
                <a:cs typeface="Courier New"/>
                <a:sym typeface="Courier New"/>
              </a:rPr>
              <a:t>],</a:t>
            </a:r>
            <a:endParaRPr b="1" sz="15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550">
                <a:solidFill>
                  <a:srgbClr val="000000"/>
                </a:solidFill>
                <a:highlight>
                  <a:srgbClr val="FFFFFE"/>
                </a:highlight>
                <a:latin typeface="Courier New"/>
                <a:ea typeface="Courier New"/>
                <a:cs typeface="Courier New"/>
                <a:sym typeface="Courier New"/>
              </a:rPr>
              <a:t>}</a:t>
            </a:r>
            <a:endParaRPr b="1" sz="15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51225" y="790775"/>
            <a:ext cx="5387100" cy="5352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None/>
            </a:pPr>
            <a:r>
              <a:rPr b="0" lang="en" sz="1600">
                <a:solidFill>
                  <a:srgbClr val="000000"/>
                </a:solidFill>
                <a:latin typeface="Lato"/>
                <a:ea typeface="Lato"/>
                <a:cs typeface="Lato"/>
                <a:sym typeface="Lato"/>
              </a:rPr>
              <a:t>Eksplorasi dengan KNN</a:t>
            </a:r>
            <a:endParaRPr b="0" sz="1600">
              <a:solidFill>
                <a:srgbClr val="000000"/>
              </a:solidFill>
              <a:latin typeface="Lato"/>
              <a:ea typeface="Lato"/>
              <a:cs typeface="Lato"/>
              <a:sym typeface="Lato"/>
            </a:endParaRPr>
          </a:p>
          <a:p>
            <a:pPr indent="0" lvl="0" marL="457200" rtl="0" algn="ctr">
              <a:lnSpc>
                <a:spcPct val="150000"/>
              </a:lnSpc>
              <a:spcBef>
                <a:spcPts val="0"/>
              </a:spcBef>
              <a:spcAft>
                <a:spcPts val="0"/>
              </a:spcAft>
              <a:buNone/>
            </a:pPr>
            <a:r>
              <a:t/>
            </a:r>
            <a:endParaRPr b="0" sz="1600">
              <a:solidFill>
                <a:srgbClr val="000000"/>
              </a:solidFill>
              <a:latin typeface="Lato"/>
              <a:ea typeface="Lato"/>
              <a:cs typeface="Lato"/>
              <a:sym typeface="Lato"/>
            </a:endParaRPr>
          </a:p>
          <a:p>
            <a:pPr indent="0" lvl="0" marL="0" rtl="0" algn="ctr">
              <a:spcBef>
                <a:spcPts val="0"/>
              </a:spcBef>
              <a:spcAft>
                <a:spcPts val="0"/>
              </a:spcAft>
              <a:buNone/>
            </a:pPr>
            <a:r>
              <a:t/>
            </a:r>
            <a:endParaRPr/>
          </a:p>
        </p:txBody>
      </p:sp>
      <p:pic>
        <p:nvPicPr>
          <p:cNvPr id="228" name="Google Shape;228;p33"/>
          <p:cNvPicPr preferRelativeResize="0"/>
          <p:nvPr/>
        </p:nvPicPr>
        <p:blipFill>
          <a:blip r:embed="rId3">
            <a:alphaModFix/>
          </a:blip>
          <a:stretch>
            <a:fillRect/>
          </a:stretch>
        </p:blipFill>
        <p:spPr>
          <a:xfrm>
            <a:off x="152400" y="1325975"/>
            <a:ext cx="3634059" cy="3665125"/>
          </a:xfrm>
          <a:prstGeom prst="rect">
            <a:avLst/>
          </a:prstGeom>
          <a:noFill/>
          <a:ln>
            <a:noFill/>
          </a:ln>
        </p:spPr>
      </p:pic>
      <p:pic>
        <p:nvPicPr>
          <p:cNvPr id="229" name="Google Shape;229;p33"/>
          <p:cNvPicPr preferRelativeResize="0"/>
          <p:nvPr/>
        </p:nvPicPr>
        <p:blipFill>
          <a:blip r:embed="rId4">
            <a:alphaModFix/>
          </a:blip>
          <a:stretch>
            <a:fillRect/>
          </a:stretch>
        </p:blipFill>
        <p:spPr>
          <a:xfrm>
            <a:off x="4508025" y="1437100"/>
            <a:ext cx="3127800" cy="3492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1878450" y="562400"/>
            <a:ext cx="5387100" cy="5352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None/>
            </a:pPr>
            <a:r>
              <a:rPr b="0" lang="en" sz="2000">
                <a:solidFill>
                  <a:srgbClr val="000000"/>
                </a:solidFill>
                <a:latin typeface="Lato"/>
                <a:ea typeface="Lato"/>
                <a:cs typeface="Lato"/>
                <a:sym typeface="Lato"/>
              </a:rPr>
              <a:t>Eksplorasi dengan KNN</a:t>
            </a:r>
            <a:endParaRPr b="0" sz="2000">
              <a:solidFill>
                <a:srgbClr val="000000"/>
              </a:solidFill>
              <a:latin typeface="Lato"/>
              <a:ea typeface="Lato"/>
              <a:cs typeface="Lato"/>
              <a:sym typeface="Lato"/>
            </a:endParaRPr>
          </a:p>
          <a:p>
            <a:pPr indent="0" lvl="0" marL="457200" rtl="0" algn="ctr">
              <a:lnSpc>
                <a:spcPct val="150000"/>
              </a:lnSpc>
              <a:spcBef>
                <a:spcPts val="0"/>
              </a:spcBef>
              <a:spcAft>
                <a:spcPts val="0"/>
              </a:spcAft>
              <a:buNone/>
            </a:pPr>
            <a:r>
              <a:t/>
            </a:r>
            <a:endParaRPr b="0" sz="2000">
              <a:solidFill>
                <a:srgbClr val="000000"/>
              </a:solidFill>
              <a:latin typeface="Lato"/>
              <a:ea typeface="Lato"/>
              <a:cs typeface="Lato"/>
              <a:sym typeface="Lato"/>
            </a:endParaRPr>
          </a:p>
          <a:p>
            <a:pPr indent="0" lvl="0" marL="0" rtl="0" algn="ctr">
              <a:spcBef>
                <a:spcPts val="0"/>
              </a:spcBef>
              <a:spcAft>
                <a:spcPts val="0"/>
              </a:spcAft>
              <a:buNone/>
            </a:pPr>
            <a:r>
              <a:t/>
            </a:r>
            <a:endParaRPr sz="3000"/>
          </a:p>
        </p:txBody>
      </p:sp>
      <p:sp>
        <p:nvSpPr>
          <p:cNvPr id="235" name="Google Shape;235;p34"/>
          <p:cNvSpPr txBox="1"/>
          <p:nvPr>
            <p:ph idx="1" type="body"/>
          </p:nvPr>
        </p:nvSpPr>
        <p:spPr>
          <a:xfrm>
            <a:off x="996750" y="1767600"/>
            <a:ext cx="6609300" cy="275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50">
                <a:solidFill>
                  <a:srgbClr val="212121"/>
                </a:solidFill>
                <a:highlight>
                  <a:srgbClr val="FFFFFF"/>
                </a:highlight>
                <a:latin typeface="Courier New"/>
                <a:ea typeface="Courier New"/>
                <a:cs typeface="Courier New"/>
                <a:sym typeface="Courier New"/>
              </a:rPr>
              <a:t>best param:  {'t_size': 0.6, 'n_neighbors': 17, 'weights': 'distance', </a:t>
            </a:r>
            <a:r>
              <a:rPr b="1" lang="en" sz="1350">
                <a:solidFill>
                  <a:srgbClr val="212121"/>
                </a:solidFill>
                <a:highlight>
                  <a:srgbClr val="FFFFFF"/>
                </a:highlight>
                <a:latin typeface="Courier New"/>
                <a:ea typeface="Courier New"/>
                <a:cs typeface="Courier New"/>
                <a:sym typeface="Courier New"/>
              </a:rPr>
              <a:t>'accuracy': 0.8137059443604198</a:t>
            </a:r>
            <a:r>
              <a:rPr lang="en" sz="1350">
                <a:solidFill>
                  <a:srgbClr val="212121"/>
                </a:solidFill>
                <a:highlight>
                  <a:srgbClr val="FFFFFF"/>
                </a:highlight>
                <a:latin typeface="Courier New"/>
                <a:ea typeface="Courier New"/>
                <a:cs typeface="Courier New"/>
                <a:sym typeface="Courier New"/>
              </a:rPr>
              <a:t>, 'f1': 0.8137059443604198}</a:t>
            </a:r>
            <a:endParaRPr sz="1750">
              <a:solidFill>
                <a:srgbClr val="212121"/>
              </a:solidFill>
              <a:highlight>
                <a:srgbClr val="FFFFFF"/>
              </a:highlight>
              <a:latin typeface="Courier New"/>
              <a:ea typeface="Courier New"/>
              <a:cs typeface="Courier New"/>
              <a:sym typeface="Courier New"/>
            </a:endParaRPr>
          </a:p>
          <a:p>
            <a:pPr indent="0" lvl="0" marL="0" rtl="0" algn="just">
              <a:spcBef>
                <a:spcPts val="1600"/>
              </a:spcBef>
              <a:spcAft>
                <a:spcPts val="1600"/>
              </a:spcAft>
              <a:buNone/>
            </a:pPr>
            <a:r>
              <a:rPr b="1" lang="en" sz="1450">
                <a:solidFill>
                  <a:srgbClr val="212121"/>
                </a:solidFill>
                <a:highlight>
                  <a:srgbClr val="FFFFFF"/>
                </a:highlight>
                <a:latin typeface="Courier New"/>
                <a:ea typeface="Courier New"/>
                <a:cs typeface="Courier New"/>
                <a:sym typeface="Courier New"/>
              </a:rPr>
              <a:t>Didapatkan akurasi = 0.8137</a:t>
            </a:r>
            <a:endParaRPr b="1" sz="14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Jawaban</a:t>
            </a:r>
            <a:endParaRPr/>
          </a:p>
        </p:txBody>
      </p:sp>
      <p:sp>
        <p:nvSpPr>
          <p:cNvPr id="241" name="Google Shape;241;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Dari hasil analisis kami algoritma yang terbaik adalah algoritma NN-Sklearn dengan nilai akurasi 0.85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200450" y="1302750"/>
            <a:ext cx="4371300" cy="448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 </a:t>
            </a:r>
            <a:r>
              <a:rPr lang="en" sz="1400"/>
              <a:t>Date : tanggal</a:t>
            </a:r>
            <a:endParaRPr sz="1400"/>
          </a:p>
          <a:p>
            <a:pPr indent="0" lvl="0" marL="0" rtl="0" algn="l">
              <a:lnSpc>
                <a:spcPct val="100000"/>
              </a:lnSpc>
              <a:spcBef>
                <a:spcPts val="0"/>
              </a:spcBef>
              <a:spcAft>
                <a:spcPts val="0"/>
              </a:spcAft>
              <a:buNone/>
            </a:pPr>
            <a:r>
              <a:rPr lang="en" sz="1400"/>
              <a:t>- Location : Tempat</a:t>
            </a:r>
            <a:endParaRPr sz="1400"/>
          </a:p>
          <a:p>
            <a:pPr indent="0" lvl="0" marL="0" rtl="0" algn="l">
              <a:lnSpc>
                <a:spcPct val="100000"/>
              </a:lnSpc>
              <a:spcBef>
                <a:spcPts val="0"/>
              </a:spcBef>
              <a:spcAft>
                <a:spcPts val="0"/>
              </a:spcAft>
              <a:buNone/>
            </a:pPr>
            <a:r>
              <a:rPr lang="en" sz="1400"/>
              <a:t>- MinTemp : Suhu minimal (derajat C)</a:t>
            </a:r>
            <a:endParaRPr sz="1400"/>
          </a:p>
          <a:p>
            <a:pPr indent="0" lvl="0" marL="0" rtl="0" algn="l">
              <a:lnSpc>
                <a:spcPct val="100000"/>
              </a:lnSpc>
              <a:spcBef>
                <a:spcPts val="0"/>
              </a:spcBef>
              <a:spcAft>
                <a:spcPts val="0"/>
              </a:spcAft>
              <a:buNone/>
            </a:pPr>
            <a:r>
              <a:rPr lang="en" sz="1400"/>
              <a:t>- MaxTemp : Suhu maximal (derajat C)</a:t>
            </a:r>
            <a:endParaRPr sz="1400"/>
          </a:p>
          <a:p>
            <a:pPr indent="0" lvl="0" marL="0" rtl="0" algn="l">
              <a:lnSpc>
                <a:spcPct val="100000"/>
              </a:lnSpc>
              <a:spcBef>
                <a:spcPts val="0"/>
              </a:spcBef>
              <a:spcAft>
                <a:spcPts val="0"/>
              </a:spcAft>
              <a:buNone/>
            </a:pPr>
            <a:r>
              <a:rPr lang="en" sz="1400"/>
              <a:t>- Rainfall : Curah hujan</a:t>
            </a:r>
            <a:endParaRPr sz="1400"/>
          </a:p>
          <a:p>
            <a:pPr indent="0" lvl="0" marL="0" rtl="0" algn="l">
              <a:lnSpc>
                <a:spcPct val="100000"/>
              </a:lnSpc>
              <a:spcBef>
                <a:spcPts val="0"/>
              </a:spcBef>
              <a:spcAft>
                <a:spcPts val="0"/>
              </a:spcAft>
              <a:buNone/>
            </a:pPr>
            <a:r>
              <a:rPr lang="en" sz="1400"/>
              <a:t>- Evaporation : Penguapan</a:t>
            </a:r>
            <a:endParaRPr sz="1400"/>
          </a:p>
          <a:p>
            <a:pPr indent="0" lvl="0" marL="0" rtl="0" algn="l">
              <a:lnSpc>
                <a:spcPct val="100000"/>
              </a:lnSpc>
              <a:spcBef>
                <a:spcPts val="0"/>
              </a:spcBef>
              <a:spcAft>
                <a:spcPts val="0"/>
              </a:spcAft>
              <a:buNone/>
            </a:pPr>
            <a:r>
              <a:rPr lang="en" sz="1400"/>
              <a:t>- Sunshine : total waktu panas matahari dalam sehari (jam)</a:t>
            </a:r>
            <a:endParaRPr sz="1400"/>
          </a:p>
          <a:p>
            <a:pPr indent="0" lvl="0" marL="0" rtl="0" algn="l">
              <a:lnSpc>
                <a:spcPct val="100000"/>
              </a:lnSpc>
              <a:spcBef>
                <a:spcPts val="0"/>
              </a:spcBef>
              <a:spcAft>
                <a:spcPts val="0"/>
              </a:spcAft>
              <a:buNone/>
            </a:pPr>
            <a:r>
              <a:rPr lang="en" sz="1400"/>
              <a:t>- WindGustDir : arah tiupan angin terkuat dalam 24 jam hingga tengah malam</a:t>
            </a:r>
            <a:endParaRPr sz="1400"/>
          </a:p>
          <a:p>
            <a:pPr indent="0" lvl="0" marL="0" rtl="0" algn="l">
              <a:lnSpc>
                <a:spcPct val="100000"/>
              </a:lnSpc>
              <a:spcBef>
                <a:spcPts val="0"/>
              </a:spcBef>
              <a:spcAft>
                <a:spcPts val="0"/>
              </a:spcAft>
              <a:buNone/>
            </a:pPr>
            <a:r>
              <a:rPr lang="en" sz="1400"/>
              <a:t>- WindGustSpeed : kecepatan (km/h) angin terkuat</a:t>
            </a:r>
            <a:endParaRPr sz="1400"/>
          </a:p>
          <a:p>
            <a:pPr indent="0" lvl="0" marL="0" rtl="0" algn="l">
              <a:lnSpc>
                <a:spcPct val="100000"/>
              </a:lnSpc>
              <a:spcBef>
                <a:spcPts val="0"/>
              </a:spcBef>
              <a:spcAft>
                <a:spcPts val="0"/>
              </a:spcAft>
              <a:buNone/>
            </a:pPr>
            <a:r>
              <a:rPr lang="en" sz="1400"/>
              <a:t>- WindDir9am : arah angin jam 9 pagi</a:t>
            </a:r>
            <a:endParaRPr sz="1400"/>
          </a:p>
          <a:p>
            <a:pPr indent="0" lvl="0" marL="0" rtl="0" algn="l">
              <a:lnSpc>
                <a:spcPct val="100000"/>
              </a:lnSpc>
              <a:spcBef>
                <a:spcPts val="0"/>
              </a:spcBef>
              <a:spcAft>
                <a:spcPts val="0"/>
              </a:spcAft>
              <a:buNone/>
            </a:pPr>
            <a:r>
              <a:rPr lang="en" sz="1400"/>
              <a:t>- WindDir3pm : arah angin jam 3 sore</a:t>
            </a:r>
            <a:endParaRPr sz="1400"/>
          </a:p>
          <a:p>
            <a:pPr indent="0" lvl="0" marL="0" rtl="0" algn="l">
              <a:lnSpc>
                <a:spcPct val="100000"/>
              </a:lnSpc>
              <a:spcBef>
                <a:spcPts val="0"/>
              </a:spcBef>
              <a:spcAft>
                <a:spcPts val="0"/>
              </a:spcAft>
              <a:buNone/>
            </a:pPr>
            <a:r>
              <a:rPr lang="en" sz="1400"/>
              <a:t>- WindSpeed9am : Kecepatan angin (km/h) rata2 lebih dari 10 menit di jam 9 pagi</a:t>
            </a:r>
            <a:endParaRPr sz="1400"/>
          </a:p>
        </p:txBody>
      </p:sp>
      <p:sp>
        <p:nvSpPr>
          <p:cNvPr id="100" name="Google Shape;100;p15"/>
          <p:cNvSpPr txBox="1"/>
          <p:nvPr>
            <p:ph idx="1" type="body"/>
          </p:nvPr>
        </p:nvSpPr>
        <p:spPr>
          <a:xfrm>
            <a:off x="4571750" y="1382400"/>
            <a:ext cx="4461000" cy="43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 WindSpeed3pm : Kecepatan angin (km/h) rata2 lebih dari 10 menit di jam 3 sore</a:t>
            </a:r>
            <a:endParaRPr sz="1400"/>
          </a:p>
          <a:p>
            <a:pPr indent="0" lvl="0" marL="0" rtl="0" algn="l">
              <a:lnSpc>
                <a:spcPct val="100000"/>
              </a:lnSpc>
              <a:spcBef>
                <a:spcPts val="0"/>
              </a:spcBef>
              <a:spcAft>
                <a:spcPts val="0"/>
              </a:spcAft>
              <a:buNone/>
            </a:pPr>
            <a:r>
              <a:rPr lang="en" sz="1400"/>
              <a:t>- Humidity9am  : Kelembapan (persen) di jam 9 pagi</a:t>
            </a:r>
            <a:endParaRPr sz="1400"/>
          </a:p>
          <a:p>
            <a:pPr indent="0" lvl="0" marL="0" rtl="0" algn="l">
              <a:lnSpc>
                <a:spcPct val="100000"/>
              </a:lnSpc>
              <a:spcBef>
                <a:spcPts val="0"/>
              </a:spcBef>
              <a:spcAft>
                <a:spcPts val="0"/>
              </a:spcAft>
              <a:buNone/>
            </a:pPr>
            <a:r>
              <a:rPr lang="en" sz="1400"/>
              <a:t>- Humidity3pm : Kelembapan (persen) di jam 3 sore</a:t>
            </a:r>
            <a:endParaRPr sz="1400"/>
          </a:p>
          <a:p>
            <a:pPr indent="0" lvl="0" marL="0" rtl="0" algn="l">
              <a:lnSpc>
                <a:spcPct val="100000"/>
              </a:lnSpc>
              <a:spcBef>
                <a:spcPts val="0"/>
              </a:spcBef>
              <a:spcAft>
                <a:spcPts val="0"/>
              </a:spcAft>
              <a:buNone/>
            </a:pPr>
            <a:r>
              <a:rPr lang="en" sz="1400"/>
              <a:t>- Pressure9am :Tekanan atmosfer jam 9 pagi</a:t>
            </a:r>
            <a:endParaRPr sz="1400"/>
          </a:p>
          <a:p>
            <a:pPr indent="0" lvl="0" marL="0" rtl="0" algn="l">
              <a:lnSpc>
                <a:spcPct val="100000"/>
              </a:lnSpc>
              <a:spcBef>
                <a:spcPts val="0"/>
              </a:spcBef>
              <a:spcAft>
                <a:spcPts val="0"/>
              </a:spcAft>
              <a:buNone/>
            </a:pPr>
            <a:r>
              <a:rPr lang="en" sz="1400"/>
              <a:t>- Pressure3pm : Tekanan atmosfer jam 3 sore</a:t>
            </a:r>
            <a:endParaRPr sz="1400"/>
          </a:p>
          <a:p>
            <a:pPr indent="0" lvl="0" marL="0" rtl="0" algn="l">
              <a:lnSpc>
                <a:spcPct val="100000"/>
              </a:lnSpc>
              <a:spcBef>
                <a:spcPts val="0"/>
              </a:spcBef>
              <a:spcAft>
                <a:spcPts val="0"/>
              </a:spcAft>
              <a:buNone/>
            </a:pPr>
            <a:r>
              <a:rPr lang="en" sz="1400"/>
              <a:t>- Cloud9am : Bagian langit yg tertutup awan (0 = cerah, 8 = mendung) jam 9 pagi</a:t>
            </a:r>
            <a:endParaRPr sz="1400"/>
          </a:p>
          <a:p>
            <a:pPr indent="0" lvl="0" marL="0" rtl="0" algn="l">
              <a:lnSpc>
                <a:spcPct val="100000"/>
              </a:lnSpc>
              <a:spcBef>
                <a:spcPts val="0"/>
              </a:spcBef>
              <a:spcAft>
                <a:spcPts val="0"/>
              </a:spcAft>
              <a:buNone/>
            </a:pPr>
            <a:r>
              <a:rPr lang="en" sz="1400"/>
              <a:t>- Cloud3pm : Bagian langit yg tertutup awan (0 = cerah, 8 = mendung) jam 3 sore</a:t>
            </a:r>
            <a:endParaRPr sz="1400"/>
          </a:p>
          <a:p>
            <a:pPr indent="0" lvl="0" marL="0" rtl="0" algn="l">
              <a:lnSpc>
                <a:spcPct val="100000"/>
              </a:lnSpc>
              <a:spcBef>
                <a:spcPts val="0"/>
              </a:spcBef>
              <a:spcAft>
                <a:spcPts val="0"/>
              </a:spcAft>
              <a:buNone/>
            </a:pPr>
            <a:r>
              <a:rPr lang="en" sz="1400"/>
              <a:t>- Temp9am : Suhu jam 9 pagi</a:t>
            </a:r>
            <a:endParaRPr sz="1400"/>
          </a:p>
          <a:p>
            <a:pPr indent="0" lvl="0" marL="0" rtl="0" algn="l">
              <a:lnSpc>
                <a:spcPct val="100000"/>
              </a:lnSpc>
              <a:spcBef>
                <a:spcPts val="0"/>
              </a:spcBef>
              <a:spcAft>
                <a:spcPts val="0"/>
              </a:spcAft>
              <a:buNone/>
            </a:pPr>
            <a:r>
              <a:rPr lang="en" sz="1400"/>
              <a:t>- Temp3pm : Suhu jam 3 sore</a:t>
            </a:r>
            <a:endParaRPr sz="1400"/>
          </a:p>
          <a:p>
            <a:pPr indent="0" lvl="0" marL="0" rtl="0" algn="l">
              <a:lnSpc>
                <a:spcPct val="100000"/>
              </a:lnSpc>
              <a:spcBef>
                <a:spcPts val="0"/>
              </a:spcBef>
              <a:spcAft>
                <a:spcPts val="0"/>
              </a:spcAft>
              <a:buNone/>
            </a:pPr>
            <a:r>
              <a:rPr lang="en" sz="1400"/>
              <a:t>- RainToday : hujan hari ini (1 iya, 0 tidak)</a:t>
            </a:r>
            <a:endParaRPr sz="1400"/>
          </a:p>
          <a:p>
            <a:pPr indent="0" lvl="0" marL="0" rtl="0" algn="l">
              <a:lnSpc>
                <a:spcPct val="100000"/>
              </a:lnSpc>
              <a:spcBef>
                <a:spcPts val="0"/>
              </a:spcBef>
              <a:spcAft>
                <a:spcPts val="0"/>
              </a:spcAft>
              <a:buNone/>
            </a:pPr>
            <a:r>
              <a:rPr lang="en" sz="1400"/>
              <a:t>- RainTomorrow : Prediksi hujan besok (1 iya, 0 tidak)</a:t>
            </a:r>
            <a:endParaRPr sz="1400"/>
          </a:p>
        </p:txBody>
      </p:sp>
      <p:cxnSp>
        <p:nvCxnSpPr>
          <p:cNvPr id="101" name="Google Shape;101;p15"/>
          <p:cNvCxnSpPr/>
          <p:nvPr/>
        </p:nvCxnSpPr>
        <p:spPr>
          <a:xfrm flipH="1">
            <a:off x="4475150" y="1474225"/>
            <a:ext cx="6900" cy="367500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5"/>
          <p:cNvSpPr txBox="1"/>
          <p:nvPr>
            <p:ph type="title"/>
          </p:nvPr>
        </p:nvSpPr>
        <p:spPr>
          <a:xfrm>
            <a:off x="634250" y="574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Column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1095425" y="1488500"/>
            <a:ext cx="7367700" cy="2812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000000"/>
              </a:solidFill>
            </a:endParaRPr>
          </a:p>
          <a:p>
            <a:pPr indent="-330200" lvl="0" marL="457200" rtl="0" algn="l">
              <a:lnSpc>
                <a:spcPct val="150000"/>
              </a:lnSpc>
              <a:spcBef>
                <a:spcPts val="0"/>
              </a:spcBef>
              <a:spcAft>
                <a:spcPts val="0"/>
              </a:spcAft>
              <a:buClr>
                <a:srgbClr val="000000"/>
              </a:buClr>
              <a:buSzPts val="1600"/>
              <a:buFont typeface="Lato"/>
              <a:buAutoNum type="arabicParenR"/>
            </a:pPr>
            <a:r>
              <a:rPr lang="en" sz="1600">
                <a:solidFill>
                  <a:srgbClr val="000000"/>
                </a:solidFill>
                <a:latin typeface="Lato"/>
                <a:ea typeface="Lato"/>
                <a:cs typeface="Lato"/>
                <a:sym typeface="Lato"/>
              </a:rPr>
              <a:t>Apa fitur yang paling berpengaruh terhadap terjadinya hujan ?</a:t>
            </a:r>
            <a:endParaRPr sz="1600">
              <a:solidFill>
                <a:srgbClr val="000000"/>
              </a:solidFill>
              <a:latin typeface="Lato"/>
              <a:ea typeface="Lato"/>
              <a:cs typeface="Lato"/>
              <a:sym typeface="Lato"/>
            </a:endParaRPr>
          </a:p>
          <a:p>
            <a:pPr indent="-330200" lvl="0" marL="457200" rtl="0" algn="l">
              <a:lnSpc>
                <a:spcPct val="150000"/>
              </a:lnSpc>
              <a:spcBef>
                <a:spcPts val="0"/>
              </a:spcBef>
              <a:spcAft>
                <a:spcPts val="0"/>
              </a:spcAft>
              <a:buClr>
                <a:srgbClr val="000000"/>
              </a:buClr>
              <a:buSzPts val="1600"/>
              <a:buFont typeface="Lato"/>
              <a:buAutoNum type="arabicParenR"/>
            </a:pPr>
            <a:r>
              <a:rPr lang="en" sz="1600">
                <a:solidFill>
                  <a:srgbClr val="000000"/>
                </a:solidFill>
              </a:rPr>
              <a:t>Daerah apa yang memiliki prediksi rainTomorrow yang tertinggi?</a:t>
            </a:r>
            <a:endParaRPr sz="1600">
              <a:solidFill>
                <a:srgbClr val="000000"/>
              </a:solidFill>
            </a:endParaRPr>
          </a:p>
          <a:p>
            <a:pPr indent="-330200" lvl="0" marL="457200" rtl="0" algn="l">
              <a:lnSpc>
                <a:spcPct val="150000"/>
              </a:lnSpc>
              <a:spcBef>
                <a:spcPts val="0"/>
              </a:spcBef>
              <a:spcAft>
                <a:spcPts val="0"/>
              </a:spcAft>
              <a:buClr>
                <a:srgbClr val="000000"/>
              </a:buClr>
              <a:buSzPts val="1600"/>
              <a:buFont typeface="Lato"/>
              <a:buAutoNum type="arabicParenR"/>
            </a:pPr>
            <a:r>
              <a:rPr lang="en" sz="1600">
                <a:solidFill>
                  <a:srgbClr val="000000"/>
                </a:solidFill>
              </a:rPr>
              <a:t>Arah tiupan angin yang paling berpengaruh terhadap prediksi RainTomorrow?</a:t>
            </a:r>
            <a:endParaRPr sz="1600">
              <a:solidFill>
                <a:srgbClr val="000000"/>
              </a:solidFill>
            </a:endParaRPr>
          </a:p>
          <a:p>
            <a:pPr indent="-330200" lvl="0" marL="457200" rtl="0" algn="l">
              <a:lnSpc>
                <a:spcPct val="150000"/>
              </a:lnSpc>
              <a:spcBef>
                <a:spcPts val="0"/>
              </a:spcBef>
              <a:spcAft>
                <a:spcPts val="0"/>
              </a:spcAft>
              <a:buClr>
                <a:srgbClr val="000000"/>
              </a:buClr>
              <a:buSzPts val="1600"/>
              <a:buFont typeface="Lato"/>
              <a:buAutoNum type="arabicParenR"/>
            </a:pPr>
            <a:r>
              <a:rPr lang="en" sz="1600">
                <a:solidFill>
                  <a:srgbClr val="000000"/>
                </a:solidFill>
              </a:rPr>
              <a:t>Algoritma apa yang memiliki akurasi terbaik dalam memprediksi hujan?</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p:txBody>
      </p:sp>
      <p:sp>
        <p:nvSpPr>
          <p:cNvPr id="108" name="Google Shape;108;p16"/>
          <p:cNvSpPr txBox="1"/>
          <p:nvPr>
            <p:ph type="title"/>
          </p:nvPr>
        </p:nvSpPr>
        <p:spPr>
          <a:xfrm>
            <a:off x="774425" y="7757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Hipotesis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Values</a:t>
            </a:r>
            <a:endParaRPr/>
          </a:p>
        </p:txBody>
      </p:sp>
      <p:sp>
        <p:nvSpPr>
          <p:cNvPr id="114" name="Google Shape;114;p17"/>
          <p:cNvSpPr txBox="1"/>
          <p:nvPr>
            <p:ph idx="1" type="body"/>
          </p:nvPr>
        </p:nvSpPr>
        <p:spPr>
          <a:xfrm>
            <a:off x="729450" y="2078875"/>
            <a:ext cx="3707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Sebelum melakukan analisis, kita harus menghapus data null terlebih dahulu agar bisa dicoding untuk mencari jawaban yang diinginkan</a:t>
            </a:r>
            <a:endParaRPr/>
          </a:p>
        </p:txBody>
      </p:sp>
      <p:pic>
        <p:nvPicPr>
          <p:cNvPr id="115" name="Google Shape;115;p17"/>
          <p:cNvPicPr preferRelativeResize="0"/>
          <p:nvPr/>
        </p:nvPicPr>
        <p:blipFill>
          <a:blip r:embed="rId3">
            <a:alphaModFix/>
          </a:blip>
          <a:stretch>
            <a:fillRect/>
          </a:stretch>
        </p:blipFill>
        <p:spPr>
          <a:xfrm>
            <a:off x="4436826" y="581475"/>
            <a:ext cx="3339850" cy="4562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650" y="356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Analisa Hipotesis Ke - 1 dengan menggunakan Decision Tree</a:t>
            </a:r>
            <a:endParaRPr/>
          </a:p>
          <a:p>
            <a:pPr indent="0" lvl="0" marL="0" rtl="0" algn="l">
              <a:spcBef>
                <a:spcPts val="0"/>
              </a:spcBef>
              <a:spcAft>
                <a:spcPts val="0"/>
              </a:spcAft>
              <a:buNone/>
            </a:pPr>
            <a:r>
              <a:t/>
            </a:r>
            <a:endParaRPr/>
          </a:p>
        </p:txBody>
      </p:sp>
      <p:sp>
        <p:nvSpPr>
          <p:cNvPr id="121" name="Google Shape;121;p18"/>
          <p:cNvSpPr txBox="1"/>
          <p:nvPr>
            <p:ph idx="1" type="body"/>
          </p:nvPr>
        </p:nvSpPr>
        <p:spPr>
          <a:xfrm>
            <a:off x="729450" y="2456000"/>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Kami menggunakan metode clustering Decision Tree untuk menganalisis fitur yang paling berpengaruh terhadap terjadinya hujan</a:t>
            </a:r>
            <a:endParaRPr sz="1500"/>
          </a:p>
          <a:p>
            <a:pPr indent="0" lvl="0" marL="457200" rtl="0" algn="l">
              <a:spcBef>
                <a:spcPts val="1600"/>
              </a:spcBef>
              <a:spcAft>
                <a:spcPts val="1600"/>
              </a:spcAft>
              <a:buNone/>
            </a:pPr>
            <a:r>
              <a:t/>
            </a:r>
            <a:endParaRPr sz="1500"/>
          </a:p>
        </p:txBody>
      </p:sp>
      <p:sp>
        <p:nvSpPr>
          <p:cNvPr id="122" name="Google Shape;122;p18"/>
          <p:cNvSpPr txBox="1"/>
          <p:nvPr/>
        </p:nvSpPr>
        <p:spPr>
          <a:xfrm>
            <a:off x="789625" y="1633250"/>
            <a:ext cx="6867900" cy="572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latin typeface="Lato"/>
                <a:ea typeface="Lato"/>
                <a:cs typeface="Lato"/>
                <a:sym typeface="Lato"/>
              </a:rPr>
              <a:t>Apa fitur yang paling berpengaruh terhadap terjadinya hujan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1905000" y="827350"/>
            <a:ext cx="57552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Eksplorasi dengan Decision Tree</a:t>
            </a:r>
            <a:endParaRPr/>
          </a:p>
        </p:txBody>
      </p:sp>
      <p:pic>
        <p:nvPicPr>
          <p:cNvPr id="128" name="Google Shape;128;p19"/>
          <p:cNvPicPr preferRelativeResize="0"/>
          <p:nvPr/>
        </p:nvPicPr>
        <p:blipFill>
          <a:blip r:embed="rId3">
            <a:alphaModFix/>
          </a:blip>
          <a:stretch>
            <a:fillRect/>
          </a:stretch>
        </p:blipFill>
        <p:spPr>
          <a:xfrm>
            <a:off x="5281625" y="1808425"/>
            <a:ext cx="3107000" cy="1625950"/>
          </a:xfrm>
          <a:prstGeom prst="rect">
            <a:avLst/>
          </a:prstGeom>
          <a:noFill/>
          <a:ln>
            <a:noFill/>
          </a:ln>
        </p:spPr>
      </p:pic>
      <p:pic>
        <p:nvPicPr>
          <p:cNvPr id="129" name="Google Shape;129;p19"/>
          <p:cNvPicPr preferRelativeResize="0"/>
          <p:nvPr/>
        </p:nvPicPr>
        <p:blipFill>
          <a:blip r:embed="rId4">
            <a:alphaModFix/>
          </a:blip>
          <a:stretch>
            <a:fillRect/>
          </a:stretch>
        </p:blipFill>
        <p:spPr>
          <a:xfrm>
            <a:off x="368621" y="1597887"/>
            <a:ext cx="4549698" cy="3525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990350" y="889150"/>
            <a:ext cx="6469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Analisa Hipotesis Ke - 1 dengan menggunakan KNN</a:t>
            </a:r>
            <a:endParaRPr/>
          </a:p>
          <a:p>
            <a:pPr indent="0" lvl="0" marL="0" rtl="0" algn="l">
              <a:spcBef>
                <a:spcPts val="0"/>
              </a:spcBef>
              <a:spcAft>
                <a:spcPts val="0"/>
              </a:spcAft>
              <a:buNone/>
            </a:pPr>
            <a:r>
              <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Kami menggunakan metode KNN untuk menganalisis fitur yang paling berpengaruh terhadap terjadinya hujan</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5265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Eksplorasi KNN</a:t>
            </a:r>
            <a:endParaRPr/>
          </a:p>
        </p:txBody>
      </p:sp>
      <p:pic>
        <p:nvPicPr>
          <p:cNvPr id="141" name="Google Shape;141;p21"/>
          <p:cNvPicPr preferRelativeResize="0"/>
          <p:nvPr/>
        </p:nvPicPr>
        <p:blipFill>
          <a:blip r:embed="rId3">
            <a:alphaModFix/>
          </a:blip>
          <a:stretch>
            <a:fillRect/>
          </a:stretch>
        </p:blipFill>
        <p:spPr>
          <a:xfrm>
            <a:off x="2462667" y="1238850"/>
            <a:ext cx="4222256" cy="372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