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399517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399517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399517bb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399517bb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f399517bb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f399517bb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399517bb_2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399517bb_2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399517bb_2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399517bb_2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f399517bb_2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f399517bb_2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399517bb_2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399517bb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399517bb_2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399517bb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f399517bb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f399517bb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f8fdb3e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f8fdb3e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399517bb_2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399517bb_2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f399517bb_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f399517bb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399517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399517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399517bb_2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399517bb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399517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399517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399517bb_2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399517bb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399517bb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399517b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KK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06242" y="19509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05111840000138 - Gema Adi Perwira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05111840000153 - Vieri Fath Ayuba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05111840000155 - Muhamat Samsu Dhuha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Vehicle Size</a:t>
            </a:r>
            <a:r>
              <a:rPr lang="en" sz="3600">
                <a:solidFill>
                  <a:schemeClr val="dk1"/>
                </a:solidFill>
              </a:rPr>
              <a:t> dan MSRP</a:t>
            </a:r>
            <a:endParaRPr sz="24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912" y="1222975"/>
            <a:ext cx="3304166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A3=Vehicle Size=?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8392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Compact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57813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Large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65732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[2+,2-]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2763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[7+,9-]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283125" y="31139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92982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[22+,14-]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7544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Midsize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4350650" y="2274475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808238" y="35177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[13+,3-]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7" name="Google Shape;187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4"/>
          <p:cNvSpPr txBox="1"/>
          <p:nvPr>
            <p:ph idx="4294967295" type="body"/>
          </p:nvPr>
        </p:nvSpPr>
        <p:spPr>
          <a:xfrm>
            <a:off x="2617050" y="1021875"/>
            <a:ext cx="3909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Vehicle Size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entropy([22+,14-])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entropy([22+,14-])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0.964079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-&gt; entropy keseluruhan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entropy([7+,9-])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0.988699  -&gt; entropy compact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entropy([13+,3-])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0.696212  -&gt; entropy midsize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entropy([2+,2-]) = 1		   -&gt; entropy large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0.104118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67812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5"/>
          <p:cNvGrpSpPr/>
          <p:nvPr/>
        </p:nvGrpSpPr>
        <p:grpSpPr>
          <a:xfrm>
            <a:off x="7573175" y="157527"/>
            <a:ext cx="1405536" cy="2166916"/>
            <a:chOff x="6803275" y="395363"/>
            <a:chExt cx="2212050" cy="2537076"/>
          </a:xfrm>
        </p:grpSpPr>
        <p:pic>
          <p:nvPicPr>
            <p:cNvPr id="196" name="Google Shape;19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7" name="Google Shape;197;p2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Tree yang paling atas adalah nilai Gain yang paling besar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9" name="Google Shape;199;p25"/>
          <p:cNvSpPr/>
          <p:nvPr/>
        </p:nvSpPr>
        <p:spPr>
          <a:xfrm>
            <a:off x="3489477" y="1059525"/>
            <a:ext cx="1482300" cy="47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1012180" y="3462643"/>
            <a:ext cx="1482300" cy="478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061718" y="2605828"/>
            <a:ext cx="3069000" cy="990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771671" y="2061377"/>
            <a:ext cx="2593200" cy="837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cxnSp>
        <p:nvCxnSpPr>
          <p:cNvPr id="203" name="Google Shape;203;p25"/>
          <p:cNvCxnSpPr>
            <a:stCxn id="199" idx="1"/>
            <a:endCxn id="202" idx="0"/>
          </p:cNvCxnSpPr>
          <p:nvPr/>
        </p:nvCxnSpPr>
        <p:spPr>
          <a:xfrm flipH="1">
            <a:off x="2068377" y="1298775"/>
            <a:ext cx="1421100" cy="762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5"/>
          <p:cNvCxnSpPr>
            <a:stCxn id="199" idx="3"/>
            <a:endCxn id="201" idx="0"/>
          </p:cNvCxnSpPr>
          <p:nvPr/>
        </p:nvCxnSpPr>
        <p:spPr>
          <a:xfrm>
            <a:off x="4971777" y="1298775"/>
            <a:ext cx="1624500" cy="1307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5"/>
          <p:cNvCxnSpPr>
            <a:stCxn id="202" idx="1"/>
            <a:endCxn id="200" idx="1"/>
          </p:cNvCxnSpPr>
          <p:nvPr/>
        </p:nvCxnSpPr>
        <p:spPr>
          <a:xfrm>
            <a:off x="771671" y="2479877"/>
            <a:ext cx="240600" cy="1221900"/>
          </a:xfrm>
          <a:prstGeom prst="bentConnector3">
            <a:avLst>
              <a:gd fmla="val -9897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5"/>
          <p:cNvSpPr txBox="1"/>
          <p:nvPr>
            <p:ph type="title"/>
          </p:nvPr>
        </p:nvSpPr>
        <p:spPr>
          <a:xfrm>
            <a:off x="1708750" y="73325"/>
            <a:ext cx="545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Tree v.1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4294967295" type="title"/>
          </p:nvPr>
        </p:nvSpPr>
        <p:spPr>
          <a:xfrm>
            <a:off x="534600" y="13422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New </a:t>
            </a: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612" y="902225"/>
            <a:ext cx="2970775" cy="40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4294967295" type="title"/>
          </p:nvPr>
        </p:nvSpPr>
        <p:spPr>
          <a:xfrm>
            <a:off x="591875" y="122450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New </a:t>
            </a:r>
            <a:r>
              <a:rPr lang="en">
                <a:solidFill>
                  <a:schemeClr val="dk1"/>
                </a:solidFill>
              </a:rPr>
              <a:t>Engine Cylinder dan MSRP</a:t>
            </a:r>
            <a:endParaRPr sz="18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700" y="890450"/>
            <a:ext cx="17335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701150" y="1127775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A4=Engine Cylinder=?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2587688" y="2598913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4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4892288" y="25989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02551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[2+,10-]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172858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[8+,4-]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2678225" y="31326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6178175" y="31326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[6+,14-]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41" name="Google Shape;241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29"/>
          <p:cNvSpPr txBox="1"/>
          <p:nvPr>
            <p:ph idx="4294967295" type="body"/>
          </p:nvPr>
        </p:nvSpPr>
        <p:spPr>
          <a:xfrm>
            <a:off x="2855550" y="1021875"/>
            <a:ext cx="3432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Engine Cylinders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entropy([6+,14-])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entropy([6+,14-]) = 0.979869 -&gt; entropy keseluruhan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entropy([8+,4-])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0.918296 -&gt; Entropy 4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entropy([2+,10-])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0.650022 -&gt; Entropy 6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-0.0597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38" y="3618000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4294967295" type="title"/>
          </p:nvPr>
        </p:nvSpPr>
        <p:spPr>
          <a:xfrm>
            <a:off x="901175" y="0"/>
            <a:ext cx="74685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New </a:t>
            </a:r>
            <a:r>
              <a:rPr lang="en">
                <a:solidFill>
                  <a:schemeClr val="dk1"/>
                </a:solidFill>
              </a:rPr>
              <a:t>Vehicle Size dan MSRP</a:t>
            </a:r>
            <a:endParaRPr sz="1800"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61" y="710274"/>
            <a:ext cx="1774675" cy="42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A5=Vehicle Size=?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18392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Compact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7813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Large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5732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[0+,2-]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12763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[3+,9-]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2283125" y="31139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692982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[6+,14-]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544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Midsize</a:t>
            </a:r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4350650" y="2274475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3808238" y="35177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[3+,3-]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322675" y="575700"/>
            <a:ext cx="63315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yg kami gunakan total sebanyak 40, dengan rincian data training sebanyak 36 (90%), dan data test sebanyak 4 (10%).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00" y="2233025"/>
            <a:ext cx="34480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77" name="Google Shape;277;p3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2"/>
          <p:cNvSpPr txBox="1"/>
          <p:nvPr>
            <p:ph idx="4294967295" type="body"/>
          </p:nvPr>
        </p:nvSpPr>
        <p:spPr>
          <a:xfrm>
            <a:off x="2617050" y="1021875"/>
            <a:ext cx="3909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Vehicle Size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entropy([6+,14-])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entropy([6+,14-])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0.811278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-&gt; entropy keseluruhan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entropy([3+,9-]) = 0.811278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-&gt; entropy compact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entropy([3+,3-]) = 1  -&gt; entropy midsize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entropy([0+,2-]) = 0		   -&gt; entropy large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0.094524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67812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3"/>
          <p:cNvGrpSpPr/>
          <p:nvPr/>
        </p:nvGrpSpPr>
        <p:grpSpPr>
          <a:xfrm>
            <a:off x="7573175" y="157527"/>
            <a:ext cx="1405536" cy="2166916"/>
            <a:chOff x="6803275" y="395363"/>
            <a:chExt cx="2212050" cy="2537076"/>
          </a:xfrm>
        </p:grpSpPr>
        <p:pic>
          <p:nvPicPr>
            <p:cNvPr id="286" name="Google Shape;28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87" name="Google Shape;287;p3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Tree yang paling atas adalah nilai Gain yang paling besar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89" name="Google Shape;289;p33"/>
          <p:cNvSpPr/>
          <p:nvPr/>
        </p:nvSpPr>
        <p:spPr>
          <a:xfrm>
            <a:off x="2884130" y="945975"/>
            <a:ext cx="867900" cy="28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983864" y="1934533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3220799" y="4004484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2224750" y="4004475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4355593" y="3293995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Cylinders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4467075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983864" y="1502033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cxnSp>
        <p:nvCxnSpPr>
          <p:cNvPr id="296" name="Google Shape;296;p33"/>
          <p:cNvCxnSpPr>
            <a:stCxn id="289" idx="1"/>
            <a:endCxn id="295" idx="0"/>
          </p:cNvCxnSpPr>
          <p:nvPr/>
        </p:nvCxnSpPr>
        <p:spPr>
          <a:xfrm flipH="1">
            <a:off x="1417730" y="1086075"/>
            <a:ext cx="14664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>
            <a:stCxn id="289" idx="3"/>
            <a:endCxn id="294" idx="0"/>
          </p:cNvCxnSpPr>
          <p:nvPr/>
        </p:nvCxnSpPr>
        <p:spPr>
          <a:xfrm>
            <a:off x="3752030" y="1086075"/>
            <a:ext cx="1149000" cy="4161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>
            <a:stCxn id="295" idx="1"/>
            <a:endCxn id="290" idx="1"/>
          </p:cNvCxnSpPr>
          <p:nvPr/>
        </p:nvCxnSpPr>
        <p:spPr>
          <a:xfrm>
            <a:off x="983864" y="1642133"/>
            <a:ext cx="600" cy="432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3"/>
          <p:cNvSpPr txBox="1"/>
          <p:nvPr>
            <p:ph type="title"/>
          </p:nvPr>
        </p:nvSpPr>
        <p:spPr>
          <a:xfrm>
            <a:off x="1708750" y="73325"/>
            <a:ext cx="5452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Tree v.2</a:t>
            </a:r>
            <a:endParaRPr sz="3400"/>
          </a:p>
        </p:txBody>
      </p:sp>
      <p:sp>
        <p:nvSpPr>
          <p:cNvPr id="300" name="Google Shape;300;p33"/>
          <p:cNvSpPr/>
          <p:nvPr/>
        </p:nvSpPr>
        <p:spPr>
          <a:xfrm>
            <a:off x="4223643" y="2015908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Size</a:t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3307339" y="2701700"/>
            <a:ext cx="9996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</a:t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4538151" y="2701697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Midsize</a:t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5637250" y="2701697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2701568" y="3309695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Cylinders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6359118" y="3293995"/>
            <a:ext cx="1233000" cy="3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Cylinders</a:t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216850" y="4004475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5212899" y="4004484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6359125" y="4004475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7355174" y="4004484"/>
            <a:ext cx="867900" cy="280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2224750" y="4524075"/>
            <a:ext cx="8679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144600" y="4524075"/>
            <a:ext cx="9996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Expensive</a:t>
            </a:r>
            <a:endParaRPr sz="1200"/>
          </a:p>
        </p:txBody>
      </p:sp>
      <p:sp>
        <p:nvSpPr>
          <p:cNvPr id="312" name="Google Shape;312;p33"/>
          <p:cNvSpPr/>
          <p:nvPr/>
        </p:nvSpPr>
        <p:spPr>
          <a:xfrm>
            <a:off x="4230750" y="4524075"/>
            <a:ext cx="9045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Expensive</a:t>
            </a:r>
            <a:endParaRPr sz="1200"/>
          </a:p>
        </p:txBody>
      </p:sp>
      <p:sp>
        <p:nvSpPr>
          <p:cNvPr id="313" name="Google Shape;313;p33"/>
          <p:cNvSpPr/>
          <p:nvPr/>
        </p:nvSpPr>
        <p:spPr>
          <a:xfrm>
            <a:off x="5185200" y="4524075"/>
            <a:ext cx="9996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Expensive</a:t>
            </a:r>
            <a:endParaRPr sz="1200"/>
          </a:p>
        </p:txBody>
      </p:sp>
      <p:sp>
        <p:nvSpPr>
          <p:cNvPr id="314" name="Google Shape;314;p33"/>
          <p:cNvSpPr/>
          <p:nvPr/>
        </p:nvSpPr>
        <p:spPr>
          <a:xfrm>
            <a:off x="6359125" y="4524075"/>
            <a:ext cx="9996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Data</a:t>
            </a:r>
            <a:endParaRPr sz="1200"/>
          </a:p>
        </p:txBody>
      </p:sp>
      <p:sp>
        <p:nvSpPr>
          <p:cNvPr id="315" name="Google Shape;315;p33"/>
          <p:cNvSpPr/>
          <p:nvPr/>
        </p:nvSpPr>
        <p:spPr>
          <a:xfrm>
            <a:off x="7470925" y="4524075"/>
            <a:ext cx="999600" cy="28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Expensive</a:t>
            </a:r>
            <a:endParaRPr sz="1200"/>
          </a:p>
        </p:txBody>
      </p:sp>
      <p:cxnSp>
        <p:nvCxnSpPr>
          <p:cNvPr id="316" name="Google Shape;316;p33"/>
          <p:cNvCxnSpPr>
            <a:stCxn id="304" idx="2"/>
            <a:endCxn id="292" idx="0"/>
          </p:cNvCxnSpPr>
          <p:nvPr/>
        </p:nvCxnSpPr>
        <p:spPr>
          <a:xfrm rot="5400000">
            <a:off x="2840168" y="3526595"/>
            <a:ext cx="296400" cy="659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04" idx="2"/>
            <a:endCxn id="291" idx="0"/>
          </p:cNvCxnSpPr>
          <p:nvPr/>
        </p:nvCxnSpPr>
        <p:spPr>
          <a:xfrm flipH="1" rot="-5400000">
            <a:off x="3338168" y="3687995"/>
            <a:ext cx="296400" cy="336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3"/>
          <p:cNvCxnSpPr>
            <a:stCxn id="303" idx="2"/>
            <a:endCxn id="305" idx="0"/>
          </p:cNvCxnSpPr>
          <p:nvPr/>
        </p:nvCxnSpPr>
        <p:spPr>
          <a:xfrm flipH="1" rot="-5400000">
            <a:off x="6367450" y="2685647"/>
            <a:ext cx="312000" cy="9045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3"/>
          <p:cNvCxnSpPr>
            <a:stCxn id="293" idx="2"/>
            <a:endCxn id="306" idx="0"/>
          </p:cNvCxnSpPr>
          <p:nvPr/>
        </p:nvCxnSpPr>
        <p:spPr>
          <a:xfrm rot="5400000">
            <a:off x="4655443" y="3687745"/>
            <a:ext cx="312000" cy="3213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3"/>
          <p:cNvCxnSpPr>
            <a:stCxn id="293" idx="2"/>
            <a:endCxn id="307" idx="0"/>
          </p:cNvCxnSpPr>
          <p:nvPr/>
        </p:nvCxnSpPr>
        <p:spPr>
          <a:xfrm flipH="1" rot="-5400000">
            <a:off x="5153443" y="3511045"/>
            <a:ext cx="312000" cy="6747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3"/>
          <p:cNvCxnSpPr>
            <a:stCxn id="305" idx="2"/>
            <a:endCxn id="308" idx="0"/>
          </p:cNvCxnSpPr>
          <p:nvPr/>
        </p:nvCxnSpPr>
        <p:spPr>
          <a:xfrm rot="5400000">
            <a:off x="6728418" y="3757195"/>
            <a:ext cx="312000" cy="182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3"/>
          <p:cNvCxnSpPr>
            <a:stCxn id="305" idx="2"/>
            <a:endCxn id="309" idx="0"/>
          </p:cNvCxnSpPr>
          <p:nvPr/>
        </p:nvCxnSpPr>
        <p:spPr>
          <a:xfrm flipH="1" rot="-5400000">
            <a:off x="7226418" y="3441595"/>
            <a:ext cx="312000" cy="813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3"/>
          <p:cNvCxnSpPr>
            <a:stCxn id="300" idx="2"/>
            <a:endCxn id="301" idx="0"/>
          </p:cNvCxnSpPr>
          <p:nvPr/>
        </p:nvCxnSpPr>
        <p:spPr>
          <a:xfrm rot="5400000">
            <a:off x="4179993" y="2041558"/>
            <a:ext cx="287400" cy="1032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3"/>
          <p:cNvCxnSpPr>
            <a:stCxn id="300" idx="2"/>
            <a:endCxn id="302" idx="0"/>
          </p:cNvCxnSpPr>
          <p:nvPr/>
        </p:nvCxnSpPr>
        <p:spPr>
          <a:xfrm flipH="1" rot="-5400000">
            <a:off x="4762443" y="2492008"/>
            <a:ext cx="287400" cy="132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3"/>
          <p:cNvCxnSpPr>
            <a:stCxn id="300" idx="2"/>
            <a:endCxn id="303" idx="0"/>
          </p:cNvCxnSpPr>
          <p:nvPr/>
        </p:nvCxnSpPr>
        <p:spPr>
          <a:xfrm flipH="1" rot="-5400000">
            <a:off x="5312043" y="1942408"/>
            <a:ext cx="287400" cy="1231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3"/>
          <p:cNvCxnSpPr>
            <a:stCxn id="292" idx="2"/>
            <a:endCxn id="310" idx="0"/>
          </p:cNvCxnSpPr>
          <p:nvPr/>
        </p:nvCxnSpPr>
        <p:spPr>
          <a:xfrm>
            <a:off x="2658700" y="4284675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3"/>
          <p:cNvCxnSpPr/>
          <p:nvPr/>
        </p:nvCxnSpPr>
        <p:spPr>
          <a:xfrm>
            <a:off x="3654750" y="4284675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3"/>
          <p:cNvCxnSpPr/>
          <p:nvPr/>
        </p:nvCxnSpPr>
        <p:spPr>
          <a:xfrm>
            <a:off x="4664700" y="4284675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3"/>
          <p:cNvCxnSpPr/>
          <p:nvPr/>
        </p:nvCxnSpPr>
        <p:spPr>
          <a:xfrm>
            <a:off x="5685000" y="4284675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/>
          <p:nvPr/>
        </p:nvCxnSpPr>
        <p:spPr>
          <a:xfrm>
            <a:off x="7865700" y="4284675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/>
          <p:nvPr/>
        </p:nvCxnSpPr>
        <p:spPr>
          <a:xfrm>
            <a:off x="6858925" y="4284675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3"/>
          <p:cNvCxnSpPr>
            <a:stCxn id="302" idx="2"/>
            <a:endCxn id="293" idx="0"/>
          </p:cNvCxnSpPr>
          <p:nvPr/>
        </p:nvCxnSpPr>
        <p:spPr>
          <a:xfrm>
            <a:off x="4972101" y="2981897"/>
            <a:ext cx="0" cy="31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3"/>
          <p:cNvCxnSpPr/>
          <p:nvPr/>
        </p:nvCxnSpPr>
        <p:spPr>
          <a:xfrm>
            <a:off x="3596551" y="2981897"/>
            <a:ext cx="0" cy="31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3"/>
          <p:cNvCxnSpPr/>
          <p:nvPr/>
        </p:nvCxnSpPr>
        <p:spPr>
          <a:xfrm>
            <a:off x="4906150" y="1751788"/>
            <a:ext cx="0" cy="23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40" name="Google Shape;340;p3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/>
        </p:nvSpPr>
        <p:spPr>
          <a:xfrm>
            <a:off x="2928975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575" y="1329550"/>
            <a:ext cx="2943413" cy="36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438" y="1329550"/>
            <a:ext cx="2764966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Year dan MSRP</a:t>
            </a:r>
            <a:endParaRPr sz="2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75" y="1177150"/>
            <a:ext cx="3131125" cy="38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A1=year=?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756763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Old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856963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New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5167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[6+,14-]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9922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[16+,0-]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870625" y="31000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88027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738950" y="22867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047825" y="22867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[22+,1</a:t>
            </a:r>
            <a:r>
              <a:rPr lang="en"/>
              <a:t>4</a:t>
            </a:r>
            <a:r>
              <a:rPr lang="en"/>
              <a:t>-]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5" name="Google Shape;115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2855550" y="1021875"/>
            <a:ext cx="3432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Year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entropy([26+,14-])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entropy([26+,14-]) = 0.964079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entropy([16+,0-]) = 0 → Entropy old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entropy([10+,14-]) = 0.881291 → Entropy New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0.474473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10407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534600" y="454975"/>
            <a:ext cx="8074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Engine Cylinder</a:t>
            </a:r>
            <a:r>
              <a:rPr lang="en" sz="3600">
                <a:solidFill>
                  <a:schemeClr val="dk1"/>
                </a:solidFill>
              </a:rPr>
              <a:t> dan MSRP</a:t>
            </a:r>
            <a:endParaRPr sz="2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275" y="1272275"/>
            <a:ext cx="3295241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61750" y="23950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Cylinder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00650" y="1154500"/>
            <a:ext cx="7742700" cy="303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807913" y="17530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A2=Engine Cylinder=?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18392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4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7813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73263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[10+,10-]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1276338" y="34448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[9+,4-]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283125" y="3113900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929825" y="314312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363600" y="2305525"/>
            <a:ext cx="395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↙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386300" y="2274475"/>
            <a:ext cx="39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678220" y="1609300"/>
            <a:ext cx="948900" cy="30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[22+,14-]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54488" y="2609425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5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350650" y="2274475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4406000" y="3113900"/>
            <a:ext cx="443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↓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808238" y="3517700"/>
            <a:ext cx="1635000" cy="5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[3+,0-]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1" name="Google Shape;151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2855550" y="1021875"/>
            <a:ext cx="34329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Engine Cylinders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dan MSRP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entropy(S) = entropy([22+,14-])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entropy([22+,14-])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0.964079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entropy([9+,4-])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0.890492 → 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Entropy 4 Cylinder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entropy([3+,0-]) = 0 → Entropy 5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entropy([10+,10-]) = 1 → Entropy 6 Cylinder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Gain =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0.086957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025" y="3678125"/>
            <a:ext cx="3799926" cy="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