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94"/>
  </p:normalViewPr>
  <p:slideViewPr>
    <p:cSldViewPr snapToGrid="0">
      <p:cViewPr varScale="1">
        <p:scale>
          <a:sx n="90" d="100"/>
          <a:sy n="90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6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5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4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3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6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9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33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3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8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4599B69-8125-ED42-B932-75749F6CB519}" type="datetimeFigureOut">
              <a:rPr lang="en-US" smtClean="0"/>
              <a:t>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7090FC1-5714-9248-8395-067703600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1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4E4F1-1D4C-8DB1-7300-156EA640DB87}"/>
              </a:ext>
            </a:extLst>
          </p:cNvPr>
          <p:cNvSpPr txBox="1"/>
          <p:nvPr/>
        </p:nvSpPr>
        <p:spPr>
          <a:xfrm>
            <a:off x="1694795" y="3013501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0" dirty="0">
                <a:effectLst/>
                <a:latin typeface="Menlo" panose="020B0609030804020204" pitchFamily="49" charset="0"/>
              </a:rPr>
              <a:t>話說天下大勢分久必合合久必分</a:t>
            </a:r>
          </a:p>
        </p:txBody>
      </p:sp>
    </p:spTree>
    <p:extLst>
      <p:ext uri="{BB962C8B-B14F-4D97-AF65-F5344CB8AC3E}">
        <p14:creationId xmlns:p14="http://schemas.microsoft.com/office/powerpoint/2010/main" val="256213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FDAC7-F819-C1B8-BDB4-5A350E9DA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4B4E63-6ECC-C262-C6C3-2761A9DC181C}"/>
              </a:ext>
            </a:extLst>
          </p:cNvPr>
          <p:cNvSpPr txBox="1"/>
          <p:nvPr/>
        </p:nvSpPr>
        <p:spPr>
          <a:xfrm>
            <a:off x="1761056" y="2274838"/>
            <a:ext cx="89322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0" dirty="0">
                <a:effectLst/>
                <a:latin typeface="Menlo" panose="020B0609030804020204" pitchFamily="49" charset="0"/>
              </a:rPr>
              <a:t>話說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天下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大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勢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分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合</a:t>
            </a:r>
            <a:endParaRPr lang="en-US" altLang="zh-TW" sz="4800" b="0" dirty="0">
              <a:effectLst/>
              <a:latin typeface="Menlo" panose="020B0609030804020204" pitchFamily="49" charset="0"/>
            </a:endParaRPr>
          </a:p>
          <a:p>
            <a:endParaRPr lang="en-US" altLang="zh-TW" sz="4800" b="0" dirty="0">
              <a:effectLst/>
              <a:latin typeface="Menlo" panose="020B0609030804020204" pitchFamily="49" charset="0"/>
            </a:endParaRPr>
          </a:p>
          <a:p>
            <a:r>
              <a:rPr lang="zh-TW" altLang="en-US" sz="4800" b="0" dirty="0">
                <a:effectLst/>
                <a:latin typeface="Menlo" panose="020B0609030804020204" pitchFamily="49" charset="0"/>
              </a:rPr>
              <a:t>合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85884-847D-AEA4-99D5-E6018D44CC83}"/>
              </a:ext>
            </a:extLst>
          </p:cNvPr>
          <p:cNvSpPr txBox="1"/>
          <p:nvPr/>
        </p:nvSpPr>
        <p:spPr>
          <a:xfrm>
            <a:off x="3196007" y="702366"/>
            <a:ext cx="58592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Word-based tokenization</a:t>
            </a:r>
          </a:p>
        </p:txBody>
      </p:sp>
    </p:spTree>
    <p:extLst>
      <p:ext uri="{BB962C8B-B14F-4D97-AF65-F5344CB8AC3E}">
        <p14:creationId xmlns:p14="http://schemas.microsoft.com/office/powerpoint/2010/main" val="375238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492A-5851-BCC0-DF42-22D6E75C2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38E867-65FE-B26B-439E-2A024044330C}"/>
              </a:ext>
            </a:extLst>
          </p:cNvPr>
          <p:cNvSpPr txBox="1"/>
          <p:nvPr/>
        </p:nvSpPr>
        <p:spPr>
          <a:xfrm>
            <a:off x="1754905" y="2012630"/>
            <a:ext cx="868218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0" dirty="0">
                <a:effectLst/>
                <a:latin typeface="Menlo" panose="020B0609030804020204" pitchFamily="49" charset="0"/>
              </a:rPr>
              <a:t>話說天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說天下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天下大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下大勢</a:t>
            </a:r>
            <a:endParaRPr lang="en-US" altLang="zh-TW" sz="4800" b="0" dirty="0">
              <a:effectLst/>
              <a:latin typeface="Menlo" panose="020B0609030804020204" pitchFamily="49" charset="0"/>
            </a:endParaRPr>
          </a:p>
          <a:p>
            <a:endParaRPr lang="en-US" altLang="zh-TW" sz="4800" b="0" dirty="0">
              <a:effectLst/>
              <a:latin typeface="Menlo" panose="020B0609030804020204" pitchFamily="49" charset="0"/>
            </a:endParaRPr>
          </a:p>
          <a:p>
            <a:r>
              <a:rPr lang="zh-TW" altLang="en-US" sz="4800" b="0" dirty="0">
                <a:effectLst/>
                <a:latin typeface="Menlo" panose="020B0609030804020204" pitchFamily="49" charset="0"/>
              </a:rPr>
              <a:t>大勢分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勢分久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分久必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久必合</a:t>
            </a:r>
            <a:endParaRPr lang="en-US" altLang="zh-TW" sz="4800" b="0" dirty="0">
              <a:effectLst/>
              <a:latin typeface="Menlo" panose="020B0609030804020204" pitchFamily="49" charset="0"/>
            </a:endParaRPr>
          </a:p>
          <a:p>
            <a:endParaRPr lang="en-US" altLang="zh-TW" sz="4800" b="0" dirty="0">
              <a:effectLst/>
              <a:latin typeface="Menlo" panose="020B0609030804020204" pitchFamily="49" charset="0"/>
            </a:endParaRPr>
          </a:p>
          <a:p>
            <a:r>
              <a:rPr lang="zh-TW" altLang="en-US" sz="4800" b="0" dirty="0">
                <a:effectLst/>
                <a:latin typeface="Menlo" panose="020B0609030804020204" pitchFamily="49" charset="0"/>
              </a:rPr>
              <a:t>必合合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合久必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久必分</a:t>
            </a:r>
            <a:endParaRPr lang="en-US" altLang="zh-TW" sz="4800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9454E-DE79-FA25-6B97-0F2AE97B5FFF}"/>
              </a:ext>
            </a:extLst>
          </p:cNvPr>
          <p:cNvSpPr txBox="1"/>
          <p:nvPr/>
        </p:nvSpPr>
        <p:spPr>
          <a:xfrm>
            <a:off x="2187717" y="861392"/>
            <a:ext cx="78165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Overlapping 3–gram tokenization</a:t>
            </a:r>
          </a:p>
        </p:txBody>
      </p:sp>
    </p:spTree>
    <p:extLst>
      <p:ext uri="{BB962C8B-B14F-4D97-AF65-F5344CB8AC3E}">
        <p14:creationId xmlns:p14="http://schemas.microsoft.com/office/powerpoint/2010/main" val="2189302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F1AC8-0F93-EE09-47F3-5B0E5DC84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58F866-00F7-AC33-8B54-9C47271335E2}"/>
              </a:ext>
            </a:extLst>
          </p:cNvPr>
          <p:cNvSpPr txBox="1"/>
          <p:nvPr/>
        </p:nvSpPr>
        <p:spPr>
          <a:xfrm>
            <a:off x="1259579" y="2274838"/>
            <a:ext cx="96728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0" dirty="0">
                <a:effectLst/>
                <a:latin typeface="Menlo" panose="020B0609030804020204" pitchFamily="49" charset="0"/>
              </a:rPr>
              <a:t>話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說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天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下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大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勢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分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合</a:t>
            </a:r>
            <a:endParaRPr lang="en-US" altLang="zh-TW" sz="4800" b="0" dirty="0">
              <a:effectLst/>
              <a:latin typeface="Menlo" panose="020B0609030804020204" pitchFamily="49" charset="0"/>
            </a:endParaRPr>
          </a:p>
          <a:p>
            <a:endParaRPr lang="en-US" altLang="zh-TW" sz="4800" b="0" dirty="0">
              <a:effectLst/>
              <a:latin typeface="Menlo" panose="020B0609030804020204" pitchFamily="49" charset="0"/>
            </a:endParaRPr>
          </a:p>
          <a:p>
            <a:r>
              <a:rPr lang="zh-TW" altLang="en-US" sz="4800" b="0" dirty="0">
                <a:effectLst/>
                <a:latin typeface="Menlo" panose="020B0609030804020204" pitchFamily="49" charset="0"/>
              </a:rPr>
              <a:t>合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必</a:t>
            </a:r>
            <a:r>
              <a:rPr lang="en-US" altLang="zh-TW" sz="48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4800" b="0" dirty="0">
                <a:effectLst/>
                <a:latin typeface="Menlo" panose="020B0609030804020204" pitchFamily="49" charset="0"/>
              </a:rPr>
              <a:t>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67854-1303-E85A-62E6-91E32E728995}"/>
              </a:ext>
            </a:extLst>
          </p:cNvPr>
          <p:cNvSpPr txBox="1"/>
          <p:nvPr/>
        </p:nvSpPr>
        <p:spPr>
          <a:xfrm>
            <a:off x="3724997" y="702366"/>
            <a:ext cx="4742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1-gram tokenization</a:t>
            </a:r>
          </a:p>
        </p:txBody>
      </p:sp>
    </p:spTree>
    <p:extLst>
      <p:ext uri="{BB962C8B-B14F-4D97-AF65-F5344CB8AC3E}">
        <p14:creationId xmlns:p14="http://schemas.microsoft.com/office/powerpoint/2010/main" val="287187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E25FE-BF3C-07AA-BA39-B7DFDE805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EF779-6825-2C50-B601-EC180C38CBD3}"/>
              </a:ext>
            </a:extLst>
          </p:cNvPr>
          <p:cNvSpPr txBox="1"/>
          <p:nvPr/>
        </p:nvSpPr>
        <p:spPr>
          <a:xfrm>
            <a:off x="2438400" y="1813197"/>
            <a:ext cx="73151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8000" b="0" dirty="0">
                <a:effectLst/>
                <a:latin typeface="Menlo" panose="020B0609030804020204" pitchFamily="49" charset="0"/>
              </a:rPr>
              <a:t>話</a:t>
            </a:r>
            <a:r>
              <a:rPr lang="en-US" altLang="zh-TW" sz="80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8000" b="0" dirty="0">
                <a:effectLst/>
                <a:latin typeface="Menlo" panose="020B0609030804020204" pitchFamily="49" charset="0"/>
              </a:rPr>
              <a:t>說</a:t>
            </a:r>
            <a:r>
              <a:rPr lang="en-US" altLang="zh-TW" sz="80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8000" b="0" dirty="0">
                <a:effectLst/>
                <a:latin typeface="Menlo" panose="020B0609030804020204" pitchFamily="49" charset="0"/>
              </a:rPr>
              <a:t>天</a:t>
            </a:r>
            <a:r>
              <a:rPr lang="en-US" altLang="zh-TW" sz="80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8000" b="0" dirty="0">
                <a:effectLst/>
                <a:latin typeface="Menlo" panose="020B0609030804020204" pitchFamily="49" charset="0"/>
              </a:rPr>
              <a:t>下</a:t>
            </a:r>
            <a:r>
              <a:rPr lang="en-US" altLang="zh-TW" sz="8000" b="0" dirty="0"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altLang="zh-TW" sz="3200" b="0" dirty="0">
                <a:effectLst/>
                <a:latin typeface="Menlo" panose="020B0609030804020204" pitchFamily="49" charset="0"/>
              </a:rPr>
              <a:t> </a:t>
            </a:r>
            <a:r>
              <a:rPr lang="en-US" altLang="zh-TW" sz="3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e8a9b1 e8aaaa e5a4a9 e4b88b</a:t>
            </a:r>
            <a:endParaRPr lang="en-US" altLang="zh-TW" sz="3200" b="0" dirty="0">
              <a:effectLst/>
              <a:latin typeface="Menlo" panose="020B0609030804020204" pitchFamily="49" charset="0"/>
            </a:endParaRPr>
          </a:p>
          <a:p>
            <a:r>
              <a:rPr lang="en-US" altLang="zh-TW" sz="80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8000" b="0" dirty="0">
                <a:effectLst/>
                <a:latin typeface="Menlo" panose="020B0609030804020204" pitchFamily="49" charset="0"/>
              </a:rPr>
              <a:t>大</a:t>
            </a:r>
            <a:r>
              <a:rPr lang="en-US" altLang="zh-TW" sz="80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8000" b="0" dirty="0">
                <a:effectLst/>
                <a:latin typeface="Menlo" panose="020B0609030804020204" pitchFamily="49" charset="0"/>
              </a:rPr>
              <a:t>勢</a:t>
            </a:r>
            <a:r>
              <a:rPr lang="en-US" altLang="zh-TW" sz="8000" b="0" dirty="0">
                <a:effectLst/>
                <a:latin typeface="Menlo" panose="020B0609030804020204" pitchFamily="49" charset="0"/>
              </a:rPr>
              <a:t> </a:t>
            </a:r>
            <a:r>
              <a:rPr lang="zh-TW" altLang="en-US" sz="8000" b="0" dirty="0">
                <a:effectLst/>
                <a:latin typeface="Menlo" panose="020B0609030804020204" pitchFamily="49" charset="0"/>
              </a:rPr>
              <a:t>分</a:t>
            </a:r>
            <a:endParaRPr lang="en-US" altLang="zh-TW" sz="8000" b="0" dirty="0">
              <a:effectLst/>
              <a:latin typeface="Menlo" panose="020B0609030804020204" pitchFamily="49" charset="0"/>
            </a:endParaRPr>
          </a:p>
          <a:p>
            <a:r>
              <a:rPr lang="en-US" altLang="zh-TW" sz="3200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e5a4a7 </a:t>
            </a:r>
            <a:r>
              <a:rPr lang="en-US" altLang="zh-TW" sz="32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e58ba2 e58886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9C1F4A-B2D3-E5BA-893A-D0D3B0BA8470}"/>
              </a:ext>
            </a:extLst>
          </p:cNvPr>
          <p:cNvSpPr txBox="1"/>
          <p:nvPr/>
        </p:nvSpPr>
        <p:spPr>
          <a:xfrm>
            <a:off x="1827041" y="609601"/>
            <a:ext cx="853791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Sub-character bytecode tokenization</a:t>
            </a:r>
          </a:p>
        </p:txBody>
      </p:sp>
    </p:spTree>
    <p:extLst>
      <p:ext uri="{BB962C8B-B14F-4D97-AF65-F5344CB8AC3E}">
        <p14:creationId xmlns:p14="http://schemas.microsoft.com/office/powerpoint/2010/main" val="519782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7BEE-AB0D-04FF-82C8-7B90B4EA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174" y="617372"/>
            <a:ext cx="5636826" cy="5499649"/>
          </a:xfrm>
        </p:spPr>
        <p:txBody>
          <a:bodyPr>
            <a:normAutofit fontScale="90000"/>
          </a:bodyPr>
          <a:lstStyle/>
          <a:p>
            <a:r>
              <a:rPr lang="en-US" dirty="0"/>
              <a:t>Sliding windows of style</a:t>
            </a:r>
            <a:br>
              <a:rPr lang="en-US" dirty="0"/>
            </a:br>
            <a:br>
              <a:rPr lang="en-US" dirty="0"/>
            </a:br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zh-TW" altLang="en-US" dirty="0"/>
              <a:t> </a:t>
            </a:r>
            <a:r>
              <a:rPr lang="en-US" altLang="zh-TW" dirty="0"/>
              <a:t>dot:</a:t>
            </a:r>
            <a:r>
              <a:rPr lang="zh-TW" altLang="en-US" dirty="0"/>
              <a:t> </a:t>
            </a:r>
            <a:r>
              <a:rPr lang="en-US" altLang="zh-TW" dirty="0"/>
              <a:t>Characters 1-501,</a:t>
            </a:r>
            <a:br>
              <a:rPr lang="en-US" altLang="zh-TW" dirty="0"/>
            </a:br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zh-TW" altLang="en-US" dirty="0"/>
              <a:t> </a:t>
            </a:r>
            <a:r>
              <a:rPr lang="en-US" altLang="zh-TW" dirty="0"/>
              <a:t>dot:</a:t>
            </a:r>
            <a:r>
              <a:rPr lang="zh-TW" altLang="en-US" dirty="0"/>
              <a:t> </a:t>
            </a:r>
            <a:r>
              <a:rPr lang="en-US" altLang="zh-TW" dirty="0"/>
              <a:t>Characters 2-502</a:t>
            </a:r>
            <a:br>
              <a:rPr lang="en-US" altLang="zh-TW" dirty="0"/>
            </a:br>
            <a:r>
              <a:rPr lang="en-US" altLang="zh-TW" dirty="0"/>
              <a:t>…</a:t>
            </a:r>
            <a:br>
              <a:rPr lang="en-US" altLang="zh-TW" dirty="0"/>
            </a:br>
            <a:r>
              <a:rPr lang="en-US" altLang="zh-TW" dirty="0"/>
              <a:t>Last</a:t>
            </a:r>
            <a:r>
              <a:rPr lang="zh-TW" altLang="en-US" dirty="0"/>
              <a:t> </a:t>
            </a:r>
            <a:r>
              <a:rPr lang="en-US" altLang="zh-TW" dirty="0"/>
              <a:t>dot:</a:t>
            </a:r>
            <a:r>
              <a:rPr lang="zh-TW" altLang="en-US" dirty="0"/>
              <a:t> </a:t>
            </a:r>
            <a:r>
              <a:rPr lang="en-US" altLang="zh-TW"/>
              <a:t>Characters 751348-751848</a:t>
            </a:r>
            <a:br>
              <a:rPr lang="en-US" altLang="zh-TW" dirty="0"/>
            </a:br>
            <a:endParaRPr lang="en-US" dirty="0"/>
          </a:p>
        </p:txBody>
      </p:sp>
      <p:pic>
        <p:nvPicPr>
          <p:cNvPr id="5" name="Content Placeholder 4" descr="A blue and pink blob&#10;&#10;Description automatically generated">
            <a:extLst>
              <a:ext uri="{FF2B5EF4-FFF2-40B4-BE49-F238E27FC236}">
                <a16:creationId xmlns:a16="http://schemas.microsoft.com/office/drawing/2014/main" id="{7BDEAD3A-4601-C758-6975-263771832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69" y="261698"/>
            <a:ext cx="6281905" cy="623117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D5E29E-9E5E-13F5-FF46-81B06E6F5430}"/>
              </a:ext>
            </a:extLst>
          </p:cNvPr>
          <p:cNvSpPr txBox="1"/>
          <p:nvPr/>
        </p:nvSpPr>
        <p:spPr>
          <a:xfrm>
            <a:off x="2236044" y="388283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Dialogue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94E191-BF6C-039B-98CC-1233CF64CD69}"/>
              </a:ext>
            </a:extLst>
          </p:cNvPr>
          <p:cNvSpPr txBox="1"/>
          <p:nvPr/>
        </p:nvSpPr>
        <p:spPr>
          <a:xfrm>
            <a:off x="3305568" y="4335775"/>
            <a:ext cx="1914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Water Margin-like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2846CA-5295-03CD-4373-2A05691587FA}"/>
              </a:ext>
            </a:extLst>
          </p:cNvPr>
          <p:cNvSpPr txBox="1"/>
          <p:nvPr/>
        </p:nvSpPr>
        <p:spPr>
          <a:xfrm>
            <a:off x="2450848" y="3342521"/>
            <a:ext cx="192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General Narrative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EEFB5-D66C-974D-31E2-A3DC03406E24}"/>
              </a:ext>
            </a:extLst>
          </p:cNvPr>
          <p:cNvSpPr txBox="1"/>
          <p:nvPr/>
        </p:nvSpPr>
        <p:spPr>
          <a:xfrm>
            <a:off x="4439056" y="3342521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Officialese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EC73F-398E-74E1-6C7B-7BBD5FEAE294}"/>
              </a:ext>
            </a:extLst>
          </p:cNvPr>
          <p:cNvSpPr txBox="1"/>
          <p:nvPr/>
        </p:nvSpPr>
        <p:spPr>
          <a:xfrm>
            <a:off x="2630478" y="1979935"/>
            <a:ext cx="2291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Ximen</a:t>
            </a:r>
            <a:r>
              <a:rPr lang="en-US" dirty="0">
                <a:solidFill>
                  <a:schemeClr val="bg1"/>
                </a:solidFill>
              </a:rPr>
              <a:t> Qing-centered</a:t>
            </a:r>
          </a:p>
        </p:txBody>
      </p:sp>
    </p:spTree>
    <p:extLst>
      <p:ext uri="{BB962C8B-B14F-4D97-AF65-F5344CB8AC3E}">
        <p14:creationId xmlns:p14="http://schemas.microsoft.com/office/powerpoint/2010/main" val="40278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129</Words>
  <Application>Microsoft Macintosh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Courier New</vt:lpstr>
      <vt:lpstr>Menlo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Sliding windows of style  1st dot: Characters 1-501, 2nd dot: Characters 2-502 … Last dot: Characters 751348-751848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Vierthaler, Paul</dc:creator>
  <cp:lastModifiedBy>Vierthaler, Paul</cp:lastModifiedBy>
  <cp:revision>12</cp:revision>
  <dcterms:created xsi:type="dcterms:W3CDTF">2024-01-24T20:48:39Z</dcterms:created>
  <dcterms:modified xsi:type="dcterms:W3CDTF">2024-02-19T20:55:46Z</dcterms:modified>
</cp:coreProperties>
</file>