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8f91686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8f91686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f95bad21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f95bad21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f95bad21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f95bad21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8de43b2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8de43b2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95bad21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95bad21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95bad21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95bad21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95bad21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95bad2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95bad21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95bad2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95bad21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95bad21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95bad21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95bad21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f95bad21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95bad21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f95bad2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95bad2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f95bad21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f95bad21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blog.gruntwork.io/tagged/terraform" TargetMode="External"/><Relationship Id="rId4" Type="http://schemas.openxmlformats.org/officeDocument/2006/relationships/hyperlink" Target="https://github.com/hashicorp" TargetMode="External"/><Relationship Id="rId5" Type="http://schemas.openxmlformats.org/officeDocument/2006/relationships/hyperlink" Target="https://www.hashicorp.com/blog/category/terraform/" TargetMode="External"/><Relationship Id="rId6" Type="http://schemas.openxmlformats.org/officeDocument/2006/relationships/hyperlink" Target="https://registry.terraform.io/" TargetMode="External"/><Relationship Id="rId7" Type="http://schemas.openxmlformats.org/officeDocument/2006/relationships/hyperlink" Target="https://vietbrisit.funnyto.b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trung-dd-ly/" TargetMode="External"/><Relationship Id="rId4" Type="http://schemas.openxmlformats.org/officeDocument/2006/relationships/hyperlink" Target="https://github.com/exNewb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INTRODUCING TERRAFORM BY </a:t>
            </a:r>
            <a:r>
              <a:rPr lang="en" sz="4800"/>
              <a:t>WH</a:t>
            </a:r>
            <a:r>
              <a:rPr b="0" lang="en"/>
              <a:t> QUESTIONS</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TERRAFORM WORK?</a:t>
            </a:r>
            <a:endParaRPr/>
          </a:p>
        </p:txBody>
      </p:sp>
      <p:pic>
        <p:nvPicPr>
          <p:cNvPr id="140" name="Google Shape;140;p22"/>
          <p:cNvPicPr preferRelativeResize="0"/>
          <p:nvPr/>
        </p:nvPicPr>
        <p:blipFill>
          <a:blip r:embed="rId3">
            <a:alphaModFix/>
          </a:blip>
          <a:stretch>
            <a:fillRect/>
          </a:stretch>
        </p:blipFill>
        <p:spPr>
          <a:xfrm>
            <a:off x="1676400" y="1875700"/>
            <a:ext cx="5673976" cy="319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WHY MIGHT TERRAFORM DESTROY ENVIRONMENTS?</a:t>
            </a:r>
            <a:endParaRPr sz="2200"/>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https://github.com/exNewbie/terraform-demo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NEXT?</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TerraTest</a:t>
            </a:r>
            <a:endParaRPr/>
          </a:p>
          <a:p>
            <a:pPr indent="0" lvl="0" marL="0" rtl="0" algn="l">
              <a:lnSpc>
                <a:spcPct val="100000"/>
              </a:lnSpc>
              <a:spcBef>
                <a:spcPts val="0"/>
              </a:spcBef>
              <a:spcAft>
                <a:spcPts val="0"/>
              </a:spcAft>
              <a:buNone/>
            </a:pPr>
            <a:r>
              <a:rPr lang="en"/>
              <a:t>	https://github.com/gruntwork-io/terratest</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Terra Sec</a:t>
            </a:r>
            <a:endParaRPr/>
          </a:p>
          <a:p>
            <a:pPr indent="457200" lvl="0" marL="0" rtl="0" algn="l">
              <a:lnSpc>
                <a:spcPct val="100000"/>
              </a:lnSpc>
              <a:spcBef>
                <a:spcPts val="0"/>
              </a:spcBef>
              <a:spcAft>
                <a:spcPts val="0"/>
              </a:spcAft>
              <a:buNone/>
            </a:pPr>
            <a:r>
              <a:rPr lang="en"/>
              <a:t>https://github.com/liamg/tfsec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WISH</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Graph </a:t>
            </a:r>
            <a:endParaRPr/>
          </a:p>
          <a:p>
            <a:pPr indent="0" lvl="0" marL="0" rtl="0" algn="l">
              <a:spcBef>
                <a:spcPts val="1600"/>
              </a:spcBef>
              <a:spcAft>
                <a:spcPts val="1600"/>
              </a:spcAft>
              <a:buNone/>
            </a:pPr>
            <a:r>
              <a:t/>
            </a:r>
            <a:endParaRPr/>
          </a:p>
        </p:txBody>
      </p:sp>
      <p:pic>
        <p:nvPicPr>
          <p:cNvPr id="159" name="Google Shape;159;p25"/>
          <p:cNvPicPr preferRelativeResize="0"/>
          <p:nvPr/>
        </p:nvPicPr>
        <p:blipFill>
          <a:blip r:embed="rId3">
            <a:alphaModFix/>
          </a:blip>
          <a:stretch>
            <a:fillRect/>
          </a:stretch>
        </p:blipFill>
        <p:spPr>
          <a:xfrm>
            <a:off x="2307225" y="2018600"/>
            <a:ext cx="4205001" cy="306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LEARN</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Gruntwork </a:t>
            </a:r>
            <a:r>
              <a:rPr lang="en" u="sng">
                <a:solidFill>
                  <a:schemeClr val="hlink"/>
                </a:solidFill>
                <a:hlinkClick r:id="rId3"/>
              </a:rPr>
              <a:t>https://blog.gruntwork.io/tagged/terraform</a:t>
            </a:r>
            <a:endParaRPr/>
          </a:p>
          <a:p>
            <a:pPr indent="-311150" lvl="0" marL="457200" rtl="0" algn="l">
              <a:spcBef>
                <a:spcPts val="0"/>
              </a:spcBef>
              <a:spcAft>
                <a:spcPts val="0"/>
              </a:spcAft>
              <a:buSzPts val="1300"/>
              <a:buChar char="●"/>
            </a:pPr>
            <a:r>
              <a:rPr lang="en"/>
              <a:t>Hashicorp Github </a:t>
            </a:r>
            <a:r>
              <a:rPr lang="en" u="sng">
                <a:solidFill>
                  <a:schemeClr val="hlink"/>
                </a:solidFill>
                <a:hlinkClick r:id="rId4"/>
              </a:rPr>
              <a:t>https://github.com/hashicorp</a:t>
            </a:r>
            <a:endParaRPr/>
          </a:p>
          <a:p>
            <a:pPr indent="-311150" lvl="0" marL="457200" rtl="0" algn="l">
              <a:spcBef>
                <a:spcPts val="0"/>
              </a:spcBef>
              <a:spcAft>
                <a:spcPts val="0"/>
              </a:spcAft>
              <a:buSzPts val="1300"/>
              <a:buChar char="●"/>
            </a:pPr>
            <a:r>
              <a:rPr lang="en"/>
              <a:t>Hashicorp Blog </a:t>
            </a:r>
            <a:r>
              <a:rPr lang="en" u="sng">
                <a:solidFill>
                  <a:schemeClr val="hlink"/>
                </a:solidFill>
                <a:hlinkClick r:id="rId5"/>
              </a:rPr>
              <a:t>https://www.hashicorp.com/blog/category/terraform/</a:t>
            </a:r>
            <a:endParaRPr/>
          </a:p>
          <a:p>
            <a:pPr indent="-311150" lvl="0" marL="457200" rtl="0" algn="l">
              <a:spcBef>
                <a:spcPts val="0"/>
              </a:spcBef>
              <a:spcAft>
                <a:spcPts val="0"/>
              </a:spcAft>
              <a:buSzPts val="1300"/>
              <a:buChar char="●"/>
            </a:pPr>
            <a:r>
              <a:rPr lang="en"/>
              <a:t>Terraform Marketplace </a:t>
            </a:r>
            <a:r>
              <a:rPr lang="en" u="sng">
                <a:solidFill>
                  <a:schemeClr val="hlink"/>
                </a:solidFill>
                <a:hlinkClick r:id="rId6"/>
              </a:rPr>
              <a:t>https://registry.terraform.io/</a:t>
            </a:r>
            <a:r>
              <a:rPr lang="en"/>
              <a:t> </a:t>
            </a:r>
            <a:endParaRPr/>
          </a:p>
          <a:p>
            <a:pPr indent="-311150" lvl="0" marL="457200" rtl="0" algn="l">
              <a:spcBef>
                <a:spcPts val="0"/>
              </a:spcBef>
              <a:spcAft>
                <a:spcPts val="0"/>
              </a:spcAft>
              <a:buSzPts val="1300"/>
              <a:buChar char="●"/>
            </a:pPr>
            <a:r>
              <a:rPr lang="en"/>
              <a:t>Our Slack </a:t>
            </a:r>
            <a:r>
              <a:rPr lang="en" u="sng">
                <a:solidFill>
                  <a:schemeClr val="hlink"/>
                </a:solidFill>
                <a:hlinkClick r:id="rId7"/>
              </a:rPr>
              <a:t>https://vietbrisit.funnyto.be</a:t>
            </a:r>
            <a:r>
              <a:rPr lang="en"/>
              <a:t> (channel #infrastructure)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LinkedIn: </a:t>
            </a:r>
            <a:r>
              <a:rPr lang="en" sz="1100" u="sng">
                <a:solidFill>
                  <a:schemeClr val="hlink"/>
                </a:solidFill>
                <a:latin typeface="Arial"/>
                <a:ea typeface="Arial"/>
                <a:cs typeface="Arial"/>
                <a:sym typeface="Arial"/>
                <a:hlinkClick r:id="rId3"/>
              </a:rPr>
              <a:t>https://www.linkedin.com/in/trung-dd-ly/</a:t>
            </a:r>
            <a:endParaRPr/>
          </a:p>
          <a:p>
            <a:pPr indent="0" lvl="0" marL="0" rtl="0" algn="l">
              <a:spcBef>
                <a:spcPts val="1600"/>
              </a:spcBef>
              <a:spcAft>
                <a:spcPts val="0"/>
              </a:spcAft>
              <a:buNone/>
            </a:pPr>
            <a:r>
              <a:rPr lang="en"/>
              <a:t>Github: </a:t>
            </a:r>
            <a:r>
              <a:rPr lang="en" sz="1100" u="sng">
                <a:solidFill>
                  <a:schemeClr val="hlink"/>
                </a:solidFill>
                <a:latin typeface="Arial"/>
                <a:ea typeface="Arial"/>
                <a:cs typeface="Arial"/>
                <a:sym typeface="Arial"/>
                <a:hlinkClick r:id="rId4"/>
              </a:rPr>
              <a:t>https://github.com/exNewbie</a:t>
            </a:r>
            <a:endParaRPr/>
          </a:p>
          <a:p>
            <a:pPr indent="0" lvl="0" marL="0" rtl="0" algn="l">
              <a:spcBef>
                <a:spcPts val="1600"/>
              </a:spcBef>
              <a:spcAft>
                <a:spcPts val="0"/>
              </a:spcAft>
              <a:buNone/>
            </a:pPr>
            <a:r>
              <a:rPr lang="en"/>
              <a:t>Background</a:t>
            </a:r>
            <a:endParaRPr/>
          </a:p>
          <a:p>
            <a:pPr indent="-311150" lvl="0" marL="457200" rtl="0" algn="l">
              <a:spcBef>
                <a:spcPts val="1600"/>
              </a:spcBef>
              <a:spcAft>
                <a:spcPts val="0"/>
              </a:spcAft>
              <a:buSzPts val="1300"/>
              <a:buChar char="●"/>
            </a:pPr>
            <a:r>
              <a:rPr lang="en"/>
              <a:t>PHP (Backend) Developer</a:t>
            </a:r>
            <a:endParaRPr/>
          </a:p>
          <a:p>
            <a:pPr indent="-311150" lvl="0" marL="457200" rtl="0" algn="l">
              <a:spcBef>
                <a:spcPts val="0"/>
              </a:spcBef>
              <a:spcAft>
                <a:spcPts val="0"/>
              </a:spcAft>
              <a:buSzPts val="1300"/>
              <a:buChar char="●"/>
            </a:pPr>
            <a:r>
              <a:rPr lang="en"/>
              <a:t>Sysadmin / System Engineer / </a:t>
            </a:r>
            <a:r>
              <a:rPr lang="en"/>
              <a:t>System Architect</a:t>
            </a:r>
            <a:endParaRPr/>
          </a:p>
          <a:p>
            <a:pPr indent="-311150" lvl="0" marL="457200" rtl="0" algn="l">
              <a:spcBef>
                <a:spcPts val="0"/>
              </a:spcBef>
              <a:spcAft>
                <a:spcPts val="0"/>
              </a:spcAft>
              <a:buSzPts val="1300"/>
              <a:buChar char="●"/>
            </a:pPr>
            <a:r>
              <a:rPr lang="en"/>
              <a:t>Devops (currently)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WH</a:t>
            </a:r>
            <a:r>
              <a:rPr lang="en"/>
              <a:t>at Terraform is</a:t>
            </a:r>
            <a:endParaRPr/>
          </a:p>
          <a:p>
            <a:pPr indent="-311150" lvl="0" marL="457200" rtl="0" algn="l">
              <a:spcBef>
                <a:spcPts val="0"/>
              </a:spcBef>
              <a:spcAft>
                <a:spcPts val="0"/>
              </a:spcAft>
              <a:buSzPts val="1300"/>
              <a:buChar char="●"/>
            </a:pPr>
            <a:r>
              <a:rPr b="1" lang="en"/>
              <a:t>WH</a:t>
            </a:r>
            <a:r>
              <a:rPr lang="en"/>
              <a:t>o needs </a:t>
            </a:r>
            <a:r>
              <a:rPr lang="en"/>
              <a:t>Terraform</a:t>
            </a:r>
            <a:endParaRPr/>
          </a:p>
          <a:p>
            <a:pPr indent="-311150" lvl="0" marL="457200" rtl="0" algn="l">
              <a:spcBef>
                <a:spcPts val="0"/>
              </a:spcBef>
              <a:spcAft>
                <a:spcPts val="0"/>
              </a:spcAft>
              <a:buSzPts val="1300"/>
              <a:buChar char="●"/>
            </a:pPr>
            <a:r>
              <a:rPr b="1" lang="en"/>
              <a:t>WH</a:t>
            </a:r>
            <a:r>
              <a:rPr lang="en"/>
              <a:t>y you should use Terraform</a:t>
            </a:r>
            <a:endParaRPr/>
          </a:p>
          <a:p>
            <a:pPr indent="-311150" lvl="0" marL="457200" rtl="0" algn="l">
              <a:spcBef>
                <a:spcPts val="0"/>
              </a:spcBef>
              <a:spcAft>
                <a:spcPts val="0"/>
              </a:spcAft>
              <a:buSzPts val="1300"/>
              <a:buChar char="●"/>
            </a:pPr>
            <a:r>
              <a:rPr b="1" lang="en"/>
              <a:t>WH</a:t>
            </a:r>
            <a:r>
              <a:rPr lang="en"/>
              <a:t>ich version of Terraform to use</a:t>
            </a:r>
            <a:endParaRPr/>
          </a:p>
          <a:p>
            <a:pPr indent="-311150" lvl="0" marL="457200" rtl="0" algn="l">
              <a:spcBef>
                <a:spcPts val="0"/>
              </a:spcBef>
              <a:spcAft>
                <a:spcPts val="0"/>
              </a:spcAft>
              <a:buSzPts val="1300"/>
              <a:buChar char="●"/>
            </a:pPr>
            <a:r>
              <a:rPr b="1" lang="en"/>
              <a:t>H</a:t>
            </a:r>
            <a:r>
              <a:rPr lang="en"/>
              <a:t>ow Terraform works</a:t>
            </a:r>
            <a:endParaRPr/>
          </a:p>
          <a:p>
            <a:pPr indent="-311150" lvl="0" marL="457200" rtl="0" algn="l">
              <a:spcBef>
                <a:spcPts val="0"/>
              </a:spcBef>
              <a:spcAft>
                <a:spcPts val="0"/>
              </a:spcAft>
              <a:buSzPts val="1300"/>
              <a:buChar char="●"/>
            </a:pPr>
            <a:r>
              <a:rPr b="1" lang="en"/>
              <a:t>WH</a:t>
            </a:r>
            <a:r>
              <a:rPr lang="en"/>
              <a:t>y you should be careful with Terraform</a:t>
            </a:r>
            <a:endParaRPr/>
          </a:p>
          <a:p>
            <a:pPr indent="-311150" lvl="0" marL="457200" rtl="0" algn="l">
              <a:spcBef>
                <a:spcPts val="0"/>
              </a:spcBef>
              <a:spcAft>
                <a:spcPts val="0"/>
              </a:spcAft>
              <a:buSzPts val="1300"/>
              <a:buChar char="●"/>
            </a:pPr>
            <a:r>
              <a:rPr b="1" lang="en"/>
              <a:t>WH</a:t>
            </a:r>
            <a:r>
              <a:rPr lang="en"/>
              <a:t>at you do more to Terraform</a:t>
            </a:r>
            <a:endParaRPr/>
          </a:p>
          <a:p>
            <a:pPr indent="-311150" lvl="0" marL="457200" rtl="0" algn="l">
              <a:spcBef>
                <a:spcPts val="0"/>
              </a:spcBef>
              <a:spcAft>
                <a:spcPts val="0"/>
              </a:spcAft>
              <a:buSzPts val="1300"/>
              <a:buChar char="●"/>
            </a:pPr>
            <a:r>
              <a:rPr b="1" lang="en"/>
              <a:t>WH</a:t>
            </a:r>
            <a:r>
              <a:rPr lang="en"/>
              <a:t>ere to learn more about Terraform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TERRAFORM?</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code (IaC) is the process of managing and provisioning computer data centers through machine-readable definition files, rather than physical hardware configuration or interactive configuration tools. It can use either scripts or declarative definitions, rather than manual processes, but the term is more often used to promote declarative approaches. (Wikipedia)</a:t>
            </a:r>
            <a:endParaRPr/>
          </a:p>
          <a:p>
            <a:pPr indent="0" lvl="0" marL="0" rtl="0" algn="l">
              <a:lnSpc>
                <a:spcPct val="100000"/>
              </a:lnSpc>
              <a:spcBef>
                <a:spcPts val="1600"/>
              </a:spcBef>
              <a:spcAft>
                <a:spcPts val="0"/>
              </a:spcAft>
              <a:buNone/>
            </a:pPr>
            <a:r>
              <a:rPr lang="en"/>
              <a:t>Terraform is </a:t>
            </a:r>
            <a:endParaRPr/>
          </a:p>
          <a:p>
            <a:pPr indent="-311150" lvl="0" marL="457200" rtl="0" algn="l">
              <a:lnSpc>
                <a:spcPct val="100000"/>
              </a:lnSpc>
              <a:spcBef>
                <a:spcPts val="0"/>
              </a:spcBef>
              <a:spcAft>
                <a:spcPts val="0"/>
              </a:spcAft>
              <a:buSzPts val="1300"/>
              <a:buChar char="●"/>
            </a:pPr>
            <a:r>
              <a:rPr lang="en"/>
              <a:t>a tool for building, changing, and versioning infrastructure safely and efficiently.</a:t>
            </a:r>
            <a:endParaRPr/>
          </a:p>
          <a:p>
            <a:pPr indent="-311150" lvl="0" marL="457200" rtl="0" algn="l">
              <a:lnSpc>
                <a:spcPct val="100000"/>
              </a:lnSpc>
              <a:spcBef>
                <a:spcPts val="0"/>
              </a:spcBef>
              <a:spcAft>
                <a:spcPts val="0"/>
              </a:spcAft>
              <a:buSzPts val="1300"/>
              <a:buChar char="●"/>
            </a:pPr>
            <a:r>
              <a:rPr lang="en"/>
              <a:t>predominantly API-driven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DOES NEED TERRAFORM?</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DevOps</a:t>
            </a:r>
            <a:endParaRPr/>
          </a:p>
          <a:p>
            <a:pPr indent="-298450" lvl="1" marL="914400" rtl="0" algn="l">
              <a:spcBef>
                <a:spcPts val="0"/>
              </a:spcBef>
              <a:spcAft>
                <a:spcPts val="0"/>
              </a:spcAft>
              <a:buSzPts val="1100"/>
              <a:buChar char="○"/>
            </a:pPr>
            <a:r>
              <a:rPr lang="en"/>
              <a:t>IaC is a key DevOps practice and is used in conjunction with continuous delivery. (Microsoft)</a:t>
            </a:r>
            <a:endParaRPr/>
          </a:p>
          <a:p>
            <a:pPr indent="-311150" lvl="0" marL="457200" rtl="0" algn="l">
              <a:spcBef>
                <a:spcPts val="0"/>
              </a:spcBef>
              <a:spcAft>
                <a:spcPts val="0"/>
              </a:spcAft>
              <a:buSzPts val="1300"/>
              <a:buChar char="●"/>
            </a:pPr>
            <a:r>
              <a:rPr lang="en"/>
              <a:t>Sys[a-zA-z]*[\s]?[a-zA-Z]* (e.g. Sysadmin, System Engineer,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YOU USE TERRAFORM?</a:t>
            </a:r>
            <a:endParaRPr/>
          </a:p>
        </p:txBody>
      </p:sp>
      <p:sp>
        <p:nvSpPr>
          <p:cNvPr id="116" name="Google Shape;116;p18"/>
          <p:cNvSpPr txBox="1"/>
          <p:nvPr>
            <p:ph idx="1" type="body"/>
          </p:nvPr>
        </p:nvSpPr>
        <p:spPr>
          <a:xfrm>
            <a:off x="729450" y="2078875"/>
            <a:ext cx="7688700" cy="3014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Prevent manual changes</a:t>
            </a:r>
            <a:endParaRPr sz="1100"/>
          </a:p>
          <a:p>
            <a:pPr indent="-298450" lvl="0" marL="457200" rtl="0" algn="l">
              <a:spcBef>
                <a:spcPts val="0"/>
              </a:spcBef>
              <a:spcAft>
                <a:spcPts val="0"/>
              </a:spcAft>
              <a:buSzPts val="1100"/>
              <a:buChar char="●"/>
            </a:pPr>
            <a:r>
              <a:rPr lang="en" sz="1100"/>
              <a:t>Document </a:t>
            </a:r>
            <a:r>
              <a:rPr lang="en" sz="1100"/>
              <a:t>infrastructure build</a:t>
            </a:r>
            <a:r>
              <a:rPr lang="en" sz="1100"/>
              <a:t> </a:t>
            </a:r>
            <a:endParaRPr sz="1100"/>
          </a:p>
          <a:p>
            <a:pPr indent="-298450" lvl="0" marL="457200" rtl="0" algn="l">
              <a:spcBef>
                <a:spcPts val="0"/>
              </a:spcBef>
              <a:spcAft>
                <a:spcPts val="0"/>
              </a:spcAft>
              <a:buSzPts val="1100"/>
              <a:buChar char="●"/>
            </a:pPr>
            <a:r>
              <a:rPr lang="en" sz="1100"/>
              <a:t>Automate infrastructure build and configuration</a:t>
            </a:r>
            <a:endParaRPr sz="1100"/>
          </a:p>
          <a:p>
            <a:pPr indent="-298450" lvl="0" marL="457200" rtl="0" algn="l">
              <a:spcBef>
                <a:spcPts val="0"/>
              </a:spcBef>
              <a:spcAft>
                <a:spcPts val="0"/>
              </a:spcAft>
              <a:buSzPts val="1100"/>
              <a:buChar char="●"/>
            </a:pPr>
            <a:r>
              <a:rPr lang="en" sz="1100"/>
              <a:t>Control </a:t>
            </a:r>
            <a:r>
              <a:rPr lang="en" sz="1100"/>
              <a:t>infrastructure changes</a:t>
            </a:r>
            <a:endParaRPr sz="1100"/>
          </a:p>
          <a:p>
            <a:pPr indent="-298450" lvl="0" marL="457200" rtl="0" algn="l">
              <a:spcBef>
                <a:spcPts val="0"/>
              </a:spcBef>
              <a:spcAft>
                <a:spcPts val="0"/>
              </a:spcAft>
              <a:buSzPts val="1100"/>
              <a:buChar char="●"/>
            </a:pPr>
            <a:r>
              <a:rPr lang="en" sz="1100"/>
              <a:t>Improve collaboration among Infrastruct team members</a:t>
            </a:r>
            <a:endParaRPr sz="1100"/>
          </a:p>
          <a:p>
            <a:pPr indent="-298450" lvl="0" marL="457200" rtl="0" algn="l">
              <a:spcBef>
                <a:spcPts val="0"/>
              </a:spcBef>
              <a:spcAft>
                <a:spcPts val="0"/>
              </a:spcAft>
              <a:buSzPts val="1100"/>
              <a:buChar char="●"/>
            </a:pPr>
            <a:r>
              <a:rPr lang="en" sz="1100"/>
              <a:t>Adopt Unit test</a:t>
            </a:r>
            <a:endParaRPr sz="1100"/>
          </a:p>
          <a:p>
            <a:pPr indent="-298450" lvl="0" marL="457200" rtl="0" algn="l">
              <a:spcBef>
                <a:spcPts val="0"/>
              </a:spcBef>
              <a:spcAft>
                <a:spcPts val="0"/>
              </a:spcAft>
              <a:buSzPts val="1100"/>
              <a:buChar char="●"/>
            </a:pPr>
            <a:r>
              <a:rPr lang="en" sz="1100"/>
              <a:t>The most popular IaC tool</a:t>
            </a:r>
            <a:endParaRPr sz="1100"/>
          </a:p>
          <a:p>
            <a:pPr indent="-298450" lvl="0" marL="457200" rtl="0" algn="l">
              <a:spcBef>
                <a:spcPts val="0"/>
              </a:spcBef>
              <a:spcAft>
                <a:spcPts val="0"/>
              </a:spcAft>
              <a:buSzPts val="1100"/>
              <a:buChar char="●"/>
            </a:pPr>
            <a:r>
              <a:rPr lang="en" sz="1100"/>
              <a:t>Open source (Terraform + Terraform providers)</a:t>
            </a:r>
            <a:endParaRPr sz="1100"/>
          </a:p>
          <a:p>
            <a:pPr indent="-298450" lvl="0" marL="457200" rtl="0" algn="l">
              <a:spcBef>
                <a:spcPts val="0"/>
              </a:spcBef>
              <a:spcAft>
                <a:spcPts val="0"/>
              </a:spcAft>
              <a:buSzPts val="1100"/>
              <a:buChar char="●"/>
            </a:pPr>
            <a:r>
              <a:rPr lang="en" sz="1100"/>
              <a:t>Backed by a massive community</a:t>
            </a:r>
            <a:endParaRPr sz="1100"/>
          </a:p>
          <a:p>
            <a:pPr indent="-298450" lvl="0" marL="457200" rtl="0" algn="l">
              <a:spcBef>
                <a:spcPts val="0"/>
              </a:spcBef>
              <a:spcAft>
                <a:spcPts val="0"/>
              </a:spcAft>
              <a:buSzPts val="1100"/>
              <a:buChar char="●"/>
            </a:pPr>
            <a:r>
              <a:rPr lang="en" sz="1100"/>
              <a:t>Cross platform (Linux / MacOS / Windows / FreeBSD / OpenBSD / Solaris)</a:t>
            </a:r>
            <a:endParaRPr sz="1100"/>
          </a:p>
          <a:p>
            <a:pPr indent="-298450" lvl="0" marL="457200" rtl="0" algn="l">
              <a:spcBef>
                <a:spcPts val="0"/>
              </a:spcBef>
              <a:spcAft>
                <a:spcPts val="0"/>
              </a:spcAft>
              <a:buSzPts val="1100"/>
              <a:buChar char="●"/>
            </a:pPr>
            <a:r>
              <a:rPr lang="en" sz="1100"/>
              <a:t>Support various providers in</a:t>
            </a:r>
            <a:endParaRPr sz="1100"/>
          </a:p>
          <a:p>
            <a:pPr indent="-298450" lvl="1" marL="914400" rtl="0" algn="l">
              <a:spcBef>
                <a:spcPts val="0"/>
              </a:spcBef>
              <a:spcAft>
                <a:spcPts val="0"/>
              </a:spcAft>
              <a:buSzPts val="1100"/>
              <a:buChar char="○"/>
            </a:pPr>
            <a:r>
              <a:rPr lang="en"/>
              <a:t>IaaS (e.g. Alibaba Cloud, AWS, GCP, Microsoft Azure, OpenStack)</a:t>
            </a:r>
            <a:endParaRPr/>
          </a:p>
          <a:p>
            <a:pPr indent="-298450" lvl="1" marL="914400" rtl="0" algn="l">
              <a:spcBef>
                <a:spcPts val="0"/>
              </a:spcBef>
              <a:spcAft>
                <a:spcPts val="0"/>
              </a:spcAft>
              <a:buSzPts val="1100"/>
              <a:buChar char="○"/>
            </a:pPr>
            <a:r>
              <a:rPr lang="en"/>
              <a:t>PaaS (e.g. Heroku)</a:t>
            </a:r>
            <a:endParaRPr/>
          </a:p>
          <a:p>
            <a:pPr indent="-298450" lvl="1" marL="914400" rtl="0" algn="l">
              <a:spcBef>
                <a:spcPts val="0"/>
              </a:spcBef>
              <a:spcAft>
                <a:spcPts val="0"/>
              </a:spcAft>
              <a:buSzPts val="1100"/>
              <a:buChar char="○"/>
            </a:pPr>
            <a:r>
              <a:rPr lang="en"/>
              <a:t>SaaS services (e.g. Terraform Cloud, DNSimple, CloudFlare)</a:t>
            </a:r>
            <a:endParaRPr/>
          </a:p>
          <a:p>
            <a:pPr indent="-298450" lvl="0" marL="457200" rtl="0" algn="l">
              <a:spcBef>
                <a:spcPts val="0"/>
              </a:spcBef>
              <a:spcAft>
                <a:spcPts val="0"/>
              </a:spcAft>
              <a:buSzPts val="1100"/>
              <a:buChar char="●"/>
            </a:pPr>
            <a:r>
              <a:rPr lang="en" sz="1100"/>
              <a:t>A keyword on Devops / System Engineer / System Architect job ads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YOU USE TERRAFORM?</a:t>
            </a:r>
            <a:endParaRPr/>
          </a:p>
          <a:p>
            <a:pPr indent="0" lvl="0" marL="0" rtl="0" algn="l">
              <a:spcBef>
                <a:spcPts val="0"/>
              </a:spcBef>
              <a:spcAft>
                <a:spcPts val="0"/>
              </a:spcAft>
              <a:buNone/>
            </a:pPr>
            <a:r>
              <a:t/>
            </a:r>
            <a:endParaRPr/>
          </a:p>
        </p:txBody>
      </p:sp>
      <p:pic>
        <p:nvPicPr>
          <p:cNvPr id="122" name="Google Shape;122;p19"/>
          <p:cNvPicPr preferRelativeResize="0"/>
          <p:nvPr/>
        </p:nvPicPr>
        <p:blipFill>
          <a:blip r:embed="rId3">
            <a:alphaModFix/>
          </a:blip>
          <a:stretch>
            <a:fillRect/>
          </a:stretch>
        </p:blipFill>
        <p:spPr>
          <a:xfrm>
            <a:off x="729449" y="2078875"/>
            <a:ext cx="7688700" cy="281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BETTER? VERSION 0.11.x OR 0.12.x</a:t>
            </a:r>
            <a:endParaRPr/>
          </a:p>
        </p:txBody>
      </p:sp>
      <p:sp>
        <p:nvSpPr>
          <p:cNvPr id="128" name="Google Shape;128;p20"/>
          <p:cNvSpPr txBox="1"/>
          <p:nvPr>
            <p:ph idx="1" type="body"/>
          </p:nvPr>
        </p:nvSpPr>
        <p:spPr>
          <a:xfrm>
            <a:off x="729450" y="2078875"/>
            <a:ext cx="7688700" cy="27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0.11.x</a:t>
            </a:r>
            <a:endParaRPr b="1"/>
          </a:p>
          <a:p>
            <a:pPr indent="-311150" lvl="0" marL="457200" rtl="0" algn="l">
              <a:spcBef>
                <a:spcPts val="1600"/>
              </a:spcBef>
              <a:spcAft>
                <a:spcPts val="0"/>
              </a:spcAft>
              <a:buSzPts val="1300"/>
              <a:buChar char="●"/>
            </a:pPr>
            <a:r>
              <a:rPr lang="en"/>
              <a:t>Mature</a:t>
            </a:r>
            <a:endParaRPr/>
          </a:p>
          <a:p>
            <a:pPr indent="-311150" lvl="0" marL="457200" rtl="0" algn="l">
              <a:spcBef>
                <a:spcPts val="0"/>
              </a:spcBef>
              <a:spcAft>
                <a:spcPts val="0"/>
              </a:spcAft>
              <a:buSzPts val="1300"/>
              <a:buChar char="●"/>
            </a:pPr>
            <a:r>
              <a:rPr lang="en"/>
              <a:t>Well supported by community</a:t>
            </a:r>
            <a:endParaRPr/>
          </a:p>
          <a:p>
            <a:pPr indent="-311150" lvl="0" marL="457200" rtl="0" algn="l">
              <a:spcBef>
                <a:spcPts val="0"/>
              </a:spcBef>
              <a:spcAft>
                <a:spcPts val="0"/>
              </a:spcAft>
              <a:buSzPts val="1300"/>
              <a:buChar char="●"/>
            </a:pPr>
            <a:r>
              <a:rPr lang="en"/>
              <a:t>Majority in public projects</a:t>
            </a:r>
            <a:endParaRPr/>
          </a:p>
          <a:p>
            <a:pPr indent="0" lvl="0" marL="0" rtl="0" algn="l">
              <a:spcBef>
                <a:spcPts val="1600"/>
              </a:spcBef>
              <a:spcAft>
                <a:spcPts val="0"/>
              </a:spcAft>
              <a:buNone/>
            </a:pPr>
            <a:r>
              <a:rPr b="1" lang="en"/>
              <a:t>0.12.x</a:t>
            </a:r>
            <a:endParaRPr b="1"/>
          </a:p>
          <a:p>
            <a:pPr indent="-311150" lvl="0" marL="457200" rtl="0" algn="l">
              <a:spcBef>
                <a:spcPts val="1600"/>
              </a:spcBef>
              <a:spcAft>
                <a:spcPts val="0"/>
              </a:spcAft>
              <a:buSzPts val="1300"/>
              <a:buChar char="●"/>
            </a:pPr>
            <a:r>
              <a:rPr lang="en"/>
              <a:t>Young (May 22, 2019)</a:t>
            </a:r>
            <a:endParaRPr/>
          </a:p>
          <a:p>
            <a:pPr indent="-311150" lvl="0" marL="457200" rtl="0" algn="l">
              <a:spcBef>
                <a:spcPts val="0"/>
              </a:spcBef>
              <a:spcAft>
                <a:spcPts val="0"/>
              </a:spcAft>
              <a:buSzPts val="1300"/>
              <a:buChar char="●"/>
            </a:pPr>
            <a:r>
              <a:rPr lang="en"/>
              <a:t>A lot of bugs</a:t>
            </a:r>
            <a:endParaRPr/>
          </a:p>
          <a:p>
            <a:pPr indent="-311150" lvl="0" marL="457200" rtl="0" algn="l">
              <a:spcBef>
                <a:spcPts val="0"/>
              </a:spcBef>
              <a:spcAft>
                <a:spcPts val="0"/>
              </a:spcAft>
              <a:buSzPts val="1300"/>
              <a:buChar char="●"/>
            </a:pPr>
            <a:r>
              <a:rPr lang="en"/>
              <a:t>Minority </a:t>
            </a:r>
            <a:r>
              <a:rPr lang="en"/>
              <a:t>in public projects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TERRAFORM WORK?</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Terraform Core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uses remote procedure calls (RPC) to communicate with Terraform Plugins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offers multiple ways to discover and load plugins to use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Terraform Plugins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expose an implementation for a specific service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