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4" r:id="rId5"/>
    <p:sldId id="268" r:id="rId6"/>
    <p:sldId id="261" r:id="rId7"/>
    <p:sldId id="265" r:id="rId8"/>
    <p:sldId id="270" r:id="rId9"/>
    <p:sldId id="308" r:id="rId10"/>
    <p:sldId id="309" r:id="rId11"/>
    <p:sldId id="310" r:id="rId12"/>
    <p:sldId id="274" r:id="rId13"/>
    <p:sldId id="284" r:id="rId14"/>
    <p:sldId id="303" r:id="rId15"/>
    <p:sldId id="299" r:id="rId16"/>
    <p:sldId id="301" r:id="rId17"/>
    <p:sldId id="304" r:id="rId18"/>
    <p:sldId id="305" r:id="rId19"/>
    <p:sldId id="312" r:id="rId20"/>
    <p:sldId id="306" r:id="rId21"/>
    <p:sldId id="307" r:id="rId22"/>
    <p:sldId id="266" r:id="rId23"/>
    <p:sldId id="262"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144" d="100"/>
          <a:sy n="144" d="100"/>
        </p:scale>
        <p:origin x="750" y="120"/>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47864" y="843558"/>
            <a:ext cx="5292080" cy="1731267"/>
          </a:xfrm>
        </p:spPr>
        <p:txBody>
          <a:bodyPr/>
          <a:lstStyle/>
          <a:p>
            <a:r>
              <a:rPr lang="vi-VN" altLang="ko-KR" sz="3600" dirty="0">
                <a:ea typeface="맑은 고딕" pitchFamily="50" charset="-127"/>
              </a:rPr>
              <a:t>Dự án: </a:t>
            </a:r>
            <a:r>
              <a:rPr lang="en-US" altLang="ko-KR" sz="3600" dirty="0">
                <a:ea typeface="맑은 고딕" pitchFamily="50" charset="-127"/>
              </a:rPr>
              <a:t> </a:t>
            </a:r>
          </a:p>
          <a:p>
            <a:r>
              <a:rPr lang="vi-VN" b="1" dirty="0"/>
              <a:t>Phần mềm hỗ trợ tìm nhà (phòng) trọ</a:t>
            </a:r>
            <a:endParaRPr lang="en-US" altLang="ko-KR" sz="3600" dirty="0"/>
          </a:p>
        </p:txBody>
      </p:sp>
      <p:sp>
        <p:nvSpPr>
          <p:cNvPr id="4" name="Text Placeholder 3"/>
          <p:cNvSpPr>
            <a:spLocks noGrp="1"/>
          </p:cNvSpPr>
          <p:nvPr>
            <p:ph type="body" sz="quarter" idx="11"/>
          </p:nvPr>
        </p:nvSpPr>
        <p:spPr>
          <a:xfrm>
            <a:off x="6156176" y="3363838"/>
            <a:ext cx="2304404" cy="1424920"/>
          </a:xfrm>
        </p:spPr>
        <p:txBody>
          <a:bodyPr/>
          <a:lstStyle/>
          <a:p>
            <a:pPr>
              <a:spcBef>
                <a:spcPts val="0"/>
              </a:spcBef>
              <a:defRPr/>
            </a:pPr>
            <a:r>
              <a:rPr lang="vi-VN" altLang="ko-KR" dirty="0"/>
              <a:t>Thành viên:</a:t>
            </a:r>
          </a:p>
          <a:p>
            <a:pPr>
              <a:spcBef>
                <a:spcPts val="0"/>
              </a:spcBef>
              <a:defRPr/>
            </a:pPr>
            <a:r>
              <a:rPr lang="vi-VN" altLang="ko-KR" dirty="0"/>
              <a:t>PHẠM NGỌC VIỆT</a:t>
            </a:r>
          </a:p>
          <a:p>
            <a:pPr>
              <a:spcBef>
                <a:spcPts val="0"/>
              </a:spcBef>
              <a:defRPr/>
            </a:pPr>
            <a:r>
              <a:rPr lang="vi-VN" altLang="ko-KR" dirty="0"/>
              <a:t>PHAN VIỆT LINH</a:t>
            </a:r>
          </a:p>
          <a:p>
            <a:pPr>
              <a:spcBef>
                <a:spcPts val="0"/>
              </a:spcBef>
              <a:defRPr/>
            </a:pPr>
            <a:r>
              <a:rPr lang="vi-VN" altLang="ko-KR" dirty="0" smtClean="0"/>
              <a:t>TRỊNH TUẤN ANH</a:t>
            </a:r>
            <a:endParaRPr lang="vi-VN" altLang="ko-KR" dirty="0"/>
          </a:p>
          <a:p>
            <a:pPr>
              <a:spcBef>
                <a:spcPts val="0"/>
              </a:spcBef>
              <a:defRPr/>
            </a:pPr>
            <a:r>
              <a:rPr lang="vi-VN" altLang="ko-KR" dirty="0" smtClean="0"/>
              <a:t>ĐỖ THANH TÙNG</a:t>
            </a:r>
          </a:p>
          <a:p>
            <a:pPr>
              <a:spcBef>
                <a:spcPts val="0"/>
              </a:spcBef>
              <a:defRPr/>
            </a:pPr>
            <a:r>
              <a:rPr lang="vi-VN" altLang="ko-KR" dirty="0" smtClean="0"/>
              <a:t>NGUYỄN HỮU SANG</a:t>
            </a:r>
          </a:p>
          <a:p>
            <a:pPr>
              <a:spcBef>
                <a:spcPts val="0"/>
              </a:spcBef>
              <a:defRPr/>
            </a:pPr>
            <a:r>
              <a:rPr lang="vi-VN" altLang="ko-KR" dirty="0" smtClean="0"/>
              <a:t>NGUYỄN THỊ THANH</a:t>
            </a:r>
            <a:endParaRPr lang="en-US" altLang="ko-KR" dirty="0"/>
          </a:p>
        </p:txBody>
      </p:sp>
      <p:sp>
        <p:nvSpPr>
          <p:cNvPr id="8" name="Text Placeholder 3"/>
          <p:cNvSpPr txBox="1">
            <a:spLocks/>
          </p:cNvSpPr>
          <p:nvPr/>
        </p:nvSpPr>
        <p:spPr>
          <a:xfrm>
            <a:off x="3419872" y="2931790"/>
            <a:ext cx="2448272" cy="38996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vi-VN" altLang="ko-KR" dirty="0"/>
              <a:t>Giảng Viên Hướng Dẫn: </a:t>
            </a:r>
            <a:endParaRPr lang="vi-VN" altLang="ko-KR" dirty="0" smtClean="0"/>
          </a:p>
          <a:p>
            <a:pPr>
              <a:spcBef>
                <a:spcPts val="0"/>
              </a:spcBef>
              <a:defRPr/>
            </a:pPr>
            <a:r>
              <a:rPr lang="vi-VN" altLang="ko-KR" dirty="0" smtClean="0"/>
              <a:t>Thầy VŨ QUANG DŨNG</a:t>
            </a:r>
            <a:endParaRPr lang="en-US" altLang="ko-KR" dirty="0"/>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vi-VN" altLang="ko-KR" dirty="0"/>
              <a:t>Công nghệ sử dụng</a:t>
            </a:r>
            <a:endParaRPr lang="ko-KR" altLang="en-US" dirty="0"/>
          </a:p>
        </p:txBody>
      </p:sp>
      <p:sp>
        <p:nvSpPr>
          <p:cNvPr id="4" name="Rounded Rectangle 3"/>
          <p:cNvSpPr/>
          <p:nvPr/>
        </p:nvSpPr>
        <p:spPr>
          <a:xfrm>
            <a:off x="651681"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5"/>
          <p:cNvSpPr/>
          <p:nvPr/>
        </p:nvSpPr>
        <p:spPr>
          <a:xfrm>
            <a:off x="1403648" y="1399883"/>
            <a:ext cx="540000"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6"/>
          <p:cNvSpPr/>
          <p:nvPr/>
        </p:nvSpPr>
        <p:spPr>
          <a:xfrm>
            <a:off x="2155615"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a:off x="2907582"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3659549"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Oval 9"/>
          <p:cNvSpPr/>
          <p:nvPr/>
        </p:nvSpPr>
        <p:spPr>
          <a:xfrm>
            <a:off x="690633"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1442600"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20"/>
          <p:cNvSpPr/>
          <p:nvPr/>
        </p:nvSpPr>
        <p:spPr>
          <a:xfrm>
            <a:off x="2194567"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2946534"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3698501"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658962" y="147586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01</a:t>
            </a:r>
            <a:endParaRPr lang="ko-KR" altLang="en-US" sz="2000" b="1" dirty="0">
              <a:solidFill>
                <a:schemeClr val="accent1"/>
              </a:solidFill>
              <a:cs typeface="Arial" pitchFamily="34" charset="0"/>
            </a:endParaRPr>
          </a:p>
        </p:txBody>
      </p:sp>
      <p:sp>
        <p:nvSpPr>
          <p:cNvPr id="25" name="TextBox 24"/>
          <p:cNvSpPr txBox="1"/>
          <p:nvPr/>
        </p:nvSpPr>
        <p:spPr>
          <a:xfrm>
            <a:off x="1410126" y="1474107"/>
            <a:ext cx="533522"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02</a:t>
            </a:r>
            <a:endParaRPr lang="ko-KR" altLang="en-US" sz="2000" b="1" dirty="0">
              <a:solidFill>
                <a:schemeClr val="accent2"/>
              </a:solidFill>
              <a:cs typeface="Arial" pitchFamily="34" charset="0"/>
            </a:endParaRPr>
          </a:p>
        </p:txBody>
      </p:sp>
      <p:sp>
        <p:nvSpPr>
          <p:cNvPr id="26" name="TextBox 25"/>
          <p:cNvSpPr txBox="1"/>
          <p:nvPr/>
        </p:nvSpPr>
        <p:spPr>
          <a:xfrm>
            <a:off x="2161290" y="147235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03</a:t>
            </a:r>
            <a:endParaRPr lang="ko-KR" altLang="en-US" sz="2000" b="1" dirty="0">
              <a:solidFill>
                <a:schemeClr val="accent1"/>
              </a:solidFill>
              <a:cs typeface="Arial" pitchFamily="34" charset="0"/>
            </a:endParaRPr>
          </a:p>
        </p:txBody>
      </p:sp>
      <p:sp>
        <p:nvSpPr>
          <p:cNvPr id="27" name="TextBox 26"/>
          <p:cNvSpPr txBox="1"/>
          <p:nvPr/>
        </p:nvSpPr>
        <p:spPr>
          <a:xfrm>
            <a:off x="2912454" y="1470597"/>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04</a:t>
            </a:r>
            <a:endParaRPr lang="ko-KR" altLang="en-US" sz="2000" b="1" dirty="0">
              <a:solidFill>
                <a:schemeClr val="accent1"/>
              </a:solidFill>
              <a:cs typeface="Arial" pitchFamily="34" charset="0"/>
            </a:endParaRPr>
          </a:p>
        </p:txBody>
      </p:sp>
      <p:sp>
        <p:nvSpPr>
          <p:cNvPr id="28" name="TextBox 27"/>
          <p:cNvSpPr txBox="1"/>
          <p:nvPr/>
        </p:nvSpPr>
        <p:spPr>
          <a:xfrm>
            <a:off x="3663618" y="146884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05</a:t>
            </a:r>
            <a:endParaRPr lang="ko-KR" altLang="en-US" sz="2000" b="1" dirty="0">
              <a:solidFill>
                <a:schemeClr val="accent1"/>
              </a:solidFill>
              <a:cs typeface="Arial" pitchFamily="34" charset="0"/>
            </a:endParaRPr>
          </a:p>
        </p:txBody>
      </p:sp>
      <p:sp>
        <p:nvSpPr>
          <p:cNvPr id="29" name="TextBox 28"/>
          <p:cNvSpPr txBox="1"/>
          <p:nvPr/>
        </p:nvSpPr>
        <p:spPr>
          <a:xfrm rot="16200000">
            <a:off x="-264216" y="3011307"/>
            <a:ext cx="2371794" cy="307777"/>
          </a:xfrm>
          <a:prstGeom prst="rect">
            <a:avLst/>
          </a:prstGeom>
          <a:noFill/>
        </p:spPr>
        <p:txBody>
          <a:bodyPr wrap="square" rtlCol="0">
            <a:spAutoFit/>
          </a:bodyPr>
          <a:lstStyle/>
          <a:p>
            <a:pPr algn="r"/>
            <a:r>
              <a:rPr lang="vi-VN" altLang="ko-KR" sz="1400" b="1" dirty="0">
                <a:solidFill>
                  <a:schemeClr val="bg1"/>
                </a:solidFill>
                <a:cs typeface="Arial" pitchFamily="34" charset="0"/>
              </a:rPr>
              <a:t>Sử dụng Android Studio</a:t>
            </a:r>
            <a:endParaRPr lang="ko-KR" altLang="en-US" sz="1400" b="1" dirty="0">
              <a:solidFill>
                <a:schemeClr val="bg1"/>
              </a:solidFill>
              <a:cs typeface="Arial" pitchFamily="34" charset="0"/>
            </a:endParaRPr>
          </a:p>
        </p:txBody>
      </p:sp>
      <p:sp>
        <p:nvSpPr>
          <p:cNvPr id="30" name="TextBox 29"/>
          <p:cNvSpPr txBox="1"/>
          <p:nvPr/>
        </p:nvSpPr>
        <p:spPr>
          <a:xfrm rot="16200000">
            <a:off x="487751" y="3011308"/>
            <a:ext cx="2371794" cy="307777"/>
          </a:xfrm>
          <a:prstGeom prst="rect">
            <a:avLst/>
          </a:prstGeom>
          <a:noFill/>
        </p:spPr>
        <p:txBody>
          <a:bodyPr wrap="square" rtlCol="0">
            <a:spAutoFit/>
          </a:bodyPr>
          <a:lstStyle/>
          <a:p>
            <a:pPr algn="r"/>
            <a:r>
              <a:rPr lang="vi-VN" altLang="ko-KR" sz="1400" b="1" dirty="0">
                <a:solidFill>
                  <a:schemeClr val="bg1"/>
                </a:solidFill>
                <a:cs typeface="Arial" pitchFamily="34" charset="0"/>
              </a:rPr>
              <a:t>Ngôn ngữ lập trình Java</a:t>
            </a:r>
            <a:endParaRPr lang="ko-KR" altLang="en-US" sz="1400" b="1" dirty="0">
              <a:solidFill>
                <a:schemeClr val="bg1"/>
              </a:solidFill>
              <a:cs typeface="Arial" pitchFamily="34" charset="0"/>
            </a:endParaRPr>
          </a:p>
        </p:txBody>
      </p:sp>
      <p:sp>
        <p:nvSpPr>
          <p:cNvPr id="31" name="TextBox 30"/>
          <p:cNvSpPr txBox="1"/>
          <p:nvPr/>
        </p:nvSpPr>
        <p:spPr>
          <a:xfrm rot="16200000">
            <a:off x="1185315" y="3065711"/>
            <a:ext cx="2480599" cy="307777"/>
          </a:xfrm>
          <a:prstGeom prst="rect">
            <a:avLst/>
          </a:prstGeom>
          <a:noFill/>
        </p:spPr>
        <p:txBody>
          <a:bodyPr wrap="square" rtlCol="0">
            <a:spAutoFit/>
          </a:bodyPr>
          <a:lstStyle/>
          <a:p>
            <a:pPr algn="r"/>
            <a:r>
              <a:rPr lang="vi-VN" altLang="ko-KR" sz="1400" b="1" dirty="0">
                <a:solidFill>
                  <a:schemeClr val="bg1"/>
                </a:solidFill>
                <a:cs typeface="Arial" pitchFamily="34" charset="0"/>
              </a:rPr>
              <a:t>Dùng Xampp là Localhost</a:t>
            </a:r>
            <a:endParaRPr lang="ko-KR" altLang="en-US" sz="1400" b="1" dirty="0">
              <a:solidFill>
                <a:schemeClr val="bg1"/>
              </a:solidFill>
              <a:cs typeface="Arial" pitchFamily="34" charset="0"/>
            </a:endParaRPr>
          </a:p>
        </p:txBody>
      </p:sp>
      <p:sp>
        <p:nvSpPr>
          <p:cNvPr id="32" name="TextBox 31"/>
          <p:cNvSpPr txBox="1"/>
          <p:nvPr/>
        </p:nvSpPr>
        <p:spPr>
          <a:xfrm rot="16200000">
            <a:off x="1991685" y="2903589"/>
            <a:ext cx="2371794" cy="523220"/>
          </a:xfrm>
          <a:prstGeom prst="rect">
            <a:avLst/>
          </a:prstGeom>
          <a:noFill/>
        </p:spPr>
        <p:txBody>
          <a:bodyPr wrap="square" rtlCol="0">
            <a:spAutoFit/>
          </a:bodyPr>
          <a:lstStyle/>
          <a:p>
            <a:pPr algn="r"/>
            <a:r>
              <a:rPr lang="vi-VN" altLang="ko-KR" sz="1400" b="1" dirty="0">
                <a:solidFill>
                  <a:schemeClr val="bg1"/>
                </a:solidFill>
                <a:cs typeface="Arial" pitchFamily="34" charset="0"/>
              </a:rPr>
              <a:t>Sử dụng PHP để liên kết Server với app</a:t>
            </a:r>
            <a:endParaRPr lang="ko-KR" altLang="en-US" sz="1400" b="1" dirty="0">
              <a:solidFill>
                <a:schemeClr val="bg1"/>
              </a:solidFill>
              <a:cs typeface="Arial" pitchFamily="34" charset="0"/>
            </a:endParaRPr>
          </a:p>
        </p:txBody>
      </p:sp>
      <p:sp>
        <p:nvSpPr>
          <p:cNvPr id="33" name="TextBox 32"/>
          <p:cNvSpPr txBox="1"/>
          <p:nvPr/>
        </p:nvSpPr>
        <p:spPr>
          <a:xfrm rot="16200000">
            <a:off x="2743652" y="2903590"/>
            <a:ext cx="2371794" cy="523220"/>
          </a:xfrm>
          <a:prstGeom prst="rect">
            <a:avLst/>
          </a:prstGeom>
          <a:noFill/>
        </p:spPr>
        <p:txBody>
          <a:bodyPr wrap="square" rtlCol="0">
            <a:spAutoFit/>
          </a:bodyPr>
          <a:lstStyle/>
          <a:p>
            <a:pPr algn="r"/>
            <a:r>
              <a:rPr lang="vi-VN" altLang="ko-KR" sz="1400" b="1" dirty="0">
                <a:solidFill>
                  <a:schemeClr val="bg1"/>
                </a:solidFill>
                <a:cs typeface="Arial" pitchFamily="34" charset="0"/>
              </a:rPr>
              <a:t>Dùng 000webhost.com làm server</a:t>
            </a:r>
            <a:endParaRPr lang="ko-KR" altLang="en-US" sz="1400" b="1" dirty="0">
              <a:solidFill>
                <a:schemeClr val="bg1"/>
              </a:solidFill>
              <a:cs typeface="Arial" pitchFamily="34" charset="0"/>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832" y="2011809"/>
            <a:ext cx="1841826" cy="1692489"/>
          </a:xfrm>
          <a:prstGeom prst="rect">
            <a:avLst/>
          </a:prstGeom>
        </p:spPr>
      </p:pic>
    </p:spTree>
    <p:extLst>
      <p:ext uri="{BB962C8B-B14F-4D97-AF65-F5344CB8AC3E}">
        <p14:creationId xmlns:p14="http://schemas.microsoft.com/office/powerpoint/2010/main" val="18155394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500" fill="hold"/>
                                        <p:tgtEl>
                                          <p:spTgt spid="31"/>
                                        </p:tgtEl>
                                        <p:attrNameLst>
                                          <p:attrName>ppt_w</p:attrName>
                                        </p:attrNameLst>
                                      </p:cBhvr>
                                      <p:tavLst>
                                        <p:tav tm="0">
                                          <p:val>
                                            <p:fltVal val="0"/>
                                          </p:val>
                                        </p:tav>
                                        <p:tav tm="100000">
                                          <p:val>
                                            <p:strVal val="#ppt_w"/>
                                          </p:val>
                                        </p:tav>
                                      </p:tavLst>
                                    </p:anim>
                                    <p:anim calcmode="lin" valueType="num">
                                      <p:cBhvr>
                                        <p:cTn id="45" dur="500" fill="hold"/>
                                        <p:tgtEl>
                                          <p:spTgt spid="31"/>
                                        </p:tgtEl>
                                        <p:attrNameLst>
                                          <p:attrName>ppt_h</p:attrName>
                                        </p:attrNameLst>
                                      </p:cBhvr>
                                      <p:tavLst>
                                        <p:tav tm="0">
                                          <p:val>
                                            <p:fltVal val="0"/>
                                          </p:val>
                                        </p:tav>
                                        <p:tav tm="100000">
                                          <p:val>
                                            <p:strVal val="#ppt_h"/>
                                          </p:val>
                                        </p:tav>
                                      </p:tavLst>
                                    </p:anim>
                                    <p:animEffect transition="in" filter="fade">
                                      <p:cBhvr>
                                        <p:cTn id="46" dur="500"/>
                                        <p:tgtEl>
                                          <p:spTgt spid="3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p:cTn id="54" dur="500" fill="hold"/>
                                        <p:tgtEl>
                                          <p:spTgt spid="7"/>
                                        </p:tgtEl>
                                        <p:attrNameLst>
                                          <p:attrName>ppt_w</p:attrName>
                                        </p:attrNameLst>
                                      </p:cBhvr>
                                      <p:tavLst>
                                        <p:tav tm="0">
                                          <p:val>
                                            <p:fltVal val="0"/>
                                          </p:val>
                                        </p:tav>
                                        <p:tav tm="100000">
                                          <p:val>
                                            <p:strVal val="#ppt_w"/>
                                          </p:val>
                                        </p:tav>
                                      </p:tavLst>
                                    </p:anim>
                                    <p:anim calcmode="lin" valueType="num">
                                      <p:cBhvr>
                                        <p:cTn id="55" dur="500" fill="hold"/>
                                        <p:tgtEl>
                                          <p:spTgt spid="7"/>
                                        </p:tgtEl>
                                        <p:attrNameLst>
                                          <p:attrName>ppt_h</p:attrName>
                                        </p:attrNameLst>
                                      </p:cBhvr>
                                      <p:tavLst>
                                        <p:tav tm="0">
                                          <p:val>
                                            <p:fltVal val="0"/>
                                          </p:val>
                                        </p:tav>
                                        <p:tav tm="100000">
                                          <p:val>
                                            <p:strVal val="#ppt_h"/>
                                          </p:val>
                                        </p:tav>
                                      </p:tavLst>
                                    </p:anim>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ppt_w</p:attrName>
                                        </p:attrNameLst>
                                      </p:cBhvr>
                                      <p:tavLst>
                                        <p:tav tm="0">
                                          <p:val>
                                            <p:fltVal val="0"/>
                                          </p:val>
                                        </p:tav>
                                        <p:tav tm="100000">
                                          <p:val>
                                            <p:strVal val="#ppt_w"/>
                                          </p:val>
                                        </p:tav>
                                      </p:tavLst>
                                    </p:anim>
                                    <p:anim calcmode="lin" valueType="num">
                                      <p:cBhvr>
                                        <p:cTn id="72" dur="500" fill="hold"/>
                                        <p:tgtEl>
                                          <p:spTgt spid="8"/>
                                        </p:tgtEl>
                                        <p:attrNameLst>
                                          <p:attrName>ppt_h</p:attrName>
                                        </p:attrNameLst>
                                      </p:cBhvr>
                                      <p:tavLst>
                                        <p:tav tm="0">
                                          <p:val>
                                            <p:fltVal val="0"/>
                                          </p:val>
                                        </p:tav>
                                        <p:tav tm="100000">
                                          <p:val>
                                            <p:strVal val="#ppt_h"/>
                                          </p:val>
                                        </p:tav>
                                      </p:tavLst>
                                    </p:anim>
                                    <p:animEffect transition="in" filter="fade">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p:cTn id="78" dur="500" fill="hold"/>
                                        <p:tgtEl>
                                          <p:spTgt spid="33"/>
                                        </p:tgtEl>
                                        <p:attrNameLst>
                                          <p:attrName>ppt_w</p:attrName>
                                        </p:attrNameLst>
                                      </p:cBhvr>
                                      <p:tavLst>
                                        <p:tav tm="0">
                                          <p:val>
                                            <p:fltVal val="0"/>
                                          </p:val>
                                        </p:tav>
                                        <p:tav tm="100000">
                                          <p:val>
                                            <p:strVal val="#ppt_w"/>
                                          </p:val>
                                        </p:tav>
                                      </p:tavLst>
                                    </p:anim>
                                    <p:anim calcmode="lin" valueType="num">
                                      <p:cBhvr>
                                        <p:cTn id="79" dur="500" fill="hold"/>
                                        <p:tgtEl>
                                          <p:spTgt spid="33"/>
                                        </p:tgtEl>
                                        <p:attrNameLst>
                                          <p:attrName>ppt_h</p:attrName>
                                        </p:attrNameLst>
                                      </p:cBhvr>
                                      <p:tavLst>
                                        <p:tav tm="0">
                                          <p:val>
                                            <p:fltVal val="0"/>
                                          </p:val>
                                        </p:tav>
                                        <p:tav tm="100000">
                                          <p:val>
                                            <p:strVal val="#ppt_h"/>
                                          </p:val>
                                        </p:tav>
                                      </p:tavLst>
                                    </p:anim>
                                    <p:animEffect transition="in" filter="fade">
                                      <p:cBhvr>
                                        <p:cTn id="80" dur="500"/>
                                        <p:tgtEl>
                                          <p:spTgt spid="33"/>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fill="hold"/>
                                        <p:tgtEl>
                                          <p:spTgt spid="9"/>
                                        </p:tgtEl>
                                        <p:attrNameLst>
                                          <p:attrName>ppt_w</p:attrName>
                                        </p:attrNameLst>
                                      </p:cBhvr>
                                      <p:tavLst>
                                        <p:tav tm="0">
                                          <p:val>
                                            <p:fltVal val="0"/>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animEffect transition="in" filter="fade">
                                      <p:cBhvr>
                                        <p:cTn id="85" dur="500"/>
                                        <p:tgtEl>
                                          <p:spTgt spid="9"/>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24" grpId="0"/>
      <p:bldP spid="25" grpId="0"/>
      <p:bldP spid="26" grpId="0"/>
      <p:bldP spid="27" grpId="0"/>
      <p:bldP spid="28" grpId="0"/>
      <p:bldP spid="29"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4294967295"/>
          </p:nvPr>
        </p:nvPicPr>
        <p:blipFill>
          <a:blip r:embed="rId2"/>
          <a:srcRect l="5983" r="5983"/>
          <a:stretch>
            <a:fillRect/>
          </a:stretch>
        </p:blipFill>
        <p:spPr>
          <a:xfrm>
            <a:off x="6577474" y="123478"/>
            <a:ext cx="2555776" cy="4654004"/>
          </a:xfrm>
          <a:prstGeom prst="rect">
            <a:avLst/>
          </a:prstGeom>
        </p:spPr>
      </p:pic>
      <p:sp>
        <p:nvSpPr>
          <p:cNvPr id="5" name="TextBox 4"/>
          <p:cNvSpPr txBox="1"/>
          <p:nvPr/>
        </p:nvSpPr>
        <p:spPr>
          <a:xfrm>
            <a:off x="1547664" y="669925"/>
            <a:ext cx="4896544" cy="923330"/>
          </a:xfrm>
          <a:prstGeom prst="rect">
            <a:avLst/>
          </a:prstGeom>
          <a:noFill/>
        </p:spPr>
        <p:txBody>
          <a:bodyPr wrap="square" rtlCol="0">
            <a:spAutoFit/>
          </a:bodyPr>
          <a:lstStyle/>
          <a:p>
            <a:r>
              <a:rPr lang="en-US" dirty="0"/>
              <a:t>- </a:t>
            </a:r>
            <a:r>
              <a:rPr lang="en-US" dirty="0" err="1"/>
              <a:t>Giao</a:t>
            </a:r>
            <a:r>
              <a:rPr lang="en-US" dirty="0"/>
              <a:t> </a:t>
            </a:r>
            <a:r>
              <a:rPr lang="en-US" dirty="0" err="1"/>
              <a:t>diện</a:t>
            </a:r>
            <a:r>
              <a:rPr lang="en-US" dirty="0"/>
              <a:t> </a:t>
            </a:r>
            <a:r>
              <a:rPr lang="en-US" dirty="0" err="1"/>
              <a:t>đăng</a:t>
            </a:r>
            <a:r>
              <a:rPr lang="en-US" dirty="0"/>
              <a:t> </a:t>
            </a:r>
            <a:r>
              <a:rPr lang="en-US" dirty="0" err="1"/>
              <a:t>nhập</a:t>
            </a:r>
            <a:r>
              <a:rPr lang="en-US" dirty="0"/>
              <a:t> </a:t>
            </a:r>
            <a:r>
              <a:rPr lang="en-US" dirty="0" err="1"/>
              <a:t>thân</a:t>
            </a:r>
            <a:r>
              <a:rPr lang="en-US" dirty="0"/>
              <a:t> </a:t>
            </a:r>
            <a:r>
              <a:rPr lang="en-US" dirty="0" err="1"/>
              <a:t>thiện</a:t>
            </a:r>
            <a:r>
              <a:rPr lang="en-US" dirty="0"/>
              <a:t>, </a:t>
            </a:r>
            <a:r>
              <a:rPr lang="en-US" dirty="0" err="1"/>
              <a:t>dễ</a:t>
            </a:r>
            <a:r>
              <a:rPr lang="en-US" dirty="0"/>
              <a:t> </a:t>
            </a:r>
            <a:r>
              <a:rPr lang="en-US" dirty="0" err="1"/>
              <a:t>dàng</a:t>
            </a:r>
            <a:r>
              <a:rPr lang="en-US" dirty="0"/>
              <a:t> </a:t>
            </a:r>
            <a:r>
              <a:rPr lang="en-US" dirty="0" err="1"/>
              <a:t>tiếp</a:t>
            </a:r>
            <a:r>
              <a:rPr lang="en-US" dirty="0"/>
              <a:t> </a:t>
            </a:r>
            <a:r>
              <a:rPr lang="en-US" dirty="0" err="1"/>
              <a:t>cận</a:t>
            </a:r>
            <a:r>
              <a:rPr lang="en-US" dirty="0"/>
              <a:t>. </a:t>
            </a:r>
          </a:p>
          <a:p>
            <a:r>
              <a:rPr lang="en-US" dirty="0"/>
              <a:t>- </a:t>
            </a:r>
            <a:r>
              <a:rPr lang="en-US" dirty="0" err="1"/>
              <a:t>Tài</a:t>
            </a:r>
            <a:r>
              <a:rPr lang="en-US" dirty="0"/>
              <a:t> </a:t>
            </a:r>
            <a:r>
              <a:rPr lang="en-US" dirty="0" err="1"/>
              <a:t>khoản</a:t>
            </a:r>
            <a:r>
              <a:rPr lang="en-US" dirty="0"/>
              <a:t> </a:t>
            </a:r>
            <a:r>
              <a:rPr lang="en-US" dirty="0" err="1"/>
              <a:t>truy</a:t>
            </a:r>
            <a:r>
              <a:rPr lang="en-US" dirty="0"/>
              <a:t> </a:t>
            </a:r>
            <a:r>
              <a:rPr lang="en-US" dirty="0" err="1"/>
              <a:t>cập</a:t>
            </a:r>
            <a:r>
              <a:rPr lang="en-US" dirty="0"/>
              <a:t> </a:t>
            </a:r>
            <a:r>
              <a:rPr lang="en-US" dirty="0" err="1"/>
              <a:t>đa</a:t>
            </a:r>
            <a:r>
              <a:rPr lang="en-US" dirty="0"/>
              <a:t> </a:t>
            </a:r>
            <a:r>
              <a:rPr lang="en-US" dirty="0" err="1"/>
              <a:t>dạng</a:t>
            </a:r>
            <a:r>
              <a:rPr lang="en-US" dirty="0"/>
              <a:t>, </a:t>
            </a:r>
            <a:r>
              <a:rPr lang="en-US" dirty="0" err="1"/>
              <a:t>phong</a:t>
            </a:r>
            <a:r>
              <a:rPr lang="en-US" dirty="0"/>
              <a:t> </a:t>
            </a:r>
            <a:r>
              <a:rPr lang="en-US" dirty="0" err="1"/>
              <a:t>phú</a:t>
            </a:r>
            <a:r>
              <a:rPr lang="en-US" dirty="0"/>
              <a:t>.</a:t>
            </a:r>
          </a:p>
        </p:txBody>
      </p:sp>
      <p:sp>
        <p:nvSpPr>
          <p:cNvPr id="6" name="TextBox 5"/>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spTree>
    <p:extLst>
      <p:ext uri="{BB962C8B-B14F-4D97-AF65-F5344CB8AC3E}">
        <p14:creationId xmlns:p14="http://schemas.microsoft.com/office/powerpoint/2010/main" val="3407202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19672" y="771550"/>
            <a:ext cx="4752528" cy="1200329"/>
          </a:xfrm>
          <a:prstGeom prst="rect">
            <a:avLst/>
          </a:prstGeom>
          <a:noFill/>
        </p:spPr>
        <p:txBody>
          <a:bodyPr wrap="square" rtlCol="0">
            <a:spAutoFit/>
          </a:bodyPr>
          <a:lstStyle/>
          <a:p>
            <a:r>
              <a:rPr lang="en-US"/>
              <a:t>- Trang chủ thân thiện gần gũi, chứa những phòng được đánh giá tốt làm tham khảo khá tốt cho người chưa quen thuộc với việc thuê phòng ở.</a:t>
            </a:r>
          </a:p>
        </p:txBody>
      </p:sp>
      <p:sp>
        <p:nvSpPr>
          <p:cNvPr id="4" name="TextBox 3"/>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pic>
        <p:nvPicPr>
          <p:cNvPr id="1026" name="Picture 2" descr="https://lh5.googleusercontent.com/yxhO8bqYV2iGMWeuusCVPCISEFKXAhhbETtSePvn62TYlpmV17G-L8gm_YY5hHQ0HzYSKPPPM_iQ3C-faU1UKSe3xBqOI6yoAdqeR4bMxzcQrgPTAIIQxT2xQpgOqG7jY3twdwmfsJ4rNoaE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286" y="267494"/>
            <a:ext cx="2571750"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6999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47665" y="288444"/>
            <a:ext cx="2592288" cy="4852774"/>
          </a:xfrm>
          <a:prstGeom prst="rect">
            <a:avLst/>
          </a:prstGeom>
        </p:spPr>
      </p:pic>
      <p:sp>
        <p:nvSpPr>
          <p:cNvPr id="2" name="TextBox 1"/>
          <p:cNvSpPr txBox="1"/>
          <p:nvPr/>
        </p:nvSpPr>
        <p:spPr>
          <a:xfrm>
            <a:off x="4427984" y="320680"/>
            <a:ext cx="4248472" cy="646331"/>
          </a:xfrm>
          <a:prstGeom prst="rect">
            <a:avLst/>
          </a:prstGeom>
          <a:noFill/>
        </p:spPr>
        <p:txBody>
          <a:bodyPr wrap="square" rtlCol="0">
            <a:spAutoFit/>
          </a:bodyPr>
          <a:lstStyle/>
          <a:p>
            <a:r>
              <a:rPr lang="en-US" dirty="0"/>
              <a:t>- Menu </a:t>
            </a:r>
            <a:r>
              <a:rPr lang="en-US" dirty="0" err="1"/>
              <a:t>đa</a:t>
            </a:r>
            <a:r>
              <a:rPr lang="en-US" dirty="0"/>
              <a:t> </a:t>
            </a:r>
            <a:r>
              <a:rPr lang="en-US" dirty="0" err="1"/>
              <a:t>dạng</a:t>
            </a:r>
            <a:r>
              <a:rPr lang="en-US" dirty="0"/>
              <a:t> </a:t>
            </a:r>
            <a:r>
              <a:rPr lang="en-US" dirty="0" err="1"/>
              <a:t>dễ</a:t>
            </a:r>
            <a:r>
              <a:rPr lang="en-US" dirty="0"/>
              <a:t> </a:t>
            </a:r>
            <a:r>
              <a:rPr lang="en-US" dirty="0" err="1"/>
              <a:t>dàng</a:t>
            </a:r>
            <a:r>
              <a:rPr lang="en-US" dirty="0"/>
              <a:t> </a:t>
            </a:r>
            <a:r>
              <a:rPr lang="en-US" dirty="0" err="1"/>
              <a:t>thao</a:t>
            </a:r>
            <a:r>
              <a:rPr lang="en-US" dirty="0"/>
              <a:t> </a:t>
            </a:r>
            <a:r>
              <a:rPr lang="en-US" dirty="0" err="1"/>
              <a:t>tác</a:t>
            </a:r>
            <a:r>
              <a:rPr lang="en-US" dirty="0"/>
              <a:t>, </a:t>
            </a:r>
            <a:r>
              <a:rPr lang="vi-VN" dirty="0"/>
              <a:t>cù</a:t>
            </a:r>
            <a:r>
              <a:rPr lang="en-US" dirty="0"/>
              <a:t>ng </a:t>
            </a:r>
            <a:r>
              <a:rPr lang="en-US" dirty="0" err="1"/>
              <a:t>hệ</a:t>
            </a:r>
            <a:r>
              <a:rPr lang="en-US" dirty="0"/>
              <a:t> </a:t>
            </a:r>
            <a:r>
              <a:rPr lang="en-US" dirty="0" err="1"/>
              <a:t>thống</a:t>
            </a:r>
            <a:r>
              <a:rPr lang="en-US" dirty="0"/>
              <a:t> </a:t>
            </a:r>
            <a:r>
              <a:rPr lang="en-US" dirty="0" err="1"/>
              <a:t>phòng</a:t>
            </a:r>
            <a:r>
              <a:rPr lang="en-US" dirty="0"/>
              <a:t> </a:t>
            </a:r>
            <a:r>
              <a:rPr lang="en-US" dirty="0" err="1"/>
              <a:t>đa</a:t>
            </a:r>
            <a:r>
              <a:rPr lang="en-US" dirty="0"/>
              <a:t> </a:t>
            </a:r>
            <a:r>
              <a:rPr lang="en-US" dirty="0" err="1"/>
              <a:t>dạng</a:t>
            </a:r>
            <a:r>
              <a:rPr lang="en-US" dirty="0"/>
              <a:t>:</a:t>
            </a:r>
          </a:p>
        </p:txBody>
      </p:sp>
      <p:pic>
        <p:nvPicPr>
          <p:cNvPr id="1026" name="Picture 2" descr="Không có mô tả.">
            <a:extLst>
              <a:ext uri="{FF2B5EF4-FFF2-40B4-BE49-F238E27FC236}">
                <a16:creationId xmlns:a16="http://schemas.microsoft.com/office/drawing/2014/main" id="{C6F47BD2-EFEC-4C0C-B060-AD9483435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9" y="1088328"/>
            <a:ext cx="2304256" cy="40324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hông có mô tả.">
            <a:extLst>
              <a:ext uri="{FF2B5EF4-FFF2-40B4-BE49-F238E27FC236}">
                <a16:creationId xmlns:a16="http://schemas.microsoft.com/office/drawing/2014/main" id="{72778D01-BA81-4041-9127-2992E8720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3" y="1088328"/>
            <a:ext cx="2483768" cy="40551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spTree>
    <p:extLst>
      <p:ext uri="{BB962C8B-B14F-4D97-AF65-F5344CB8AC3E}">
        <p14:creationId xmlns:p14="http://schemas.microsoft.com/office/powerpoint/2010/main" val="325318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228184" y="145131"/>
            <a:ext cx="2697586" cy="4874428"/>
          </a:xfrm>
          <a:prstGeom prst="rect">
            <a:avLst/>
          </a:prstGeom>
        </p:spPr>
      </p:pic>
      <p:sp>
        <p:nvSpPr>
          <p:cNvPr id="5" name="TextBox 4"/>
          <p:cNvSpPr txBox="1"/>
          <p:nvPr/>
        </p:nvSpPr>
        <p:spPr>
          <a:xfrm>
            <a:off x="1619672" y="699542"/>
            <a:ext cx="4392488" cy="2031325"/>
          </a:xfrm>
          <a:prstGeom prst="rect">
            <a:avLst/>
          </a:prstGeom>
          <a:noFill/>
        </p:spPr>
        <p:txBody>
          <a:bodyPr wrap="square" rtlCol="0">
            <a:spAutoFit/>
          </a:bodyPr>
          <a:lstStyle/>
          <a:p>
            <a:pPr algn="just"/>
            <a:r>
              <a:rPr lang="en-US" dirty="0"/>
              <a:t>- </a:t>
            </a:r>
            <a:r>
              <a:rPr lang="en-US" dirty="0" err="1"/>
              <a:t>Từng</a:t>
            </a:r>
            <a:r>
              <a:rPr lang="en-US" dirty="0"/>
              <a:t> </a:t>
            </a:r>
            <a:r>
              <a:rPr lang="en-US" dirty="0" err="1"/>
              <a:t>phòng</a:t>
            </a:r>
            <a:r>
              <a:rPr lang="en-US" dirty="0"/>
              <a:t> </a:t>
            </a:r>
            <a:r>
              <a:rPr lang="en-US" dirty="0" err="1"/>
              <a:t>được</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về</a:t>
            </a:r>
            <a:r>
              <a:rPr lang="en-US" dirty="0"/>
              <a:t>: </a:t>
            </a:r>
            <a:r>
              <a:rPr lang="en-US" dirty="0" err="1"/>
              <a:t>địa</a:t>
            </a:r>
            <a:r>
              <a:rPr lang="en-US" dirty="0"/>
              <a:t> </a:t>
            </a:r>
            <a:r>
              <a:rPr lang="en-US" dirty="0" err="1"/>
              <a:t>điểm</a:t>
            </a:r>
            <a:r>
              <a:rPr lang="en-US" dirty="0"/>
              <a:t>, </a:t>
            </a:r>
            <a:r>
              <a:rPr lang="en-US" dirty="0" err="1"/>
              <a:t>cách</a:t>
            </a:r>
            <a:r>
              <a:rPr lang="en-US" dirty="0"/>
              <a:t> </a:t>
            </a:r>
            <a:r>
              <a:rPr lang="en-US" dirty="0" err="1"/>
              <a:t>bố</a:t>
            </a:r>
            <a:r>
              <a:rPr lang="en-US" dirty="0"/>
              <a:t> </a:t>
            </a:r>
            <a:r>
              <a:rPr lang="en-US" dirty="0" err="1"/>
              <a:t>trí</a:t>
            </a:r>
            <a:r>
              <a:rPr lang="en-US" dirty="0"/>
              <a:t> </a:t>
            </a:r>
            <a:r>
              <a:rPr lang="en-US" dirty="0" err="1"/>
              <a:t>nội</a:t>
            </a:r>
            <a:r>
              <a:rPr lang="en-US" dirty="0"/>
              <a:t> </a:t>
            </a:r>
            <a:r>
              <a:rPr lang="en-US" dirty="0" err="1"/>
              <a:t>thất</a:t>
            </a:r>
            <a:r>
              <a:rPr lang="en-US" dirty="0"/>
              <a:t>, an </a:t>
            </a:r>
            <a:r>
              <a:rPr lang="en-US" dirty="0" err="1"/>
              <a:t>ninh</a:t>
            </a:r>
            <a:r>
              <a:rPr lang="en-US" dirty="0"/>
              <a:t>, … </a:t>
            </a:r>
            <a:r>
              <a:rPr lang="vi-VN" dirty="0"/>
              <a:t>     </a:t>
            </a:r>
            <a:r>
              <a:rPr lang="en-US" dirty="0" err="1"/>
              <a:t>người</a:t>
            </a:r>
            <a:r>
              <a:rPr lang="en-US" dirty="0"/>
              <a:t> </a:t>
            </a:r>
            <a:r>
              <a:rPr lang="en-US" dirty="0" err="1"/>
              <a:t>dùng</a:t>
            </a:r>
            <a:r>
              <a:rPr lang="en-US" dirty="0"/>
              <a:t> qua </a:t>
            </a:r>
            <a:r>
              <a:rPr lang="en-US" dirty="0" err="1"/>
              <a:t>đó</a:t>
            </a:r>
            <a:r>
              <a:rPr lang="en-US" dirty="0"/>
              <a:t> </a:t>
            </a:r>
            <a:r>
              <a:rPr lang="en-US" dirty="0" err="1"/>
              <a:t>sẽ</a:t>
            </a:r>
            <a:r>
              <a:rPr lang="en-US" dirty="0"/>
              <a:t> </a:t>
            </a:r>
            <a:r>
              <a:rPr lang="en-US" dirty="0" err="1"/>
              <a:t>dễ</a:t>
            </a:r>
            <a:r>
              <a:rPr lang="en-US" dirty="0"/>
              <a:t> </a:t>
            </a:r>
            <a:r>
              <a:rPr lang="en-US" dirty="0" err="1"/>
              <a:t>dàng</a:t>
            </a:r>
            <a:r>
              <a:rPr lang="en-US" dirty="0"/>
              <a:t> </a:t>
            </a:r>
            <a:r>
              <a:rPr lang="en-US" dirty="0" err="1"/>
              <a:t>hơn</a:t>
            </a:r>
            <a:r>
              <a:rPr lang="en-US" dirty="0"/>
              <a:t> </a:t>
            </a:r>
            <a:r>
              <a:rPr lang="en-US" dirty="0" err="1"/>
              <a:t>trong</a:t>
            </a:r>
            <a:r>
              <a:rPr lang="en-US" dirty="0"/>
              <a:t> </a:t>
            </a:r>
            <a:r>
              <a:rPr lang="en-US" dirty="0" err="1"/>
              <a:t>việc</a:t>
            </a:r>
            <a:r>
              <a:rPr lang="en-US" dirty="0"/>
              <a:t> </a:t>
            </a:r>
            <a:r>
              <a:rPr lang="en-US" dirty="0" err="1"/>
              <a:t>tìm</a:t>
            </a:r>
            <a:r>
              <a:rPr lang="en-US" dirty="0"/>
              <a:t> </a:t>
            </a:r>
            <a:r>
              <a:rPr lang="en-US" dirty="0" err="1"/>
              <a:t>phòng</a:t>
            </a:r>
            <a:r>
              <a:rPr lang="en-US" dirty="0"/>
              <a:t> </a:t>
            </a:r>
            <a:r>
              <a:rPr lang="en-US" dirty="0" err="1"/>
              <a:t>phù</a:t>
            </a:r>
            <a:r>
              <a:rPr lang="en-US" dirty="0"/>
              <a:t> </a:t>
            </a:r>
            <a:r>
              <a:rPr lang="en-US" dirty="0" err="1"/>
              <a:t>hợp</a:t>
            </a:r>
            <a:r>
              <a:rPr lang="en-US" dirty="0"/>
              <a:t>.</a:t>
            </a:r>
          </a:p>
          <a:p>
            <a:pPr algn="just"/>
            <a:r>
              <a:rPr lang="en-US" dirty="0"/>
              <a:t>- </a:t>
            </a:r>
            <a:r>
              <a:rPr lang="en-US" dirty="0" err="1"/>
              <a:t>Cách</a:t>
            </a:r>
            <a:r>
              <a:rPr lang="en-US" dirty="0"/>
              <a:t> </a:t>
            </a:r>
            <a:r>
              <a:rPr lang="en-US" dirty="0" err="1"/>
              <a:t>thức</a:t>
            </a:r>
            <a:r>
              <a:rPr lang="en-US" dirty="0"/>
              <a:t> </a:t>
            </a:r>
            <a:r>
              <a:rPr lang="en-US" dirty="0" err="1"/>
              <a:t>đặt</a:t>
            </a:r>
            <a:r>
              <a:rPr lang="en-US" dirty="0"/>
              <a:t> </a:t>
            </a:r>
            <a:r>
              <a:rPr lang="en-US" dirty="0" err="1"/>
              <a:t>thuê</a:t>
            </a:r>
            <a:r>
              <a:rPr lang="en-US" dirty="0"/>
              <a:t> </a:t>
            </a:r>
            <a:r>
              <a:rPr lang="en-US" dirty="0" err="1"/>
              <a:t>cũng</a:t>
            </a:r>
            <a:r>
              <a:rPr lang="en-US" dirty="0"/>
              <a:t> </a:t>
            </a:r>
            <a:r>
              <a:rPr lang="en-US" dirty="0" err="1"/>
              <a:t>hết</a:t>
            </a:r>
            <a:r>
              <a:rPr lang="en-US" dirty="0"/>
              <a:t> </a:t>
            </a:r>
            <a:r>
              <a:rPr lang="en-US" dirty="0" err="1"/>
              <a:t>sức</a:t>
            </a:r>
            <a:r>
              <a:rPr lang="en-US" dirty="0"/>
              <a:t> </a:t>
            </a:r>
            <a:r>
              <a:rPr lang="en-US" dirty="0" err="1"/>
              <a:t>đơn</a:t>
            </a:r>
            <a:r>
              <a:rPr lang="en-US" dirty="0"/>
              <a:t> </a:t>
            </a:r>
            <a:r>
              <a:rPr lang="vi-VN" dirty="0"/>
              <a:t>  </a:t>
            </a:r>
            <a:r>
              <a:rPr lang="en-US" dirty="0" err="1"/>
              <a:t>giản</a:t>
            </a:r>
            <a:r>
              <a:rPr lang="en-US" dirty="0"/>
              <a:t>, </a:t>
            </a:r>
            <a:r>
              <a:rPr lang="en-US" dirty="0" err="1"/>
              <a:t>chỉ</a:t>
            </a:r>
            <a:r>
              <a:rPr lang="en-US" dirty="0"/>
              <a:t> </a:t>
            </a:r>
            <a:r>
              <a:rPr lang="en-US" dirty="0" err="1"/>
              <a:t>cần</a:t>
            </a:r>
            <a:r>
              <a:rPr lang="en-US" dirty="0"/>
              <a:t> </a:t>
            </a:r>
            <a:r>
              <a:rPr lang="en-US" dirty="0" err="1"/>
              <a:t>nhâp</a:t>
            </a:r>
            <a:r>
              <a:rPr lang="en-US" dirty="0"/>
              <a:t> </a:t>
            </a:r>
            <a:r>
              <a:rPr lang="en-US" dirty="0" err="1"/>
              <a:t>số</a:t>
            </a:r>
            <a:r>
              <a:rPr lang="en-US" dirty="0"/>
              <a:t> </a:t>
            </a:r>
            <a:r>
              <a:rPr lang="en-US" dirty="0" err="1"/>
              <a:t>lượng</a:t>
            </a:r>
            <a:r>
              <a:rPr lang="en-US" dirty="0"/>
              <a:t> </a:t>
            </a:r>
            <a:r>
              <a:rPr lang="en-US" dirty="0" err="1"/>
              <a:t>và</a:t>
            </a:r>
            <a:r>
              <a:rPr lang="en-US" dirty="0"/>
              <a:t> </a:t>
            </a:r>
            <a:r>
              <a:rPr lang="en-US" dirty="0" err="1"/>
              <a:t>thêm</a:t>
            </a:r>
            <a:r>
              <a:rPr lang="en-US" dirty="0"/>
              <a:t> </a:t>
            </a:r>
            <a:r>
              <a:rPr lang="en-US" dirty="0" err="1"/>
              <a:t>vào</a:t>
            </a:r>
            <a:r>
              <a:rPr lang="en-US" dirty="0"/>
              <a:t> </a:t>
            </a:r>
            <a:r>
              <a:rPr lang="en-US" dirty="0" err="1"/>
              <a:t>giỏ</a:t>
            </a:r>
            <a:r>
              <a:rPr lang="en-US" dirty="0"/>
              <a:t> </a:t>
            </a:r>
            <a:r>
              <a:rPr lang="en-US" dirty="0" err="1"/>
              <a:t>hàng</a:t>
            </a:r>
            <a:r>
              <a:rPr lang="en-US" dirty="0"/>
              <a:t> </a:t>
            </a:r>
            <a:r>
              <a:rPr lang="en-US" dirty="0" err="1"/>
              <a:t>thôi</a:t>
            </a:r>
            <a:r>
              <a:rPr lang="en-US" dirty="0"/>
              <a:t>.</a:t>
            </a:r>
          </a:p>
        </p:txBody>
      </p:sp>
      <p:sp>
        <p:nvSpPr>
          <p:cNvPr id="4" name="TextBox 3"/>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spTree>
    <p:extLst>
      <p:ext uri="{BB962C8B-B14F-4D97-AF65-F5344CB8AC3E}">
        <p14:creationId xmlns:p14="http://schemas.microsoft.com/office/powerpoint/2010/main" val="25575801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56176" y="120835"/>
            <a:ext cx="2629691" cy="4878604"/>
          </a:xfrm>
          <a:prstGeom prst="rect">
            <a:avLst/>
          </a:prstGeom>
        </p:spPr>
      </p:pic>
      <p:sp>
        <p:nvSpPr>
          <p:cNvPr id="3" name="TextBox 2"/>
          <p:cNvSpPr txBox="1"/>
          <p:nvPr/>
        </p:nvSpPr>
        <p:spPr>
          <a:xfrm>
            <a:off x="1619672" y="915566"/>
            <a:ext cx="4464496" cy="923330"/>
          </a:xfrm>
          <a:prstGeom prst="rect">
            <a:avLst/>
          </a:prstGeom>
          <a:noFill/>
        </p:spPr>
        <p:txBody>
          <a:bodyPr wrap="square" rtlCol="0">
            <a:spAutoFit/>
          </a:bodyPr>
          <a:lstStyle/>
          <a:p>
            <a:pPr algn="just"/>
            <a:r>
              <a:rPr lang="en-US" dirty="0"/>
              <a:t>- </a:t>
            </a:r>
            <a:r>
              <a:rPr lang="en-US" dirty="0" err="1"/>
              <a:t>Hệ</a:t>
            </a:r>
            <a:r>
              <a:rPr lang="en-US" dirty="0"/>
              <a:t> </a:t>
            </a:r>
            <a:r>
              <a:rPr lang="en-US" dirty="0" err="1"/>
              <a:t>thống</a:t>
            </a:r>
            <a:r>
              <a:rPr lang="en-US" dirty="0"/>
              <a:t> </a:t>
            </a:r>
            <a:r>
              <a:rPr lang="en-US" dirty="0" err="1"/>
              <a:t>bản</a:t>
            </a:r>
            <a:r>
              <a:rPr lang="en-US" dirty="0"/>
              <a:t> </a:t>
            </a:r>
            <a:r>
              <a:rPr lang="en-US" dirty="0" err="1"/>
              <a:t>đồ</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thuận</a:t>
            </a:r>
            <a:r>
              <a:rPr lang="en-US" dirty="0"/>
              <a:t> </a:t>
            </a:r>
            <a:r>
              <a:rPr lang="en-US" dirty="0" err="1"/>
              <a:t>tiện</a:t>
            </a:r>
            <a:r>
              <a:rPr lang="en-US" dirty="0"/>
              <a:t> </a:t>
            </a:r>
            <a:r>
              <a:rPr lang="en-US" dirty="0" err="1"/>
              <a:t>hơn</a:t>
            </a:r>
            <a:r>
              <a:rPr lang="en-US" dirty="0"/>
              <a:t> </a:t>
            </a:r>
            <a:r>
              <a:rPr lang="en-US" dirty="0" err="1"/>
              <a:t>trong</a:t>
            </a:r>
            <a:r>
              <a:rPr lang="en-US" dirty="0"/>
              <a:t> </a:t>
            </a:r>
            <a:r>
              <a:rPr lang="en-US" dirty="0" err="1"/>
              <a:t>việc</a:t>
            </a:r>
            <a:r>
              <a:rPr lang="en-US" dirty="0"/>
              <a:t> </a:t>
            </a:r>
            <a:r>
              <a:rPr lang="en-US" dirty="0" err="1"/>
              <a:t>tìm</a:t>
            </a:r>
            <a:r>
              <a:rPr lang="en-US" dirty="0"/>
              <a:t> </a:t>
            </a:r>
            <a:r>
              <a:rPr lang="en-US" dirty="0" err="1"/>
              <a:t>phòng</a:t>
            </a:r>
            <a:r>
              <a:rPr lang="en-US" dirty="0"/>
              <a:t> </a:t>
            </a:r>
            <a:r>
              <a:rPr lang="en-US" dirty="0" err="1"/>
              <a:t>sau</a:t>
            </a:r>
            <a:r>
              <a:rPr lang="en-US" dirty="0"/>
              <a:t> </a:t>
            </a:r>
            <a:r>
              <a:rPr lang="en-US" dirty="0" err="1"/>
              <a:t>khi</a:t>
            </a:r>
            <a:r>
              <a:rPr lang="en-US" dirty="0"/>
              <a:t> </a:t>
            </a:r>
            <a:r>
              <a:rPr lang="en-US" dirty="0" err="1"/>
              <a:t>đã</a:t>
            </a:r>
            <a:r>
              <a:rPr lang="en-US" dirty="0"/>
              <a:t> </a:t>
            </a:r>
            <a:r>
              <a:rPr lang="vi-VN" dirty="0"/>
              <a:t> </a:t>
            </a:r>
            <a:r>
              <a:rPr lang="en-US" dirty="0" err="1"/>
              <a:t>đăng</a:t>
            </a:r>
            <a:r>
              <a:rPr lang="en-US" dirty="0"/>
              <a:t> </a:t>
            </a:r>
            <a:r>
              <a:rPr lang="en-US" dirty="0" err="1"/>
              <a:t>ký</a:t>
            </a:r>
            <a:r>
              <a:rPr lang="en-US" dirty="0"/>
              <a:t> </a:t>
            </a:r>
            <a:r>
              <a:rPr lang="en-US" dirty="0" err="1"/>
              <a:t>thuê</a:t>
            </a:r>
            <a:r>
              <a:rPr lang="en-US" dirty="0"/>
              <a:t>.</a:t>
            </a:r>
          </a:p>
        </p:txBody>
      </p:sp>
      <p:sp>
        <p:nvSpPr>
          <p:cNvPr id="4" name="TextBox 3"/>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spTree>
    <p:extLst>
      <p:ext uri="{BB962C8B-B14F-4D97-AF65-F5344CB8AC3E}">
        <p14:creationId xmlns:p14="http://schemas.microsoft.com/office/powerpoint/2010/main" val="30837733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72200" y="195264"/>
            <a:ext cx="2491978" cy="4852774"/>
          </a:xfrm>
          <a:prstGeom prst="rect">
            <a:avLst/>
          </a:prstGeom>
        </p:spPr>
      </p:pic>
      <p:sp>
        <p:nvSpPr>
          <p:cNvPr id="3" name="TextBox 2"/>
          <p:cNvSpPr txBox="1"/>
          <p:nvPr/>
        </p:nvSpPr>
        <p:spPr>
          <a:xfrm>
            <a:off x="1619672" y="843558"/>
            <a:ext cx="4752528" cy="1200329"/>
          </a:xfrm>
          <a:prstGeom prst="rect">
            <a:avLst/>
          </a:prstGeom>
          <a:noFill/>
        </p:spPr>
        <p:txBody>
          <a:bodyPr wrap="square" rtlCol="0">
            <a:spAutoFit/>
          </a:bodyPr>
          <a:lstStyle/>
          <a:p>
            <a:pPr algn="just"/>
            <a:r>
              <a:rPr lang="vi-VN" dirty="0"/>
              <a:t>- </a:t>
            </a:r>
            <a:r>
              <a:rPr lang="en-US" dirty="0" err="1"/>
              <a:t>Chức</a:t>
            </a:r>
            <a:r>
              <a:rPr lang="en-US" dirty="0"/>
              <a:t> </a:t>
            </a:r>
            <a:r>
              <a:rPr lang="en-US" dirty="0" err="1"/>
              <a:t>năng</a:t>
            </a:r>
            <a:r>
              <a:rPr lang="en-US" dirty="0"/>
              <a:t> </a:t>
            </a:r>
            <a:r>
              <a:rPr lang="en-US" dirty="0" err="1"/>
              <a:t>giỏ</a:t>
            </a:r>
            <a:r>
              <a:rPr lang="en-US" dirty="0"/>
              <a:t> </a:t>
            </a:r>
            <a:r>
              <a:rPr lang="en-US" dirty="0" err="1"/>
              <a:t>hàng</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lựa</a:t>
            </a:r>
            <a:r>
              <a:rPr lang="en-US" dirty="0"/>
              <a:t> </a:t>
            </a:r>
            <a:r>
              <a:rPr lang="en-US" dirty="0" err="1"/>
              <a:t>chọn</a:t>
            </a:r>
            <a:r>
              <a:rPr lang="vi-VN" dirty="0"/>
              <a:t>   </a:t>
            </a:r>
            <a:r>
              <a:rPr lang="en-US" dirty="0" err="1"/>
              <a:t>của</a:t>
            </a:r>
            <a:r>
              <a:rPr lang="en-US" dirty="0"/>
              <a:t> </a:t>
            </a:r>
            <a:r>
              <a:rPr lang="en-US" dirty="0" err="1"/>
              <a:t>người</a:t>
            </a:r>
            <a:r>
              <a:rPr lang="en-US" dirty="0"/>
              <a:t> </a:t>
            </a:r>
            <a:r>
              <a:rPr lang="en-US" dirty="0" err="1"/>
              <a:t>dùng</a:t>
            </a:r>
            <a:r>
              <a:rPr lang="en-US" dirty="0"/>
              <a:t> </a:t>
            </a:r>
            <a:r>
              <a:rPr lang="en-US" dirty="0" err="1"/>
              <a:t>về</a:t>
            </a:r>
            <a:r>
              <a:rPr lang="en-US" dirty="0"/>
              <a:t> </a:t>
            </a:r>
            <a:r>
              <a:rPr lang="en-US" dirty="0" err="1"/>
              <a:t>phòng</a:t>
            </a:r>
            <a:r>
              <a:rPr lang="en-US" dirty="0"/>
              <a:t> </a:t>
            </a:r>
            <a:r>
              <a:rPr lang="en-US" dirty="0" err="1"/>
              <a:t>cũng</a:t>
            </a:r>
            <a:r>
              <a:rPr lang="en-US" dirty="0"/>
              <a:t> </a:t>
            </a:r>
            <a:r>
              <a:rPr lang="en-US" dirty="0" err="1"/>
              <a:t>như</a:t>
            </a:r>
            <a:r>
              <a:rPr lang="en-US" dirty="0"/>
              <a:t> </a:t>
            </a:r>
            <a:r>
              <a:rPr lang="en-US" dirty="0" err="1"/>
              <a:t>số</a:t>
            </a:r>
            <a:r>
              <a:rPr lang="en-US" dirty="0"/>
              <a:t> </a:t>
            </a:r>
            <a:r>
              <a:rPr lang="vi-VN" dirty="0"/>
              <a:t>         </a:t>
            </a:r>
            <a:r>
              <a:rPr lang="en-US" dirty="0" err="1"/>
              <a:t>lượng</a:t>
            </a:r>
            <a:r>
              <a:rPr lang="en-US" dirty="0"/>
              <a:t> </a:t>
            </a:r>
            <a:r>
              <a:rPr lang="en-US" dirty="0" err="1"/>
              <a:t>phòng</a:t>
            </a:r>
            <a:r>
              <a:rPr lang="en-US" dirty="0"/>
              <a:t> </a:t>
            </a:r>
            <a:r>
              <a:rPr lang="en-US" dirty="0" err="1"/>
              <a:t>và</a:t>
            </a:r>
            <a:r>
              <a:rPr lang="en-US" dirty="0"/>
              <a:t> </a:t>
            </a:r>
            <a:r>
              <a:rPr lang="en-US" dirty="0" err="1"/>
              <a:t>giá</a:t>
            </a:r>
            <a:r>
              <a:rPr lang="en-US" dirty="0"/>
              <a:t> </a:t>
            </a:r>
            <a:r>
              <a:rPr lang="en-US" dirty="0" err="1"/>
              <a:t>cả</a:t>
            </a:r>
            <a:r>
              <a:rPr lang="en-US" dirty="0"/>
              <a:t> </a:t>
            </a:r>
            <a:r>
              <a:rPr lang="en-US" dirty="0" err="1"/>
              <a:t>theo</a:t>
            </a:r>
            <a:r>
              <a:rPr lang="en-US" dirty="0"/>
              <a:t> </a:t>
            </a:r>
            <a:r>
              <a:rPr lang="en-US" dirty="0" err="1"/>
              <a:t>dạng</a:t>
            </a:r>
            <a:r>
              <a:rPr lang="en-US" dirty="0"/>
              <a:t> </a:t>
            </a:r>
            <a:r>
              <a:rPr lang="en-US" dirty="0" err="1"/>
              <a:t>danh</a:t>
            </a:r>
            <a:r>
              <a:rPr lang="en-US" dirty="0"/>
              <a:t> </a:t>
            </a:r>
            <a:r>
              <a:rPr lang="en-US" dirty="0" err="1"/>
              <a:t>sách</a:t>
            </a:r>
            <a:r>
              <a:rPr lang="en-US" dirty="0"/>
              <a:t> </a:t>
            </a:r>
            <a:r>
              <a:rPr lang="en-US" dirty="0" err="1"/>
              <a:t>thuận</a:t>
            </a:r>
            <a:r>
              <a:rPr lang="en-US" dirty="0"/>
              <a:t> </a:t>
            </a:r>
            <a:r>
              <a:rPr lang="en-US" dirty="0" err="1"/>
              <a:t>tiên</a:t>
            </a:r>
            <a:r>
              <a:rPr lang="en-US" dirty="0"/>
              <a:t> </a:t>
            </a:r>
            <a:r>
              <a:rPr lang="en-US" dirty="0" err="1"/>
              <a:t>xem</a:t>
            </a:r>
            <a:r>
              <a:rPr lang="en-US" dirty="0"/>
              <a:t> </a:t>
            </a:r>
            <a:r>
              <a:rPr lang="en-US" dirty="0" err="1"/>
              <a:t>và</a:t>
            </a:r>
            <a:r>
              <a:rPr lang="en-US" dirty="0"/>
              <a:t> </a:t>
            </a:r>
            <a:r>
              <a:rPr lang="en-US" dirty="0" err="1"/>
              <a:t>chỉnh</a:t>
            </a:r>
            <a:r>
              <a:rPr lang="en-US" dirty="0"/>
              <a:t> </a:t>
            </a:r>
            <a:r>
              <a:rPr lang="en-US" dirty="0" err="1"/>
              <a:t>sửa</a:t>
            </a:r>
            <a:r>
              <a:rPr lang="en-US" dirty="0"/>
              <a:t> </a:t>
            </a:r>
            <a:r>
              <a:rPr lang="en-US" dirty="0" err="1"/>
              <a:t>trực</a:t>
            </a:r>
            <a:r>
              <a:rPr lang="en-US" dirty="0"/>
              <a:t> </a:t>
            </a:r>
            <a:r>
              <a:rPr lang="en-US" dirty="0" err="1"/>
              <a:t>tiếp</a:t>
            </a:r>
            <a:r>
              <a:rPr lang="en-US" dirty="0"/>
              <a:t>.</a:t>
            </a:r>
          </a:p>
        </p:txBody>
      </p:sp>
      <p:sp>
        <p:nvSpPr>
          <p:cNvPr id="4" name="TextBox 3"/>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spTree>
    <p:extLst>
      <p:ext uri="{BB962C8B-B14F-4D97-AF65-F5344CB8AC3E}">
        <p14:creationId xmlns:p14="http://schemas.microsoft.com/office/powerpoint/2010/main" val="30594474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7744" y="3795886"/>
            <a:ext cx="6120680" cy="1200329"/>
          </a:xfrm>
          <a:prstGeom prst="rect">
            <a:avLst/>
          </a:prstGeom>
          <a:noFill/>
        </p:spPr>
        <p:txBody>
          <a:bodyPr wrap="square" rtlCol="0">
            <a:spAutoFit/>
          </a:bodyPr>
          <a:lstStyle/>
          <a:p>
            <a:pPr algn="just"/>
            <a:r>
              <a:rPr lang="en-US" dirty="0" err="1" smtClean="0"/>
              <a:t>Tính</a:t>
            </a:r>
            <a:r>
              <a:rPr lang="en-US" dirty="0" smtClean="0"/>
              <a:t> </a:t>
            </a:r>
            <a:r>
              <a:rPr lang="vi-VN" dirty="0" smtClean="0"/>
              <a:t>năng tìm kiếm theo tên phòng và bình luận đánh giá được thêm vào nhằm giúp người dùng có cái nhìn khách </a:t>
            </a:r>
          </a:p>
          <a:p>
            <a:pPr algn="just"/>
            <a:r>
              <a:rPr lang="vi-VN" dirty="0" smtClean="0"/>
              <a:t>quan hơn về phòng muốn thuê và giúp người dùng dễ </a:t>
            </a:r>
          </a:p>
          <a:p>
            <a:pPr algn="just"/>
            <a:r>
              <a:rPr lang="vi-VN" dirty="0" smtClean="0"/>
              <a:t>dàng tìm kiếm hơn</a:t>
            </a:r>
            <a:r>
              <a:rPr lang="en-US" dirty="0" smtClean="0"/>
              <a:t>.</a:t>
            </a:r>
            <a:endParaRPr lang="en-US" dirty="0"/>
          </a:p>
        </p:txBody>
      </p:sp>
      <p:sp>
        <p:nvSpPr>
          <p:cNvPr id="8" name="TextBox 7"/>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pic>
        <p:nvPicPr>
          <p:cNvPr id="3074" name="Picture 2" descr="https://lh4.googleusercontent.com/FfhN_cDuaXnfpOxDPQ-R0m2w0G481T5O7UNhp0nws8whcXItD_ArvnR-bnsGEj_Nqg6nfkITD9LMMuVrgFEvIvcQ33AsyTQ7iGFEJRtDayIybjTbNQFZVK_LxScThddpHH-Z1lbeWME2rYeQ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64763"/>
            <a:ext cx="1929383" cy="35025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ncMi8KegyFPW2qsFMGv29DXEjrFHGlzxrcRwUu32T-5ECeaO9drLtqKDSxRMNSwPCwqpzmjpkRS9qF8FKObV-TWoY4Wxy74k8ysVD1UD6dPAPHSrfb_oJScqBq64F8fhehRm3LtCtwzMNfEJc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76923"/>
            <a:ext cx="2119883" cy="349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535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367335" y="3435846"/>
            <a:ext cx="4516604" cy="1348266"/>
          </a:xfrm>
          <a:prstGeom prst="rect">
            <a:avLst/>
          </a:prstGeom>
        </p:spPr>
      </p:pic>
      <p:sp>
        <p:nvSpPr>
          <p:cNvPr id="6" name="Rectangle 5"/>
          <p:cNvSpPr/>
          <p:nvPr/>
        </p:nvSpPr>
        <p:spPr>
          <a:xfrm>
            <a:off x="4367335" y="4496080"/>
            <a:ext cx="416510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367335" y="1059582"/>
            <a:ext cx="4516604" cy="1200329"/>
          </a:xfrm>
          <a:prstGeom prst="rect">
            <a:avLst/>
          </a:prstGeom>
          <a:noFill/>
        </p:spPr>
        <p:txBody>
          <a:bodyPr wrap="square" rtlCol="0">
            <a:spAutoFit/>
          </a:bodyPr>
          <a:lstStyle/>
          <a:p>
            <a:pPr algn="just"/>
            <a:r>
              <a:rPr lang="en-US" dirty="0"/>
              <a:t>- </a:t>
            </a:r>
            <a:r>
              <a:rPr lang="en-US" dirty="0" err="1"/>
              <a:t>Tính</a:t>
            </a:r>
            <a:r>
              <a:rPr lang="en-US" dirty="0"/>
              <a:t> </a:t>
            </a:r>
            <a:r>
              <a:rPr lang="en-US" dirty="0" err="1"/>
              <a:t>năng</a:t>
            </a:r>
            <a:r>
              <a:rPr lang="en-US" dirty="0"/>
              <a:t> </a:t>
            </a:r>
            <a:r>
              <a:rPr lang="en-US" dirty="0" err="1"/>
              <a:t>xác</a:t>
            </a:r>
            <a:r>
              <a:rPr lang="en-US" dirty="0"/>
              <a:t> </a:t>
            </a:r>
            <a:r>
              <a:rPr lang="en-US" dirty="0" err="1"/>
              <a:t>nhân</a:t>
            </a:r>
            <a:r>
              <a:rPr lang="en-US" dirty="0"/>
              <a:t> </a:t>
            </a:r>
            <a:r>
              <a:rPr lang="en-US" dirty="0" err="1"/>
              <a:t>lại</a:t>
            </a:r>
            <a:r>
              <a:rPr lang="en-US" dirty="0"/>
              <a:t> </a:t>
            </a:r>
            <a:r>
              <a:rPr lang="en-US" dirty="0" err="1"/>
              <a:t>thông</a:t>
            </a:r>
            <a:r>
              <a:rPr lang="en-US" dirty="0"/>
              <a:t> tin </a:t>
            </a:r>
            <a:r>
              <a:rPr lang="en-US" dirty="0" err="1"/>
              <a:t>người</a:t>
            </a:r>
            <a:r>
              <a:rPr lang="en-US" dirty="0"/>
              <a:t> </a:t>
            </a:r>
            <a:r>
              <a:rPr lang="vi-VN" dirty="0"/>
              <a:t>  </a:t>
            </a:r>
            <a:r>
              <a:rPr lang="en-US" dirty="0" err="1"/>
              <a:t>dùng</a:t>
            </a:r>
            <a:r>
              <a:rPr lang="en-US" dirty="0"/>
              <a:t> </a:t>
            </a:r>
            <a:r>
              <a:rPr lang="en-US" dirty="0" err="1"/>
              <a:t>trước</a:t>
            </a:r>
            <a:r>
              <a:rPr lang="en-US" dirty="0"/>
              <a:t> </a:t>
            </a:r>
            <a:r>
              <a:rPr lang="en-US" dirty="0" err="1"/>
              <a:t>khi</a:t>
            </a:r>
            <a:r>
              <a:rPr lang="en-US" dirty="0"/>
              <a:t> </a:t>
            </a:r>
            <a:r>
              <a:rPr lang="en-US" dirty="0" err="1"/>
              <a:t>thanh</a:t>
            </a:r>
            <a:r>
              <a:rPr lang="en-US" dirty="0"/>
              <a:t> </a:t>
            </a:r>
            <a:r>
              <a:rPr lang="en-US" dirty="0" err="1"/>
              <a:t>toán</a:t>
            </a:r>
            <a:r>
              <a:rPr lang="en-US" dirty="0"/>
              <a:t>: </a:t>
            </a:r>
            <a:r>
              <a:rPr lang="en-US" dirty="0" err="1"/>
              <a:t>tránh</a:t>
            </a:r>
            <a:r>
              <a:rPr lang="en-US" dirty="0"/>
              <a:t> </a:t>
            </a:r>
            <a:r>
              <a:rPr lang="en-US" dirty="0" err="1"/>
              <a:t>được</a:t>
            </a:r>
            <a:r>
              <a:rPr lang="en-US" dirty="0"/>
              <a:t> </a:t>
            </a:r>
            <a:r>
              <a:rPr lang="vi-VN" dirty="0"/>
              <a:t>     </a:t>
            </a:r>
            <a:r>
              <a:rPr lang="en-US" dirty="0" err="1"/>
              <a:t>những</a:t>
            </a:r>
            <a:r>
              <a:rPr lang="en-US" dirty="0"/>
              <a:t> </a:t>
            </a:r>
            <a:r>
              <a:rPr lang="en-US" dirty="0" err="1"/>
              <a:t>sai</a:t>
            </a:r>
            <a:r>
              <a:rPr lang="en-US" dirty="0"/>
              <a:t> </a:t>
            </a:r>
            <a:r>
              <a:rPr lang="en-US" dirty="0" err="1"/>
              <a:t>sót</a:t>
            </a:r>
            <a:r>
              <a:rPr lang="en-US" dirty="0"/>
              <a:t> </a:t>
            </a:r>
            <a:r>
              <a:rPr lang="en-US" dirty="0" err="1"/>
              <a:t>về</a:t>
            </a:r>
            <a:r>
              <a:rPr lang="en-US" dirty="0"/>
              <a:t> </a:t>
            </a:r>
            <a:r>
              <a:rPr lang="en-US" dirty="0" err="1"/>
              <a:t>thông</a:t>
            </a:r>
            <a:r>
              <a:rPr lang="en-US" dirty="0"/>
              <a:t> tin </a:t>
            </a:r>
            <a:r>
              <a:rPr lang="en-US" dirty="0" err="1"/>
              <a:t>và</a:t>
            </a:r>
            <a:r>
              <a:rPr lang="en-US" dirty="0"/>
              <a:t> </a:t>
            </a:r>
            <a:r>
              <a:rPr lang="en-US" dirty="0" err="1"/>
              <a:t>những</a:t>
            </a:r>
            <a:r>
              <a:rPr lang="en-US" dirty="0"/>
              <a:t> </a:t>
            </a:r>
            <a:r>
              <a:rPr lang="en-US" dirty="0" err="1"/>
              <a:t>rắc</a:t>
            </a:r>
            <a:r>
              <a:rPr lang="en-US" dirty="0"/>
              <a:t> </a:t>
            </a:r>
            <a:r>
              <a:rPr lang="vi-VN" dirty="0"/>
              <a:t>   </a:t>
            </a:r>
            <a:r>
              <a:rPr lang="en-US" dirty="0" err="1"/>
              <a:t>rối</a:t>
            </a:r>
            <a:r>
              <a:rPr lang="en-US" dirty="0"/>
              <a:t> </a:t>
            </a:r>
            <a:r>
              <a:rPr lang="en-US" dirty="0" err="1"/>
              <a:t>không</a:t>
            </a:r>
            <a:r>
              <a:rPr lang="en-US" dirty="0"/>
              <a:t> </a:t>
            </a:r>
            <a:r>
              <a:rPr lang="en-US" dirty="0" err="1"/>
              <a:t>cần</a:t>
            </a:r>
            <a:r>
              <a:rPr lang="en-US" dirty="0"/>
              <a:t> </a:t>
            </a:r>
            <a:r>
              <a:rPr lang="en-US" dirty="0" err="1"/>
              <a:t>thiết</a:t>
            </a:r>
            <a:r>
              <a:rPr lang="en-US" dirty="0"/>
              <a:t>.</a:t>
            </a:r>
          </a:p>
        </p:txBody>
      </p:sp>
      <p:sp>
        <p:nvSpPr>
          <p:cNvPr id="8" name="TextBox 7"/>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pic>
        <p:nvPicPr>
          <p:cNvPr id="2050" name="Picture 2" descr="https://lh6.googleusercontent.com/dTSzf12jpUGy-gKnGJT0K-LFmaVwPhzGXAZT1dx1VvW6GkzVMAEUpaxTMFN04wPrsTJZvMUtI4pIjB-cluUiNM0Gfx5TQ9MsrOg_fS8n4EbpPYi6dEovtxCgNggSQpS2BckHhGXF3JdTeg2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112" y="557154"/>
            <a:ext cx="1990725" cy="393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51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72200" y="139901"/>
            <a:ext cx="2664296" cy="4875147"/>
          </a:xfrm>
          <a:prstGeom prst="rect">
            <a:avLst/>
          </a:prstGeom>
        </p:spPr>
      </p:pic>
      <p:sp>
        <p:nvSpPr>
          <p:cNvPr id="3" name="TextBox 2"/>
          <p:cNvSpPr txBox="1"/>
          <p:nvPr/>
        </p:nvSpPr>
        <p:spPr>
          <a:xfrm>
            <a:off x="1691680" y="699542"/>
            <a:ext cx="4464496" cy="923330"/>
          </a:xfrm>
          <a:prstGeom prst="rect">
            <a:avLst/>
          </a:prstGeom>
          <a:noFill/>
        </p:spPr>
        <p:txBody>
          <a:bodyPr wrap="square" rtlCol="0">
            <a:spAutoFit/>
          </a:bodyPr>
          <a:lstStyle/>
          <a:p>
            <a:pPr algn="just"/>
            <a:r>
              <a:rPr lang="en-US" dirty="0"/>
              <a:t>- </a:t>
            </a:r>
            <a:r>
              <a:rPr lang="en-US" dirty="0" err="1"/>
              <a:t>Có</a:t>
            </a:r>
            <a:r>
              <a:rPr lang="en-US" dirty="0"/>
              <a:t> </a:t>
            </a:r>
            <a:r>
              <a:rPr lang="en-US" dirty="0" err="1"/>
              <a:t>thể</a:t>
            </a:r>
            <a:r>
              <a:rPr lang="en-US" dirty="0"/>
              <a:t> </a:t>
            </a:r>
            <a:r>
              <a:rPr lang="en-US" dirty="0" err="1"/>
              <a:t>liên</a:t>
            </a:r>
            <a:r>
              <a:rPr lang="en-US" dirty="0"/>
              <a:t> </a:t>
            </a:r>
            <a:r>
              <a:rPr lang="en-US" dirty="0" err="1"/>
              <a:t>hệ</a:t>
            </a:r>
            <a:r>
              <a:rPr lang="en-US" dirty="0"/>
              <a:t> </a:t>
            </a:r>
            <a:r>
              <a:rPr lang="en-US" dirty="0" err="1"/>
              <a:t>nếu</a:t>
            </a:r>
            <a:r>
              <a:rPr lang="en-US" dirty="0"/>
              <a:t> </a:t>
            </a:r>
            <a:r>
              <a:rPr lang="en-US" dirty="0" err="1"/>
              <a:t>bạn</a:t>
            </a:r>
            <a:r>
              <a:rPr lang="en-US" dirty="0"/>
              <a:t> </a:t>
            </a:r>
            <a:r>
              <a:rPr lang="en-US" dirty="0" err="1"/>
              <a:t>gặp</a:t>
            </a:r>
            <a:r>
              <a:rPr lang="en-US" dirty="0"/>
              <a:t> </a:t>
            </a:r>
            <a:r>
              <a:rPr lang="en-US" dirty="0" err="1"/>
              <a:t>trục</a:t>
            </a:r>
            <a:r>
              <a:rPr lang="en-US" dirty="0"/>
              <a:t> </a:t>
            </a:r>
            <a:r>
              <a:rPr lang="en-US" dirty="0" err="1"/>
              <a:t>trặc</a:t>
            </a:r>
            <a:r>
              <a:rPr lang="en-US" dirty="0"/>
              <a:t> </a:t>
            </a:r>
            <a:r>
              <a:rPr lang="en-US" dirty="0" err="1"/>
              <a:t>khi</a:t>
            </a:r>
            <a:r>
              <a:rPr lang="en-US" dirty="0"/>
              <a:t> </a:t>
            </a:r>
            <a:r>
              <a:rPr lang="vi-VN" dirty="0"/>
              <a:t> </a:t>
            </a:r>
            <a:r>
              <a:rPr lang="en-US" dirty="0" err="1"/>
              <a:t>truy</a:t>
            </a:r>
            <a:r>
              <a:rPr lang="en-US" dirty="0"/>
              <a:t> </a:t>
            </a:r>
            <a:r>
              <a:rPr lang="en-US" dirty="0" err="1"/>
              <a:t>cập</a:t>
            </a:r>
            <a:r>
              <a:rPr lang="en-US" dirty="0"/>
              <a:t>, </a:t>
            </a:r>
            <a:r>
              <a:rPr lang="en-US" dirty="0" err="1"/>
              <a:t>sử</a:t>
            </a:r>
            <a:r>
              <a:rPr lang="en-US" dirty="0"/>
              <a:t> </a:t>
            </a:r>
            <a:r>
              <a:rPr lang="en-US" dirty="0" err="1"/>
              <a:t>dụng</a:t>
            </a:r>
            <a:r>
              <a:rPr lang="en-US" dirty="0"/>
              <a:t> </a:t>
            </a:r>
            <a:r>
              <a:rPr lang="en-US" dirty="0" err="1"/>
              <a:t>phần</a:t>
            </a:r>
            <a:r>
              <a:rPr lang="en-US" dirty="0"/>
              <a:t> </a:t>
            </a:r>
            <a:r>
              <a:rPr lang="en-US" dirty="0" err="1"/>
              <a:t>mềm</a:t>
            </a:r>
            <a:r>
              <a:rPr lang="en-US" dirty="0"/>
              <a:t> </a:t>
            </a:r>
            <a:r>
              <a:rPr lang="en-US" dirty="0" err="1"/>
              <a:t>cho</a:t>
            </a:r>
            <a:r>
              <a:rPr lang="en-US" dirty="0"/>
              <a:t> </a:t>
            </a:r>
            <a:r>
              <a:rPr lang="en-US" dirty="0" err="1"/>
              <a:t>nhà</a:t>
            </a:r>
            <a:r>
              <a:rPr lang="en-US" dirty="0"/>
              <a:t> </a:t>
            </a:r>
            <a:r>
              <a:rPr lang="vi-VN" dirty="0"/>
              <a:t>     </a:t>
            </a:r>
            <a:r>
              <a:rPr lang="en-US" dirty="0" err="1"/>
              <a:t>phát</a:t>
            </a:r>
            <a:r>
              <a:rPr lang="en-US" dirty="0"/>
              <a:t> </a:t>
            </a:r>
            <a:r>
              <a:rPr lang="en-US" dirty="0" err="1"/>
              <a:t>triển</a:t>
            </a:r>
            <a:r>
              <a:rPr lang="en-US" dirty="0"/>
              <a:t>.</a:t>
            </a:r>
          </a:p>
        </p:txBody>
      </p:sp>
      <p:sp>
        <p:nvSpPr>
          <p:cNvPr id="4" name="TextBox 3"/>
          <p:cNvSpPr txBox="1"/>
          <p:nvPr/>
        </p:nvSpPr>
        <p:spPr>
          <a:xfrm>
            <a:off x="246145" y="1275606"/>
            <a:ext cx="1234886" cy="923330"/>
          </a:xfrm>
          <a:prstGeom prst="rect">
            <a:avLst/>
          </a:prstGeom>
          <a:noFill/>
        </p:spPr>
        <p:txBody>
          <a:bodyPr wrap="square" rtlCol="0">
            <a:spAutoFit/>
          </a:bodyPr>
          <a:lstStyle/>
          <a:p>
            <a:r>
              <a:rPr lang="vi-VN" b="1" dirty="0" smtClean="0">
                <a:solidFill>
                  <a:schemeClr val="bg1"/>
                </a:solidFill>
              </a:rPr>
              <a:t>DEMO </a:t>
            </a:r>
          </a:p>
          <a:p>
            <a:r>
              <a:rPr lang="vi-VN" b="1" dirty="0" smtClean="0">
                <a:solidFill>
                  <a:schemeClr val="bg1"/>
                </a:solidFill>
              </a:rPr>
              <a:t>Giao diện app</a:t>
            </a:r>
            <a:endParaRPr lang="en-US" b="1" dirty="0">
              <a:solidFill>
                <a:schemeClr val="bg1"/>
              </a:solidFill>
            </a:endParaRPr>
          </a:p>
        </p:txBody>
      </p:sp>
    </p:spTree>
    <p:extLst>
      <p:ext uri="{BB962C8B-B14F-4D97-AF65-F5344CB8AC3E}">
        <p14:creationId xmlns:p14="http://schemas.microsoft.com/office/powerpoint/2010/main" val="64649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108" y="3219822"/>
            <a:ext cx="4896544" cy="576064"/>
          </a:xfrm>
        </p:spPr>
        <p:txBody>
          <a:bodyPr/>
          <a:lstStyle/>
          <a:p>
            <a:r>
              <a:rPr lang="vi-VN" altLang="ko-KR" dirty="0"/>
              <a:t>App hỗ trợ tìm nhà trọ</a:t>
            </a:r>
            <a:endParaRPr lang="ko-KR"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069" y="1105293"/>
            <a:ext cx="2080622" cy="1911923"/>
          </a:xfrm>
          <a:prstGeom prst="rect">
            <a:avLst/>
          </a:prstGeom>
        </p:spPr>
      </p:pic>
    </p:spTree>
    <p:extLst>
      <p:ext uri="{BB962C8B-B14F-4D97-AF65-F5344CB8AC3E}">
        <p14:creationId xmlns:p14="http://schemas.microsoft.com/office/powerpoint/2010/main" val="3101234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732240" y="0"/>
            <a:ext cx="1935759"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696236" y="555526"/>
            <a:ext cx="1867856"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vi-VN" altLang="ko-KR" sz="2800" b="1" dirty="0">
                <a:solidFill>
                  <a:schemeClr val="bg1"/>
                </a:solidFill>
                <a:latin typeface="+mj-lt"/>
                <a:cs typeface="Arial" pitchFamily="34" charset="0"/>
              </a:rPr>
              <a:t>Hoàn Thành APP </a:t>
            </a:r>
          </a:p>
          <a:p>
            <a:pPr marL="0" indent="0" algn="r">
              <a:buNone/>
            </a:pPr>
            <a:r>
              <a:rPr lang="vi-VN" altLang="ko-KR" sz="2800" b="1" dirty="0">
                <a:solidFill>
                  <a:schemeClr val="bg1"/>
                </a:solidFill>
                <a:latin typeface="+mj-lt"/>
                <a:cs typeface="Arial" pitchFamily="34" charset="0"/>
              </a:rPr>
              <a:t>MST </a:t>
            </a:r>
            <a:endParaRPr lang="ko-KR" altLang="en-US" sz="2800" b="1" dirty="0">
              <a:solidFill>
                <a:schemeClr val="bg1"/>
              </a:solidFill>
              <a:latin typeface="+mj-lt"/>
              <a:cs typeface="Arial" pitchFamily="34" charset="0"/>
            </a:endParaRPr>
          </a:p>
        </p:txBody>
      </p:sp>
      <p:grpSp>
        <p:nvGrpSpPr>
          <p:cNvPr id="21" name="Group 20"/>
          <p:cNvGrpSpPr/>
          <p:nvPr/>
        </p:nvGrpSpPr>
        <p:grpSpPr>
          <a:xfrm>
            <a:off x="611560" y="691634"/>
            <a:ext cx="5760641" cy="3781584"/>
            <a:chOff x="3687661" y="1203598"/>
            <a:chExt cx="2281004" cy="3781584"/>
          </a:xfrm>
        </p:grpSpPr>
        <p:sp>
          <p:nvSpPr>
            <p:cNvPr id="22" name="TextBox 21"/>
            <p:cNvSpPr txBox="1"/>
            <p:nvPr/>
          </p:nvSpPr>
          <p:spPr>
            <a:xfrm>
              <a:off x="3687661" y="1568862"/>
              <a:ext cx="2281004" cy="3416320"/>
            </a:xfrm>
            <a:prstGeom prst="rect">
              <a:avLst/>
            </a:prstGeom>
            <a:noFill/>
          </p:spPr>
          <p:txBody>
            <a:bodyPr wrap="square" rtlCol="0">
              <a:spAutoFit/>
            </a:bodyPr>
            <a:lstStyle/>
            <a:p>
              <a:pPr algn="just"/>
              <a:r>
                <a:rPr lang="vi-VN" altLang="ko-KR" sz="1200" dirty="0">
                  <a:solidFill>
                    <a:schemeClr val="tx1">
                      <a:lumMod val="75000"/>
                      <a:lumOff val="25000"/>
                    </a:schemeClr>
                  </a:solidFill>
                  <a:cs typeface="Arial" pitchFamily="34" charset="0"/>
                </a:rPr>
                <a:t>Hoàn thành app demo.</a:t>
              </a:r>
            </a:p>
            <a:p>
              <a:pPr algn="just"/>
              <a:r>
                <a:rPr lang="vi-VN" altLang="ko-KR" sz="1200" dirty="0">
                  <a:solidFill>
                    <a:schemeClr val="tx1">
                      <a:lumMod val="75000"/>
                      <a:lumOff val="25000"/>
                    </a:schemeClr>
                  </a:solidFill>
                  <a:cs typeface="Arial" pitchFamily="34" charset="0"/>
                </a:rPr>
                <a:t>Hoàn thành các MVP đề ra.</a:t>
              </a:r>
            </a:p>
            <a:p>
              <a:pPr algn="just"/>
              <a:r>
                <a:rPr lang="vi-VN" altLang="ko-KR" sz="1200" dirty="0">
                  <a:solidFill>
                    <a:schemeClr val="tx1">
                      <a:lumMod val="75000"/>
                      <a:lumOff val="25000"/>
                    </a:schemeClr>
                  </a:solidFill>
                  <a:cs typeface="Arial" pitchFamily="34" charset="0"/>
                </a:rPr>
                <a:t>Thực hiện được ý tưởng, hoàn thiện các chức năng cơ bản được đưa ra trên.</a:t>
              </a:r>
            </a:p>
            <a:p>
              <a:pPr algn="just"/>
              <a:r>
                <a:rPr lang="vi-VN" altLang="ko-KR" sz="1200" dirty="0">
                  <a:solidFill>
                    <a:schemeClr val="tx1">
                      <a:lumMod val="75000"/>
                      <a:lumOff val="25000"/>
                    </a:schemeClr>
                  </a:solidFill>
                  <a:cs typeface="Arial" pitchFamily="34" charset="0"/>
                </a:rPr>
                <a:t>App chạy được trên điện thoại Android (đã có file APK).</a:t>
              </a:r>
            </a:p>
            <a:p>
              <a:pPr algn="just"/>
              <a:endParaRPr lang="vi-VN" altLang="ko-KR" sz="1200" dirty="0">
                <a:solidFill>
                  <a:schemeClr val="tx1">
                    <a:lumMod val="75000"/>
                    <a:lumOff val="25000"/>
                  </a:schemeClr>
                </a:solidFill>
                <a:cs typeface="Arial" pitchFamily="34" charset="0"/>
              </a:endParaRPr>
            </a:p>
            <a:p>
              <a:pPr algn="just"/>
              <a:r>
                <a:rPr lang="vi-VN" altLang="ko-KR" sz="1200" dirty="0">
                  <a:solidFill>
                    <a:schemeClr val="tx1">
                      <a:lumMod val="75000"/>
                      <a:lumOff val="25000"/>
                    </a:schemeClr>
                  </a:solidFill>
                  <a:cs typeface="Arial" pitchFamily="34" charset="0"/>
                </a:rPr>
                <a:t>Về lý thuyết Dự án: </a:t>
              </a:r>
              <a:r>
                <a:rPr lang="vi-VN" altLang="ko-KR" sz="1200" b="1" dirty="0">
                  <a:solidFill>
                    <a:schemeClr val="tx1">
                      <a:lumMod val="75000"/>
                      <a:lumOff val="25000"/>
                    </a:schemeClr>
                  </a:solidFill>
                  <a:cs typeface="Arial" pitchFamily="34" charset="0"/>
                </a:rPr>
                <a:t>Phần mềm hỗ trợ tìm nhà (phòng) trọ </a:t>
              </a:r>
              <a:r>
                <a:rPr lang="vi-VN" altLang="ko-KR" sz="1200" dirty="0">
                  <a:solidFill>
                    <a:schemeClr val="tx1">
                      <a:lumMod val="75000"/>
                      <a:lumOff val="25000"/>
                    </a:schemeClr>
                  </a:solidFill>
                  <a:cs typeface="Arial" pitchFamily="34" charset="0"/>
                </a:rPr>
                <a:t>là một ứng dụng chạy trên điện thoại sử dụng hệ điều hành Android. Ứng dụng gồm: </a:t>
              </a:r>
            </a:p>
            <a:p>
              <a:pPr algn="just"/>
              <a:r>
                <a:rPr lang="vi-VN" altLang="ko-KR" sz="1200" dirty="0">
                  <a:solidFill>
                    <a:schemeClr val="tx1">
                      <a:lumMod val="75000"/>
                      <a:lumOff val="25000"/>
                    </a:schemeClr>
                  </a:solidFill>
                  <a:cs typeface="Arial" pitchFamily="34" charset="0"/>
                </a:rPr>
                <a:t>• Phần ứng dụng chạy trên điện thoại được phát triển trên nền Android SDK. </a:t>
              </a:r>
            </a:p>
            <a:p>
              <a:pPr algn="just"/>
              <a:r>
                <a:rPr lang="vi-VN" altLang="ko-KR" sz="1200" dirty="0">
                  <a:solidFill>
                    <a:schemeClr val="tx1">
                      <a:lumMod val="75000"/>
                      <a:lumOff val="25000"/>
                    </a:schemeClr>
                  </a:solidFill>
                  <a:cs typeface="Arial" pitchFamily="34" charset="0"/>
                </a:rPr>
                <a:t>• Phần mềm quản lý cho phép người dùng đặt phòng và xử lý các thông tin từ ứng dụng Android gởi về.</a:t>
              </a:r>
            </a:p>
            <a:p>
              <a:pPr algn="just"/>
              <a:r>
                <a:rPr lang="vi-VN" altLang="ko-KR" sz="1200" dirty="0">
                  <a:solidFill>
                    <a:schemeClr val="tx1">
                      <a:lumMod val="75000"/>
                      <a:lumOff val="25000"/>
                    </a:schemeClr>
                  </a:solidFill>
                  <a:cs typeface="Arial" pitchFamily="34" charset="0"/>
                </a:rPr>
                <a:t>• Khách hàng tải ứng dụng về điện thoại có sử dụng hệ điều hành android 4.0.  trở lên. Khách hàng chạy ứng dụng có thể xem danh sách phòng, chi tiết từng phòng với mức giá phù hợp và đặt phòng ngay lập tức khi xác nhận đặt phòng thành công. </a:t>
              </a:r>
            </a:p>
            <a:p>
              <a:pPr algn="just"/>
              <a:r>
                <a:rPr lang="vi-VN" altLang="ko-KR" sz="1200" dirty="0">
                  <a:solidFill>
                    <a:schemeClr val="tx1">
                      <a:lumMod val="75000"/>
                      <a:lumOff val="25000"/>
                    </a:schemeClr>
                  </a:solidFill>
                  <a:cs typeface="Arial" pitchFamily="34" charset="0"/>
                </a:rPr>
                <a:t>• Ngoài ra,ta có thể xây dựng bổ xung phần mềm quản lý dành cho admin để xử lý các thông tin mà khách hàng gởi về từ ứng dụng android,xử lý các yêu cầu của khách hàng, Quản lý danh mục bảng như cập nhật, thêm, xóa, thống kê...</a:t>
              </a:r>
            </a:p>
            <a:p>
              <a:endParaRPr lang="vi-VN" altLang="ko-KR" sz="1200" dirty="0">
                <a:solidFill>
                  <a:schemeClr val="tx1">
                    <a:lumMod val="75000"/>
                    <a:lumOff val="25000"/>
                  </a:schemeClr>
                </a:solidFill>
                <a:cs typeface="Arial" pitchFamily="34" charset="0"/>
              </a:endParaRPr>
            </a:p>
          </p:txBody>
        </p:sp>
        <p:sp>
          <p:nvSpPr>
            <p:cNvPr id="23" name="TextBox 22"/>
            <p:cNvSpPr txBox="1"/>
            <p:nvPr/>
          </p:nvSpPr>
          <p:spPr>
            <a:xfrm>
              <a:off x="3687661" y="1203598"/>
              <a:ext cx="2252491" cy="307777"/>
            </a:xfrm>
            <a:prstGeom prst="rect">
              <a:avLst/>
            </a:prstGeom>
            <a:noFill/>
          </p:spPr>
          <p:txBody>
            <a:bodyPr wrap="square" rtlCol="0">
              <a:spAutoFit/>
            </a:bodyPr>
            <a:lstStyle/>
            <a:p>
              <a:pPr algn="ctr"/>
              <a:r>
                <a:rPr lang="vi-VN" altLang="ko-KR" sz="1400" b="1" dirty="0">
                  <a:solidFill>
                    <a:schemeClr val="tx1">
                      <a:lumMod val="75000"/>
                      <a:lumOff val="25000"/>
                    </a:schemeClr>
                  </a:solidFill>
                  <a:cs typeface="Arial" pitchFamily="34" charset="0"/>
                </a:rPr>
                <a:t>Kết Luận</a:t>
              </a:r>
              <a:endParaRPr lang="ko-KR" altLang="en-US" sz="1400" b="1" dirty="0">
                <a:solidFill>
                  <a:schemeClr val="tx1">
                    <a:lumMod val="75000"/>
                    <a:lumOff val="25000"/>
                  </a:schemeClr>
                </a:solidFill>
                <a:cs typeface="Arial" pitchFamily="34" charset="0"/>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832" y="2823477"/>
            <a:ext cx="1795306" cy="1649741"/>
          </a:xfrm>
          <a:prstGeom prst="rect">
            <a:avLst/>
          </a:prstGeom>
        </p:spPr>
      </p:pic>
    </p:spTree>
    <p:extLst>
      <p:ext uri="{BB962C8B-B14F-4D97-AF65-F5344CB8AC3E}">
        <p14:creationId xmlns:p14="http://schemas.microsoft.com/office/powerpoint/2010/main" val="28875947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r>
              <a:rPr lang="vi-VN" altLang="ko-KR" sz="3600" dirty="0"/>
              <a:t> for listening</a:t>
            </a:r>
            <a:endParaRPr lang="ko-KR" altLang="en-US" sz="36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21841"/>
            <a:ext cx="9144000" cy="576064"/>
          </a:xfrm>
        </p:spPr>
        <p:txBody>
          <a:bodyPr/>
          <a:lstStyle/>
          <a:p>
            <a:r>
              <a:rPr lang="vi-VN" altLang="ko-KR" dirty="0"/>
              <a:t>Vấn đề là gì ?</a:t>
            </a:r>
            <a:endParaRPr lang="ko-KR" altLang="en-US" dirty="0"/>
          </a:p>
        </p:txBody>
      </p:sp>
      <p:sp>
        <p:nvSpPr>
          <p:cNvPr id="5" name="TextBox 4"/>
          <p:cNvSpPr txBox="1"/>
          <p:nvPr/>
        </p:nvSpPr>
        <p:spPr>
          <a:xfrm>
            <a:off x="1391075" y="1491630"/>
            <a:ext cx="6361849" cy="1077218"/>
          </a:xfrm>
          <a:prstGeom prst="rect">
            <a:avLst/>
          </a:prstGeom>
          <a:noFill/>
        </p:spPr>
        <p:txBody>
          <a:bodyPr wrap="square" rtlCol="0">
            <a:spAutoFit/>
          </a:bodyPr>
          <a:lstStyle/>
          <a:p>
            <a:pPr algn="just"/>
            <a:r>
              <a:rPr lang="en-US" sz="1600" dirty="0" err="1"/>
              <a:t>Phòng</a:t>
            </a:r>
            <a:r>
              <a:rPr lang="en-US" sz="1600" dirty="0"/>
              <a:t> </a:t>
            </a:r>
            <a:r>
              <a:rPr lang="en-US" sz="1600" dirty="0" err="1"/>
              <a:t>trọ</a:t>
            </a:r>
            <a:r>
              <a:rPr lang="en-US" sz="1600" dirty="0"/>
              <a:t> </a:t>
            </a:r>
            <a:r>
              <a:rPr lang="en-US" sz="1600" dirty="0" err="1"/>
              <a:t>Hà</a:t>
            </a:r>
            <a:r>
              <a:rPr lang="en-US" sz="1600" dirty="0"/>
              <a:t> </a:t>
            </a:r>
            <a:r>
              <a:rPr lang="en-US" sz="1600" dirty="0" err="1"/>
              <a:t>Nội</a:t>
            </a:r>
            <a:r>
              <a:rPr lang="en-US" sz="1600" dirty="0"/>
              <a:t> </a:t>
            </a:r>
            <a:r>
              <a:rPr lang="en-US" sz="1600" dirty="0" err="1"/>
              <a:t>được</a:t>
            </a:r>
            <a:r>
              <a:rPr lang="en-US" sz="1600" dirty="0"/>
              <a:t> </a:t>
            </a:r>
            <a:r>
              <a:rPr lang="en-US" sz="1600" dirty="0" err="1"/>
              <a:t>rất</a:t>
            </a:r>
            <a:r>
              <a:rPr lang="en-US" sz="1600" dirty="0"/>
              <a:t> </a:t>
            </a:r>
            <a:r>
              <a:rPr lang="en-US" sz="1600" dirty="0" err="1"/>
              <a:t>nhiều</a:t>
            </a:r>
            <a:r>
              <a:rPr lang="en-US" sz="1600" dirty="0"/>
              <a:t> </a:t>
            </a:r>
            <a:r>
              <a:rPr lang="en-US" sz="1600" dirty="0" err="1"/>
              <a:t>người</a:t>
            </a:r>
            <a:r>
              <a:rPr lang="en-US" sz="1600" dirty="0"/>
              <a:t> </a:t>
            </a:r>
            <a:r>
              <a:rPr lang="en-US" sz="1600" dirty="0" err="1"/>
              <a:t>quan</a:t>
            </a:r>
            <a:r>
              <a:rPr lang="en-US" sz="1600" dirty="0"/>
              <a:t> </a:t>
            </a:r>
            <a:r>
              <a:rPr lang="en-US" sz="1600" dirty="0" err="1"/>
              <a:t>tâm</a:t>
            </a:r>
            <a:r>
              <a:rPr lang="en-US" sz="1600" dirty="0"/>
              <a:t>. </a:t>
            </a:r>
            <a:r>
              <a:rPr lang="en-US" sz="1600" dirty="0" err="1"/>
              <a:t>Không</a:t>
            </a:r>
            <a:r>
              <a:rPr lang="en-US" sz="1600" dirty="0"/>
              <a:t> </a:t>
            </a:r>
            <a:r>
              <a:rPr lang="en-US" sz="1600" dirty="0" err="1"/>
              <a:t>chỉ</a:t>
            </a:r>
            <a:r>
              <a:rPr lang="en-US" sz="1600" dirty="0"/>
              <a:t> </a:t>
            </a:r>
            <a:r>
              <a:rPr lang="en-US" sz="1600" dirty="0" err="1"/>
              <a:t>là</a:t>
            </a:r>
            <a:r>
              <a:rPr lang="en-US" sz="1600" dirty="0"/>
              <a:t> </a:t>
            </a:r>
            <a:r>
              <a:rPr lang="en-US" sz="1600" dirty="0" err="1"/>
              <a:t>đối</a:t>
            </a:r>
            <a:r>
              <a:rPr lang="vi-VN" sz="1600" dirty="0"/>
              <a:t>  </a:t>
            </a:r>
            <a:r>
              <a:rPr lang="en-US" sz="1600" dirty="0"/>
              <a:t> </a:t>
            </a:r>
            <a:r>
              <a:rPr lang="en-US" sz="1600" dirty="0" err="1"/>
              <a:t>tượng</a:t>
            </a:r>
            <a:r>
              <a:rPr lang="en-US" sz="1600" dirty="0"/>
              <a:t> </a:t>
            </a:r>
            <a:r>
              <a:rPr lang="en-US" sz="1600" dirty="0" err="1"/>
              <a:t>sinh</a:t>
            </a:r>
            <a:r>
              <a:rPr lang="en-US" sz="1600" dirty="0"/>
              <a:t> </a:t>
            </a:r>
            <a:r>
              <a:rPr lang="en-US" sz="1600" dirty="0" err="1"/>
              <a:t>viên</a:t>
            </a:r>
            <a:r>
              <a:rPr lang="en-US" sz="1600" dirty="0"/>
              <a:t> </a:t>
            </a:r>
            <a:r>
              <a:rPr lang="vi-VN" sz="1600" dirty="0" err="1"/>
              <a:t>m</a:t>
            </a:r>
            <a:r>
              <a:rPr lang="en-US" sz="1600" dirty="0"/>
              <a:t>à </a:t>
            </a:r>
            <a:r>
              <a:rPr lang="en-US" sz="1600" dirty="0" err="1"/>
              <a:t>còn</a:t>
            </a:r>
            <a:r>
              <a:rPr lang="en-US" sz="1600" dirty="0"/>
              <a:t> </a:t>
            </a:r>
            <a:r>
              <a:rPr lang="en-US" sz="1600" dirty="0" err="1"/>
              <a:t>là</a:t>
            </a:r>
            <a:r>
              <a:rPr lang="en-US" sz="1600" dirty="0"/>
              <a:t> </a:t>
            </a:r>
            <a:r>
              <a:rPr lang="en-US" sz="1600" dirty="0" err="1"/>
              <a:t>những</a:t>
            </a:r>
            <a:r>
              <a:rPr lang="en-US" sz="1600" dirty="0"/>
              <a:t> </a:t>
            </a:r>
            <a:r>
              <a:rPr lang="en-US" sz="1600" dirty="0" err="1"/>
              <a:t>người</a:t>
            </a:r>
            <a:r>
              <a:rPr lang="en-US" sz="1600" dirty="0"/>
              <a:t> </a:t>
            </a:r>
            <a:r>
              <a:rPr lang="en-US" sz="1600" dirty="0" err="1"/>
              <a:t>lao</a:t>
            </a:r>
            <a:r>
              <a:rPr lang="en-US" sz="1600" dirty="0"/>
              <a:t> </a:t>
            </a:r>
            <a:r>
              <a:rPr lang="en-US" sz="1600" dirty="0" err="1"/>
              <a:t>động</a:t>
            </a:r>
            <a:r>
              <a:rPr lang="en-US" sz="1600" dirty="0"/>
              <a:t> </a:t>
            </a:r>
            <a:r>
              <a:rPr lang="en-US" sz="1600" dirty="0" err="1"/>
              <a:t>từ</a:t>
            </a:r>
            <a:r>
              <a:rPr lang="en-US" sz="1600" dirty="0"/>
              <a:t> </a:t>
            </a:r>
            <a:r>
              <a:rPr lang="en-US" sz="1600" dirty="0" err="1"/>
              <a:t>những</a:t>
            </a:r>
            <a:r>
              <a:rPr lang="en-US" sz="1600" dirty="0"/>
              <a:t> </a:t>
            </a:r>
            <a:r>
              <a:rPr lang="en-US" sz="1600" dirty="0" err="1"/>
              <a:t>tỉnh</a:t>
            </a:r>
            <a:r>
              <a:rPr lang="en-US" sz="1600" dirty="0"/>
              <a:t> </a:t>
            </a:r>
            <a:r>
              <a:rPr lang="vi-VN" sz="1600" dirty="0"/>
              <a:t>      </a:t>
            </a:r>
            <a:r>
              <a:rPr lang="en-US" sz="1600" dirty="0" err="1"/>
              <a:t>khác</a:t>
            </a:r>
            <a:r>
              <a:rPr lang="en-US" sz="1600" dirty="0"/>
              <a:t> </a:t>
            </a:r>
            <a:r>
              <a:rPr lang="en-US" sz="1600" dirty="0" err="1"/>
              <a:t>đến</a:t>
            </a:r>
            <a:r>
              <a:rPr lang="en-US" sz="1600" dirty="0"/>
              <a:t>. </a:t>
            </a:r>
            <a:r>
              <a:rPr lang="en-US" sz="1600" dirty="0" err="1"/>
              <a:t>Nhu</a:t>
            </a:r>
            <a:r>
              <a:rPr lang="en-US" sz="1600" dirty="0"/>
              <a:t> </a:t>
            </a:r>
            <a:r>
              <a:rPr lang="en-US" sz="1600" dirty="0" err="1"/>
              <a:t>cầu</a:t>
            </a:r>
            <a:r>
              <a:rPr lang="en-US" sz="1600" dirty="0"/>
              <a:t> </a:t>
            </a:r>
            <a:r>
              <a:rPr lang="en-US" sz="1600" dirty="0" err="1"/>
              <a:t>thuê</a:t>
            </a:r>
            <a:r>
              <a:rPr lang="en-US" sz="1600" dirty="0"/>
              <a:t> </a:t>
            </a:r>
            <a:r>
              <a:rPr lang="en-US" sz="1600" dirty="0" err="1"/>
              <a:t>phòng</a:t>
            </a:r>
            <a:r>
              <a:rPr lang="en-US" sz="1600" dirty="0"/>
              <a:t> </a:t>
            </a:r>
            <a:r>
              <a:rPr lang="en-US" sz="1600" dirty="0" err="1"/>
              <a:t>trọ</a:t>
            </a:r>
            <a:r>
              <a:rPr lang="en-US" sz="1600" dirty="0"/>
              <a:t> </a:t>
            </a:r>
            <a:r>
              <a:rPr lang="en-US" sz="1600" dirty="0" err="1"/>
              <a:t>Hà</a:t>
            </a:r>
            <a:r>
              <a:rPr lang="en-US" sz="1600" dirty="0"/>
              <a:t> </a:t>
            </a:r>
            <a:r>
              <a:rPr lang="en-US" sz="1600" dirty="0" err="1"/>
              <a:t>Nội</a:t>
            </a:r>
            <a:r>
              <a:rPr lang="en-US" sz="1600" dirty="0"/>
              <a:t> </a:t>
            </a:r>
            <a:r>
              <a:rPr lang="en-US" sz="1600" dirty="0" err="1"/>
              <a:t>trở</a:t>
            </a:r>
            <a:r>
              <a:rPr lang="en-US" sz="1600" dirty="0"/>
              <a:t> </a:t>
            </a:r>
            <a:r>
              <a:rPr lang="en-US" sz="1600" dirty="0" err="1"/>
              <a:t>nên</a:t>
            </a:r>
            <a:r>
              <a:rPr lang="en-US" sz="1600" dirty="0"/>
              <a:t> </a:t>
            </a:r>
            <a:r>
              <a:rPr lang="en-US" sz="1600" dirty="0" err="1"/>
              <a:t>quá</a:t>
            </a:r>
            <a:r>
              <a:rPr lang="en-US" sz="1600" dirty="0"/>
              <a:t> </a:t>
            </a:r>
            <a:r>
              <a:rPr lang="en-US" sz="1600" dirty="0" err="1"/>
              <a:t>tải</a:t>
            </a:r>
            <a:r>
              <a:rPr lang="en-US" sz="1600" dirty="0"/>
              <a:t> </a:t>
            </a:r>
            <a:r>
              <a:rPr lang="en-US" sz="1600" dirty="0" err="1"/>
              <a:t>nhất</a:t>
            </a:r>
            <a:r>
              <a:rPr lang="en-US" sz="1600" dirty="0"/>
              <a:t> </a:t>
            </a:r>
            <a:r>
              <a:rPr lang="en-US" sz="1600" dirty="0" err="1"/>
              <a:t>là</a:t>
            </a:r>
            <a:r>
              <a:rPr lang="en-US" sz="1600" dirty="0"/>
              <a:t> </a:t>
            </a:r>
            <a:r>
              <a:rPr lang="en-US" sz="1600" dirty="0" err="1"/>
              <a:t>vào</a:t>
            </a:r>
            <a:r>
              <a:rPr lang="en-US" sz="1600" dirty="0"/>
              <a:t> </a:t>
            </a:r>
            <a:r>
              <a:rPr lang="en-US" sz="1600" dirty="0" err="1"/>
              <a:t>thời</a:t>
            </a:r>
            <a:r>
              <a:rPr lang="en-US" sz="1600" dirty="0"/>
              <a:t> </a:t>
            </a:r>
            <a:r>
              <a:rPr lang="en-US" sz="1600" dirty="0" err="1"/>
              <a:t>điểm</a:t>
            </a:r>
            <a:r>
              <a:rPr lang="en-US" sz="1600" dirty="0"/>
              <a:t> </a:t>
            </a:r>
            <a:r>
              <a:rPr lang="en-US" sz="1600" dirty="0" err="1"/>
              <a:t>nhập</a:t>
            </a:r>
            <a:r>
              <a:rPr lang="en-US" sz="1600" dirty="0"/>
              <a:t> </a:t>
            </a:r>
            <a:r>
              <a:rPr lang="en-US" sz="1600" dirty="0" err="1"/>
              <a:t>học</a:t>
            </a:r>
            <a:r>
              <a:rPr lang="en-US" sz="1600" dirty="0"/>
              <a:t> </a:t>
            </a:r>
            <a:r>
              <a:rPr lang="en-US" sz="1600" dirty="0" err="1"/>
              <a:t>của</a:t>
            </a:r>
            <a:r>
              <a:rPr lang="en-US" sz="1600" dirty="0"/>
              <a:t> </a:t>
            </a:r>
            <a:r>
              <a:rPr lang="en-US" sz="1600" dirty="0" err="1"/>
              <a:t>sinh</a:t>
            </a:r>
            <a:r>
              <a:rPr lang="en-US" sz="1600" dirty="0"/>
              <a:t> </a:t>
            </a:r>
            <a:r>
              <a:rPr lang="en-US" sz="1600" dirty="0" err="1"/>
              <a:t>viên</a:t>
            </a:r>
            <a:r>
              <a:rPr lang="en-US" sz="1600" dirty="0"/>
              <a:t>.</a:t>
            </a:r>
          </a:p>
        </p:txBody>
      </p:sp>
      <p:sp>
        <p:nvSpPr>
          <p:cNvPr id="6" name="TextBox 5"/>
          <p:cNvSpPr txBox="1"/>
          <p:nvPr/>
        </p:nvSpPr>
        <p:spPr>
          <a:xfrm>
            <a:off x="658249" y="915566"/>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740351" y="156363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2816023" y="4139579"/>
            <a:ext cx="3531004" cy="307777"/>
          </a:xfrm>
          <a:prstGeom prst="rect">
            <a:avLst/>
          </a:prstGeom>
          <a:noFill/>
        </p:spPr>
        <p:txBody>
          <a:bodyPr wrap="square" rtlCol="0">
            <a:spAutoFit/>
          </a:bodyPr>
          <a:lstStyle/>
          <a:p>
            <a:pPr algn="ctr"/>
            <a:r>
              <a:rPr lang="vi-VN" altLang="ko-KR" sz="1400" b="1" dirty="0">
                <a:cs typeface="Arial" pitchFamily="34" charset="0"/>
              </a:rPr>
              <a:t>Giới thiệu đặt vấn đề</a:t>
            </a:r>
            <a:endParaRPr lang="ko-KR" altLang="en-US" sz="1400" b="1" dirty="0">
              <a:cs typeface="Arial" pitchFamily="34" charset="0"/>
            </a:endParaRPr>
          </a:p>
        </p:txBody>
      </p:sp>
      <p:sp>
        <p:nvSpPr>
          <p:cNvPr id="9" name="TextBox 8"/>
          <p:cNvSpPr txBox="1"/>
          <p:nvPr/>
        </p:nvSpPr>
        <p:spPr>
          <a:xfrm>
            <a:off x="1543949" y="4515966"/>
            <a:ext cx="6075151" cy="307777"/>
          </a:xfrm>
          <a:prstGeom prst="rect">
            <a:avLst/>
          </a:prstGeom>
          <a:noFill/>
        </p:spPr>
        <p:txBody>
          <a:bodyPr wrap="square" rtlCol="0">
            <a:spAutoFit/>
          </a:bodyPr>
          <a:lstStyle/>
          <a:p>
            <a:pPr algn="ctr"/>
            <a:r>
              <a:rPr lang="vi-VN" altLang="ko-KR" sz="1400" b="1" dirty="0">
                <a:solidFill>
                  <a:schemeClr val="bg1"/>
                </a:solidFill>
                <a:cs typeface="Arial" pitchFamily="34" charset="0"/>
              </a:rPr>
              <a:t>Bắt đầu lên ý tưởng tạo dựng </a:t>
            </a:r>
            <a:r>
              <a:rPr lang="en-US" altLang="ko-KR" sz="1400" b="1" dirty="0">
                <a:solidFill>
                  <a:schemeClr val="bg1"/>
                </a:solidFill>
                <a:cs typeface="Arial" pitchFamily="34" charset="0"/>
              </a:rPr>
              <a:t>Contents</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vi-VN" sz="3600" dirty="0">
                <a:cs typeface="Arial" pitchFamily="34" charset="0"/>
              </a:rPr>
              <a:t>O</a:t>
            </a:r>
            <a:r>
              <a:rPr lang="en-US" sz="3600" dirty="0" err="1">
                <a:cs typeface="Arial" pitchFamily="34" charset="0"/>
              </a:rPr>
              <a:t>riginal</a:t>
            </a:r>
            <a:r>
              <a:rPr lang="en-US" sz="3600" dirty="0">
                <a:cs typeface="Arial" pitchFamily="34" charset="0"/>
              </a:rPr>
              <a:t> </a:t>
            </a:r>
            <a:r>
              <a:rPr lang="vi-VN" sz="3600" dirty="0">
                <a:cs typeface="Arial" pitchFamily="34" charset="0"/>
              </a:rPr>
              <a:t>I</a:t>
            </a:r>
            <a:r>
              <a:rPr lang="en-US" sz="3600" dirty="0" err="1">
                <a:cs typeface="Arial" pitchFamily="34" charset="0"/>
              </a:rPr>
              <a:t>dea</a:t>
            </a:r>
            <a:endParaRPr lang="en-US" sz="3600" dirty="0">
              <a:cs typeface="Arial"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797096" y="1345360"/>
            <a:ext cx="4519320" cy="646331"/>
          </a:xfrm>
          <a:prstGeom prst="rect">
            <a:avLst/>
          </a:prstGeom>
          <a:noFill/>
        </p:spPr>
        <p:txBody>
          <a:bodyPr wrap="square" rtlCol="0">
            <a:spAutoFit/>
          </a:bodyPr>
          <a:lstStyle/>
          <a:p>
            <a:r>
              <a:rPr lang="en-US" dirty="0" err="1"/>
              <a:t>Hiển</a:t>
            </a:r>
            <a:r>
              <a:rPr lang="en-US" dirty="0"/>
              <a:t> </a:t>
            </a:r>
            <a:r>
              <a:rPr lang="en-US" dirty="0" err="1"/>
              <a:t>thị</a:t>
            </a:r>
            <a:r>
              <a:rPr lang="en-US" dirty="0"/>
              <a:t> </a:t>
            </a:r>
            <a:r>
              <a:rPr lang="en-US" dirty="0" err="1"/>
              <a:t>vị</a:t>
            </a:r>
            <a:r>
              <a:rPr lang="en-US" dirty="0"/>
              <a:t> </a:t>
            </a:r>
            <a:r>
              <a:rPr lang="en-US" dirty="0" err="1"/>
              <a:t>trí</a:t>
            </a:r>
            <a:r>
              <a:rPr lang="en-US" dirty="0"/>
              <a:t> </a:t>
            </a:r>
            <a:r>
              <a:rPr lang="en-US" dirty="0" err="1"/>
              <a:t>các</a:t>
            </a:r>
            <a:r>
              <a:rPr lang="en-US" dirty="0"/>
              <a:t> </a:t>
            </a:r>
            <a:r>
              <a:rPr lang="en-US" dirty="0" err="1"/>
              <a:t>phòng</a:t>
            </a:r>
            <a:r>
              <a:rPr lang="en-US" dirty="0"/>
              <a:t> </a:t>
            </a:r>
            <a:r>
              <a:rPr lang="en-US" dirty="0" err="1"/>
              <a:t>trọ</a:t>
            </a:r>
            <a:r>
              <a:rPr lang="en-US" dirty="0"/>
              <a:t> </a:t>
            </a:r>
            <a:r>
              <a:rPr lang="en-US" dirty="0" err="1"/>
              <a:t>trên</a:t>
            </a:r>
            <a:r>
              <a:rPr lang="en-US" dirty="0"/>
              <a:t> </a:t>
            </a:r>
            <a:r>
              <a:rPr lang="en-US" dirty="0" err="1"/>
              <a:t>bản</a:t>
            </a:r>
            <a:r>
              <a:rPr lang="en-US" dirty="0"/>
              <a:t> </a:t>
            </a:r>
            <a:r>
              <a:rPr lang="en-US" dirty="0" err="1"/>
              <a:t>đồ</a:t>
            </a:r>
            <a:r>
              <a:rPr lang="en-US" dirty="0"/>
              <a:t> </a:t>
            </a:r>
            <a:r>
              <a:rPr lang="vi-VN" dirty="0"/>
              <a:t>v</a:t>
            </a:r>
            <a:r>
              <a:rPr lang="en-US" dirty="0"/>
              <a:t>à </a:t>
            </a:r>
            <a:r>
              <a:rPr lang="en-US" dirty="0" err="1"/>
              <a:t>thông</a:t>
            </a:r>
            <a:r>
              <a:rPr lang="en-US" dirty="0"/>
              <a:t> tin </a:t>
            </a:r>
            <a:r>
              <a:rPr lang="en-US" dirty="0" err="1"/>
              <a:t>các</a:t>
            </a:r>
            <a:r>
              <a:rPr lang="en-US" dirty="0"/>
              <a:t> </a:t>
            </a:r>
            <a:r>
              <a:rPr lang="en-US" dirty="0" err="1"/>
              <a:t>phòng</a:t>
            </a:r>
            <a:r>
              <a:rPr lang="en-US" dirty="0"/>
              <a:t> </a:t>
            </a:r>
            <a:r>
              <a:rPr lang="en-US" dirty="0" err="1"/>
              <a:t>trọ</a:t>
            </a:r>
            <a:r>
              <a:rPr lang="en-US" dirty="0"/>
              <a:t> </a:t>
            </a:r>
            <a:r>
              <a:rPr lang="vi-VN" dirty="0"/>
              <a:t>đó.</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3779912" y="2202681"/>
            <a:ext cx="4645674" cy="646331"/>
          </a:xfrm>
          <a:prstGeom prst="rect">
            <a:avLst/>
          </a:prstGeom>
          <a:noFill/>
        </p:spPr>
        <p:txBody>
          <a:bodyPr wrap="square" rtlCol="0">
            <a:spAutoFit/>
          </a:bodyPr>
          <a:lstStyle/>
          <a:p>
            <a:r>
              <a:rPr lang="en-US" dirty="0" err="1"/>
              <a:t>Thêm</a:t>
            </a:r>
            <a:r>
              <a:rPr lang="en-US" dirty="0"/>
              <a:t> , </a:t>
            </a:r>
            <a:r>
              <a:rPr lang="en-US" dirty="0" err="1"/>
              <a:t>sửa</a:t>
            </a:r>
            <a:r>
              <a:rPr lang="en-US" dirty="0"/>
              <a:t> , </a:t>
            </a:r>
            <a:r>
              <a:rPr lang="en-US" dirty="0" err="1"/>
              <a:t>xóa</a:t>
            </a:r>
            <a:r>
              <a:rPr lang="en-US" dirty="0"/>
              <a:t> </a:t>
            </a:r>
            <a:r>
              <a:rPr lang="en-US" dirty="0" err="1"/>
              <a:t>được</a:t>
            </a:r>
            <a:r>
              <a:rPr lang="en-US" dirty="0"/>
              <a:t> </a:t>
            </a:r>
            <a:r>
              <a:rPr lang="en-US" dirty="0" err="1"/>
              <a:t>các</a:t>
            </a:r>
            <a:r>
              <a:rPr lang="en-US" dirty="0"/>
              <a:t> </a:t>
            </a:r>
            <a:r>
              <a:rPr lang="en-US" dirty="0" err="1"/>
              <a:t>phòng</a:t>
            </a:r>
            <a:r>
              <a:rPr lang="en-US" dirty="0"/>
              <a:t> </a:t>
            </a:r>
            <a:r>
              <a:rPr lang="en-US" dirty="0" err="1"/>
              <a:t>trọ</a:t>
            </a:r>
            <a:r>
              <a:rPr lang="en-US" dirty="0"/>
              <a:t> </a:t>
            </a:r>
            <a:r>
              <a:rPr lang="en-US" dirty="0" err="1"/>
              <a:t>đó</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nối</a:t>
            </a:r>
            <a:r>
              <a:rPr lang="en-US" dirty="0"/>
              <a:t> </a:t>
            </a:r>
            <a:r>
              <a:rPr lang="vi-VN" dirty="0"/>
              <a:t>internet.</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3779912" y="3051723"/>
            <a:ext cx="4645674" cy="646331"/>
          </a:xfrm>
          <a:prstGeom prst="rect">
            <a:avLst/>
          </a:prstGeom>
          <a:noFill/>
        </p:spPr>
        <p:txBody>
          <a:bodyPr wrap="square" rtlCol="0">
            <a:spAutoFit/>
          </a:bodyPr>
          <a:lstStyle/>
          <a:p>
            <a:r>
              <a:rPr lang="en-US" dirty="0" err="1"/>
              <a:t>Liệt</a:t>
            </a:r>
            <a:r>
              <a:rPr lang="en-US" dirty="0"/>
              <a:t> </a:t>
            </a:r>
            <a:r>
              <a:rPr lang="en-US" dirty="0" err="1"/>
              <a:t>kê</a:t>
            </a:r>
            <a:r>
              <a:rPr lang="en-US" dirty="0"/>
              <a:t> </a:t>
            </a:r>
            <a:r>
              <a:rPr lang="en-US" dirty="0" err="1"/>
              <a:t>vị</a:t>
            </a:r>
            <a:r>
              <a:rPr lang="en-US" dirty="0"/>
              <a:t> </a:t>
            </a:r>
            <a:r>
              <a:rPr lang="en-US" dirty="0" err="1"/>
              <a:t>trí</a:t>
            </a:r>
            <a:r>
              <a:rPr lang="en-US" dirty="0"/>
              <a:t> </a:t>
            </a:r>
            <a:r>
              <a:rPr lang="en-US" dirty="0" err="1"/>
              <a:t>các</a:t>
            </a:r>
            <a:r>
              <a:rPr lang="en-US" dirty="0"/>
              <a:t> </a:t>
            </a:r>
            <a:r>
              <a:rPr lang="en-US" dirty="0" err="1"/>
              <a:t>phòng</a:t>
            </a:r>
            <a:r>
              <a:rPr lang="en-US" dirty="0"/>
              <a:t> </a:t>
            </a:r>
            <a:r>
              <a:rPr lang="en-US" dirty="0" err="1"/>
              <a:t>trọ</a:t>
            </a:r>
            <a:r>
              <a:rPr lang="en-US" dirty="0"/>
              <a:t> </a:t>
            </a:r>
            <a:r>
              <a:rPr lang="en-US" dirty="0" err="1"/>
              <a:t>xung</a:t>
            </a:r>
            <a:r>
              <a:rPr lang="en-US" dirty="0"/>
              <a:t> </a:t>
            </a:r>
            <a:r>
              <a:rPr lang="en-US" dirty="0" err="1"/>
              <a:t>quanh</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người</a:t>
            </a:r>
            <a:r>
              <a:rPr lang="en-US" dirty="0"/>
              <a:t> </a:t>
            </a:r>
            <a:r>
              <a:rPr lang="vi-VN" dirty="0"/>
              <a:t>dùng.</a:t>
            </a:r>
            <a:endParaRPr lang="ko-KR" altLang="en-US" sz="1200" dirty="0">
              <a:solidFill>
                <a:schemeClr val="tx1">
                  <a:lumMod val="75000"/>
                  <a:lumOff val="25000"/>
                </a:schemeClr>
              </a:solidFill>
              <a:cs typeface="Arial" pitchFamily="34" charset="0"/>
            </a:endParaRPr>
          </a:p>
        </p:txBody>
      </p:sp>
      <p:sp>
        <p:nvSpPr>
          <p:cNvPr id="33" name="TextBox 32"/>
          <p:cNvSpPr txBox="1"/>
          <p:nvPr/>
        </p:nvSpPr>
        <p:spPr>
          <a:xfrm>
            <a:off x="3797096" y="3943585"/>
            <a:ext cx="4645674" cy="646331"/>
          </a:xfrm>
          <a:prstGeom prst="rect">
            <a:avLst/>
          </a:prstGeom>
          <a:noFill/>
        </p:spPr>
        <p:txBody>
          <a:bodyPr wrap="square" rtlCol="0">
            <a:spAutoFit/>
          </a:bodyPr>
          <a:lstStyle/>
          <a:p>
            <a:r>
              <a:rPr lang="vi-VN" dirty="0"/>
              <a:t>Hỗ trợ cung cấp tư vấn ghép phòng chung </a:t>
            </a:r>
          </a:p>
          <a:p>
            <a:r>
              <a:rPr lang="vi-VN" dirty="0"/>
              <a:t>(Nếu muốn ở nhiều hơn 1 người).</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arn(inVertical)">
                                      <p:cBhvr>
                                        <p:cTn id="23" dur="500"/>
                                        <p:tgtEl>
                                          <p:spTgt spid="3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arn(inVertical)">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arn(inVertical)">
                                      <p:cBhvr>
                                        <p:cTn id="31" dur="500"/>
                                        <p:tgtEl>
                                          <p:spTgt spid="3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1" grpId="0"/>
      <p:bldP spid="38"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000" y="147887"/>
            <a:ext cx="9144000" cy="576064"/>
          </a:xfrm>
        </p:spPr>
        <p:txBody>
          <a:bodyPr/>
          <a:lstStyle/>
          <a:p>
            <a:r>
              <a:rPr lang="vi-VN" altLang="ko-KR" b="1" dirty="0"/>
              <a:t>MVP</a:t>
            </a:r>
            <a:endParaRPr lang="ko-KR" altLang="en-US" b="1" dirty="0"/>
          </a:p>
        </p:txBody>
      </p:sp>
      <p:sp>
        <p:nvSpPr>
          <p:cNvPr id="3" name="Text Placeholder 2"/>
          <p:cNvSpPr>
            <a:spLocks noGrp="1"/>
          </p:cNvSpPr>
          <p:nvPr>
            <p:ph type="body" sz="quarter" idx="11"/>
          </p:nvPr>
        </p:nvSpPr>
        <p:spPr/>
        <p:txBody>
          <a:bodyPr/>
          <a:lstStyle/>
          <a:p>
            <a:pPr lvl="0"/>
            <a:r>
              <a:rPr lang="en-US" altLang="ko-KR" b="1" dirty="0"/>
              <a:t>Minimum Viable Product</a:t>
            </a: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r>
                <a:rPr lang="vi-VN" altLang="ko-KR" sz="1200" dirty="0">
                  <a:solidFill>
                    <a:schemeClr val="bg1"/>
                  </a:solidFill>
                  <a:cs typeface="Arial" pitchFamily="34" charset="0"/>
                </a:rPr>
                <a:t>Cho phép người dùng đăng ký và đăng nhập vào app. (có thể liên kết tài khoản Google – Facebook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vi-VN" altLang="ko-KR" sz="1400" b="1" dirty="0">
                  <a:solidFill>
                    <a:schemeClr val="bg1"/>
                  </a:solidFill>
                  <a:cs typeface="Arial" pitchFamily="34" charset="0"/>
                </a:rPr>
                <a:t>Màn hình đăng nhập</a:t>
              </a:r>
              <a:endParaRPr lang="ko-KR" altLang="en-US" sz="1400" b="1" dirty="0">
                <a:solidFill>
                  <a:schemeClr val="bg1"/>
                </a:solidFill>
                <a:cs typeface="Arial" pitchFamily="34" charset="0"/>
              </a:endParaRPr>
            </a:p>
          </p:txBody>
        </p:sp>
      </p:grpSp>
      <p:grpSp>
        <p:nvGrpSpPr>
          <p:cNvPr id="14" name="Group 13"/>
          <p:cNvGrpSpPr/>
          <p:nvPr/>
        </p:nvGrpSpPr>
        <p:grpSpPr>
          <a:xfrm>
            <a:off x="1300683" y="2538984"/>
            <a:ext cx="2664296" cy="950331"/>
            <a:chOff x="803640" y="3362835"/>
            <a:chExt cx="2059657" cy="950331"/>
          </a:xfrm>
        </p:grpSpPr>
        <p:sp>
          <p:nvSpPr>
            <p:cNvPr id="15" name="TextBox 14"/>
            <p:cNvSpPr txBox="1"/>
            <p:nvPr/>
          </p:nvSpPr>
          <p:spPr>
            <a:xfrm>
              <a:off x="803640" y="3851501"/>
              <a:ext cx="2059657" cy="461665"/>
            </a:xfrm>
            <a:prstGeom prst="rect">
              <a:avLst/>
            </a:prstGeom>
            <a:noFill/>
          </p:spPr>
          <p:txBody>
            <a:bodyPr wrap="square" rtlCol="0">
              <a:spAutoFit/>
            </a:bodyPr>
            <a:lstStyle/>
            <a:p>
              <a:r>
                <a:rPr lang="vi-VN" altLang="ko-KR" sz="1200" dirty="0">
                  <a:solidFill>
                    <a:schemeClr val="bg1"/>
                  </a:solidFill>
                  <a:cs typeface="Arial" pitchFamily="34" charset="0"/>
                </a:rPr>
                <a:t>Đưa ra các lựa chọn ban đầu cho người dùng.</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523220"/>
            </a:xfrm>
            <a:prstGeom prst="rect">
              <a:avLst/>
            </a:prstGeom>
            <a:noFill/>
          </p:spPr>
          <p:txBody>
            <a:bodyPr wrap="square" rtlCol="0">
              <a:spAutoFit/>
            </a:bodyPr>
            <a:lstStyle/>
            <a:p>
              <a:r>
                <a:rPr lang="vi-VN" altLang="ko-KR" sz="1400" b="1" dirty="0">
                  <a:solidFill>
                    <a:schemeClr val="bg1"/>
                  </a:solidFill>
                  <a:cs typeface="Arial" pitchFamily="34" charset="0"/>
                </a:rPr>
                <a:t>Hiển thị các phòng trọ (mới) ra màn hình chính</a:t>
              </a:r>
              <a:endParaRPr lang="ko-KR" altLang="en-US" sz="1400" b="1" dirty="0">
                <a:solidFill>
                  <a:schemeClr val="bg1"/>
                </a:solidFill>
                <a:cs typeface="Arial" pitchFamily="34" charset="0"/>
              </a:endParaRPr>
            </a:p>
          </p:txBody>
        </p:sp>
      </p:gr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vi-VN" altLang="ko-KR" sz="1200" dirty="0">
                  <a:solidFill>
                    <a:schemeClr val="bg1"/>
                  </a:solidFill>
                  <a:cs typeface="Arial" pitchFamily="34" charset="0"/>
                </a:rPr>
                <a:t>Hiển thị danh sách các nhà trọ đang còn trống với mức giá, địa chỉ liên hệ và mô tả về các phòng trọ</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vi-VN" altLang="ko-KR" sz="1400" b="1" dirty="0">
                  <a:solidFill>
                    <a:schemeClr val="bg1"/>
                  </a:solidFill>
                  <a:cs typeface="Arial" pitchFamily="34" charset="0"/>
                </a:rPr>
                <a:t>Các mục trong Nhà trọ giá rẻ</a:t>
              </a:r>
              <a:endParaRPr lang="ko-KR" altLang="en-US" sz="1400" b="1" dirty="0">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929628"/>
            <a:chOff x="803640" y="3362835"/>
            <a:chExt cx="2059657" cy="929628"/>
          </a:xfrm>
        </p:grpSpPr>
        <p:sp>
          <p:nvSpPr>
            <p:cNvPr id="24" name="TextBox 23"/>
            <p:cNvSpPr txBox="1"/>
            <p:nvPr/>
          </p:nvSpPr>
          <p:spPr>
            <a:xfrm>
              <a:off x="803640" y="3646132"/>
              <a:ext cx="2059657" cy="646331"/>
            </a:xfrm>
            <a:prstGeom prst="rect">
              <a:avLst/>
            </a:prstGeom>
            <a:noFill/>
          </p:spPr>
          <p:txBody>
            <a:bodyPr wrap="square" rtlCol="0">
              <a:spAutoFit/>
            </a:bodyPr>
            <a:lstStyle/>
            <a:p>
              <a:r>
                <a:rPr lang="vi-VN" altLang="ko-KR" sz="1200" dirty="0">
                  <a:solidFill>
                    <a:schemeClr val="bg1"/>
                  </a:solidFill>
                  <a:cs typeface="Arial" pitchFamily="34" charset="0"/>
                </a:rPr>
                <a:t>Tổng hợp lựa chọn ghi lại và thông báo cho khách hàng số tiền cần phải trả cho những phòng đã chọn.</a:t>
              </a:r>
              <a:endParaRPr lang="ko-KR" altLang="en-US" sz="1200" dirty="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vi-VN" altLang="ko-KR" sz="1400" b="1" dirty="0">
                  <a:solidFill>
                    <a:schemeClr val="bg1"/>
                  </a:solidFill>
                  <a:cs typeface="Arial" pitchFamily="34" charset="0"/>
                </a:rPr>
                <a:t>Tính toán số lượng và giá cả</a:t>
              </a:r>
              <a:endParaRPr lang="ko-KR" altLang="en-US" sz="1400" b="1" dirty="0">
                <a:solidFill>
                  <a:schemeClr val="bg1"/>
                </a:solidFill>
                <a:cs typeface="Arial" pitchFamily="34" charset="0"/>
              </a:endParaRPr>
            </a:p>
          </p:txBody>
        </p:sp>
      </p:grpSp>
      <p:grpSp>
        <p:nvGrpSpPr>
          <p:cNvPr id="26" name="Group 25"/>
          <p:cNvGrpSpPr/>
          <p:nvPr/>
        </p:nvGrpSpPr>
        <p:grpSpPr>
          <a:xfrm>
            <a:off x="5896719" y="2643758"/>
            <a:ext cx="2664296" cy="744962"/>
            <a:chOff x="803640" y="3362835"/>
            <a:chExt cx="2059657" cy="744962"/>
          </a:xfrm>
        </p:grpSpPr>
        <p:sp>
          <p:nvSpPr>
            <p:cNvPr id="27" name="TextBox 26"/>
            <p:cNvSpPr txBox="1"/>
            <p:nvPr/>
          </p:nvSpPr>
          <p:spPr>
            <a:xfrm>
              <a:off x="803640" y="3646132"/>
              <a:ext cx="2059657" cy="461665"/>
            </a:xfrm>
            <a:prstGeom prst="rect">
              <a:avLst/>
            </a:prstGeom>
            <a:noFill/>
          </p:spPr>
          <p:txBody>
            <a:bodyPr wrap="square" rtlCol="0">
              <a:spAutoFit/>
            </a:bodyPr>
            <a:lstStyle/>
            <a:p>
              <a:r>
                <a:rPr lang="vi-VN" altLang="ko-KR" sz="1200" dirty="0">
                  <a:solidFill>
                    <a:schemeClr val="bg1"/>
                  </a:solidFill>
                  <a:cs typeface="Arial" pitchFamily="34" charset="0"/>
                </a:rPr>
                <a:t>Hiển thị các phòng trọ trên bản đồ</a:t>
              </a:r>
              <a:r>
                <a:rPr lang="en-US" altLang="ko-KR" sz="1200" dirty="0">
                  <a:solidFill>
                    <a:schemeClr val="bg1"/>
                  </a:solidFill>
                  <a:cs typeface="Arial" pitchFamily="34" charset="0"/>
                </a:rPr>
                <a:t>.</a:t>
              </a:r>
              <a:r>
                <a:rPr lang="vi-VN" altLang="ko-KR" sz="1200" dirty="0">
                  <a:solidFill>
                    <a:schemeClr val="bg1"/>
                  </a:solidFill>
                  <a:cs typeface="Arial" pitchFamily="34" charset="0"/>
                </a:rPr>
                <a:t> Các phòng trọ xung quanh. </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vi-VN" altLang="ko-KR" sz="1400" b="1" dirty="0">
                  <a:solidFill>
                    <a:schemeClr val="bg1"/>
                  </a:solidFill>
                  <a:cs typeface="Arial" pitchFamily="34" charset="0"/>
                </a:rPr>
                <a:t>Liên kết bản đồ</a:t>
              </a:r>
              <a:endParaRPr lang="ko-KR" altLang="en-US" sz="1400" b="1" dirty="0">
                <a:solidFill>
                  <a:schemeClr val="bg1"/>
                </a:solidFill>
                <a:cs typeface="Arial" pitchFamily="34" charset="0"/>
              </a:endParaRPr>
            </a:p>
          </p:txBody>
        </p:sp>
      </p:grpSp>
      <p:grpSp>
        <p:nvGrpSpPr>
          <p:cNvPr id="29" name="Group 28"/>
          <p:cNvGrpSpPr/>
          <p:nvPr/>
        </p:nvGrpSpPr>
        <p:grpSpPr>
          <a:xfrm>
            <a:off x="5896719" y="3555479"/>
            <a:ext cx="2700147" cy="757962"/>
            <a:chOff x="803640" y="3362835"/>
            <a:chExt cx="2087372" cy="757962"/>
          </a:xfrm>
        </p:grpSpPr>
        <p:sp>
          <p:nvSpPr>
            <p:cNvPr id="30" name="TextBox 29"/>
            <p:cNvSpPr txBox="1"/>
            <p:nvPr/>
          </p:nvSpPr>
          <p:spPr>
            <a:xfrm>
              <a:off x="831355" y="3843798"/>
              <a:ext cx="2059657" cy="276999"/>
            </a:xfrm>
            <a:prstGeom prst="rect">
              <a:avLst/>
            </a:prstGeom>
            <a:noFill/>
          </p:spPr>
          <p:txBody>
            <a:bodyPr wrap="square" rtlCol="0">
              <a:spAutoFit/>
            </a:bodyPr>
            <a:lstStyle/>
            <a:p>
              <a:r>
                <a:rPr lang="vi-VN" altLang="ko-KR" sz="1200" dirty="0">
                  <a:solidFill>
                    <a:schemeClr val="bg1"/>
                  </a:solidFill>
                  <a:cs typeface="Arial" pitchFamily="34" charset="0"/>
                </a:rPr>
                <a:t>Đưa quảng cáo ra màn hình chính</a:t>
              </a:r>
              <a:endParaRPr lang="ko-KR" altLang="en-US" sz="1200" dirty="0">
                <a:solidFill>
                  <a:schemeClr val="bg1"/>
                </a:solidFill>
                <a:cs typeface="Arial" pitchFamily="34" charset="0"/>
              </a:endParaRPr>
            </a:p>
          </p:txBody>
        </p:sp>
        <p:sp>
          <p:nvSpPr>
            <p:cNvPr id="31" name="TextBox 30"/>
            <p:cNvSpPr txBox="1"/>
            <p:nvPr/>
          </p:nvSpPr>
          <p:spPr>
            <a:xfrm>
              <a:off x="803640" y="3362835"/>
              <a:ext cx="2059657" cy="523220"/>
            </a:xfrm>
            <a:prstGeom prst="rect">
              <a:avLst/>
            </a:prstGeom>
            <a:noFill/>
          </p:spPr>
          <p:txBody>
            <a:bodyPr wrap="square" rtlCol="0">
              <a:spAutoFit/>
            </a:bodyPr>
            <a:lstStyle/>
            <a:p>
              <a:r>
                <a:rPr lang="vi-VN" altLang="ko-KR" sz="1400" b="1" dirty="0">
                  <a:solidFill>
                    <a:schemeClr val="bg1"/>
                  </a:solidFill>
                  <a:cs typeface="Arial" pitchFamily="34" charset="0"/>
                </a:rPr>
                <a:t>Hiển thị quảng cáo ở màn hình chính</a:t>
              </a:r>
              <a:endParaRPr lang="ko-KR" altLang="en-US" sz="14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randombar(horizont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randombar(horizontal)">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randombar(horizontal)">
                                      <p:cBhvr>
                                        <p:cTn id="47" dur="500"/>
                                        <p:tgtEl>
                                          <p:spTgt spid="29"/>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randombar(horizontal)">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Timeline</a:t>
            </a:r>
            <a:endParaRPr lang="ko-KR" altLang="en-US" dirty="0"/>
          </a:p>
        </p:txBody>
      </p:sp>
      <p:sp>
        <p:nvSpPr>
          <p:cNvPr id="6" name="TextBox 5"/>
          <p:cNvSpPr txBox="1"/>
          <p:nvPr/>
        </p:nvSpPr>
        <p:spPr>
          <a:xfrm>
            <a:off x="241605" y="2419346"/>
            <a:ext cx="1462272" cy="830997"/>
          </a:xfrm>
          <a:prstGeom prst="rect">
            <a:avLst/>
          </a:prstGeom>
          <a:noFill/>
        </p:spPr>
        <p:txBody>
          <a:bodyPr wrap="square" rtlCol="0">
            <a:spAutoFit/>
          </a:bodyPr>
          <a:lstStyle/>
          <a:p>
            <a:pPr algn="ctr"/>
            <a:r>
              <a:rPr lang="vi-VN" altLang="ko-KR" sz="2400" b="1" dirty="0">
                <a:solidFill>
                  <a:schemeClr val="accent1"/>
                </a:solidFill>
                <a:cs typeface="Arial" pitchFamily="34" charset="0"/>
              </a:rPr>
              <a:t>Tuần đầu tiên</a:t>
            </a:r>
            <a:endParaRPr lang="ko-KR" altLang="en-US" sz="2400" b="1" dirty="0">
              <a:solidFill>
                <a:schemeClr val="accent1"/>
              </a:solidFill>
              <a:cs typeface="Arial" pitchFamily="34" charset="0"/>
            </a:endParaRPr>
          </a:p>
        </p:txBody>
      </p:sp>
      <p:sp>
        <p:nvSpPr>
          <p:cNvPr id="7" name="TextBox 6"/>
          <p:cNvSpPr txBox="1"/>
          <p:nvPr/>
        </p:nvSpPr>
        <p:spPr>
          <a:xfrm>
            <a:off x="5706924" y="2499794"/>
            <a:ext cx="1027346" cy="1200329"/>
          </a:xfrm>
          <a:prstGeom prst="rect">
            <a:avLst/>
          </a:prstGeom>
          <a:noFill/>
        </p:spPr>
        <p:txBody>
          <a:bodyPr wrap="square" rtlCol="0">
            <a:spAutoFit/>
          </a:bodyPr>
          <a:lstStyle/>
          <a:p>
            <a:pPr algn="ctr"/>
            <a:r>
              <a:rPr lang="vi-VN" altLang="ko-KR" sz="2400" b="1" dirty="0">
                <a:solidFill>
                  <a:schemeClr val="accent1"/>
                </a:solidFill>
                <a:cs typeface="Arial" pitchFamily="34" charset="0"/>
              </a:rPr>
              <a:t>Tuần thứ </a:t>
            </a:r>
            <a:r>
              <a:rPr lang="vi-VN" altLang="ko-KR" sz="2400" b="1" dirty="0" smtClean="0">
                <a:solidFill>
                  <a:schemeClr val="accent1"/>
                </a:solidFill>
                <a:cs typeface="Arial" pitchFamily="34" charset="0"/>
              </a:rPr>
              <a:t>4+5</a:t>
            </a:r>
            <a:endParaRPr lang="ko-KR" altLang="en-US" sz="2400" b="1" dirty="0">
              <a:solidFill>
                <a:schemeClr val="accent1"/>
              </a:solidFill>
              <a:cs typeface="Arial" pitchFamily="34" charset="0"/>
            </a:endParaRPr>
          </a:p>
        </p:txBody>
      </p:sp>
      <p:sp>
        <p:nvSpPr>
          <p:cNvPr id="10" name="TextBox 9"/>
          <p:cNvSpPr txBox="1"/>
          <p:nvPr/>
        </p:nvSpPr>
        <p:spPr>
          <a:xfrm>
            <a:off x="7340606" y="2660880"/>
            <a:ext cx="1750529" cy="461665"/>
          </a:xfrm>
          <a:prstGeom prst="rect">
            <a:avLst/>
          </a:prstGeom>
          <a:noFill/>
        </p:spPr>
        <p:txBody>
          <a:bodyPr wrap="square" rtlCol="0">
            <a:spAutoFit/>
          </a:bodyPr>
          <a:lstStyle/>
          <a:p>
            <a:pPr algn="ctr"/>
            <a:r>
              <a:rPr lang="vi-VN" altLang="ko-KR" sz="2400" b="1">
                <a:solidFill>
                  <a:schemeClr val="accent2"/>
                </a:solidFill>
                <a:cs typeface="Arial" pitchFamily="34" charset="0"/>
              </a:rPr>
              <a:t>Tuần cuối</a:t>
            </a:r>
            <a:endParaRPr lang="ko-KR" altLang="en-US" sz="2400" b="1" dirty="0">
              <a:solidFill>
                <a:schemeClr val="accent2"/>
              </a:solidFill>
              <a:cs typeface="Arial" pitchFamily="34" charset="0"/>
            </a:endParaRPr>
          </a:p>
        </p:txBody>
      </p:sp>
      <p:sp>
        <p:nvSpPr>
          <p:cNvPr id="4" name="Rectangle 3"/>
          <p:cNvSpPr/>
          <p:nvPr/>
        </p:nvSpPr>
        <p:spPr>
          <a:xfrm>
            <a:off x="1619760"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638205"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05355" y="3500161"/>
            <a:ext cx="1734772" cy="1108931"/>
            <a:chOff x="421670" y="2958013"/>
            <a:chExt cx="1734772" cy="1108931"/>
          </a:xfrm>
        </p:grpSpPr>
        <p:sp>
          <p:nvSpPr>
            <p:cNvPr id="15" name="TextBox 14"/>
            <p:cNvSpPr txBox="1"/>
            <p:nvPr/>
          </p:nvSpPr>
          <p:spPr>
            <a:xfrm>
              <a:off x="421670" y="2958013"/>
              <a:ext cx="1734772" cy="646331"/>
            </a:xfrm>
            <a:prstGeom prst="rect">
              <a:avLst/>
            </a:prstGeom>
            <a:noFill/>
          </p:spPr>
          <p:txBody>
            <a:bodyPr wrap="square" rtlCol="0">
              <a:spAutoFit/>
            </a:bodyPr>
            <a:lstStyle/>
            <a:p>
              <a:pPr algn="ctr"/>
              <a:r>
                <a:rPr lang="vi-VN" altLang="ko-KR" sz="1200" dirty="0">
                  <a:solidFill>
                    <a:schemeClr val="tx1">
                      <a:lumMod val="75000"/>
                      <a:lumOff val="25000"/>
                    </a:schemeClr>
                  </a:solidFill>
                  <a:cs typeface="Arial" pitchFamily="34" charset="0"/>
                </a:rPr>
                <a:t>Tìm hiểu nhu cầu lên ý tưởng. Bắt đầu cài đặt môi trường làm việc</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15760" y="1175743"/>
            <a:ext cx="1734772" cy="1255148"/>
            <a:chOff x="2063141" y="1065139"/>
            <a:chExt cx="1734772" cy="1255148"/>
          </a:xfrm>
        </p:grpSpPr>
        <p:sp>
          <p:nvSpPr>
            <p:cNvPr id="16" name="TextBox 15"/>
            <p:cNvSpPr txBox="1"/>
            <p:nvPr/>
          </p:nvSpPr>
          <p:spPr>
            <a:xfrm>
              <a:off x="2063141" y="1304624"/>
              <a:ext cx="1734772" cy="1015663"/>
            </a:xfrm>
            <a:prstGeom prst="rect">
              <a:avLst/>
            </a:prstGeom>
            <a:noFill/>
          </p:spPr>
          <p:txBody>
            <a:bodyPr wrap="square" rtlCol="0">
              <a:spAutoFit/>
            </a:bodyPr>
            <a:lstStyle/>
            <a:p>
              <a:pPr algn="ctr"/>
              <a:r>
                <a:rPr lang="vi-VN" altLang="ko-KR" sz="1200" dirty="0">
                  <a:solidFill>
                    <a:schemeClr val="tx1">
                      <a:lumMod val="75000"/>
                      <a:lumOff val="25000"/>
                    </a:schemeClr>
                  </a:solidFill>
                  <a:cs typeface="Arial" pitchFamily="34" charset="0"/>
                </a:rPr>
                <a:t>Bắt đầu thực hiện từng bước với MVP đã đặt ra (bắt đầu làm chương trình với MVP 1 2 3) và</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Fix Bug</a:t>
              </a:r>
              <a:endParaRPr lang="ko-KR" altLang="en-US" sz="1200" dirty="0">
                <a:solidFill>
                  <a:schemeClr val="tx1">
                    <a:lumMod val="75000"/>
                    <a:lumOff val="25000"/>
                  </a:schemeClr>
                </a:solidFill>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630280" y="3375415"/>
            <a:ext cx="1867557" cy="1250192"/>
            <a:chOff x="355277" y="2816752"/>
            <a:chExt cx="1867557" cy="1250192"/>
          </a:xfrm>
        </p:grpSpPr>
        <p:sp>
          <p:nvSpPr>
            <p:cNvPr id="21" name="TextBox 20"/>
            <p:cNvSpPr txBox="1"/>
            <p:nvPr/>
          </p:nvSpPr>
          <p:spPr>
            <a:xfrm>
              <a:off x="355277" y="2816752"/>
              <a:ext cx="1867557" cy="1015663"/>
            </a:xfrm>
            <a:prstGeom prst="rect">
              <a:avLst/>
            </a:prstGeom>
            <a:noFill/>
          </p:spPr>
          <p:txBody>
            <a:bodyPr wrap="square" rtlCol="0">
              <a:spAutoFit/>
            </a:bodyPr>
            <a:lstStyle/>
            <a:p>
              <a:pPr algn="ctr"/>
              <a:r>
                <a:rPr lang="vi-VN" altLang="ko-KR" sz="1200" dirty="0">
                  <a:solidFill>
                    <a:schemeClr val="tx1">
                      <a:lumMod val="75000"/>
                      <a:lumOff val="25000"/>
                    </a:schemeClr>
                  </a:solidFill>
                  <a:cs typeface="Arial" pitchFamily="34" charset="0"/>
                </a:rPr>
                <a:t>Liên kết SQL server</a:t>
              </a:r>
              <a:r>
                <a:rPr lang="en-US" altLang="ko-KR" sz="1200" dirty="0">
                  <a:solidFill>
                    <a:schemeClr val="tx1">
                      <a:lumMod val="75000"/>
                      <a:lumOff val="25000"/>
                    </a:schemeClr>
                  </a:solidFill>
                  <a:cs typeface="Arial" pitchFamily="34" charset="0"/>
                </a:rPr>
                <a:t>.</a:t>
              </a:r>
              <a:endParaRPr lang="vi-VN" altLang="ko-KR" sz="1200" dirty="0">
                <a:solidFill>
                  <a:schemeClr val="tx1">
                    <a:lumMod val="75000"/>
                    <a:lumOff val="25000"/>
                  </a:schemeClr>
                </a:solidFill>
                <a:cs typeface="Arial" pitchFamily="34" charset="0"/>
              </a:endParaRPr>
            </a:p>
            <a:p>
              <a:pPr algn="ctr"/>
              <a:r>
                <a:rPr lang="vi-VN" altLang="ko-KR" sz="1200" dirty="0">
                  <a:solidFill>
                    <a:schemeClr val="tx1">
                      <a:lumMod val="75000"/>
                      <a:lumOff val="25000"/>
                    </a:schemeClr>
                  </a:solidFill>
                  <a:cs typeface="Arial" pitchFamily="34" charset="0"/>
                </a:rPr>
                <a:t>Thực hiện MVP</a:t>
              </a:r>
              <a:r>
                <a:rPr lang="en-US" altLang="ko-KR" sz="1200" dirty="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tiếp theo (4 5 6).</a:t>
              </a:r>
            </a:p>
            <a:p>
              <a:pPr algn="ctr"/>
              <a:r>
                <a:rPr lang="vi-VN" altLang="ko-KR" sz="1200" dirty="0">
                  <a:solidFill>
                    <a:schemeClr val="tx1">
                      <a:lumMod val="75000"/>
                      <a:lumOff val="25000"/>
                    </a:schemeClr>
                  </a:solidFill>
                  <a:cs typeface="Arial" pitchFamily="34" charset="0"/>
                </a:rPr>
                <a:t>Tìm và nhập dữ liệu cho trương trình. Fix Bug</a:t>
              </a:r>
              <a:endParaRPr lang="ko-KR" altLang="en-US" sz="1200" dirty="0">
                <a:solidFill>
                  <a:schemeClr val="tx1">
                    <a:lumMod val="75000"/>
                    <a:lumOff val="25000"/>
                  </a:schemeClr>
                </a:solidFill>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3" name="Group 22"/>
          <p:cNvGrpSpPr/>
          <p:nvPr/>
        </p:nvGrpSpPr>
        <p:grpSpPr>
          <a:xfrm>
            <a:off x="7356363" y="3378152"/>
            <a:ext cx="1734772" cy="1100116"/>
            <a:chOff x="421670" y="2966828"/>
            <a:chExt cx="1734772" cy="1100116"/>
          </a:xfrm>
        </p:grpSpPr>
        <p:sp>
          <p:nvSpPr>
            <p:cNvPr id="24" name="TextBox 23"/>
            <p:cNvSpPr txBox="1"/>
            <p:nvPr/>
          </p:nvSpPr>
          <p:spPr>
            <a:xfrm>
              <a:off x="421670" y="2966828"/>
              <a:ext cx="1734772" cy="830997"/>
            </a:xfrm>
            <a:prstGeom prst="rect">
              <a:avLst/>
            </a:prstGeom>
            <a:noFill/>
          </p:spPr>
          <p:txBody>
            <a:bodyPr wrap="square" rtlCol="0">
              <a:spAutoFit/>
            </a:bodyPr>
            <a:lstStyle/>
            <a:p>
              <a:pPr algn="ctr"/>
              <a:r>
                <a:rPr lang="vi-VN" altLang="ko-KR" sz="1200" dirty="0">
                  <a:solidFill>
                    <a:schemeClr val="tx1">
                      <a:lumMod val="75000"/>
                      <a:lumOff val="25000"/>
                    </a:schemeClr>
                  </a:solidFill>
                  <a:cs typeface="Arial" pitchFamily="34" charset="0"/>
                </a:rPr>
                <a:t>Fix và Hoàn thiện chương trình</a:t>
              </a:r>
              <a:r>
                <a:rPr lang="en-US" altLang="ko-KR" sz="1200" dirty="0">
                  <a:solidFill>
                    <a:schemeClr val="tx1">
                      <a:lumMod val="75000"/>
                      <a:lumOff val="25000"/>
                    </a:schemeClr>
                  </a:solidFill>
                  <a:cs typeface="Arial" pitchFamily="34" charset="0"/>
                </a:rPr>
                <a:t>.</a:t>
              </a:r>
              <a:endParaRPr lang="vi-VN" altLang="ko-KR" sz="1200" dirty="0">
                <a:solidFill>
                  <a:schemeClr val="tx1">
                    <a:lumMod val="75000"/>
                    <a:lumOff val="25000"/>
                  </a:schemeClr>
                </a:solidFill>
                <a:cs typeface="Arial" pitchFamily="34" charset="0"/>
              </a:endParaRPr>
            </a:p>
            <a:p>
              <a:pPr algn="ctr"/>
              <a:r>
                <a:rPr lang="vi-VN" altLang="ko-KR" sz="1200" dirty="0">
                  <a:solidFill>
                    <a:schemeClr val="tx1">
                      <a:lumMod val="75000"/>
                      <a:lumOff val="25000"/>
                    </a:schemeClr>
                  </a:solidFill>
                  <a:cs typeface="Arial" pitchFamily="34" charset="0"/>
                </a:rPr>
                <a:t>Viết báo cáo tổng hợp làm slide thuyết trình</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5" name="Rectangle 24"/>
            <p:cNvSpPr/>
            <p:nvPr/>
          </p:nvSpPr>
          <p:spPr>
            <a:xfrm>
              <a:off x="421670" y="3886944"/>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53211" y="1128940"/>
            <a:ext cx="1734772" cy="885816"/>
            <a:chOff x="2063141" y="1065139"/>
            <a:chExt cx="1734772" cy="885816"/>
          </a:xfrm>
        </p:grpSpPr>
        <p:sp>
          <p:nvSpPr>
            <p:cNvPr id="28" name="TextBox 27"/>
            <p:cNvSpPr txBox="1"/>
            <p:nvPr/>
          </p:nvSpPr>
          <p:spPr>
            <a:xfrm>
              <a:off x="2063141" y="1304624"/>
              <a:ext cx="1734772" cy="646331"/>
            </a:xfrm>
            <a:prstGeom prst="rect">
              <a:avLst/>
            </a:prstGeom>
            <a:noFill/>
          </p:spPr>
          <p:txBody>
            <a:bodyPr wrap="square" rtlCol="0">
              <a:spAutoFit/>
            </a:bodyPr>
            <a:lstStyle/>
            <a:p>
              <a:pPr algn="ctr"/>
              <a:r>
                <a:rPr lang="vi-VN" altLang="ko-KR" sz="1200" dirty="0">
                  <a:solidFill>
                    <a:schemeClr val="tx1">
                      <a:lumMod val="75000"/>
                      <a:lumOff val="25000"/>
                    </a:schemeClr>
                  </a:solidFill>
                  <a:cs typeface="Arial" pitchFamily="34" charset="0"/>
                </a:rPr>
                <a:t>Cải thiện thêm phần mềm theo nhu cầu, Fix Bug</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9" name="Rectangle 28"/>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30" name="TextBox 29"/>
          <p:cNvSpPr txBox="1"/>
          <p:nvPr/>
        </p:nvSpPr>
        <p:spPr>
          <a:xfrm>
            <a:off x="4062692" y="2499742"/>
            <a:ext cx="1027346" cy="830997"/>
          </a:xfrm>
          <a:prstGeom prst="rect">
            <a:avLst/>
          </a:prstGeom>
          <a:noFill/>
        </p:spPr>
        <p:txBody>
          <a:bodyPr wrap="square" rtlCol="0">
            <a:spAutoFit/>
          </a:bodyPr>
          <a:lstStyle/>
          <a:p>
            <a:pPr algn="ctr"/>
            <a:r>
              <a:rPr lang="vi-VN" altLang="ko-KR" sz="2400" b="1" dirty="0">
                <a:solidFill>
                  <a:schemeClr val="accent1"/>
                </a:solidFill>
                <a:cs typeface="Arial" pitchFamily="34" charset="0"/>
              </a:rPr>
              <a:t>Tuần thứ 3</a:t>
            </a:r>
            <a:endParaRPr lang="ko-KR" altLang="en-US" sz="2400" b="1" dirty="0">
              <a:solidFill>
                <a:schemeClr val="accent1"/>
              </a:solidFill>
              <a:cs typeface="Arial" pitchFamily="34" charset="0"/>
            </a:endParaRPr>
          </a:p>
        </p:txBody>
      </p:sp>
      <p:sp>
        <p:nvSpPr>
          <p:cNvPr id="31" name="TextBox 30"/>
          <p:cNvSpPr txBox="1"/>
          <p:nvPr/>
        </p:nvSpPr>
        <p:spPr>
          <a:xfrm>
            <a:off x="2367008" y="2480011"/>
            <a:ext cx="1027346" cy="830997"/>
          </a:xfrm>
          <a:prstGeom prst="rect">
            <a:avLst/>
          </a:prstGeom>
          <a:noFill/>
        </p:spPr>
        <p:txBody>
          <a:bodyPr wrap="square" rtlCol="0">
            <a:spAutoFit/>
          </a:bodyPr>
          <a:lstStyle/>
          <a:p>
            <a:pPr algn="ctr"/>
            <a:r>
              <a:rPr lang="vi-VN" altLang="ko-KR" sz="2400" b="1" dirty="0">
                <a:solidFill>
                  <a:schemeClr val="accent1"/>
                </a:solidFill>
                <a:cs typeface="Arial" pitchFamily="34" charset="0"/>
              </a:rPr>
              <a:t>Tuần thứ 2</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10903667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53F359-18BF-44F8-A77A-549B5195CA2E}"/>
              </a:ext>
            </a:extLst>
          </p:cNvPr>
          <p:cNvSpPr>
            <a:spLocks noGrp="1"/>
          </p:cNvSpPr>
          <p:nvPr>
            <p:ph type="body" sz="quarter" idx="10"/>
          </p:nvPr>
        </p:nvSpPr>
        <p:spPr>
          <a:xfrm>
            <a:off x="3563888" y="-16549"/>
            <a:ext cx="5544616" cy="936105"/>
          </a:xfrm>
        </p:spPr>
        <p:txBody>
          <a:bodyPr/>
          <a:lstStyle/>
          <a:p>
            <a:r>
              <a:rPr lang="vi-VN" dirty="0"/>
              <a:t>Kiến trúc hệ thống sản phẩm</a:t>
            </a:r>
            <a:endParaRPr lang="en-US" dirty="0"/>
          </a:p>
        </p:txBody>
      </p:sp>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275606"/>
            <a:ext cx="5662538"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4006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2DB5C00-1829-4937-BC1F-D444FA1DCDEE}"/>
              </a:ext>
            </a:extLst>
          </p:cNvPr>
          <p:cNvSpPr txBox="1"/>
          <p:nvPr/>
        </p:nvSpPr>
        <p:spPr>
          <a:xfrm>
            <a:off x="2843808" y="123478"/>
            <a:ext cx="4896544" cy="461665"/>
          </a:xfrm>
          <a:prstGeom prst="rect">
            <a:avLst/>
          </a:prstGeom>
          <a:noFill/>
        </p:spPr>
        <p:txBody>
          <a:bodyPr wrap="square" rtlCol="0">
            <a:spAutoFit/>
          </a:bodyPr>
          <a:lstStyle/>
          <a:p>
            <a:r>
              <a:rPr lang="vi-VN" sz="2400" b="1" dirty="0">
                <a:solidFill>
                  <a:schemeClr val="bg1"/>
                </a:solidFill>
              </a:rPr>
              <a:t>Biểu đồ UML của hệ thống</a:t>
            </a:r>
            <a:endParaRPr lang="en-US" sz="2400" b="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771550"/>
            <a:ext cx="8352928" cy="4002868"/>
          </a:xfrm>
          <a:prstGeom prst="rect">
            <a:avLst/>
          </a:prstGeom>
        </p:spPr>
      </p:pic>
    </p:spTree>
    <p:extLst>
      <p:ext uri="{BB962C8B-B14F-4D97-AF65-F5344CB8AC3E}">
        <p14:creationId xmlns:p14="http://schemas.microsoft.com/office/powerpoint/2010/main" val="39754804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CEF9A-3E82-4024-A906-91FA220D20D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53598" y="820142"/>
            <a:ext cx="7308812" cy="4202048"/>
          </a:xfrm>
          <a:prstGeom prst="rect">
            <a:avLst/>
          </a:prstGeom>
        </p:spPr>
      </p:pic>
      <p:sp>
        <p:nvSpPr>
          <p:cNvPr id="6" name="TextBox 5">
            <a:extLst>
              <a:ext uri="{FF2B5EF4-FFF2-40B4-BE49-F238E27FC236}">
                <a16:creationId xmlns:a16="http://schemas.microsoft.com/office/drawing/2014/main" id="{057699DC-73EB-4CD7-92DE-4D4FDFA1E0AE}"/>
              </a:ext>
            </a:extLst>
          </p:cNvPr>
          <p:cNvSpPr txBox="1"/>
          <p:nvPr/>
        </p:nvSpPr>
        <p:spPr>
          <a:xfrm>
            <a:off x="2627784" y="267494"/>
            <a:ext cx="5184576" cy="461665"/>
          </a:xfrm>
          <a:prstGeom prst="rect">
            <a:avLst/>
          </a:prstGeom>
          <a:noFill/>
        </p:spPr>
        <p:txBody>
          <a:bodyPr wrap="square" rtlCol="0">
            <a:spAutoFit/>
          </a:bodyPr>
          <a:lstStyle/>
          <a:p>
            <a:r>
              <a:rPr lang="vi-VN" sz="2400" b="1" dirty="0">
                <a:solidFill>
                  <a:schemeClr val="bg1"/>
                </a:solidFill>
              </a:rPr>
              <a:t>Biểu đồ Use Case của hệ thống</a:t>
            </a:r>
            <a:endParaRPr lang="en-US" sz="2400" b="1" dirty="0">
              <a:solidFill>
                <a:schemeClr val="bg1"/>
              </a:solidFill>
            </a:endParaRPr>
          </a:p>
        </p:txBody>
      </p:sp>
    </p:spTree>
    <p:extLst>
      <p:ext uri="{BB962C8B-B14F-4D97-AF65-F5344CB8AC3E}">
        <p14:creationId xmlns:p14="http://schemas.microsoft.com/office/powerpoint/2010/main" val="3423615394"/>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2075</TotalTime>
  <Words>1085</Words>
  <Application>Microsoft Office PowerPoint</Application>
  <PresentationFormat>On-screen Show (16:9)</PresentationFormat>
  <Paragraphs>121</Paragraphs>
  <Slides>21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21</vt:i4>
      </vt:variant>
    </vt:vector>
  </HeadingPairs>
  <TitlesOfParts>
    <vt:vector size="27" baseType="lpstr">
      <vt:lpstr>Malgun Gothic</vt:lpstr>
      <vt:lpstr>Arial</vt:lpstr>
      <vt:lpstr>Arial Unicode MS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126</cp:revision>
  <dcterms:created xsi:type="dcterms:W3CDTF">2016-12-05T23:26:54Z</dcterms:created>
  <dcterms:modified xsi:type="dcterms:W3CDTF">2022-06-05T03:08:29Z</dcterms:modified>
</cp:coreProperties>
</file>