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4" r:id="rId18"/>
    <p:sldId id="273" r:id="rId19"/>
    <p:sldId id="272"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08" autoAdjust="0"/>
  </p:normalViewPr>
  <p:slideViewPr>
    <p:cSldViewPr>
      <p:cViewPr varScale="1">
        <p:scale>
          <a:sx n="88" d="100"/>
          <a:sy n="88" d="100"/>
        </p:scale>
        <p:origin x="-1670" y="-68"/>
      </p:cViewPr>
      <p:guideLst>
        <p:guide orient="horz" pos="2160"/>
        <p:guide pos="2880"/>
      </p:guideLst>
    </p:cSldViewPr>
  </p:slideViewPr>
  <p:outlineViewPr>
    <p:cViewPr>
      <p:scale>
        <a:sx n="33" d="100"/>
        <a:sy n="33" d="100"/>
      </p:scale>
      <p:origin x="0" y="45990"/>
    </p:cViewPr>
  </p:outlineViewPr>
  <p:notesTextViewPr>
    <p:cViewPr>
      <p:scale>
        <a:sx n="1" d="1"/>
        <a:sy n="1" d="1"/>
      </p:scale>
      <p:origin x="0" y="0"/>
    </p:cViewPr>
  </p:notesTextViewPr>
  <p:sorterViewPr>
    <p:cViewPr>
      <p:scale>
        <a:sx n="100" d="100"/>
        <a:sy n="100" d="100"/>
      </p:scale>
      <p:origin x="0" y="10956"/>
    </p:cViewPr>
  </p:sorterViewPr>
  <p:notesViewPr>
    <p:cSldViewPr>
      <p:cViewPr>
        <p:scale>
          <a:sx n="150" d="100"/>
          <a:sy n="150" d="100"/>
        </p:scale>
        <p:origin x="-810" y="29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B0644-BD0B-40B8-AF7A-8CD10AC08897}" type="datetimeFigureOut">
              <a:rPr lang="en-GB" smtClean="0"/>
              <a:t>13/03/2024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03A334-FE4D-4C3E-A61B-575B8EC3A56A}" type="slidenum">
              <a:rPr lang="en-GB" smtClean="0"/>
              <a:t>‹#›</a:t>
            </a:fld>
            <a:endParaRPr lang="en-GB"/>
          </a:p>
        </p:txBody>
      </p:sp>
    </p:spTree>
    <p:extLst>
      <p:ext uri="{BB962C8B-B14F-4D97-AF65-F5344CB8AC3E}">
        <p14:creationId xmlns:p14="http://schemas.microsoft.com/office/powerpoint/2010/main" val="53619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a:t>
            </a:fld>
            <a:endParaRPr lang="en-GB"/>
          </a:p>
        </p:txBody>
      </p:sp>
    </p:spTree>
    <p:extLst>
      <p:ext uri="{BB962C8B-B14F-4D97-AF65-F5344CB8AC3E}">
        <p14:creationId xmlns:p14="http://schemas.microsoft.com/office/powerpoint/2010/main" val="286284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3A334-FE4D-4C3E-A61B-575B8EC3A56A}" type="slidenum">
              <a:rPr lang="en-GB" smtClean="0"/>
              <a:t>21</a:t>
            </a:fld>
            <a:endParaRPr lang="en-GB"/>
          </a:p>
        </p:txBody>
      </p:sp>
    </p:spTree>
    <p:extLst>
      <p:ext uri="{BB962C8B-B14F-4D97-AF65-F5344CB8AC3E}">
        <p14:creationId xmlns:p14="http://schemas.microsoft.com/office/powerpoint/2010/main" val="92486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600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37880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39721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24744"/>
          </a:xfrm>
          <a:solidFill>
            <a:schemeClr val="accent6">
              <a:lumMod val="40000"/>
              <a:lumOff val="60000"/>
            </a:schemeClr>
          </a:solidFill>
        </p:spPr>
        <p:txBody>
          <a:bodyPr/>
          <a:lstStyle/>
          <a:p>
            <a:r>
              <a:rPr lang="en-US" smtClean="0"/>
              <a:t>Click to edit Master title style</a:t>
            </a:r>
            <a:endParaRPr lang="en-GB"/>
          </a:p>
        </p:txBody>
      </p:sp>
      <p:sp>
        <p:nvSpPr>
          <p:cNvPr id="3" name="Content Placeholder 2"/>
          <p:cNvSpPr>
            <a:spLocks noGrp="1"/>
          </p:cNvSpPr>
          <p:nvPr>
            <p:ph idx="1"/>
          </p:nvPr>
        </p:nvSpPr>
        <p:spPr>
          <a:xfrm>
            <a:off x="179512" y="1196752"/>
            <a:ext cx="8784976" cy="5112568"/>
          </a:xfrm>
        </p:spPr>
        <p:txBody>
          <a:bodyPr/>
          <a:lstStyle>
            <a:lvl1pPr>
              <a:defRPr sz="3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CC004B57-344B-4127-95E0-C4D70C1DB92C}"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14962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04B57-344B-4127-95E0-C4D70C1DB92C}"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50623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004B57-344B-4127-95E0-C4D70C1DB92C}"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29476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004B57-344B-4127-95E0-C4D70C1DB92C}" type="datetimeFigureOut">
              <a:rPr lang="en-GB" smtClean="0"/>
              <a:t>13/03/2024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58309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004B57-344B-4127-95E0-C4D70C1DB92C}" type="datetimeFigureOut">
              <a:rPr lang="en-GB" smtClean="0"/>
              <a:t>13/03/2024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0122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04B57-344B-4127-95E0-C4D70C1DB92C}" type="datetimeFigureOut">
              <a:rPr lang="en-GB" smtClean="0"/>
              <a:t>13/03/2024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96786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80102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0379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274639"/>
            <a:ext cx="8784976"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7504" y="1600201"/>
            <a:ext cx="892899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04B57-344B-4127-95E0-C4D70C1DB92C}" type="datetimeFigureOut">
              <a:rPr lang="en-GB" smtClean="0"/>
              <a:t>13/03/2024</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9032E-7B51-4E15-9222-EB0F43ABC83B}" type="slidenum">
              <a:rPr lang="en-GB" smtClean="0"/>
              <a:t>‹#›</a:t>
            </a:fld>
            <a:endParaRPr lang="en-GB"/>
          </a:p>
        </p:txBody>
      </p:sp>
    </p:spTree>
    <p:extLst>
      <p:ext uri="{BB962C8B-B14F-4D97-AF65-F5344CB8AC3E}">
        <p14:creationId xmlns:p14="http://schemas.microsoft.com/office/powerpoint/2010/main" val="302743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leuthkit.org/sleuthk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leuthkit.org/autops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hrysocome.net/d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inuxopsys.com/topics/linux-dd-command-with-examp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gnetforensics.com/resources/magnet-ram-capt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elkasoft.com/ram-captur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volatilityfoundation.org/releases-vol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ecurity.opentext.com/encase-forens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lkasoft.com/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xterro.com/ftk-imag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x-ways.net/forensic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cfa.sourceforge.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pinningsecurity.com/digital-forensics-frame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800" dirty="0" smtClean="0"/>
              <a:t>Digital Forensics</a:t>
            </a:r>
            <a:r>
              <a:rPr lang="en-GB" dirty="0"/>
              <a:t/>
            </a:r>
            <a:br>
              <a:rPr lang="en-GB" dirty="0"/>
            </a:br>
            <a:r>
              <a:rPr lang="en-GB" dirty="0" smtClean="0"/>
              <a:t>Hard Disks and File Systems</a:t>
            </a:r>
            <a:endParaRPr lang="en-GB" dirty="0"/>
          </a:p>
        </p:txBody>
      </p:sp>
      <p:sp>
        <p:nvSpPr>
          <p:cNvPr id="3" name="Subtitle 2"/>
          <p:cNvSpPr>
            <a:spLocks noGrp="1"/>
          </p:cNvSpPr>
          <p:nvPr>
            <p:ph type="subTitle" idx="1"/>
          </p:nvPr>
        </p:nvSpPr>
        <p:spPr/>
        <p:txBody>
          <a:bodyPr/>
          <a:lstStyle/>
          <a:p>
            <a:r>
              <a:rPr lang="en-GB" dirty="0" err="1" smtClean="0">
                <a:latin typeface="Arial Narrow" panose="020B0606020202030204" pitchFamily="34" charset="0"/>
              </a:rPr>
              <a:t>Dr.</a:t>
            </a:r>
            <a:r>
              <a:rPr lang="en-GB" dirty="0" smtClean="0">
                <a:latin typeface="Arial Narrow" panose="020B0606020202030204" pitchFamily="34" charset="0"/>
              </a:rPr>
              <a:t> Tran The Son</a:t>
            </a:r>
          </a:p>
          <a:p>
            <a:r>
              <a:rPr lang="en-GB" sz="2000" dirty="0" smtClean="0">
                <a:latin typeface="Arial Narrow" panose="020B0606020202030204" pitchFamily="34" charset="0"/>
              </a:rPr>
              <a:t>Vietnam – Korea University</a:t>
            </a:r>
            <a:endParaRPr lang="en-GB" sz="2000" dirty="0">
              <a:latin typeface="Arial Narrow" panose="020B0606020202030204" pitchFamily="34" charset="0"/>
            </a:endParaRPr>
          </a:p>
        </p:txBody>
      </p:sp>
    </p:spTree>
    <p:extLst>
      <p:ext uri="{BB962C8B-B14F-4D97-AF65-F5344CB8AC3E}">
        <p14:creationId xmlns:p14="http://schemas.microsoft.com/office/powerpoint/2010/main" val="195371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Sleuth </a:t>
            </a:r>
            <a:r>
              <a:rPr lang="en-US" dirty="0" smtClean="0"/>
              <a:t>Kit</a:t>
            </a:r>
            <a:endParaRPr lang="en-US" dirty="0"/>
          </a:p>
        </p:txBody>
      </p:sp>
      <p:sp>
        <p:nvSpPr>
          <p:cNvPr id="3" name="Content Placeholder 2"/>
          <p:cNvSpPr>
            <a:spLocks noGrp="1"/>
          </p:cNvSpPr>
          <p:nvPr>
            <p:ph idx="1"/>
          </p:nvPr>
        </p:nvSpPr>
        <p:spPr/>
        <p:txBody>
          <a:bodyPr/>
          <a:lstStyle/>
          <a:p>
            <a:r>
              <a:rPr lang="en-US" dirty="0"/>
              <a:t>Sleuth Kit® (</a:t>
            </a:r>
            <a:r>
              <a:rPr lang="en-US" dirty="0">
                <a:solidFill>
                  <a:srgbClr val="FF0000"/>
                </a:solidFill>
              </a:rPr>
              <a:t>TSK</a:t>
            </a:r>
            <a:r>
              <a:rPr lang="en-US" dirty="0"/>
              <a:t>) is a library and collection of command-line </a:t>
            </a:r>
            <a:r>
              <a:rPr lang="en-US" dirty="0" smtClean="0"/>
              <a:t>tools that </a:t>
            </a:r>
            <a:r>
              <a:rPr lang="en-US" dirty="0"/>
              <a:t>allow you to investigate disk images</a:t>
            </a:r>
            <a:r>
              <a:rPr lang="en-US" dirty="0" smtClean="0"/>
              <a:t>.</a:t>
            </a:r>
          </a:p>
          <a:p>
            <a:r>
              <a:rPr lang="en-US" dirty="0"/>
              <a:t>The core functionality of </a:t>
            </a:r>
            <a:r>
              <a:rPr lang="en-US" dirty="0" smtClean="0"/>
              <a:t>TSK allows </a:t>
            </a:r>
            <a:r>
              <a:rPr lang="en-US" dirty="0"/>
              <a:t>you to analyze volume and file system data</a:t>
            </a:r>
          </a:p>
        </p:txBody>
      </p:sp>
      <p:sp>
        <p:nvSpPr>
          <p:cNvPr id="4" name="TextBox 3"/>
          <p:cNvSpPr txBox="1"/>
          <p:nvPr/>
        </p:nvSpPr>
        <p:spPr>
          <a:xfrm>
            <a:off x="2843810" y="764704"/>
            <a:ext cx="3586175" cy="369332"/>
          </a:xfrm>
          <a:prstGeom prst="rect">
            <a:avLst/>
          </a:prstGeom>
          <a:noFill/>
        </p:spPr>
        <p:txBody>
          <a:bodyPr wrap="none" rtlCol="0">
            <a:spAutoFit/>
          </a:bodyPr>
          <a:lstStyle/>
          <a:p>
            <a:r>
              <a:rPr lang="en-US" dirty="0">
                <a:hlinkClick r:id="rId2"/>
              </a:rPr>
              <a:t>http://www.sleuthkit.org/sleuthkit</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905318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Autopsy</a:t>
            </a:r>
            <a:endParaRPr lang="en-US" dirty="0"/>
          </a:p>
        </p:txBody>
      </p:sp>
      <p:sp>
        <p:nvSpPr>
          <p:cNvPr id="3" name="Content Placeholder 2"/>
          <p:cNvSpPr>
            <a:spLocks noGrp="1"/>
          </p:cNvSpPr>
          <p:nvPr>
            <p:ph idx="1"/>
          </p:nvPr>
        </p:nvSpPr>
        <p:spPr/>
        <p:txBody>
          <a:bodyPr/>
          <a:lstStyle/>
          <a:p>
            <a:r>
              <a:rPr lang="en-US" dirty="0"/>
              <a:t>Autopsy® is a digital forensics platform and graphical interface to </a:t>
            </a:r>
            <a:r>
              <a:rPr lang="en-US" dirty="0" smtClean="0"/>
              <a:t>The Sleuth </a:t>
            </a:r>
            <a:r>
              <a:rPr lang="en-US" dirty="0"/>
              <a:t>Kit® and other digital forensics tools. </a:t>
            </a:r>
          </a:p>
        </p:txBody>
      </p:sp>
      <p:sp>
        <p:nvSpPr>
          <p:cNvPr id="4" name="TextBox 3"/>
          <p:cNvSpPr txBox="1"/>
          <p:nvPr/>
        </p:nvSpPr>
        <p:spPr>
          <a:xfrm>
            <a:off x="3275858" y="724055"/>
            <a:ext cx="2789161" cy="369332"/>
          </a:xfrm>
          <a:prstGeom prst="rect">
            <a:avLst/>
          </a:prstGeom>
          <a:noFill/>
        </p:spPr>
        <p:txBody>
          <a:bodyPr wrap="none" rtlCol="0">
            <a:spAutoFit/>
          </a:bodyPr>
          <a:lstStyle/>
          <a:p>
            <a:r>
              <a:rPr lang="en-US" dirty="0" smtClean="0">
                <a:hlinkClick r:id="rId2"/>
              </a:rPr>
              <a:t>www.sleuthkit.org/autopsy</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597" y="2513663"/>
            <a:ext cx="4538671" cy="369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9430" y="2513662"/>
            <a:ext cx="4270167" cy="3970318"/>
          </a:xfrm>
          <a:prstGeom prst="rect">
            <a:avLst/>
          </a:prstGeom>
          <a:noFill/>
        </p:spPr>
        <p:txBody>
          <a:bodyPr wrap="square" rtlCol="0">
            <a:spAutoFit/>
          </a:bodyPr>
          <a:lstStyle/>
          <a:p>
            <a:r>
              <a:rPr lang="en-US" dirty="0">
                <a:solidFill>
                  <a:srgbClr val="FF0000"/>
                </a:solidFill>
              </a:rPr>
              <a:t>Timeline analysis</a:t>
            </a:r>
            <a:r>
              <a:rPr lang="en-US" dirty="0"/>
              <a:t>: Advanced graphical event viewing </a:t>
            </a:r>
            <a:r>
              <a:rPr lang="en-US" dirty="0" smtClean="0"/>
              <a:t>interface (video </a:t>
            </a:r>
            <a:r>
              <a:rPr lang="en-US" dirty="0"/>
              <a:t>tutorial included).</a:t>
            </a:r>
          </a:p>
          <a:p>
            <a:r>
              <a:rPr lang="en-US" dirty="0">
                <a:solidFill>
                  <a:srgbClr val="FF0000"/>
                </a:solidFill>
              </a:rPr>
              <a:t>Hash filtering</a:t>
            </a:r>
            <a:r>
              <a:rPr lang="en-US" dirty="0"/>
              <a:t>: Flag knows bad files and ignores known good.</a:t>
            </a:r>
          </a:p>
          <a:p>
            <a:r>
              <a:rPr lang="en-US" dirty="0">
                <a:solidFill>
                  <a:srgbClr val="FF0000"/>
                </a:solidFill>
              </a:rPr>
              <a:t>Keyword search</a:t>
            </a:r>
            <a:r>
              <a:rPr lang="en-US" dirty="0"/>
              <a:t>: Indexed keyword search to find files </a:t>
            </a:r>
            <a:r>
              <a:rPr lang="en-US" dirty="0" smtClean="0"/>
              <a:t>that mention </a:t>
            </a:r>
            <a:r>
              <a:rPr lang="en-US" dirty="0"/>
              <a:t>relevant terms.</a:t>
            </a:r>
          </a:p>
          <a:p>
            <a:r>
              <a:rPr lang="en-US" dirty="0">
                <a:solidFill>
                  <a:srgbClr val="FF0000"/>
                </a:solidFill>
              </a:rPr>
              <a:t>Web artifacts</a:t>
            </a:r>
            <a:r>
              <a:rPr lang="en-US" dirty="0"/>
              <a:t>: Extract history, bookmarks, and cookies </a:t>
            </a:r>
            <a:r>
              <a:rPr lang="en-US" dirty="0" smtClean="0"/>
              <a:t>from Firefox</a:t>
            </a:r>
            <a:r>
              <a:rPr lang="en-US" dirty="0"/>
              <a:t>, Chrome, and IE.</a:t>
            </a:r>
          </a:p>
          <a:p>
            <a:r>
              <a:rPr lang="en-US" dirty="0">
                <a:solidFill>
                  <a:srgbClr val="FF0000"/>
                </a:solidFill>
              </a:rPr>
              <a:t>Data carving</a:t>
            </a:r>
            <a:r>
              <a:rPr lang="en-US" dirty="0"/>
              <a:t>: Recover deleted files from unallocated space </a:t>
            </a:r>
            <a:r>
              <a:rPr lang="en-US" dirty="0" smtClean="0"/>
              <a:t>using </a:t>
            </a:r>
            <a:r>
              <a:rPr lang="en-US" dirty="0" err="1" smtClean="0"/>
              <a:t>PhotoRec</a:t>
            </a:r>
            <a:r>
              <a:rPr lang="en-US" dirty="0"/>
              <a:t>.</a:t>
            </a:r>
          </a:p>
          <a:p>
            <a:r>
              <a:rPr lang="en-US" dirty="0">
                <a:solidFill>
                  <a:srgbClr val="FF0000"/>
                </a:solidFill>
              </a:rPr>
              <a:t>Multimedia</a:t>
            </a:r>
            <a:r>
              <a:rPr lang="en-US" dirty="0"/>
              <a:t>: Extract EXIF from pictures and watch videos.</a:t>
            </a:r>
          </a:p>
          <a:p>
            <a:r>
              <a:rPr lang="en-US" dirty="0">
                <a:solidFill>
                  <a:srgbClr val="FF0000"/>
                </a:solidFill>
              </a:rPr>
              <a:t>Indicators of compromise</a:t>
            </a:r>
            <a:r>
              <a:rPr lang="en-US" dirty="0"/>
              <a:t>: Scan a computer using STIX</a:t>
            </a:r>
          </a:p>
        </p:txBody>
      </p:sp>
    </p:spTree>
    <p:extLst>
      <p:ext uri="{BB962C8B-B14F-4D97-AF65-F5344CB8AC3E}">
        <p14:creationId xmlns:p14="http://schemas.microsoft.com/office/powerpoint/2010/main" val="3686395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 for </a:t>
            </a:r>
            <a:r>
              <a:rPr lang="en-US" dirty="0" smtClean="0"/>
              <a:t>Windows/Linux</a:t>
            </a:r>
            <a:endParaRPr lang="en-US" dirty="0"/>
          </a:p>
        </p:txBody>
      </p:sp>
      <p:sp>
        <p:nvSpPr>
          <p:cNvPr id="3" name="Content Placeholder 2"/>
          <p:cNvSpPr>
            <a:spLocks noGrp="1"/>
          </p:cNvSpPr>
          <p:nvPr>
            <p:ph idx="1"/>
          </p:nvPr>
        </p:nvSpPr>
        <p:spPr/>
        <p:txBody>
          <a:bodyPr>
            <a:normAutofit/>
          </a:bodyPr>
          <a:lstStyle/>
          <a:p>
            <a:r>
              <a:rPr lang="en-US" b="1" i="1" dirty="0" err="1"/>
              <a:t>dd</a:t>
            </a:r>
            <a:r>
              <a:rPr lang="en-US" b="1" i="1" dirty="0"/>
              <a:t> </a:t>
            </a:r>
            <a:r>
              <a:rPr lang="en-US" dirty="0"/>
              <a:t>command is mainly used for copying and converting data, hence it stands for data duplicator.</a:t>
            </a:r>
          </a:p>
          <a:p>
            <a:pPr lvl="2"/>
            <a:r>
              <a:rPr lang="en-US" dirty="0" smtClean="0">
                <a:solidFill>
                  <a:srgbClr val="FF0000"/>
                </a:solidFill>
              </a:rPr>
              <a:t>Backing </a:t>
            </a:r>
            <a:r>
              <a:rPr lang="en-US" dirty="0">
                <a:solidFill>
                  <a:srgbClr val="FF0000"/>
                </a:solidFill>
              </a:rPr>
              <a:t>up and restoring an entire hard drive or a partition.</a:t>
            </a:r>
          </a:p>
          <a:p>
            <a:pPr lvl="2"/>
            <a:r>
              <a:rPr lang="en-US" dirty="0">
                <a:solidFill>
                  <a:srgbClr val="FF0000"/>
                </a:solidFill>
              </a:rPr>
              <a:t>Creating virtual filesystem and backup images of CD or DVDs called ISO files</a:t>
            </a:r>
          </a:p>
          <a:p>
            <a:pPr lvl="2"/>
            <a:r>
              <a:rPr lang="en-US" dirty="0">
                <a:solidFill>
                  <a:srgbClr val="FF0000"/>
                </a:solidFill>
              </a:rPr>
              <a:t>Copy regions of raw device files like backing up MBR (master boot record).</a:t>
            </a:r>
          </a:p>
          <a:p>
            <a:pPr lvl="2"/>
            <a:r>
              <a:rPr lang="en-US" dirty="0">
                <a:solidFill>
                  <a:srgbClr val="FF0000"/>
                </a:solidFill>
              </a:rPr>
              <a:t>Converting data formats like ASCII to EBCDIC.</a:t>
            </a:r>
          </a:p>
          <a:p>
            <a:pPr lvl="2"/>
            <a:r>
              <a:rPr lang="en-US" dirty="0">
                <a:solidFill>
                  <a:srgbClr val="FF0000"/>
                </a:solidFill>
              </a:rPr>
              <a:t>Converting lowercase to uppercase and vice versa.</a:t>
            </a:r>
          </a:p>
        </p:txBody>
      </p:sp>
      <p:sp>
        <p:nvSpPr>
          <p:cNvPr id="5" name="TextBox 4"/>
          <p:cNvSpPr txBox="1"/>
          <p:nvPr/>
        </p:nvSpPr>
        <p:spPr>
          <a:xfrm>
            <a:off x="2843810" y="764704"/>
            <a:ext cx="3248005" cy="369332"/>
          </a:xfrm>
          <a:prstGeom prst="rect">
            <a:avLst/>
          </a:prstGeom>
          <a:noFill/>
        </p:spPr>
        <p:txBody>
          <a:bodyPr wrap="none" rtlCol="0">
            <a:spAutoFit/>
          </a:bodyPr>
          <a:lstStyle/>
          <a:p>
            <a:r>
              <a:rPr lang="en-US" dirty="0">
                <a:hlinkClick r:id="rId2"/>
              </a:rPr>
              <a:t>http://</a:t>
            </a:r>
            <a:r>
              <a:rPr lang="en-US" dirty="0" smtClean="0">
                <a:hlinkClick r:id="rId2"/>
              </a:rPr>
              <a:t>www.chrysocome.net/dd</a:t>
            </a:r>
            <a:r>
              <a:rPr lang="en-US" dirty="0" smtClean="0"/>
              <a:t> </a:t>
            </a:r>
            <a:endParaRPr lang="en-US" dirty="0"/>
          </a:p>
        </p:txBody>
      </p:sp>
      <p:sp>
        <p:nvSpPr>
          <p:cNvPr id="6" name="TextBox 5"/>
          <p:cNvSpPr txBox="1"/>
          <p:nvPr/>
        </p:nvSpPr>
        <p:spPr>
          <a:xfrm>
            <a:off x="1710037" y="5512313"/>
            <a:ext cx="5607241" cy="369332"/>
          </a:xfrm>
          <a:prstGeom prst="rect">
            <a:avLst/>
          </a:prstGeom>
          <a:noFill/>
          <a:ln>
            <a:solidFill>
              <a:schemeClr val="accent1"/>
            </a:solidFill>
          </a:ln>
        </p:spPr>
        <p:txBody>
          <a:bodyPr wrap="none" rtlCol="0">
            <a:spAutoFit/>
          </a:bodyPr>
          <a:lstStyle/>
          <a:p>
            <a:r>
              <a:rPr lang="en-US" b="1" dirty="0" err="1"/>
              <a:t>dd</a:t>
            </a:r>
            <a:r>
              <a:rPr lang="en-US" b="1" dirty="0"/>
              <a:t> if=&lt;source file name&gt; of=&lt;target file name&gt; [Options]</a:t>
            </a:r>
          </a:p>
        </p:txBody>
      </p:sp>
      <p:sp>
        <p:nvSpPr>
          <p:cNvPr id="7" name="TextBox 6"/>
          <p:cNvSpPr txBox="1"/>
          <p:nvPr/>
        </p:nvSpPr>
        <p:spPr>
          <a:xfrm>
            <a:off x="467546" y="5512313"/>
            <a:ext cx="793551" cy="369332"/>
          </a:xfrm>
          <a:prstGeom prst="rect">
            <a:avLst/>
          </a:prstGeom>
          <a:noFill/>
        </p:spPr>
        <p:txBody>
          <a:bodyPr wrap="none" rtlCol="0">
            <a:spAutoFit/>
          </a:bodyPr>
          <a:lstStyle/>
          <a:p>
            <a:r>
              <a:rPr lang="en-US" dirty="0" smtClean="0"/>
              <a:t>Syntax</a:t>
            </a:r>
            <a:endParaRPr lang="en-US" dirty="0"/>
          </a:p>
        </p:txBody>
      </p:sp>
    </p:spTree>
    <p:extLst>
      <p:ext uri="{BB962C8B-B14F-4D97-AF65-F5344CB8AC3E}">
        <p14:creationId xmlns:p14="http://schemas.microsoft.com/office/powerpoint/2010/main" val="2856598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 for </a:t>
            </a:r>
            <a:r>
              <a:rPr lang="en-US" dirty="0" smtClean="0"/>
              <a:t>Windows/Linux</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18095" y="1196752"/>
            <a:ext cx="8748464" cy="923330"/>
          </a:xfrm>
          <a:prstGeom prst="rect">
            <a:avLst/>
          </a:prstGeom>
          <a:solidFill>
            <a:srgbClr val="FF0000"/>
          </a:solidFill>
          <a:ln>
            <a:solidFill>
              <a:schemeClr val="accent1"/>
            </a:solidFill>
          </a:ln>
        </p:spPr>
        <p:txBody>
          <a:bodyPr wrap="square" rtlCol="0">
            <a:spAutoFit/>
          </a:bodyPr>
          <a:lstStyle/>
          <a:p>
            <a:r>
              <a:rPr lang="en-US" dirty="0"/>
              <a:t>You should be very careful while using this command as improper usage may cause huge data loss. So, some people consider </a:t>
            </a:r>
            <a:r>
              <a:rPr lang="en-US" dirty="0" err="1"/>
              <a:t>dd</a:t>
            </a:r>
            <a:r>
              <a:rPr lang="en-US" dirty="0"/>
              <a:t> tool as disk destroyer. Without knowing or being careless can cause the destruction of partition and metadata from the block device.</a:t>
            </a:r>
          </a:p>
        </p:txBody>
      </p:sp>
      <p:sp>
        <p:nvSpPr>
          <p:cNvPr id="5" name="TextBox 4"/>
          <p:cNvSpPr txBox="1"/>
          <p:nvPr/>
        </p:nvSpPr>
        <p:spPr>
          <a:xfrm>
            <a:off x="2904590" y="2564904"/>
            <a:ext cx="5895268" cy="369332"/>
          </a:xfrm>
          <a:prstGeom prst="rect">
            <a:avLst/>
          </a:prstGeom>
          <a:noFill/>
          <a:ln>
            <a:solidFill>
              <a:schemeClr val="accent1"/>
            </a:solidFill>
          </a:ln>
        </p:spPr>
        <p:txBody>
          <a:bodyPr wrap="none" rtlCol="0">
            <a:spAutoFit/>
          </a:bodyPr>
          <a:lstStyle/>
          <a:p>
            <a:r>
              <a:rPr lang="en-US" dirty="0" err="1"/>
              <a:t>sudo</a:t>
            </a:r>
            <a:r>
              <a:rPr lang="en-US" dirty="0"/>
              <a:t> </a:t>
            </a:r>
            <a:r>
              <a:rPr lang="en-US" dirty="0" err="1"/>
              <a:t>dd</a:t>
            </a:r>
            <a:r>
              <a:rPr lang="en-US" dirty="0"/>
              <a:t> if=/dev/</a:t>
            </a:r>
            <a:r>
              <a:rPr lang="en-US" dirty="0" err="1"/>
              <a:t>sda</a:t>
            </a:r>
            <a:r>
              <a:rPr lang="en-US" dirty="0"/>
              <a:t> of=/dev/</a:t>
            </a:r>
            <a:r>
              <a:rPr lang="en-US" dirty="0" err="1"/>
              <a:t>sdb</a:t>
            </a:r>
            <a:r>
              <a:rPr lang="en-US" dirty="0"/>
              <a:t> </a:t>
            </a:r>
            <a:r>
              <a:rPr lang="en-US" dirty="0" err="1"/>
              <a:t>bs</a:t>
            </a:r>
            <a:r>
              <a:rPr lang="en-US" dirty="0"/>
              <a:t>=4096 conv=</a:t>
            </a:r>
            <a:r>
              <a:rPr lang="en-US" dirty="0" err="1"/>
              <a:t>noerror,sync</a:t>
            </a:r>
            <a:endParaRPr lang="en-US" dirty="0"/>
          </a:p>
        </p:txBody>
      </p:sp>
      <p:sp>
        <p:nvSpPr>
          <p:cNvPr id="6" name="TextBox 5"/>
          <p:cNvSpPr txBox="1"/>
          <p:nvPr/>
        </p:nvSpPr>
        <p:spPr>
          <a:xfrm>
            <a:off x="2915816" y="3244335"/>
            <a:ext cx="4079578" cy="369332"/>
          </a:xfrm>
          <a:prstGeom prst="rect">
            <a:avLst/>
          </a:prstGeom>
          <a:noFill/>
          <a:ln>
            <a:solidFill>
              <a:schemeClr val="accent1"/>
            </a:solidFill>
          </a:ln>
        </p:spPr>
        <p:txBody>
          <a:bodyPr wrap="none" rtlCol="0">
            <a:spAutoFit/>
          </a:bodyPr>
          <a:lstStyle/>
          <a:p>
            <a:r>
              <a:rPr lang="en-US" dirty="0" err="1"/>
              <a:t>sudo</a:t>
            </a:r>
            <a:r>
              <a:rPr lang="en-US" dirty="0"/>
              <a:t> </a:t>
            </a:r>
            <a:r>
              <a:rPr lang="en-US" dirty="0" err="1"/>
              <a:t>dd</a:t>
            </a:r>
            <a:r>
              <a:rPr lang="en-US" dirty="0"/>
              <a:t> if=/dev/</a:t>
            </a:r>
            <a:r>
              <a:rPr lang="en-US" dirty="0" err="1"/>
              <a:t>sda</a:t>
            </a:r>
            <a:r>
              <a:rPr lang="en-US" dirty="0"/>
              <a:t> of=/</a:t>
            </a:r>
            <a:r>
              <a:rPr lang="en-US" dirty="0" err="1"/>
              <a:t>tmp</a:t>
            </a:r>
            <a:r>
              <a:rPr lang="en-US" dirty="0"/>
              <a:t>/</a:t>
            </a:r>
            <a:r>
              <a:rPr lang="en-US" dirty="0" err="1"/>
              <a:t>sdadisk.img</a:t>
            </a:r>
            <a:endParaRPr lang="en-US" dirty="0"/>
          </a:p>
        </p:txBody>
      </p:sp>
      <p:sp>
        <p:nvSpPr>
          <p:cNvPr id="7" name="TextBox 6"/>
          <p:cNvSpPr txBox="1"/>
          <p:nvPr/>
        </p:nvSpPr>
        <p:spPr>
          <a:xfrm>
            <a:off x="2915816" y="3894241"/>
            <a:ext cx="4988930" cy="369332"/>
          </a:xfrm>
          <a:prstGeom prst="rect">
            <a:avLst/>
          </a:prstGeom>
          <a:noFill/>
          <a:ln>
            <a:solidFill>
              <a:schemeClr val="accent1"/>
            </a:solidFill>
          </a:ln>
        </p:spPr>
        <p:txBody>
          <a:bodyPr wrap="none" rtlCol="0">
            <a:spAutoFit/>
          </a:bodyPr>
          <a:lstStyle/>
          <a:p>
            <a:r>
              <a:rPr lang="en-US" dirty="0" err="1"/>
              <a:t>sudo</a:t>
            </a:r>
            <a:r>
              <a:rPr lang="en-US" dirty="0"/>
              <a:t> </a:t>
            </a:r>
            <a:r>
              <a:rPr lang="en-US" dirty="0" err="1"/>
              <a:t>dd</a:t>
            </a:r>
            <a:r>
              <a:rPr lang="en-US" dirty="0"/>
              <a:t> if=/dev/</a:t>
            </a:r>
            <a:r>
              <a:rPr lang="en-US" dirty="0" err="1"/>
              <a:t>vda</a:t>
            </a:r>
            <a:r>
              <a:rPr lang="en-US" dirty="0"/>
              <a:t> | </a:t>
            </a:r>
            <a:r>
              <a:rPr lang="en-US" dirty="0" err="1"/>
              <a:t>gzip</a:t>
            </a:r>
            <a:r>
              <a:rPr lang="en-US" dirty="0"/>
              <a:t> -c &gt;/</a:t>
            </a:r>
            <a:r>
              <a:rPr lang="en-US" dirty="0" err="1"/>
              <a:t>tmp</a:t>
            </a:r>
            <a:r>
              <a:rPr lang="en-US" dirty="0"/>
              <a:t>/vdadisk.img.gz</a:t>
            </a:r>
          </a:p>
        </p:txBody>
      </p:sp>
      <p:sp>
        <p:nvSpPr>
          <p:cNvPr id="8" name="TextBox 7"/>
          <p:cNvSpPr txBox="1"/>
          <p:nvPr/>
        </p:nvSpPr>
        <p:spPr>
          <a:xfrm>
            <a:off x="2931909" y="4545511"/>
            <a:ext cx="6129307" cy="369332"/>
          </a:xfrm>
          <a:prstGeom prst="rect">
            <a:avLst/>
          </a:prstGeom>
          <a:noFill/>
          <a:ln>
            <a:solidFill>
              <a:schemeClr val="accent1"/>
            </a:solidFill>
          </a:ln>
        </p:spPr>
        <p:txBody>
          <a:bodyPr wrap="none" rtlCol="0">
            <a:spAutoFit/>
          </a:bodyPr>
          <a:lstStyle/>
          <a:p>
            <a:r>
              <a:rPr lang="en-US" dirty="0" err="1"/>
              <a:t>sudo</a:t>
            </a:r>
            <a:r>
              <a:rPr lang="en-US" dirty="0"/>
              <a:t> </a:t>
            </a:r>
            <a:r>
              <a:rPr lang="en-US" dirty="0" err="1"/>
              <a:t>dd</a:t>
            </a:r>
            <a:r>
              <a:rPr lang="en-US" dirty="0"/>
              <a:t> if=/dev/sda1 of=/dev/sdb1 </a:t>
            </a:r>
            <a:r>
              <a:rPr lang="en-US" dirty="0" err="1"/>
              <a:t>bs</a:t>
            </a:r>
            <a:r>
              <a:rPr lang="en-US" dirty="0"/>
              <a:t>=4096 conv=</a:t>
            </a:r>
            <a:r>
              <a:rPr lang="en-US" dirty="0" err="1"/>
              <a:t>noerror,sync</a:t>
            </a:r>
            <a:endParaRPr lang="en-US" dirty="0"/>
          </a:p>
        </p:txBody>
      </p:sp>
      <p:sp>
        <p:nvSpPr>
          <p:cNvPr id="9" name="TextBox 8"/>
          <p:cNvSpPr txBox="1"/>
          <p:nvPr/>
        </p:nvSpPr>
        <p:spPr>
          <a:xfrm>
            <a:off x="2931907" y="5157192"/>
            <a:ext cx="4079578" cy="369332"/>
          </a:xfrm>
          <a:prstGeom prst="rect">
            <a:avLst/>
          </a:prstGeom>
          <a:noFill/>
          <a:ln>
            <a:solidFill>
              <a:schemeClr val="accent1"/>
            </a:solidFill>
          </a:ln>
        </p:spPr>
        <p:txBody>
          <a:bodyPr wrap="none" rtlCol="0">
            <a:spAutoFit/>
          </a:bodyPr>
          <a:lstStyle/>
          <a:p>
            <a:r>
              <a:rPr lang="en-US" dirty="0" err="1"/>
              <a:t>sudo</a:t>
            </a:r>
            <a:r>
              <a:rPr lang="en-US" dirty="0"/>
              <a:t> </a:t>
            </a:r>
            <a:r>
              <a:rPr lang="en-US" dirty="0" err="1"/>
              <a:t>dd</a:t>
            </a:r>
            <a:r>
              <a:rPr lang="en-US" dirty="0"/>
              <a:t> if=/</a:t>
            </a:r>
            <a:r>
              <a:rPr lang="en-US" dirty="0" err="1"/>
              <a:t>tmp</a:t>
            </a:r>
            <a:r>
              <a:rPr lang="en-US" dirty="0"/>
              <a:t>/</a:t>
            </a:r>
            <a:r>
              <a:rPr lang="en-US" dirty="0" err="1"/>
              <a:t>sdadisk.img</a:t>
            </a:r>
            <a:r>
              <a:rPr lang="en-US" dirty="0"/>
              <a:t> of=/dev/</a:t>
            </a:r>
            <a:r>
              <a:rPr lang="en-US" dirty="0" err="1"/>
              <a:t>sda</a:t>
            </a:r>
            <a:endParaRPr lang="en-US" dirty="0"/>
          </a:p>
        </p:txBody>
      </p:sp>
      <p:sp>
        <p:nvSpPr>
          <p:cNvPr id="10" name="TextBox 9"/>
          <p:cNvSpPr txBox="1"/>
          <p:nvPr/>
        </p:nvSpPr>
        <p:spPr>
          <a:xfrm>
            <a:off x="1115617" y="6340679"/>
            <a:ext cx="6335132" cy="369332"/>
          </a:xfrm>
          <a:prstGeom prst="rect">
            <a:avLst/>
          </a:prstGeom>
          <a:noFill/>
        </p:spPr>
        <p:txBody>
          <a:bodyPr wrap="none" rtlCol="0">
            <a:spAutoFit/>
          </a:bodyPr>
          <a:lstStyle/>
          <a:p>
            <a:r>
              <a:rPr lang="en-US" dirty="0">
                <a:hlinkClick r:id="rId2"/>
              </a:rPr>
              <a:t>https://</a:t>
            </a:r>
            <a:r>
              <a:rPr lang="en-US" dirty="0" smtClean="0">
                <a:hlinkClick r:id="rId2"/>
              </a:rPr>
              <a:t>linuxopsys.com/topics/linux-dd-command-with-examples</a:t>
            </a:r>
            <a:r>
              <a:rPr lang="en-US" dirty="0" smtClean="0"/>
              <a:t> </a:t>
            </a:r>
            <a:endParaRPr lang="en-US" dirty="0"/>
          </a:p>
        </p:txBody>
      </p:sp>
      <p:sp>
        <p:nvSpPr>
          <p:cNvPr id="11" name="TextBox 10"/>
          <p:cNvSpPr txBox="1"/>
          <p:nvPr/>
        </p:nvSpPr>
        <p:spPr>
          <a:xfrm>
            <a:off x="70061" y="5218749"/>
            <a:ext cx="2874248" cy="307777"/>
          </a:xfrm>
          <a:prstGeom prst="rect">
            <a:avLst/>
          </a:prstGeom>
          <a:noFill/>
        </p:spPr>
        <p:txBody>
          <a:bodyPr wrap="none" rtlCol="0">
            <a:spAutoFit/>
          </a:bodyPr>
          <a:lstStyle/>
          <a:p>
            <a:r>
              <a:rPr lang="en-US" sz="1400" b="1" dirty="0"/>
              <a:t>Restoring a disk or a partition </a:t>
            </a:r>
            <a:r>
              <a:rPr lang="en-US" sz="1400" b="1" dirty="0" smtClean="0"/>
              <a:t>image</a:t>
            </a:r>
            <a:endParaRPr lang="en-US" sz="1400" b="1" dirty="0"/>
          </a:p>
        </p:txBody>
      </p:sp>
      <p:sp>
        <p:nvSpPr>
          <p:cNvPr id="12" name="TextBox 11"/>
          <p:cNvSpPr txBox="1"/>
          <p:nvPr/>
        </p:nvSpPr>
        <p:spPr>
          <a:xfrm>
            <a:off x="70063" y="4607066"/>
            <a:ext cx="2048381" cy="307777"/>
          </a:xfrm>
          <a:prstGeom prst="rect">
            <a:avLst/>
          </a:prstGeom>
          <a:noFill/>
        </p:spPr>
        <p:txBody>
          <a:bodyPr wrap="none" rtlCol="0">
            <a:spAutoFit/>
          </a:bodyPr>
          <a:lstStyle/>
          <a:p>
            <a:r>
              <a:rPr lang="en-US" sz="1400" b="1" dirty="0" smtClean="0"/>
              <a:t>Backup/Clone </a:t>
            </a:r>
            <a:r>
              <a:rPr lang="en-US" sz="1400" b="1" dirty="0"/>
              <a:t>a </a:t>
            </a:r>
            <a:r>
              <a:rPr lang="en-US" sz="1400" b="1" dirty="0" smtClean="0"/>
              <a:t>partition</a:t>
            </a:r>
            <a:endParaRPr lang="en-US" sz="1400" b="1" dirty="0"/>
          </a:p>
        </p:txBody>
      </p:sp>
      <p:sp>
        <p:nvSpPr>
          <p:cNvPr id="13" name="TextBox 12"/>
          <p:cNvSpPr txBox="1"/>
          <p:nvPr/>
        </p:nvSpPr>
        <p:spPr>
          <a:xfrm>
            <a:off x="77598" y="3949299"/>
            <a:ext cx="2700932" cy="307777"/>
          </a:xfrm>
          <a:prstGeom prst="rect">
            <a:avLst/>
          </a:prstGeom>
          <a:noFill/>
        </p:spPr>
        <p:txBody>
          <a:bodyPr wrap="none" rtlCol="0">
            <a:spAutoFit/>
          </a:bodyPr>
          <a:lstStyle/>
          <a:p>
            <a:r>
              <a:rPr lang="en-US" sz="1400" b="1" dirty="0"/>
              <a:t>Creating a compressed disk image</a:t>
            </a:r>
          </a:p>
        </p:txBody>
      </p:sp>
      <p:sp>
        <p:nvSpPr>
          <p:cNvPr id="14" name="TextBox 13"/>
          <p:cNvSpPr txBox="1"/>
          <p:nvPr/>
        </p:nvSpPr>
        <p:spPr>
          <a:xfrm>
            <a:off x="93824" y="3305890"/>
            <a:ext cx="2749984" cy="307777"/>
          </a:xfrm>
          <a:prstGeom prst="rect">
            <a:avLst/>
          </a:prstGeom>
          <a:noFill/>
        </p:spPr>
        <p:txBody>
          <a:bodyPr wrap="none" rtlCol="0">
            <a:spAutoFit/>
          </a:bodyPr>
          <a:lstStyle/>
          <a:p>
            <a:r>
              <a:rPr lang="en-US" sz="1400" b="1" dirty="0"/>
              <a:t>Creating </a:t>
            </a:r>
            <a:r>
              <a:rPr lang="en-US" sz="1400" b="1" dirty="0" err="1"/>
              <a:t>dd</a:t>
            </a:r>
            <a:r>
              <a:rPr lang="en-US" sz="1400" b="1" dirty="0"/>
              <a:t> disk image (file image)</a:t>
            </a:r>
          </a:p>
        </p:txBody>
      </p:sp>
      <p:sp>
        <p:nvSpPr>
          <p:cNvPr id="15" name="TextBox 14"/>
          <p:cNvSpPr txBox="1"/>
          <p:nvPr/>
        </p:nvSpPr>
        <p:spPr>
          <a:xfrm>
            <a:off x="109461" y="2595682"/>
            <a:ext cx="2086277" cy="307777"/>
          </a:xfrm>
          <a:prstGeom prst="rect">
            <a:avLst/>
          </a:prstGeom>
          <a:noFill/>
        </p:spPr>
        <p:txBody>
          <a:bodyPr wrap="none" rtlCol="0">
            <a:spAutoFit/>
          </a:bodyPr>
          <a:lstStyle/>
          <a:p>
            <a:r>
              <a:rPr lang="en-US" sz="1400" b="1" dirty="0"/>
              <a:t>Backup entire disk to disk</a:t>
            </a:r>
          </a:p>
        </p:txBody>
      </p:sp>
    </p:spTree>
    <p:extLst>
      <p:ext uri="{BB962C8B-B14F-4D97-AF65-F5344CB8AC3E}">
        <p14:creationId xmlns:p14="http://schemas.microsoft.com/office/powerpoint/2010/main" val="418849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 RAM capture</a:t>
            </a:r>
          </a:p>
        </p:txBody>
      </p:sp>
      <p:sp>
        <p:nvSpPr>
          <p:cNvPr id="3" name="Content Placeholder 2"/>
          <p:cNvSpPr>
            <a:spLocks noGrp="1"/>
          </p:cNvSpPr>
          <p:nvPr>
            <p:ph idx="1"/>
          </p:nvPr>
        </p:nvSpPr>
        <p:spPr/>
        <p:txBody>
          <a:bodyPr/>
          <a:lstStyle/>
          <a:p>
            <a:r>
              <a:rPr lang="en-US" dirty="0"/>
              <a:t>This tool allows investigators to acquire the memory of a live </a:t>
            </a:r>
            <a:r>
              <a:rPr lang="en-US" dirty="0" smtClean="0"/>
              <a:t>PC</a:t>
            </a:r>
          </a:p>
        </p:txBody>
      </p:sp>
      <p:sp>
        <p:nvSpPr>
          <p:cNvPr id="4" name="TextBox 3"/>
          <p:cNvSpPr txBox="1"/>
          <p:nvPr/>
        </p:nvSpPr>
        <p:spPr>
          <a:xfrm>
            <a:off x="1259632" y="810435"/>
            <a:ext cx="6631174" cy="369332"/>
          </a:xfrm>
          <a:prstGeom prst="rect">
            <a:avLst/>
          </a:prstGeom>
          <a:noFill/>
        </p:spPr>
        <p:txBody>
          <a:bodyPr wrap="none" rtlCol="0">
            <a:spAutoFit/>
          </a:bodyPr>
          <a:lstStyle/>
          <a:p>
            <a:r>
              <a:rPr lang="en-US" dirty="0">
                <a:hlinkClick r:id="rId2"/>
              </a:rPr>
              <a:t>https://www.magnetforensics.com/resources/magnet-ram-capture</a:t>
            </a:r>
            <a:r>
              <a:rPr lang="en-US" dirty="0" smtClean="0">
                <a:hlinkClick r:id="rId2"/>
              </a:rPr>
              <a:t>/</a:t>
            </a:r>
            <a:r>
              <a:rPr lang="en-US" dirty="0" smtClean="0"/>
              <a: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566" y="2564905"/>
            <a:ext cx="6383166" cy="306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018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Belkasoft</a:t>
            </a:r>
            <a:r>
              <a:rPr lang="en-US" dirty="0"/>
              <a:t> RAM </a:t>
            </a:r>
            <a:r>
              <a:rPr lang="en-US" dirty="0" smtClean="0"/>
              <a:t>capturer</a:t>
            </a:r>
            <a:endParaRPr lang="en-US" dirty="0"/>
          </a:p>
        </p:txBody>
      </p:sp>
      <p:sp>
        <p:nvSpPr>
          <p:cNvPr id="3" name="Content Placeholder 2"/>
          <p:cNvSpPr>
            <a:spLocks noGrp="1"/>
          </p:cNvSpPr>
          <p:nvPr>
            <p:ph idx="1"/>
          </p:nvPr>
        </p:nvSpPr>
        <p:spPr/>
        <p:txBody>
          <a:bodyPr/>
          <a:lstStyle/>
          <a:p>
            <a:r>
              <a:rPr lang="en-US" dirty="0"/>
              <a:t>this application </a:t>
            </a:r>
            <a:r>
              <a:rPr lang="en-US" dirty="0" smtClean="0"/>
              <a:t>is capable </a:t>
            </a:r>
            <a:r>
              <a:rPr lang="en-US" dirty="0"/>
              <a:t>of dumping your RAM to a specified output folder.</a:t>
            </a:r>
          </a:p>
        </p:txBody>
      </p:sp>
      <p:sp>
        <p:nvSpPr>
          <p:cNvPr id="4" name="TextBox 3"/>
          <p:cNvSpPr txBox="1"/>
          <p:nvPr/>
        </p:nvSpPr>
        <p:spPr>
          <a:xfrm>
            <a:off x="2888310" y="827420"/>
            <a:ext cx="3609578" cy="369332"/>
          </a:xfrm>
          <a:prstGeom prst="rect">
            <a:avLst/>
          </a:prstGeom>
          <a:noFill/>
        </p:spPr>
        <p:txBody>
          <a:bodyPr wrap="none" rtlCol="0">
            <a:spAutoFit/>
          </a:bodyPr>
          <a:lstStyle/>
          <a:p>
            <a:r>
              <a:rPr lang="en-US" dirty="0">
                <a:hlinkClick r:id="rId2"/>
              </a:rPr>
              <a:t>https://</a:t>
            </a:r>
            <a:r>
              <a:rPr lang="en-US" dirty="0" smtClean="0">
                <a:hlinkClick r:id="rId2"/>
              </a:rPr>
              <a:t>belkasoft.com/ram-capturer</a:t>
            </a:r>
            <a:r>
              <a:rPr lang="en-US" dirty="0" smtClean="0"/>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146" y="2348881"/>
            <a:ext cx="6269906" cy="3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30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lstStyle/>
          <a:p>
            <a:r>
              <a:rPr lang="en-US" dirty="0"/>
              <a:t>Volatility introduced people to the power of analyzing the runtime state of a system using the data found in volatile storage (RAM). </a:t>
            </a:r>
          </a:p>
        </p:txBody>
      </p:sp>
      <p:sp>
        <p:nvSpPr>
          <p:cNvPr id="4" name="TextBox 3"/>
          <p:cNvSpPr txBox="1"/>
          <p:nvPr/>
        </p:nvSpPr>
        <p:spPr>
          <a:xfrm>
            <a:off x="2051720" y="739156"/>
            <a:ext cx="5024324" cy="369332"/>
          </a:xfrm>
          <a:prstGeom prst="rect">
            <a:avLst/>
          </a:prstGeom>
          <a:noFill/>
        </p:spPr>
        <p:txBody>
          <a:bodyPr wrap="none" rtlCol="0">
            <a:spAutoFit/>
          </a:bodyPr>
          <a:lstStyle/>
          <a:p>
            <a:r>
              <a:rPr lang="en-US" dirty="0">
                <a:hlinkClick r:id="rId2"/>
              </a:rPr>
              <a:t>https://</a:t>
            </a:r>
            <a:r>
              <a:rPr lang="en-US" dirty="0" smtClean="0">
                <a:hlinkClick r:id="rId2"/>
              </a:rPr>
              <a:t>www.volatilityfoundation.org/releases-vol3</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636912"/>
            <a:ext cx="7056682" cy="406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897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lstStyle/>
          <a:p>
            <a:r>
              <a:rPr lang="en-US" dirty="0" smtClean="0"/>
              <a:t>Dump </a:t>
            </a:r>
            <a:r>
              <a:rPr lang="en-US" dirty="0" err="1" smtClean="0"/>
              <a:t>netscan</a:t>
            </a:r>
            <a:endParaRPr lang="en-US" dirty="0" smtClean="0"/>
          </a:p>
          <a:p>
            <a:endParaRPr lang="en-US" dirty="0"/>
          </a:p>
          <a:p>
            <a:endParaRPr lang="en-US" dirty="0" smtClean="0"/>
          </a:p>
          <a:p>
            <a:r>
              <a:rPr lang="en-US" dirty="0" smtClean="0"/>
              <a:t>Dump </a:t>
            </a:r>
            <a:r>
              <a:rPr lang="en-US" dirty="0" err="1" smtClean="0"/>
              <a:t>pslist</a:t>
            </a:r>
            <a:endParaRPr lang="en-US" dirty="0" smtClean="0"/>
          </a:p>
          <a:p>
            <a:endParaRPr lang="en-US" dirty="0"/>
          </a:p>
          <a:p>
            <a:r>
              <a:rPr lang="en-US" dirty="0" smtClean="0"/>
              <a:t>Dump LSA credentials</a:t>
            </a:r>
          </a:p>
          <a:p>
            <a:endParaRPr lang="en-US" dirty="0"/>
          </a:p>
          <a:p>
            <a:endParaRPr lang="en-US" dirty="0" smtClean="0"/>
          </a:p>
          <a:p>
            <a:r>
              <a:rPr lang="en-US" dirty="0" smtClean="0"/>
              <a:t>……. </a:t>
            </a:r>
            <a:r>
              <a:rPr lang="en-US" dirty="0" smtClean="0">
                <a:solidFill>
                  <a:srgbClr val="FF0000"/>
                </a:solidFill>
              </a:rPr>
              <a:t>Check  more</a:t>
            </a:r>
          </a:p>
        </p:txBody>
      </p:sp>
      <p:sp>
        <p:nvSpPr>
          <p:cNvPr id="4" name="TextBox 3"/>
          <p:cNvSpPr txBox="1"/>
          <p:nvPr/>
        </p:nvSpPr>
        <p:spPr>
          <a:xfrm>
            <a:off x="1935984" y="1988840"/>
            <a:ext cx="4651979" cy="369332"/>
          </a:xfrm>
          <a:prstGeom prst="rect">
            <a:avLst/>
          </a:prstGeom>
          <a:noFill/>
        </p:spPr>
        <p:txBody>
          <a:bodyPr wrap="none" rtlCol="0">
            <a:spAutoFit/>
          </a:bodyPr>
          <a:lstStyle/>
          <a:p>
            <a:r>
              <a:rPr lang="en-US" b="1" dirty="0"/>
              <a:t>python3 vol.py -f &lt;filename&gt; </a:t>
            </a:r>
            <a:r>
              <a:rPr lang="en-US" b="1" dirty="0" err="1"/>
              <a:t>windows.netscan</a:t>
            </a:r>
            <a:endParaRPr lang="en-US" dirty="0"/>
          </a:p>
        </p:txBody>
      </p:sp>
      <p:sp>
        <p:nvSpPr>
          <p:cNvPr id="5" name="TextBox 4"/>
          <p:cNvSpPr txBox="1"/>
          <p:nvPr/>
        </p:nvSpPr>
        <p:spPr>
          <a:xfrm>
            <a:off x="2051720" y="3471821"/>
            <a:ext cx="4405950" cy="369332"/>
          </a:xfrm>
          <a:prstGeom prst="rect">
            <a:avLst/>
          </a:prstGeom>
          <a:noFill/>
        </p:spPr>
        <p:txBody>
          <a:bodyPr wrap="none" rtlCol="0">
            <a:spAutoFit/>
          </a:bodyPr>
          <a:lstStyle/>
          <a:p>
            <a:r>
              <a:rPr lang="en-US" b="1" dirty="0"/>
              <a:t>python3 vol.py -f &lt;filename&gt; </a:t>
            </a:r>
            <a:r>
              <a:rPr lang="en-US" b="1" dirty="0" err="1"/>
              <a:t>windows.pslist</a:t>
            </a:r>
            <a:endParaRPr lang="en-US" dirty="0"/>
          </a:p>
        </p:txBody>
      </p:sp>
      <p:sp>
        <p:nvSpPr>
          <p:cNvPr id="6" name="TextBox 5"/>
          <p:cNvSpPr txBox="1"/>
          <p:nvPr/>
        </p:nvSpPr>
        <p:spPr>
          <a:xfrm>
            <a:off x="2020270" y="4653136"/>
            <a:ext cx="4730269" cy="369332"/>
          </a:xfrm>
          <a:prstGeom prst="rect">
            <a:avLst/>
          </a:prstGeom>
          <a:noFill/>
        </p:spPr>
        <p:txBody>
          <a:bodyPr wrap="none" rtlCol="0">
            <a:spAutoFit/>
          </a:bodyPr>
          <a:lstStyle/>
          <a:p>
            <a:r>
              <a:rPr lang="en-US" b="1" dirty="0"/>
              <a:t>python3 vol.py -f &lt;filename&gt; </a:t>
            </a:r>
            <a:r>
              <a:rPr lang="en-US" b="1" dirty="0" err="1" smtClean="0"/>
              <a:t>windows.lsadump</a:t>
            </a:r>
            <a:endParaRPr lang="en-US" dirty="0"/>
          </a:p>
        </p:txBody>
      </p:sp>
      <p:sp>
        <p:nvSpPr>
          <p:cNvPr id="7" name="TextBox 6"/>
          <p:cNvSpPr txBox="1"/>
          <p:nvPr/>
        </p:nvSpPr>
        <p:spPr>
          <a:xfrm>
            <a:off x="3851919" y="5661248"/>
            <a:ext cx="2281202" cy="369332"/>
          </a:xfrm>
          <a:prstGeom prst="rect">
            <a:avLst/>
          </a:prstGeom>
          <a:noFill/>
        </p:spPr>
        <p:txBody>
          <a:bodyPr wrap="none" rtlCol="0">
            <a:spAutoFit/>
          </a:bodyPr>
          <a:lstStyle/>
          <a:p>
            <a:r>
              <a:rPr lang="en-US" b="1" dirty="0"/>
              <a:t>python3 vol.py </a:t>
            </a:r>
            <a:r>
              <a:rPr lang="en-US" b="1" dirty="0" smtClean="0"/>
              <a:t>-- help</a:t>
            </a:r>
            <a:endParaRPr lang="en-US" dirty="0"/>
          </a:p>
        </p:txBody>
      </p:sp>
    </p:spTree>
    <p:extLst>
      <p:ext uri="{BB962C8B-B14F-4D97-AF65-F5344CB8AC3E}">
        <p14:creationId xmlns:p14="http://schemas.microsoft.com/office/powerpoint/2010/main" val="462905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Vào</a:t>
            </a:r>
            <a:r>
              <a:rPr lang="en-US" dirty="0" smtClean="0"/>
              <a:t> FTP server </a:t>
            </a:r>
            <a:r>
              <a:rPr lang="en-US" dirty="0" err="1" smtClean="0"/>
              <a:t>tải</a:t>
            </a:r>
            <a:r>
              <a:rPr lang="en-US" dirty="0" smtClean="0"/>
              <a:t> </a:t>
            </a:r>
            <a:r>
              <a:rPr lang="en-US" dirty="0" err="1" smtClean="0"/>
              <a:t>về</a:t>
            </a:r>
            <a:r>
              <a:rPr lang="en-US" dirty="0" smtClean="0"/>
              <a:t> Magnet (MRCv120.exe) </a:t>
            </a:r>
            <a:r>
              <a:rPr lang="en-US" dirty="0" err="1" smtClean="0"/>
              <a:t>hoặc</a:t>
            </a:r>
            <a:r>
              <a:rPr lang="en-US" dirty="0" smtClean="0"/>
              <a:t> </a:t>
            </a:r>
            <a:r>
              <a:rPr lang="en-US" dirty="0" err="1" smtClean="0"/>
              <a:t>Belksoft</a:t>
            </a:r>
            <a:r>
              <a:rPr lang="en-US" dirty="0" smtClean="0"/>
              <a:t> (RamCapturer.zip)</a:t>
            </a:r>
            <a:endParaRPr lang="en-US" dirty="0"/>
          </a:p>
          <a:p>
            <a:r>
              <a:rPr lang="en-US" dirty="0" err="1" smtClean="0"/>
              <a:t>Chạy</a:t>
            </a:r>
            <a:r>
              <a:rPr lang="en-US" dirty="0" smtClean="0"/>
              <a:t> Magnet </a:t>
            </a:r>
            <a:r>
              <a:rPr lang="en-US" dirty="0" err="1" smtClean="0"/>
              <a:t>hoặc</a:t>
            </a:r>
            <a:r>
              <a:rPr lang="en-US" dirty="0" smtClean="0"/>
              <a:t> </a:t>
            </a:r>
            <a:r>
              <a:rPr lang="en-US" dirty="0" err="1" smtClean="0"/>
              <a:t>Belksoft</a:t>
            </a:r>
            <a:endParaRPr lang="en-US" dirty="0" smtClean="0"/>
          </a:p>
          <a:p>
            <a:r>
              <a:rPr lang="en-US" dirty="0" err="1" smtClean="0"/>
              <a:t>Đổ</a:t>
            </a:r>
            <a:r>
              <a:rPr lang="en-US" dirty="0" smtClean="0"/>
              <a:t> RAM </a:t>
            </a:r>
            <a:r>
              <a:rPr lang="en-US" dirty="0" err="1" smtClean="0"/>
              <a:t>ra</a:t>
            </a:r>
            <a:r>
              <a:rPr lang="en-US" dirty="0" smtClean="0"/>
              <a:t> 1 file </a:t>
            </a:r>
            <a:endParaRPr lang="en-US" dirty="0"/>
          </a:p>
          <a:p>
            <a:r>
              <a:rPr lang="en-US" dirty="0" err="1" smtClean="0"/>
              <a:t>Cài</a:t>
            </a:r>
            <a:r>
              <a:rPr lang="en-US" dirty="0" smtClean="0"/>
              <a:t> </a:t>
            </a:r>
            <a:r>
              <a:rPr lang="en-US" dirty="0" err="1" smtClean="0"/>
              <a:t>đặt</a:t>
            </a:r>
            <a:r>
              <a:rPr lang="en-US" dirty="0" smtClean="0"/>
              <a:t> và </a:t>
            </a:r>
            <a:r>
              <a:rPr lang="en-US" dirty="0" err="1" smtClean="0"/>
              <a:t>Sử</a:t>
            </a:r>
            <a:r>
              <a:rPr lang="en-US" dirty="0" smtClean="0"/>
              <a:t> </a:t>
            </a:r>
            <a:r>
              <a:rPr lang="en-US" dirty="0" err="1" smtClean="0"/>
              <a:t>dụng</a:t>
            </a:r>
            <a:r>
              <a:rPr lang="en-US" dirty="0" smtClean="0"/>
              <a:t> Volatility </a:t>
            </a:r>
            <a:r>
              <a:rPr lang="en-US" dirty="0" err="1" smtClean="0"/>
              <a:t>để</a:t>
            </a:r>
            <a:r>
              <a:rPr lang="en-US" dirty="0" smtClean="0"/>
              <a:t> </a:t>
            </a:r>
            <a:r>
              <a:rPr lang="en-US" dirty="0" err="1" smtClean="0"/>
              <a:t>đọc</a:t>
            </a:r>
            <a:r>
              <a:rPr lang="en-US" dirty="0" smtClean="0"/>
              <a:t> thông tin </a:t>
            </a:r>
            <a:r>
              <a:rPr lang="en-US" dirty="0" err="1" smtClean="0"/>
              <a:t>về</a:t>
            </a:r>
            <a:r>
              <a:rPr lang="en-US" dirty="0" smtClean="0"/>
              <a:t> username và </a:t>
            </a:r>
            <a:r>
              <a:rPr lang="en-US" dirty="0" err="1" smtClean="0"/>
              <a:t>mật</a:t>
            </a:r>
            <a:r>
              <a:rPr lang="en-US" dirty="0" smtClean="0"/>
              <a:t> </a:t>
            </a:r>
            <a:r>
              <a:rPr lang="en-US" dirty="0" err="1" smtClean="0"/>
              <a:t>khẩu</a:t>
            </a:r>
            <a:r>
              <a:rPr lang="en-US" dirty="0" smtClean="0"/>
              <a:t> </a:t>
            </a:r>
            <a:r>
              <a:rPr lang="en-US" dirty="0" err="1" smtClean="0"/>
              <a:t>theo</a:t>
            </a:r>
            <a:r>
              <a:rPr lang="en-US" dirty="0" smtClean="0"/>
              <a:t> </a:t>
            </a:r>
            <a:r>
              <a:rPr lang="en-US" dirty="0" err="1" smtClean="0"/>
              <a:t>cú</a:t>
            </a:r>
            <a:r>
              <a:rPr lang="en-US" dirty="0" smtClean="0"/>
              <a:t> </a:t>
            </a:r>
            <a:r>
              <a:rPr lang="en-US" dirty="0" err="1" smtClean="0"/>
              <a:t>pháp</a:t>
            </a:r>
            <a:r>
              <a:rPr lang="en-US" dirty="0" smtClean="0"/>
              <a:t> </a:t>
            </a:r>
            <a:endParaRPr lang="en-US" dirty="0"/>
          </a:p>
          <a:p>
            <a:pPr lvl="1"/>
            <a:endParaRPr lang="en-US" dirty="0" smtClean="0"/>
          </a:p>
          <a:p>
            <a:endParaRPr lang="en-US" dirty="0"/>
          </a:p>
          <a:p>
            <a:r>
              <a:rPr lang="en-US" dirty="0" err="1" smtClean="0"/>
              <a:t>Cài</a:t>
            </a:r>
            <a:r>
              <a:rPr lang="en-US" dirty="0" smtClean="0"/>
              <a:t> </a:t>
            </a:r>
            <a:r>
              <a:rPr lang="en-US" dirty="0" err="1" smtClean="0"/>
              <a:t>đặt</a:t>
            </a:r>
            <a:r>
              <a:rPr lang="en-US" dirty="0" smtClean="0"/>
              <a:t> FTK </a:t>
            </a:r>
            <a:r>
              <a:rPr lang="en-US" dirty="0" err="1" smtClean="0"/>
              <a:t>vào</a:t>
            </a:r>
            <a:r>
              <a:rPr lang="en-US" dirty="0" smtClean="0"/>
              <a:t> </a:t>
            </a:r>
            <a:r>
              <a:rPr lang="en-US" dirty="0" err="1" smtClean="0"/>
              <a:t>máy</a:t>
            </a:r>
            <a:r>
              <a:rPr lang="en-US" dirty="0" smtClean="0"/>
              <a:t> </a:t>
            </a:r>
            <a:r>
              <a:rPr lang="en-US" dirty="0" err="1" smtClean="0"/>
              <a:t>tính</a:t>
            </a:r>
            <a:endParaRPr lang="en-US" dirty="0" smtClean="0"/>
          </a:p>
          <a:p>
            <a:r>
              <a:rPr lang="en-US" dirty="0" smtClean="0"/>
              <a:t>Tạo 1 image </a:t>
            </a:r>
            <a:r>
              <a:rPr lang="en-US" dirty="0" err="1" smtClean="0"/>
              <a:t>bằng</a:t>
            </a:r>
            <a:r>
              <a:rPr lang="en-US" dirty="0" smtClean="0"/>
              <a:t> FTK</a:t>
            </a:r>
          </a:p>
          <a:p>
            <a:pPr lvl="1"/>
            <a:r>
              <a:rPr lang="en-US" dirty="0" smtClean="0"/>
              <a:t>Volume C, D, (</a:t>
            </a:r>
            <a:r>
              <a:rPr lang="en-US" dirty="0" err="1" smtClean="0"/>
              <a:t>tùy</a:t>
            </a:r>
            <a:r>
              <a:rPr lang="en-US" dirty="0" smtClean="0"/>
              <a:t> ý)</a:t>
            </a:r>
          </a:p>
          <a:p>
            <a:pPr lvl="1"/>
            <a:r>
              <a:rPr lang="en-US" dirty="0" smtClean="0"/>
              <a:t>Restore deleted files</a:t>
            </a:r>
          </a:p>
          <a:p>
            <a:endParaRPr lang="en-US" dirty="0"/>
          </a:p>
          <a:p>
            <a:endParaRPr lang="en-US" dirty="0" smtClean="0"/>
          </a:p>
          <a:p>
            <a:endParaRPr lang="en-US" dirty="0"/>
          </a:p>
        </p:txBody>
      </p:sp>
      <p:sp>
        <p:nvSpPr>
          <p:cNvPr id="4" name="TextBox 3"/>
          <p:cNvSpPr txBox="1"/>
          <p:nvPr/>
        </p:nvSpPr>
        <p:spPr>
          <a:xfrm>
            <a:off x="2267744" y="3645024"/>
            <a:ext cx="4730269" cy="369332"/>
          </a:xfrm>
          <a:prstGeom prst="rect">
            <a:avLst/>
          </a:prstGeom>
          <a:noFill/>
          <a:ln>
            <a:solidFill>
              <a:schemeClr val="accent1"/>
            </a:solidFill>
          </a:ln>
        </p:spPr>
        <p:txBody>
          <a:bodyPr wrap="none" rtlCol="0">
            <a:spAutoFit/>
          </a:bodyPr>
          <a:lstStyle/>
          <a:p>
            <a:r>
              <a:rPr lang="en-US" b="1" dirty="0"/>
              <a:t>python3 vol.py -f &lt;filename&gt; </a:t>
            </a:r>
            <a:r>
              <a:rPr lang="en-US" b="1" dirty="0" err="1" smtClean="0"/>
              <a:t>windows.lsadump</a:t>
            </a:r>
            <a:endParaRPr lang="en-US" dirty="0"/>
          </a:p>
        </p:txBody>
      </p:sp>
    </p:spTree>
    <p:extLst>
      <p:ext uri="{BB962C8B-B14F-4D97-AF65-F5344CB8AC3E}">
        <p14:creationId xmlns:p14="http://schemas.microsoft.com/office/powerpoint/2010/main" val="4250426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Linux </a:t>
            </a:r>
            <a:r>
              <a:rPr lang="en-US" dirty="0" smtClean="0"/>
              <a:t>distributions</a:t>
            </a:r>
            <a:endParaRPr lang="en-US" dirty="0"/>
          </a:p>
        </p:txBody>
      </p:sp>
      <p:sp>
        <p:nvSpPr>
          <p:cNvPr id="3" name="Content Placeholder 2"/>
          <p:cNvSpPr>
            <a:spLocks noGrp="1"/>
          </p:cNvSpPr>
          <p:nvPr>
            <p:ph idx="1"/>
          </p:nvPr>
        </p:nvSpPr>
        <p:spPr/>
        <p:txBody>
          <a:bodyPr/>
          <a:lstStyle/>
          <a:p>
            <a:r>
              <a:rPr lang="en-US" dirty="0"/>
              <a:t>CSI </a:t>
            </a:r>
            <a:r>
              <a:rPr lang="en-US" dirty="0" smtClean="0"/>
              <a:t>Linux</a:t>
            </a:r>
          </a:p>
          <a:p>
            <a:r>
              <a:rPr lang="en-US" dirty="0" smtClean="0"/>
              <a:t>CAINE</a:t>
            </a:r>
          </a:p>
          <a:p>
            <a:r>
              <a:rPr lang="en-US" dirty="0" smtClean="0"/>
              <a:t>DEFT</a:t>
            </a:r>
          </a:p>
          <a:p>
            <a:r>
              <a:rPr lang="en-US" dirty="0" smtClean="0"/>
              <a:t>Helix</a:t>
            </a:r>
          </a:p>
          <a:p>
            <a:r>
              <a:rPr lang="en-US" dirty="0" smtClean="0"/>
              <a:t>SIFT</a:t>
            </a:r>
          </a:p>
          <a:p>
            <a:r>
              <a:rPr lang="en-US" dirty="0" err="1"/>
              <a:t>Santoku</a:t>
            </a:r>
            <a:r>
              <a:rPr lang="en-US" dirty="0"/>
              <a:t> </a:t>
            </a:r>
            <a:r>
              <a:rPr lang="en-US" dirty="0" smtClean="0"/>
              <a:t>Linux</a:t>
            </a:r>
          </a:p>
          <a:p>
            <a:r>
              <a:rPr lang="en-US" dirty="0"/>
              <a:t>Kali Linux</a:t>
            </a:r>
          </a:p>
        </p:txBody>
      </p:sp>
    </p:spTree>
    <p:extLst>
      <p:ext uri="{BB962C8B-B14F-4D97-AF65-F5344CB8AC3E}">
        <p14:creationId xmlns:p14="http://schemas.microsoft.com/office/powerpoint/2010/main" val="214446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Software/Tools</a:t>
            </a:r>
            <a:endParaRPr lang="en-US" dirty="0"/>
          </a:p>
        </p:txBody>
      </p:sp>
    </p:spTree>
    <p:extLst>
      <p:ext uri="{BB962C8B-B14F-4D97-AF65-F5344CB8AC3E}">
        <p14:creationId xmlns:p14="http://schemas.microsoft.com/office/powerpoint/2010/main" val="2135845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CSI </a:t>
            </a:r>
            <a:r>
              <a:rPr lang="en-US" dirty="0" smtClean="0"/>
              <a:t>Linux </a:t>
            </a:r>
            <a:br>
              <a:rPr lang="en-US" dirty="0" smtClean="0"/>
            </a:br>
            <a:r>
              <a:rPr lang="en-US" sz="2200" dirty="0" smtClean="0"/>
              <a:t>https</a:t>
            </a:r>
            <a:r>
              <a:rPr lang="en-US" sz="2200" dirty="0"/>
              <a:t>://csilinux.com/download/</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33" y="1309187"/>
            <a:ext cx="8642548" cy="506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09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CAINE</a:t>
            </a:r>
            <a:br>
              <a:rPr lang="en-US" dirty="0" smtClean="0"/>
            </a:br>
            <a:r>
              <a:rPr lang="en-US" sz="2200" dirty="0" smtClean="0"/>
              <a:t>https</a:t>
            </a:r>
            <a:r>
              <a:rPr lang="en-US" sz="2200" dirty="0"/>
              <a:t>://www.caine-live.net/</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00" y="1628801"/>
            <a:ext cx="8687414" cy="450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550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DEFT</a:t>
            </a:r>
            <a:br>
              <a:rPr lang="en-US" dirty="0" smtClean="0"/>
            </a:br>
            <a:r>
              <a:rPr lang="en-US" sz="2400" dirty="0" smtClean="0"/>
              <a:t>https</a:t>
            </a:r>
            <a:r>
              <a:rPr lang="en-US" sz="2400" dirty="0"/>
              <a:t>://distrowatch.com/table.php?distribution=deft</a:t>
            </a:r>
            <a:endParaRPr lang="en-US" dirty="0"/>
          </a:p>
        </p:txBody>
      </p:sp>
      <p:sp>
        <p:nvSpPr>
          <p:cNvPr id="3" name="Content Placeholder 2"/>
          <p:cNvSpPr>
            <a:spLocks noGrp="1"/>
          </p:cNvSpPr>
          <p:nvPr>
            <p:ph idx="1"/>
          </p:nvPr>
        </p:nvSpPr>
        <p:spPr/>
        <p:txBody>
          <a:bodyPr/>
          <a:lstStyle/>
          <a:p>
            <a:endParaRPr lang="en-US"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220" y="1283573"/>
            <a:ext cx="6767164" cy="540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722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Kali </a:t>
            </a:r>
            <a:r>
              <a:rPr lang="en-US" dirty="0" smtClean="0"/>
              <a:t>Linux</a:t>
            </a:r>
            <a:br>
              <a:rPr lang="en-US" dirty="0" smtClean="0"/>
            </a:br>
            <a:r>
              <a:rPr lang="en-US" sz="2200" dirty="0" smtClean="0"/>
              <a:t>https</a:t>
            </a:r>
            <a:r>
              <a:rPr lang="en-US" sz="2200" dirty="0"/>
              <a:t>://www.kali.org/get-kali/</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047" y="1237282"/>
            <a:ext cx="6702708" cy="543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98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requirements</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79514" y="1181066"/>
            <a:ext cx="4392487" cy="5632311"/>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dirty="0">
                <a:solidFill>
                  <a:srgbClr val="FF0000"/>
                </a:solidFill>
              </a:rPr>
              <a:t>Computers</a:t>
            </a:r>
            <a:r>
              <a:rPr lang="en-US" dirty="0"/>
              <a:t> that can connect to the internet and the intranet.</a:t>
            </a:r>
          </a:p>
          <a:p>
            <a:pPr marL="285750" indent="-285750">
              <a:buFont typeface="Wingdings" panose="05000000000000000000" pitchFamily="2" charset="2"/>
              <a:buChar char="§"/>
            </a:pPr>
            <a:r>
              <a:rPr lang="en-US" dirty="0"/>
              <a:t>The administrative computer is used to keep track of logs and </a:t>
            </a:r>
            <a:r>
              <a:rPr lang="en-US" dirty="0" smtClean="0"/>
              <a:t>other things</a:t>
            </a:r>
            <a:r>
              <a:rPr lang="en-US" dirty="0"/>
              <a:t>.</a:t>
            </a:r>
          </a:p>
          <a:p>
            <a:pPr marL="285750" indent="-285750">
              <a:buFont typeface="Wingdings" panose="05000000000000000000" pitchFamily="2" charset="2"/>
              <a:buChar char="§"/>
            </a:pPr>
            <a:r>
              <a:rPr lang="en-US" dirty="0"/>
              <a:t>Hardware Write </a:t>
            </a:r>
            <a:r>
              <a:rPr lang="en-US" dirty="0" smtClean="0"/>
              <a:t>Blocker: is </a:t>
            </a:r>
            <a:r>
              <a:rPr lang="en-US" dirty="0"/>
              <a:t>to keep the data </a:t>
            </a:r>
            <a:r>
              <a:rPr lang="en-US" dirty="0" smtClean="0"/>
              <a:t>on the </a:t>
            </a:r>
            <a:r>
              <a:rPr lang="en-US" dirty="0"/>
              <a:t>evidence drive from being changed during the acquisition process.</a:t>
            </a:r>
          </a:p>
          <a:p>
            <a:pPr marL="285750" indent="-285750">
              <a:buFont typeface="Wingdings" panose="05000000000000000000" pitchFamily="2" charset="2"/>
              <a:buChar char="§"/>
            </a:pPr>
            <a:r>
              <a:rPr lang="en-US" dirty="0">
                <a:solidFill>
                  <a:srgbClr val="FF0000"/>
                </a:solidFill>
              </a:rPr>
              <a:t>CD/DVD drive</a:t>
            </a:r>
            <a:r>
              <a:rPr lang="en-US" dirty="0"/>
              <a:t>.</a:t>
            </a:r>
          </a:p>
          <a:p>
            <a:pPr marL="285750" indent="-285750">
              <a:buFont typeface="Wingdings" panose="05000000000000000000" pitchFamily="2" charset="2"/>
              <a:buChar char="§"/>
            </a:pPr>
            <a:r>
              <a:rPr lang="en-US" dirty="0"/>
              <a:t>USB reader.</a:t>
            </a:r>
          </a:p>
          <a:p>
            <a:pPr marL="285750" indent="-285750">
              <a:buFont typeface="Wingdings" panose="05000000000000000000" pitchFamily="2" charset="2"/>
              <a:buChar char="§"/>
            </a:pPr>
            <a:r>
              <a:rPr lang="en-US" dirty="0">
                <a:solidFill>
                  <a:srgbClr val="FF0000"/>
                </a:solidFill>
              </a:rPr>
              <a:t>HDD and SSD cases with a USB 3.0 port</a:t>
            </a:r>
            <a:r>
              <a:rPr lang="en-US" dirty="0"/>
              <a:t>.</a:t>
            </a:r>
          </a:p>
          <a:p>
            <a:pPr marL="285750" indent="-285750">
              <a:buFont typeface="Wingdings" panose="05000000000000000000" pitchFamily="2" charset="2"/>
              <a:buChar char="§"/>
            </a:pPr>
            <a:r>
              <a:rPr lang="en-US" dirty="0"/>
              <a:t>SD card reader.</a:t>
            </a:r>
          </a:p>
          <a:p>
            <a:pPr marL="285750" indent="-285750">
              <a:buFont typeface="Wingdings" panose="05000000000000000000" pitchFamily="2" charset="2"/>
              <a:buChar char="§"/>
            </a:pPr>
            <a:r>
              <a:rPr lang="en-US" dirty="0">
                <a:solidFill>
                  <a:srgbClr val="FF0000"/>
                </a:solidFill>
              </a:rPr>
              <a:t>USB 2.0 and USB 3.0 thumb drives </a:t>
            </a:r>
            <a:r>
              <a:rPr lang="en-US" dirty="0" smtClean="0"/>
              <a:t>of different </a:t>
            </a:r>
            <a:r>
              <a:rPr lang="en-US" dirty="0"/>
              <a:t>sizes.</a:t>
            </a:r>
          </a:p>
          <a:p>
            <a:pPr marL="285750" indent="-285750">
              <a:buFont typeface="Wingdings" panose="05000000000000000000" pitchFamily="2" charset="2"/>
              <a:buChar char="§"/>
            </a:pPr>
            <a:r>
              <a:rPr lang="en-US" dirty="0"/>
              <a:t>Tape drives are used to store long-term data</a:t>
            </a:r>
            <a:r>
              <a:rPr lang="en-US" dirty="0" smtClean="0"/>
              <a:t>.</a:t>
            </a:r>
          </a:p>
          <a:p>
            <a:pPr marL="285750" indent="-285750">
              <a:buFont typeface="Wingdings" panose="05000000000000000000" pitchFamily="2" charset="2"/>
              <a:buChar char="§"/>
            </a:pPr>
            <a:r>
              <a:rPr lang="en-US" dirty="0">
                <a:solidFill>
                  <a:srgbClr val="FF0000"/>
                </a:solidFill>
              </a:rPr>
              <a:t>Ethernet</a:t>
            </a:r>
          </a:p>
          <a:p>
            <a:pPr marL="285750" indent="-285750">
              <a:buFont typeface="Wingdings" panose="05000000000000000000" pitchFamily="2" charset="2"/>
              <a:buChar char="§"/>
            </a:pPr>
            <a:r>
              <a:rPr lang="en-US" dirty="0"/>
              <a:t>cables (</a:t>
            </a:r>
            <a:r>
              <a:rPr lang="en-US" dirty="0">
                <a:solidFill>
                  <a:srgbClr val="FF0000"/>
                </a:solidFill>
              </a:rPr>
              <a:t>RJ-45</a:t>
            </a:r>
            <a:r>
              <a:rPr lang="en-US" dirty="0"/>
              <a:t>), BNC adapters (such as modular adapters</a:t>
            </a:r>
            <a:r>
              <a:rPr lang="en-US" dirty="0" smtClean="0"/>
              <a:t>), etc.</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5" name="TextBox 4"/>
          <p:cNvSpPr txBox="1"/>
          <p:nvPr/>
        </p:nvSpPr>
        <p:spPr>
          <a:xfrm>
            <a:off x="5436096" y="1181065"/>
            <a:ext cx="3770006" cy="5509200"/>
          </a:xfrm>
          <a:prstGeom prst="rect">
            <a:avLst/>
          </a:prstGeom>
          <a:noFill/>
          <a:ln>
            <a:solidFill>
              <a:schemeClr val="accent1"/>
            </a:solidFill>
          </a:ln>
        </p:spPr>
        <p:txBody>
          <a:bodyPr wrap="none" rtlCol="0">
            <a:spAutoFit/>
          </a:bodyPr>
          <a:lstStyle/>
          <a:p>
            <a:r>
              <a:rPr lang="en-US" sz="1600" b="1" dirty="0" smtClean="0">
                <a:solidFill>
                  <a:srgbClr val="FF0000"/>
                </a:solidFill>
              </a:rPr>
              <a:t>License</a:t>
            </a:r>
          </a:p>
          <a:p>
            <a:pPr marL="285750" indent="-285750">
              <a:buFont typeface="Arial" panose="020B0604020202020204" pitchFamily="34" charset="0"/>
              <a:buChar char="•"/>
            </a:pPr>
            <a:r>
              <a:rPr lang="en-US" sz="1600" b="1" dirty="0" err="1" smtClean="0"/>
              <a:t>EnCase</a:t>
            </a:r>
            <a:endParaRPr lang="en-US" sz="1600" b="1" dirty="0" smtClean="0"/>
          </a:p>
          <a:p>
            <a:pPr marL="285750" indent="-285750">
              <a:buFont typeface="Arial" panose="020B0604020202020204" pitchFamily="34" charset="0"/>
              <a:buChar char="•"/>
            </a:pPr>
            <a:r>
              <a:rPr lang="en-US" sz="1600" dirty="0" err="1" smtClean="0"/>
              <a:t>Belkasoft</a:t>
            </a:r>
            <a:r>
              <a:rPr lang="en-US" sz="1600" dirty="0" smtClean="0"/>
              <a:t> </a:t>
            </a:r>
            <a:r>
              <a:rPr lang="en-US" sz="1600" dirty="0"/>
              <a:t>Evidence Center </a:t>
            </a:r>
            <a:r>
              <a:rPr lang="en-US" sz="1600" dirty="0" smtClean="0"/>
              <a:t>X</a:t>
            </a:r>
          </a:p>
          <a:p>
            <a:pPr marL="285750" indent="-285750">
              <a:buFont typeface="Arial" panose="020B0604020202020204" pitchFamily="34" charset="0"/>
              <a:buChar char="•"/>
            </a:pPr>
            <a:r>
              <a:rPr lang="en-US" sz="1600" b="1" dirty="0" smtClean="0"/>
              <a:t>FTK </a:t>
            </a:r>
            <a:r>
              <a:rPr lang="en-US" sz="1600" dirty="0" smtClean="0"/>
              <a:t>(free + license)</a:t>
            </a:r>
            <a:endParaRPr lang="en-US" sz="1600" b="1" dirty="0" smtClean="0"/>
          </a:p>
          <a:p>
            <a:pPr marL="285750" indent="-285750">
              <a:buFont typeface="Arial" panose="020B0604020202020204" pitchFamily="34" charset="0"/>
              <a:buChar char="•"/>
            </a:pPr>
            <a:r>
              <a:rPr lang="en-US" sz="1600" dirty="0" smtClean="0"/>
              <a:t>X-ways</a:t>
            </a:r>
          </a:p>
          <a:p>
            <a:r>
              <a:rPr lang="en-US" sz="1600" b="1" dirty="0" smtClean="0">
                <a:solidFill>
                  <a:srgbClr val="FF0000"/>
                </a:solidFill>
              </a:rPr>
              <a:t>Open source</a:t>
            </a:r>
          </a:p>
          <a:p>
            <a:pPr marL="285750" indent="-285750">
              <a:buFont typeface="Arial" panose="020B0604020202020204" pitchFamily="34" charset="0"/>
              <a:buChar char="•"/>
            </a:pPr>
            <a:r>
              <a:rPr lang="en-US" sz="1600" b="1" dirty="0"/>
              <a:t>Sleuth </a:t>
            </a:r>
            <a:r>
              <a:rPr lang="en-US" sz="1600" b="1" dirty="0" smtClean="0"/>
              <a:t>Kit</a:t>
            </a:r>
          </a:p>
          <a:p>
            <a:pPr marL="285750" indent="-285750">
              <a:buFont typeface="Arial" panose="020B0604020202020204" pitchFamily="34" charset="0"/>
              <a:buChar char="•"/>
            </a:pPr>
            <a:r>
              <a:rPr lang="en-US" sz="1600" b="1" dirty="0" smtClean="0"/>
              <a:t>Autopsy</a:t>
            </a:r>
          </a:p>
          <a:p>
            <a:pPr marL="285750" indent="-285750">
              <a:buFont typeface="Arial" panose="020B0604020202020204" pitchFamily="34" charset="0"/>
              <a:buChar char="•"/>
            </a:pPr>
            <a:r>
              <a:rPr lang="en-US" sz="1600" dirty="0"/>
              <a:t>DD for </a:t>
            </a:r>
            <a:r>
              <a:rPr lang="en-US" sz="1600" dirty="0" smtClean="0"/>
              <a:t>Windows</a:t>
            </a:r>
          </a:p>
          <a:p>
            <a:pPr marL="285750" indent="-285750">
              <a:buFont typeface="Arial" panose="020B0604020202020204" pitchFamily="34" charset="0"/>
              <a:buChar char="•"/>
            </a:pPr>
            <a:r>
              <a:rPr lang="en-US" sz="1600" b="1" dirty="0" smtClean="0"/>
              <a:t>Magnet </a:t>
            </a:r>
            <a:r>
              <a:rPr lang="en-US" sz="1600" b="1" dirty="0"/>
              <a:t>RAM </a:t>
            </a:r>
            <a:r>
              <a:rPr lang="en-US" sz="1600" b="1" dirty="0" smtClean="0"/>
              <a:t>captur</a:t>
            </a:r>
            <a:r>
              <a:rPr lang="en-US" sz="1600" dirty="0" smtClean="0"/>
              <a:t>e (</a:t>
            </a:r>
            <a:r>
              <a:rPr lang="en-US" sz="1600" dirty="0" err="1" smtClean="0"/>
              <a:t>ko</a:t>
            </a:r>
            <a:r>
              <a:rPr lang="en-US" sz="1600" dirty="0" smtClean="0"/>
              <a:t> </a:t>
            </a:r>
            <a:r>
              <a:rPr lang="en-US" sz="1600" dirty="0" err="1" smtClean="0"/>
              <a:t>thảo</a:t>
            </a:r>
            <a:r>
              <a:rPr lang="en-US" sz="1600" dirty="0" smtClean="0"/>
              <a:t> </a:t>
            </a:r>
            <a:r>
              <a:rPr lang="en-US" sz="1600" dirty="0" err="1" smtClean="0"/>
              <a:t>luận</a:t>
            </a:r>
            <a:r>
              <a:rPr lang="en-US" sz="1600" dirty="0" smtClean="0"/>
              <a:t>)</a:t>
            </a:r>
          </a:p>
          <a:p>
            <a:pPr marL="285750" indent="-285750">
              <a:buFont typeface="Arial" panose="020B0604020202020204" pitchFamily="34" charset="0"/>
              <a:buChar char="•"/>
            </a:pPr>
            <a:r>
              <a:rPr lang="en-US" sz="1600" b="1" dirty="0" err="1"/>
              <a:t>Belkasoft</a:t>
            </a:r>
            <a:r>
              <a:rPr lang="en-US" sz="1600" b="1" dirty="0"/>
              <a:t> RAM </a:t>
            </a:r>
            <a:r>
              <a:rPr lang="en-US" sz="1600" b="1" dirty="0" smtClean="0"/>
              <a:t>capturer (</a:t>
            </a:r>
            <a:r>
              <a:rPr lang="en-US" sz="1600" b="1" dirty="0" err="1" smtClean="0"/>
              <a:t>ko</a:t>
            </a:r>
            <a:r>
              <a:rPr lang="en-US" sz="1600" b="1" dirty="0" smtClean="0"/>
              <a:t> </a:t>
            </a:r>
            <a:r>
              <a:rPr lang="en-US" sz="1600" b="1" dirty="0" err="1" smtClean="0"/>
              <a:t>thảo</a:t>
            </a:r>
            <a:r>
              <a:rPr lang="en-US" sz="1600" b="1" dirty="0" smtClean="0"/>
              <a:t> </a:t>
            </a:r>
            <a:r>
              <a:rPr lang="en-US" sz="1600" b="1" dirty="0" err="1" smtClean="0"/>
              <a:t>luận</a:t>
            </a:r>
            <a:r>
              <a:rPr lang="en-US" sz="1600" b="1" dirty="0" smtClean="0"/>
              <a:t>)</a:t>
            </a:r>
          </a:p>
          <a:p>
            <a:pPr marL="285750" indent="-285750">
              <a:buFont typeface="Arial" panose="020B0604020202020204" pitchFamily="34" charset="0"/>
              <a:buChar char="•"/>
            </a:pPr>
            <a:r>
              <a:rPr lang="en-US" sz="1600" dirty="0" smtClean="0"/>
              <a:t>Volatility</a:t>
            </a:r>
          </a:p>
          <a:p>
            <a:pPr marL="285750" indent="-285750">
              <a:buFont typeface="Arial" panose="020B0604020202020204" pitchFamily="34" charset="0"/>
              <a:buChar char="•"/>
            </a:pPr>
            <a:r>
              <a:rPr lang="en-US" sz="1600" dirty="0" err="1" smtClean="0"/>
              <a:t>Memoryze</a:t>
            </a:r>
            <a:endParaRPr lang="en-US" sz="1600" dirty="0" smtClean="0"/>
          </a:p>
          <a:p>
            <a:pPr marL="285750" indent="-285750">
              <a:buFont typeface="Arial" panose="020B0604020202020204" pitchFamily="34" charset="0"/>
              <a:buChar char="•"/>
            </a:pPr>
            <a:r>
              <a:rPr lang="en-US" sz="1600" dirty="0" err="1"/>
              <a:t>Mandiant</a:t>
            </a:r>
            <a:r>
              <a:rPr lang="en-US" sz="1600" dirty="0"/>
              <a:t> </a:t>
            </a:r>
            <a:r>
              <a:rPr lang="en-US" sz="1600" dirty="0" smtClean="0"/>
              <a:t>Redline</a:t>
            </a:r>
          </a:p>
          <a:p>
            <a:pPr marL="285750" indent="-285750">
              <a:buFont typeface="Arial" panose="020B0604020202020204" pitchFamily="34" charset="0"/>
              <a:buChar char="•"/>
            </a:pPr>
            <a:r>
              <a:rPr lang="en-US" sz="1600" dirty="0"/>
              <a:t>Encrypted Disk Detector (EDD</a:t>
            </a:r>
            <a:r>
              <a:rPr lang="en-US" sz="1600" dirty="0" smtClean="0"/>
              <a:t>)</a:t>
            </a:r>
          </a:p>
          <a:p>
            <a:pPr marL="285750" indent="-285750">
              <a:buFont typeface="Arial" panose="020B0604020202020204" pitchFamily="34" charset="0"/>
              <a:buChar char="•"/>
            </a:pPr>
            <a:r>
              <a:rPr lang="en-US" sz="1600" b="1" dirty="0"/>
              <a:t>Digital Forensics Framework</a:t>
            </a:r>
          </a:p>
          <a:p>
            <a:pPr marL="285750" indent="-285750">
              <a:buFont typeface="Arial" panose="020B0604020202020204" pitchFamily="34" charset="0"/>
              <a:buChar char="•"/>
            </a:pPr>
            <a:r>
              <a:rPr lang="en-US" sz="1600" b="1" dirty="0"/>
              <a:t>Open Computer Forensics Architecture</a:t>
            </a:r>
            <a:endParaRPr lang="en-US" sz="1600" b="1" dirty="0" smtClean="0"/>
          </a:p>
          <a:p>
            <a:r>
              <a:rPr lang="en-US" sz="1600" b="1" dirty="0" smtClean="0">
                <a:solidFill>
                  <a:srgbClr val="FF0000"/>
                </a:solidFill>
              </a:rPr>
              <a:t>Linux		Windows</a:t>
            </a:r>
            <a:endParaRPr lang="en-US" sz="1600" b="1" dirty="0">
              <a:solidFill>
                <a:srgbClr val="FF0000"/>
              </a:solidFill>
            </a:endParaRPr>
          </a:p>
          <a:p>
            <a:pPr marL="285750" indent="-285750">
              <a:buFont typeface="Arial" panose="020B0604020202020204" pitchFamily="34" charset="0"/>
              <a:buChar char="•"/>
            </a:pPr>
            <a:r>
              <a:rPr lang="en-US" sz="1600" dirty="0"/>
              <a:t>CSI Linux	</a:t>
            </a:r>
            <a:r>
              <a:rPr lang="en-US" sz="1600" dirty="0" err="1" smtClean="0"/>
              <a:t>Sysinternals</a:t>
            </a:r>
            <a:r>
              <a:rPr lang="en-US" sz="1600" dirty="0" smtClean="0"/>
              <a:t> suite</a:t>
            </a:r>
          </a:p>
          <a:p>
            <a:pPr marL="285750" indent="-285750">
              <a:buFont typeface="Arial" panose="020B0604020202020204" pitchFamily="34" charset="0"/>
              <a:buChar char="•"/>
            </a:pPr>
            <a:r>
              <a:rPr lang="en-US" sz="1600" dirty="0" smtClean="0"/>
              <a:t>CAINE</a:t>
            </a:r>
          </a:p>
          <a:p>
            <a:pPr marL="285750" indent="-285750">
              <a:buFont typeface="Arial" panose="020B0604020202020204" pitchFamily="34" charset="0"/>
              <a:buChar char="•"/>
            </a:pPr>
            <a:r>
              <a:rPr lang="en-US" sz="1600" dirty="0" smtClean="0"/>
              <a:t>DEFT</a:t>
            </a:r>
          </a:p>
          <a:p>
            <a:pPr marL="285750" indent="-285750">
              <a:buFont typeface="Arial" panose="020B0604020202020204" pitchFamily="34" charset="0"/>
              <a:buChar char="•"/>
            </a:pPr>
            <a:r>
              <a:rPr lang="en-US" sz="1600" dirty="0"/>
              <a:t>Kali Linux</a:t>
            </a:r>
          </a:p>
        </p:txBody>
      </p:sp>
    </p:spTree>
    <p:extLst>
      <p:ext uri="{BB962C8B-B14F-4D97-AF65-F5344CB8AC3E}">
        <p14:creationId xmlns:p14="http://schemas.microsoft.com/office/powerpoint/2010/main" val="3071843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EnCase</a:t>
            </a:r>
            <a:endParaRPr lang="en-US" dirty="0"/>
          </a:p>
        </p:txBody>
      </p:sp>
      <p:sp>
        <p:nvSpPr>
          <p:cNvPr id="3" name="Content Placeholder 2"/>
          <p:cNvSpPr>
            <a:spLocks noGrp="1"/>
          </p:cNvSpPr>
          <p:nvPr>
            <p:ph idx="1"/>
          </p:nvPr>
        </p:nvSpPr>
        <p:spPr/>
        <p:txBody>
          <a:bodyPr>
            <a:normAutofit/>
          </a:bodyPr>
          <a:lstStyle/>
          <a:p>
            <a:r>
              <a:rPr lang="en-US" sz="2400" dirty="0" err="1"/>
              <a:t>OpenText</a:t>
            </a:r>
            <a:r>
              <a:rPr lang="en-US" sz="2400" dirty="0"/>
              <a:t>™ </a:t>
            </a:r>
            <a:r>
              <a:rPr lang="en-US" sz="2400" dirty="0" err="1"/>
              <a:t>EnCase</a:t>
            </a:r>
            <a:r>
              <a:rPr lang="en-US" sz="2400" dirty="0"/>
              <a:t>™ Forensic is a court-proven solution for </a:t>
            </a:r>
            <a:r>
              <a:rPr lang="en-US" sz="2400" dirty="0" smtClean="0"/>
              <a:t>finding, decrypting</a:t>
            </a:r>
            <a:r>
              <a:rPr lang="en-US" sz="2400" dirty="0"/>
              <a:t>, collecting, and preserving forensic data from a wide </a:t>
            </a:r>
            <a:r>
              <a:rPr lang="en-US" sz="2400" dirty="0" smtClean="0"/>
              <a:t>variety of </a:t>
            </a:r>
            <a:r>
              <a:rPr lang="en-US" sz="2400" dirty="0"/>
              <a:t>devices while ensuring evidence integrity and seamlessly </a:t>
            </a:r>
            <a:r>
              <a:rPr lang="en-US" sz="2400" dirty="0" smtClean="0"/>
              <a:t>integrating investigation </a:t>
            </a:r>
            <a:r>
              <a:rPr lang="en-US" sz="2400" dirty="0"/>
              <a:t>workflows</a:t>
            </a:r>
          </a:p>
        </p:txBody>
      </p:sp>
      <p:sp>
        <p:nvSpPr>
          <p:cNvPr id="4" name="TextBox 3"/>
          <p:cNvSpPr txBox="1"/>
          <p:nvPr/>
        </p:nvSpPr>
        <p:spPr>
          <a:xfrm>
            <a:off x="2411760" y="737556"/>
            <a:ext cx="4586768" cy="369332"/>
          </a:xfrm>
          <a:prstGeom prst="rect">
            <a:avLst/>
          </a:prstGeom>
          <a:noFill/>
        </p:spPr>
        <p:txBody>
          <a:bodyPr wrap="none" rtlCol="0">
            <a:spAutoFit/>
          </a:bodyPr>
          <a:lstStyle/>
          <a:p>
            <a:r>
              <a:rPr lang="en-US" dirty="0">
                <a:hlinkClick r:id="rId2"/>
              </a:rPr>
              <a:t>https://</a:t>
            </a:r>
            <a:r>
              <a:rPr lang="en-US" dirty="0" smtClean="0">
                <a:hlinkClick r:id="rId2"/>
              </a:rPr>
              <a:t>security.opentext.com/encase-forensic</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0" y="2724002"/>
            <a:ext cx="7312323" cy="41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189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Balkasoft</a:t>
            </a:r>
            <a:r>
              <a:rPr lang="en-US" dirty="0"/>
              <a:t> Evidence Center </a:t>
            </a:r>
            <a:r>
              <a:rPr lang="en-US" dirty="0" smtClean="0"/>
              <a:t>X</a:t>
            </a:r>
            <a:endParaRPr lang="en-US" dirty="0"/>
          </a:p>
        </p:txBody>
      </p:sp>
      <p:sp>
        <p:nvSpPr>
          <p:cNvPr id="3" name="Content Placeholder 2"/>
          <p:cNvSpPr>
            <a:spLocks noGrp="1"/>
          </p:cNvSpPr>
          <p:nvPr>
            <p:ph idx="1"/>
          </p:nvPr>
        </p:nvSpPr>
        <p:spPr/>
        <p:txBody>
          <a:bodyPr/>
          <a:lstStyle/>
          <a:p>
            <a:r>
              <a:rPr lang="en-US" dirty="0"/>
              <a:t>Acquire, examine, and analyze evidence from mobile, computer, drones, cars, and cloud storage</a:t>
            </a:r>
          </a:p>
        </p:txBody>
      </p:sp>
      <p:sp>
        <p:nvSpPr>
          <p:cNvPr id="4" name="TextBox 3"/>
          <p:cNvSpPr txBox="1"/>
          <p:nvPr/>
        </p:nvSpPr>
        <p:spPr>
          <a:xfrm>
            <a:off x="3635896" y="764704"/>
            <a:ext cx="2469330" cy="369332"/>
          </a:xfrm>
          <a:prstGeom prst="rect">
            <a:avLst/>
          </a:prstGeom>
          <a:noFill/>
        </p:spPr>
        <p:txBody>
          <a:bodyPr wrap="none" rtlCol="0">
            <a:spAutoFit/>
          </a:bodyPr>
          <a:lstStyle/>
          <a:p>
            <a:r>
              <a:rPr lang="en-US" dirty="0">
                <a:hlinkClick r:id="rId2"/>
              </a:rPr>
              <a:t>https://</a:t>
            </a:r>
            <a:r>
              <a:rPr lang="en-US" dirty="0" smtClean="0">
                <a:hlinkClick r:id="rId2"/>
              </a:rPr>
              <a:t>belkasoft.com/x</a:t>
            </a:r>
            <a:r>
              <a:rPr lang="en-US" dirty="0" smtClean="0"/>
              <a:t> </a:t>
            </a:r>
            <a:endParaRPr lang="en-US" dirty="0"/>
          </a:p>
        </p:txBody>
      </p:sp>
      <p:pic>
        <p:nvPicPr>
          <p:cNvPr id="2050" name="Picture 2" descr="Media Files Forensics With Belkasoft X, 54%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58564"/>
            <a:ext cx="699335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3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FTK® </a:t>
            </a:r>
            <a:r>
              <a:rPr lang="en-US" dirty="0" smtClean="0"/>
              <a:t>Imager</a:t>
            </a:r>
            <a:endParaRPr lang="en-US" dirty="0"/>
          </a:p>
        </p:txBody>
      </p:sp>
      <p:sp>
        <p:nvSpPr>
          <p:cNvPr id="3" name="Content Placeholder 2"/>
          <p:cNvSpPr>
            <a:spLocks noGrp="1"/>
          </p:cNvSpPr>
          <p:nvPr>
            <p:ph idx="1"/>
          </p:nvPr>
        </p:nvSpPr>
        <p:spPr/>
        <p:txBody>
          <a:bodyPr/>
          <a:lstStyle/>
          <a:p>
            <a:r>
              <a:rPr lang="en-US" dirty="0"/>
              <a:t>FTK Imager is a free data preview and </a:t>
            </a:r>
            <a:r>
              <a:rPr lang="en-US" dirty="0">
                <a:solidFill>
                  <a:srgbClr val="FF0000"/>
                </a:solidFill>
              </a:rPr>
              <a:t>imaging tool</a:t>
            </a:r>
            <a:r>
              <a:rPr lang="en-US" dirty="0"/>
              <a:t> used to acquire electronic evidence in a forensically sound manner by creating copies of computer data without making changes to the original evidence</a:t>
            </a:r>
            <a:r>
              <a:rPr lang="en-US" dirty="0" smtClean="0"/>
              <a:t>.</a:t>
            </a:r>
          </a:p>
          <a:p>
            <a:pPr lvl="1"/>
            <a:r>
              <a:rPr lang="en-US" b="1" dirty="0"/>
              <a:t>Create </a:t>
            </a:r>
            <a:r>
              <a:rPr lang="en-US" b="1" dirty="0">
                <a:solidFill>
                  <a:srgbClr val="FF0000"/>
                </a:solidFill>
              </a:rPr>
              <a:t>Forensic Images</a:t>
            </a:r>
          </a:p>
          <a:p>
            <a:pPr lvl="1"/>
            <a:r>
              <a:rPr lang="en-US" b="1" dirty="0"/>
              <a:t>Preview Data</a:t>
            </a:r>
          </a:p>
          <a:p>
            <a:pPr lvl="1"/>
            <a:r>
              <a:rPr lang="en-US" b="1" dirty="0"/>
              <a:t>Evaluate Evidence</a:t>
            </a:r>
          </a:p>
          <a:p>
            <a:pPr lvl="1"/>
            <a:endParaRPr lang="en-US" dirty="0"/>
          </a:p>
        </p:txBody>
      </p:sp>
      <p:sp>
        <p:nvSpPr>
          <p:cNvPr id="4" name="TextBox 3"/>
          <p:cNvSpPr txBox="1"/>
          <p:nvPr/>
        </p:nvSpPr>
        <p:spPr>
          <a:xfrm>
            <a:off x="2771802" y="764704"/>
            <a:ext cx="3703001" cy="369332"/>
          </a:xfrm>
          <a:prstGeom prst="rect">
            <a:avLst/>
          </a:prstGeom>
          <a:noFill/>
        </p:spPr>
        <p:txBody>
          <a:bodyPr wrap="none" rtlCol="0">
            <a:spAutoFit/>
          </a:bodyPr>
          <a:lstStyle/>
          <a:p>
            <a:r>
              <a:rPr lang="en-US" dirty="0">
                <a:hlinkClick r:id="rId2"/>
              </a:rPr>
              <a:t>https://</a:t>
            </a:r>
            <a:r>
              <a:rPr lang="en-US" dirty="0" smtClean="0">
                <a:hlinkClick r:id="rId2"/>
              </a:rPr>
              <a:t>www.exterro.com/ftk-imager</a:t>
            </a:r>
            <a:r>
              <a:rPr lang="en-US" dirty="0" smtClean="0"/>
              <a:t> </a:t>
            </a:r>
            <a:endParaRPr lang="en-US" dirty="0"/>
          </a:p>
        </p:txBody>
      </p:sp>
      <p:sp>
        <p:nvSpPr>
          <p:cNvPr id="5" name="TextBox 4"/>
          <p:cNvSpPr txBox="1"/>
          <p:nvPr/>
        </p:nvSpPr>
        <p:spPr>
          <a:xfrm>
            <a:off x="323529" y="5013176"/>
            <a:ext cx="8496944" cy="923330"/>
          </a:xfrm>
          <a:prstGeom prst="rect">
            <a:avLst/>
          </a:prstGeom>
          <a:solidFill>
            <a:schemeClr val="accent5">
              <a:lumMod val="40000"/>
              <a:lumOff val="60000"/>
            </a:schemeClr>
          </a:solidFill>
          <a:ln>
            <a:solidFill>
              <a:schemeClr val="accent1"/>
            </a:solidFill>
          </a:ln>
        </p:spPr>
        <p:txBody>
          <a:bodyPr wrap="square" rtlCol="0">
            <a:spAutoFit/>
          </a:bodyPr>
          <a:lstStyle/>
          <a:p>
            <a:r>
              <a:rPr lang="en-US" i="1" dirty="0">
                <a:solidFill>
                  <a:srgbClr val="FF0000"/>
                </a:solidFill>
              </a:rPr>
              <a:t>Forensic imaging </a:t>
            </a:r>
            <a:r>
              <a:rPr lang="en-US" i="1" dirty="0"/>
              <a:t>is the process of creating an exact </a:t>
            </a:r>
            <a:r>
              <a:rPr lang="en-US" i="1" dirty="0">
                <a:solidFill>
                  <a:srgbClr val="FF0000"/>
                </a:solidFill>
              </a:rPr>
              <a:t>duplicate</a:t>
            </a:r>
            <a:r>
              <a:rPr lang="en-US" i="1" dirty="0"/>
              <a:t> (or “</a:t>
            </a:r>
            <a:r>
              <a:rPr lang="en-US" i="1" dirty="0">
                <a:solidFill>
                  <a:srgbClr val="FF0000"/>
                </a:solidFill>
              </a:rPr>
              <a:t>image</a:t>
            </a:r>
            <a:r>
              <a:rPr lang="en-US" i="1" dirty="0"/>
              <a:t>”) of a digital storage device, such as a hard drive or memory card. This duplicate can then be </a:t>
            </a:r>
            <a:r>
              <a:rPr lang="en-US" i="1" dirty="0" err="1"/>
              <a:t>analysed</a:t>
            </a:r>
            <a:r>
              <a:rPr lang="en-US" i="1" dirty="0"/>
              <a:t> for evidence without affecting the original device.</a:t>
            </a:r>
          </a:p>
        </p:txBody>
      </p:sp>
    </p:spTree>
    <p:extLst>
      <p:ext uri="{BB962C8B-B14F-4D97-AF65-F5344CB8AC3E}">
        <p14:creationId xmlns:p14="http://schemas.microsoft.com/office/powerpoint/2010/main" val="2918300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06 - Quick Guide to X-Ways Forensics: Search - YouTub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6" r="12504"/>
          <a:stretch/>
        </p:blipFill>
        <p:spPr bwMode="auto">
          <a:xfrm>
            <a:off x="5101074" y="3828337"/>
            <a:ext cx="3863414" cy="28975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X-ways</a:t>
            </a:r>
          </a:p>
        </p:txBody>
      </p:sp>
      <p:sp>
        <p:nvSpPr>
          <p:cNvPr id="3" name="Content Placeholder 2"/>
          <p:cNvSpPr>
            <a:spLocks noGrp="1"/>
          </p:cNvSpPr>
          <p:nvPr>
            <p:ph idx="1"/>
          </p:nvPr>
        </p:nvSpPr>
        <p:spPr/>
        <p:txBody>
          <a:bodyPr>
            <a:normAutofit/>
          </a:bodyPr>
          <a:lstStyle/>
          <a:p>
            <a:r>
              <a:rPr lang="en-US" sz="2400" dirty="0"/>
              <a:t>X-Ways Forensics is an advanced work environment for computer forensic examiners and our flagship product. Runs under Windows XP/2003/Vista/2008/7/8/8.1/2012/10/2016/2019/11*, 32 Bit/64 Bit, standard/PE/FE</a:t>
            </a:r>
          </a:p>
        </p:txBody>
      </p:sp>
      <p:sp>
        <p:nvSpPr>
          <p:cNvPr id="4" name="TextBox 3"/>
          <p:cNvSpPr txBox="1"/>
          <p:nvPr/>
        </p:nvSpPr>
        <p:spPr>
          <a:xfrm>
            <a:off x="2699792" y="764704"/>
            <a:ext cx="3424784" cy="369332"/>
          </a:xfrm>
          <a:prstGeom prst="rect">
            <a:avLst/>
          </a:prstGeom>
          <a:noFill/>
        </p:spPr>
        <p:txBody>
          <a:bodyPr wrap="none" rtlCol="0">
            <a:spAutoFit/>
          </a:bodyPr>
          <a:lstStyle/>
          <a:p>
            <a:r>
              <a:rPr lang="en-US" dirty="0">
                <a:hlinkClick r:id="rId3"/>
              </a:rPr>
              <a:t>http://www.x-ways.net/forensics</a:t>
            </a:r>
            <a:r>
              <a:rPr lang="en-US" dirty="0" smtClean="0">
                <a:hlinkClick r:id="rId3"/>
              </a:rPr>
              <a:t>/</a:t>
            </a:r>
            <a:r>
              <a:rPr lang="en-US" dirty="0" smtClean="0"/>
              <a:t> </a:t>
            </a:r>
            <a:endParaRPr lang="en-US" dirty="0"/>
          </a:p>
        </p:txBody>
      </p:sp>
      <p:sp>
        <p:nvSpPr>
          <p:cNvPr id="5" name="TextBox 4"/>
          <p:cNvSpPr txBox="1"/>
          <p:nvPr/>
        </p:nvSpPr>
        <p:spPr>
          <a:xfrm>
            <a:off x="467544" y="2708921"/>
            <a:ext cx="8496944" cy="292387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Disk cloning and imaging</a:t>
            </a:r>
          </a:p>
          <a:p>
            <a:pPr marL="285750" indent="-285750">
              <a:buFont typeface="Wingdings" panose="05000000000000000000" pitchFamily="2" charset="2"/>
              <a:buChar char="§"/>
            </a:pPr>
            <a:r>
              <a:rPr lang="en-US" sz="1400" dirty="0"/>
              <a:t>Ability to read partitioning and file system structures inside raw (.</a:t>
            </a:r>
            <a:r>
              <a:rPr lang="en-US" sz="1400" dirty="0" err="1"/>
              <a:t>dd</a:t>
            </a:r>
            <a:r>
              <a:rPr lang="en-US" sz="1400" dirty="0"/>
              <a:t>) image files, ISO, VHD, VHDX, VDI, and VMDK images</a:t>
            </a:r>
          </a:p>
          <a:p>
            <a:pPr marL="285750" indent="-285750">
              <a:buFont typeface="Wingdings" panose="05000000000000000000" pitchFamily="2" charset="2"/>
              <a:buChar char="§"/>
            </a:pPr>
            <a:r>
              <a:rPr lang="en-US" sz="1400" dirty="0"/>
              <a:t>Complete access to disks, RAIDs, and images more than 2 TB in size (more than 232 sectors) with sector sizes up to 8 KB</a:t>
            </a:r>
          </a:p>
          <a:p>
            <a:pPr marL="285750" indent="-285750">
              <a:buFont typeface="Wingdings" panose="05000000000000000000" pitchFamily="2" charset="2"/>
              <a:buChar char="§"/>
            </a:pPr>
            <a:r>
              <a:rPr lang="en-US" sz="1400" dirty="0"/>
              <a:t>Built-in interpretation of JBOD, RAID 0, RAID 5, RAID 5EE, and RAID 6 systems, Linux software RAIDs, Windows dynamic disks, and LVM2</a:t>
            </a:r>
          </a:p>
          <a:p>
            <a:pPr marL="285750" indent="-285750">
              <a:buFont typeface="Wingdings" panose="05000000000000000000" pitchFamily="2" charset="2"/>
              <a:buChar char="§"/>
            </a:pPr>
            <a:r>
              <a:rPr lang="en-US" sz="1400" dirty="0"/>
              <a:t>Automatic identification of lost/deleted partitions</a:t>
            </a:r>
          </a:p>
          <a:p>
            <a:pPr marL="285750" indent="-285750">
              <a:buFont typeface="Wingdings" panose="05000000000000000000" pitchFamily="2" charset="2"/>
              <a:buChar char="§"/>
            </a:pPr>
            <a:r>
              <a:rPr lang="en-US" sz="1400" dirty="0"/>
              <a:t>Native support for FAT12, FAT16, FAT32, </a:t>
            </a:r>
            <a:r>
              <a:rPr lang="en-US" sz="1400" dirty="0" err="1"/>
              <a:t>exFAT</a:t>
            </a:r>
            <a:r>
              <a:rPr lang="en-US" sz="1400" dirty="0"/>
              <a:t>, TFAT, NTFS, Ext2, Ext3, Ext4, CDFS/ISO9660/Joliet, UDF</a:t>
            </a:r>
          </a:p>
          <a:p>
            <a:pPr marL="285750" indent="-285750">
              <a:buFont typeface="Wingdings" panose="05000000000000000000" pitchFamily="2" charset="2"/>
              <a:buChar char="§"/>
            </a:pPr>
            <a:r>
              <a:rPr lang="en-US" sz="1400" dirty="0"/>
              <a:t>Superimposition of sectors, e.g. with corrected partition tables or file system data structures to parse file systems completely despite data corruption, without altering the original disk or image</a:t>
            </a:r>
          </a:p>
          <a:p>
            <a:pPr marL="285750" indent="-285750">
              <a:buFont typeface="Wingdings" panose="05000000000000000000" pitchFamily="2" charset="2"/>
              <a:buChar char="§"/>
            </a:pPr>
            <a:r>
              <a:rPr lang="en-US" sz="1400" dirty="0"/>
              <a:t>Access to logical memory of running </a:t>
            </a:r>
            <a:r>
              <a:rPr lang="en-US" sz="1400" dirty="0" smtClean="0"/>
              <a:t>processes</a:t>
            </a:r>
          </a:p>
          <a:p>
            <a:pPr marL="285750" indent="-285750">
              <a:buFont typeface="Wingdings" panose="05000000000000000000" pitchFamily="2" charset="2"/>
              <a:buChar char="§"/>
            </a:pPr>
            <a:r>
              <a:rPr lang="en-US" sz="1600" dirty="0" smtClean="0"/>
              <a:t>…….</a:t>
            </a:r>
            <a:endParaRPr lang="en-US" sz="1600" dirty="0"/>
          </a:p>
        </p:txBody>
      </p:sp>
    </p:spTree>
    <p:extLst>
      <p:ext uri="{BB962C8B-B14F-4D97-AF65-F5344CB8AC3E}">
        <p14:creationId xmlns:p14="http://schemas.microsoft.com/office/powerpoint/2010/main" val="147492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Computer Forensics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sz="2400" dirty="0"/>
              <a:t>The Open Computer Forensics Architecture (</a:t>
            </a:r>
            <a:r>
              <a:rPr lang="en-US" sz="2400" dirty="0">
                <a:solidFill>
                  <a:srgbClr val="FF0000"/>
                </a:solidFill>
              </a:rPr>
              <a:t>OCFA</a:t>
            </a:r>
            <a:r>
              <a:rPr lang="en-US" sz="2400" dirty="0"/>
              <a:t>) is a modular computer forensics framework built by the Dutch National Police Agency [KLPD/Dutch]. The main goal is to automate the digital forensic process to speed up the investigation and give tactical investigators direct access to the seized data through an easy to use search and browse interface.</a:t>
            </a:r>
          </a:p>
        </p:txBody>
      </p:sp>
      <p:sp>
        <p:nvSpPr>
          <p:cNvPr id="4" name="TextBox 3"/>
          <p:cNvSpPr txBox="1"/>
          <p:nvPr/>
        </p:nvSpPr>
        <p:spPr>
          <a:xfrm>
            <a:off x="3275858" y="764704"/>
            <a:ext cx="2979149" cy="369332"/>
          </a:xfrm>
          <a:prstGeom prst="rect">
            <a:avLst/>
          </a:prstGeom>
          <a:noFill/>
        </p:spPr>
        <p:txBody>
          <a:bodyPr wrap="none" rtlCol="0">
            <a:spAutoFit/>
          </a:bodyPr>
          <a:lstStyle/>
          <a:p>
            <a:r>
              <a:rPr lang="en-US" dirty="0">
                <a:hlinkClick r:id="rId2"/>
              </a:rPr>
              <a:t>https://ocfa.sourceforge.net</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3264974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Forensics Framework</a:t>
            </a:r>
          </a:p>
        </p:txBody>
      </p:sp>
      <p:sp>
        <p:nvSpPr>
          <p:cNvPr id="3" name="Content Placeholder 2"/>
          <p:cNvSpPr>
            <a:spLocks noGrp="1"/>
          </p:cNvSpPr>
          <p:nvPr>
            <p:ph idx="1"/>
          </p:nvPr>
        </p:nvSpPr>
        <p:spPr/>
        <p:txBody>
          <a:bodyPr>
            <a:normAutofit/>
          </a:bodyPr>
          <a:lstStyle/>
          <a:p>
            <a:r>
              <a:rPr lang="en-US" sz="2400" dirty="0"/>
              <a:t>Digital Forensics Framework was a computer forensics open-source software. It is used by professionals and non-experts to collect, preserve and reveal digital evidence without compromising systems and data.</a:t>
            </a:r>
          </a:p>
        </p:txBody>
      </p:sp>
      <p:sp>
        <p:nvSpPr>
          <p:cNvPr id="4" name="TextBox 3"/>
          <p:cNvSpPr txBox="1"/>
          <p:nvPr/>
        </p:nvSpPr>
        <p:spPr>
          <a:xfrm>
            <a:off x="1835696" y="796062"/>
            <a:ext cx="5682646" cy="369332"/>
          </a:xfrm>
          <a:prstGeom prst="rect">
            <a:avLst/>
          </a:prstGeom>
          <a:noFill/>
        </p:spPr>
        <p:txBody>
          <a:bodyPr wrap="none" rtlCol="0">
            <a:spAutoFit/>
          </a:bodyPr>
          <a:lstStyle/>
          <a:p>
            <a:r>
              <a:rPr lang="en-US" dirty="0">
                <a:hlinkClick r:id="rId2"/>
              </a:rPr>
              <a:t>https://spinningsecurity.com/digital-forensics-framework</a:t>
            </a:r>
            <a:r>
              <a:rPr lang="en-US" dirty="0" smtClean="0">
                <a:hlinkClick r:id="rId2"/>
              </a:rPr>
              <a:t>/</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432" y="2924945"/>
            <a:ext cx="5112568" cy="36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2924944"/>
            <a:ext cx="3744416" cy="3046988"/>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
            </a:pPr>
            <a:r>
              <a:rPr lang="en-US" sz="1600" dirty="0"/>
              <a:t>It preserves the digital chain of custody.</a:t>
            </a:r>
          </a:p>
          <a:p>
            <a:pPr marL="285750" indent="-285750">
              <a:buFont typeface="Wingdings" panose="05000000000000000000" pitchFamily="2" charset="2"/>
              <a:buChar char="§"/>
            </a:pPr>
            <a:r>
              <a:rPr lang="en-US" sz="1600" dirty="0"/>
              <a:t>It can access local and remote devices.</a:t>
            </a:r>
          </a:p>
          <a:p>
            <a:pPr marL="285750" indent="-285750">
              <a:buFont typeface="Wingdings" panose="05000000000000000000" pitchFamily="2" charset="2"/>
              <a:buChar char="§"/>
            </a:pPr>
            <a:r>
              <a:rPr lang="en-US" sz="1600" dirty="0"/>
              <a:t>It can read standard digital forensics file formats.</a:t>
            </a:r>
          </a:p>
          <a:p>
            <a:pPr marL="285750" indent="-285750">
              <a:buFont typeface="Wingdings" panose="05000000000000000000" pitchFamily="2" charset="2"/>
              <a:buChar char="§"/>
            </a:pPr>
            <a:r>
              <a:rPr lang="en-US" sz="1600" dirty="0"/>
              <a:t>Virtual machine disk reconstruction.</a:t>
            </a:r>
          </a:p>
          <a:p>
            <a:pPr marL="285750" indent="-285750">
              <a:buFont typeface="Wingdings" panose="05000000000000000000" pitchFamily="2" charset="2"/>
              <a:buChar char="§"/>
            </a:pPr>
            <a:r>
              <a:rPr lang="en-US" sz="1600" dirty="0"/>
              <a:t>It can be used for Windows and Linux Forensics.</a:t>
            </a:r>
          </a:p>
          <a:p>
            <a:pPr marL="285750" indent="-285750">
              <a:buFont typeface="Wingdings" panose="05000000000000000000" pitchFamily="2" charset="2"/>
              <a:buChar char="§"/>
            </a:pPr>
            <a:r>
              <a:rPr lang="en-US" sz="1600" dirty="0"/>
              <a:t>It can quickly triage and search for meta-data.</a:t>
            </a:r>
          </a:p>
          <a:p>
            <a:pPr marL="285750" indent="-285750">
              <a:buFont typeface="Wingdings" panose="05000000000000000000" pitchFamily="2" charset="2"/>
              <a:buChar char="§"/>
            </a:pPr>
            <a:r>
              <a:rPr lang="en-US" sz="1600" dirty="0"/>
              <a:t>It can recover hidden and deleted files and folders.</a:t>
            </a:r>
          </a:p>
          <a:p>
            <a:pPr marL="285750" indent="-285750">
              <a:buFont typeface="Wingdings" panose="05000000000000000000" pitchFamily="2" charset="2"/>
              <a:buChar char="§"/>
            </a:pPr>
            <a:r>
              <a:rPr lang="en-US" sz="1600" dirty="0"/>
              <a:t>Used for volatile memory forensics. </a:t>
            </a:r>
          </a:p>
        </p:txBody>
      </p:sp>
    </p:spTree>
    <p:extLst>
      <p:ext uri="{BB962C8B-B14F-4D97-AF65-F5344CB8AC3E}">
        <p14:creationId xmlns:p14="http://schemas.microsoft.com/office/powerpoint/2010/main" val="430029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29753</TotalTime>
  <Words>1262</Words>
  <Application>Microsoft Office PowerPoint</Application>
  <PresentationFormat>On-screen Show (4:3)</PresentationFormat>
  <Paragraphs>166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Digital Forensics Hard Disks and File Systems</vt:lpstr>
      <vt:lpstr>Content</vt:lpstr>
      <vt:lpstr>Lab requirements</vt:lpstr>
      <vt:lpstr>EnCase</vt:lpstr>
      <vt:lpstr>Balkasoft Evidence Center X</vt:lpstr>
      <vt:lpstr>FTK® Imager</vt:lpstr>
      <vt:lpstr>X-ways</vt:lpstr>
      <vt:lpstr>Open Computer Forensics Architecture</vt:lpstr>
      <vt:lpstr>Digital Forensics Framework</vt:lpstr>
      <vt:lpstr>Sleuth Kit</vt:lpstr>
      <vt:lpstr>Autopsy</vt:lpstr>
      <vt:lpstr>DD for Windows/Linux</vt:lpstr>
      <vt:lpstr>DD for Windows/Linux</vt:lpstr>
      <vt:lpstr>Magnet RAM capture</vt:lpstr>
      <vt:lpstr>Belkasoft RAM capturer</vt:lpstr>
      <vt:lpstr>Volatility</vt:lpstr>
      <vt:lpstr>Volatility</vt:lpstr>
      <vt:lpstr>Exercise</vt:lpstr>
      <vt:lpstr>Linux distributions</vt:lpstr>
      <vt:lpstr>CSI Linux  https://csilinux.com/download/</vt:lpstr>
      <vt:lpstr>CAINE https://www.caine-live.net/</vt:lpstr>
      <vt:lpstr>DEFT https://distrowatch.com/table.php?distribution=deft</vt:lpstr>
      <vt:lpstr>Kali Linux https://www.kali.org/get-kali/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mã độc</dc:title>
  <dc:creator>TTS</dc:creator>
  <cp:lastModifiedBy>tran the son</cp:lastModifiedBy>
  <cp:revision>1469</cp:revision>
  <dcterms:created xsi:type="dcterms:W3CDTF">2017-06-08T06:53:33Z</dcterms:created>
  <dcterms:modified xsi:type="dcterms:W3CDTF">2024-03-13T05:02:43Z</dcterms:modified>
</cp:coreProperties>
</file>