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08" autoAdjust="0"/>
  </p:normalViewPr>
  <p:slideViewPr>
    <p:cSldViewPr>
      <p:cViewPr varScale="1">
        <p:scale>
          <a:sx n="88" d="100"/>
          <a:sy n="88" d="100"/>
        </p:scale>
        <p:origin x="-167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>
        <p:scale>
          <a:sx n="150" d="100"/>
          <a:sy n="150" d="100"/>
        </p:scale>
        <p:origin x="-810" y="29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0644-BD0B-40B8-AF7A-8CD10AC08897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A334-FE4D-4C3E-A61B-575B8EC3A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9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4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Digital Forensics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Acquiring </a:t>
            </a:r>
            <a:r>
              <a:rPr lang="en-GB" dirty="0" smtClean="0"/>
              <a:t>Digital Evidence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Arial Narrow" panose="020B0606020202030204" pitchFamily="34" charset="0"/>
              </a:rPr>
              <a:t>Dr.</a:t>
            </a:r>
            <a:r>
              <a:rPr lang="en-GB" dirty="0" smtClean="0">
                <a:latin typeface="Arial Narrow" panose="020B0606020202030204" pitchFamily="34" charset="0"/>
              </a:rPr>
              <a:t> Tran The Son</a:t>
            </a:r>
          </a:p>
          <a:p>
            <a:r>
              <a:rPr lang="en-GB" sz="2000" dirty="0" smtClean="0">
                <a:latin typeface="Arial Narrow" panose="020B0606020202030204" pitchFamily="34" charset="0"/>
              </a:rPr>
              <a:t>Vietnam – Korea University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hard drives using FTK imager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5077409" cy="404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1772816"/>
            <a:ext cx="3528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Physical drive</a:t>
            </a:r>
            <a:r>
              <a:rPr lang="en-US" sz="1600" dirty="0"/>
              <a:t>: </a:t>
            </a:r>
            <a:r>
              <a:rPr lang="en-US" sz="1600" dirty="0" smtClean="0"/>
              <a:t>enable </a:t>
            </a:r>
            <a:r>
              <a:rPr lang="en-US" sz="1600" dirty="0"/>
              <a:t>you to capture all data on a hard drive (bit by bit), </a:t>
            </a:r>
            <a:r>
              <a:rPr lang="en-US" sz="1600" dirty="0" smtClean="0"/>
              <a:t>even unallocated </a:t>
            </a:r>
            <a:r>
              <a:rPr lang="en-US" sz="1600" dirty="0"/>
              <a:t>space and deleted files.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Logical disk</a:t>
            </a:r>
            <a:r>
              <a:rPr lang="en-US" sz="1600" dirty="0"/>
              <a:t>: Capture only a certain partition within a drive, </a:t>
            </a:r>
            <a:r>
              <a:rPr lang="en-US" sz="1600" dirty="0" smtClean="0"/>
              <a:t>such as </a:t>
            </a:r>
            <a:r>
              <a:rPr lang="en-US" sz="1600" dirty="0"/>
              <a:t>the D: drive.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Image file</a:t>
            </a:r>
            <a:r>
              <a:rPr lang="en-US" sz="1600" dirty="0"/>
              <a:t>: Choose an image file to use as a source here.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Folder contents</a:t>
            </a:r>
            <a:r>
              <a:rPr lang="en-US" sz="1600" dirty="0"/>
              <a:t>: Assign a source to a folder.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Fernico</a:t>
            </a:r>
            <a:r>
              <a:rPr lang="en-US" sz="1600" dirty="0">
                <a:solidFill>
                  <a:srgbClr val="FF0000"/>
                </a:solidFill>
              </a:rPr>
              <a:t> device</a:t>
            </a:r>
            <a:r>
              <a:rPr lang="en-US" sz="1600" dirty="0"/>
              <a:t>: Recover forensics pictures from a variety </a:t>
            </a:r>
            <a:r>
              <a:rPr lang="en-US" sz="1600" dirty="0" smtClean="0"/>
              <a:t>of sources </a:t>
            </a:r>
            <a:r>
              <a:rPr lang="en-US" sz="1600" dirty="0"/>
              <a:t>(including multiple CDs/DVDs).</a:t>
            </a:r>
          </a:p>
        </p:txBody>
      </p:sp>
    </p:spTree>
    <p:extLst>
      <p:ext uri="{BB962C8B-B14F-4D97-AF65-F5344CB8AC3E}">
        <p14:creationId xmlns:p14="http://schemas.microsoft.com/office/powerpoint/2010/main" val="24723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forensics and cloud forensics face similar issues; for example, </a:t>
            </a:r>
            <a:r>
              <a:rPr lang="en-US" dirty="0" smtClean="0"/>
              <a:t>e-crime, which </a:t>
            </a:r>
            <a:r>
              <a:rPr lang="en-US" dirty="0"/>
              <a:t>involves the use of networked computers, is on the rise.</a:t>
            </a:r>
          </a:p>
          <a:p>
            <a:r>
              <a:rPr lang="en-US" dirty="0"/>
              <a:t>Working on criminal cases involving the usage of computer networks as </a:t>
            </a:r>
            <a:r>
              <a:rPr lang="en-US" dirty="0" smtClean="0"/>
              <a:t>a forensic </a:t>
            </a:r>
            <a:r>
              <a:rPr lang="en-US" dirty="0"/>
              <a:t>examiner, you can anticipate confronting the following challenges.</a:t>
            </a:r>
          </a:p>
        </p:txBody>
      </p:sp>
    </p:spTree>
    <p:extLst>
      <p:ext uri="{BB962C8B-B14F-4D97-AF65-F5344CB8AC3E}">
        <p14:creationId xmlns:p14="http://schemas.microsoft.com/office/powerpoint/2010/main" val="102042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DF file formats</a:t>
            </a:r>
          </a:p>
          <a:p>
            <a:pPr lvl="2"/>
            <a:r>
              <a:rPr lang="en-US" sz="1600" dirty="0" smtClean="0"/>
              <a:t>Raw format</a:t>
            </a:r>
          </a:p>
          <a:p>
            <a:pPr lvl="2"/>
            <a:r>
              <a:rPr lang="en-US" sz="1600" dirty="0"/>
              <a:t>Advanced forensic format</a:t>
            </a:r>
            <a:endParaRPr lang="en-US" sz="1600" dirty="0" smtClean="0"/>
          </a:p>
          <a:p>
            <a:r>
              <a:rPr lang="en-US" sz="2800" dirty="0" smtClean="0"/>
              <a:t>Acquiring volatile memory </a:t>
            </a:r>
            <a:r>
              <a:rPr lang="en-US" sz="2800" dirty="0"/>
              <a:t>(live)</a:t>
            </a:r>
            <a:endParaRPr lang="en-US" sz="2800" dirty="0" smtClean="0"/>
          </a:p>
          <a:p>
            <a:pPr lvl="2"/>
            <a:r>
              <a:rPr lang="en-US" sz="1600" dirty="0" smtClean="0"/>
              <a:t>Virtual (Swap)</a:t>
            </a:r>
          </a:p>
          <a:p>
            <a:pPr lvl="2"/>
            <a:r>
              <a:rPr lang="en-US" sz="1600" dirty="0" smtClean="0"/>
              <a:t>RAM</a:t>
            </a:r>
          </a:p>
          <a:p>
            <a:r>
              <a:rPr lang="en-US" sz="2800" dirty="0" smtClean="0"/>
              <a:t>Acquiring </a:t>
            </a:r>
            <a:r>
              <a:rPr lang="en-US" sz="2800" dirty="0"/>
              <a:t>nonvolatile </a:t>
            </a:r>
            <a:r>
              <a:rPr lang="en-US" sz="2800" dirty="0" smtClean="0"/>
              <a:t>memory</a:t>
            </a:r>
          </a:p>
          <a:p>
            <a:pPr lvl="2"/>
            <a:r>
              <a:rPr lang="en-US" sz="1600" dirty="0" smtClean="0"/>
              <a:t>Hard disk</a:t>
            </a:r>
          </a:p>
          <a:p>
            <a:pPr lvl="2"/>
            <a:r>
              <a:rPr lang="en-US" sz="1600" dirty="0" smtClean="0"/>
              <a:t>Physical/Logical Drive</a:t>
            </a:r>
          </a:p>
          <a:p>
            <a:r>
              <a:rPr lang="en-US" sz="2800" dirty="0" smtClean="0"/>
              <a:t>Network Acquisition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58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</a:t>
            </a:r>
            <a:r>
              <a:rPr lang="en-US" sz="2800" dirty="0">
                <a:solidFill>
                  <a:srgbClr val="FF0000"/>
                </a:solidFill>
              </a:rPr>
              <a:t>bit-by-bit copy </a:t>
            </a:r>
            <a:r>
              <a:rPr lang="en-US" sz="2800" dirty="0" smtClean="0"/>
              <a:t>of the </a:t>
            </a:r>
            <a:r>
              <a:rPr lang="en-US" sz="2800" dirty="0"/>
              <a:t>drive’s raw data and can be used to image the entire drive or a </a:t>
            </a:r>
            <a:r>
              <a:rPr lang="en-US" sz="2800" dirty="0" smtClean="0"/>
              <a:t>single volume </a:t>
            </a:r>
            <a:r>
              <a:rPr lang="en-US" sz="2800" dirty="0"/>
              <a:t>(partition) within it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Raw format is the default file format for the </a:t>
            </a:r>
            <a:r>
              <a:rPr lang="en-US" sz="2800" dirty="0" smtClean="0"/>
              <a:t>output generated </a:t>
            </a:r>
            <a:r>
              <a:rPr lang="en-US" sz="2800" dirty="0"/>
              <a:t>by the famous Linux/UNIX </a:t>
            </a:r>
            <a:r>
              <a:rPr lang="en-US" sz="2800" dirty="0" err="1">
                <a:solidFill>
                  <a:srgbClr val="FF0000"/>
                </a:solidFill>
              </a:rPr>
              <a:t>dd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command, and it is supported </a:t>
            </a:r>
            <a:r>
              <a:rPr lang="en-US" sz="2800" dirty="0" smtClean="0"/>
              <a:t>by most </a:t>
            </a:r>
            <a:r>
              <a:rPr lang="en-US" sz="2800" dirty="0"/>
              <a:t>computer forensics software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Extension: .001</a:t>
            </a:r>
            <a:r>
              <a:rPr lang="en-US" dirty="0"/>
              <a:t>, </a:t>
            </a:r>
            <a:r>
              <a:rPr lang="en-US" dirty="0" smtClean="0"/>
              <a:t>.</a:t>
            </a:r>
            <a:r>
              <a:rPr lang="en-US" dirty="0" err="1" smtClean="0"/>
              <a:t>dd</a:t>
            </a:r>
            <a:r>
              <a:rPr lang="en-US" dirty="0"/>
              <a:t>, </a:t>
            </a:r>
            <a:r>
              <a:rPr lang="en-US" dirty="0" smtClean="0"/>
              <a:t>.</a:t>
            </a:r>
            <a:r>
              <a:rPr lang="en-US" dirty="0" err="1" smtClean="0"/>
              <a:t>dmg</a:t>
            </a:r>
            <a:r>
              <a:rPr lang="en-US" dirty="0"/>
              <a:t>, </a:t>
            </a:r>
            <a:r>
              <a:rPr lang="en-US" dirty="0" smtClean="0"/>
              <a:t>.raw</a:t>
            </a:r>
            <a:r>
              <a:rPr lang="en-US" dirty="0"/>
              <a:t>, and </a:t>
            </a:r>
            <a:r>
              <a:rPr lang="en-US" dirty="0" smtClean="0"/>
              <a:t>.</a:t>
            </a:r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176776"/>
            <a:ext cx="806489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main disadvantage </a:t>
            </a:r>
            <a:r>
              <a:rPr lang="en-US" dirty="0" smtClean="0"/>
              <a:t>of the </a:t>
            </a:r>
            <a:r>
              <a:rPr lang="en-US" dirty="0"/>
              <a:t>Raw format is that it requires the </a:t>
            </a:r>
            <a:r>
              <a:rPr lang="en-US" dirty="0">
                <a:solidFill>
                  <a:srgbClr val="FF0000"/>
                </a:solidFill>
              </a:rPr>
              <a:t>same amount </a:t>
            </a:r>
            <a:r>
              <a:rPr lang="en-US" dirty="0"/>
              <a:t>of storage space as </a:t>
            </a:r>
            <a:r>
              <a:rPr lang="en-US" dirty="0" smtClean="0"/>
              <a:t>the source </a:t>
            </a:r>
            <a:r>
              <a:rPr lang="en-US" dirty="0"/>
              <a:t>drive because data in Raw format cannot be compressed</a:t>
            </a:r>
          </a:p>
        </p:txBody>
      </p:sp>
    </p:spTree>
    <p:extLst>
      <p:ext uri="{BB962C8B-B14F-4D97-AF65-F5344CB8AC3E}">
        <p14:creationId xmlns:p14="http://schemas.microsoft.com/office/powerpoint/2010/main" val="307184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Forensic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forensic format (AFF) is an open-source, extensible file </a:t>
            </a:r>
            <a:r>
              <a:rPr lang="en-US" dirty="0" smtClean="0"/>
              <a:t>format.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Compression</a:t>
            </a:r>
            <a:r>
              <a:rPr lang="en-US" dirty="0" smtClean="0"/>
              <a:t> </a:t>
            </a:r>
            <a:r>
              <a:rPr lang="en-US" dirty="0"/>
              <a:t>algorithms </a:t>
            </a:r>
            <a:r>
              <a:rPr lang="en-US" dirty="0" err="1">
                <a:solidFill>
                  <a:srgbClr val="FF0000"/>
                </a:solidFill>
              </a:rPr>
              <a:t>Zlib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LZMA</a:t>
            </a:r>
            <a:r>
              <a:rPr lang="en-US" dirty="0"/>
              <a:t> are </a:t>
            </a:r>
            <a:r>
              <a:rPr lang="en-US" dirty="0" smtClean="0"/>
              <a:t>both supported.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multiple files </a:t>
            </a:r>
            <a:r>
              <a:rPr lang="en-US" dirty="0"/>
              <a:t>after </a:t>
            </a:r>
            <a:r>
              <a:rPr lang="en-US" dirty="0" smtClean="0"/>
              <a:t>created.</a:t>
            </a:r>
          </a:p>
          <a:p>
            <a:pPr lvl="1"/>
            <a:r>
              <a:rPr lang="en-US" dirty="0"/>
              <a:t>supports </a:t>
            </a:r>
            <a:r>
              <a:rPr lang="en-US" dirty="0" smtClean="0"/>
              <a:t>drive image </a:t>
            </a:r>
            <a:r>
              <a:rPr lang="en-US" dirty="0">
                <a:solidFill>
                  <a:srgbClr val="FF0000"/>
                </a:solidFill>
              </a:rPr>
              <a:t>encryption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Allows to </a:t>
            </a:r>
            <a:r>
              <a:rPr lang="en-US" dirty="0">
                <a:solidFill>
                  <a:srgbClr val="FF0000"/>
                </a:solidFill>
              </a:rPr>
              <a:t>password-protect</a:t>
            </a:r>
            <a:r>
              <a:rPr lang="en-US" dirty="0"/>
              <a:t> </a:t>
            </a:r>
            <a:r>
              <a:rPr lang="en-US" dirty="0" smtClean="0"/>
              <a:t>the acquired image</a:t>
            </a:r>
          </a:p>
          <a:p>
            <a:pPr lvl="1"/>
            <a:r>
              <a:rPr lang="en-US" dirty="0" smtClean="0"/>
              <a:t>Ext: .</a:t>
            </a:r>
            <a:r>
              <a:rPr lang="en-US" dirty="0" err="1" smtClean="0">
                <a:solidFill>
                  <a:srgbClr val="FF0000"/>
                </a:solidFill>
              </a:rPr>
              <a:t>afm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.</a:t>
            </a:r>
            <a:r>
              <a:rPr lang="en-US" dirty="0" err="1" smtClean="0">
                <a:solidFill>
                  <a:srgbClr val="FF0000"/>
                </a:solidFill>
              </a:rPr>
              <a:t>afd</a:t>
            </a:r>
            <a:r>
              <a:rPr lang="en-US" dirty="0" smtClean="0">
                <a:solidFill>
                  <a:srgbClr val="FF0000"/>
                </a:solidFill>
              </a:rPr>
              <a:t> (divided files)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2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memory </a:t>
            </a:r>
            <a:r>
              <a:rPr lang="en-US" dirty="0" smtClean="0"/>
              <a:t>(RAM)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Information that can be found in RAM includes the following:</a:t>
            </a:r>
          </a:p>
          <a:p>
            <a:pPr lvl="1"/>
            <a:r>
              <a:rPr lang="en-US" dirty="0"/>
              <a:t>Keys for encryption</a:t>
            </a:r>
          </a:p>
          <a:p>
            <a:pPr lvl="1"/>
            <a:r>
              <a:rPr lang="en-US" dirty="0"/>
              <a:t>Running procedures</a:t>
            </a:r>
          </a:p>
          <a:p>
            <a:pPr lvl="1"/>
            <a:r>
              <a:rPr lang="en-US" dirty="0"/>
              <a:t>Console commands that have been executed</a:t>
            </a:r>
          </a:p>
          <a:p>
            <a:pPr lvl="1"/>
            <a:r>
              <a:rPr lang="en-US" dirty="0"/>
              <a:t>Items in the clipboard</a:t>
            </a:r>
          </a:p>
          <a:p>
            <a:pPr lvl="1"/>
            <a:r>
              <a:rPr lang="en-US" dirty="0"/>
              <a:t>Data from a network</a:t>
            </a:r>
          </a:p>
          <a:p>
            <a:pPr lvl="1"/>
            <a:r>
              <a:rPr lang="en-US" dirty="0"/>
              <a:t>Contents of decrypted</a:t>
            </a:r>
          </a:p>
          <a:p>
            <a:pPr lvl="1"/>
            <a:r>
              <a:rPr lang="en-US" dirty="0"/>
              <a:t>Hives of the registrar</a:t>
            </a:r>
          </a:p>
          <a:p>
            <a:pPr lvl="1"/>
            <a:r>
              <a:rPr lang="en-US" dirty="0"/>
              <a:t>Image and text files</a:t>
            </a:r>
          </a:p>
          <a:p>
            <a:pPr lvl="1"/>
            <a:r>
              <a:rPr lang="en-US" dirty="0"/>
              <a:t>Deleted files</a:t>
            </a:r>
          </a:p>
          <a:p>
            <a:pPr lvl="1"/>
            <a:r>
              <a:rPr lang="en-US" dirty="0"/>
              <a:t>Web Browsing Logs</a:t>
            </a:r>
          </a:p>
          <a:p>
            <a:pPr lvl="1"/>
            <a:r>
              <a:rPr lang="en-US" dirty="0"/>
              <a:t>Registry keys that are open and active</a:t>
            </a:r>
          </a:p>
          <a:p>
            <a:pPr lvl="1"/>
            <a:r>
              <a:rPr lang="en-US" dirty="0"/>
              <a:t>Passwords for Web accounts (for example, e-mail, social media, and</a:t>
            </a:r>
          </a:p>
          <a:p>
            <a:pPr lvl="1"/>
            <a:r>
              <a:rPr lang="en-US" dirty="0"/>
              <a:t>cloud storage)</a:t>
            </a:r>
          </a:p>
          <a:p>
            <a:pPr lvl="1"/>
            <a:r>
              <a:rPr lang="en-US" dirty="0"/>
              <a:t>Instant messaging</a:t>
            </a:r>
          </a:p>
          <a:p>
            <a:pPr lvl="1"/>
            <a:r>
              <a:rPr lang="en-US" dirty="0"/>
              <a:t>Exploit information</a:t>
            </a:r>
          </a:p>
          <a:p>
            <a:pPr lvl="1"/>
            <a:r>
              <a:rPr lang="en-US" dirty="0"/>
              <a:t>Rootkit and Trojan malwares</a:t>
            </a:r>
          </a:p>
          <a:p>
            <a:pPr lvl="1"/>
            <a:r>
              <a:rPr lang="en-US" dirty="0"/>
              <a:t>Evidence of activity that is not usually saved on the local hard drive</a:t>
            </a:r>
          </a:p>
        </p:txBody>
      </p:sp>
    </p:spTree>
    <p:extLst>
      <p:ext uri="{BB962C8B-B14F-4D97-AF65-F5344CB8AC3E}">
        <p14:creationId xmlns:p14="http://schemas.microsoft.com/office/powerpoint/2010/main" val="160905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Swap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</a:t>
            </a:r>
            <a:r>
              <a:rPr lang="en-US" dirty="0"/>
              <a:t>is a </a:t>
            </a:r>
            <a:r>
              <a:rPr lang="en-US" dirty="0" smtClean="0"/>
              <a:t>file that compensates </a:t>
            </a:r>
            <a:r>
              <a:rPr lang="en-US" dirty="0"/>
              <a:t>for RAM’s limited capacity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2144433"/>
            <a:ext cx="198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C:\pagefile.sys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2606098"/>
            <a:ext cx="130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Swap file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157192"/>
            <a:ext cx="784887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Virtual memory acquisition is a critical part of the forensic process because it</a:t>
            </a:r>
          </a:p>
          <a:p>
            <a:r>
              <a:rPr lang="en-US" dirty="0"/>
              <a:t>can contain valuable information such as user passwords, encryption keys,</a:t>
            </a:r>
          </a:p>
          <a:p>
            <a:r>
              <a:rPr lang="en-US" dirty="0"/>
              <a:t>Web browser activity, and other important artifacts that are transferred from</a:t>
            </a:r>
          </a:p>
          <a:p>
            <a:r>
              <a:rPr lang="en-US" dirty="0"/>
              <a:t>the RAM.</a:t>
            </a:r>
          </a:p>
        </p:txBody>
      </p:sp>
    </p:spTree>
    <p:extLst>
      <p:ext uri="{BB962C8B-B14F-4D97-AF65-F5344CB8AC3E}">
        <p14:creationId xmlns:p14="http://schemas.microsoft.com/office/powerpoint/2010/main" val="92018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acquiring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Locked </a:t>
            </a:r>
            <a:r>
              <a:rPr lang="en-US" sz="2800" dirty="0" smtClean="0"/>
              <a:t>Windows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>
                <a:solidFill>
                  <a:srgbClr val="FF0000"/>
                </a:solidFill>
              </a:rPr>
              <a:t>CaptureGUARD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Phantom Probe </a:t>
            </a:r>
            <a:r>
              <a:rPr lang="en-US" sz="2000" dirty="0" smtClean="0"/>
              <a:t>hardware</a:t>
            </a:r>
          </a:p>
          <a:p>
            <a:pPr lvl="1"/>
            <a:r>
              <a:rPr lang="en-US" sz="2000" dirty="0"/>
              <a:t>use a </a:t>
            </a:r>
            <a:r>
              <a:rPr lang="en-US" sz="2000" dirty="0">
                <a:solidFill>
                  <a:srgbClr val="FF0000"/>
                </a:solidFill>
              </a:rPr>
              <a:t>direct memory access (</a:t>
            </a:r>
            <a:r>
              <a:rPr lang="en-US" sz="2000" dirty="0" smtClean="0">
                <a:solidFill>
                  <a:srgbClr val="FF0000"/>
                </a:solidFill>
              </a:rPr>
              <a:t>DMA) attack </a:t>
            </a:r>
            <a:r>
              <a:rPr lang="en-US" sz="2000" dirty="0"/>
              <a:t>to get the password out of </a:t>
            </a:r>
            <a:r>
              <a:rPr lang="en-US" sz="2000" dirty="0" smtClean="0"/>
              <a:t>RAM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worth noting that the captured image is larger than the RAM (</a:t>
            </a:r>
            <a:r>
              <a:rPr lang="en-US" sz="2800" dirty="0" smtClean="0"/>
              <a:t>in this </a:t>
            </a:r>
            <a:r>
              <a:rPr lang="en-US" sz="2800" dirty="0"/>
              <a:t>case, we are capturing a PC with 8 GB of RAM; the image size </a:t>
            </a:r>
            <a:r>
              <a:rPr lang="en-US" sz="2800" dirty="0" smtClean="0"/>
              <a:t>is approximately </a:t>
            </a:r>
            <a:r>
              <a:rPr lang="en-US" sz="2800" dirty="0"/>
              <a:t>8.269 GB). so </a:t>
            </a:r>
            <a:r>
              <a:rPr lang="en-US" sz="2800" dirty="0" smtClean="0"/>
              <a:t>make sure </a:t>
            </a:r>
            <a:r>
              <a:rPr lang="en-US" sz="2800" dirty="0"/>
              <a:t>it is big enough to hold the file you will be making.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65104"/>
            <a:ext cx="27432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55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dirty="0"/>
              <a:t>The size of the (suspicious) source </a:t>
            </a:r>
            <a:r>
              <a:rPr lang="en-US" dirty="0" smtClean="0"/>
              <a:t>drive</a:t>
            </a:r>
          </a:p>
          <a:p>
            <a:pPr lvl="1"/>
            <a:r>
              <a:rPr lang="en-US" dirty="0"/>
              <a:t>Time frame in which the acquisition will be </a:t>
            </a:r>
            <a:r>
              <a:rPr lang="en-US" dirty="0" smtClean="0"/>
              <a:t>completed</a:t>
            </a:r>
          </a:p>
          <a:p>
            <a:pPr lvl="1"/>
            <a:r>
              <a:rPr lang="en-US" dirty="0"/>
              <a:t>Is it possible to bring the questionable digital media (for example, </a:t>
            </a:r>
            <a:r>
              <a:rPr lang="en-US" dirty="0" smtClean="0"/>
              <a:t>a hard </a:t>
            </a:r>
            <a:r>
              <a:rPr lang="en-US" dirty="0"/>
              <a:t>drive) to the lab with </a:t>
            </a:r>
            <a:r>
              <a:rPr lang="en-US" dirty="0" smtClean="0"/>
              <a:t>you?</a:t>
            </a:r>
          </a:p>
          <a:p>
            <a:pPr lvl="1"/>
            <a:r>
              <a:rPr lang="en-US" dirty="0"/>
              <a:t>Is it possible to shut down the target machine to obtain its drive </a:t>
            </a:r>
            <a:r>
              <a:rPr lang="en-US" dirty="0" smtClean="0"/>
              <a:t>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7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Acquiring physical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a bit-by-bit/sector-by-sector clone of a hard </a:t>
            </a:r>
            <a:r>
              <a:rPr lang="en-US" dirty="0" smtClean="0"/>
              <a:t>disc (</a:t>
            </a:r>
            <a:r>
              <a:rPr lang="en-US" dirty="0"/>
              <a:t>also known as a bit-stream </a:t>
            </a:r>
            <a:r>
              <a:rPr lang="en-US" dirty="0" smtClean="0"/>
              <a:t>image)</a:t>
            </a:r>
          </a:p>
          <a:p>
            <a:pPr lvl="1"/>
            <a:r>
              <a:rPr lang="en-US" dirty="0"/>
              <a:t>Any computer forensics </a:t>
            </a:r>
            <a:r>
              <a:rPr lang="en-US" dirty="0" smtClean="0"/>
              <a:t>program can </a:t>
            </a:r>
            <a:r>
              <a:rPr lang="en-US" dirty="0"/>
              <a:t>read bit-stream </a:t>
            </a:r>
            <a:r>
              <a:rPr lang="en-US" dirty="0" smtClean="0"/>
              <a:t>images</a:t>
            </a:r>
          </a:p>
          <a:p>
            <a:pPr lvl="2"/>
            <a:r>
              <a:rPr lang="en-US" dirty="0"/>
              <a:t>Bit-stream disk-to-image file conversion (most </a:t>
            </a:r>
            <a:r>
              <a:rPr lang="en-US" dirty="0" smtClean="0"/>
              <a:t>frequently used)</a:t>
            </a:r>
          </a:p>
          <a:p>
            <a:pPr lvl="2"/>
            <a:r>
              <a:rPr lang="en-US" dirty="0"/>
              <a:t>Bit-stream </a:t>
            </a:r>
            <a:r>
              <a:rPr lang="en-US" dirty="0" smtClean="0"/>
              <a:t>disk-to-disk</a:t>
            </a:r>
          </a:p>
          <a:p>
            <a:r>
              <a:rPr lang="en-US" dirty="0"/>
              <a:t>Logical </a:t>
            </a:r>
            <a:r>
              <a:rPr lang="en-US" dirty="0" smtClean="0"/>
              <a:t>acquisition</a:t>
            </a:r>
          </a:p>
          <a:p>
            <a:pPr lvl="1"/>
            <a:r>
              <a:rPr lang="en-US" dirty="0"/>
              <a:t>just capturing a subset of active </a:t>
            </a:r>
            <a:r>
              <a:rPr lang="en-US" dirty="0" smtClean="0"/>
              <a:t>data</a:t>
            </a:r>
          </a:p>
          <a:p>
            <a:r>
              <a:rPr lang="en-US" dirty="0"/>
              <a:t>Sparse </a:t>
            </a:r>
            <a:r>
              <a:rPr lang="en-US" dirty="0" smtClean="0"/>
              <a:t>acquisition</a:t>
            </a:r>
          </a:p>
          <a:p>
            <a:pPr lvl="1"/>
            <a:r>
              <a:rPr lang="en-US" dirty="0"/>
              <a:t>captures only </a:t>
            </a:r>
            <a:r>
              <a:rPr lang="en-US" dirty="0" smtClean="0"/>
              <a:t>specific files </a:t>
            </a:r>
            <a:r>
              <a:rPr lang="en-US" dirty="0"/>
              <a:t>that are related to the investigated </a:t>
            </a:r>
            <a:r>
              <a:rPr lang="en-US" dirty="0" smtClean="0"/>
              <a:t>case.</a:t>
            </a:r>
          </a:p>
          <a:p>
            <a:pPr lvl="1"/>
            <a:r>
              <a:rPr lang="en-US" dirty="0"/>
              <a:t>deleted data </a:t>
            </a:r>
            <a:r>
              <a:rPr lang="en-US" dirty="0" smtClean="0"/>
              <a:t>and fragments </a:t>
            </a:r>
            <a:r>
              <a:rPr lang="en-US" dirty="0"/>
              <a:t>thereof are also captured</a:t>
            </a:r>
          </a:p>
        </p:txBody>
      </p:sp>
    </p:spTree>
    <p:extLst>
      <p:ext uri="{BB962C8B-B14F-4D97-AF65-F5344CB8AC3E}">
        <p14:creationId xmlns:p14="http://schemas.microsoft.com/office/powerpoint/2010/main" val="360283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28794</TotalTime>
  <Words>714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Forensics Acquiring Digital Evidence</vt:lpstr>
      <vt:lpstr>Contents</vt:lpstr>
      <vt:lpstr>Raw File Format</vt:lpstr>
      <vt:lpstr>Advanced Forensic format</vt:lpstr>
      <vt:lpstr>Live memory (RAM) acquisition</vt:lpstr>
      <vt:lpstr>Virtual memory: Swap space</vt:lpstr>
      <vt:lpstr>Challenges acquiring RAM</vt:lpstr>
      <vt:lpstr>Hard disk acquisition</vt:lpstr>
      <vt:lpstr>Hard disk acquisition</vt:lpstr>
      <vt:lpstr>Capturing hard drives using FTK imager</vt:lpstr>
      <vt:lpstr>Network acquisition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mã độc</dc:title>
  <dc:creator>TTS</dc:creator>
  <cp:lastModifiedBy>tran the son</cp:lastModifiedBy>
  <cp:revision>1423</cp:revision>
  <dcterms:created xsi:type="dcterms:W3CDTF">2017-06-08T06:53:33Z</dcterms:created>
  <dcterms:modified xsi:type="dcterms:W3CDTF">2024-03-20T06:05:10Z</dcterms:modified>
</cp:coreProperties>
</file>