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4" r:id="rId6"/>
    <p:sldId id="263" r:id="rId7"/>
    <p:sldId id="261" r:id="rId8"/>
    <p:sldId id="269" r:id="rId9"/>
    <p:sldId id="262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008" autoAdjust="0"/>
  </p:normalViewPr>
  <p:slideViewPr>
    <p:cSldViewPr>
      <p:cViewPr varScale="1">
        <p:scale>
          <a:sx n="88" d="100"/>
          <a:sy n="88" d="100"/>
        </p:scale>
        <p:origin x="-167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9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56"/>
    </p:cViewPr>
  </p:sorterViewPr>
  <p:notesViewPr>
    <p:cSldViewPr>
      <p:cViewPr>
        <p:scale>
          <a:sx n="150" d="100"/>
          <a:sy n="150" d="100"/>
        </p:scale>
        <p:origin x="-810" y="29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0644-BD0B-40B8-AF7A-8CD10AC08897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3A334-FE4D-4C3E-A61B-575B8EC3A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9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A334-FE4D-4C3E-A61B-575B8EC3A56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4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3A334-FE4D-4C3E-A61B-575B8EC3A5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4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0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21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11256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2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23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6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9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2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6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0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0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1600200"/>
            <a:ext cx="89289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4B57-344B-4127-95E0-C4D70C1DB92C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032E-7B51-4E15-9222-EB0F43ABC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3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wnloads.volatilityfoundation.org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euthkit.org/sleuthki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 smtClean="0"/>
              <a:t>Digital Forensics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Evidence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>
                <a:latin typeface="Arial Narrow" panose="020B0606020202030204" pitchFamily="34" charset="0"/>
              </a:rPr>
              <a:t>Dr.</a:t>
            </a:r>
            <a:r>
              <a:rPr lang="en-GB" dirty="0" smtClean="0">
                <a:latin typeface="Arial Narrow" panose="020B0606020202030204" pitchFamily="34" charset="0"/>
              </a:rPr>
              <a:t> Tran The Son</a:t>
            </a:r>
          </a:p>
          <a:p>
            <a:r>
              <a:rPr lang="en-GB" sz="2000" dirty="0" smtClean="0">
                <a:latin typeface="Arial Narrow" panose="020B0606020202030204" pitchFamily="34" charset="0"/>
              </a:rPr>
              <a:t>Vietnam – Korea University</a:t>
            </a:r>
            <a:endParaRPr lang="en-GB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</a:p>
          <a:p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3296018" cy="4462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85" y="1876247"/>
            <a:ext cx="3479309" cy="3617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85" y="5493753"/>
            <a:ext cx="3479309" cy="1332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55776" y="786976"/>
            <a:ext cx="423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downloads.volatilityfoundation.org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…more 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72457"/>
            <a:ext cx="748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https://downloads.volatilityfoundation.org/releases/2.4/CheatSheet_v2.4.pdf</a:t>
            </a:r>
          </a:p>
        </p:txBody>
      </p:sp>
    </p:spTree>
    <p:extLst>
      <p:ext uri="{BB962C8B-B14F-4D97-AF65-F5344CB8AC3E}">
        <p14:creationId xmlns:p14="http://schemas.microsoft.com/office/powerpoint/2010/main" val="1385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Dump RAM </a:t>
            </a:r>
            <a:r>
              <a:rPr lang="en-US" dirty="0" err="1" smtClean="0"/>
              <a:t>bằng</a:t>
            </a:r>
            <a:r>
              <a:rPr lang="en-US" dirty="0" smtClean="0"/>
              <a:t> Magnet RAM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Belfsoft</a:t>
            </a:r>
            <a:r>
              <a:rPr lang="en-US" dirty="0" smtClean="0"/>
              <a:t> RAM Capturer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Volatility (v3)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RAM image (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ở </a:t>
            </a:r>
            <a:r>
              <a:rPr lang="en-US" dirty="0" err="1" smtClean="0"/>
              <a:t>bước</a:t>
            </a:r>
            <a:r>
              <a:rPr lang="en-US" dirty="0" smtClean="0"/>
              <a:t> 1)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err="1" smtClean="0"/>
              <a:t>Phiên</a:t>
            </a:r>
            <a:r>
              <a:rPr lang="en-US" dirty="0" smtClean="0"/>
              <a:t> bản HĐH và cá</a:t>
            </a:r>
            <a:r>
              <a:rPr lang="en-US" dirty="0" smtClean="0"/>
              <a:t>c thông tin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Thông tin </a:t>
            </a:r>
            <a:r>
              <a:rPr lang="en-US" dirty="0" err="1" smtClean="0"/>
              <a:t>về</a:t>
            </a:r>
            <a:r>
              <a:rPr lang="en-US" dirty="0" smtClean="0"/>
              <a:t> Kerne</a:t>
            </a:r>
            <a:r>
              <a:rPr lang="en-US" dirty="0" smtClean="0"/>
              <a:t>l </a:t>
            </a:r>
            <a:r>
              <a:rPr lang="en-US" dirty="0" err="1" smtClean="0"/>
              <a:t>của</a:t>
            </a:r>
            <a:r>
              <a:rPr lang="en-US" dirty="0" smtClean="0"/>
              <a:t> HĐH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các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err="1" smtClean="0"/>
              <a:t>Lấy</a:t>
            </a:r>
            <a:r>
              <a:rPr lang="en-US" dirty="0" smtClean="0"/>
              <a:t> thông tin </a:t>
            </a:r>
            <a:r>
              <a:rPr lang="en-US" dirty="0" err="1" smtClean="0"/>
              <a:t>về</a:t>
            </a:r>
            <a:r>
              <a:rPr lang="en-US" dirty="0" smtClean="0"/>
              <a:t> các user </a:t>
            </a:r>
            <a:r>
              <a:rPr lang="en-US" dirty="0" err="1" smtClean="0"/>
              <a:t>của</a:t>
            </a:r>
            <a:r>
              <a:rPr lang="en-US" dirty="0" smtClean="0"/>
              <a:t> hệ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Arsenal Image Mounter</a:t>
            </a:r>
          </a:p>
          <a:p>
            <a:r>
              <a:rPr lang="en-US" dirty="0" err="1" smtClean="0"/>
              <a:t>OSFMount</a:t>
            </a:r>
            <a:endParaRPr lang="en-US" dirty="0" smtClean="0"/>
          </a:p>
          <a:p>
            <a:r>
              <a:rPr lang="en-US" dirty="0" smtClean="0"/>
              <a:t>Command “</a:t>
            </a:r>
            <a:r>
              <a:rPr lang="en-US" dirty="0" err="1" smtClean="0"/>
              <a:t>diskpart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Command “net use”</a:t>
            </a:r>
            <a:endParaRPr lang="en-US" dirty="0"/>
          </a:p>
          <a:p>
            <a:r>
              <a:rPr lang="en-US" dirty="0"/>
              <a:t>Autopsy</a:t>
            </a:r>
          </a:p>
          <a:p>
            <a:r>
              <a:rPr lang="en-US" dirty="0" err="1"/>
              <a:t>Fireeye</a:t>
            </a:r>
            <a:r>
              <a:rPr lang="en-US" dirty="0"/>
              <a:t> tools</a:t>
            </a:r>
          </a:p>
          <a:p>
            <a:r>
              <a:rPr lang="en-US" dirty="0"/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21358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Arsenal Image </a:t>
            </a:r>
            <a:r>
              <a:rPr lang="en-US" dirty="0" smtClean="0"/>
              <a:t>Mounter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mount </a:t>
            </a:r>
            <a:r>
              <a:rPr lang="en-US" dirty="0" smtClean="0"/>
              <a:t>a forensic </a:t>
            </a:r>
            <a:r>
              <a:rPr lang="en-US" dirty="0"/>
              <a:t>image as entire drives in Windows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860671" cy="430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1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OSFMount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84" y="1340768"/>
            <a:ext cx="7199214" cy="30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4149080"/>
            <a:ext cx="48245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Image Format</a:t>
            </a:r>
            <a:endParaRPr lang="en-US" sz="1200" b="1" dirty="0"/>
          </a:p>
          <a:p>
            <a:r>
              <a:rPr lang="en-US" sz="1200" dirty="0"/>
              <a:t>Raw Image (.IMG, .DD</a:t>
            </a:r>
            <a:r>
              <a:rPr lang="en-US" sz="1200" dirty="0" smtClean="0"/>
              <a:t>)</a:t>
            </a:r>
            <a:r>
              <a:rPr lang="en-US" sz="1200" dirty="0"/>
              <a:t>		</a:t>
            </a:r>
          </a:p>
          <a:p>
            <a:r>
              <a:rPr lang="en-US" sz="1200" dirty="0"/>
              <a:t>Raw CD Image (.ISO, .BIN</a:t>
            </a:r>
            <a:r>
              <a:rPr lang="en-US" sz="1200" dirty="0" smtClean="0"/>
              <a:t>)</a:t>
            </a:r>
            <a:r>
              <a:rPr lang="en-US" sz="1200" dirty="0"/>
              <a:t>		</a:t>
            </a:r>
          </a:p>
          <a:p>
            <a:r>
              <a:rPr lang="en-US" sz="1200" dirty="0"/>
              <a:t>Split Raw Image (.00n</a:t>
            </a:r>
            <a:r>
              <a:rPr lang="en-US" sz="1200" dirty="0" smtClean="0"/>
              <a:t>)</a:t>
            </a:r>
            <a:r>
              <a:rPr lang="en-US" sz="1200" dirty="0"/>
              <a:t>		</a:t>
            </a:r>
          </a:p>
          <a:p>
            <a:r>
              <a:rPr lang="en-US" sz="1200" dirty="0"/>
              <a:t>Nero Burning ROM Image (.NRG</a:t>
            </a:r>
            <a:r>
              <a:rPr lang="en-US" sz="1200" dirty="0" smtClean="0"/>
              <a:t>)</a:t>
            </a:r>
            <a:r>
              <a:rPr lang="en-US" sz="1200" dirty="0"/>
              <a:t>			</a:t>
            </a:r>
          </a:p>
          <a:p>
            <a:r>
              <a:rPr lang="en-US" sz="1200" dirty="0"/>
              <a:t>System Deployment Image (.SDI</a:t>
            </a:r>
            <a:r>
              <a:rPr lang="en-US" sz="1200" dirty="0" smtClean="0"/>
              <a:t>)</a:t>
            </a:r>
            <a:r>
              <a:rPr lang="en-US" sz="1200" dirty="0"/>
              <a:t>			</a:t>
            </a:r>
          </a:p>
          <a:p>
            <a:r>
              <a:rPr lang="en-US" sz="1200" dirty="0"/>
              <a:t>Advanced Forensics Format Images* (AFF</a:t>
            </a:r>
            <a:r>
              <a:rPr lang="en-US" sz="1200" dirty="0" smtClean="0"/>
              <a:t>)</a:t>
            </a:r>
            <a:r>
              <a:rPr lang="en-US" sz="1200" dirty="0"/>
              <a:t>			</a:t>
            </a:r>
          </a:p>
          <a:p>
            <a:r>
              <a:rPr lang="en-US" sz="1200" dirty="0"/>
              <a:t>Advanced Forensics Format Images w/ meta data* (AFM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/>
              <a:t>Advanced Forensics Format Directories* (AFD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/>
              <a:t>VMWare Image (.VMDK</a:t>
            </a:r>
            <a:r>
              <a:rPr lang="en-US" sz="1200" dirty="0" smtClean="0"/>
              <a:t>) </a:t>
            </a:r>
            <a:r>
              <a:rPr lang="en-US" sz="1200" dirty="0"/>
              <a:t>				</a:t>
            </a:r>
          </a:p>
          <a:p>
            <a:r>
              <a:rPr lang="en-US" sz="1200" dirty="0" err="1"/>
              <a:t>EnCase</a:t>
            </a:r>
            <a:r>
              <a:rPr lang="en-US" sz="1200" dirty="0"/>
              <a:t> EWF (.E01</a:t>
            </a:r>
            <a:r>
              <a:rPr lang="en-US" sz="1200" dirty="0" smtClean="0"/>
              <a:t>)</a:t>
            </a:r>
            <a:r>
              <a:rPr lang="en-US" sz="1200" dirty="0"/>
              <a:t>		</a:t>
            </a:r>
          </a:p>
          <a:p>
            <a:r>
              <a:rPr lang="en-US" sz="1200" dirty="0"/>
              <a:t>SMART EWF (.S01</a:t>
            </a:r>
            <a:r>
              <a:rPr lang="en-US" sz="1200" dirty="0" smtClean="0"/>
              <a:t>)</a:t>
            </a:r>
            <a:r>
              <a:rPr lang="en-US" sz="1200" dirty="0"/>
              <a:t>		</a:t>
            </a:r>
          </a:p>
          <a:p>
            <a:r>
              <a:rPr lang="en-US" sz="1200" dirty="0"/>
              <a:t>VHD Image (.VHD)</a:t>
            </a:r>
          </a:p>
        </p:txBody>
      </p:sp>
    </p:spTree>
    <p:extLst>
      <p:ext uri="{BB962C8B-B14F-4D97-AF65-F5344CB8AC3E}">
        <p14:creationId xmlns:p14="http://schemas.microsoft.com/office/powerpoint/2010/main" val="23167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Diskpart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Volume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Assign/Remove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4642" y="1844824"/>
            <a:ext cx="119616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diskpart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44642" y="2636912"/>
            <a:ext cx="461145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list </a:t>
            </a:r>
            <a:r>
              <a:rPr lang="en-US" sz="2400" dirty="0" smtClean="0"/>
              <a:t>volume</a:t>
            </a:r>
          </a:p>
          <a:p>
            <a:r>
              <a:rPr lang="en-US" sz="2400" dirty="0"/>
              <a:t>select volume </a:t>
            </a:r>
            <a:r>
              <a:rPr lang="en-US" sz="2400" dirty="0" smtClean="0"/>
              <a:t>&lt;VOLUME NUMBER&gt;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4581128"/>
            <a:ext cx="306494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ssign letter=&lt;LETTER&gt;</a:t>
            </a:r>
          </a:p>
          <a:p>
            <a:r>
              <a:rPr lang="en-US" sz="2400" dirty="0" smtClean="0"/>
              <a:t>Or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emove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0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“net use”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E.g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916832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use [{&lt;</a:t>
            </a:r>
            <a:r>
              <a:rPr lang="en-US" sz="1600" dirty="0" err="1"/>
              <a:t>DeviceName</a:t>
            </a:r>
            <a:r>
              <a:rPr lang="en-US" sz="1600" dirty="0"/>
              <a:t>&gt; | *}] [\\&lt;</a:t>
            </a:r>
            <a:r>
              <a:rPr lang="en-US" sz="1600" dirty="0" err="1"/>
              <a:t>ComputerName</a:t>
            </a:r>
            <a:r>
              <a:rPr lang="en-US" sz="1600" dirty="0"/>
              <a:t>&gt;\&lt;</a:t>
            </a:r>
            <a:r>
              <a:rPr lang="en-US" sz="1600" dirty="0" err="1"/>
              <a:t>ShareName</a:t>
            </a:r>
            <a:r>
              <a:rPr lang="en-US" sz="1600" dirty="0"/>
              <a:t>&gt;[\&lt;volume&gt;]] [{&lt;Password&gt; | *}]]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[/</a:t>
            </a:r>
            <a:r>
              <a:rPr lang="en-US" sz="1600" dirty="0"/>
              <a:t>user:[&lt;</a:t>
            </a:r>
            <a:r>
              <a:rPr lang="en-US" sz="1600" dirty="0" err="1"/>
              <a:t>DomainName</a:t>
            </a:r>
            <a:r>
              <a:rPr lang="en-US" sz="1600" dirty="0"/>
              <a:t>&gt;\]&lt;</a:t>
            </a:r>
            <a:r>
              <a:rPr lang="en-US" sz="1600" dirty="0" err="1"/>
              <a:t>UserName</a:t>
            </a:r>
            <a:r>
              <a:rPr lang="en-US" sz="1600" dirty="0"/>
              <a:t>] &gt;[/user:[&lt;</a:t>
            </a:r>
            <a:r>
              <a:rPr lang="en-US" sz="1600" dirty="0" err="1"/>
              <a:t>DottedDomainName</a:t>
            </a:r>
            <a:r>
              <a:rPr lang="en-US" sz="1600" dirty="0"/>
              <a:t>&gt;\]&lt;</a:t>
            </a:r>
            <a:r>
              <a:rPr lang="en-US" sz="1600" dirty="0" err="1"/>
              <a:t>UserName</a:t>
            </a:r>
            <a:r>
              <a:rPr lang="en-US" sz="1600" dirty="0"/>
              <a:t>&gt;]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[/</a:t>
            </a:r>
            <a:r>
              <a:rPr lang="en-US" sz="1600" dirty="0"/>
              <a:t>user: [&lt;</a:t>
            </a:r>
            <a:r>
              <a:rPr lang="en-US" sz="1600" dirty="0" err="1"/>
              <a:t>UserName@DottedDomainName</a:t>
            </a:r>
            <a:r>
              <a:rPr lang="en-US" sz="1600" dirty="0"/>
              <a:t>&gt;] [/</a:t>
            </a:r>
            <a:r>
              <a:rPr lang="en-US" sz="1600" dirty="0" err="1"/>
              <a:t>savecred</a:t>
            </a:r>
            <a:r>
              <a:rPr lang="en-US" sz="1600" dirty="0"/>
              <a:t>] [/smartcard] [{/delete |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/</a:t>
            </a:r>
            <a:r>
              <a:rPr lang="en-US" sz="1600" dirty="0"/>
              <a:t>persistent:{yes | no}}]</a:t>
            </a:r>
          </a:p>
          <a:p>
            <a:r>
              <a:rPr lang="en-US" sz="1600" dirty="0"/>
              <a:t>net use [&lt;</a:t>
            </a:r>
            <a:r>
              <a:rPr lang="en-US" sz="1600" dirty="0" err="1"/>
              <a:t>DeviceName</a:t>
            </a:r>
            <a:r>
              <a:rPr lang="en-US" sz="1600" dirty="0"/>
              <a:t>&gt; [/home[{&lt;Password&gt; | *}] [/delete:{yes | no}]]</a:t>
            </a:r>
          </a:p>
          <a:p>
            <a:r>
              <a:rPr lang="en-US" sz="1600" dirty="0"/>
              <a:t>net use [/persistent:{yes | no}]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005064"/>
            <a:ext cx="459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use d:\\server\</a:t>
            </a:r>
            <a:r>
              <a:rPr lang="en-US" dirty="0">
                <a:solidFill>
                  <a:srgbClr val="FF0000"/>
                </a:solidFill>
              </a:rPr>
              <a:t>share</a:t>
            </a:r>
            <a:r>
              <a:rPr lang="en-US" dirty="0"/>
              <a:t> /</a:t>
            </a:r>
            <a:r>
              <a:rPr lang="en-US" dirty="0" err="1"/>
              <a:t>user:Accounts</a:t>
            </a:r>
            <a:r>
              <a:rPr lang="en-US" dirty="0"/>
              <a:t>\User1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732" y="4684494"/>
            <a:ext cx="8419739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DriveLetter</a:t>
            </a:r>
            <a:r>
              <a:rPr lang="en-US" sz="1400" dirty="0"/>
              <a:t>$: It's a shared root partition or volume. 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err="1" smtClean="0"/>
              <a:t>E.g</a:t>
            </a:r>
            <a:r>
              <a:rPr lang="en-US" sz="1400" dirty="0" smtClean="0"/>
              <a:t>  C</a:t>
            </a:r>
            <a:r>
              <a:rPr lang="en-US" sz="1400" dirty="0"/>
              <a:t>$ and D$.</a:t>
            </a:r>
          </a:p>
          <a:p>
            <a:r>
              <a:rPr lang="en-US" sz="1400" dirty="0"/>
              <a:t>ADMIN$: It's a resource that is used during remote administration of a computer.</a:t>
            </a:r>
          </a:p>
          <a:p>
            <a:r>
              <a:rPr lang="en-US" sz="1400" dirty="0"/>
              <a:t>IPC$: It's a resource that shares the named pipes that you must have for communication between programs</a:t>
            </a:r>
            <a:r>
              <a:rPr lang="en-US" sz="1400" dirty="0" smtClean="0"/>
              <a:t>..</a:t>
            </a:r>
            <a:endParaRPr lang="en-US" sz="1400" dirty="0"/>
          </a:p>
          <a:p>
            <a:r>
              <a:rPr lang="en-US" sz="1400" dirty="0"/>
              <a:t>NETLOGON: It's a resource that is used on domain controllers.</a:t>
            </a:r>
          </a:p>
          <a:p>
            <a:r>
              <a:rPr lang="en-US" sz="1400" dirty="0"/>
              <a:t>SYSVOL: It's a resource that is used on domain controllers.</a:t>
            </a:r>
          </a:p>
          <a:p>
            <a:r>
              <a:rPr lang="en-US" sz="1400" dirty="0"/>
              <a:t>PRINT$: It's a resource that is used during the remote administration of printers.</a:t>
            </a:r>
          </a:p>
          <a:p>
            <a:r>
              <a:rPr lang="en-US" sz="1400" dirty="0"/>
              <a:t>FAX$: It's a shared folder on a server that is used by fax clients during fax transmission.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0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4744"/>
            <a:ext cx="6815036" cy="555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1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Sleuth </a:t>
            </a:r>
            <a:r>
              <a:rPr lang="en-US" dirty="0" smtClean="0"/>
              <a:t>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Sleuth Kit® (</a:t>
            </a:r>
            <a:r>
              <a:rPr lang="en-US" dirty="0">
                <a:solidFill>
                  <a:srgbClr val="FF0000"/>
                </a:solidFill>
              </a:rPr>
              <a:t>TSK</a:t>
            </a:r>
            <a:r>
              <a:rPr lang="en-US" dirty="0"/>
              <a:t>) is a library and collection of command-line </a:t>
            </a:r>
            <a:r>
              <a:rPr lang="en-US" dirty="0" smtClean="0"/>
              <a:t>tools that </a:t>
            </a:r>
            <a:r>
              <a:rPr lang="en-US" dirty="0"/>
              <a:t>allow you to investigate disk images</a:t>
            </a:r>
            <a:r>
              <a:rPr lang="en-US" dirty="0" smtClean="0"/>
              <a:t>.</a:t>
            </a:r>
          </a:p>
          <a:p>
            <a:r>
              <a:rPr lang="en-US" dirty="0"/>
              <a:t>The core functionality of </a:t>
            </a:r>
            <a:r>
              <a:rPr lang="en-US" dirty="0" smtClean="0"/>
              <a:t>TSK allows </a:t>
            </a:r>
            <a:r>
              <a:rPr lang="en-US" dirty="0"/>
              <a:t>you to analyze volume and file system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3810" y="764704"/>
            <a:ext cx="358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http://www.sleuthkit.org/sleuthkit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RAM forensic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Memoryze</a:t>
            </a:r>
            <a:endParaRPr lang="en-US" dirty="0" smtClean="0"/>
          </a:p>
          <a:p>
            <a:r>
              <a:rPr lang="en-US" dirty="0" smtClean="0"/>
              <a:t>Redline (FireEye)</a:t>
            </a:r>
          </a:p>
          <a:p>
            <a:r>
              <a:rPr lang="en-US" dirty="0" smtClean="0"/>
              <a:t>Volatility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28974</TotalTime>
  <Words>228</Words>
  <Application>Microsoft Office PowerPoint</Application>
  <PresentationFormat>On-screen Show (4:3)</PresentationFormat>
  <Paragraphs>87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Forensics Evidence Analysis</vt:lpstr>
      <vt:lpstr>Content</vt:lpstr>
      <vt:lpstr>Arsenal Image Mounter</vt:lpstr>
      <vt:lpstr>OSFMount</vt:lpstr>
      <vt:lpstr>Diskpart</vt:lpstr>
      <vt:lpstr>“net use” command</vt:lpstr>
      <vt:lpstr>Autopsy</vt:lpstr>
      <vt:lpstr>Sleuth Kit</vt:lpstr>
      <vt:lpstr>Analyzing RAM forensic image</vt:lpstr>
      <vt:lpstr>Volatility</vt:lpstr>
      <vt:lpstr>PowerPoint Presentation</vt:lpstr>
      <vt:lpstr>Thực hành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mã độc</dc:title>
  <dc:creator>TTS</dc:creator>
  <cp:lastModifiedBy>tran the son</cp:lastModifiedBy>
  <cp:revision>1422</cp:revision>
  <dcterms:created xsi:type="dcterms:W3CDTF">2017-06-08T06:53:33Z</dcterms:created>
  <dcterms:modified xsi:type="dcterms:W3CDTF">2024-03-20T08:42:35Z</dcterms:modified>
</cp:coreProperties>
</file>