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75" r:id="rId12"/>
    <p:sldId id="267" r:id="rId13"/>
    <p:sldId id="268" r:id="rId14"/>
    <p:sldId id="274" r:id="rId15"/>
    <p:sldId id="269" r:id="rId16"/>
    <p:sldId id="270" r:id="rId17"/>
    <p:sldId id="278" r:id="rId18"/>
    <p:sldId id="265" r:id="rId19"/>
    <p:sldId id="271" r:id="rId20"/>
    <p:sldId id="272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008" autoAdjust="0"/>
  </p:normalViewPr>
  <p:slideViewPr>
    <p:cSldViewPr>
      <p:cViewPr>
        <p:scale>
          <a:sx n="73" d="100"/>
          <a:sy n="73" d="100"/>
        </p:scale>
        <p:origin x="-2115" y="-40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9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56"/>
    </p:cViewPr>
  </p:sorterViewPr>
  <p:notesViewPr>
    <p:cSldViewPr>
      <p:cViewPr>
        <p:scale>
          <a:sx n="150" d="100"/>
          <a:sy n="150" d="100"/>
        </p:scale>
        <p:origin x="-810" y="29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B0644-BD0B-40B8-AF7A-8CD10AC08897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3A334-FE4D-4C3E-A61B-575B8EC3A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9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3A334-FE4D-4C3E-A61B-575B8EC3A5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84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0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21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11256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62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3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7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09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28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6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0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00200"/>
            <a:ext cx="89289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04B57-344B-4127-95E0-C4D70C1DB92C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3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ttson@vku.udn.v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 smtClean="0"/>
              <a:t>Digital Forensics</a:t>
            </a:r>
            <a:r>
              <a:rPr lang="en-GB" dirty="0"/>
              <a:t/>
            </a:r>
            <a:br>
              <a:rPr lang="en-GB" dirty="0"/>
            </a:br>
            <a:r>
              <a:rPr lang="en-US" b="1" dirty="0"/>
              <a:t>Windows Forensic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>
                <a:latin typeface="Arial Narrow" panose="020B0606020202030204" pitchFamily="34" charset="0"/>
              </a:rPr>
              <a:t>Dr.</a:t>
            </a:r>
            <a:r>
              <a:rPr lang="en-GB" dirty="0" smtClean="0">
                <a:latin typeface="Arial Narrow" panose="020B0606020202030204" pitchFamily="34" charset="0"/>
              </a:rPr>
              <a:t> Tran The Son</a:t>
            </a:r>
          </a:p>
          <a:p>
            <a:r>
              <a:rPr lang="en-GB" sz="2000" dirty="0" smtClean="0">
                <a:latin typeface="Arial Narrow" panose="020B0606020202030204" pitchFamily="34" charset="0"/>
              </a:rPr>
              <a:t>Vietnam – Korea University</a:t>
            </a:r>
            <a:endParaRPr lang="en-GB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$I Parse Tool</a:t>
            </a:r>
            <a:br>
              <a:rPr lang="en-US" dirty="0"/>
            </a:br>
            <a:r>
              <a:rPr lang="en-US" sz="2700" dirty="0"/>
              <a:t>https://df-stream.com/tools/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24944"/>
            <a:ext cx="56197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1196752"/>
            <a:ext cx="336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opy $I</a:t>
            </a:r>
            <a:r>
              <a:rPr lang="en-US" b="1" dirty="0"/>
              <a:t>* \users\ desktop\recover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66084"/>
            <a:ext cx="57150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949280"/>
            <a:ext cx="6369618" cy="70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0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$I Parse </a:t>
            </a:r>
            <a:r>
              <a:rPr lang="en-US" dirty="0" smtClean="0"/>
              <a:t>Tool to determine activity of a given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registry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776864" cy="4056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6165304"/>
            <a:ext cx="71463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 Registry hives are </a:t>
            </a:r>
            <a:r>
              <a:rPr lang="en-US" dirty="0" smtClean="0"/>
              <a:t>stored in </a:t>
            </a:r>
            <a:r>
              <a:rPr lang="en-US" dirty="0"/>
              <a:t>the </a:t>
            </a:r>
            <a:r>
              <a:rPr lang="en-US" b="1" dirty="0"/>
              <a:t>Windows </a:t>
            </a:r>
            <a:r>
              <a:rPr lang="en-US" dirty="0"/>
              <a:t>| </a:t>
            </a:r>
            <a:r>
              <a:rPr lang="en-US" b="1" dirty="0"/>
              <a:t>System32 </a:t>
            </a:r>
            <a:r>
              <a:rPr lang="en-US" dirty="0"/>
              <a:t>| </a:t>
            </a:r>
            <a:r>
              <a:rPr lang="en-US" b="1" dirty="0" err="1"/>
              <a:t>Config</a:t>
            </a:r>
            <a:r>
              <a:rPr lang="en-US" b="1" dirty="0"/>
              <a:t> </a:t>
            </a:r>
            <a:r>
              <a:rPr lang="en-US" dirty="0"/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18435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windows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AccessData</a:t>
            </a:r>
            <a:r>
              <a:rPr lang="en-US" dirty="0"/>
              <a:t> FTK Imager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in USB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375769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73016"/>
            <a:ext cx="57150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0032" y="2132856"/>
            <a:ext cx="36233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click </a:t>
            </a:r>
            <a:r>
              <a:rPr lang="en-US" b="1" dirty="0" smtClean="0"/>
              <a:t>File</a:t>
            </a:r>
            <a:r>
              <a:rPr lang="en-US" dirty="0" smtClean="0"/>
              <a:t> &gt; </a:t>
            </a:r>
            <a:r>
              <a:rPr lang="en-US" dirty="0"/>
              <a:t>"</a:t>
            </a:r>
            <a:r>
              <a:rPr lang="en-US" b="1" dirty="0"/>
              <a:t>Obtain Protected Files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079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 Viewer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5087"/>
            <a:ext cx="641968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2291" y="5229200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NTUSER.DAT\Software\Microsoft\Internet Explorer\</a:t>
            </a:r>
            <a:r>
              <a:rPr lang="en-US" b="1" dirty="0" err="1"/>
              <a:t>TypedURLs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430" y="5573967"/>
            <a:ext cx="789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NTUSER.DAT\Software\Microsoft\Windows\</a:t>
            </a:r>
            <a:r>
              <a:rPr lang="en-US" b="1" dirty="0" err="1"/>
              <a:t>CurrentVersion</a:t>
            </a:r>
            <a:r>
              <a:rPr lang="en-US" b="1" dirty="0"/>
              <a:t>\Explorer\</a:t>
            </a:r>
            <a:r>
              <a:rPr lang="en-US" b="1" dirty="0" err="1"/>
              <a:t>UserAssist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0265" y="5877272"/>
            <a:ext cx="801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NTUSER.DAT\Software\Microsoft\Windows\</a:t>
            </a:r>
            <a:r>
              <a:rPr lang="en-US" b="1" dirty="0" err="1" smtClean="0"/>
              <a:t>CurrentVersion</a:t>
            </a:r>
            <a:r>
              <a:rPr lang="en-US" b="1" dirty="0" smtClean="0"/>
              <a:t>\Explorer\</a:t>
            </a:r>
            <a:r>
              <a:rPr lang="en-US" b="1" dirty="0" err="1" smtClean="0"/>
              <a:t>RecentDocs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2291" y="6156012"/>
            <a:ext cx="403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SYSTEM\ControlSet001\</a:t>
            </a:r>
            <a:r>
              <a:rPr lang="en-US" b="1" dirty="0" err="1"/>
              <a:t>Enum</a:t>
            </a:r>
            <a:r>
              <a:rPr lang="en-US" b="1" dirty="0"/>
              <a:t>\USBSTOR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2291" y="6381328"/>
            <a:ext cx="639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SYSTEM\ControlSet001\Control\Windows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 last shutdown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 examination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Autorun</a:t>
            </a:r>
            <a:r>
              <a:rPr lang="en-US" dirty="0" smtClean="0"/>
              <a:t> (</a:t>
            </a:r>
            <a:r>
              <a:rPr lang="en-US" dirty="0" err="1" smtClean="0"/>
              <a:t>SysInternals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5715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8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registry program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RegScanner</a:t>
            </a:r>
            <a:endParaRPr lang="en-US" dirty="0"/>
          </a:p>
          <a:p>
            <a:pPr lvl="2"/>
            <a:r>
              <a:rPr lang="en-US" dirty="0" smtClean="0"/>
              <a:t>We </a:t>
            </a:r>
            <a:r>
              <a:rPr lang="en-US" dirty="0"/>
              <a:t>can use automated tools </a:t>
            </a:r>
            <a:r>
              <a:rPr lang="en-US" dirty="0" smtClean="0"/>
              <a:t>to look </a:t>
            </a:r>
            <a:r>
              <a:rPr lang="en-US" dirty="0"/>
              <a:t>for a program installed inside the Windows registry or search for </a:t>
            </a:r>
            <a:r>
              <a:rPr lang="en-US" dirty="0" smtClean="0"/>
              <a:t>lost information </a:t>
            </a:r>
            <a:r>
              <a:rPr lang="en-US" dirty="0"/>
              <a:t>like pieces of installed programs, apps that have been left </a:t>
            </a:r>
            <a:r>
              <a:rPr lang="en-US" dirty="0" smtClean="0"/>
              <a:t>behind, or </a:t>
            </a:r>
            <a:r>
              <a:rPr lang="en-US" dirty="0"/>
              <a:t>any other data items that can be concealed in the Windows registry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12976"/>
            <a:ext cx="3724061" cy="346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7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Tạo 1 Registry Image </a:t>
            </a:r>
            <a:r>
              <a:rPr lang="en-US" dirty="0" err="1" smtClean="0"/>
              <a:t>bằng</a:t>
            </a:r>
            <a:r>
              <a:rPr lang="en-US" dirty="0" smtClean="0"/>
              <a:t> FTK imager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“Registry Viewer”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AccessData</a:t>
            </a:r>
            <a:r>
              <a:rPr lang="en-US" dirty="0" smtClean="0"/>
              <a:t> FTK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smtClean="0"/>
              <a:t>Các URL </a:t>
            </a:r>
            <a:r>
              <a:rPr lang="en-US" dirty="0" err="1" smtClean="0"/>
              <a:t>của</a:t>
            </a:r>
            <a:r>
              <a:rPr lang="en-US" dirty="0" smtClean="0"/>
              <a:t> user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website</a:t>
            </a:r>
          </a:p>
          <a:p>
            <a:pPr lvl="1"/>
            <a:r>
              <a:rPr lang="en-US" dirty="0" smtClean="0"/>
              <a:t>Các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/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ng.dùng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Các </a:t>
            </a:r>
            <a:r>
              <a:rPr lang="en-US" dirty="0" err="1" smtClean="0">
                <a:solidFill>
                  <a:srgbClr val="FF0000"/>
                </a:solidFill>
              </a:rPr>
              <a:t>loại</a:t>
            </a:r>
            <a:r>
              <a:rPr lang="en-US" dirty="0" smtClean="0">
                <a:solidFill>
                  <a:srgbClr val="FF0000"/>
                </a:solidFill>
              </a:rPr>
              <a:t> USB </a:t>
            </a:r>
            <a:r>
              <a:rPr lang="en-US" dirty="0" err="1" smtClean="0">
                <a:solidFill>
                  <a:srgbClr val="FF0000"/>
                </a:solidFill>
              </a:rPr>
              <a:t>đã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từng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cắm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vào</a:t>
            </a:r>
            <a:r>
              <a:rPr lang="en-US" dirty="0" smtClean="0">
                <a:solidFill>
                  <a:srgbClr val="FF0000"/>
                </a:solidFill>
              </a:rPr>
              <a:t> hệ </a:t>
            </a:r>
            <a:r>
              <a:rPr lang="en-US" dirty="0" err="1" smtClean="0">
                <a:solidFill>
                  <a:srgbClr val="FF0000"/>
                </a:solidFill>
              </a:rPr>
              <a:t>thống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Thời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tắt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máy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cuối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PC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Gửi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các </a:t>
            </a:r>
            <a:r>
              <a:rPr lang="en-US" dirty="0" err="1" smtClean="0">
                <a:solidFill>
                  <a:srgbClr val="FF0000"/>
                </a:solidFill>
              </a:rPr>
              <a:t>loại</a:t>
            </a:r>
            <a:r>
              <a:rPr lang="en-US" dirty="0" smtClean="0">
                <a:solidFill>
                  <a:srgbClr val="FF0000"/>
                </a:solidFill>
              </a:rPr>
              <a:t> USB </a:t>
            </a:r>
            <a:r>
              <a:rPr lang="en-US" dirty="0" err="1" smtClean="0">
                <a:solidFill>
                  <a:srgbClr val="FF0000"/>
                </a:solidFill>
              </a:rPr>
              <a:t>đã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cắm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vào</a:t>
            </a:r>
            <a:r>
              <a:rPr lang="en-US" dirty="0" smtClean="0">
                <a:solidFill>
                  <a:srgbClr val="FF0000"/>
                </a:solidFill>
              </a:rPr>
              <a:t> hệ </a:t>
            </a:r>
            <a:r>
              <a:rPr lang="en-US" dirty="0" err="1" smtClean="0">
                <a:solidFill>
                  <a:srgbClr val="FF0000"/>
                </a:solidFill>
              </a:rPr>
              <a:t>thống</a:t>
            </a:r>
            <a:r>
              <a:rPr lang="en-US" dirty="0" smtClean="0">
                <a:solidFill>
                  <a:srgbClr val="FF0000"/>
                </a:solidFill>
              </a:rPr>
              <a:t> và </a:t>
            </a:r>
            <a:r>
              <a:rPr lang="en-US" dirty="0" err="1" smtClean="0">
                <a:solidFill>
                  <a:srgbClr val="FF0000"/>
                </a:solidFill>
              </a:rPr>
              <a:t>giờ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tắt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máy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cuối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email: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ttson@vku.udn.vn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4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carving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carving is used in digital forensic investigations as a part </a:t>
            </a:r>
            <a:r>
              <a:rPr lang="en-US" dirty="0" smtClean="0"/>
              <a:t>of sophisticated </a:t>
            </a:r>
            <a:r>
              <a:rPr lang="en-US" dirty="0"/>
              <a:t>data recovery when extracting specific files using the file </a:t>
            </a:r>
            <a:r>
              <a:rPr lang="en-US" dirty="0" smtClean="0"/>
              <a:t>footer and </a:t>
            </a:r>
            <a:r>
              <a:rPr lang="en-US" dirty="0"/>
              <a:t>header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Tools</a:t>
            </a:r>
          </a:p>
          <a:p>
            <a:pPr lvl="2"/>
            <a:r>
              <a:rPr lang="en-US" dirty="0"/>
              <a:t>Hex </a:t>
            </a:r>
            <a:r>
              <a:rPr lang="en-US" dirty="0" smtClean="0"/>
              <a:t>editor</a:t>
            </a:r>
          </a:p>
          <a:p>
            <a:pPr lvl="2"/>
            <a:r>
              <a:rPr lang="en-US" dirty="0" smtClean="0"/>
              <a:t>Foremost</a:t>
            </a:r>
          </a:p>
          <a:p>
            <a:pPr lvl="2"/>
            <a:r>
              <a:rPr lang="en-US" dirty="0" smtClean="0"/>
              <a:t>Scalpel</a:t>
            </a:r>
          </a:p>
          <a:p>
            <a:pPr lvl="2"/>
            <a:r>
              <a:rPr lang="en-US" dirty="0" err="1" smtClean="0"/>
              <a:t>Jpegcarver</a:t>
            </a:r>
            <a:endParaRPr lang="en-US" dirty="0" smtClean="0"/>
          </a:p>
          <a:p>
            <a:pPr lvl="2"/>
            <a:r>
              <a:rPr lang="en-US" dirty="0" smtClean="0"/>
              <a:t>Forensics </a:t>
            </a:r>
            <a:r>
              <a:rPr lang="en-US" dirty="0"/>
              <a:t>wiki.</a:t>
            </a:r>
          </a:p>
        </p:txBody>
      </p:sp>
    </p:spTree>
    <p:extLst>
      <p:ext uri="{BB962C8B-B14F-4D97-AF65-F5344CB8AC3E}">
        <p14:creationId xmlns:p14="http://schemas.microsoft.com/office/powerpoint/2010/main" val="38462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carving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950082"/>
            <a:ext cx="1745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File </a:t>
            </a:r>
            <a:endParaRPr lang="en-US" sz="2800" b="1" dirty="0" smtClean="0"/>
          </a:p>
          <a:p>
            <a:r>
              <a:rPr lang="en-US" sz="2800" b="1" dirty="0" smtClean="0"/>
              <a:t>Signatures</a:t>
            </a:r>
            <a:endParaRPr lang="en-US" sz="2800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198" y="24575"/>
            <a:ext cx="7088081" cy="621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1435" y="6340678"/>
            <a:ext cx="490140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Most of trailer (footer) of a file: </a:t>
            </a:r>
            <a:r>
              <a:rPr lang="en-US" dirty="0" smtClean="0">
                <a:solidFill>
                  <a:srgbClr val="FF0000"/>
                </a:solidFill>
              </a:rPr>
              <a:t>EOF</a:t>
            </a:r>
            <a:r>
              <a:rPr lang="en-US" dirty="0" smtClean="0"/>
              <a:t>. (45 4F 46 OA)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Timeline analysis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Recycle Bin Analysis</a:t>
            </a:r>
            <a:endParaRPr lang="en-US" dirty="0"/>
          </a:p>
          <a:p>
            <a:r>
              <a:rPr lang="en-US" dirty="0"/>
              <a:t>Data carving</a:t>
            </a:r>
          </a:p>
          <a:p>
            <a:r>
              <a:rPr lang="en-US" dirty="0"/>
              <a:t>Windows registry analysis</a:t>
            </a:r>
          </a:p>
          <a:p>
            <a:r>
              <a:rPr lang="en-US" dirty="0"/>
              <a:t>USB device forensics</a:t>
            </a:r>
          </a:p>
          <a:p>
            <a:r>
              <a:rPr lang="en-US" dirty="0"/>
              <a:t>Printer registry information</a:t>
            </a:r>
          </a:p>
          <a:p>
            <a:r>
              <a:rPr lang="en-US" dirty="0"/>
              <a:t>File format identification</a:t>
            </a:r>
          </a:p>
          <a:p>
            <a:r>
              <a:rPr lang="en-US" dirty="0"/>
              <a:t>Windows thumbnail forensics</a:t>
            </a:r>
          </a:p>
          <a:p>
            <a:r>
              <a:rPr lang="en-US" dirty="0"/>
              <a:t>Windows 10 forensics</a:t>
            </a:r>
          </a:p>
          <a:p>
            <a:r>
              <a:rPr lang="en-US" dirty="0"/>
              <a:t>Notification area database</a:t>
            </a:r>
          </a:p>
          <a:p>
            <a:r>
              <a:rPr lang="en-US" dirty="0"/>
              <a:t>Cortana forensics</a:t>
            </a:r>
          </a:p>
        </p:txBody>
      </p:sp>
    </p:spTree>
    <p:extLst>
      <p:ext uri="{BB962C8B-B14F-4D97-AF65-F5344CB8AC3E}">
        <p14:creationId xmlns:p14="http://schemas.microsoft.com/office/powerpoint/2010/main" val="21358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header/trailer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file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</a:p>
          <a:p>
            <a:pPr lvl="1"/>
            <a:r>
              <a:rPr lang="en-US" dirty="0" smtClean="0"/>
              <a:t>Doc, </a:t>
            </a:r>
            <a:r>
              <a:rPr lang="en-US" dirty="0" err="1" smtClean="0"/>
              <a:t>docx</a:t>
            </a:r>
            <a:endParaRPr lang="en-US" dirty="0" smtClean="0"/>
          </a:p>
          <a:p>
            <a:pPr lvl="1"/>
            <a:r>
              <a:rPr lang="en-US" dirty="0" err="1" smtClean="0"/>
              <a:t>Ppt</a:t>
            </a:r>
            <a:r>
              <a:rPr lang="en-US" dirty="0" smtClean="0"/>
              <a:t>, </a:t>
            </a:r>
            <a:r>
              <a:rPr lang="en-US" dirty="0" err="1" smtClean="0"/>
              <a:t>pptx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Xls</a:t>
            </a:r>
            <a:r>
              <a:rPr lang="en-US" dirty="0" smtClean="0"/>
              <a:t>, </a:t>
            </a:r>
            <a:r>
              <a:rPr lang="en-US" dirty="0" err="1" smtClean="0"/>
              <a:t>xlsx</a:t>
            </a:r>
            <a:endParaRPr lang="en-US" dirty="0" smtClean="0"/>
          </a:p>
          <a:p>
            <a:pPr lvl="1"/>
            <a:r>
              <a:rPr lang="en-US" dirty="0" smtClean="0"/>
              <a:t>Bmp</a:t>
            </a:r>
          </a:p>
          <a:p>
            <a:pPr lvl="1"/>
            <a:r>
              <a:rPr lang="en-US" dirty="0" smtClean="0"/>
              <a:t>Gif</a:t>
            </a:r>
          </a:p>
          <a:p>
            <a:pPr lvl="1"/>
            <a:r>
              <a:rPr lang="en-US" dirty="0" smtClean="0"/>
              <a:t>Jpeg</a:t>
            </a:r>
          </a:p>
          <a:p>
            <a:pPr lvl="1"/>
            <a:r>
              <a:rPr lang="en-US" dirty="0" smtClean="0"/>
              <a:t>Zip</a:t>
            </a:r>
          </a:p>
          <a:p>
            <a:pPr lvl="1"/>
            <a:r>
              <a:rPr lang="en-US" dirty="0" smtClean="0"/>
              <a:t>Pdf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thumbnail </a:t>
            </a:r>
            <a:r>
              <a:rPr lang="en-US" dirty="0" smtClean="0"/>
              <a:t>(cache)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saves </a:t>
            </a:r>
            <a:r>
              <a:rPr lang="en-US" dirty="0" smtClean="0"/>
              <a:t>thumbnails of </a:t>
            </a:r>
            <a:r>
              <a:rPr lang="en-US" dirty="0"/>
              <a:t>graphical files (JPEG, BMP, GIF, PNG, and TIFF), some document </a:t>
            </a:r>
            <a:r>
              <a:rPr lang="en-US" dirty="0" smtClean="0"/>
              <a:t>types (DOCX</a:t>
            </a:r>
            <a:r>
              <a:rPr lang="en-US" dirty="0"/>
              <a:t>, PPTX, and PDF), and video files in the </a:t>
            </a:r>
            <a:r>
              <a:rPr lang="en-US" dirty="0" err="1">
                <a:solidFill>
                  <a:srgbClr val="FF0000"/>
                </a:solidFill>
              </a:rPr>
              <a:t>thumbs.db</a:t>
            </a:r>
            <a:r>
              <a:rPr lang="en-US" dirty="0"/>
              <a:t> or </a:t>
            </a:r>
            <a:r>
              <a:rPr lang="en-US" dirty="0" err="1">
                <a:solidFill>
                  <a:srgbClr val="FF0000"/>
                </a:solidFill>
              </a:rPr>
              <a:t>thumbcache</a:t>
            </a:r>
            <a:r>
              <a:rPr lang="en-US" dirty="0">
                <a:solidFill>
                  <a:srgbClr val="FF0000"/>
                </a:solidFill>
              </a:rPr>
              <a:t>_*.</a:t>
            </a:r>
            <a:r>
              <a:rPr lang="en-US" dirty="0" err="1" smtClean="0">
                <a:solidFill>
                  <a:srgbClr val="FF0000"/>
                </a:solidFill>
              </a:rPr>
              <a:t>db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706" y="3068960"/>
            <a:ext cx="738375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Users</a:t>
            </a:r>
            <a:r>
              <a:rPr lang="en-US" sz="2000" b="1" dirty="0" smtClean="0"/>
              <a:t>\&lt;</a:t>
            </a:r>
            <a:r>
              <a:rPr lang="en-US" sz="2000" b="1" dirty="0"/>
              <a:t>USERNAME&gt;\</a:t>
            </a:r>
            <a:r>
              <a:rPr lang="en-US" sz="2000" b="1" dirty="0" err="1"/>
              <a:t>AppData</a:t>
            </a:r>
            <a:r>
              <a:rPr lang="en-US" sz="2000" b="1" dirty="0"/>
              <a:t>\Local\Microsoft\Windows\Explorer</a:t>
            </a:r>
            <a:r>
              <a:rPr lang="en-US" sz="20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558537"/>
            <a:ext cx="7360883" cy="323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9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Notification area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program that can generate a </a:t>
            </a:r>
            <a:r>
              <a:rPr lang="en-US" dirty="0" err="1"/>
              <a:t>systray</a:t>
            </a:r>
            <a:r>
              <a:rPr lang="en-US" dirty="0"/>
              <a:t> notification </a:t>
            </a:r>
            <a:r>
              <a:rPr lang="en-US" dirty="0" smtClean="0"/>
              <a:t>will save </a:t>
            </a:r>
            <a:r>
              <a:rPr lang="en-US" dirty="0"/>
              <a:t>it in a centralized </a:t>
            </a:r>
            <a:r>
              <a:rPr lang="en-US" dirty="0" smtClean="0"/>
              <a:t>database (Windows 8, Win 10+).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706" y="3068960"/>
            <a:ext cx="785247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Users</a:t>
            </a:r>
            <a:r>
              <a:rPr lang="en-US" sz="2000" b="1" dirty="0" smtClean="0"/>
              <a:t>\&lt;</a:t>
            </a:r>
            <a:r>
              <a:rPr lang="en-US" sz="2000" b="1" dirty="0"/>
              <a:t>USERNAME&gt;\</a:t>
            </a:r>
            <a:r>
              <a:rPr lang="en-US" sz="2000" b="1" dirty="0" err="1" smtClean="0"/>
              <a:t>AppData</a:t>
            </a:r>
            <a:r>
              <a:rPr lang="en-US" sz="2000" b="1" dirty="0" smtClean="0"/>
              <a:t>\Local\Microsoft\Windows\Notifications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802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digital forensics investigations include timeline analysis because </a:t>
            </a:r>
            <a:r>
              <a:rPr lang="en-US" dirty="0" smtClean="0"/>
              <a:t>it provides </a:t>
            </a:r>
            <a:r>
              <a:rPr lang="en-US" dirty="0"/>
              <a:t>a comprehensive perspective of the sequence of events that </a:t>
            </a:r>
            <a:r>
              <a:rPr lang="en-US" dirty="0" smtClean="0"/>
              <a:t>occurred on </a:t>
            </a:r>
            <a:r>
              <a:rPr lang="en-US" dirty="0"/>
              <a:t>the system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6723112" cy="323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3262981"/>
            <a:ext cx="131189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Autopsy</a:t>
            </a:r>
          </a:p>
          <a:p>
            <a:r>
              <a:rPr lang="en-US" b="1" dirty="0" smtClean="0"/>
              <a:t>Tools</a:t>
            </a:r>
            <a:r>
              <a:rPr lang="en-US" dirty="0" smtClean="0"/>
              <a:t> </a:t>
            </a:r>
            <a:r>
              <a:rPr lang="en-US" dirty="0"/>
              <a:t>menu </a:t>
            </a:r>
            <a:endParaRPr lang="en-US" dirty="0" smtClean="0"/>
          </a:p>
          <a:p>
            <a:r>
              <a:rPr lang="en-US" dirty="0" smtClean="0"/>
              <a:t>&gt;&gt; </a:t>
            </a:r>
            <a:r>
              <a:rPr lang="en-US" b="1" dirty="0"/>
              <a:t>Timeline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22468"/>
            <a:ext cx="19532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Mode for bar </a:t>
            </a:r>
            <a:r>
              <a:rPr lang="en-US" sz="1400" b="1" dirty="0" smtClean="0"/>
              <a:t>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Detail </a:t>
            </a:r>
            <a:r>
              <a:rPr lang="en-US" sz="1400" b="1" dirty="0" smtClean="0"/>
              <a:t>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List mode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1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47339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3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Undeleting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user account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SID is a </a:t>
            </a:r>
            <a:r>
              <a:rPr lang="en-US" dirty="0" smtClean="0"/>
              <a:t>one-of-a-kind number </a:t>
            </a:r>
            <a:r>
              <a:rPr lang="en-US" dirty="0"/>
              <a:t>that differentiates each account on a Windows PC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2636912"/>
            <a:ext cx="6713761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 command</a:t>
            </a:r>
          </a:p>
          <a:p>
            <a:r>
              <a:rPr lang="en-US" sz="2400" dirty="0"/>
              <a:t> “</a:t>
            </a:r>
            <a:r>
              <a:rPr lang="en-US" sz="2400" b="1" dirty="0">
                <a:solidFill>
                  <a:srgbClr val="C00000"/>
                </a:solidFill>
              </a:rPr>
              <a:t>wmic </a:t>
            </a:r>
            <a:r>
              <a:rPr lang="en-US" sz="2400" b="1" dirty="0" err="1">
                <a:solidFill>
                  <a:srgbClr val="C00000"/>
                </a:solidFill>
              </a:rPr>
              <a:t>useraccount</a:t>
            </a:r>
            <a:r>
              <a:rPr lang="en-US" sz="2400" b="1" dirty="0">
                <a:solidFill>
                  <a:srgbClr val="C00000"/>
                </a:solidFill>
              </a:rPr>
              <a:t> get name, </a:t>
            </a:r>
            <a:r>
              <a:rPr lang="en-US" sz="2400" b="1" dirty="0" err="1">
                <a:solidFill>
                  <a:srgbClr val="C00000"/>
                </a:solidFill>
              </a:rPr>
              <a:t>sid</a:t>
            </a:r>
            <a:r>
              <a:rPr lang="en-US" sz="2400" dirty="0"/>
              <a:t>” </a:t>
            </a:r>
          </a:p>
          <a:p>
            <a:r>
              <a:rPr lang="en-US" sz="2400" dirty="0"/>
              <a:t>is used to find out the name of</a:t>
            </a:r>
          </a:p>
          <a:p>
            <a:r>
              <a:rPr lang="en-US" sz="2400" dirty="0"/>
              <a:t>the user account that owns a given SID subdirectory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0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 bin forensics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user deletes </a:t>
            </a:r>
            <a:r>
              <a:rPr lang="en-US" dirty="0" smtClean="0"/>
              <a:t>a file</a:t>
            </a:r>
            <a:r>
              <a:rPr lang="en-US" dirty="0"/>
              <a:t>, Windows will </a:t>
            </a:r>
            <a:r>
              <a:rPr lang="en-US" dirty="0" smtClean="0"/>
              <a:t>automatically </a:t>
            </a:r>
            <a:r>
              <a:rPr lang="en-US" dirty="0"/>
              <a:t>send it to the recycle bin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:\</a:t>
            </a:r>
            <a:r>
              <a:rPr lang="en-US" dirty="0" smtClean="0">
                <a:solidFill>
                  <a:srgbClr val="FF0000"/>
                </a:solidFill>
              </a:rPr>
              <a:t>Recycler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C:\$Recycle.Bin</a:t>
            </a:r>
          </a:p>
          <a:p>
            <a:pPr lvl="2"/>
            <a:endParaRPr lang="en-US" dirty="0">
              <a:solidFill>
                <a:srgbClr val="C00000"/>
              </a:solidFill>
            </a:endParaRPr>
          </a:p>
          <a:p>
            <a:pPr lvl="2"/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/>
              <a:t>The default size in recent </a:t>
            </a:r>
            <a:r>
              <a:rPr lang="en-US" dirty="0" smtClean="0"/>
              <a:t>Windows versions</a:t>
            </a:r>
            <a:r>
              <a:rPr lang="en-US" dirty="0"/>
              <a:t>, such as Vista and beyond, is 10% of the first 40 GB of </a:t>
            </a:r>
            <a:r>
              <a:rPr lang="en-US" dirty="0" smtClean="0"/>
              <a:t>storage space </a:t>
            </a:r>
            <a:r>
              <a:rPr lang="en-US" dirty="0"/>
              <a:t>and 5% of the remaining storage space over 40 GB.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720" y="3140968"/>
            <a:ext cx="4917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beginning </a:t>
            </a:r>
            <a:r>
              <a:rPr lang="en-US" dirty="0"/>
              <a:t>with “$R</a:t>
            </a:r>
            <a:r>
              <a:rPr lang="en-US" dirty="0" smtClean="0"/>
              <a:t>”: </a:t>
            </a:r>
            <a:r>
              <a:rPr lang="en-US" dirty="0"/>
              <a:t>recycled file’s contents </a:t>
            </a:r>
            <a:r>
              <a:rPr lang="en-US" dirty="0" smtClean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beginning </a:t>
            </a:r>
            <a:r>
              <a:rPr lang="en-US" dirty="0"/>
              <a:t>with “$I</a:t>
            </a:r>
            <a:r>
              <a:rPr lang="en-US" dirty="0" smtClean="0"/>
              <a:t>”: </a:t>
            </a:r>
            <a:r>
              <a:rPr lang="en-US" dirty="0"/>
              <a:t>the deleted file’s metadata</a:t>
            </a:r>
          </a:p>
        </p:txBody>
      </p:sp>
    </p:spTree>
    <p:extLst>
      <p:ext uri="{BB962C8B-B14F-4D97-AF65-F5344CB8AC3E}">
        <p14:creationId xmlns:p14="http://schemas.microsoft.com/office/powerpoint/2010/main" val="32480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 bin forensics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Recycle.Bin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divided into four subfolders, each corresponding to the </a:t>
            </a:r>
            <a:r>
              <a:rPr lang="en-US" dirty="0" smtClean="0">
                <a:solidFill>
                  <a:srgbClr val="C00000"/>
                </a:solidFill>
              </a:rPr>
              <a:t>SID</a:t>
            </a:r>
            <a:r>
              <a:rPr lang="en-US" dirty="0" smtClean="0"/>
              <a:t> of </a:t>
            </a:r>
            <a:r>
              <a:rPr lang="en-US" dirty="0"/>
              <a:t>the person who removed the file</a:t>
            </a:r>
            <a:r>
              <a:rPr lang="en-US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11905"/>
            <a:ext cx="5530973" cy="467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9" y="3068960"/>
            <a:ext cx="273630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the file is deleted, it is sent to the recycle bin for the first time, and then a subfolder is also created.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849" y="4725144"/>
            <a:ext cx="4543295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command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“</a:t>
            </a:r>
            <a:r>
              <a:rPr lang="en-US" sz="1600" b="1" dirty="0">
                <a:solidFill>
                  <a:srgbClr val="C00000"/>
                </a:solidFill>
              </a:rPr>
              <a:t>wmic </a:t>
            </a:r>
            <a:r>
              <a:rPr lang="en-US" sz="1600" b="1" dirty="0" err="1">
                <a:solidFill>
                  <a:srgbClr val="C00000"/>
                </a:solidFill>
              </a:rPr>
              <a:t>useraccount</a:t>
            </a:r>
            <a:r>
              <a:rPr lang="en-US" sz="1600" b="1" dirty="0">
                <a:solidFill>
                  <a:srgbClr val="C00000"/>
                </a:solidFill>
              </a:rPr>
              <a:t> get name, </a:t>
            </a:r>
            <a:r>
              <a:rPr lang="en-US" sz="1600" b="1" dirty="0" err="1">
                <a:solidFill>
                  <a:srgbClr val="C00000"/>
                </a:solidFill>
              </a:rPr>
              <a:t>sid</a:t>
            </a:r>
            <a:r>
              <a:rPr lang="en-US" sz="1600" dirty="0"/>
              <a:t>” </a:t>
            </a:r>
            <a:endParaRPr lang="en-US" sz="1600" dirty="0" smtClean="0"/>
          </a:p>
          <a:p>
            <a:r>
              <a:rPr lang="en-US" sz="1600" dirty="0" smtClean="0"/>
              <a:t>is </a:t>
            </a:r>
            <a:r>
              <a:rPr lang="en-US" sz="1600" dirty="0"/>
              <a:t>used to find out the name of</a:t>
            </a:r>
          </a:p>
          <a:p>
            <a:r>
              <a:rPr lang="en-US" sz="1600" dirty="0"/>
              <a:t>the user account that owns a given SID subdirectory.</a:t>
            </a:r>
          </a:p>
        </p:txBody>
      </p:sp>
    </p:spTree>
    <p:extLst>
      <p:ext uri="{BB962C8B-B14F-4D97-AF65-F5344CB8AC3E}">
        <p14:creationId xmlns:p14="http://schemas.microsoft.com/office/powerpoint/2010/main" val="38841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 bin forensics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3621"/>
            <a:ext cx="730638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517232"/>
            <a:ext cx="7281923" cy="93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2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29941</TotalTime>
  <Words>673</Words>
  <Application>Microsoft Office PowerPoint</Application>
  <PresentationFormat>On-screen Show (4:3)</PresentationFormat>
  <Paragraphs>107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Digital Forensics Windows Forensic Analysis</vt:lpstr>
      <vt:lpstr>PowerPoint Presentation</vt:lpstr>
      <vt:lpstr>Timeline analysis</vt:lpstr>
      <vt:lpstr>Timeline analysis</vt:lpstr>
      <vt:lpstr>File recovery</vt:lpstr>
      <vt:lpstr>Associated user account action</vt:lpstr>
      <vt:lpstr>Recycle bin forensics</vt:lpstr>
      <vt:lpstr>Recycle bin forensics</vt:lpstr>
      <vt:lpstr>Recycle bin forensics</vt:lpstr>
      <vt:lpstr>$I Parse Tool https://df-stream.com/tools/</vt:lpstr>
      <vt:lpstr>Exercise</vt:lpstr>
      <vt:lpstr>Windows registry analysis</vt:lpstr>
      <vt:lpstr>Acquiring windows registry</vt:lpstr>
      <vt:lpstr>Registry Viewer</vt:lpstr>
      <vt:lpstr>Registry examination</vt:lpstr>
      <vt:lpstr>Windows registry program keys</vt:lpstr>
      <vt:lpstr>Thực hành</vt:lpstr>
      <vt:lpstr>Data carving</vt:lpstr>
      <vt:lpstr>Data carving</vt:lpstr>
      <vt:lpstr>Exercise</vt:lpstr>
      <vt:lpstr>Windows thumbnail (cache) forensics</vt:lpstr>
      <vt:lpstr>Notification area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mã độc</dc:title>
  <dc:creator>TTS</dc:creator>
  <cp:lastModifiedBy>tran the son</cp:lastModifiedBy>
  <cp:revision>1446</cp:revision>
  <dcterms:created xsi:type="dcterms:W3CDTF">2017-06-08T06:53:33Z</dcterms:created>
  <dcterms:modified xsi:type="dcterms:W3CDTF">2024-04-03T06:52:40Z</dcterms:modified>
</cp:coreProperties>
</file>