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Francois One" charset="1" panose="02000503040000020004"/>
      <p:regular r:id="rId20"/>
    </p:embeddedFont>
    <p:embeddedFont>
      <p:font typeface="Noto Sans Bold" charset="1" panose="020B0802040504020204"/>
      <p:regular r:id="rId21"/>
    </p:embeddedFont>
    <p:embeddedFont>
      <p:font typeface="Noto Sans" charset="1" panose="020B0502040504020204"/>
      <p:regular r:id="rId22"/>
    </p:embeddedFont>
    <p:embeddedFont>
      <p:font typeface="Times New Roman Bold" charset="1" panose="02030802070405020303"/>
      <p:regular r:id="rId23"/>
    </p:embeddedFont>
    <p:embeddedFont>
      <p:font typeface="Trend Sans One" charset="1" panose="00000000000000000000"/>
      <p:regular r:id="rId24"/>
    </p:embeddedFont>
    <p:embeddedFont>
      <p:font typeface="Trend Slab Four"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768796"/>
            <a:ext cx="3484419" cy="1533479"/>
            <a:chOff x="0" y="0"/>
            <a:chExt cx="4645892" cy="2044639"/>
          </a:xfrm>
        </p:grpSpPr>
        <p:grpSp>
          <p:nvGrpSpPr>
            <p:cNvPr name="Group 3" id="3"/>
            <p:cNvGrpSpPr>
              <a:grpSpLocks noChangeAspect="true"/>
            </p:cNvGrpSpPr>
            <p:nvPr/>
          </p:nvGrpSpPr>
          <p:grpSpPr>
            <a:xfrm rot="0">
              <a:off x="0" y="0"/>
              <a:ext cx="1655368" cy="2044639"/>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1655368" y="0"/>
              <a:ext cx="1607386" cy="2044639"/>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3262754" y="0"/>
              <a:ext cx="1383138" cy="2044639"/>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grpSp>
        <p:nvGrpSpPr>
          <p:cNvPr name="Group 9" id="9"/>
          <p:cNvGrpSpPr>
            <a:grpSpLocks noChangeAspect="true"/>
          </p:cNvGrpSpPr>
          <p:nvPr/>
        </p:nvGrpSpPr>
        <p:grpSpPr>
          <a:xfrm rot="8720636">
            <a:off x="-3683762" y="6343878"/>
            <a:ext cx="5375025" cy="3696022"/>
            <a:chOff x="0" y="0"/>
            <a:chExt cx="6159500" cy="4235450"/>
          </a:xfrm>
        </p:grpSpPr>
        <p:sp>
          <p:nvSpPr>
            <p:cNvPr name="Freeform 10" id="10"/>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11" id="11"/>
          <p:cNvGrpSpPr>
            <a:grpSpLocks noChangeAspect="true"/>
          </p:cNvGrpSpPr>
          <p:nvPr/>
        </p:nvGrpSpPr>
        <p:grpSpPr>
          <a:xfrm rot="8720636">
            <a:off x="-4204277" y="7207919"/>
            <a:ext cx="7629654" cy="5246370"/>
            <a:chOff x="0" y="0"/>
            <a:chExt cx="6159500" cy="4235450"/>
          </a:xfrm>
        </p:grpSpPr>
        <p:sp>
          <p:nvSpPr>
            <p:cNvPr name="Freeform 12" id="12"/>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FBD226"/>
            </a:solidFill>
            <a:ln w="12700">
              <a:solidFill>
                <a:srgbClr val="000000"/>
              </a:solidFill>
            </a:ln>
          </p:spPr>
        </p:sp>
      </p:grpSp>
      <p:grpSp>
        <p:nvGrpSpPr>
          <p:cNvPr name="Group 13" id="13"/>
          <p:cNvGrpSpPr>
            <a:grpSpLocks noChangeAspect="true"/>
          </p:cNvGrpSpPr>
          <p:nvPr/>
        </p:nvGrpSpPr>
        <p:grpSpPr>
          <a:xfrm rot="8720636">
            <a:off x="-1549512" y="9987572"/>
            <a:ext cx="7629654" cy="5246370"/>
            <a:chOff x="0" y="0"/>
            <a:chExt cx="6159500" cy="4235450"/>
          </a:xfrm>
        </p:grpSpPr>
        <p:sp>
          <p:nvSpPr>
            <p:cNvPr name="Freeform 14" id="14"/>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42568D"/>
            </a:solidFill>
            <a:ln w="12700">
              <a:solidFill>
                <a:srgbClr val="000000"/>
              </a:solidFill>
            </a:ln>
          </p:spPr>
        </p:sp>
      </p:grpSp>
      <p:grpSp>
        <p:nvGrpSpPr>
          <p:cNvPr name="Group 15" id="15"/>
          <p:cNvGrpSpPr>
            <a:grpSpLocks noChangeAspect="true"/>
          </p:cNvGrpSpPr>
          <p:nvPr/>
        </p:nvGrpSpPr>
        <p:grpSpPr>
          <a:xfrm rot="8720636">
            <a:off x="10561458" y="9496358"/>
            <a:ext cx="7629654" cy="5246370"/>
            <a:chOff x="0" y="0"/>
            <a:chExt cx="6159500" cy="4235450"/>
          </a:xfrm>
        </p:grpSpPr>
        <p:sp>
          <p:nvSpPr>
            <p:cNvPr name="Freeform 16" id="16"/>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17" id="17"/>
          <p:cNvGrpSpPr>
            <a:grpSpLocks noChangeAspect="true"/>
          </p:cNvGrpSpPr>
          <p:nvPr/>
        </p:nvGrpSpPr>
        <p:grpSpPr>
          <a:xfrm rot="8720636">
            <a:off x="12004465" y="9300902"/>
            <a:ext cx="7629654" cy="5246370"/>
            <a:chOff x="0" y="0"/>
            <a:chExt cx="6159500" cy="4235450"/>
          </a:xfrm>
        </p:grpSpPr>
        <p:sp>
          <p:nvSpPr>
            <p:cNvPr name="Freeform 18" id="18"/>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FBD226"/>
            </a:solidFill>
            <a:ln w="12700">
              <a:solidFill>
                <a:srgbClr val="000000"/>
              </a:solidFill>
            </a:ln>
          </p:spPr>
        </p:sp>
      </p:grpSp>
      <p:grpSp>
        <p:nvGrpSpPr>
          <p:cNvPr name="Group 19" id="19"/>
          <p:cNvGrpSpPr/>
          <p:nvPr/>
        </p:nvGrpSpPr>
        <p:grpSpPr>
          <a:xfrm rot="0">
            <a:off x="7375690" y="922980"/>
            <a:ext cx="10476831" cy="645576"/>
            <a:chOff x="0" y="0"/>
            <a:chExt cx="13969108" cy="860768"/>
          </a:xfrm>
        </p:grpSpPr>
        <p:sp>
          <p:nvSpPr>
            <p:cNvPr name="TextBox 20" id="20"/>
            <p:cNvSpPr txBox="true"/>
            <p:nvPr/>
          </p:nvSpPr>
          <p:spPr>
            <a:xfrm rot="0">
              <a:off x="0" y="-47625"/>
              <a:ext cx="13969108" cy="569172"/>
            </a:xfrm>
            <a:prstGeom prst="rect">
              <a:avLst/>
            </a:prstGeom>
          </p:spPr>
          <p:txBody>
            <a:bodyPr anchor="t" rtlCol="false" tIns="0" lIns="0" bIns="0" rIns="0">
              <a:spAutoFit/>
            </a:bodyPr>
            <a:lstStyle/>
            <a:p>
              <a:pPr algn="ctr">
                <a:lnSpc>
                  <a:spcPts val="3640"/>
                </a:lnSpc>
                <a:spcBef>
                  <a:spcPct val="0"/>
                </a:spcBef>
              </a:pPr>
              <a:r>
                <a:rPr lang="en-US" sz="2600">
                  <a:solidFill>
                    <a:srgbClr val="C7323E"/>
                  </a:solidFill>
                  <a:latin typeface="Francois One"/>
                </a:rPr>
                <a:t>Vietnam - Korea University of Information and Communication Technology</a:t>
              </a:r>
            </a:p>
          </p:txBody>
        </p:sp>
        <p:sp>
          <p:nvSpPr>
            <p:cNvPr name="AutoShape 21" id="21"/>
            <p:cNvSpPr/>
            <p:nvPr/>
          </p:nvSpPr>
          <p:spPr>
            <a:xfrm flipV="true">
              <a:off x="1524938" y="809968"/>
              <a:ext cx="10501057" cy="25400"/>
            </a:xfrm>
            <a:prstGeom prst="line">
              <a:avLst/>
            </a:prstGeom>
            <a:ln cap="flat" w="50800">
              <a:solidFill>
                <a:srgbClr val="000000"/>
              </a:solidFill>
              <a:prstDash val="solid"/>
              <a:headEnd type="none" len="sm" w="sm"/>
              <a:tailEnd type="none" len="sm" w="sm"/>
            </a:ln>
          </p:spPr>
        </p:sp>
      </p:grpSp>
      <p:grpSp>
        <p:nvGrpSpPr>
          <p:cNvPr name="Group 22" id="22"/>
          <p:cNvGrpSpPr>
            <a:grpSpLocks noChangeAspect="true"/>
          </p:cNvGrpSpPr>
          <p:nvPr/>
        </p:nvGrpSpPr>
        <p:grpSpPr>
          <a:xfrm rot="8720636">
            <a:off x="-1806719" y="7658768"/>
            <a:ext cx="3297588" cy="2267517"/>
            <a:chOff x="0" y="0"/>
            <a:chExt cx="6159500" cy="4235450"/>
          </a:xfrm>
        </p:grpSpPr>
        <p:sp>
          <p:nvSpPr>
            <p:cNvPr name="Freeform 23" id="23"/>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42568D"/>
            </a:solidFill>
            <a:ln w="12700">
              <a:solidFill>
                <a:srgbClr val="000000"/>
              </a:solidFill>
            </a:ln>
          </p:spPr>
        </p:sp>
      </p:grpSp>
      <p:grpSp>
        <p:nvGrpSpPr>
          <p:cNvPr name="Group 24" id="24"/>
          <p:cNvGrpSpPr>
            <a:grpSpLocks noChangeAspect="true"/>
          </p:cNvGrpSpPr>
          <p:nvPr/>
        </p:nvGrpSpPr>
        <p:grpSpPr>
          <a:xfrm rot="8720636">
            <a:off x="-1311704" y="8837807"/>
            <a:ext cx="4680807" cy="3218658"/>
            <a:chOff x="0" y="0"/>
            <a:chExt cx="6159500" cy="4235450"/>
          </a:xfrm>
        </p:grpSpPr>
        <p:sp>
          <p:nvSpPr>
            <p:cNvPr name="Freeform 25" id="25"/>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26" id="26"/>
          <p:cNvGrpSpPr>
            <a:grpSpLocks noChangeAspect="true"/>
          </p:cNvGrpSpPr>
          <p:nvPr/>
        </p:nvGrpSpPr>
        <p:grpSpPr>
          <a:xfrm rot="7661790">
            <a:off x="15099100" y="10314758"/>
            <a:ext cx="4680807" cy="3218658"/>
            <a:chOff x="0" y="0"/>
            <a:chExt cx="6159500" cy="4235450"/>
          </a:xfrm>
        </p:grpSpPr>
        <p:sp>
          <p:nvSpPr>
            <p:cNvPr name="Freeform 27" id="27"/>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28" id="28"/>
          <p:cNvGrpSpPr>
            <a:grpSpLocks noChangeAspect="true"/>
          </p:cNvGrpSpPr>
          <p:nvPr/>
        </p:nvGrpSpPr>
        <p:grpSpPr>
          <a:xfrm rot="8720636">
            <a:off x="14377087" y="9606806"/>
            <a:ext cx="3297588" cy="2267517"/>
            <a:chOff x="0" y="0"/>
            <a:chExt cx="6159500" cy="4235450"/>
          </a:xfrm>
        </p:grpSpPr>
        <p:sp>
          <p:nvSpPr>
            <p:cNvPr name="Freeform 29" id="29"/>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42568D"/>
            </a:solidFill>
            <a:ln w="12700">
              <a:solidFill>
                <a:srgbClr val="000000"/>
              </a:solidFill>
            </a:ln>
          </p:spPr>
        </p:sp>
      </p:grpSp>
      <p:sp>
        <p:nvSpPr>
          <p:cNvPr name="TextBox 30" id="30"/>
          <p:cNvSpPr txBox="true"/>
          <p:nvPr/>
        </p:nvSpPr>
        <p:spPr>
          <a:xfrm rot="0">
            <a:off x="2770909" y="3182508"/>
            <a:ext cx="13540590" cy="1623696"/>
          </a:xfrm>
          <a:prstGeom prst="rect">
            <a:avLst/>
          </a:prstGeom>
        </p:spPr>
        <p:txBody>
          <a:bodyPr anchor="t" rtlCol="false" tIns="0" lIns="0" bIns="0" rIns="0">
            <a:spAutoFit/>
          </a:bodyPr>
          <a:lstStyle/>
          <a:p>
            <a:pPr algn="ctr">
              <a:lnSpc>
                <a:spcPts val="6579"/>
              </a:lnSpc>
            </a:pPr>
            <a:r>
              <a:rPr lang="en-US" sz="4699">
                <a:solidFill>
                  <a:srgbClr val="000000"/>
                </a:solidFill>
                <a:latin typeface="Noto Sans Bold"/>
              </a:rPr>
              <a:t>ĐỒ ÁN CUỐI KỲ</a:t>
            </a:r>
          </a:p>
          <a:p>
            <a:pPr algn="ctr">
              <a:lnSpc>
                <a:spcPts val="6579"/>
              </a:lnSpc>
            </a:pPr>
            <a:r>
              <a:rPr lang="en-US" sz="4699">
                <a:solidFill>
                  <a:srgbClr val="000000"/>
                </a:solidFill>
                <a:latin typeface="Noto Sans Bold"/>
              </a:rPr>
              <a:t>BẢO MẬT VÀ AN TOÀN HỆ THỐNG THÔNG TIN</a:t>
            </a:r>
          </a:p>
        </p:txBody>
      </p:sp>
      <p:sp>
        <p:nvSpPr>
          <p:cNvPr name="TextBox 31" id="31"/>
          <p:cNvSpPr txBox="true"/>
          <p:nvPr/>
        </p:nvSpPr>
        <p:spPr>
          <a:xfrm rot="0">
            <a:off x="7853084" y="6655940"/>
            <a:ext cx="4131602" cy="1417320"/>
          </a:xfrm>
          <a:prstGeom prst="rect">
            <a:avLst/>
          </a:prstGeom>
        </p:spPr>
        <p:txBody>
          <a:bodyPr anchor="t" rtlCol="false" tIns="0" lIns="0" bIns="0" rIns="0">
            <a:spAutoFit/>
          </a:bodyPr>
          <a:lstStyle/>
          <a:p>
            <a:pPr algn="ctr">
              <a:lnSpc>
                <a:spcPts val="3780"/>
              </a:lnSpc>
            </a:pPr>
            <a:r>
              <a:rPr lang="en-US" sz="2700">
                <a:solidFill>
                  <a:srgbClr val="000000"/>
                </a:solidFill>
                <a:latin typeface="Noto Sans"/>
              </a:rPr>
              <a:t>HUỲNH VĨNH VINH</a:t>
            </a:r>
          </a:p>
          <a:p>
            <a:pPr algn="ctr">
              <a:lnSpc>
                <a:spcPts val="3780"/>
              </a:lnSpc>
            </a:pPr>
            <a:r>
              <a:rPr lang="en-US" sz="2700">
                <a:solidFill>
                  <a:srgbClr val="000000"/>
                </a:solidFill>
                <a:latin typeface="Noto Sans"/>
              </a:rPr>
              <a:t> NGUYỄN HOÀNG VIỆT</a:t>
            </a:r>
          </a:p>
          <a:p>
            <a:pPr algn="ctr">
              <a:lnSpc>
                <a:spcPts val="3780"/>
              </a:lnSpc>
            </a:pPr>
            <a:r>
              <a:rPr lang="en-US" sz="2700">
                <a:solidFill>
                  <a:srgbClr val="000000"/>
                </a:solidFill>
                <a:latin typeface="Noto Sans"/>
              </a:rPr>
              <a:t>CAO BÁ VƯƠNG</a:t>
            </a:r>
          </a:p>
        </p:txBody>
      </p:sp>
      <p:sp>
        <p:nvSpPr>
          <p:cNvPr name="TextBox 32" id="32"/>
          <p:cNvSpPr txBox="true"/>
          <p:nvPr/>
        </p:nvSpPr>
        <p:spPr>
          <a:xfrm rot="0">
            <a:off x="5025834" y="6655940"/>
            <a:ext cx="2827250" cy="464820"/>
          </a:xfrm>
          <a:prstGeom prst="rect">
            <a:avLst/>
          </a:prstGeom>
        </p:spPr>
        <p:txBody>
          <a:bodyPr anchor="t" rtlCol="false" tIns="0" lIns="0" bIns="0" rIns="0">
            <a:spAutoFit/>
          </a:bodyPr>
          <a:lstStyle/>
          <a:p>
            <a:pPr algn="ctr">
              <a:lnSpc>
                <a:spcPts val="3780"/>
              </a:lnSpc>
            </a:pPr>
            <a:r>
              <a:rPr lang="en-US" sz="2700">
                <a:solidFill>
                  <a:srgbClr val="000000"/>
                </a:solidFill>
                <a:latin typeface="Noto Sans"/>
              </a:rPr>
              <a:t>THÀNH VIÊN: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8280165" y="2635154"/>
            <a:ext cx="7979416" cy="5447675"/>
          </a:xfrm>
          <a:custGeom>
            <a:avLst/>
            <a:gdLst/>
            <a:ahLst/>
            <a:cxnLst/>
            <a:rect r="r" b="b" t="t" l="l"/>
            <a:pathLst>
              <a:path h="5447675" w="7979416">
                <a:moveTo>
                  <a:pt x="0" y="0"/>
                </a:moveTo>
                <a:lnTo>
                  <a:pt x="7979416" y="0"/>
                </a:lnTo>
                <a:lnTo>
                  <a:pt x="7979416" y="5447675"/>
                </a:lnTo>
                <a:lnTo>
                  <a:pt x="0" y="5447675"/>
                </a:lnTo>
                <a:lnTo>
                  <a:pt x="0" y="0"/>
                </a:lnTo>
                <a:close/>
              </a:path>
            </a:pathLst>
          </a:custGeom>
          <a:blipFill>
            <a:blip r:embed="rId2"/>
            <a:stretch>
              <a:fillRect l="0" t="0" r="0" b="0"/>
            </a:stretch>
          </a:blipFill>
        </p:spPr>
      </p:sp>
      <p:sp>
        <p:nvSpPr>
          <p:cNvPr name="TextBox 15" id="15"/>
          <p:cNvSpPr txBox="true"/>
          <p:nvPr/>
        </p:nvSpPr>
        <p:spPr>
          <a:xfrm rot="0">
            <a:off x="1067864" y="812637"/>
            <a:ext cx="14000441"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4.Triển khai thực nghiệm Burp Suite</a:t>
            </a:r>
          </a:p>
        </p:txBody>
      </p:sp>
      <p:sp>
        <p:nvSpPr>
          <p:cNvPr name="TextBox 16" id="16"/>
          <p:cNvSpPr txBox="true"/>
          <p:nvPr/>
        </p:nvSpPr>
        <p:spPr>
          <a:xfrm rot="0">
            <a:off x="1174915" y="2447538"/>
            <a:ext cx="6409925" cy="5765757"/>
          </a:xfrm>
          <a:prstGeom prst="rect">
            <a:avLst/>
          </a:prstGeom>
        </p:spPr>
        <p:txBody>
          <a:bodyPr anchor="t" rtlCol="false" tIns="0" lIns="0" bIns="0" rIns="0">
            <a:spAutoFit/>
          </a:bodyPr>
          <a:lstStyle/>
          <a:p>
            <a:pPr algn="l">
              <a:lnSpc>
                <a:spcPts val="4142"/>
              </a:lnSpc>
              <a:spcBef>
                <a:spcPct val="0"/>
              </a:spcBef>
            </a:pPr>
            <a:r>
              <a:rPr lang="en-US" sz="2958">
                <a:solidFill>
                  <a:srgbClr val="000000"/>
                </a:solidFill>
                <a:latin typeface="Noto Sans"/>
              </a:rPr>
              <a:t>Spider: M</a:t>
            </a:r>
            <a:r>
              <a:rPr lang="en-US" sz="2958">
                <a:solidFill>
                  <a:srgbClr val="000000"/>
                </a:solidFill>
                <a:latin typeface="Noto Sans"/>
              </a:rPr>
              <a:t>ột công cụ được sử dụng để tự động khám phá và thu thập thông tin về các phần của một ứng dụng web. Cụ thể, Spider hoạt động bằng cách tạo ra các yêu cầu HTTP để truy cập các liên kết và các tài nguyên khác trên trang web mục tiêu, sau đó phân tích các phản hồi để tìm ra các liên kết và các tài nguyên khác mà nó có thể tiếp tục khám phá</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2161600" y="4750979"/>
            <a:ext cx="13964800" cy="2691289"/>
          </a:xfrm>
          <a:custGeom>
            <a:avLst/>
            <a:gdLst/>
            <a:ahLst/>
            <a:cxnLst/>
            <a:rect r="r" b="b" t="t" l="l"/>
            <a:pathLst>
              <a:path h="2691289" w="13964800">
                <a:moveTo>
                  <a:pt x="0" y="0"/>
                </a:moveTo>
                <a:lnTo>
                  <a:pt x="13964800" y="0"/>
                </a:lnTo>
                <a:lnTo>
                  <a:pt x="13964800" y="2691290"/>
                </a:lnTo>
                <a:lnTo>
                  <a:pt x="0" y="2691290"/>
                </a:lnTo>
                <a:lnTo>
                  <a:pt x="0" y="0"/>
                </a:lnTo>
                <a:close/>
              </a:path>
            </a:pathLst>
          </a:custGeom>
          <a:blipFill>
            <a:blip r:embed="rId2"/>
            <a:stretch>
              <a:fillRect l="0" t="0" r="0" b="0"/>
            </a:stretch>
          </a:blipFill>
        </p:spPr>
      </p:sp>
      <p:sp>
        <p:nvSpPr>
          <p:cNvPr name="TextBox 15" id="15"/>
          <p:cNvSpPr txBox="true"/>
          <p:nvPr/>
        </p:nvSpPr>
        <p:spPr>
          <a:xfrm rot="0">
            <a:off x="1067864" y="812637"/>
            <a:ext cx="14000441"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4.Triển khai thực nghiệm Burp Suite</a:t>
            </a:r>
          </a:p>
        </p:txBody>
      </p:sp>
      <p:sp>
        <p:nvSpPr>
          <p:cNvPr name="TextBox 16" id="16"/>
          <p:cNvSpPr txBox="true"/>
          <p:nvPr/>
        </p:nvSpPr>
        <p:spPr>
          <a:xfrm rot="0">
            <a:off x="1174915" y="2162810"/>
            <a:ext cx="15933598" cy="1643891"/>
          </a:xfrm>
          <a:prstGeom prst="rect">
            <a:avLst/>
          </a:prstGeom>
        </p:spPr>
        <p:txBody>
          <a:bodyPr anchor="t" rtlCol="false" tIns="0" lIns="0" bIns="0" rIns="0">
            <a:spAutoFit/>
          </a:bodyPr>
          <a:lstStyle/>
          <a:p>
            <a:pPr algn="l">
              <a:lnSpc>
                <a:spcPts val="4416"/>
              </a:lnSpc>
            </a:pPr>
            <a:r>
              <a:rPr lang="en-US" sz="3154">
                <a:solidFill>
                  <a:srgbClr val="000000"/>
                </a:solidFill>
                <a:latin typeface="Noto Sans"/>
              </a:rPr>
              <a:t>Intruder:</a:t>
            </a:r>
          </a:p>
          <a:p>
            <a:pPr algn="l" marL="681141" indent="-340570" lvl="1">
              <a:lnSpc>
                <a:spcPts val="4416"/>
              </a:lnSpc>
              <a:buFont typeface="Arial"/>
              <a:buChar char="•"/>
            </a:pPr>
            <a:r>
              <a:rPr lang="en-US" sz="3154">
                <a:solidFill>
                  <a:srgbClr val="000000"/>
                </a:solidFill>
                <a:latin typeface="Noto Sans"/>
              </a:rPr>
              <a:t>Intruder cho phép test ứng dụng web bằng cách gửi các payloads đã được định nghĩa trước lên server, sau đó xem xét kết quả trả về.</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3022140" y="4200795"/>
            <a:ext cx="12243720" cy="4708980"/>
          </a:xfrm>
          <a:custGeom>
            <a:avLst/>
            <a:gdLst/>
            <a:ahLst/>
            <a:cxnLst/>
            <a:rect r="r" b="b" t="t" l="l"/>
            <a:pathLst>
              <a:path h="4708980" w="12243720">
                <a:moveTo>
                  <a:pt x="0" y="0"/>
                </a:moveTo>
                <a:lnTo>
                  <a:pt x="12243720" y="0"/>
                </a:lnTo>
                <a:lnTo>
                  <a:pt x="12243720" y="4708980"/>
                </a:lnTo>
                <a:lnTo>
                  <a:pt x="0" y="4708980"/>
                </a:lnTo>
                <a:lnTo>
                  <a:pt x="0" y="0"/>
                </a:lnTo>
                <a:close/>
              </a:path>
            </a:pathLst>
          </a:custGeom>
          <a:blipFill>
            <a:blip r:embed="rId2"/>
            <a:stretch>
              <a:fillRect l="0" t="0" r="0" b="-27165"/>
            </a:stretch>
          </a:blipFill>
        </p:spPr>
      </p:sp>
      <p:sp>
        <p:nvSpPr>
          <p:cNvPr name="TextBox 15" id="15"/>
          <p:cNvSpPr txBox="true"/>
          <p:nvPr/>
        </p:nvSpPr>
        <p:spPr>
          <a:xfrm rot="0">
            <a:off x="1067864" y="812637"/>
            <a:ext cx="14000441"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4.Triển khai thực nghiệm Burp Suite</a:t>
            </a:r>
          </a:p>
        </p:txBody>
      </p:sp>
      <p:sp>
        <p:nvSpPr>
          <p:cNvPr name="TextBox 16" id="16"/>
          <p:cNvSpPr txBox="true"/>
          <p:nvPr/>
        </p:nvSpPr>
        <p:spPr>
          <a:xfrm rot="0">
            <a:off x="1174915" y="2162810"/>
            <a:ext cx="15933598" cy="1643891"/>
          </a:xfrm>
          <a:prstGeom prst="rect">
            <a:avLst/>
          </a:prstGeom>
        </p:spPr>
        <p:txBody>
          <a:bodyPr anchor="t" rtlCol="false" tIns="0" lIns="0" bIns="0" rIns="0">
            <a:spAutoFit/>
          </a:bodyPr>
          <a:lstStyle/>
          <a:p>
            <a:pPr algn="l">
              <a:lnSpc>
                <a:spcPts val="4416"/>
              </a:lnSpc>
            </a:pPr>
            <a:r>
              <a:rPr lang="en-US" sz="3154">
                <a:solidFill>
                  <a:srgbClr val="000000"/>
                </a:solidFill>
                <a:latin typeface="Noto Sans"/>
              </a:rPr>
              <a:t>Repeater:</a:t>
            </a:r>
          </a:p>
          <a:p>
            <a:pPr algn="l" marL="681141" indent="-340570" lvl="1">
              <a:lnSpc>
                <a:spcPts val="4416"/>
              </a:lnSpc>
              <a:buFont typeface="Arial"/>
              <a:buChar char="•"/>
            </a:pPr>
            <a:r>
              <a:rPr lang="en-US" sz="3154">
                <a:solidFill>
                  <a:srgbClr val="000000"/>
                </a:solidFill>
                <a:latin typeface="Noto Sans"/>
              </a:rPr>
              <a:t>Repeater có thể tùy ý thay đổi và gửi lại những request khác nhau tới server. Đồng thời sẽ nhận về response từ server để có thể phân tích được gói tin.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TextBox 14" id="14"/>
          <p:cNvSpPr txBox="true"/>
          <p:nvPr/>
        </p:nvSpPr>
        <p:spPr>
          <a:xfrm rot="0">
            <a:off x="1196452" y="812637"/>
            <a:ext cx="11747778"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5.Đánh giá công cụ Burp Suite</a:t>
            </a:r>
            <a:r>
              <a:rPr lang="en-US" sz="6099">
                <a:solidFill>
                  <a:srgbClr val="000000"/>
                </a:solidFill>
                <a:latin typeface="Noto Sans Bold"/>
              </a:rPr>
              <a:t> </a:t>
            </a:r>
          </a:p>
        </p:txBody>
      </p:sp>
      <p:sp>
        <p:nvSpPr>
          <p:cNvPr name="TextBox 15" id="15"/>
          <p:cNvSpPr txBox="true"/>
          <p:nvPr/>
        </p:nvSpPr>
        <p:spPr>
          <a:xfrm rot="0">
            <a:off x="1174915" y="2431893"/>
            <a:ext cx="16230600"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Noto Sans"/>
              </a:rPr>
              <a:t>Burp Suite được nhiều doanh nghiệp áp dụng rất nhiều trong việc đánh giá web bởi họ hiểu được Burp Suite là gì cũng như những lợi ích mà phần mềm này có thể mang lại:</a:t>
            </a:r>
          </a:p>
          <a:p>
            <a:pPr algn="just" marL="734059" indent="-367030" lvl="1">
              <a:lnSpc>
                <a:spcPts val="4759"/>
              </a:lnSpc>
              <a:buFont typeface="Arial"/>
              <a:buChar char="•"/>
            </a:pPr>
            <a:r>
              <a:rPr lang="en-US" sz="3399">
                <a:solidFill>
                  <a:srgbClr val="000000"/>
                </a:solidFill>
                <a:latin typeface="Noto Sans"/>
              </a:rPr>
              <a:t>Miễn phí</a:t>
            </a:r>
          </a:p>
          <a:p>
            <a:pPr algn="just" marL="734059" indent="-367030" lvl="1">
              <a:lnSpc>
                <a:spcPts val="4759"/>
              </a:lnSpc>
              <a:buFont typeface="Arial"/>
              <a:buChar char="•"/>
            </a:pPr>
            <a:r>
              <a:rPr lang="en-US" sz="3399">
                <a:solidFill>
                  <a:srgbClr val="000000"/>
                </a:solidFill>
                <a:latin typeface="Noto Sans"/>
              </a:rPr>
              <a:t>Tiện lợi</a:t>
            </a:r>
          </a:p>
          <a:p>
            <a:pPr algn="just" marL="734059" indent="-367030" lvl="1">
              <a:lnSpc>
                <a:spcPts val="4759"/>
              </a:lnSpc>
              <a:buFont typeface="Arial"/>
              <a:buChar char="•"/>
            </a:pPr>
            <a:r>
              <a:rPr lang="en-US" sz="3399">
                <a:solidFill>
                  <a:srgbClr val="000000"/>
                </a:solidFill>
                <a:latin typeface="Noto Sans"/>
              </a:rPr>
              <a:t>Dễ dàng sử dụng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877913" y="2397055"/>
            <a:ext cx="16230600" cy="5170207"/>
            <a:chOff x="0" y="0"/>
            <a:chExt cx="21640800" cy="6893610"/>
          </a:xfrm>
        </p:grpSpPr>
        <p:sp>
          <p:nvSpPr>
            <p:cNvPr name="TextBox 15" id="15"/>
            <p:cNvSpPr txBox="true"/>
            <p:nvPr/>
          </p:nvSpPr>
          <p:spPr>
            <a:xfrm rot="0">
              <a:off x="7792559" y="247650"/>
              <a:ext cx="6055682" cy="1883983"/>
            </a:xfrm>
            <a:prstGeom prst="rect">
              <a:avLst/>
            </a:prstGeom>
          </p:spPr>
          <p:txBody>
            <a:bodyPr anchor="t" rtlCol="false" tIns="0" lIns="0" bIns="0" rIns="0">
              <a:spAutoFit/>
            </a:bodyPr>
            <a:lstStyle/>
            <a:p>
              <a:pPr algn="ctr">
                <a:lnSpc>
                  <a:spcPts val="7121"/>
                </a:lnSpc>
              </a:pPr>
              <a:r>
                <a:rPr lang="en-US" sz="8280" spc="-149">
                  <a:solidFill>
                    <a:srgbClr val="000000"/>
                  </a:solidFill>
                  <a:latin typeface="Trend Sans One"/>
                </a:rPr>
                <a:t>thank</a:t>
              </a:r>
            </a:p>
          </p:txBody>
        </p:sp>
        <p:sp>
          <p:nvSpPr>
            <p:cNvPr name="TextBox 16" id="16"/>
            <p:cNvSpPr txBox="true"/>
            <p:nvPr/>
          </p:nvSpPr>
          <p:spPr>
            <a:xfrm rot="0">
              <a:off x="0" y="2891073"/>
              <a:ext cx="21640800" cy="4002537"/>
            </a:xfrm>
            <a:prstGeom prst="rect">
              <a:avLst/>
            </a:prstGeom>
          </p:spPr>
          <p:txBody>
            <a:bodyPr anchor="t" rtlCol="false" tIns="0" lIns="0" bIns="0" rIns="0">
              <a:spAutoFit/>
            </a:bodyPr>
            <a:lstStyle/>
            <a:p>
              <a:pPr algn="ctr">
                <a:lnSpc>
                  <a:spcPts val="20035"/>
                </a:lnSpc>
              </a:pPr>
              <a:r>
                <a:rPr lang="en-US" sz="23296" spc="-535">
                  <a:solidFill>
                    <a:srgbClr val="FF5055"/>
                  </a:solidFill>
                  <a:latin typeface="Trend Slab Four"/>
                </a:rPr>
                <a:t>you</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8720636">
            <a:off x="-3588731" y="6343878"/>
            <a:ext cx="5375025" cy="3696022"/>
            <a:chOff x="0" y="0"/>
            <a:chExt cx="6159500" cy="4235450"/>
          </a:xfrm>
        </p:grpSpPr>
        <p:sp>
          <p:nvSpPr>
            <p:cNvPr name="Freeform 3" id="3"/>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4" id="4"/>
          <p:cNvGrpSpPr>
            <a:grpSpLocks noChangeAspect="true"/>
          </p:cNvGrpSpPr>
          <p:nvPr/>
        </p:nvGrpSpPr>
        <p:grpSpPr>
          <a:xfrm rot="8720636">
            <a:off x="-4109246" y="7207919"/>
            <a:ext cx="7629654" cy="5246370"/>
            <a:chOff x="0" y="0"/>
            <a:chExt cx="6159500" cy="4235450"/>
          </a:xfrm>
        </p:grpSpPr>
        <p:sp>
          <p:nvSpPr>
            <p:cNvPr name="Freeform 5" id="5"/>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FBD226"/>
            </a:solidFill>
            <a:ln w="12700">
              <a:solidFill>
                <a:srgbClr val="000000"/>
              </a:solidFill>
            </a:ln>
          </p:spPr>
        </p:sp>
      </p:grpSp>
      <p:grpSp>
        <p:nvGrpSpPr>
          <p:cNvPr name="Group 6" id="6"/>
          <p:cNvGrpSpPr>
            <a:grpSpLocks noChangeAspect="true"/>
          </p:cNvGrpSpPr>
          <p:nvPr/>
        </p:nvGrpSpPr>
        <p:grpSpPr>
          <a:xfrm rot="8720636">
            <a:off x="-1454481" y="9987572"/>
            <a:ext cx="7629654" cy="5246370"/>
            <a:chOff x="0" y="0"/>
            <a:chExt cx="6159500" cy="4235450"/>
          </a:xfrm>
        </p:grpSpPr>
        <p:sp>
          <p:nvSpPr>
            <p:cNvPr name="Freeform 7" id="7"/>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42568D"/>
            </a:solidFill>
            <a:ln w="12700">
              <a:solidFill>
                <a:srgbClr val="000000"/>
              </a:solidFill>
            </a:ln>
          </p:spPr>
        </p:sp>
      </p:grpSp>
      <p:grpSp>
        <p:nvGrpSpPr>
          <p:cNvPr name="Group 8" id="8"/>
          <p:cNvGrpSpPr>
            <a:grpSpLocks noChangeAspect="true"/>
          </p:cNvGrpSpPr>
          <p:nvPr/>
        </p:nvGrpSpPr>
        <p:grpSpPr>
          <a:xfrm rot="8720636">
            <a:off x="10656488" y="9496358"/>
            <a:ext cx="7629654" cy="5246370"/>
            <a:chOff x="0" y="0"/>
            <a:chExt cx="6159500" cy="4235450"/>
          </a:xfrm>
        </p:grpSpPr>
        <p:sp>
          <p:nvSpPr>
            <p:cNvPr name="Freeform 9" id="9"/>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10" id="10"/>
          <p:cNvGrpSpPr>
            <a:grpSpLocks noChangeAspect="true"/>
          </p:cNvGrpSpPr>
          <p:nvPr/>
        </p:nvGrpSpPr>
        <p:grpSpPr>
          <a:xfrm rot="8720636">
            <a:off x="12099495" y="9300902"/>
            <a:ext cx="7629654" cy="5246370"/>
            <a:chOff x="0" y="0"/>
            <a:chExt cx="6159500" cy="4235450"/>
          </a:xfrm>
        </p:grpSpPr>
        <p:sp>
          <p:nvSpPr>
            <p:cNvPr name="Freeform 11" id="11"/>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FBD226"/>
            </a:solidFill>
            <a:ln w="12700">
              <a:solidFill>
                <a:srgbClr val="000000"/>
              </a:solidFill>
            </a:ln>
          </p:spPr>
        </p:sp>
      </p:grpSp>
      <p:grpSp>
        <p:nvGrpSpPr>
          <p:cNvPr name="Group 12" id="12"/>
          <p:cNvGrpSpPr>
            <a:grpSpLocks noChangeAspect="true"/>
          </p:cNvGrpSpPr>
          <p:nvPr/>
        </p:nvGrpSpPr>
        <p:grpSpPr>
          <a:xfrm rot="8720636">
            <a:off x="-1711688" y="7658768"/>
            <a:ext cx="3297588" cy="2267517"/>
            <a:chOff x="0" y="0"/>
            <a:chExt cx="6159500" cy="4235450"/>
          </a:xfrm>
        </p:grpSpPr>
        <p:sp>
          <p:nvSpPr>
            <p:cNvPr name="Freeform 13" id="13"/>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42568D"/>
            </a:solidFill>
            <a:ln w="12700">
              <a:solidFill>
                <a:srgbClr val="000000"/>
              </a:solidFill>
            </a:ln>
          </p:spPr>
        </p:sp>
      </p:grpSp>
      <p:grpSp>
        <p:nvGrpSpPr>
          <p:cNvPr name="Group 14" id="14"/>
          <p:cNvGrpSpPr>
            <a:grpSpLocks noChangeAspect="true"/>
          </p:cNvGrpSpPr>
          <p:nvPr/>
        </p:nvGrpSpPr>
        <p:grpSpPr>
          <a:xfrm rot="8720636">
            <a:off x="-1216673" y="8837807"/>
            <a:ext cx="4680807" cy="3218658"/>
            <a:chOff x="0" y="0"/>
            <a:chExt cx="6159500" cy="4235450"/>
          </a:xfrm>
        </p:grpSpPr>
        <p:sp>
          <p:nvSpPr>
            <p:cNvPr name="Freeform 15" id="15"/>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16" id="16"/>
          <p:cNvGrpSpPr>
            <a:grpSpLocks noChangeAspect="true"/>
          </p:cNvGrpSpPr>
          <p:nvPr/>
        </p:nvGrpSpPr>
        <p:grpSpPr>
          <a:xfrm rot="7661790">
            <a:off x="15194131" y="10314758"/>
            <a:ext cx="4680807" cy="3218658"/>
            <a:chOff x="0" y="0"/>
            <a:chExt cx="6159500" cy="4235450"/>
          </a:xfrm>
        </p:grpSpPr>
        <p:sp>
          <p:nvSpPr>
            <p:cNvPr name="Freeform 17" id="17"/>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C7323E"/>
            </a:solidFill>
            <a:ln w="12700">
              <a:solidFill>
                <a:srgbClr val="000000"/>
              </a:solidFill>
            </a:ln>
          </p:spPr>
        </p:sp>
      </p:grpSp>
      <p:grpSp>
        <p:nvGrpSpPr>
          <p:cNvPr name="Group 18" id="18"/>
          <p:cNvGrpSpPr>
            <a:grpSpLocks noChangeAspect="true"/>
          </p:cNvGrpSpPr>
          <p:nvPr/>
        </p:nvGrpSpPr>
        <p:grpSpPr>
          <a:xfrm rot="8720636">
            <a:off x="14472117" y="9606806"/>
            <a:ext cx="3297588" cy="2267517"/>
            <a:chOff x="0" y="0"/>
            <a:chExt cx="6159500" cy="4235450"/>
          </a:xfrm>
        </p:grpSpPr>
        <p:sp>
          <p:nvSpPr>
            <p:cNvPr name="Freeform 19" id="19"/>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solidFill>
              <a:srgbClr val="42568D"/>
            </a:solidFill>
            <a:ln w="12700">
              <a:solidFill>
                <a:srgbClr val="000000"/>
              </a:solidFill>
            </a:ln>
          </p:spPr>
        </p:sp>
      </p:grpSp>
      <p:sp>
        <p:nvSpPr>
          <p:cNvPr name="TextBox 20" id="20"/>
          <p:cNvSpPr txBox="true"/>
          <p:nvPr/>
        </p:nvSpPr>
        <p:spPr>
          <a:xfrm rot="0">
            <a:off x="7198418" y="329889"/>
            <a:ext cx="4081224" cy="1159498"/>
          </a:xfrm>
          <a:prstGeom prst="rect">
            <a:avLst/>
          </a:prstGeom>
        </p:spPr>
        <p:txBody>
          <a:bodyPr anchor="t" rtlCol="false" tIns="0" lIns="0" bIns="0" rIns="0">
            <a:spAutoFit/>
          </a:bodyPr>
          <a:lstStyle/>
          <a:p>
            <a:pPr algn="ctr">
              <a:lnSpc>
                <a:spcPts val="8540"/>
              </a:lnSpc>
            </a:pPr>
            <a:r>
              <a:rPr lang="en-US" sz="6100">
                <a:solidFill>
                  <a:srgbClr val="000000"/>
                </a:solidFill>
                <a:latin typeface="Times New Roman Bold"/>
              </a:rPr>
              <a:t>NỘI DUNG</a:t>
            </a:r>
          </a:p>
        </p:txBody>
      </p:sp>
      <p:sp>
        <p:nvSpPr>
          <p:cNvPr name="TextBox 21" id="21"/>
          <p:cNvSpPr txBox="true"/>
          <p:nvPr/>
        </p:nvSpPr>
        <p:spPr>
          <a:xfrm rot="0">
            <a:off x="3964717" y="3035826"/>
            <a:ext cx="10444996" cy="4039360"/>
          </a:xfrm>
          <a:prstGeom prst="rect">
            <a:avLst/>
          </a:prstGeom>
        </p:spPr>
        <p:txBody>
          <a:bodyPr anchor="t" rtlCol="false" tIns="0" lIns="0" bIns="0" rIns="0">
            <a:spAutoFit/>
          </a:bodyPr>
          <a:lstStyle/>
          <a:p>
            <a:pPr algn="just" marL="842016" indent="-421008" lvl="1">
              <a:lnSpc>
                <a:spcPts val="6474"/>
              </a:lnSpc>
              <a:buAutoNum type="arabicPeriod" startAt="1"/>
            </a:pPr>
            <a:r>
              <a:rPr lang="en-US" sz="3900">
                <a:solidFill>
                  <a:srgbClr val="000000"/>
                </a:solidFill>
                <a:latin typeface="Noto Sans Bold"/>
              </a:rPr>
              <a:t>Sơ lược về an ninh mạng</a:t>
            </a:r>
          </a:p>
          <a:p>
            <a:pPr algn="just" marL="842016" indent="-421008" lvl="1">
              <a:lnSpc>
                <a:spcPts val="6474"/>
              </a:lnSpc>
              <a:buAutoNum type="arabicPeriod" startAt="1"/>
            </a:pPr>
            <a:r>
              <a:rPr lang="en-US" sz="3900">
                <a:solidFill>
                  <a:srgbClr val="000000"/>
                </a:solidFill>
                <a:latin typeface="Noto Sans Bold"/>
              </a:rPr>
              <a:t>Công cụ Burpsuite trong an ninh mạng</a:t>
            </a:r>
          </a:p>
          <a:p>
            <a:pPr algn="just" marL="842016" indent="-421008" lvl="1">
              <a:lnSpc>
                <a:spcPts val="6474"/>
              </a:lnSpc>
              <a:buAutoNum type="arabicPeriod" startAt="1"/>
            </a:pPr>
            <a:r>
              <a:rPr lang="en-US" sz="3900">
                <a:solidFill>
                  <a:srgbClr val="000000"/>
                </a:solidFill>
                <a:latin typeface="Noto Sans Bold"/>
              </a:rPr>
              <a:t>Các thành phần của Burp Suite</a:t>
            </a:r>
          </a:p>
          <a:p>
            <a:pPr algn="just" marL="842016" indent="-421008" lvl="1">
              <a:lnSpc>
                <a:spcPts val="6474"/>
              </a:lnSpc>
              <a:buAutoNum type="arabicPeriod" startAt="1"/>
            </a:pPr>
            <a:r>
              <a:rPr lang="en-US" sz="3900">
                <a:solidFill>
                  <a:srgbClr val="000000"/>
                </a:solidFill>
                <a:latin typeface="Noto Sans Bold"/>
              </a:rPr>
              <a:t>Triển khai thực nghiệm Burp Suite</a:t>
            </a:r>
          </a:p>
          <a:p>
            <a:pPr algn="just" marL="842016" indent="-421008" lvl="1">
              <a:lnSpc>
                <a:spcPts val="6474"/>
              </a:lnSpc>
              <a:buAutoNum type="arabicPeriod" startAt="1"/>
            </a:pPr>
            <a:r>
              <a:rPr lang="en-US" sz="3900">
                <a:solidFill>
                  <a:srgbClr val="000000"/>
                </a:solidFill>
                <a:latin typeface="Noto Sans Bold"/>
              </a:rPr>
              <a:t>Đánh giá công cụ Burp Suite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237380"/>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237380"/>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17361"/>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16485"/>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11643831" y="4148574"/>
            <a:ext cx="5289594" cy="4601357"/>
          </a:xfrm>
          <a:custGeom>
            <a:avLst/>
            <a:gdLst/>
            <a:ahLst/>
            <a:cxnLst/>
            <a:rect r="r" b="b" t="t" l="l"/>
            <a:pathLst>
              <a:path h="4601357" w="5289594">
                <a:moveTo>
                  <a:pt x="0" y="0"/>
                </a:moveTo>
                <a:lnTo>
                  <a:pt x="5289595" y="0"/>
                </a:lnTo>
                <a:lnTo>
                  <a:pt x="5289595" y="4601358"/>
                </a:lnTo>
                <a:lnTo>
                  <a:pt x="0" y="4601358"/>
                </a:lnTo>
                <a:lnTo>
                  <a:pt x="0" y="0"/>
                </a:lnTo>
                <a:close/>
              </a:path>
            </a:pathLst>
          </a:custGeom>
          <a:blipFill>
            <a:blip r:embed="rId2"/>
            <a:stretch>
              <a:fillRect l="0" t="0" r="0" b="0"/>
            </a:stretch>
          </a:blipFill>
        </p:spPr>
      </p:sp>
      <p:sp>
        <p:nvSpPr>
          <p:cNvPr name="TextBox 15" id="15"/>
          <p:cNvSpPr txBox="true"/>
          <p:nvPr/>
        </p:nvSpPr>
        <p:spPr>
          <a:xfrm rot="0">
            <a:off x="1984765" y="483605"/>
            <a:ext cx="10239137"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1.Sơ lược về an ninh mạng</a:t>
            </a:r>
          </a:p>
        </p:txBody>
      </p:sp>
      <p:sp>
        <p:nvSpPr>
          <p:cNvPr name="TextBox 16" id="16"/>
          <p:cNvSpPr txBox="true"/>
          <p:nvPr/>
        </p:nvSpPr>
        <p:spPr>
          <a:xfrm rot="0">
            <a:off x="1325702" y="2255152"/>
            <a:ext cx="15933598" cy="2380615"/>
          </a:xfrm>
          <a:prstGeom prst="rect">
            <a:avLst/>
          </a:prstGeom>
        </p:spPr>
        <p:txBody>
          <a:bodyPr anchor="t" rtlCol="false" tIns="0" lIns="0" bIns="0" rIns="0">
            <a:spAutoFit/>
          </a:bodyPr>
          <a:lstStyle/>
          <a:p>
            <a:pPr algn="l">
              <a:lnSpc>
                <a:spcPts val="4759"/>
              </a:lnSpc>
            </a:pPr>
            <a:r>
              <a:rPr lang="en-US" sz="3399">
                <a:solidFill>
                  <a:srgbClr val="000000"/>
                </a:solidFill>
                <a:latin typeface="Noto Sans"/>
              </a:rPr>
              <a:t>An ninh mạng không chỉ là một vấn đề kỹ thuật mà còn là một vấn đề an ninh quốc gia và toàn cầu. Các cuộc tấn công mạng có thể gây ra tổn thất về thông tin, tài chính, và thậm chí là về tính mạng của con người.</a:t>
            </a:r>
          </a:p>
          <a:p>
            <a:pPr algn="l">
              <a:lnSpc>
                <a:spcPts val="4759"/>
              </a:lnSpc>
            </a:pPr>
          </a:p>
        </p:txBody>
      </p:sp>
      <p:sp>
        <p:nvSpPr>
          <p:cNvPr name="TextBox 17" id="17"/>
          <p:cNvSpPr txBox="true"/>
          <p:nvPr/>
        </p:nvSpPr>
        <p:spPr>
          <a:xfrm rot="0">
            <a:off x="1325702" y="4569092"/>
            <a:ext cx="9144000" cy="4180840"/>
          </a:xfrm>
          <a:prstGeom prst="rect">
            <a:avLst/>
          </a:prstGeom>
        </p:spPr>
        <p:txBody>
          <a:bodyPr anchor="t" rtlCol="false" tIns="0" lIns="0" bIns="0" rIns="0">
            <a:spAutoFit/>
          </a:bodyPr>
          <a:lstStyle/>
          <a:p>
            <a:pPr algn="l">
              <a:lnSpc>
                <a:spcPts val="4759"/>
              </a:lnSpc>
            </a:pPr>
            <a:r>
              <a:rPr lang="en-US" sz="3399">
                <a:solidFill>
                  <a:srgbClr val="000000"/>
                </a:solidFill>
                <a:latin typeface="Noto Sans"/>
              </a:rPr>
              <a:t>An ninh mạng đang trở thành một trong những vấn đề nổi bật nhất của thế giới kỹ thuật số, đặc biệt là trong lĩnh vực web. Với sự phát triển nhanh chóng của Internet và sự bùng nổ của ứng dụng web, mối đe dọa liên quan đến an ninh mạng đang trở nên phức tạp và đa dạng hơn bao giờ hết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60"/>
                </a:lnSpc>
              </a:pPr>
            </a:p>
          </p:txBody>
        </p:sp>
      </p:grpSp>
      <p:sp>
        <p:nvSpPr>
          <p:cNvPr name="TextBox 14" id="14"/>
          <p:cNvSpPr txBox="true"/>
          <p:nvPr/>
        </p:nvSpPr>
        <p:spPr>
          <a:xfrm rot="0">
            <a:off x="1848378" y="688812"/>
            <a:ext cx="13646230" cy="1159510"/>
          </a:xfrm>
          <a:prstGeom prst="rect">
            <a:avLst/>
          </a:prstGeom>
        </p:spPr>
        <p:txBody>
          <a:bodyPr anchor="t" rtlCol="false" tIns="0" lIns="0" bIns="0" rIns="0">
            <a:spAutoFit/>
          </a:bodyPr>
          <a:lstStyle/>
          <a:p>
            <a:pPr algn="ctr">
              <a:lnSpc>
                <a:spcPts val="8539"/>
              </a:lnSpc>
            </a:pPr>
            <a:r>
              <a:rPr lang="en-US" sz="6099">
                <a:solidFill>
                  <a:srgbClr val="000000"/>
                </a:solidFill>
                <a:latin typeface="Times New Roman Bold"/>
              </a:rPr>
              <a:t>2.Công cụ Burp Suite trong An ninh mạng</a:t>
            </a:r>
          </a:p>
        </p:txBody>
      </p:sp>
      <p:sp>
        <p:nvSpPr>
          <p:cNvPr name="TextBox 15" id="15"/>
          <p:cNvSpPr txBox="true"/>
          <p:nvPr/>
        </p:nvSpPr>
        <p:spPr>
          <a:xfrm rot="0">
            <a:off x="1028700" y="2329335"/>
            <a:ext cx="16577337" cy="2865593"/>
          </a:xfrm>
          <a:prstGeom prst="rect">
            <a:avLst/>
          </a:prstGeom>
        </p:spPr>
        <p:txBody>
          <a:bodyPr anchor="t" rtlCol="false" tIns="0" lIns="0" bIns="0" rIns="0">
            <a:spAutoFit/>
          </a:bodyPr>
          <a:lstStyle/>
          <a:p>
            <a:pPr algn="l">
              <a:lnSpc>
                <a:spcPts val="4759"/>
              </a:lnSpc>
            </a:pPr>
            <a:r>
              <a:rPr lang="en-US" sz="3399">
                <a:solidFill>
                  <a:srgbClr val="000000"/>
                </a:solidFill>
                <a:latin typeface="Noto Sans"/>
              </a:rPr>
              <a:t>Burp Suite là trình quét bảo mật phổ biến được sử dụng rộng rãi nhất hiện nay được tích hợp với nhiều tính năng mạnh mẽ cùng các phần mềm mở rộng tùy chọn có khả năng kiểm tra được tính bảo mật của ứng dụng web và cả các thành phần khác nhau có trong web nữa.</a:t>
            </a:r>
          </a:p>
          <a:p>
            <a:pPr algn="l">
              <a:lnSpc>
                <a:spcPts val="3797"/>
              </a:lnSpc>
            </a:pPr>
          </a:p>
        </p:txBody>
      </p:sp>
      <p:sp>
        <p:nvSpPr>
          <p:cNvPr name="TextBox 16" id="16"/>
          <p:cNvSpPr txBox="true"/>
          <p:nvPr/>
        </p:nvSpPr>
        <p:spPr>
          <a:xfrm rot="0">
            <a:off x="1028700" y="5623553"/>
            <a:ext cx="7954564" cy="2380615"/>
          </a:xfrm>
          <a:prstGeom prst="rect">
            <a:avLst/>
          </a:prstGeom>
        </p:spPr>
        <p:txBody>
          <a:bodyPr anchor="t" rtlCol="false" tIns="0" lIns="0" bIns="0" rIns="0">
            <a:spAutoFit/>
          </a:bodyPr>
          <a:lstStyle/>
          <a:p>
            <a:pPr algn="ctr">
              <a:lnSpc>
                <a:spcPts val="4759"/>
              </a:lnSpc>
            </a:pPr>
            <a:r>
              <a:rPr lang="en-US" sz="3399">
                <a:solidFill>
                  <a:srgbClr val="000000"/>
                </a:solidFill>
                <a:latin typeface="Noto Sans"/>
              </a:rPr>
              <a:t>Burp Suite là một trong những công cụ kiểm tra thâm nhập và tìm lỗ hổng phổ biến nhất và thường được sử dụng để kiểm tra bảo mật ứng dụng web</a:t>
            </a:r>
          </a:p>
        </p:txBody>
      </p:sp>
      <p:sp>
        <p:nvSpPr>
          <p:cNvPr name="Freeform 17" id="17"/>
          <p:cNvSpPr/>
          <p:nvPr/>
        </p:nvSpPr>
        <p:spPr>
          <a:xfrm flipH="false" flipV="false" rot="0">
            <a:off x="9535714" y="4542266"/>
            <a:ext cx="7723586" cy="4025719"/>
          </a:xfrm>
          <a:custGeom>
            <a:avLst/>
            <a:gdLst/>
            <a:ahLst/>
            <a:cxnLst/>
            <a:rect r="r" b="b" t="t" l="l"/>
            <a:pathLst>
              <a:path h="4025719" w="7723586">
                <a:moveTo>
                  <a:pt x="0" y="0"/>
                </a:moveTo>
                <a:lnTo>
                  <a:pt x="7723586" y="0"/>
                </a:lnTo>
                <a:lnTo>
                  <a:pt x="7723586" y="4025719"/>
                </a:lnTo>
                <a:lnTo>
                  <a:pt x="0" y="4025719"/>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3582596" y="5143500"/>
            <a:ext cx="11811676" cy="3101322"/>
          </a:xfrm>
          <a:custGeom>
            <a:avLst/>
            <a:gdLst/>
            <a:ahLst/>
            <a:cxnLst/>
            <a:rect r="r" b="b" t="t" l="l"/>
            <a:pathLst>
              <a:path h="3101322" w="11811676">
                <a:moveTo>
                  <a:pt x="0" y="0"/>
                </a:moveTo>
                <a:lnTo>
                  <a:pt x="11811676" y="0"/>
                </a:lnTo>
                <a:lnTo>
                  <a:pt x="11811676" y="3101322"/>
                </a:lnTo>
                <a:lnTo>
                  <a:pt x="0" y="3101322"/>
                </a:lnTo>
                <a:lnTo>
                  <a:pt x="0" y="0"/>
                </a:lnTo>
                <a:close/>
              </a:path>
            </a:pathLst>
          </a:custGeom>
          <a:blipFill>
            <a:blip r:embed="rId2"/>
            <a:stretch>
              <a:fillRect l="0" t="0" r="0" b="0"/>
            </a:stretch>
          </a:blipFill>
        </p:spPr>
      </p:sp>
      <p:sp>
        <p:nvSpPr>
          <p:cNvPr name="TextBox 15" id="15"/>
          <p:cNvSpPr txBox="true"/>
          <p:nvPr/>
        </p:nvSpPr>
        <p:spPr>
          <a:xfrm rot="0">
            <a:off x="904153" y="812637"/>
            <a:ext cx="15534680"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2.Công cụ Burp Suit trong An ninh mạng</a:t>
            </a:r>
          </a:p>
        </p:txBody>
      </p:sp>
      <p:sp>
        <p:nvSpPr>
          <p:cNvPr name="TextBox 16" id="16"/>
          <p:cNvSpPr txBox="true"/>
          <p:nvPr/>
        </p:nvSpPr>
        <p:spPr>
          <a:xfrm rot="0">
            <a:off x="1028700" y="2598419"/>
            <a:ext cx="16230600" cy="2980690"/>
          </a:xfrm>
          <a:prstGeom prst="rect">
            <a:avLst/>
          </a:prstGeom>
        </p:spPr>
        <p:txBody>
          <a:bodyPr anchor="t" rtlCol="false" tIns="0" lIns="0" bIns="0" rIns="0">
            <a:spAutoFit/>
          </a:bodyPr>
          <a:lstStyle/>
          <a:p>
            <a:pPr algn="just">
              <a:lnSpc>
                <a:spcPts val="4759"/>
              </a:lnSpc>
            </a:pPr>
            <a:r>
              <a:rPr lang="en-US" sz="3399">
                <a:solidFill>
                  <a:srgbClr val="000000"/>
                </a:solidFill>
                <a:latin typeface="Noto Sans"/>
              </a:rPr>
              <a:t>Mô hình hoạt động:</a:t>
            </a:r>
          </a:p>
          <a:p>
            <a:pPr algn="just">
              <a:lnSpc>
                <a:spcPts val="4759"/>
              </a:lnSpc>
            </a:pPr>
            <a:r>
              <a:rPr lang="en-US" sz="3399">
                <a:solidFill>
                  <a:srgbClr val="000000"/>
                </a:solidFill>
                <a:latin typeface="Noto Sans"/>
              </a:rPr>
              <a:t>Burp Suite hoạt động như một proxy HTTP giữa trình duyệt web và máy chủ web. Khi bạn truy cập một trang web, Burp Suite sẽ chặn lưu lượng truy cập HTTP và cho phép bạn xem và sửa đổi nó trước khi được gửi đến máy chủ web.</a:t>
            </a:r>
          </a:p>
          <a:p>
            <a:pPr algn="just">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10805095" y="4594853"/>
            <a:ext cx="3931324" cy="4803533"/>
          </a:xfrm>
          <a:custGeom>
            <a:avLst/>
            <a:gdLst/>
            <a:ahLst/>
            <a:cxnLst/>
            <a:rect r="r" b="b" t="t" l="l"/>
            <a:pathLst>
              <a:path h="4803533" w="3931324">
                <a:moveTo>
                  <a:pt x="0" y="0"/>
                </a:moveTo>
                <a:lnTo>
                  <a:pt x="3931324" y="0"/>
                </a:lnTo>
                <a:lnTo>
                  <a:pt x="3931324" y="4803533"/>
                </a:lnTo>
                <a:lnTo>
                  <a:pt x="0" y="4803533"/>
                </a:lnTo>
                <a:lnTo>
                  <a:pt x="0" y="0"/>
                </a:lnTo>
                <a:close/>
              </a:path>
            </a:pathLst>
          </a:custGeom>
          <a:blipFill>
            <a:blip r:embed="rId2"/>
            <a:stretch>
              <a:fillRect l="0" t="-11636" r="0" b="-16894"/>
            </a:stretch>
          </a:blipFill>
        </p:spPr>
      </p:sp>
      <p:sp>
        <p:nvSpPr>
          <p:cNvPr name="TextBox 15" id="15"/>
          <p:cNvSpPr txBox="true"/>
          <p:nvPr/>
        </p:nvSpPr>
        <p:spPr>
          <a:xfrm rot="0">
            <a:off x="2341543" y="553874"/>
            <a:ext cx="12550616" cy="1035685"/>
          </a:xfrm>
          <a:prstGeom prst="rect">
            <a:avLst/>
          </a:prstGeom>
        </p:spPr>
        <p:txBody>
          <a:bodyPr anchor="t" rtlCol="false" tIns="0" lIns="0" bIns="0" rIns="0">
            <a:spAutoFit/>
          </a:bodyPr>
          <a:lstStyle/>
          <a:p>
            <a:pPr algn="l">
              <a:lnSpc>
                <a:spcPts val="8539"/>
              </a:lnSpc>
            </a:pPr>
            <a:r>
              <a:rPr lang="en-US" sz="6099">
                <a:solidFill>
                  <a:srgbClr val="000000"/>
                </a:solidFill>
                <a:latin typeface="Noto Sans Bold"/>
              </a:rPr>
              <a:t>3.Các thành phần của Burp Suite</a:t>
            </a:r>
          </a:p>
        </p:txBody>
      </p:sp>
      <p:sp>
        <p:nvSpPr>
          <p:cNvPr name="TextBox 16" id="16"/>
          <p:cNvSpPr txBox="true"/>
          <p:nvPr/>
        </p:nvSpPr>
        <p:spPr>
          <a:xfrm rot="0">
            <a:off x="1028700" y="2329335"/>
            <a:ext cx="16577337" cy="2265518"/>
          </a:xfrm>
          <a:prstGeom prst="rect">
            <a:avLst/>
          </a:prstGeom>
        </p:spPr>
        <p:txBody>
          <a:bodyPr anchor="t" rtlCol="false" tIns="0" lIns="0" bIns="0" rIns="0">
            <a:spAutoFit/>
          </a:bodyPr>
          <a:lstStyle/>
          <a:p>
            <a:pPr algn="l">
              <a:lnSpc>
                <a:spcPts val="4759"/>
              </a:lnSpc>
            </a:pPr>
            <a:r>
              <a:rPr lang="en-US" sz="3399">
                <a:solidFill>
                  <a:srgbClr val="000000"/>
                </a:solidFill>
                <a:latin typeface="Noto Sans"/>
              </a:rPr>
              <a:t>Burp Suite là một bộ công cụ mạnh mẽ được phát triển bởi PortSwigger để hỗ trợ các chuyên gia kiểm thử an ninh mạng trong việc phát hiện và khai thác các lỗ hổng bảo mật trên ứng dụng web.</a:t>
            </a:r>
          </a:p>
          <a:p>
            <a:pPr algn="l">
              <a:lnSpc>
                <a:spcPts val="3797"/>
              </a:lnSpc>
            </a:pPr>
          </a:p>
        </p:txBody>
      </p:sp>
      <p:sp>
        <p:nvSpPr>
          <p:cNvPr name="TextBox 17" id="17"/>
          <p:cNvSpPr txBox="true"/>
          <p:nvPr/>
        </p:nvSpPr>
        <p:spPr>
          <a:xfrm rot="0">
            <a:off x="1028700" y="4528178"/>
            <a:ext cx="8115300"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Noto Sans"/>
              </a:rPr>
              <a:t>Bao gồm các thành phần chính:</a:t>
            </a:r>
          </a:p>
          <a:p>
            <a:pPr algn="just" marL="734059" indent="-367030" lvl="1">
              <a:lnSpc>
                <a:spcPts val="4759"/>
              </a:lnSpc>
              <a:buFont typeface="Arial"/>
              <a:buChar char="•"/>
            </a:pPr>
            <a:r>
              <a:rPr lang="en-US" sz="3399">
                <a:solidFill>
                  <a:srgbClr val="000000"/>
                </a:solidFill>
                <a:latin typeface="Noto Sans"/>
              </a:rPr>
              <a:t>Burp Proxy </a:t>
            </a:r>
          </a:p>
          <a:p>
            <a:pPr algn="just" marL="734059" indent="-367030" lvl="1">
              <a:lnSpc>
                <a:spcPts val="4759"/>
              </a:lnSpc>
              <a:buFont typeface="Arial"/>
              <a:buChar char="•"/>
            </a:pPr>
            <a:r>
              <a:rPr lang="en-US" sz="3399">
                <a:solidFill>
                  <a:srgbClr val="000000"/>
                </a:solidFill>
                <a:latin typeface="Noto Sans"/>
              </a:rPr>
              <a:t>Burp Scanner </a:t>
            </a:r>
          </a:p>
          <a:p>
            <a:pPr algn="just" marL="734059" indent="-367030" lvl="1">
              <a:lnSpc>
                <a:spcPts val="4759"/>
              </a:lnSpc>
              <a:buFont typeface="Arial"/>
              <a:buChar char="•"/>
            </a:pPr>
            <a:r>
              <a:rPr lang="en-US" sz="3399">
                <a:solidFill>
                  <a:srgbClr val="000000"/>
                </a:solidFill>
                <a:latin typeface="Noto Sans"/>
              </a:rPr>
              <a:t>Burp Spider </a:t>
            </a:r>
          </a:p>
          <a:p>
            <a:pPr algn="just" marL="734059" indent="-367030" lvl="1">
              <a:lnSpc>
                <a:spcPts val="4759"/>
              </a:lnSpc>
              <a:buFont typeface="Arial"/>
              <a:buChar char="•"/>
            </a:pPr>
            <a:r>
              <a:rPr lang="en-US" sz="3399">
                <a:solidFill>
                  <a:srgbClr val="000000"/>
                </a:solidFill>
                <a:latin typeface="Noto Sans"/>
              </a:rPr>
              <a:t>Burp Repeater</a:t>
            </a:r>
          </a:p>
          <a:p>
            <a:pPr algn="just" marL="734059" indent="-367030" lvl="1">
              <a:lnSpc>
                <a:spcPts val="4759"/>
              </a:lnSpc>
              <a:buFont typeface="Arial"/>
              <a:buChar char="•"/>
            </a:pPr>
            <a:r>
              <a:rPr lang="en-US" sz="3399">
                <a:solidFill>
                  <a:srgbClr val="000000"/>
                </a:solidFill>
                <a:latin typeface="Noto Sans"/>
              </a:rPr>
              <a:t>Burp Intruder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3055037" y="4175564"/>
            <a:ext cx="11473137" cy="5508714"/>
          </a:xfrm>
          <a:custGeom>
            <a:avLst/>
            <a:gdLst/>
            <a:ahLst/>
            <a:cxnLst/>
            <a:rect r="r" b="b" t="t" l="l"/>
            <a:pathLst>
              <a:path h="5508714" w="11473137">
                <a:moveTo>
                  <a:pt x="0" y="0"/>
                </a:moveTo>
                <a:lnTo>
                  <a:pt x="11473137" y="0"/>
                </a:lnTo>
                <a:lnTo>
                  <a:pt x="11473137" y="5508714"/>
                </a:lnTo>
                <a:lnTo>
                  <a:pt x="0" y="5508714"/>
                </a:lnTo>
                <a:lnTo>
                  <a:pt x="0" y="0"/>
                </a:lnTo>
                <a:close/>
              </a:path>
            </a:pathLst>
          </a:custGeom>
          <a:blipFill>
            <a:blip r:embed="rId2"/>
            <a:stretch>
              <a:fillRect l="0" t="0" r="0" b="0"/>
            </a:stretch>
          </a:blipFill>
        </p:spPr>
      </p:sp>
      <p:sp>
        <p:nvSpPr>
          <p:cNvPr name="TextBox 15" id="15"/>
          <p:cNvSpPr txBox="true"/>
          <p:nvPr/>
        </p:nvSpPr>
        <p:spPr>
          <a:xfrm rot="0">
            <a:off x="1067864" y="914400"/>
            <a:ext cx="14000441"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4.Triển khai thực nghiệm Burp Suite</a:t>
            </a:r>
          </a:p>
        </p:txBody>
      </p:sp>
      <p:sp>
        <p:nvSpPr>
          <p:cNvPr name="TextBox 16" id="16"/>
          <p:cNvSpPr txBox="true"/>
          <p:nvPr/>
        </p:nvSpPr>
        <p:spPr>
          <a:xfrm rot="0">
            <a:off x="2316652" y="2089659"/>
            <a:ext cx="12949907" cy="2380615"/>
          </a:xfrm>
          <a:prstGeom prst="rect">
            <a:avLst/>
          </a:prstGeom>
        </p:spPr>
        <p:txBody>
          <a:bodyPr anchor="t" rtlCol="false" tIns="0" lIns="0" bIns="0" rIns="0">
            <a:spAutoFit/>
          </a:bodyPr>
          <a:lstStyle/>
          <a:p>
            <a:pPr algn="l">
              <a:lnSpc>
                <a:spcPts val="4759"/>
              </a:lnSpc>
            </a:pPr>
            <a:r>
              <a:rPr lang="en-US" sz="3399">
                <a:solidFill>
                  <a:srgbClr val="000000"/>
                </a:solidFill>
                <a:latin typeface="Noto Sans"/>
              </a:rPr>
              <a:t>Cài đặt Burp Suite:</a:t>
            </a:r>
          </a:p>
          <a:p>
            <a:pPr algn="l" marL="734059" indent="-367030" lvl="1">
              <a:lnSpc>
                <a:spcPts val="4759"/>
              </a:lnSpc>
              <a:buFont typeface="Arial"/>
              <a:buChar char="•"/>
            </a:pPr>
            <a:r>
              <a:rPr lang="en-US" sz="3399">
                <a:solidFill>
                  <a:srgbClr val="000000"/>
                </a:solidFill>
                <a:latin typeface="Noto Sans"/>
              </a:rPr>
              <a:t>Sử dụng Burp Suite phiên bản: Burp Suite community Edition</a:t>
            </a: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9128962" y="3177860"/>
            <a:ext cx="8130338" cy="3931279"/>
          </a:xfrm>
          <a:custGeom>
            <a:avLst/>
            <a:gdLst/>
            <a:ahLst/>
            <a:cxnLst/>
            <a:rect r="r" b="b" t="t" l="l"/>
            <a:pathLst>
              <a:path h="3931279" w="8130338">
                <a:moveTo>
                  <a:pt x="0" y="0"/>
                </a:moveTo>
                <a:lnTo>
                  <a:pt x="8130338" y="0"/>
                </a:lnTo>
                <a:lnTo>
                  <a:pt x="8130338" y="3931280"/>
                </a:lnTo>
                <a:lnTo>
                  <a:pt x="0" y="3931280"/>
                </a:lnTo>
                <a:lnTo>
                  <a:pt x="0" y="0"/>
                </a:lnTo>
                <a:close/>
              </a:path>
            </a:pathLst>
          </a:custGeom>
          <a:blipFill>
            <a:blip r:embed="rId2"/>
            <a:stretch>
              <a:fillRect l="-1495" t="0" r="0" b="0"/>
            </a:stretch>
          </a:blipFill>
        </p:spPr>
      </p:sp>
      <p:sp>
        <p:nvSpPr>
          <p:cNvPr name="TextBox 15" id="15"/>
          <p:cNvSpPr txBox="true"/>
          <p:nvPr/>
        </p:nvSpPr>
        <p:spPr>
          <a:xfrm rot="0">
            <a:off x="1067864" y="812637"/>
            <a:ext cx="14000441"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4.Triển khai thực nghiệm Burp Suite</a:t>
            </a:r>
          </a:p>
        </p:txBody>
      </p:sp>
      <p:sp>
        <p:nvSpPr>
          <p:cNvPr name="TextBox 16" id="16"/>
          <p:cNvSpPr txBox="true"/>
          <p:nvPr/>
        </p:nvSpPr>
        <p:spPr>
          <a:xfrm rot="0">
            <a:off x="1174915" y="2162810"/>
            <a:ext cx="7783523" cy="5511041"/>
          </a:xfrm>
          <a:prstGeom prst="rect">
            <a:avLst/>
          </a:prstGeom>
        </p:spPr>
        <p:txBody>
          <a:bodyPr anchor="t" rtlCol="false" tIns="0" lIns="0" bIns="0" rIns="0">
            <a:spAutoFit/>
          </a:bodyPr>
          <a:lstStyle/>
          <a:p>
            <a:pPr algn="l">
              <a:lnSpc>
                <a:spcPts val="4416"/>
              </a:lnSpc>
            </a:pPr>
            <a:r>
              <a:rPr lang="en-US" sz="3154">
                <a:solidFill>
                  <a:srgbClr val="000000"/>
                </a:solidFill>
                <a:latin typeface="Noto Sans"/>
              </a:rPr>
              <a:t>Proxy:</a:t>
            </a:r>
          </a:p>
          <a:p>
            <a:pPr algn="l" marL="681141" indent="-340570" lvl="1">
              <a:lnSpc>
                <a:spcPts val="4416"/>
              </a:lnSpc>
              <a:buFont typeface="Arial"/>
              <a:buChar char="•"/>
            </a:pPr>
            <a:r>
              <a:rPr lang="en-US" sz="3154">
                <a:solidFill>
                  <a:srgbClr val="000000"/>
                </a:solidFill>
                <a:latin typeface="Noto Sans"/>
              </a:rPr>
              <a:t>Proxy hiển thị chi tiết các request đi qua Burp Proxy. </a:t>
            </a:r>
          </a:p>
          <a:p>
            <a:pPr algn="l" marL="681141" indent="-340570" lvl="1">
              <a:lnSpc>
                <a:spcPts val="4416"/>
              </a:lnSpc>
              <a:buFont typeface="Arial"/>
              <a:buChar char="•"/>
            </a:pPr>
            <a:r>
              <a:rPr lang="en-US" sz="3154">
                <a:solidFill>
                  <a:srgbClr val="000000"/>
                </a:solidFill>
                <a:latin typeface="Noto Sans"/>
              </a:rPr>
              <a:t>Giám sát và phân tích giao tiếp HTTP</a:t>
            </a:r>
          </a:p>
          <a:p>
            <a:pPr algn="l" marL="681141" indent="-340570" lvl="1">
              <a:lnSpc>
                <a:spcPts val="4416"/>
              </a:lnSpc>
              <a:buFont typeface="Arial"/>
              <a:buChar char="•"/>
            </a:pPr>
            <a:r>
              <a:rPr lang="en-US" sz="3154">
                <a:solidFill>
                  <a:srgbClr val="000000"/>
                </a:solidFill>
                <a:latin typeface="Noto Sans"/>
              </a:rPr>
              <a:t>Kiểm tra và chỉnh sửa yêu cầu và phản hồi</a:t>
            </a:r>
          </a:p>
          <a:p>
            <a:pPr algn="l" marL="681141" indent="-340570" lvl="1">
              <a:lnSpc>
                <a:spcPts val="4416"/>
              </a:lnSpc>
              <a:buFont typeface="Arial"/>
              <a:buChar char="•"/>
            </a:pPr>
            <a:r>
              <a:rPr lang="en-US" sz="3154">
                <a:solidFill>
                  <a:srgbClr val="000000"/>
                </a:solidFill>
                <a:latin typeface="Noto Sans"/>
              </a:rPr>
              <a:t>Thực hiện các cuộc tấn công phân tích và bảo </a:t>
            </a:r>
          </a:p>
          <a:p>
            <a:pPr algn="l" marL="681141" indent="-340570" lvl="1">
              <a:lnSpc>
                <a:spcPts val="4416"/>
              </a:lnSpc>
              <a:buFont typeface="Arial"/>
              <a:buChar char="•"/>
            </a:pPr>
            <a:r>
              <a:rPr lang="en-US" sz="3154">
                <a:solidFill>
                  <a:srgbClr val="000000"/>
                </a:solidFill>
                <a:latin typeface="Noto Sans"/>
              </a:rPr>
              <a:t>Ghi lại hoạt động để làm chứng</a:t>
            </a:r>
          </a:p>
          <a:p>
            <a:pPr algn="l" marL="681141" indent="-340570" lvl="1">
              <a:lnSpc>
                <a:spcPts val="4416"/>
              </a:lnSpc>
              <a:buFont typeface="Arial"/>
              <a:buChar char="•"/>
            </a:pPr>
            <a:r>
              <a:rPr lang="en-US" sz="3154">
                <a:solidFill>
                  <a:srgbClr val="000000"/>
                </a:solidFill>
                <a:latin typeface="Noto Sans"/>
              </a:rPr>
              <a:t>Tạo ra báo cáo và tài liệu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717" y="307649"/>
            <a:ext cx="1638396" cy="721051"/>
            <a:chOff x="0" y="0"/>
            <a:chExt cx="2184527" cy="961402"/>
          </a:xfrm>
        </p:grpSpPr>
        <p:grpSp>
          <p:nvGrpSpPr>
            <p:cNvPr name="Group 3" id="3"/>
            <p:cNvGrpSpPr>
              <a:grpSpLocks noChangeAspect="true"/>
            </p:cNvGrpSpPr>
            <p:nvPr/>
          </p:nvGrpSpPr>
          <p:grpSpPr>
            <a:xfrm rot="0">
              <a:off x="0" y="0"/>
              <a:ext cx="778364" cy="961402"/>
              <a:chOff x="0" y="0"/>
              <a:chExt cx="2716530" cy="3355340"/>
            </a:xfrm>
          </p:grpSpPr>
          <p:sp>
            <p:nvSpPr>
              <p:cNvPr name="Freeform 4" id="4"/>
              <p:cNvSpPr/>
              <p:nvPr/>
            </p:nvSpPr>
            <p:spPr>
              <a:xfrm flipH="false" flipV="false" rot="0">
                <a:off x="0" y="0"/>
                <a:ext cx="2716530" cy="3355340"/>
              </a:xfrm>
              <a:custGeom>
                <a:avLst/>
                <a:gdLst/>
                <a:ahLst/>
                <a:cxnLst/>
                <a:rect r="r" b="b" t="t" l="l"/>
                <a:pathLst>
                  <a:path h="3355340" w="2716530">
                    <a:moveTo>
                      <a:pt x="1935480" y="0"/>
                    </a:moveTo>
                    <a:lnTo>
                      <a:pt x="1376680" y="1988820"/>
                    </a:lnTo>
                    <a:lnTo>
                      <a:pt x="811530" y="0"/>
                    </a:lnTo>
                    <a:lnTo>
                      <a:pt x="0" y="0"/>
                    </a:lnTo>
                    <a:lnTo>
                      <a:pt x="991870" y="3355340"/>
                    </a:lnTo>
                    <a:lnTo>
                      <a:pt x="1724660" y="3355340"/>
                    </a:lnTo>
                    <a:lnTo>
                      <a:pt x="2716530" y="0"/>
                    </a:lnTo>
                    <a:close/>
                  </a:path>
                </a:pathLst>
              </a:custGeom>
              <a:solidFill>
                <a:srgbClr val="C7323E"/>
              </a:solidFill>
              <a:ln w="12700">
                <a:solidFill>
                  <a:srgbClr val="000000"/>
                </a:solidFill>
              </a:ln>
            </p:spPr>
          </p:sp>
        </p:grpSp>
        <p:grpSp>
          <p:nvGrpSpPr>
            <p:cNvPr name="Group 5" id="5"/>
            <p:cNvGrpSpPr>
              <a:grpSpLocks noChangeAspect="true"/>
            </p:cNvGrpSpPr>
            <p:nvPr/>
          </p:nvGrpSpPr>
          <p:grpSpPr>
            <a:xfrm rot="0">
              <a:off x="778364" y="0"/>
              <a:ext cx="755803" cy="961402"/>
              <a:chOff x="0" y="0"/>
              <a:chExt cx="2637790" cy="3355340"/>
            </a:xfrm>
          </p:grpSpPr>
          <p:sp>
            <p:nvSpPr>
              <p:cNvPr name="Freeform 6" id="6"/>
              <p:cNvSpPr/>
              <p:nvPr/>
            </p:nvSpPr>
            <p:spPr>
              <a:xfrm flipH="false" flipV="false" rot="0">
                <a:off x="0" y="0"/>
                <a:ext cx="2637790" cy="3355340"/>
              </a:xfrm>
              <a:custGeom>
                <a:avLst/>
                <a:gdLst/>
                <a:ahLst/>
                <a:cxnLst/>
                <a:rect r="r" b="b" t="t" l="l"/>
                <a:pathLst>
                  <a:path h="3355340" w="2637790">
                    <a:moveTo>
                      <a:pt x="788670" y="0"/>
                    </a:moveTo>
                    <a:lnTo>
                      <a:pt x="0" y="0"/>
                    </a:lnTo>
                    <a:lnTo>
                      <a:pt x="0" y="3355340"/>
                    </a:lnTo>
                    <a:lnTo>
                      <a:pt x="788670" y="3355340"/>
                    </a:lnTo>
                    <a:lnTo>
                      <a:pt x="788670" y="2485390"/>
                    </a:lnTo>
                    <a:lnTo>
                      <a:pt x="1131570" y="2049780"/>
                    </a:lnTo>
                    <a:lnTo>
                      <a:pt x="1747520" y="3355340"/>
                    </a:lnTo>
                    <a:lnTo>
                      <a:pt x="2630170" y="3355340"/>
                    </a:lnTo>
                    <a:lnTo>
                      <a:pt x="1653540" y="1393190"/>
                    </a:lnTo>
                    <a:lnTo>
                      <a:pt x="2637790" y="0"/>
                    </a:lnTo>
                    <a:lnTo>
                      <a:pt x="1737360" y="0"/>
                    </a:lnTo>
                    <a:lnTo>
                      <a:pt x="788670" y="1369060"/>
                    </a:lnTo>
                    <a:close/>
                  </a:path>
                </a:pathLst>
              </a:custGeom>
              <a:solidFill>
                <a:srgbClr val="FBD226"/>
              </a:solidFill>
              <a:ln w="12700">
                <a:solidFill>
                  <a:srgbClr val="000000"/>
                </a:solidFill>
              </a:ln>
            </p:spPr>
          </p:sp>
        </p:grpSp>
        <p:grpSp>
          <p:nvGrpSpPr>
            <p:cNvPr name="Group 7" id="7"/>
            <p:cNvGrpSpPr>
              <a:grpSpLocks noChangeAspect="true"/>
            </p:cNvGrpSpPr>
            <p:nvPr/>
          </p:nvGrpSpPr>
          <p:grpSpPr>
            <a:xfrm rot="0">
              <a:off x="1534167" y="0"/>
              <a:ext cx="650360" cy="961402"/>
              <a:chOff x="0" y="0"/>
              <a:chExt cx="2307590" cy="3411220"/>
            </a:xfrm>
          </p:grpSpPr>
          <p:sp>
            <p:nvSpPr>
              <p:cNvPr name="Freeform 8" id="8"/>
              <p:cNvSpPr/>
              <p:nvPr/>
            </p:nvSpPr>
            <p:spPr>
              <a:xfrm flipH="false" flipV="false" rot="0">
                <a:off x="0" y="0"/>
                <a:ext cx="2307590" cy="3412490"/>
              </a:xfrm>
              <a:custGeom>
                <a:avLst/>
                <a:gdLst/>
                <a:ahLst/>
                <a:cxnLst/>
                <a:rect r="r" b="b" t="t" l="l"/>
                <a:pathLst>
                  <a:path h="3412490" w="230759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42568D"/>
              </a:solidFill>
              <a:ln w="12700">
                <a:solidFill>
                  <a:srgbClr val="000000"/>
                </a:solidFill>
              </a:ln>
            </p:spPr>
          </p:sp>
        </p:grpSp>
      </p:grpSp>
      <p:sp>
        <p:nvSpPr>
          <p:cNvPr name="AutoShape 9" id="9"/>
          <p:cNvSpPr/>
          <p:nvPr/>
        </p:nvSpPr>
        <p:spPr>
          <a:xfrm flipV="true">
            <a:off x="2316652" y="307649"/>
            <a:ext cx="15289385" cy="61912"/>
          </a:xfrm>
          <a:prstGeom prst="line">
            <a:avLst/>
          </a:prstGeom>
          <a:ln cap="flat" w="123825">
            <a:solidFill>
              <a:srgbClr val="FBD226"/>
            </a:solidFill>
            <a:prstDash val="solid"/>
            <a:headEnd type="none" len="sm" w="sm"/>
            <a:tailEnd type="none" len="sm" w="sm"/>
          </a:ln>
        </p:spPr>
      </p:sp>
      <p:sp>
        <p:nvSpPr>
          <p:cNvPr name="AutoShape 10" id="10"/>
          <p:cNvSpPr/>
          <p:nvPr/>
        </p:nvSpPr>
        <p:spPr>
          <a:xfrm flipH="true" flipV="true">
            <a:off x="417630" y="1387630"/>
            <a:ext cx="0" cy="8296648"/>
          </a:xfrm>
          <a:prstGeom prst="line">
            <a:avLst/>
          </a:prstGeom>
          <a:ln cap="flat" w="123825">
            <a:solidFill>
              <a:srgbClr val="FBD226"/>
            </a:solidFill>
            <a:prstDash val="solid"/>
            <a:headEnd type="none" len="sm" w="sm"/>
            <a:tailEnd type="none" len="sm" w="sm"/>
          </a:ln>
        </p:spPr>
      </p:sp>
      <p:grpSp>
        <p:nvGrpSpPr>
          <p:cNvPr name="Group 11" id="11"/>
          <p:cNvGrpSpPr/>
          <p:nvPr/>
        </p:nvGrpSpPr>
        <p:grpSpPr>
          <a:xfrm rot="0">
            <a:off x="17108513" y="9186754"/>
            <a:ext cx="995047" cy="9950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22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60"/>
                </a:lnSpc>
              </a:pPr>
            </a:p>
          </p:txBody>
        </p:sp>
      </p:grpSp>
      <p:sp>
        <p:nvSpPr>
          <p:cNvPr name="Freeform 14" id="14"/>
          <p:cNvSpPr/>
          <p:nvPr/>
        </p:nvSpPr>
        <p:spPr>
          <a:xfrm flipH="false" flipV="false" rot="0">
            <a:off x="1438446" y="5333561"/>
            <a:ext cx="13629859" cy="2008611"/>
          </a:xfrm>
          <a:custGeom>
            <a:avLst/>
            <a:gdLst/>
            <a:ahLst/>
            <a:cxnLst/>
            <a:rect r="r" b="b" t="t" l="l"/>
            <a:pathLst>
              <a:path h="2008611" w="13629859">
                <a:moveTo>
                  <a:pt x="0" y="0"/>
                </a:moveTo>
                <a:lnTo>
                  <a:pt x="13629859" y="0"/>
                </a:lnTo>
                <a:lnTo>
                  <a:pt x="13629859" y="2008611"/>
                </a:lnTo>
                <a:lnTo>
                  <a:pt x="0" y="2008611"/>
                </a:lnTo>
                <a:lnTo>
                  <a:pt x="0" y="0"/>
                </a:lnTo>
                <a:close/>
              </a:path>
            </a:pathLst>
          </a:custGeom>
          <a:blipFill>
            <a:blip r:embed="rId2"/>
            <a:stretch>
              <a:fillRect l="0" t="0" r="0" b="0"/>
            </a:stretch>
          </a:blipFill>
        </p:spPr>
      </p:sp>
      <p:sp>
        <p:nvSpPr>
          <p:cNvPr name="TextBox 15" id="15"/>
          <p:cNvSpPr txBox="true"/>
          <p:nvPr/>
        </p:nvSpPr>
        <p:spPr>
          <a:xfrm rot="0">
            <a:off x="1067864" y="812637"/>
            <a:ext cx="14000441"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oto Sans Bold"/>
              </a:rPr>
              <a:t>4.Triển khai thực nghiệm Burp Suite</a:t>
            </a:r>
          </a:p>
        </p:txBody>
      </p:sp>
      <p:sp>
        <p:nvSpPr>
          <p:cNvPr name="TextBox 16" id="16"/>
          <p:cNvSpPr txBox="true"/>
          <p:nvPr/>
        </p:nvSpPr>
        <p:spPr>
          <a:xfrm rot="0">
            <a:off x="1174915" y="2162810"/>
            <a:ext cx="13893390" cy="2196341"/>
          </a:xfrm>
          <a:prstGeom prst="rect">
            <a:avLst/>
          </a:prstGeom>
        </p:spPr>
        <p:txBody>
          <a:bodyPr anchor="t" rtlCol="false" tIns="0" lIns="0" bIns="0" rIns="0">
            <a:spAutoFit/>
          </a:bodyPr>
          <a:lstStyle/>
          <a:p>
            <a:pPr algn="l">
              <a:lnSpc>
                <a:spcPts val="4416"/>
              </a:lnSpc>
            </a:pPr>
            <a:r>
              <a:rPr lang="en-US" sz="3154">
                <a:solidFill>
                  <a:srgbClr val="000000"/>
                </a:solidFill>
                <a:latin typeface="Noto Sans"/>
              </a:rPr>
              <a:t>Scanner: Bộ quét tự động giúp xác định các lỗ hổng bảo mật trong ứng dụng web. Bạn có thể kích hoạt Scanner để tự động kiểm tra các yêu cầu HTTP trước khi chúng được gửi đi hoặc sau khi chúng được gửi đi qua Proxy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DAGE1rhk8nM</dc:identifier>
  <dcterms:modified xsi:type="dcterms:W3CDTF">2011-08-01T06:04:30Z</dcterms:modified>
  <cp:revision>1</cp:revision>
  <dc:title>Bảo mật và an toàn thông tin</dc:title>
</cp:coreProperties>
</file>