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56" r:id="rId2"/>
    <p:sldId id="257" r:id="rId3"/>
    <p:sldId id="259" r:id="rId4"/>
    <p:sldId id="265" r:id="rId5"/>
    <p:sldId id="264" r:id="rId6"/>
  </p:sldIdLst>
  <p:sldSz cx="12192000" cy="6858000"/>
  <p:notesSz cx="6858000" cy="9144000"/>
  <p:embeddedFontLst>
    <p:embeddedFont>
      <p:font typeface="Oi" panose="020B0604020202020204" charset="0"/>
      <p:regular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jpV/xXhJ/EfKCbamyeqmvQ3mrVk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ễn Văn Việt" initials="NV" lastIdx="1" clrIdx="0">
    <p:extLst>
      <p:ext uri="{19B8F6BF-5375-455C-9EA6-DF929625EA0E}">
        <p15:presenceInfo xmlns:p15="http://schemas.microsoft.com/office/powerpoint/2012/main" userId="a2c4539b059d9f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301" y="39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notesMaster" Target="notesMasters/notesMaster1.xml"/><Relationship Id="rId17" Type="http://schemas.openxmlformats.org/officeDocument/2006/relationships/commentAuthors" Target="commentAuthor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17b7cd8b5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g117b7cd8b5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17b7cd8b5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g117b7cd8b5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1787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1"/>
          <p:cNvSpPr>
            <a:spLocks noGrp="1"/>
          </p:cNvSpPr>
          <p:nvPr>
            <p:ph type="pic" idx="2"/>
          </p:nvPr>
        </p:nvSpPr>
        <p:spPr>
          <a:xfrm>
            <a:off x="5183188" y="987425"/>
            <a:ext cx="6172200" cy="4873625"/>
          </a:xfrm>
          <a:prstGeom prst="rect">
            <a:avLst/>
          </a:prstGeom>
          <a:noFill/>
          <a:ln>
            <a:noFill/>
          </a:ln>
        </p:spPr>
      </p:sp>
      <p:sp>
        <p:nvSpPr>
          <p:cNvPr id="38" name="Google Shape;38;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7"/>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7"/>
          <p:cNvSpPr/>
          <p:nvPr/>
        </p:nvSpPr>
        <p:spPr>
          <a:xfrm>
            <a:off x="34961779"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7"/>
          <p:cNvSpPr/>
          <p:nvPr/>
        </p:nvSpPr>
        <p:spPr>
          <a:xfrm>
            <a:off x="34961779" y="19493179"/>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7"/>
          <p:cNvSpPr/>
          <p:nvPr/>
        </p:nvSpPr>
        <p:spPr>
          <a:xfrm>
            <a:off x="-23164800" y="19493179"/>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7"/>
          <p:cNvGrpSpPr/>
          <p:nvPr/>
        </p:nvGrpSpPr>
        <p:grpSpPr>
          <a:xfrm>
            <a:off x="-2202100" y="-2224223"/>
            <a:ext cx="16596200" cy="11284323"/>
            <a:chOff x="-2202100" y="-2224223"/>
            <a:chExt cx="16596200" cy="11284323"/>
          </a:xfrm>
        </p:grpSpPr>
        <p:sp>
          <p:nvSpPr>
            <p:cNvPr id="17" name="Google Shape;17;p7"/>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7"/>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7"/>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60" name="Google Shape;60;p1"/>
          <p:cNvSpPr txBox="1"/>
          <p:nvPr/>
        </p:nvSpPr>
        <p:spPr>
          <a:xfrm>
            <a:off x="1447800" y="1750048"/>
            <a:ext cx="7924800" cy="107721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sz="1800" b="0" i="0" u="none" strike="noStrike" cap="none" dirty="0">
              <a:solidFill>
                <a:srgbClr val="F37422"/>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800" b="1" i="0" u="sng" strike="noStrike" cap="none" dirty="0">
                <a:solidFill>
                  <a:srgbClr val="F37422"/>
                </a:solidFill>
                <a:latin typeface="+mj-lt"/>
                <a:ea typeface="Times New Roman"/>
                <a:cs typeface="Times New Roman"/>
                <a:sym typeface="Times New Roman"/>
              </a:rPr>
              <a:t>TÊN ĐỀ TÀI</a:t>
            </a:r>
            <a:r>
              <a:rPr lang="en-US" sz="2800" b="0" i="0" u="none" strike="noStrike" cap="none" dirty="0">
                <a:solidFill>
                  <a:srgbClr val="F37422"/>
                </a:solidFill>
                <a:latin typeface="+mj-lt"/>
                <a:ea typeface="Times New Roman"/>
                <a:cs typeface="Times New Roman"/>
                <a:sym typeface="Times New Roman"/>
              </a:rPr>
              <a:t>:</a:t>
            </a:r>
            <a:r>
              <a:rPr lang="en-US" sz="2400" b="0" i="0" dirty="0">
                <a:solidFill>
                  <a:srgbClr val="081C36"/>
                </a:solidFill>
                <a:effectLst/>
                <a:highlight>
                  <a:srgbClr val="FFFFFF"/>
                </a:highlight>
                <a:latin typeface="+mj-lt"/>
              </a:rPr>
              <a:t>XÂY DỰNG WEB THẨM MỸ OCEANA SPA</a:t>
            </a:r>
            <a:endParaRPr sz="1800" b="0" i="0" u="none" strike="noStrike" cap="none" dirty="0">
              <a:solidFill>
                <a:srgbClr val="F37422"/>
              </a:solidFill>
              <a:latin typeface="+mj-lt"/>
              <a:ea typeface="Times New Roman"/>
              <a:cs typeface="Times New Roman"/>
              <a:sym typeface="Times New Roman"/>
            </a:endParaRPr>
          </a:p>
        </p:txBody>
      </p:sp>
      <p:sp>
        <p:nvSpPr>
          <p:cNvPr id="61" name="Google Shape;61;p1"/>
          <p:cNvSpPr txBox="1"/>
          <p:nvPr/>
        </p:nvSpPr>
        <p:spPr>
          <a:xfrm>
            <a:off x="1447800" y="2837076"/>
            <a:ext cx="6176700" cy="83099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800" b="1" i="1" dirty="0" err="1">
                <a:solidFill>
                  <a:srgbClr val="F37422"/>
                </a:solidFill>
                <a:latin typeface="Times New Roman"/>
                <a:ea typeface="Times New Roman"/>
                <a:cs typeface="Times New Roman"/>
                <a:sym typeface="Times New Roman"/>
              </a:rPr>
              <a:t>Học</a:t>
            </a:r>
            <a:r>
              <a:rPr lang="en-US" sz="1800" b="1" i="1" dirty="0">
                <a:solidFill>
                  <a:srgbClr val="F37422"/>
                </a:solidFill>
                <a:latin typeface="Times New Roman"/>
                <a:ea typeface="Times New Roman"/>
                <a:cs typeface="Times New Roman"/>
                <a:sym typeface="Times New Roman"/>
              </a:rPr>
              <a:t> </a:t>
            </a:r>
            <a:r>
              <a:rPr lang="en-US" sz="1800" b="1" i="1" dirty="0" err="1">
                <a:solidFill>
                  <a:srgbClr val="F37422"/>
                </a:solidFill>
                <a:latin typeface="Times New Roman"/>
                <a:ea typeface="Times New Roman"/>
                <a:cs typeface="Times New Roman"/>
                <a:sym typeface="Times New Roman"/>
              </a:rPr>
              <a:t>viên</a:t>
            </a:r>
            <a:r>
              <a:rPr lang="en-US" sz="1800" b="1" i="1" dirty="0">
                <a:solidFill>
                  <a:srgbClr val="F37422"/>
                </a:solidFill>
                <a:latin typeface="Times New Roman"/>
                <a:ea typeface="Times New Roman"/>
                <a:cs typeface="Times New Roman"/>
                <a:sym typeface="Times New Roman"/>
              </a:rPr>
              <a:t>:</a:t>
            </a:r>
            <a:r>
              <a:rPr lang="vi-VN" sz="1800" b="1" i="1" dirty="0">
                <a:solidFill>
                  <a:srgbClr val="F37422"/>
                </a:solidFill>
                <a:latin typeface="Times New Roman"/>
                <a:ea typeface="Times New Roman"/>
                <a:cs typeface="Times New Roman"/>
                <a:sym typeface="Times New Roman"/>
              </a:rPr>
              <a:t>Nguyễn văn Việt</a:t>
            </a:r>
          </a:p>
          <a:p>
            <a:pPr marL="0" marR="0" lvl="0" indent="0" algn="l" rtl="0">
              <a:spcBef>
                <a:spcPts val="0"/>
              </a:spcBef>
              <a:spcAft>
                <a:spcPts val="0"/>
              </a:spcAft>
              <a:buNone/>
            </a:pPr>
            <a:r>
              <a:rPr lang="vi-VN" sz="1800" b="1" i="1" dirty="0">
                <a:solidFill>
                  <a:srgbClr val="F37422"/>
                </a:solidFill>
                <a:latin typeface="Times New Roman"/>
                <a:ea typeface="Times New Roman"/>
                <a:cs typeface="Times New Roman"/>
                <a:sym typeface="Times New Roman"/>
              </a:rPr>
              <a:t>	Nguyễn xuân Hoàng(Trưởng Nhóm) </a:t>
            </a:r>
            <a:endParaRPr sz="1800" b="1" i="1" dirty="0">
              <a:solidFill>
                <a:srgbClr val="F37422"/>
              </a:solidFill>
              <a:latin typeface="Times New Roman"/>
              <a:ea typeface="Times New Roman"/>
              <a:cs typeface="Times New Roman"/>
              <a:sym typeface="Times New Roman"/>
            </a:endParaRPr>
          </a:p>
          <a:p>
            <a:pPr marL="0" marR="0" lvl="0" indent="0" algn="l" rtl="0">
              <a:spcBef>
                <a:spcPts val="0"/>
              </a:spcBef>
              <a:spcAft>
                <a:spcPts val="0"/>
              </a:spcAft>
              <a:buNone/>
            </a:pPr>
            <a:endParaRPr sz="1800" b="0" i="0" u="none" strike="noStrike" cap="none" dirty="0">
              <a:solidFill>
                <a:schemeClr val="dk1"/>
              </a:solidFill>
              <a:latin typeface="Times New Roman"/>
              <a:ea typeface="Times New Roman"/>
              <a:cs typeface="Times New Roman"/>
              <a:sym typeface="Times New Roman"/>
            </a:endParaRPr>
          </a:p>
        </p:txBody>
      </p:sp>
      <p:pic>
        <p:nvPicPr>
          <p:cNvPr id="62" name="Google Shape;62;p1"/>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63" name="Google Shape;63;p1"/>
          <p:cNvSpPr txBox="1"/>
          <p:nvPr/>
        </p:nvSpPr>
        <p:spPr>
          <a:xfrm>
            <a:off x="4360190" y="5925104"/>
            <a:ext cx="3264310" cy="27699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a:solidFill>
                  <a:srgbClr val="F37422"/>
                </a:solidFill>
                <a:latin typeface="Oi"/>
                <a:ea typeface="Oi"/>
                <a:cs typeface="Oi"/>
                <a:sym typeface="Oi"/>
              </a:rPr>
              <a:t> </a:t>
            </a:r>
            <a:r>
              <a:rPr lang="en-US" sz="1800" b="0" i="0" u="none" strike="noStrike" cap="none" dirty="0">
                <a:solidFill>
                  <a:srgbClr val="F37422"/>
                </a:solidFill>
                <a:latin typeface="Times New Roman"/>
                <a:ea typeface="Times New Roman"/>
                <a:cs typeface="Times New Roman"/>
                <a:sym typeface="Times New Roman"/>
              </a:rPr>
              <a:t>Hà </a:t>
            </a:r>
            <a:r>
              <a:rPr lang="en-US" sz="1800" b="0" i="0" u="none" strike="noStrike" cap="none" dirty="0" err="1">
                <a:solidFill>
                  <a:srgbClr val="F37422"/>
                </a:solidFill>
                <a:latin typeface="Times New Roman"/>
                <a:ea typeface="Times New Roman"/>
                <a:cs typeface="Times New Roman"/>
                <a:sym typeface="Times New Roman"/>
              </a:rPr>
              <a:t>Nội</a:t>
            </a:r>
            <a:r>
              <a:rPr lang="en-US" sz="1800" b="0" i="0" u="none" strike="noStrike" cap="none" dirty="0">
                <a:solidFill>
                  <a:srgbClr val="F37422"/>
                </a:solidFill>
                <a:latin typeface="Times New Roman"/>
                <a:ea typeface="Times New Roman"/>
                <a:cs typeface="Times New Roman"/>
                <a:sym typeface="Times New Roman"/>
              </a:rPr>
              <a:t>, </a:t>
            </a:r>
            <a:r>
              <a:rPr lang="vi-VN" sz="1800" b="0" i="0" u="none" strike="noStrike" cap="none" dirty="0">
                <a:solidFill>
                  <a:srgbClr val="F37422"/>
                </a:solidFill>
                <a:latin typeface="Times New Roman"/>
                <a:ea typeface="Times New Roman"/>
                <a:cs typeface="Times New Roman"/>
                <a:sym typeface="Times New Roman"/>
              </a:rPr>
              <a:t>ngày14 tháng 7 năm 2024</a:t>
            </a:r>
            <a:endParaRPr sz="1800" dirty="0">
              <a:solidFill>
                <a:srgbClr val="F37422"/>
              </a:solidFill>
              <a:latin typeface="Times New Roman"/>
              <a:ea typeface="Times New Roman"/>
              <a:cs typeface="Times New Roman"/>
              <a:sym typeface="Times New Roman"/>
            </a:endParaRPr>
          </a:p>
        </p:txBody>
      </p:sp>
      <p:sp>
        <p:nvSpPr>
          <p:cNvPr id="64" name="Google Shape;64;p1"/>
          <p:cNvSpPr txBox="1"/>
          <p:nvPr/>
        </p:nvSpPr>
        <p:spPr>
          <a:xfrm>
            <a:off x="1447800" y="4601518"/>
            <a:ext cx="5140036" cy="109260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800" dirty="0" err="1">
                <a:solidFill>
                  <a:srgbClr val="F37422"/>
                </a:solidFill>
                <a:latin typeface="Times New Roman"/>
                <a:ea typeface="Times New Roman"/>
                <a:cs typeface="Times New Roman"/>
                <a:sym typeface="Times New Roman"/>
              </a:rPr>
              <a:t>Lớp</a:t>
            </a:r>
            <a:r>
              <a:rPr lang="en-US" sz="1800" dirty="0">
                <a:solidFill>
                  <a:srgbClr val="F37422"/>
                </a:solidFill>
                <a:latin typeface="Times New Roman"/>
                <a:ea typeface="Times New Roman"/>
                <a:cs typeface="Times New Roman"/>
                <a:sym typeface="Times New Roman"/>
              </a:rPr>
              <a:t>:</a:t>
            </a:r>
            <a:r>
              <a:rPr lang="vi-VN" sz="1800" dirty="0">
                <a:solidFill>
                  <a:srgbClr val="F37422"/>
                </a:solidFill>
                <a:latin typeface="Times New Roman"/>
                <a:ea typeface="Times New Roman"/>
                <a:cs typeface="Times New Roman"/>
                <a:sym typeface="Times New Roman"/>
              </a:rPr>
              <a:t> T3H-BEJAVA2402</a:t>
            </a:r>
            <a:endParaRPr sz="1800" b="1" dirty="0">
              <a:solidFill>
                <a:srgbClr val="F37422"/>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err="1">
                <a:solidFill>
                  <a:srgbClr val="F37422"/>
                </a:solidFill>
                <a:latin typeface="Times New Roman"/>
                <a:ea typeface="Times New Roman"/>
                <a:cs typeface="Times New Roman"/>
                <a:sym typeface="Times New Roman"/>
              </a:rPr>
              <a:t>Giảng</a:t>
            </a:r>
            <a:r>
              <a:rPr lang="en-US" sz="1800" dirty="0">
                <a:solidFill>
                  <a:srgbClr val="F37422"/>
                </a:solidFill>
                <a:latin typeface="Times New Roman"/>
                <a:ea typeface="Times New Roman"/>
                <a:cs typeface="Times New Roman"/>
                <a:sym typeface="Times New Roman"/>
              </a:rPr>
              <a:t> </a:t>
            </a:r>
            <a:r>
              <a:rPr lang="en-US" sz="1800" dirty="0" err="1">
                <a:solidFill>
                  <a:srgbClr val="F37422"/>
                </a:solidFill>
                <a:latin typeface="Times New Roman"/>
                <a:ea typeface="Times New Roman"/>
                <a:cs typeface="Times New Roman"/>
                <a:sym typeface="Times New Roman"/>
              </a:rPr>
              <a:t>viên</a:t>
            </a:r>
            <a:r>
              <a:rPr lang="en-US" sz="1800" dirty="0">
                <a:solidFill>
                  <a:srgbClr val="F37422"/>
                </a:solidFill>
                <a:latin typeface="Times New Roman"/>
                <a:ea typeface="Times New Roman"/>
                <a:cs typeface="Times New Roman"/>
                <a:sym typeface="Times New Roman"/>
              </a:rPr>
              <a:t> </a:t>
            </a:r>
            <a:r>
              <a:rPr lang="en-US" sz="1800" dirty="0" err="1">
                <a:solidFill>
                  <a:srgbClr val="F37422"/>
                </a:solidFill>
                <a:latin typeface="Times New Roman"/>
                <a:ea typeface="Times New Roman"/>
                <a:cs typeface="Times New Roman"/>
                <a:sym typeface="Times New Roman"/>
              </a:rPr>
              <a:t>hướng</a:t>
            </a:r>
            <a:r>
              <a:rPr lang="en-US" sz="1800" dirty="0">
                <a:solidFill>
                  <a:srgbClr val="F37422"/>
                </a:solidFill>
                <a:latin typeface="Times New Roman"/>
                <a:ea typeface="Times New Roman"/>
                <a:cs typeface="Times New Roman"/>
                <a:sym typeface="Times New Roman"/>
              </a:rPr>
              <a:t> </a:t>
            </a:r>
            <a:r>
              <a:rPr lang="vi-VN" sz="1800" dirty="0">
                <a:solidFill>
                  <a:srgbClr val="F37422"/>
                </a:solidFill>
                <a:latin typeface="Times New Roman"/>
                <a:ea typeface="Times New Roman"/>
                <a:cs typeface="Times New Roman"/>
                <a:sym typeface="Times New Roman"/>
              </a:rPr>
              <a:t>dẫn: Quang Phùng</a:t>
            </a:r>
            <a:endParaRPr sz="1800" b="1" dirty="0">
              <a:solidFill>
                <a:srgbClr val="F37422"/>
              </a:solidFill>
              <a:latin typeface="Times New Roman"/>
              <a:ea typeface="Times New Roman"/>
              <a:cs typeface="Times New Roman"/>
              <a:sym typeface="Times New Roman"/>
            </a:endParaRPr>
          </a:p>
          <a:p>
            <a:pPr marL="0" marR="0" lvl="0" indent="0" algn="l" rtl="0">
              <a:spcBef>
                <a:spcPts val="0"/>
              </a:spcBef>
              <a:spcAft>
                <a:spcPts val="0"/>
              </a:spcAft>
              <a:buNone/>
            </a:pPr>
            <a:endParaRPr sz="1800" b="1" dirty="0">
              <a:solidFill>
                <a:srgbClr val="F37422"/>
              </a:solidFill>
              <a:latin typeface="Times New Roman"/>
              <a:ea typeface="Times New Roman"/>
              <a:cs typeface="Times New Roman"/>
              <a:sym typeface="Times New Roman"/>
            </a:endParaRPr>
          </a:p>
          <a:p>
            <a:pPr marL="0" marR="0" lvl="0" indent="0" algn="l" rtl="0">
              <a:spcBef>
                <a:spcPts val="0"/>
              </a:spcBef>
              <a:spcAft>
                <a:spcPts val="0"/>
              </a:spcAft>
              <a:buNone/>
            </a:pPr>
            <a:endParaRPr sz="1700" dirty="0">
              <a:solidFill>
                <a:srgbClr val="F37422"/>
              </a:solidFill>
              <a:latin typeface="Oi"/>
              <a:ea typeface="Oi"/>
              <a:cs typeface="Oi"/>
              <a:sym typeface="Oi"/>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0" name="Google Shape;70;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71" name="Google Shape;71;p2"/>
          <p:cNvSpPr/>
          <p:nvPr/>
        </p:nvSpPr>
        <p:spPr>
          <a:xfrm>
            <a:off x="3048000" y="2967335"/>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2" name="Google Shape;72;p2"/>
          <p:cNvSpPr txBox="1"/>
          <p:nvPr/>
        </p:nvSpPr>
        <p:spPr>
          <a:xfrm>
            <a:off x="1447799" y="1030831"/>
            <a:ext cx="9662653" cy="65679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800" b="1" dirty="0">
                <a:solidFill>
                  <a:srgbClr val="F37422"/>
                </a:solidFill>
                <a:latin typeface="+mj-lt"/>
                <a:ea typeface="Times New Roman"/>
                <a:cs typeface="Times New Roman"/>
                <a:sym typeface="Times New Roman"/>
              </a:rPr>
              <a:t>GIỚI THIỆU ĐỀ TÀI &amp; LÝ DO CHỌN ĐỀ TÀI</a:t>
            </a:r>
            <a:endParaRPr sz="1800" dirty="0">
              <a:solidFill>
                <a:srgbClr val="F37422"/>
              </a:solidFill>
              <a:latin typeface="+mj-lt"/>
              <a:ea typeface="Times New Roman"/>
              <a:cs typeface="Times New Roman"/>
              <a:sym typeface="Times New Roman"/>
            </a:endParaRPr>
          </a:p>
          <a:p>
            <a:pPr marL="342900" marR="0" lvl="0" indent="-342900">
              <a:lnSpc>
                <a:spcPct val="107000"/>
              </a:lnSpc>
              <a:spcBef>
                <a:spcPts val="0"/>
              </a:spcBef>
              <a:spcAft>
                <a:spcPts val="800"/>
              </a:spcAft>
              <a:buFont typeface="+mj-lt"/>
              <a:buAutoNum type="arabicPeriod"/>
              <a:tabLst>
                <a:tab pos="457200" algn="l"/>
              </a:tabLst>
            </a:pPr>
            <a:r>
              <a:rPr lang="vi-VN" sz="1800" b="1" kern="100" dirty="0">
                <a:effectLst/>
                <a:latin typeface="+mj-lt"/>
                <a:ea typeface="Calibri" panose="020F0502020204030204" pitchFamily="34" charset="0"/>
                <a:cs typeface="Times New Roman" panose="02020603050405020304" pitchFamily="18" charset="0"/>
              </a:rPr>
              <a:t>Sở thích và đam mê:</a:t>
            </a:r>
            <a:r>
              <a:rPr lang="vi-VN" sz="1800" kern="100" dirty="0">
                <a:effectLst/>
                <a:latin typeface="+mj-lt"/>
                <a:ea typeface="Calibri" panose="020F0502020204030204" pitchFamily="34" charset="0"/>
                <a:cs typeface="Times New Roman" panose="02020603050405020304" pitchFamily="18" charset="0"/>
              </a:rPr>
              <a:t> Bạn có thể đam mê lĩnh vực làm đẹp và muốn chia sẻ kiến thức của mình với người khác thông qua một trang web.</a:t>
            </a:r>
            <a:endParaRPr lang="en-US" sz="1800" kern="1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vi-VN" sz="1800" b="1" kern="100" dirty="0">
                <a:effectLst/>
                <a:latin typeface="+mj-lt"/>
                <a:ea typeface="Calibri" panose="020F0502020204030204" pitchFamily="34" charset="0"/>
                <a:cs typeface="Times New Roman" panose="02020603050405020304" pitchFamily="18" charset="0"/>
              </a:rPr>
              <a:t>Nhu cầu thị trường:</a:t>
            </a:r>
            <a:r>
              <a:rPr lang="vi-VN" sz="1800" kern="100" dirty="0">
                <a:effectLst/>
                <a:latin typeface="+mj-lt"/>
                <a:ea typeface="Calibri" panose="020F0502020204030204" pitchFamily="34" charset="0"/>
                <a:cs typeface="Times New Roman" panose="02020603050405020304" pitchFamily="18" charset="0"/>
              </a:rPr>
              <a:t> Lĩnh vực làm đẹp luôn là một trong những lĩnh vực hot, có nhu cầu rất lớn từ phía người dùng. Vì vậy, một trang web về làm đẹp có thể thu hút nhiều lượt truy cập và người dùng tiềm năng.</a:t>
            </a:r>
            <a:endParaRPr lang="en-US" sz="1800" kern="1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vi-VN" sz="1800" b="1" kern="100" dirty="0">
                <a:effectLst/>
                <a:latin typeface="+mj-lt"/>
                <a:ea typeface="Calibri" panose="020F0502020204030204" pitchFamily="34" charset="0"/>
                <a:cs typeface="Times New Roman" panose="02020603050405020304" pitchFamily="18" charset="0"/>
              </a:rPr>
              <a:t>Tiềm năng kinh doanh:</a:t>
            </a:r>
            <a:r>
              <a:rPr lang="vi-VN" sz="1800" kern="100" dirty="0">
                <a:effectLst/>
                <a:latin typeface="+mj-lt"/>
                <a:ea typeface="Calibri" panose="020F0502020204030204" pitchFamily="34" charset="0"/>
                <a:cs typeface="Times New Roman" panose="02020603050405020304" pitchFamily="18" charset="0"/>
              </a:rPr>
              <a:t> Ngoài việc chia sẻ thông tin và kinh nghiệm, bạn có thể xây dựng một cộng đồng, hoặc thậm chí là kinh doanh các sản phẩm liên quan đến làm đẹp trên trang web của mình.</a:t>
            </a:r>
            <a:endParaRPr lang="en-US" sz="1800" kern="1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vi-VN" sz="1800" b="1" kern="100" dirty="0">
                <a:effectLst/>
                <a:latin typeface="+mj-lt"/>
                <a:ea typeface="Calibri" panose="020F0502020204030204" pitchFamily="34" charset="0"/>
                <a:cs typeface="Times New Roman" panose="02020603050405020304" pitchFamily="18" charset="0"/>
              </a:rPr>
              <a:t>Sáng tạo và phát triển kỹ năng:</a:t>
            </a:r>
            <a:r>
              <a:rPr lang="vi-VN" sz="1800" kern="100" dirty="0">
                <a:effectLst/>
                <a:latin typeface="+mj-lt"/>
                <a:ea typeface="Calibri" panose="020F0502020204030204" pitchFamily="34" charset="0"/>
                <a:cs typeface="Times New Roman" panose="02020603050405020304" pitchFamily="18" charset="0"/>
              </a:rPr>
              <a:t> Xây dựng và quản lý một trang web về làm đẹp sẽ giúp bạn phát triển các kỹ năng như thiết kế web, viết nội dung, SEO (tối ưu hóa công cụ tìm kiếm), marketing trực tuyến, và cả khả năng quản lý dự án.</a:t>
            </a:r>
            <a:endParaRPr lang="en-US" sz="1800" kern="1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vi-VN" sz="1800" b="1" kern="100" dirty="0">
                <a:effectLst/>
                <a:latin typeface="+mj-lt"/>
                <a:ea typeface="Calibri" panose="020F0502020204030204" pitchFamily="34" charset="0"/>
                <a:cs typeface="Times New Roman" panose="02020603050405020304" pitchFamily="18" charset="0"/>
              </a:rPr>
              <a:t>Cơ hội học hỏi:</a:t>
            </a:r>
            <a:r>
              <a:rPr lang="vi-VN" sz="1800" kern="100" dirty="0">
                <a:effectLst/>
                <a:latin typeface="+mj-lt"/>
                <a:ea typeface="Calibri" panose="020F0502020204030204" pitchFamily="34" charset="0"/>
                <a:cs typeface="Times New Roman" panose="02020603050405020304" pitchFamily="18" charset="0"/>
              </a:rPr>
              <a:t> Thông qua việc nghiên cứu và xây dựng nội dung cho trang web, bạn sẽ có cơ hội học hỏi thêm nhiều điều mới về làm đẹp, từ các sản phẩm, dịch vụ cho đến các xu hướng mới nhất.</a:t>
            </a:r>
            <a:endParaRPr lang="en-US" sz="1800" kern="1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vi-VN" sz="1800" b="1" kern="100" dirty="0">
                <a:effectLst/>
                <a:latin typeface="+mj-lt"/>
                <a:ea typeface="Calibri" panose="020F0502020204030204" pitchFamily="34" charset="0"/>
                <a:cs typeface="Times New Roman" panose="02020603050405020304" pitchFamily="18" charset="0"/>
              </a:rPr>
              <a:t>Khả năng ảnh hưởng và lan truyền thông tin:</a:t>
            </a:r>
            <a:r>
              <a:rPr lang="vi-VN" sz="1800" kern="100" dirty="0">
                <a:effectLst/>
                <a:latin typeface="+mj-lt"/>
                <a:ea typeface="Calibri" panose="020F0502020204030204" pitchFamily="34" charset="0"/>
                <a:cs typeface="Times New Roman" panose="02020603050405020304" pitchFamily="18" charset="0"/>
              </a:rPr>
              <a:t> Một trang web về làm đẹp có thể giúp bạn có một ảnh hưởng tích cực đến cộng đồng, thông qua việc chia sẻ những lời khuyên hữu ích và khuyến khích mọi người yêu thích bản thân hơn.</a:t>
            </a:r>
            <a:endParaRPr lang="en-US" sz="1800" kern="100"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mj-lt"/>
                <a:ea typeface="Calibri" panose="020F0502020204030204" pitchFamily="34" charset="0"/>
                <a:cs typeface="Times New Roman" panose="02020603050405020304" pitchFamily="18" charset="0"/>
              </a:rPr>
              <a:t> </a:t>
            </a:r>
          </a:p>
          <a:p>
            <a:pPr marL="0" marR="0" lvl="0" indent="0" algn="l" rtl="0">
              <a:spcBef>
                <a:spcPts val="0"/>
              </a:spcBef>
              <a:spcAft>
                <a:spcPts val="0"/>
              </a:spcAft>
              <a:buNone/>
            </a:pPr>
            <a:endParaRPr sz="1800" dirty="0">
              <a:solidFill>
                <a:srgbClr val="F37422"/>
              </a:solidFill>
              <a:latin typeface="+mj-lt"/>
              <a:ea typeface="Times New Roman"/>
              <a:cs typeface="Times New Roman"/>
              <a:sym typeface="Times New Roman"/>
            </a:endParaRPr>
          </a:p>
          <a:p>
            <a:pPr marL="285750" marR="0" lvl="0" indent="-171450" algn="l" rtl="0">
              <a:spcBef>
                <a:spcPts val="0"/>
              </a:spcBef>
              <a:spcAft>
                <a:spcPts val="0"/>
              </a:spcAft>
              <a:buClr>
                <a:schemeClr val="dk1"/>
              </a:buClr>
              <a:buSzPts val="1800"/>
              <a:buFont typeface="Oi"/>
              <a:buNone/>
            </a:pPr>
            <a:endParaRPr sz="1800" dirty="0">
              <a:solidFill>
                <a:srgbClr val="F37422"/>
              </a:solidFill>
              <a:latin typeface="+mj-lt"/>
              <a:ea typeface="Times New Roman"/>
              <a:cs typeface="Times New Roman"/>
              <a:sym typeface="Times New Roman"/>
            </a:endParaRPr>
          </a:p>
          <a:p>
            <a:pPr marL="0" marR="0" lvl="0" indent="0" algn="l" rtl="0">
              <a:spcBef>
                <a:spcPts val="0"/>
              </a:spcBef>
              <a:spcAft>
                <a:spcPts val="0"/>
              </a:spcAft>
              <a:buNone/>
            </a:pPr>
            <a:endParaRPr sz="1800" dirty="0">
              <a:solidFill>
                <a:srgbClr val="F37422"/>
              </a:solidFill>
              <a:latin typeface="+mj-lt"/>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g117b7cd8b5c_1_0"/>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86" name="Google Shape;86;g117b7cd8b5c_1_0"/>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87" name="Google Shape;87;g117b7cd8b5c_1_0"/>
          <p:cNvSpPr txBox="1"/>
          <p:nvPr/>
        </p:nvSpPr>
        <p:spPr>
          <a:xfrm>
            <a:off x="2655939" y="1049845"/>
            <a:ext cx="6172200" cy="276999"/>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1800" b="1" dirty="0">
                <a:solidFill>
                  <a:srgbClr val="F37422"/>
                </a:solidFill>
                <a:latin typeface="Times New Roman"/>
                <a:ea typeface="Times New Roman"/>
                <a:cs typeface="Times New Roman"/>
                <a:sym typeface="Times New Roman"/>
              </a:rPr>
              <a:t>SƠ ĐỒ USECASE </a:t>
            </a:r>
            <a:r>
              <a:rPr lang="vi-VN" sz="1800" b="1" dirty="0">
                <a:solidFill>
                  <a:srgbClr val="F37422"/>
                </a:solidFill>
                <a:latin typeface="Times New Roman"/>
                <a:ea typeface="Times New Roman"/>
                <a:cs typeface="Times New Roman"/>
                <a:sym typeface="Times New Roman"/>
              </a:rPr>
              <a:t>TỔNG QUÁT</a:t>
            </a:r>
            <a:endParaRPr sz="1800" dirty="0">
              <a:solidFill>
                <a:srgbClr val="F37422"/>
              </a:solidFill>
              <a:latin typeface="Times New Roman"/>
              <a:ea typeface="Times New Roman"/>
              <a:cs typeface="Times New Roman"/>
              <a:sym typeface="Times New Roman"/>
            </a:endParaRPr>
          </a:p>
        </p:txBody>
      </p:sp>
      <p:pic>
        <p:nvPicPr>
          <p:cNvPr id="3" name="Hình ảnh 2">
            <a:extLst>
              <a:ext uri="{FF2B5EF4-FFF2-40B4-BE49-F238E27FC236}">
                <a16:creationId xmlns:a16="http://schemas.microsoft.com/office/drawing/2014/main" id="{86D66090-A2E7-EE3D-0083-297D8C5ECE76}"/>
              </a:ext>
            </a:extLst>
          </p:cNvPr>
          <p:cNvPicPr>
            <a:picLocks noChangeAspect="1"/>
          </p:cNvPicPr>
          <p:nvPr/>
        </p:nvPicPr>
        <p:blipFill>
          <a:blip r:embed="rId5"/>
          <a:stretch>
            <a:fillRect/>
          </a:stretch>
        </p:blipFill>
        <p:spPr>
          <a:xfrm>
            <a:off x="2310580" y="1534933"/>
            <a:ext cx="7098891" cy="458073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g117b7cd8b5c_1_0"/>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86" name="Google Shape;86;g117b7cd8b5c_1_0"/>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87" name="Google Shape;87;g117b7cd8b5c_1_0"/>
          <p:cNvSpPr txBox="1"/>
          <p:nvPr/>
        </p:nvSpPr>
        <p:spPr>
          <a:xfrm>
            <a:off x="876300" y="1466533"/>
            <a:ext cx="6374305" cy="67710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vi-VN" sz="4400" dirty="0">
                <a:solidFill>
                  <a:srgbClr val="F37422"/>
                </a:solidFill>
                <a:latin typeface="Times New Roman"/>
                <a:ea typeface="Times New Roman"/>
                <a:cs typeface="Times New Roman"/>
                <a:sym typeface="Times New Roman"/>
              </a:rPr>
              <a:t>Công Nghệ Sử Dụng</a:t>
            </a:r>
            <a:endParaRPr sz="4400" dirty="0">
              <a:solidFill>
                <a:srgbClr val="F37422"/>
              </a:solidFill>
              <a:latin typeface="Times New Roman"/>
              <a:ea typeface="Times New Roman"/>
              <a:cs typeface="Times New Roman"/>
              <a:sym typeface="Times New Roman"/>
            </a:endParaRPr>
          </a:p>
        </p:txBody>
      </p:sp>
      <p:sp>
        <p:nvSpPr>
          <p:cNvPr id="2" name="Google Shape;87;g117b7cd8b5c_1_0">
            <a:extLst>
              <a:ext uri="{FF2B5EF4-FFF2-40B4-BE49-F238E27FC236}">
                <a16:creationId xmlns:a16="http://schemas.microsoft.com/office/drawing/2014/main" id="{CA82A03A-A3C4-6449-974A-D84572F7FB1C}"/>
              </a:ext>
            </a:extLst>
          </p:cNvPr>
          <p:cNvSpPr txBox="1"/>
          <p:nvPr/>
        </p:nvSpPr>
        <p:spPr>
          <a:xfrm>
            <a:off x="1802274" y="2469495"/>
            <a:ext cx="9772410" cy="338554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4400" dirty="0">
                <a:latin typeface="+mn-lt"/>
              </a:rPr>
              <a:t>MySQL Workbench 8.0 CE</a:t>
            </a:r>
          </a:p>
          <a:p>
            <a:pPr marL="0" marR="0" lvl="0" indent="0" algn="l" rtl="0">
              <a:spcBef>
                <a:spcPts val="0"/>
              </a:spcBef>
              <a:spcAft>
                <a:spcPts val="0"/>
              </a:spcAft>
              <a:buNone/>
            </a:pPr>
            <a:r>
              <a:rPr lang="en-US" sz="4400" dirty="0">
                <a:latin typeface="+mn-lt"/>
              </a:rPr>
              <a:t>IntelliJ IDEA 2024.1.4</a:t>
            </a:r>
          </a:p>
          <a:p>
            <a:pPr marL="0" marR="0" lvl="0" indent="0" algn="l" rtl="0">
              <a:spcBef>
                <a:spcPts val="0"/>
              </a:spcBef>
              <a:spcAft>
                <a:spcPts val="0"/>
              </a:spcAft>
              <a:buNone/>
            </a:pPr>
            <a:r>
              <a:rPr lang="en-US" sz="4400" dirty="0">
                <a:latin typeface="+mn-lt"/>
              </a:rPr>
              <a:t>Draw.IO</a:t>
            </a:r>
          </a:p>
          <a:p>
            <a:pPr marL="0" marR="0" lvl="0" indent="0" algn="l" rtl="0">
              <a:spcBef>
                <a:spcPts val="0"/>
              </a:spcBef>
              <a:spcAft>
                <a:spcPts val="0"/>
              </a:spcAft>
              <a:buNone/>
            </a:pPr>
            <a:r>
              <a:rPr lang="en-US" sz="4400" dirty="0">
                <a:latin typeface="+mn-lt"/>
              </a:rPr>
              <a:t>Google </a:t>
            </a:r>
            <a:r>
              <a:rPr lang="en-US" sz="4400" dirty="0" err="1">
                <a:latin typeface="+mn-lt"/>
              </a:rPr>
              <a:t>Chorme</a:t>
            </a:r>
            <a:endParaRPr lang="en-US" sz="4400" dirty="0">
              <a:latin typeface="+mn-lt"/>
            </a:endParaRPr>
          </a:p>
          <a:p>
            <a:pPr marL="0" marR="0" lvl="0" indent="0" algn="l" rtl="0">
              <a:spcBef>
                <a:spcPts val="0"/>
              </a:spcBef>
              <a:spcAft>
                <a:spcPts val="0"/>
              </a:spcAft>
              <a:buNone/>
            </a:pPr>
            <a:endParaRPr lang="en-US" sz="4400" dirty="0"/>
          </a:p>
        </p:txBody>
      </p:sp>
    </p:spTree>
    <p:extLst>
      <p:ext uri="{BB962C8B-B14F-4D97-AF65-F5344CB8AC3E}">
        <p14:creationId xmlns:p14="http://schemas.microsoft.com/office/powerpoint/2010/main" val="19964214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6"/>
          <p:cNvPicPr preferRelativeResize="0"/>
          <p:nvPr/>
        </p:nvPicPr>
        <p:blipFill rotWithShape="1">
          <a:blip r:embed="rId3">
            <a:alphaModFix/>
          </a:blip>
          <a:srcRect/>
          <a:stretch/>
        </p:blipFill>
        <p:spPr>
          <a:xfrm>
            <a:off x="-20782" y="20782"/>
            <a:ext cx="12192000" cy="6858000"/>
          </a:xfrm>
          <a:prstGeom prst="rect">
            <a:avLst/>
          </a:prstGeom>
          <a:noFill/>
          <a:ln>
            <a:noFill/>
          </a:ln>
        </p:spPr>
      </p:pic>
      <p:pic>
        <p:nvPicPr>
          <p:cNvPr id="133" name="Google Shape;133;p6"/>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134" name="Google Shape;134;p6"/>
          <p:cNvSpPr txBox="1"/>
          <p:nvPr/>
        </p:nvSpPr>
        <p:spPr>
          <a:xfrm>
            <a:off x="2057400" y="1949371"/>
            <a:ext cx="8077200" cy="3000821"/>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endParaRPr sz="1700" dirty="0">
              <a:solidFill>
                <a:srgbClr val="F37422"/>
              </a:solidFill>
              <a:latin typeface="+mn-lt"/>
              <a:ea typeface="Oi"/>
              <a:cs typeface="Oi"/>
              <a:sym typeface="Oi"/>
            </a:endParaRPr>
          </a:p>
          <a:p>
            <a:pPr marL="0" marR="0" lvl="0" indent="0" algn="ctr" rtl="0">
              <a:spcBef>
                <a:spcPts val="0"/>
              </a:spcBef>
              <a:spcAft>
                <a:spcPts val="0"/>
              </a:spcAft>
              <a:buNone/>
            </a:pPr>
            <a:r>
              <a:rPr lang="en-US" sz="3600" b="1" dirty="0">
                <a:solidFill>
                  <a:srgbClr val="F37422"/>
                </a:solidFill>
                <a:latin typeface="+mn-lt"/>
                <a:ea typeface="Times New Roman"/>
                <a:cs typeface="Times New Roman"/>
                <a:sym typeface="Times New Roman"/>
              </a:rPr>
              <a:t>CHÂN THÀNH CẢM ƠN THẦY CÔ ĐÃ LẮNG NGHE</a:t>
            </a:r>
          </a:p>
          <a:p>
            <a:pPr marL="0" marR="0" lvl="0" indent="0" algn="ctr" rtl="0">
              <a:spcBef>
                <a:spcPts val="0"/>
              </a:spcBef>
              <a:spcAft>
                <a:spcPts val="0"/>
              </a:spcAft>
              <a:buNone/>
            </a:pPr>
            <a:endParaRPr sz="3600" b="1" dirty="0">
              <a:solidFill>
                <a:srgbClr val="F37422"/>
              </a:solidFill>
              <a:latin typeface="+mn-lt"/>
              <a:ea typeface="Times New Roman"/>
              <a:cs typeface="Times New Roman"/>
              <a:sym typeface="Times New Roman"/>
            </a:endParaRPr>
          </a:p>
          <a:p>
            <a:pPr marL="0" marR="0" lvl="0" indent="0" algn="ctr" rtl="0">
              <a:spcBef>
                <a:spcPts val="0"/>
              </a:spcBef>
              <a:spcAft>
                <a:spcPts val="0"/>
              </a:spcAft>
              <a:buNone/>
            </a:pPr>
            <a:r>
              <a:rPr lang="en-US" sz="3600" b="1" dirty="0">
                <a:solidFill>
                  <a:srgbClr val="F37422"/>
                </a:solidFill>
                <a:latin typeface="+mn-lt"/>
                <a:ea typeface="Times New Roman"/>
                <a:cs typeface="Times New Roman"/>
                <a:sym typeface="Times New Roman"/>
              </a:rPr>
              <a:t>Thanks For Listening!!!</a:t>
            </a:r>
            <a:endParaRPr sz="3600" dirty="0">
              <a:latin typeface="+mn-lt"/>
            </a:endParaRPr>
          </a:p>
          <a:p>
            <a:pPr marL="0" marR="0" lvl="0" indent="0" algn="ctr" rtl="0">
              <a:spcBef>
                <a:spcPts val="0"/>
              </a:spcBef>
              <a:spcAft>
                <a:spcPts val="0"/>
              </a:spcAft>
              <a:buNone/>
            </a:pPr>
            <a:endParaRPr sz="1700" dirty="0">
              <a:solidFill>
                <a:srgbClr val="F37422"/>
              </a:solidFill>
              <a:latin typeface="Oi"/>
              <a:ea typeface="Oi"/>
              <a:cs typeface="Oi"/>
              <a:sym typeface="Oi"/>
            </a:endParaRPr>
          </a:p>
          <a:p>
            <a:pPr marL="0" marR="0" lvl="0" indent="0" algn="ctr" rtl="0">
              <a:spcBef>
                <a:spcPts val="0"/>
              </a:spcBef>
              <a:spcAft>
                <a:spcPts val="0"/>
              </a:spcAft>
              <a:buNone/>
            </a:pPr>
            <a:endParaRPr sz="1700" dirty="0">
              <a:solidFill>
                <a:srgbClr val="F37422"/>
              </a:solidFill>
              <a:latin typeface="Oi"/>
              <a:ea typeface="Oi"/>
              <a:cs typeface="Oi"/>
              <a:sym typeface="O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375</Words>
  <Application>Microsoft Office PowerPoint</Application>
  <PresentationFormat>Màn hình rộng</PresentationFormat>
  <Paragraphs>26</Paragraphs>
  <Slides>5</Slides>
  <Notes>5</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5</vt:i4>
      </vt:variant>
    </vt:vector>
  </HeadingPairs>
  <TitlesOfParts>
    <vt:vector size="9" baseType="lpstr">
      <vt:lpstr>Oi</vt:lpstr>
      <vt:lpstr>Arial</vt:lpstr>
      <vt:lpstr>Times New Roman</vt:lpstr>
      <vt:lpstr>Office Theme</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Nguyễn Văn Việt</cp:lastModifiedBy>
  <cp:revision>9</cp:revision>
  <dcterms:created xsi:type="dcterms:W3CDTF">2020-08-07T13:14:06Z</dcterms:created>
  <dcterms:modified xsi:type="dcterms:W3CDTF">2024-07-13T14:41:09Z</dcterms:modified>
</cp:coreProperties>
</file>