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imes New Roman Bold" panose="02020803070505020304" pitchFamily="18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517581" y="9607362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8880129">
            <a:off x="13445158" y="5193006"/>
            <a:ext cx="6288882" cy="6288882"/>
            <a:chOff x="0" y="0"/>
            <a:chExt cx="8385176" cy="83851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85175" cy="8385175"/>
            </a:xfrm>
            <a:custGeom>
              <a:avLst/>
              <a:gdLst/>
              <a:ahLst/>
              <a:cxnLst/>
              <a:rect l="l" t="t" r="r" b="b"/>
              <a:pathLst>
                <a:path w="8385175" h="8385175">
                  <a:moveTo>
                    <a:pt x="0" y="4192651"/>
                  </a:moveTo>
                  <a:cubicBezTo>
                    <a:pt x="0" y="1877060"/>
                    <a:pt x="1877060" y="0"/>
                    <a:pt x="4192651" y="0"/>
                  </a:cubicBezTo>
                  <a:cubicBezTo>
                    <a:pt x="6508242" y="0"/>
                    <a:pt x="8385175" y="1877060"/>
                    <a:pt x="8385175" y="4192651"/>
                  </a:cubicBezTo>
                  <a:cubicBezTo>
                    <a:pt x="8385175" y="6508242"/>
                    <a:pt x="6508115" y="8385175"/>
                    <a:pt x="4192651" y="8385175"/>
                  </a:cubicBezTo>
                  <a:cubicBezTo>
                    <a:pt x="1877187" y="8385175"/>
                    <a:pt x="0" y="6508115"/>
                    <a:pt x="0" y="419265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C527A">
                    <a:alpha val="20540"/>
                  </a:srgbClr>
                </a:gs>
              </a:gsLst>
              <a:lin ang="14280141"/>
            </a:gra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4175" y="5923226"/>
            <a:ext cx="8686574" cy="3068595"/>
            <a:chOff x="0" y="0"/>
            <a:chExt cx="11582099" cy="40914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82098" cy="4091453"/>
            </a:xfrm>
            <a:custGeom>
              <a:avLst/>
              <a:gdLst/>
              <a:ahLst/>
              <a:cxnLst/>
              <a:rect l="l" t="t" r="r" b="b"/>
              <a:pathLst>
                <a:path w="11582098" h="4091453">
                  <a:moveTo>
                    <a:pt x="0" y="2045727"/>
                  </a:moveTo>
                  <a:cubicBezTo>
                    <a:pt x="0" y="915938"/>
                    <a:pt x="308545" y="0"/>
                    <a:pt x="689128" y="0"/>
                  </a:cubicBezTo>
                  <a:lnTo>
                    <a:pt x="10892970" y="0"/>
                  </a:lnTo>
                  <a:cubicBezTo>
                    <a:pt x="11273553" y="0"/>
                    <a:pt x="11582098" y="915938"/>
                    <a:pt x="11582098" y="2045727"/>
                  </a:cubicBezTo>
                  <a:cubicBezTo>
                    <a:pt x="11582098" y="3175516"/>
                    <a:pt x="11273553" y="4091453"/>
                    <a:pt x="10892970" y="4091453"/>
                  </a:cubicBezTo>
                  <a:lnTo>
                    <a:pt x="689128" y="4091453"/>
                  </a:lnTo>
                  <a:cubicBezTo>
                    <a:pt x="308545" y="4091453"/>
                    <a:pt x="0" y="3175516"/>
                    <a:pt x="0" y="2045727"/>
                  </a:cubicBezTo>
                  <a:close/>
                </a:path>
              </a:pathLst>
            </a:custGeom>
            <a:solidFill>
              <a:srgbClr val="FFFFFF">
                <a:alpha val="2039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4957886" y="-864484"/>
            <a:ext cx="4406400" cy="4406400"/>
            <a:chOff x="0" y="0"/>
            <a:chExt cx="5875200" cy="5875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75147" cy="5875147"/>
            </a:xfrm>
            <a:custGeom>
              <a:avLst/>
              <a:gdLst/>
              <a:ahLst/>
              <a:cxnLst/>
              <a:rect l="l" t="t" r="r" b="b"/>
              <a:pathLst>
                <a:path w="5875147" h="5875147">
                  <a:moveTo>
                    <a:pt x="0" y="2937637"/>
                  </a:moveTo>
                  <a:cubicBezTo>
                    <a:pt x="0" y="1315212"/>
                    <a:pt x="1315212" y="0"/>
                    <a:pt x="2937637" y="0"/>
                  </a:cubicBezTo>
                  <a:cubicBezTo>
                    <a:pt x="4560062" y="0"/>
                    <a:pt x="5875147" y="1315212"/>
                    <a:pt x="5875147" y="2937637"/>
                  </a:cubicBezTo>
                  <a:cubicBezTo>
                    <a:pt x="5875147" y="4560062"/>
                    <a:pt x="4559935" y="5875147"/>
                    <a:pt x="2937637" y="5875147"/>
                  </a:cubicBezTo>
                  <a:cubicBezTo>
                    <a:pt x="1315339" y="5875147"/>
                    <a:pt x="0" y="4559935"/>
                    <a:pt x="0" y="293763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C527A">
                    <a:alpha val="20540"/>
                  </a:srgbClr>
                </a:gs>
              </a:gsLst>
              <a:lin ang="12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130143" y="1736160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303149" y="3626991"/>
            <a:ext cx="6589972" cy="3473873"/>
          </a:xfrm>
          <a:custGeom>
            <a:avLst/>
            <a:gdLst/>
            <a:ahLst/>
            <a:cxnLst/>
            <a:rect l="l" t="t" r="r" b="b"/>
            <a:pathLst>
              <a:path w="6589972" h="3473873">
                <a:moveTo>
                  <a:pt x="0" y="0"/>
                </a:moveTo>
                <a:lnTo>
                  <a:pt x="6589971" y="0"/>
                </a:lnTo>
                <a:lnTo>
                  <a:pt x="6589971" y="3473873"/>
                </a:lnTo>
                <a:lnTo>
                  <a:pt x="0" y="3473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dash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517575" y="2690600"/>
            <a:ext cx="7949141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"/>
              </a:rPr>
              <a:t>Nhóm 8 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"/>
              </a:rPr>
              <a:t>Mã nguồn mở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3949" y="5967369"/>
            <a:ext cx="8086800" cy="285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8"/>
              </a:lnSpc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Thành viên :</a:t>
            </a:r>
          </a:p>
          <a:p>
            <a:pPr marL="690881" lvl="1" indent="-345440">
              <a:lnSpc>
                <a:spcPts val="4448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Phan Tân Phước.        - Nhóm trưởng.</a:t>
            </a:r>
          </a:p>
          <a:p>
            <a:pPr marL="690881" lvl="1" indent="-345440">
              <a:lnSpc>
                <a:spcPts val="4448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Lê Quốc Việt.</a:t>
            </a:r>
          </a:p>
          <a:p>
            <a:pPr marL="690881" lvl="1" indent="-345440">
              <a:lnSpc>
                <a:spcPts val="4448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Trầm Xuân Trọng.</a:t>
            </a:r>
          </a:p>
          <a:p>
            <a:pPr marL="690880" lvl="1" indent="-345440" algn="l">
              <a:lnSpc>
                <a:spcPts val="4448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Bùi Thị Thùy Dương.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76508" y="494662"/>
            <a:ext cx="3582792" cy="963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5633">
                <a:solidFill>
                  <a:srgbClr val="FFFFFF"/>
                </a:solidFill>
                <a:latin typeface="Times New Roman"/>
              </a:rPr>
              <a:t>10CNPM1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2621" y="4562452"/>
            <a:ext cx="4554410" cy="144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71"/>
              </a:lnSpc>
            </a:pPr>
            <a:r>
              <a:rPr lang="en-US" sz="8393">
                <a:solidFill>
                  <a:srgbClr val="5B5555"/>
                </a:solidFill>
                <a:latin typeface="Times New Roman"/>
              </a:rPr>
              <a:t>Workpad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89599" y="8906096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6777793">
            <a:off x="-1000776" y="7816514"/>
            <a:ext cx="3873992" cy="3873992"/>
            <a:chOff x="0" y="0"/>
            <a:chExt cx="5165323" cy="51653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65344" cy="5165344"/>
            </a:xfrm>
            <a:custGeom>
              <a:avLst/>
              <a:gdLst/>
              <a:ahLst/>
              <a:cxnLst/>
              <a:rect l="l" t="t" r="r" b="b"/>
              <a:pathLst>
                <a:path w="5165344" h="5165344">
                  <a:moveTo>
                    <a:pt x="0" y="2582672"/>
                  </a:moveTo>
                  <a:cubicBezTo>
                    <a:pt x="0" y="1156335"/>
                    <a:pt x="1156335" y="0"/>
                    <a:pt x="2582672" y="0"/>
                  </a:cubicBezTo>
                  <a:cubicBezTo>
                    <a:pt x="4009009" y="0"/>
                    <a:pt x="5165344" y="1156335"/>
                    <a:pt x="5165344" y="2582672"/>
                  </a:cubicBezTo>
                  <a:cubicBezTo>
                    <a:pt x="5165344" y="4009009"/>
                    <a:pt x="4009009" y="5165344"/>
                    <a:pt x="2582672" y="5165344"/>
                  </a:cubicBezTo>
                  <a:cubicBezTo>
                    <a:pt x="1156335" y="5165344"/>
                    <a:pt x="0" y="4009009"/>
                    <a:pt x="0" y="2582672"/>
                  </a:cubicBezTo>
                  <a:close/>
                </a:path>
              </a:pathLst>
            </a:custGeom>
            <a:gradFill rotWithShape="1">
              <a:gsLst>
                <a:gs pos="0">
                  <a:srgbClr val="CC527A">
                    <a:alpha val="20540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12178493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4236">
            <a:off x="1414169" y="9220250"/>
            <a:ext cx="154594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09600" y="695325"/>
            <a:ext cx="11070797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81759" lvl="1" indent="-690880">
              <a:lnSpc>
                <a:spcPts val="7679"/>
              </a:lnSpc>
              <a:buAutoNum type="arabicPeriod"/>
            </a:pPr>
            <a:r>
              <a:rPr lang="en-US" sz="6399" dirty="0" err="1">
                <a:solidFill>
                  <a:srgbClr val="FFFFFF"/>
                </a:solidFill>
                <a:latin typeface="Times New Roman"/>
              </a:rPr>
              <a:t>Giới</a:t>
            </a:r>
            <a:r>
              <a:rPr lang="en-US" sz="6399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6399" dirty="0" err="1">
                <a:solidFill>
                  <a:srgbClr val="FFFFFF"/>
                </a:solidFill>
                <a:latin typeface="Times New Roman"/>
              </a:rPr>
              <a:t>thiệu</a:t>
            </a:r>
            <a:r>
              <a:rPr lang="en-US" sz="6399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6399" dirty="0" err="1">
                <a:solidFill>
                  <a:srgbClr val="FFFFFF"/>
                </a:solidFill>
                <a:latin typeface="Times New Roman"/>
              </a:rPr>
              <a:t>về</a:t>
            </a:r>
            <a:r>
              <a:rPr lang="en-US" sz="6399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6399" dirty="0" err="1">
                <a:solidFill>
                  <a:srgbClr val="FFFFFF"/>
                </a:solidFill>
                <a:latin typeface="Times New Roman"/>
              </a:rPr>
              <a:t>Workpad</a:t>
            </a:r>
            <a:r>
              <a:rPr lang="en-US" sz="6399" dirty="0">
                <a:solidFill>
                  <a:srgbClr val="FFFFFF"/>
                </a:solidFill>
                <a:latin typeface="Times New Roman"/>
              </a:rPr>
              <a:t>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4175" y="1761186"/>
            <a:ext cx="15845125" cy="694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3"/>
              </a:lnSpc>
            </a:pPr>
            <a:r>
              <a:rPr lang="en-US" sz="3753">
                <a:solidFill>
                  <a:srgbClr val="FFFFFF"/>
                </a:solidFill>
                <a:latin typeface="Times New Roman"/>
              </a:rPr>
              <a:t>a. Mục tiêu :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"/>
              </a:rPr>
              <a:t>Phát triển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WorkPad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- một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ứng dụng ghi chú và quản lý công việc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đơn giản nhưng mạnh mẽ.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"/>
              </a:rPr>
              <a:t>WorkPad được thiết kế với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giao diện đơn giản, dễ sử dụng và thân thiện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với người dùng =&gt; Phục vụ cá nhân có nhu cầu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sắp xếp công việc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hàng ngày và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ghi chú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một cách hiệu quả, giúp nâng cao hiệu suất công việc và hoàn thành công việc nhanh chóng hơn.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"/>
              </a:rPr>
              <a:t>Có thể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tạo, chỉnh sửa và xóa ghi chú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một cách dễ dàng, đồng thời theo dõi và hoàn thành công việc một cách linh hoạt.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37903" y="9172575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4236">
            <a:off x="1414169" y="9220250"/>
            <a:ext cx="154594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75561" y="2295525"/>
            <a:ext cx="8505200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b. Phạm vi :</a:t>
            </a:r>
          </a:p>
          <a:p>
            <a:pPr>
              <a:lnSpc>
                <a:spcPts val="4500"/>
              </a:lnSpc>
            </a:pPr>
            <a:endParaRPr lang="en-US" sz="375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ts val="4500"/>
              </a:lnSpc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Workpad hướng đến </a:t>
            </a:r>
            <a:r>
              <a:rPr lang="en-US" sz="3750">
                <a:solidFill>
                  <a:srgbClr val="FFBD59"/>
                </a:solidFill>
                <a:latin typeface="Times New Roman"/>
              </a:rPr>
              <a:t>đa dạng đối tượng</a:t>
            </a:r>
            <a:r>
              <a:rPr lang="en-US" sz="3750">
                <a:solidFill>
                  <a:srgbClr val="FFFFFF"/>
                </a:solidFill>
                <a:latin typeface="Times New Roman"/>
              </a:rPr>
              <a:t>, phục vụ </a:t>
            </a:r>
            <a:r>
              <a:rPr lang="en-US" sz="3750">
                <a:solidFill>
                  <a:srgbClr val="FFBD59"/>
                </a:solidFill>
                <a:latin typeface="Times New Roman"/>
              </a:rPr>
              <a:t>nhu cầu sử dụng khác nhau. </a:t>
            </a:r>
          </a:p>
          <a:p>
            <a:pPr>
              <a:lnSpc>
                <a:spcPts val="4500"/>
              </a:lnSpc>
            </a:pPr>
            <a:endParaRPr lang="en-US" sz="3750">
              <a:solidFill>
                <a:srgbClr val="FFBD59"/>
              </a:solidFill>
              <a:latin typeface="Times New Roman"/>
            </a:endParaRPr>
          </a:p>
          <a:p>
            <a:pPr>
              <a:lnSpc>
                <a:spcPts val="5250"/>
              </a:lnSpc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Trong đó, có </a:t>
            </a:r>
            <a:r>
              <a:rPr lang="en-US" sz="3750">
                <a:solidFill>
                  <a:srgbClr val="FFBD59"/>
                </a:solidFill>
                <a:latin typeface="Times New Roman"/>
              </a:rPr>
              <a:t>3 đối tượng chủ yếu</a:t>
            </a:r>
            <a:r>
              <a:rPr lang="en-US" sz="3750">
                <a:solidFill>
                  <a:srgbClr val="FFFFFF"/>
                </a:solidFill>
                <a:latin typeface="Times New Roman"/>
              </a:rPr>
              <a:t> :</a:t>
            </a:r>
          </a:p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Học sinh, sinh viên.</a:t>
            </a:r>
          </a:p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Giảng viên.</a:t>
            </a:r>
          </a:p>
          <a:p>
            <a:pPr marL="809625" lvl="1" indent="-404812" algn="l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Nhân viên văn phòng.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15229500" y="3813710"/>
            <a:ext cx="2029800" cy="2029200"/>
            <a:chOff x="0" y="0"/>
            <a:chExt cx="2706400" cy="2705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28561" y="3720410"/>
            <a:ext cx="2170072" cy="2170072"/>
            <a:chOff x="0" y="0"/>
            <a:chExt cx="2706400" cy="27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6370" cy="2706370"/>
            </a:xfrm>
            <a:custGeom>
              <a:avLst/>
              <a:gdLst/>
              <a:ahLst/>
              <a:cxnLst/>
              <a:rect l="l" t="t" r="r" b="b"/>
              <a:pathLst>
                <a:path w="2706370" h="2706370">
                  <a:moveTo>
                    <a:pt x="0" y="1353185"/>
                  </a:moveTo>
                  <a:cubicBezTo>
                    <a:pt x="0" y="605790"/>
                    <a:pt x="605790" y="0"/>
                    <a:pt x="1353185" y="0"/>
                  </a:cubicBezTo>
                  <a:cubicBezTo>
                    <a:pt x="2100580" y="0"/>
                    <a:pt x="2706370" y="605790"/>
                    <a:pt x="2706370" y="1353185"/>
                  </a:cubicBezTo>
                  <a:cubicBezTo>
                    <a:pt x="2706370" y="2100580"/>
                    <a:pt x="2100580" y="2706370"/>
                    <a:pt x="1353185" y="2706370"/>
                  </a:cubicBezTo>
                  <a:cubicBezTo>
                    <a:pt x="605790" y="2706370"/>
                    <a:pt x="0" y="2100580"/>
                    <a:pt x="0" y="135318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1997519" y="670838"/>
            <a:ext cx="2029800" cy="2029200"/>
            <a:chOff x="0" y="0"/>
            <a:chExt cx="2706400" cy="2705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998697" y="6630335"/>
            <a:ext cx="2029800" cy="2029200"/>
            <a:chOff x="0" y="0"/>
            <a:chExt cx="2706400" cy="2705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3012419" y="2700337"/>
            <a:ext cx="1178" cy="102007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 flipH="1">
            <a:off x="13013597" y="5667564"/>
            <a:ext cx="0" cy="962771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0665" y="1075837"/>
            <a:ext cx="1041499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81760" lvl="1" indent="-690880" algn="l">
              <a:lnSpc>
                <a:spcPts val="7680"/>
              </a:lnSpc>
              <a:buAutoNum type="arabicPeriod"/>
            </a:pPr>
            <a:r>
              <a:rPr lang="en-US" sz="6400">
                <a:solidFill>
                  <a:srgbClr val="FFFFFF"/>
                </a:solidFill>
                <a:latin typeface="Times New Roman"/>
              </a:rPr>
              <a:t>Giới thiệu về Workpad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93938" y="4465306"/>
            <a:ext cx="2170072" cy="64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2"/>
              </a:lnSpc>
            </a:pPr>
            <a:r>
              <a:rPr lang="en-US" sz="3802">
                <a:solidFill>
                  <a:srgbClr val="000000"/>
                </a:solidFill>
                <a:latin typeface="Times New Roman Bold"/>
              </a:rPr>
              <a:t>Workpad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4164010" y="4828310"/>
            <a:ext cx="106551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2306958" y="1278543"/>
            <a:ext cx="1544031" cy="72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8"/>
              </a:lnSpc>
            </a:pPr>
            <a:r>
              <a:rPr lang="en-US" sz="4273">
                <a:solidFill>
                  <a:srgbClr val="FFFFFF"/>
                </a:solidFill>
                <a:latin typeface="Times New Roman Bold"/>
              </a:rPr>
              <a:t>HSSV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472384" y="4268135"/>
            <a:ext cx="154403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8"/>
              </a:lnSpc>
            </a:pPr>
            <a:r>
              <a:rPr lang="en-US" sz="4273">
                <a:solidFill>
                  <a:srgbClr val="FFFFFF"/>
                </a:solidFill>
                <a:latin typeface="Times New Roman Bold"/>
              </a:rPr>
              <a:t>Giảng viên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19111" y="7306610"/>
            <a:ext cx="1786616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8"/>
              </a:lnSpc>
            </a:pPr>
            <a:r>
              <a:rPr lang="en-US" sz="4273">
                <a:solidFill>
                  <a:srgbClr val="FFFFFF"/>
                </a:solidFill>
                <a:latin typeface="Times New Roman Bold"/>
              </a:rPr>
              <a:t>NVVP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337903" y="9156333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4610665" y="3856507"/>
            <a:ext cx="2574747" cy="2573986"/>
            <a:chOff x="0" y="0"/>
            <a:chExt cx="2706400" cy="270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4175" y="4058464"/>
            <a:ext cx="2170072" cy="2170072"/>
            <a:chOff x="0" y="0"/>
            <a:chExt cx="2706400" cy="27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6370" cy="2706370"/>
            </a:xfrm>
            <a:custGeom>
              <a:avLst/>
              <a:gdLst/>
              <a:ahLst/>
              <a:cxnLst/>
              <a:rect l="l" t="t" r="r" b="b"/>
              <a:pathLst>
                <a:path w="2706370" h="2706370">
                  <a:moveTo>
                    <a:pt x="0" y="1353185"/>
                  </a:moveTo>
                  <a:cubicBezTo>
                    <a:pt x="0" y="605790"/>
                    <a:pt x="605790" y="0"/>
                    <a:pt x="1353185" y="0"/>
                  </a:cubicBezTo>
                  <a:cubicBezTo>
                    <a:pt x="2100580" y="0"/>
                    <a:pt x="2706370" y="605790"/>
                    <a:pt x="2706370" y="1353185"/>
                  </a:cubicBezTo>
                  <a:cubicBezTo>
                    <a:pt x="2706370" y="2100580"/>
                    <a:pt x="2100580" y="2706370"/>
                    <a:pt x="1353185" y="2706370"/>
                  </a:cubicBezTo>
                  <a:cubicBezTo>
                    <a:pt x="605790" y="2706370"/>
                    <a:pt x="0" y="2100580"/>
                    <a:pt x="0" y="135318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167442" y="729085"/>
            <a:ext cx="2663538" cy="2662750"/>
            <a:chOff x="0" y="0"/>
            <a:chExt cx="2706400" cy="2705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5307" y="7209947"/>
            <a:ext cx="2567809" cy="2567050"/>
            <a:chOff x="0" y="0"/>
            <a:chExt cx="2706400" cy="2705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2499211" y="3392229"/>
            <a:ext cx="0" cy="666235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2499211" y="6228512"/>
            <a:ext cx="0" cy="981435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716279" y="604866"/>
            <a:ext cx="105430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Times New Roman"/>
              </a:rPr>
              <a:t>2. Chức năng của Workpad :</a:t>
            </a:r>
          </a:p>
        </p:txBody>
      </p:sp>
      <p:sp>
        <p:nvSpPr>
          <p:cNvPr id="14" name="AutoShape 14"/>
          <p:cNvSpPr/>
          <p:nvPr/>
        </p:nvSpPr>
        <p:spPr>
          <a:xfrm>
            <a:off x="3584223" y="5143500"/>
            <a:ext cx="102647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-10800000">
            <a:off x="8506749" y="2160919"/>
            <a:ext cx="2318464" cy="2317779"/>
            <a:chOff x="0" y="0"/>
            <a:chExt cx="2706400" cy="2705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8506749" y="5978637"/>
            <a:ext cx="2318464" cy="2317779"/>
            <a:chOff x="0" y="0"/>
            <a:chExt cx="2706400" cy="2705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06370" cy="2705608"/>
            </a:xfrm>
            <a:custGeom>
              <a:avLst/>
              <a:gdLst/>
              <a:ahLst/>
              <a:cxnLst/>
              <a:rect l="l" t="t" r="r" b="b"/>
              <a:pathLst>
                <a:path w="2706370" h="2705608">
                  <a:moveTo>
                    <a:pt x="0" y="1352804"/>
                  </a:moveTo>
                  <a:cubicBezTo>
                    <a:pt x="0" y="605663"/>
                    <a:pt x="605790" y="0"/>
                    <a:pt x="1353185" y="0"/>
                  </a:cubicBezTo>
                  <a:cubicBezTo>
                    <a:pt x="2100580" y="0"/>
                    <a:pt x="2706370" y="605663"/>
                    <a:pt x="2706370" y="1352804"/>
                  </a:cubicBezTo>
                  <a:cubicBezTo>
                    <a:pt x="2706370" y="2099945"/>
                    <a:pt x="2100580" y="2705608"/>
                    <a:pt x="1353185" y="2705608"/>
                  </a:cubicBezTo>
                  <a:cubicBezTo>
                    <a:pt x="605790" y="2705608"/>
                    <a:pt x="0" y="2099945"/>
                    <a:pt x="0" y="1352804"/>
                  </a:cubicBezTo>
                  <a:close/>
                </a:path>
              </a:pathLst>
            </a:custGeom>
            <a:solidFill>
              <a:srgbClr val="CC527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utoShape 19"/>
          <p:cNvSpPr/>
          <p:nvPr/>
        </p:nvSpPr>
        <p:spPr>
          <a:xfrm>
            <a:off x="7185412" y="5588430"/>
            <a:ext cx="1321363" cy="1549097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flipH="1">
            <a:off x="6892769" y="3319808"/>
            <a:ext cx="1614006" cy="182369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678999" y="1415319"/>
            <a:ext cx="164042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Đăng</a:t>
            </a:r>
          </a:p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ký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78999" y="7790972"/>
            <a:ext cx="164042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Đăng</a:t>
            </a:r>
          </a:p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nhập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075855" y="4559412"/>
            <a:ext cx="164042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Quản lý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845769" y="2639239"/>
            <a:ext cx="164042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Tài khoản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45769" y="6457472"/>
            <a:ext cx="164042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Ghi chú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72870" y="4939850"/>
            <a:ext cx="20526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664">
                <a:solidFill>
                  <a:srgbClr val="CC527A"/>
                </a:solidFill>
                <a:latin typeface="Times New Roman Bold"/>
              </a:rPr>
              <a:t>Workpad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19940" y="2662583"/>
            <a:ext cx="434304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Đổi tên.</a:t>
            </a:r>
          </a:p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Đổi mật khẩu.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158588" y="6266972"/>
            <a:ext cx="4343049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Tạo ghi chú.</a:t>
            </a:r>
          </a:p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Ghim ghi chú.</a:t>
            </a:r>
          </a:p>
          <a:p>
            <a:pPr marL="809625" lvl="1" indent="-404812">
              <a:lnSpc>
                <a:spcPts val="4500"/>
              </a:lnSpc>
              <a:buFont typeface="Arial"/>
              <a:buChar char="•"/>
            </a:pPr>
            <a:r>
              <a:rPr lang="en-US" sz="3750">
                <a:solidFill>
                  <a:srgbClr val="FFFFFF"/>
                </a:solidFill>
                <a:latin typeface="Times New Roman"/>
              </a:rPr>
              <a:t>Xóa ghi chú.</a:t>
            </a:r>
          </a:p>
        </p:txBody>
      </p:sp>
      <p:sp>
        <p:nvSpPr>
          <p:cNvPr id="29" name="AutoShape 29"/>
          <p:cNvSpPr/>
          <p:nvPr/>
        </p:nvSpPr>
        <p:spPr>
          <a:xfrm>
            <a:off x="4610699" y="9186385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6337903" y="9182251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6777793">
            <a:off x="-1000776" y="7816514"/>
            <a:ext cx="3873992" cy="3873992"/>
            <a:chOff x="0" y="0"/>
            <a:chExt cx="5165323" cy="51653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65344" cy="5165344"/>
            </a:xfrm>
            <a:custGeom>
              <a:avLst/>
              <a:gdLst/>
              <a:ahLst/>
              <a:cxnLst/>
              <a:rect l="l" t="t" r="r" b="b"/>
              <a:pathLst>
                <a:path w="5165344" h="5165344">
                  <a:moveTo>
                    <a:pt x="0" y="2582672"/>
                  </a:moveTo>
                  <a:cubicBezTo>
                    <a:pt x="0" y="1156335"/>
                    <a:pt x="1156335" y="0"/>
                    <a:pt x="2582672" y="0"/>
                  </a:cubicBezTo>
                  <a:cubicBezTo>
                    <a:pt x="4009009" y="0"/>
                    <a:pt x="5165344" y="1156335"/>
                    <a:pt x="5165344" y="2582672"/>
                  </a:cubicBezTo>
                  <a:cubicBezTo>
                    <a:pt x="5165344" y="4009009"/>
                    <a:pt x="4009009" y="5165344"/>
                    <a:pt x="2582672" y="5165344"/>
                  </a:cubicBezTo>
                  <a:cubicBezTo>
                    <a:pt x="1156335" y="5165344"/>
                    <a:pt x="0" y="4009009"/>
                    <a:pt x="0" y="2582672"/>
                  </a:cubicBezTo>
                  <a:close/>
                </a:path>
              </a:pathLst>
            </a:custGeom>
            <a:gradFill rotWithShape="1">
              <a:gsLst>
                <a:gs pos="0">
                  <a:srgbClr val="CC527A">
                    <a:alpha val="20540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12178493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36220" y="663780"/>
            <a:ext cx="971492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Times New Roman"/>
              </a:rPr>
              <a:t>3. Cách tổ chức hệ thống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6220" y="2016328"/>
            <a:ext cx="16275448" cy="751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"/>
              </a:rPr>
              <a:t>Sử dụng công cụ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 mã nguồn mở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, tích hợp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API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 Bold"/>
              </a:rPr>
              <a:t>FrontEnd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: Sử dụng framework Javascript là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ReactJS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, framework CSS là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TailWind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. =&gt; Hiển thị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giao diện người dùng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, cung cấp các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tính năng của hệ thống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và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tương tác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với các chức năng khác của hệ thống.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 Bold"/>
              </a:rPr>
              <a:t>BackEnd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: Sử dụng ngôn ngữ lập trình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NodeJS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và các framework như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Express,js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... =&gt;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 Xử lý logic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nghiệp vụ,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tương tác với cơ sở dữ liệu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,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 xử lý yêu cầu từ Frontend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và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quản lý tài khoản 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người dùng.</a:t>
            </a:r>
          </a:p>
          <a:p>
            <a:pPr>
              <a:lnSpc>
                <a:spcPts val="4503"/>
              </a:lnSpc>
            </a:pPr>
            <a:endParaRPr lang="en-US" sz="3753">
              <a:solidFill>
                <a:srgbClr val="FFFFFF"/>
              </a:solidFill>
              <a:latin typeface="Times New Roman"/>
            </a:endParaRPr>
          </a:p>
          <a:p>
            <a:pPr marL="810337" lvl="1" indent="-405169">
              <a:lnSpc>
                <a:spcPts val="4503"/>
              </a:lnSpc>
              <a:buFont typeface="Arial"/>
              <a:buChar char="•"/>
            </a:pPr>
            <a:r>
              <a:rPr lang="en-US" sz="3753">
                <a:solidFill>
                  <a:srgbClr val="FFFFFF"/>
                </a:solidFill>
                <a:latin typeface="Times New Roman Bold"/>
              </a:rPr>
              <a:t>Database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: Sử dụng cơ sở dữ liệu NoSQL là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MongoDB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. =&gt;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 Lưu trữ thông tin 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về người dùng, </a:t>
            </a:r>
            <a:r>
              <a:rPr lang="en-US" sz="3753">
                <a:solidFill>
                  <a:srgbClr val="FFBD59"/>
                </a:solidFill>
                <a:latin typeface="Times New Roman"/>
              </a:rPr>
              <a:t>lưu trữ và truy xuất dữ liệu</a:t>
            </a:r>
            <a:r>
              <a:rPr lang="en-US" sz="3753">
                <a:solidFill>
                  <a:srgbClr val="FFFFFF"/>
                </a:solidFill>
                <a:latin typeface="Times New Roman"/>
              </a:rPr>
              <a:t> một cách hiệu quả, đảm bảo tính nhất quán và an toàn của dữ liệu.</a:t>
            </a:r>
          </a:p>
        </p:txBody>
      </p:sp>
      <p:sp>
        <p:nvSpPr>
          <p:cNvPr id="7" name="AutoShape 7"/>
          <p:cNvSpPr/>
          <p:nvPr/>
        </p:nvSpPr>
        <p:spPr>
          <a:xfrm>
            <a:off x="11241270" y="1249567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337903" y="9334410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517581" y="9607362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8880129">
            <a:off x="13445158" y="5193006"/>
            <a:ext cx="6288882" cy="6288882"/>
            <a:chOff x="0" y="0"/>
            <a:chExt cx="8385176" cy="83851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85175" cy="8385175"/>
            </a:xfrm>
            <a:custGeom>
              <a:avLst/>
              <a:gdLst/>
              <a:ahLst/>
              <a:cxnLst/>
              <a:rect l="l" t="t" r="r" b="b"/>
              <a:pathLst>
                <a:path w="8385175" h="8385175">
                  <a:moveTo>
                    <a:pt x="0" y="4192651"/>
                  </a:moveTo>
                  <a:cubicBezTo>
                    <a:pt x="0" y="1877060"/>
                    <a:pt x="1877060" y="0"/>
                    <a:pt x="4192651" y="0"/>
                  </a:cubicBezTo>
                  <a:cubicBezTo>
                    <a:pt x="6508242" y="0"/>
                    <a:pt x="8385175" y="1877060"/>
                    <a:pt x="8385175" y="4192651"/>
                  </a:cubicBezTo>
                  <a:cubicBezTo>
                    <a:pt x="8385175" y="6508242"/>
                    <a:pt x="6508115" y="8385175"/>
                    <a:pt x="4192651" y="8385175"/>
                  </a:cubicBezTo>
                  <a:cubicBezTo>
                    <a:pt x="1877187" y="8385175"/>
                    <a:pt x="0" y="6508115"/>
                    <a:pt x="0" y="419265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C527A">
                    <a:alpha val="20540"/>
                  </a:srgbClr>
                </a:gs>
              </a:gsLst>
              <a:lin ang="14280141"/>
            </a:gra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4957886" y="-864484"/>
            <a:ext cx="4406400" cy="4406400"/>
            <a:chOff x="0" y="0"/>
            <a:chExt cx="5875200" cy="5875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75147" cy="5875147"/>
            </a:xfrm>
            <a:custGeom>
              <a:avLst/>
              <a:gdLst/>
              <a:ahLst/>
              <a:cxnLst/>
              <a:rect l="l" t="t" r="r" b="b"/>
              <a:pathLst>
                <a:path w="5875147" h="5875147">
                  <a:moveTo>
                    <a:pt x="0" y="2937637"/>
                  </a:moveTo>
                  <a:cubicBezTo>
                    <a:pt x="0" y="1315212"/>
                    <a:pt x="1315212" y="0"/>
                    <a:pt x="2937637" y="0"/>
                  </a:cubicBezTo>
                  <a:cubicBezTo>
                    <a:pt x="4560062" y="0"/>
                    <a:pt x="5875147" y="1315212"/>
                    <a:pt x="5875147" y="2937637"/>
                  </a:cubicBezTo>
                  <a:cubicBezTo>
                    <a:pt x="5875147" y="4560062"/>
                    <a:pt x="4559935" y="5875147"/>
                    <a:pt x="2937637" y="5875147"/>
                  </a:cubicBezTo>
                  <a:cubicBezTo>
                    <a:pt x="1315339" y="5875147"/>
                    <a:pt x="0" y="4559935"/>
                    <a:pt x="0" y="293763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C527A">
                    <a:alpha val="20540"/>
                  </a:srgbClr>
                </a:gs>
              </a:gsLst>
              <a:lin ang="12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1130143" y="1736160"/>
            <a:ext cx="15459450" cy="1905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915752" y="2606707"/>
            <a:ext cx="7962000" cy="6149158"/>
          </a:xfrm>
          <a:custGeom>
            <a:avLst/>
            <a:gdLst/>
            <a:ahLst/>
            <a:cxnLst/>
            <a:rect l="l" t="t" r="r" b="b"/>
            <a:pathLst>
              <a:path w="7962000" h="6149158">
                <a:moveTo>
                  <a:pt x="0" y="0"/>
                </a:moveTo>
                <a:lnTo>
                  <a:pt x="7961999" y="0"/>
                </a:lnTo>
                <a:lnTo>
                  <a:pt x="7961999" y="6149158"/>
                </a:lnTo>
                <a:lnTo>
                  <a:pt x="0" y="6149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1173117" y="4408345"/>
            <a:ext cx="6376199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imes New Roman"/>
              </a:rPr>
              <a:t>Thanks for watching!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89599" y="9188262"/>
            <a:ext cx="195009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8 _ Mã nguồn mở</dc:title>
  <cp:lastModifiedBy>Rin D</cp:lastModifiedBy>
  <cp:revision>2</cp:revision>
  <dcterms:created xsi:type="dcterms:W3CDTF">2006-08-16T00:00:00Z</dcterms:created>
  <dcterms:modified xsi:type="dcterms:W3CDTF">2024-03-24T15:04:44Z</dcterms:modified>
  <dc:identifier>DAGAbUpBrpM</dc:identifier>
</cp:coreProperties>
</file>